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59" r:id="rId4"/>
    <p:sldId id="261" r:id="rId5"/>
    <p:sldId id="262" r:id="rId6"/>
    <p:sldId id="267" r:id="rId7"/>
    <p:sldId id="268" r:id="rId8"/>
    <p:sldId id="270" r:id="rId9"/>
    <p:sldId id="269" r:id="rId10"/>
    <p:sldId id="281" r:id="rId11"/>
    <p:sldId id="271" r:id="rId12"/>
    <p:sldId id="266" r:id="rId13"/>
    <p:sldId id="282" r:id="rId14"/>
    <p:sldId id="283" r:id="rId15"/>
    <p:sldId id="272" r:id="rId16"/>
    <p:sldId id="273" r:id="rId17"/>
    <p:sldId id="277" r:id="rId18"/>
    <p:sldId id="274" r:id="rId19"/>
    <p:sldId id="284" r:id="rId20"/>
    <p:sldId id="278" r:id="rId21"/>
    <p:sldId id="285" r:id="rId22"/>
    <p:sldId id="279" r:id="rId23"/>
    <p:sldId id="286" r:id="rId24"/>
    <p:sldId id="287"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AEDEB9-626A-4638-BE26-72E0310B83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2AEDEB9-626A-4638-BE26-72E0310B83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2AEDEB9-626A-4638-BE26-72E0310B83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2AEDEB9-626A-4638-BE26-72E0310B83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EDEB9-626A-4638-BE26-72E0310B83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DEB9-626A-4638-BE26-72E0310B83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2AEDEB9-626A-4638-BE26-72E0310B83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2AEDEB9-626A-4638-BE26-72E0310B83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DEB9-626A-4638-BE26-72E0310B83D2}"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8824A-A8A0-4314-8BAC-EDCACDDBA07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0999" y="1295401"/>
            <a:ext cx="8382001"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8177" y="5236458"/>
            <a:ext cx="7271478" cy="630942"/>
          </a:xfrm>
          <a:prstGeom prst="rect">
            <a:avLst/>
          </a:prstGeom>
          <a:solidFill>
            <a:srgbClr val="FFC000"/>
          </a:solidFill>
        </p:spPr>
        <p:txBody>
          <a:bodyPr wrap="none" rtlCol="0">
            <a:spAutoFit/>
          </a:bodyPr>
          <a:lstStyle/>
          <a:p>
            <a:r>
              <a:rPr lang="en-US" sz="3500" u="none" dirty="0" err="1" smtClean="0">
                <a:solidFill>
                  <a:srgbClr val="FF0000"/>
                </a:solidFill>
              </a:rPr>
              <a:t>Kiến</a:t>
            </a:r>
            <a:r>
              <a:rPr lang="en-US" sz="3500" u="none" dirty="0" smtClean="0">
                <a:solidFill>
                  <a:srgbClr val="FF0000"/>
                </a:solidFill>
              </a:rPr>
              <a:t> </a:t>
            </a:r>
            <a:r>
              <a:rPr lang="en-US" sz="3500" u="none" dirty="0" err="1" smtClean="0">
                <a:solidFill>
                  <a:srgbClr val="FF0000"/>
                </a:solidFill>
              </a:rPr>
              <a:t>trúc</a:t>
            </a:r>
            <a:r>
              <a:rPr lang="en-US" sz="3500" u="none" dirty="0" smtClean="0">
                <a:solidFill>
                  <a:srgbClr val="FF0000"/>
                </a:solidFill>
              </a:rPr>
              <a:t> </a:t>
            </a:r>
            <a:r>
              <a:rPr lang="en-US" sz="3500" u="none" dirty="0" err="1" smtClean="0">
                <a:solidFill>
                  <a:srgbClr val="FF0000"/>
                </a:solidFill>
              </a:rPr>
              <a:t>bên</a:t>
            </a:r>
            <a:r>
              <a:rPr lang="en-US" sz="3500" u="none" dirty="0" smtClean="0">
                <a:solidFill>
                  <a:srgbClr val="FF0000"/>
                </a:solidFill>
              </a:rPr>
              <a:t> </a:t>
            </a:r>
            <a:r>
              <a:rPr lang="en-US" sz="3500" u="none" dirty="0" err="1" smtClean="0">
                <a:solidFill>
                  <a:srgbClr val="FF0000"/>
                </a:solidFill>
              </a:rPr>
              <a:t>trong</a:t>
            </a:r>
            <a:r>
              <a:rPr lang="en-US" sz="3500" u="none" dirty="0" smtClean="0">
                <a:solidFill>
                  <a:srgbClr val="FF0000"/>
                </a:solidFill>
              </a:rPr>
              <a:t> </a:t>
            </a:r>
            <a:r>
              <a:rPr lang="en-US" sz="3500" u="none" dirty="0" err="1" smtClean="0">
                <a:solidFill>
                  <a:srgbClr val="FF0000"/>
                </a:solidFill>
              </a:rPr>
              <a:t>nhà</a:t>
            </a:r>
            <a:r>
              <a:rPr lang="en-US" sz="3500" u="none" dirty="0" smtClean="0">
                <a:solidFill>
                  <a:srgbClr val="FF0000"/>
                </a:solidFill>
              </a:rPr>
              <a:t> </a:t>
            </a:r>
            <a:r>
              <a:rPr lang="en-US" sz="3500" u="none" dirty="0" err="1" smtClean="0">
                <a:solidFill>
                  <a:srgbClr val="FF0000"/>
                </a:solidFill>
              </a:rPr>
              <a:t>hát</a:t>
            </a:r>
            <a:r>
              <a:rPr lang="en-US" sz="3500" u="none" dirty="0" smtClean="0">
                <a:solidFill>
                  <a:srgbClr val="FF0000"/>
                </a:solidFill>
              </a:rPr>
              <a:t> </a:t>
            </a:r>
            <a:r>
              <a:rPr lang="en-US" sz="3500" u="none" dirty="0" err="1" smtClean="0">
                <a:solidFill>
                  <a:srgbClr val="FF0000"/>
                </a:solidFill>
              </a:rPr>
              <a:t>tp</a:t>
            </a:r>
            <a:r>
              <a:rPr lang="en-US" sz="3500" u="none" dirty="0" smtClean="0">
                <a:solidFill>
                  <a:srgbClr val="FF0000"/>
                </a:solidFill>
              </a:rPr>
              <a:t> HCM</a:t>
            </a:r>
            <a:endParaRPr lang="en-US" sz="3500" u="none" dirty="0">
              <a:solidFill>
                <a:srgbClr val="FF0000"/>
              </a:solidFill>
            </a:endParaRPr>
          </a:p>
        </p:txBody>
      </p:sp>
      <p:sp>
        <p:nvSpPr>
          <p:cNvPr id="4" name="TextBox 3"/>
          <p:cNvSpPr txBox="1"/>
          <p:nvPr/>
        </p:nvSpPr>
        <p:spPr>
          <a:xfrm>
            <a:off x="76200" y="27710"/>
            <a:ext cx="8991599" cy="1384995"/>
          </a:xfrm>
          <a:prstGeom prst="rect">
            <a:avLst/>
          </a:prstGeom>
          <a:noFill/>
        </p:spPr>
        <p:txBody>
          <a:bodyPr wrap="square" rtlCol="0">
            <a:spAutoFit/>
          </a:bodyPr>
          <a:lstStyle/>
          <a:p>
            <a:r>
              <a:rPr lang="en-US" sz="2800" u="none" dirty="0" err="1" smtClean="0">
                <a:solidFill>
                  <a:srgbClr val="FF0000"/>
                </a:solidFill>
              </a:rPr>
              <a:t>Vì</a:t>
            </a:r>
            <a:r>
              <a:rPr lang="en-US" sz="2800" u="none" dirty="0" smtClean="0">
                <a:solidFill>
                  <a:srgbClr val="FF0000"/>
                </a:solidFill>
              </a:rPr>
              <a:t> </a:t>
            </a:r>
            <a:r>
              <a:rPr lang="en-US" sz="2800" u="none" dirty="0" err="1" smtClean="0">
                <a:solidFill>
                  <a:srgbClr val="FF0000"/>
                </a:solidFill>
              </a:rPr>
              <a:t>sao</a:t>
            </a:r>
            <a:r>
              <a:rPr lang="en-US" sz="2800" u="none" dirty="0" smtClean="0">
                <a:solidFill>
                  <a:srgbClr val="FF0000"/>
                </a:solidFill>
              </a:rPr>
              <a:t> </a:t>
            </a:r>
            <a:r>
              <a:rPr lang="en-US" sz="2800" u="none" dirty="0" err="1" smtClean="0">
                <a:solidFill>
                  <a:srgbClr val="FF0000"/>
                </a:solidFill>
              </a:rPr>
              <a:t>sân</a:t>
            </a:r>
            <a:r>
              <a:rPr lang="en-US" sz="2800" u="none" dirty="0" smtClean="0">
                <a:solidFill>
                  <a:srgbClr val="FF0000"/>
                </a:solidFill>
              </a:rPr>
              <a:t> </a:t>
            </a:r>
            <a:r>
              <a:rPr lang="en-US" sz="2800" u="none" dirty="0" err="1" smtClean="0">
                <a:solidFill>
                  <a:srgbClr val="FF0000"/>
                </a:solidFill>
              </a:rPr>
              <a:t>nhà</a:t>
            </a:r>
            <a:r>
              <a:rPr lang="en-US" sz="2800" u="none" dirty="0" smtClean="0">
                <a:solidFill>
                  <a:srgbClr val="FF0000"/>
                </a:solidFill>
              </a:rPr>
              <a:t> </a:t>
            </a:r>
            <a:r>
              <a:rPr lang="en-US" sz="2800" u="none" dirty="0" err="1" smtClean="0">
                <a:solidFill>
                  <a:srgbClr val="FF0000"/>
                </a:solidFill>
              </a:rPr>
              <a:t>hát</a:t>
            </a:r>
            <a:r>
              <a:rPr lang="en-US" sz="2800" u="none" dirty="0" smtClean="0">
                <a:solidFill>
                  <a:srgbClr val="FF0000"/>
                </a:solidFill>
              </a:rPr>
              <a:t> </a:t>
            </a:r>
            <a:r>
              <a:rPr lang="en-US" sz="2800" u="none" dirty="0" err="1" smtClean="0">
                <a:solidFill>
                  <a:srgbClr val="FF0000"/>
                </a:solidFill>
              </a:rPr>
              <a:t>thường</a:t>
            </a:r>
            <a:r>
              <a:rPr lang="en-US" sz="2800" u="none" dirty="0" smtClean="0">
                <a:solidFill>
                  <a:srgbClr val="FF0000"/>
                </a:solidFill>
              </a:rPr>
              <a:t> </a:t>
            </a:r>
            <a:r>
              <a:rPr lang="en-US" sz="2800" u="none" dirty="0" err="1" smtClean="0">
                <a:solidFill>
                  <a:srgbClr val="FF0000"/>
                </a:solidFill>
              </a:rPr>
              <a:t>được</a:t>
            </a:r>
            <a:r>
              <a:rPr lang="en-US" sz="2800" u="none" dirty="0" smtClean="0">
                <a:solidFill>
                  <a:srgbClr val="FF0000"/>
                </a:solidFill>
              </a:rPr>
              <a:t> </a:t>
            </a:r>
            <a:r>
              <a:rPr lang="en-US" sz="2800" u="none" dirty="0" err="1" smtClean="0">
                <a:solidFill>
                  <a:srgbClr val="FF0000"/>
                </a:solidFill>
              </a:rPr>
              <a:t>trải</a:t>
            </a:r>
            <a:r>
              <a:rPr lang="en-US" sz="2800" u="none" dirty="0" smtClean="0">
                <a:solidFill>
                  <a:srgbClr val="FF0000"/>
                </a:solidFill>
              </a:rPr>
              <a:t> </a:t>
            </a:r>
            <a:r>
              <a:rPr lang="en-US" sz="2800" u="none" dirty="0" err="1" smtClean="0">
                <a:solidFill>
                  <a:srgbClr val="FF0000"/>
                </a:solidFill>
              </a:rPr>
              <a:t>thảm</a:t>
            </a:r>
            <a:r>
              <a:rPr lang="en-US" sz="2800" u="none" dirty="0" smtClean="0">
                <a:solidFill>
                  <a:srgbClr val="FF0000"/>
                </a:solidFill>
              </a:rPr>
              <a:t> </a:t>
            </a:r>
            <a:r>
              <a:rPr lang="en-US" sz="2800" u="none" dirty="0" err="1" smtClean="0">
                <a:solidFill>
                  <a:srgbClr val="FF0000"/>
                </a:solidFill>
              </a:rPr>
              <a:t>trong</a:t>
            </a:r>
            <a:r>
              <a:rPr lang="en-US" sz="2800" u="none" dirty="0" smtClean="0">
                <a:solidFill>
                  <a:srgbClr val="FF0000"/>
                </a:solidFill>
              </a:rPr>
              <a:t> </a:t>
            </a:r>
            <a:r>
              <a:rPr lang="en-US" sz="2800" u="none" dirty="0" err="1" smtClean="0">
                <a:solidFill>
                  <a:srgbClr val="FF0000"/>
                </a:solidFill>
              </a:rPr>
              <a:t>khi</a:t>
            </a:r>
            <a:r>
              <a:rPr lang="en-US" sz="2800" u="none" dirty="0" smtClean="0">
                <a:solidFill>
                  <a:srgbClr val="FF0000"/>
                </a:solidFill>
              </a:rPr>
              <a:t> </a:t>
            </a:r>
            <a:r>
              <a:rPr lang="en-US" sz="2800" u="none" dirty="0" err="1" smtClean="0">
                <a:solidFill>
                  <a:srgbClr val="FF0000"/>
                </a:solidFill>
              </a:rPr>
              <a:t>trần</a:t>
            </a:r>
            <a:r>
              <a:rPr lang="en-US" sz="2800" u="none" dirty="0" smtClean="0">
                <a:solidFill>
                  <a:srgbClr val="FF0000"/>
                </a:solidFill>
              </a:rPr>
              <a:t> </a:t>
            </a:r>
            <a:r>
              <a:rPr lang="en-US" sz="2800" u="none" dirty="0" err="1" smtClean="0">
                <a:solidFill>
                  <a:srgbClr val="FF0000"/>
                </a:solidFill>
              </a:rPr>
              <a:t>nhà</a:t>
            </a:r>
            <a:r>
              <a:rPr lang="en-US" sz="2800" u="none" dirty="0" smtClean="0">
                <a:solidFill>
                  <a:srgbClr val="FF0000"/>
                </a:solidFill>
              </a:rPr>
              <a:t> </a:t>
            </a:r>
            <a:endParaRPr lang="en-US" sz="2800" u="none" dirty="0" smtClean="0">
              <a:solidFill>
                <a:srgbClr val="FF0000"/>
              </a:solidFill>
            </a:endParaRPr>
          </a:p>
          <a:p>
            <a:r>
              <a:rPr lang="en-US" sz="2800" dirty="0" err="1">
                <a:solidFill>
                  <a:srgbClr val="FF0000"/>
                </a:solidFill>
              </a:rPr>
              <a:t>v</a:t>
            </a:r>
            <a:r>
              <a:rPr lang="en-US" sz="2800" dirty="0" err="1" smtClean="0">
                <a:solidFill>
                  <a:srgbClr val="FF0000"/>
                </a:solidFill>
              </a:rPr>
              <a:t>à</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bức</a:t>
            </a:r>
            <a:r>
              <a:rPr lang="en-US" sz="2800" dirty="0" smtClean="0">
                <a:solidFill>
                  <a:srgbClr val="FF0000"/>
                </a:solidFill>
              </a:rPr>
              <a:t> </a:t>
            </a:r>
            <a:r>
              <a:rPr lang="en-US" sz="2800" dirty="0" err="1" smtClean="0">
                <a:solidFill>
                  <a:srgbClr val="FF0000"/>
                </a:solidFill>
              </a:rPr>
              <a:t>tường</a:t>
            </a:r>
            <a:r>
              <a:rPr lang="en-US" sz="2800" dirty="0" smtClean="0">
                <a:solidFill>
                  <a:srgbClr val="FF0000"/>
                </a:solidFill>
              </a:rPr>
              <a:t> </a:t>
            </a:r>
            <a:r>
              <a:rPr lang="en-US" sz="2800" dirty="0" err="1" smtClean="0">
                <a:solidFill>
                  <a:srgbClr val="FF0000"/>
                </a:solidFill>
              </a:rPr>
              <a:t>bên</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được</a:t>
            </a:r>
            <a:r>
              <a:rPr lang="en-US" sz="2800" dirty="0" smtClean="0">
                <a:solidFill>
                  <a:srgbClr val="FF0000"/>
                </a:solidFill>
              </a:rPr>
              <a:t> </a:t>
            </a:r>
            <a:r>
              <a:rPr lang="en-US" sz="2800" dirty="0" err="1" smtClean="0">
                <a:solidFill>
                  <a:srgbClr val="FF0000"/>
                </a:solidFill>
              </a:rPr>
              <a:t>thiết</a:t>
            </a:r>
            <a:r>
              <a:rPr lang="en-US" sz="2800" dirty="0" smtClean="0">
                <a:solidFill>
                  <a:srgbClr val="FF0000"/>
                </a:solidFill>
              </a:rPr>
              <a:t> </a:t>
            </a:r>
            <a:r>
              <a:rPr lang="en-US" sz="2800" dirty="0" err="1" smtClean="0">
                <a:solidFill>
                  <a:srgbClr val="FF0000"/>
                </a:solidFill>
              </a:rPr>
              <a:t>kế</a:t>
            </a:r>
            <a:r>
              <a:rPr lang="en-US" sz="2800" dirty="0" smtClean="0">
                <a:solidFill>
                  <a:srgbClr val="FF0000"/>
                </a:solidFill>
              </a:rPr>
              <a:t>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cấu</a:t>
            </a:r>
            <a:r>
              <a:rPr lang="en-US" sz="2800" dirty="0" smtClean="0">
                <a:solidFill>
                  <a:srgbClr val="FF0000"/>
                </a:solidFill>
              </a:rPr>
              <a:t> </a:t>
            </a:r>
            <a:r>
              <a:rPr lang="en-US" sz="2800" dirty="0" err="1" smtClean="0">
                <a:solidFill>
                  <a:srgbClr val="FF0000"/>
                </a:solidFill>
              </a:rPr>
              <a:t>trúc</a:t>
            </a:r>
            <a:r>
              <a:rPr lang="en-US" sz="2800" dirty="0" smtClean="0">
                <a:solidFill>
                  <a:srgbClr val="FF0000"/>
                </a:solidFill>
              </a:rPr>
              <a:t> </a:t>
            </a:r>
            <a:r>
              <a:rPr lang="en-US" sz="2800" dirty="0" err="1" smtClean="0">
                <a:solidFill>
                  <a:srgbClr val="FF0000"/>
                </a:solidFill>
              </a:rPr>
              <a:t>đặc</a:t>
            </a:r>
            <a:r>
              <a:rPr lang="en-US" sz="2800" dirty="0" smtClean="0">
                <a:solidFill>
                  <a:srgbClr val="FF0000"/>
                </a:solidFill>
              </a:rPr>
              <a:t> </a:t>
            </a:r>
            <a:r>
              <a:rPr lang="en-US" sz="2800" dirty="0" err="1" smtClean="0">
                <a:solidFill>
                  <a:srgbClr val="FF0000"/>
                </a:solidFill>
              </a:rPr>
              <a:t>biệt</a:t>
            </a:r>
            <a:endParaRPr lang="en-US" sz="2800" u="none" dirty="0">
              <a:solidFill>
                <a:srgbClr val="FF0000"/>
              </a:solidFill>
            </a:endParaRPr>
          </a:p>
        </p:txBody>
      </p:sp>
      <p:sp>
        <p:nvSpPr>
          <p:cNvPr id="2" name="Rectangle 1"/>
          <p:cNvSpPr/>
          <p:nvPr/>
        </p:nvSpPr>
        <p:spPr>
          <a:xfrm>
            <a:off x="76199" y="5867400"/>
            <a:ext cx="8991599" cy="830997"/>
          </a:xfrm>
          <a:prstGeom prst="rect">
            <a:avLst/>
          </a:prstGeom>
        </p:spPr>
        <p:txBody>
          <a:bodyPr wrap="square">
            <a:spAutoFit/>
          </a:bodyPr>
          <a:lstStyle/>
          <a:p>
            <a:r>
              <a:rPr lang="en-US" sz="2400" dirty="0" smtClean="0"/>
              <a:t>+ </a:t>
            </a:r>
            <a:r>
              <a:rPr lang="vi-VN" sz="2400" dirty="0" smtClean="0"/>
              <a:t>Trần </a:t>
            </a:r>
            <a:r>
              <a:rPr lang="vi-VN" sz="2400" dirty="0"/>
              <a:t>và tường của nhà hát được thiết kế đặc biệt để âm thanh không bị vọng ra bên ngoài, trải thảm ở phía dưới để cách âm</a:t>
            </a:r>
            <a:r>
              <a:rPr lang="vi-VN" sz="2400" dirty="0" smtClean="0"/>
              <a: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arn(inVertical)">
                                      <p:cBhvr>
                                        <p:cTn id="15" dur="500"/>
                                        <p:tgtEl>
                                          <p:spTgt spid="81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193269" cy="630942"/>
          </a:xfrm>
          <a:prstGeom prst="rect">
            <a:avLst/>
          </a:prstGeom>
          <a:noFill/>
        </p:spPr>
        <p:txBody>
          <a:bodyPr wrap="none" rtlCol="0">
            <a:spAutoFit/>
          </a:bodyPr>
          <a:lstStyle/>
          <a:p>
            <a:r>
              <a:rPr lang="en-US" sz="3500" u="none" smtClean="0">
                <a:solidFill>
                  <a:srgbClr val="C00000"/>
                </a:solidFill>
              </a:rPr>
              <a:t>? Em đã từng nghe được tiếng vang ở đâu</a:t>
            </a:r>
            <a:endParaRPr lang="en-US" sz="3500" u="none">
              <a:solidFill>
                <a:srgbClr val="C00000"/>
              </a:solidFill>
            </a:endParaRPr>
          </a:p>
        </p:txBody>
      </p:sp>
      <p:pic>
        <p:nvPicPr>
          <p:cNvPr id="1741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8471" y="630942"/>
            <a:ext cx="4882456" cy="508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4941" y="5977308"/>
            <a:ext cx="4113530" cy="523220"/>
          </a:xfrm>
          <a:prstGeom prst="rect">
            <a:avLst/>
          </a:prstGeom>
        </p:spPr>
        <p:txBody>
          <a:bodyPr wrap="square">
            <a:spAutoFit/>
          </a:bodyPr>
          <a:lstStyle/>
          <a:p>
            <a:r>
              <a:rPr lang="vi-VN" sz="2800" dirty="0" smtClean="0"/>
              <a:t>+ </a:t>
            </a:r>
            <a:r>
              <a:rPr lang="vi-VN" sz="2800" dirty="0"/>
              <a:t>Tiếng vang ở đỉnh </a:t>
            </a:r>
            <a:r>
              <a:rPr lang="vi-VN" sz="2800" dirty="0" smtClean="0"/>
              <a:t>núi</a:t>
            </a:r>
            <a:endParaRPr lang="vi-VN" sz="2800" dirty="0"/>
          </a:p>
        </p:txBody>
      </p:sp>
      <p:pic>
        <p:nvPicPr>
          <p:cNvPr id="7170" name="Picture 2" descr="Chiêm ngưỡng vẻ hùng vĩ tuyệt đẹp của núi rừng Hà Giang - Báo Gia Lai điện  tử - Tin nhanh - Chính x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30942"/>
            <a:ext cx="4572000" cy="5312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25670" y="5791200"/>
            <a:ext cx="4113530" cy="954107"/>
          </a:xfrm>
          <a:prstGeom prst="rect">
            <a:avLst/>
          </a:prstGeom>
        </p:spPr>
        <p:txBody>
          <a:bodyPr wrap="square">
            <a:spAutoFit/>
          </a:bodyPr>
          <a:lstStyle/>
          <a:p>
            <a:r>
              <a:rPr lang="vi-VN" sz="2800" dirty="0" smtClean="0"/>
              <a:t>+ </a:t>
            </a:r>
            <a:r>
              <a:rPr lang="vi-VN" sz="2800" dirty="0"/>
              <a:t>Tiếng vang ở </a:t>
            </a:r>
            <a:r>
              <a:rPr lang="en-US" sz="2800" dirty="0" err="1" smtClean="0"/>
              <a:t>trong</a:t>
            </a:r>
            <a:r>
              <a:rPr lang="en-US" sz="2800" dirty="0" smtClean="0"/>
              <a:t> </a:t>
            </a:r>
            <a:r>
              <a:rPr lang="en-US" sz="2800" dirty="0" err="1" smtClean="0"/>
              <a:t>giếng</a:t>
            </a:r>
            <a:r>
              <a:rPr lang="en-US" sz="2800" dirty="0" smtClean="0"/>
              <a:t> </a:t>
            </a:r>
            <a:r>
              <a:rPr lang="en-US" sz="2800" dirty="0" err="1" smtClean="0"/>
              <a:t>nước</a:t>
            </a:r>
            <a:endParaRPr lang="vi-VN"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3219271"/>
            <a:ext cx="2667000" cy="369332"/>
          </a:xfrm>
          <a:prstGeom prst="rect">
            <a:avLst/>
          </a:prstGeom>
        </p:spPr>
        <p:txBody>
          <a:bodyPr wrap="square">
            <a:spAutoFit/>
          </a:bodyPr>
          <a:lstStyle/>
          <a:p>
            <a:r>
              <a:rPr lang="vi-VN" dirty="0" smtClean="0"/>
              <a:t>+ </a:t>
            </a:r>
            <a:r>
              <a:rPr lang="vi-VN" dirty="0"/>
              <a:t>Tiếng vang ở hang </a:t>
            </a:r>
            <a:r>
              <a:rPr lang="vi-VN" dirty="0" smtClean="0"/>
              <a:t>đá</a:t>
            </a:r>
            <a:endParaRPr lang="vi-VN" dirty="0"/>
          </a:p>
        </p:txBody>
      </p:sp>
      <p:sp>
        <p:nvSpPr>
          <p:cNvPr id="5" name="Rectangle 4"/>
          <p:cNvSpPr/>
          <p:nvPr/>
        </p:nvSpPr>
        <p:spPr>
          <a:xfrm>
            <a:off x="1752600" y="6244725"/>
            <a:ext cx="4572000" cy="523220"/>
          </a:xfrm>
          <a:prstGeom prst="rect">
            <a:avLst/>
          </a:prstGeom>
        </p:spPr>
        <p:txBody>
          <a:bodyPr wrap="square">
            <a:spAutoFit/>
          </a:bodyPr>
          <a:lstStyle/>
          <a:p>
            <a:r>
              <a:rPr lang="vi-VN" sz="2800" dirty="0" smtClean="0">
                <a:solidFill>
                  <a:srgbClr val="FF0000"/>
                </a:solidFill>
              </a:rPr>
              <a:t>+ </a:t>
            </a:r>
            <a:r>
              <a:rPr lang="vi-VN" sz="2800" dirty="0">
                <a:solidFill>
                  <a:srgbClr val="FF0000"/>
                </a:solidFill>
              </a:rPr>
              <a:t>Tiếng vang ở hang </a:t>
            </a:r>
            <a:r>
              <a:rPr lang="vi-VN" sz="2800" dirty="0" smtClean="0">
                <a:solidFill>
                  <a:srgbClr val="FF0000"/>
                </a:solidFill>
              </a:rPr>
              <a:t>đá</a:t>
            </a:r>
            <a:endParaRPr lang="vi-VN" sz="28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702" y="152400"/>
            <a:ext cx="865129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a:t>
            </a:r>
            <a:r>
              <a:rPr lang="en-US" altLang="en-US" sz="3200" b="1" dirty="0" smtClean="0">
                <a:solidFill>
                  <a:srgbClr val="FF0000"/>
                </a:solidFill>
                <a:latin typeface="Times New Roman" panose="02020603050405020304" pitchFamily="18" charset="0"/>
                <a:cs typeface="Times New Roman" panose="02020603050405020304" pitchFamily="18" charset="0"/>
              </a:rPr>
              <a:t>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cứng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nhẵn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gạch</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cửa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mềm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xốp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gồ</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ghề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kém</a:t>
            </a:r>
            <a:r>
              <a:rPr lang="en-US" sz="2800" u="none" dirty="0" smtClean="0">
                <a:latin typeface="Times New Roman" panose="02020603050405020304" pitchFamily="18" charset="0"/>
                <a:cs typeface="Times New Roman" panose="02020603050405020304" pitchFamily="18" charset="0"/>
              </a:rPr>
              <a: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xốp</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thảm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len</a:t>
            </a:r>
            <a:r>
              <a:rPr lang="en-US" sz="2800" dirty="0" smtClean="0">
                <a:latin typeface="Times New Roman" panose="02020603050405020304" pitchFamily="18" charset="0"/>
                <a:cs typeface="Times New Roman" panose="02020603050405020304" pitchFamily="18" charset="0"/>
              </a:rPr>
              <a:t>,    </a:t>
            </a:r>
            <a:endParaRPr lang="en-US" sz="2800" u="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Sóng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gặp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cản</a:t>
            </a:r>
            <a:endParaRPr lang="en-US" sz="2800" u="none" dirty="0">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Một</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số</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hiện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tượng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về</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sóng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1" y="3365718"/>
            <a:ext cx="9144000"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tai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1/15 </a:t>
            </a:r>
            <a:r>
              <a:rPr lang="en-US" sz="2800" dirty="0" err="1" smtClean="0">
                <a:latin typeface="Times New Roman" panose="02020603050405020304" pitchFamily="18" charset="0"/>
                <a:cs typeface="Times New Roman" panose="02020603050405020304" pitchFamily="18" charset="0"/>
              </a:rPr>
              <a:t>giây</a:t>
            </a:r>
            <a:endParaRPr lang="en-US" sz="2800" u="none"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32" t="10526" r="26776" b="10526"/>
          <a:stretch>
            <a:fillRect/>
          </a:stretch>
        </p:blipFill>
        <p:spPr bwMode="auto">
          <a:xfrm>
            <a:off x="172453" y="411480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10600" y="41910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1" i="0" u="sng" strike="noStrike" cap="none" normalizeH="0" baseline="0" smtClean="0">
              <a:ln>
                <a:noFill/>
              </a:ln>
              <a:solidFill>
                <a:srgbClr val="FF9900"/>
              </a:solidFill>
              <a:effectLst/>
              <a:latin typeface="Times New Roman" panose="02020603050405020304" pitchFamily="18" charset="0"/>
            </a:endParaRPr>
          </a:p>
        </p:txBody>
      </p:sp>
      <p:cxnSp>
        <p:nvCxnSpPr>
          <p:cNvPr id="5" name="Straight Arrow Connector 4"/>
          <p:cNvCxnSpPr/>
          <p:nvPr/>
        </p:nvCxnSpPr>
        <p:spPr bwMode="auto">
          <a:xfrm flipV="1">
            <a:off x="990600" y="48768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990600" y="46482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080371" y="5024735"/>
            <a:ext cx="1872629" cy="461665"/>
          </a:xfrm>
          <a:prstGeom prst="rect">
            <a:avLst/>
          </a:prstGeom>
          <a:noFill/>
        </p:spPr>
        <p:txBody>
          <a:bodyPr wrap="none" rtlCol="0">
            <a:spAutoFit/>
          </a:bodyPr>
          <a:lstStyle/>
          <a:p>
            <a:r>
              <a:rPr lang="en-US" sz="2400" u="none" smtClean="0">
                <a:solidFill>
                  <a:schemeClr val="tx1"/>
                </a:solidFill>
              </a:rPr>
              <a:t>Âm trực tiếp</a:t>
            </a:r>
            <a:endParaRPr lang="en-US" sz="2400" u="none">
              <a:solidFill>
                <a:schemeClr val="tx1"/>
              </a:solidFill>
            </a:endParaRPr>
          </a:p>
        </p:txBody>
      </p:sp>
      <p:sp>
        <p:nvSpPr>
          <p:cNvPr id="9" name="TextBox 8"/>
          <p:cNvSpPr txBox="1"/>
          <p:nvPr/>
        </p:nvSpPr>
        <p:spPr>
          <a:xfrm>
            <a:off x="3006519" y="4267200"/>
            <a:ext cx="1794081" cy="461665"/>
          </a:xfrm>
          <a:prstGeom prst="rect">
            <a:avLst/>
          </a:prstGeom>
          <a:noFill/>
        </p:spPr>
        <p:txBody>
          <a:bodyPr wrap="none" rtlCol="0">
            <a:spAutoFit/>
          </a:bodyPr>
          <a:lstStyle/>
          <a:p>
            <a:r>
              <a:rPr lang="en-US" sz="2400" u="none" smtClean="0">
                <a:solidFill>
                  <a:schemeClr val="tx1"/>
                </a:solidFill>
              </a:rPr>
              <a:t>Âm phản xạ</a:t>
            </a:r>
            <a:endParaRPr lang="en-US" sz="2400" u="none">
              <a:solidFill>
                <a:schemeClr val="tx1"/>
              </a:solidFill>
            </a:endParaRPr>
          </a:p>
        </p:txBody>
      </p:sp>
      <p:cxnSp>
        <p:nvCxnSpPr>
          <p:cNvPr id="11" name="Straight Arrow Connector 10"/>
          <p:cNvCxnSpPr/>
          <p:nvPr/>
        </p:nvCxnSpPr>
        <p:spPr bwMode="auto">
          <a:xfrm flipH="1">
            <a:off x="2286000" y="468630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4648200" y="49149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6132" t="10526" r="26776" b="10526"/>
          <a:stretch>
            <a:fillRect/>
          </a:stretch>
        </p:blipFill>
        <p:spPr bwMode="auto">
          <a:xfrm>
            <a:off x="172453" y="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610600" y="762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1" i="0" u="sng" strike="noStrike" cap="none" normalizeH="0" baseline="0" smtClean="0">
              <a:ln>
                <a:noFill/>
              </a:ln>
              <a:solidFill>
                <a:srgbClr val="FF9900"/>
              </a:solidFill>
              <a:effectLst/>
              <a:latin typeface="Times New Roman" panose="02020603050405020304" pitchFamily="18" charset="0"/>
            </a:endParaRPr>
          </a:p>
        </p:txBody>
      </p:sp>
      <p:cxnSp>
        <p:nvCxnSpPr>
          <p:cNvPr id="5" name="Straight Arrow Connector 4"/>
          <p:cNvCxnSpPr/>
          <p:nvPr/>
        </p:nvCxnSpPr>
        <p:spPr bwMode="auto">
          <a:xfrm flipV="1">
            <a:off x="990600" y="7620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990600" y="5334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3080371" y="909935"/>
            <a:ext cx="1872629" cy="461665"/>
          </a:xfrm>
          <a:prstGeom prst="rect">
            <a:avLst/>
          </a:prstGeom>
          <a:noFill/>
        </p:spPr>
        <p:txBody>
          <a:bodyPr wrap="none" rtlCol="0">
            <a:spAutoFit/>
          </a:bodyPr>
          <a:lstStyle/>
          <a:p>
            <a:r>
              <a:rPr lang="en-US" sz="2400" u="none" smtClean="0">
                <a:solidFill>
                  <a:schemeClr val="tx1"/>
                </a:solidFill>
              </a:rPr>
              <a:t>Âm trực tiếp</a:t>
            </a:r>
            <a:endParaRPr lang="en-US" sz="2400" u="none">
              <a:solidFill>
                <a:schemeClr val="tx1"/>
              </a:solidFill>
            </a:endParaRPr>
          </a:p>
        </p:txBody>
      </p:sp>
      <p:sp>
        <p:nvSpPr>
          <p:cNvPr id="8" name="TextBox 7"/>
          <p:cNvSpPr txBox="1"/>
          <p:nvPr/>
        </p:nvSpPr>
        <p:spPr>
          <a:xfrm>
            <a:off x="3006519" y="152400"/>
            <a:ext cx="1794081" cy="461665"/>
          </a:xfrm>
          <a:prstGeom prst="rect">
            <a:avLst/>
          </a:prstGeom>
          <a:noFill/>
        </p:spPr>
        <p:txBody>
          <a:bodyPr wrap="none" rtlCol="0">
            <a:spAutoFit/>
          </a:bodyPr>
          <a:lstStyle/>
          <a:p>
            <a:r>
              <a:rPr lang="en-US" sz="2400" u="none" smtClean="0">
                <a:solidFill>
                  <a:schemeClr val="tx1"/>
                </a:solidFill>
              </a:rPr>
              <a:t>Âm phản xạ</a:t>
            </a:r>
            <a:endParaRPr lang="en-US" sz="2400" u="none">
              <a:solidFill>
                <a:schemeClr val="tx1"/>
              </a:solidFill>
            </a:endParaRPr>
          </a:p>
        </p:txBody>
      </p:sp>
      <p:cxnSp>
        <p:nvCxnSpPr>
          <p:cNvPr id="9" name="Straight Arrow Connector 8"/>
          <p:cNvCxnSpPr/>
          <p:nvPr/>
        </p:nvCxnSpPr>
        <p:spPr bwMode="auto">
          <a:xfrm flipH="1">
            <a:off x="2286000" y="59921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4648200" y="8001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nvGraphicFramePr>
        <p:xfrm>
          <a:off x="228600" y="4572000"/>
          <a:ext cx="1200970" cy="762000"/>
        </p:xfrm>
        <a:graphic>
          <a:graphicData uri="http://schemas.openxmlformats.org/presentationml/2006/ole">
            <mc:AlternateContent xmlns:mc="http://schemas.openxmlformats.org/markup-compatibility/2006">
              <mc:Choice xmlns:v="urn:schemas-microsoft-com:vml" Requires="v">
                <p:oleObj spid="_x0000_s1045" name="Equation" r:id="rId2" imgW="12496800" imgH="10363200" progId="Equation.DSMT4">
                  <p:embed/>
                </p:oleObj>
              </mc:Choice>
              <mc:Fallback>
                <p:oleObj name="Equation" r:id="rId2" imgW="12496800" imgH="10363200" progId="Equation.DSMT4">
                  <p:embed/>
                  <p:pic>
                    <p:nvPicPr>
                      <p:cNvPr id="0" name="Picture 1044"/>
                      <p:cNvPicPr/>
                      <p:nvPr/>
                    </p:nvPicPr>
                    <p:blipFill>
                      <a:blip r:embed="rId3"/>
                      <a:stretch>
                        <a:fillRect/>
                      </a:stretch>
                    </p:blipFill>
                    <p:spPr>
                      <a:xfrm>
                        <a:off x="228600" y="4572000"/>
                        <a:ext cx="1200970" cy="762000"/>
                      </a:xfrm>
                      <a:prstGeom prst="rect">
                        <a:avLst/>
                      </a:prstGeom>
                      <a:ln>
                        <a:solidFill>
                          <a:srgbClr val="FF0000">
                            <a:alpha val="0"/>
                          </a:srgbClr>
                        </a:solidFill>
                      </a:ln>
                    </p:spPr>
                  </p:pic>
                </p:oleObj>
              </mc:Fallback>
            </mc:AlternateContent>
          </a:graphicData>
        </a:graphic>
      </p:graphicFrame>
      <p:sp>
        <p:nvSpPr>
          <p:cNvPr id="17" name="TextBox 16"/>
          <p:cNvSpPr txBox="1"/>
          <p:nvPr/>
        </p:nvSpPr>
        <p:spPr>
          <a:xfrm>
            <a:off x="108099" y="5181600"/>
            <a:ext cx="1891865" cy="523220"/>
          </a:xfrm>
          <a:prstGeom prst="rect">
            <a:avLst/>
          </a:prstGeom>
          <a:noFill/>
        </p:spPr>
        <p:txBody>
          <a:bodyPr wrap="none" rtlCol="0">
            <a:spAutoFit/>
          </a:bodyPr>
          <a:lstStyle/>
          <a:p>
            <a:r>
              <a:rPr lang="en-US" sz="2800" b="0" u="sng" dirty="0">
                <a:solidFill>
                  <a:schemeClr val="tx1"/>
                </a:solidFill>
                <a:latin typeface="Times New Roman" panose="02020603050405020304" pitchFamily="18" charset="0"/>
                <a:cs typeface="Times New Roman" panose="02020603050405020304" pitchFamily="18" charset="0"/>
              </a:rPr>
              <a:t>v = </a:t>
            </a:r>
            <a:r>
              <a:rPr lang="en-US" sz="2800" b="0" u="sng" dirty="0" smtClean="0">
                <a:solidFill>
                  <a:schemeClr val="tx1"/>
                </a:solidFill>
                <a:latin typeface="Times New Roman" panose="02020603050405020304" pitchFamily="18" charset="0"/>
                <a:cs typeface="Times New Roman" panose="02020603050405020304" pitchFamily="18" charset="0"/>
              </a:rPr>
              <a:t>343 </a:t>
            </a:r>
            <a:r>
              <a:rPr lang="en-US" sz="2800" b="0" u="sng" dirty="0">
                <a:solidFill>
                  <a:schemeClr val="tx1"/>
                </a:solidFill>
                <a:latin typeface="Times New Roman" panose="02020603050405020304" pitchFamily="18" charset="0"/>
                <a:cs typeface="Times New Roman" panose="02020603050405020304" pitchFamily="18" charset="0"/>
              </a:rPr>
              <a:t>m/s</a:t>
            </a:r>
            <a:endParaRPr lang="en-US" sz="2800" u="sng"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0" y="5715000"/>
            <a:ext cx="3143809"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Khoảng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t> </a:t>
            </a:r>
            <a:r>
              <a:rPr lang="en-US" sz="2800" dirty="0" smtClean="0">
                <a:latin typeface="Gigi" panose="04040504061007020D02" pitchFamily="82" charset="0"/>
              </a:rPr>
              <a:t>s’</a:t>
            </a:r>
            <a:r>
              <a:rPr lang="en-US" sz="2800" b="0" u="none" dirty="0" smtClean="0">
                <a:solidFill>
                  <a:schemeClr val="tx1"/>
                </a:solidFill>
              </a:rPr>
              <a:t>= </a:t>
            </a:r>
            <a:r>
              <a:rPr lang="en-US" sz="2800" b="0" u="none" dirty="0">
                <a:solidFill>
                  <a:schemeClr val="tx1"/>
                </a:solidFill>
              </a:rPr>
              <a:t>? m</a:t>
            </a:r>
            <a:endParaRPr lang="en-US" sz="2800" dirty="0"/>
          </a:p>
        </p:txBody>
      </p:sp>
      <p:sp>
        <p:nvSpPr>
          <p:cNvPr id="2" name="Rectangle 1"/>
          <p:cNvSpPr/>
          <p:nvPr/>
        </p:nvSpPr>
        <p:spPr>
          <a:xfrm>
            <a:off x="34635" y="2601054"/>
            <a:ext cx="9067800" cy="1384995"/>
          </a:xfrm>
          <a:prstGeom prst="rect">
            <a:avLst/>
          </a:prstGeom>
        </p:spPr>
        <p:txBody>
          <a:bodyPr wrap="square">
            <a:spAutoFit/>
          </a:bodyPr>
          <a:lstStyle/>
          <a:p>
            <a:r>
              <a:rPr lang="en-US" sz="2800" dirty="0" smtClean="0">
                <a:latin typeface="+mj-lt"/>
              </a:rPr>
              <a:t>?</a:t>
            </a:r>
            <a:r>
              <a:rPr lang="vi-VN" sz="2800" dirty="0" smtClean="0">
                <a:latin typeface="+mj-lt"/>
              </a:rPr>
              <a:t>Một </a:t>
            </a:r>
            <a:r>
              <a:rPr lang="vi-VN" sz="2800" dirty="0">
                <a:latin typeface="+mj-lt"/>
              </a:rPr>
              <a:t>người phải đứng cách một vách đá ít nhất bao nhiêu mét để có thể nghe được tiếng vang của mình khi hét to? Biết tốc độ truyền âm trong không khí ở điều kiện thường là 343 m/s</a:t>
            </a:r>
            <a:r>
              <a:rPr lang="vi-VN" sz="2800" dirty="0" smtClean="0">
                <a:latin typeface="+mj-lt"/>
              </a:rPr>
              <a:t>.</a:t>
            </a:r>
            <a:endParaRPr lang="en-US" sz="2800" dirty="0">
              <a:latin typeface="+mj-lt"/>
            </a:endParaRPr>
          </a:p>
        </p:txBody>
      </p:sp>
      <p:sp>
        <p:nvSpPr>
          <p:cNvPr id="11" name="Rectangle 10"/>
          <p:cNvSpPr/>
          <p:nvPr/>
        </p:nvSpPr>
        <p:spPr>
          <a:xfrm>
            <a:off x="3431095" y="4572000"/>
            <a:ext cx="4415410" cy="954107"/>
          </a:xfrm>
          <a:prstGeom prst="rect">
            <a:avLst/>
          </a:prstGeom>
        </p:spPr>
        <p:txBody>
          <a:bodyPr wrap="square">
            <a:spAutoFit/>
          </a:bodyPr>
          <a:lstStyle/>
          <a:p>
            <a:r>
              <a:rPr lang="en-US" sz="2800" dirty="0" err="1" smtClean="0">
                <a:latin typeface="Times New Roman" panose="02020603050405020304" pitchFamily="18" charset="0"/>
                <a:cs typeface="Times New Roman" panose="02020603050405020304" pitchFamily="18" charset="0"/>
              </a:rPr>
              <a:t>Quãng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smtClean="0">
                <a:latin typeface="Gigi" panose="04040504061007020D02" pitchFamily="82" charset="0"/>
              </a:rPr>
              <a:t>S </a:t>
            </a:r>
            <a:r>
              <a:rPr lang="en-US" sz="2800" dirty="0" smtClean="0">
                <a:latin typeface="+mj-lt"/>
              </a:rPr>
              <a:t> </a:t>
            </a:r>
            <a:r>
              <a:rPr lang="vi-VN" sz="2800" dirty="0" smtClean="0">
                <a:latin typeface="+mj-lt"/>
              </a:rPr>
              <a:t>=v.t=343.1</a:t>
            </a:r>
            <a:r>
              <a:rPr lang="en-US" sz="2800" dirty="0" smtClean="0">
                <a:latin typeface="+mj-lt"/>
              </a:rPr>
              <a:t>/</a:t>
            </a:r>
            <a:r>
              <a:rPr lang="vi-VN" sz="2800" dirty="0" smtClean="0">
                <a:latin typeface="+mj-lt"/>
              </a:rPr>
              <a:t>15</a:t>
            </a:r>
            <a:r>
              <a:rPr lang="vi-VN" sz="2800" dirty="0">
                <a:latin typeface="+mj-lt"/>
              </a:rPr>
              <a:t>≈</a:t>
            </a:r>
            <a:r>
              <a:rPr lang="vi-VN" sz="2800" dirty="0" smtClean="0">
                <a:latin typeface="+mj-lt"/>
              </a:rPr>
              <a:t>22,87(m</a:t>
            </a:r>
            <a:r>
              <a:rPr lang="en-US" sz="2800" dirty="0">
                <a:latin typeface="+mj-lt"/>
              </a:rPr>
              <a:t>)</a:t>
            </a:r>
            <a:endParaRPr lang="vi-VN" sz="2800" dirty="0">
              <a:latin typeface="+mj-lt"/>
            </a:endParaRPr>
          </a:p>
        </p:txBody>
      </p:sp>
      <p:sp>
        <p:nvSpPr>
          <p:cNvPr id="21" name="Rectangle 20"/>
          <p:cNvSpPr/>
          <p:nvPr/>
        </p:nvSpPr>
        <p:spPr>
          <a:xfrm>
            <a:off x="3886200" y="4048780"/>
            <a:ext cx="1143000"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6200" y="4038600"/>
            <a:ext cx="1447800"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417240" y="5486400"/>
            <a:ext cx="4583760" cy="954107"/>
          </a:xfrm>
          <a:prstGeom prst="rect">
            <a:avLst/>
          </a:prstGeom>
        </p:spPr>
        <p:txBody>
          <a:bodyPr wrap="square">
            <a:spAutoFit/>
          </a:bodyPr>
          <a:lstStyle/>
          <a:p>
            <a:r>
              <a:rPr lang="en-US" sz="2800" dirty="0" smtClean="0">
                <a:latin typeface="+mj-lt"/>
              </a:rPr>
              <a:t>Đ</a:t>
            </a:r>
            <a:r>
              <a:rPr lang="vi-VN" sz="2800" dirty="0" smtClean="0">
                <a:latin typeface="+mj-lt"/>
              </a:rPr>
              <a:t>ứng </a:t>
            </a:r>
            <a:r>
              <a:rPr lang="vi-VN" sz="2800" dirty="0">
                <a:latin typeface="+mj-lt"/>
              </a:rPr>
              <a:t>cách vách đá ít nhất là:</a:t>
            </a:r>
            <a:endParaRPr lang="vi-VN" sz="2800" dirty="0">
              <a:latin typeface="+mj-lt"/>
            </a:endParaRPr>
          </a:p>
          <a:p>
            <a:r>
              <a:rPr lang="en-US" sz="2800" dirty="0" smtClean="0">
                <a:latin typeface="Gigi" panose="04040504061007020D02" pitchFamily="82" charset="0"/>
              </a:rPr>
              <a:t>S’ </a:t>
            </a:r>
            <a:r>
              <a:rPr lang="en-US" sz="2800" dirty="0" smtClean="0">
                <a:latin typeface="+mj-lt"/>
              </a:rPr>
              <a:t> </a:t>
            </a:r>
            <a:r>
              <a:rPr lang="vi-VN" sz="2800" dirty="0" smtClean="0">
                <a:latin typeface="+mj-lt"/>
              </a:rPr>
              <a:t>=</a:t>
            </a:r>
            <a:r>
              <a:rPr lang="en-US" sz="2800" dirty="0" smtClean="0">
                <a:latin typeface="Gigi" panose="04040504061007020D02" pitchFamily="82" charset="0"/>
              </a:rPr>
              <a:t>s’/2</a:t>
            </a:r>
            <a:r>
              <a:rPr lang="en-US" sz="2800" dirty="0" smtClean="0">
                <a:latin typeface="Times New Roman" panose="02020603050405020304" pitchFamily="18" charset="0"/>
                <a:cs typeface="Times New Roman" panose="02020603050405020304" pitchFamily="18" charset="0"/>
              </a:rPr>
              <a:t>= 11,435 m</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arn(inVertical)">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barn(inVertical)">
                                      <p:cBhvr>
                                        <p:cTn id="4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3048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152400" y="5265003"/>
            <a:ext cx="3048000" cy="830997"/>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Máy</a:t>
            </a:r>
            <a:r>
              <a:rPr lang="en-US" sz="2400" b="1" i="1" dirty="0" smtClean="0"/>
              <a:t> </a:t>
            </a:r>
            <a:r>
              <a:rPr lang="en-US" sz="2400" b="1" i="1" dirty="0" err="1"/>
              <a:t>khoan</a:t>
            </a:r>
            <a:r>
              <a:rPr lang="en-US" sz="2400" b="1" i="1" dirty="0"/>
              <a:t> </a:t>
            </a:r>
            <a:r>
              <a:rPr lang="en-US" sz="2400" b="1" i="1" dirty="0" err="1"/>
              <a:t>bê</a:t>
            </a:r>
            <a:r>
              <a:rPr lang="en-US" sz="2400" b="1" i="1" dirty="0"/>
              <a:t> </a:t>
            </a:r>
            <a:r>
              <a:rPr lang="en-US" sz="2400" b="1" i="1" dirty="0" err="1"/>
              <a:t>tông</a:t>
            </a:r>
            <a:r>
              <a:rPr lang="en-US" sz="2400" b="1" i="1" dirty="0"/>
              <a:t> </a:t>
            </a:r>
            <a:r>
              <a:rPr lang="en-US" sz="2400" b="1" i="1" dirty="0" err="1"/>
              <a:t>liên</a:t>
            </a:r>
            <a:r>
              <a:rPr lang="en-US" sz="2400" b="1" i="1" dirty="0"/>
              <a:t> </a:t>
            </a:r>
            <a:r>
              <a:rPr lang="en-US" sz="2400" b="1" i="1" dirty="0" err="1"/>
              <a:t>tục</a:t>
            </a:r>
            <a:r>
              <a:rPr lang="en-US" sz="2400" b="1" i="1" dirty="0"/>
              <a:t> </a:t>
            </a:r>
            <a:r>
              <a:rPr lang="en-US" sz="2400" b="1" i="1" dirty="0" err="1"/>
              <a:t>hoạt</a:t>
            </a:r>
            <a:r>
              <a:rPr lang="en-US" sz="2400" b="1" i="1" dirty="0"/>
              <a:t> </a:t>
            </a:r>
            <a:r>
              <a:rPr lang="en-US" sz="2400" b="1" i="1" dirty="0" err="1" smtClean="0"/>
              <a:t>động</a:t>
            </a:r>
            <a:endParaRPr lang="en-US" sz="2400" b="1" i="1" dirty="0"/>
          </a:p>
        </p:txBody>
      </p:sp>
      <p:sp>
        <p:nvSpPr>
          <p:cNvPr id="7" name="Text Box 9"/>
          <p:cNvSpPr txBox="1">
            <a:spLocks noChangeArrowheads="1"/>
          </p:cNvSpPr>
          <p:nvPr/>
        </p:nvSpPr>
        <p:spPr bwMode="auto">
          <a:xfrm>
            <a:off x="5437909" y="5329535"/>
            <a:ext cx="3248891" cy="461665"/>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Người</a:t>
            </a:r>
            <a:r>
              <a:rPr lang="en-US" sz="2400" b="1" i="1" dirty="0" smtClean="0"/>
              <a:t> </a:t>
            </a:r>
            <a:r>
              <a:rPr lang="en-US" sz="2400" b="1" i="1" dirty="0" err="1" smtClean="0"/>
              <a:t>bán</a:t>
            </a:r>
            <a:r>
              <a:rPr lang="en-US" sz="2400" b="1" i="1" dirty="0" smtClean="0"/>
              <a:t> </a:t>
            </a:r>
            <a:r>
              <a:rPr lang="en-US" sz="2400" b="1" i="1" dirty="0" err="1" smtClean="0"/>
              <a:t>hàng</a:t>
            </a:r>
            <a:r>
              <a:rPr lang="en-US" sz="2400" b="1" i="1" dirty="0" smtClean="0"/>
              <a:t> </a:t>
            </a:r>
            <a:r>
              <a:rPr lang="en-US" sz="2400" b="1" i="1" dirty="0" err="1" smtClean="0"/>
              <a:t>rong</a:t>
            </a:r>
            <a:endParaRPr lang="en-US" sz="2400" b="1" i="1" dirty="0"/>
          </a:p>
        </p:txBody>
      </p:sp>
      <p:sp>
        <p:nvSpPr>
          <p:cNvPr id="2" name="Rectangle 1"/>
          <p:cNvSpPr/>
          <p:nvPr/>
        </p:nvSpPr>
        <p:spPr>
          <a:xfrm>
            <a:off x="76200" y="58065"/>
            <a:ext cx="8991600"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Nêu các loại tiếng ồn được minh họa trong Hình </a:t>
            </a:r>
            <a:r>
              <a:rPr lang="vi-VN" sz="2800" dirty="0" smtClean="0">
                <a:latin typeface="Times New Roman" panose="02020603050405020304" pitchFamily="18" charset="0"/>
                <a:cs typeface="Times New Roman" panose="02020603050405020304" pitchFamily="18" charset="0"/>
              </a:rPr>
              <a:t>14.4</a:t>
            </a:r>
            <a:endParaRPr lang="en-US" sz="2800" dirty="0">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5410200" y="5937738"/>
            <a:ext cx="3248891" cy="461665"/>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b="1" i="1" dirty="0" smtClean="0"/>
              <a:t>+ </a:t>
            </a:r>
            <a:r>
              <a:rPr lang="en-US" sz="2400" b="1" i="1" dirty="0" err="1" smtClean="0"/>
              <a:t>Còi</a:t>
            </a:r>
            <a:r>
              <a:rPr lang="en-US" sz="2400" b="1" i="1" dirty="0" smtClean="0"/>
              <a:t> </a:t>
            </a:r>
            <a:r>
              <a:rPr lang="en-US" sz="2400" b="1" i="1" dirty="0" err="1" smtClean="0"/>
              <a:t>xe</a:t>
            </a:r>
            <a:r>
              <a:rPr lang="en-US" sz="2400" b="1" i="1" dirty="0" smtClean="0"/>
              <a:t> ô </a:t>
            </a:r>
            <a:r>
              <a:rPr lang="en-US" sz="2400" b="1" i="1" dirty="0" err="1" smtClean="0"/>
              <a:t>tô</a:t>
            </a:r>
            <a:endParaRPr lang="en-US" sz="2400" b="1" i="1" dirty="0"/>
          </a:p>
        </p:txBody>
      </p:sp>
      <p:sp>
        <p:nvSpPr>
          <p:cNvPr id="10" name="Text Box 9"/>
          <p:cNvSpPr txBox="1">
            <a:spLocks noChangeArrowheads="1"/>
          </p:cNvSpPr>
          <p:nvPr/>
        </p:nvSpPr>
        <p:spPr bwMode="auto">
          <a:xfrm>
            <a:off x="152400" y="6167735"/>
            <a:ext cx="4724400" cy="523220"/>
          </a:xfrm>
          <a:prstGeom prst="rect">
            <a:avLst/>
          </a:prstGeom>
          <a:noFill/>
          <a:ln w="38100" cmpd="dbl">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i="1" dirty="0" smtClean="0"/>
              <a:t>+ </a:t>
            </a:r>
            <a:r>
              <a:rPr lang="en-US" sz="2800" dirty="0" err="1"/>
              <a:t>C</a:t>
            </a:r>
            <a:r>
              <a:rPr lang="en-US" sz="2800" dirty="0" err="1" smtClean="0"/>
              <a:t>ửa</a:t>
            </a:r>
            <a:r>
              <a:rPr lang="en-US" sz="2800" dirty="0" smtClean="0"/>
              <a:t> </a:t>
            </a:r>
            <a:r>
              <a:rPr lang="en-US" sz="2800" dirty="0" err="1" smtClean="0"/>
              <a:t>hàng</a:t>
            </a:r>
            <a:r>
              <a:rPr lang="en-US" sz="2800" dirty="0" smtClean="0"/>
              <a:t> </a:t>
            </a:r>
            <a:r>
              <a:rPr lang="en-US" sz="2800" dirty="0" err="1" smtClean="0"/>
              <a:t>bán</a:t>
            </a:r>
            <a:r>
              <a:rPr lang="en-US" sz="2800" dirty="0" smtClean="0"/>
              <a:t> </a:t>
            </a:r>
            <a:r>
              <a:rPr lang="en-US" sz="2800" dirty="0" err="1" smtClean="0"/>
              <a:t>máy</a:t>
            </a:r>
            <a:r>
              <a:rPr lang="en-US" sz="2800" dirty="0" smtClean="0"/>
              <a:t> </a:t>
            </a:r>
            <a:r>
              <a:rPr lang="en-US" sz="2800" dirty="0" err="1" smtClean="0"/>
              <a:t>phát</a:t>
            </a:r>
            <a:r>
              <a:rPr lang="en-US" sz="2800" dirty="0" smtClean="0"/>
              <a:t> </a:t>
            </a:r>
            <a:r>
              <a:rPr lang="en-US" sz="2800" dirty="0" err="1" smtClean="0"/>
              <a:t>nhạc</a:t>
            </a:r>
            <a:r>
              <a:rPr lang="en-US" sz="2800" dirty="0" smtClean="0"/>
              <a:t>.</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 name="Picture 3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730" y="263096"/>
            <a:ext cx="8932070" cy="141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5" y="15240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barn(inVertical)">
                                      <p:cBhvr>
                                        <p:cTn id="7"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229600" cy="946718"/>
        </p:xfrm>
        <a:graphic>
          <a:graphicData uri="http://schemas.openxmlformats.org/drawingml/2006/table">
            <a:tbl>
              <a:tblPr/>
              <a:tblGrid>
                <a:gridCol w="8229600"/>
              </a:tblGrid>
              <a:tr h="630559">
                <a:tc>
                  <a:txBody>
                    <a:bodyPr/>
                    <a:lstStyle/>
                    <a:p>
                      <a:pPr fontAlgn="t"/>
                      <a:r>
                        <a:rPr lang="en-US" sz="2800" b="1" dirty="0" smtClean="0">
                          <a:effectLst/>
                          <a:latin typeface="+mj-lt"/>
                        </a:rPr>
                        <a:t>? </a:t>
                      </a:r>
                      <a:r>
                        <a:rPr lang="vi-VN" sz="2800" b="1" dirty="0" smtClean="0">
                          <a:effectLst/>
                          <a:latin typeface="+mj-lt"/>
                        </a:rPr>
                        <a:t>5</a:t>
                      </a:r>
                      <a:r>
                        <a:rPr lang="vi-VN" sz="2800" b="1" dirty="0">
                          <a:effectLst/>
                          <a:latin typeface="+mj-lt"/>
                        </a:rPr>
                        <a:t>.</a:t>
                      </a:r>
                      <a:r>
                        <a:rPr lang="vi-VN" sz="2800" b="0" dirty="0">
                          <a:effectLst/>
                          <a:latin typeface="+mj-lt"/>
                        </a:rPr>
                        <a:t> Nêu một số tác hại của tiếng ồn đối với sức khỏe và các hoạt động thường ngày của chúng ta.</a:t>
                      </a:r>
                      <a:endParaRPr lang="vi-VN" sz="2800" b="0" dirty="0">
                        <a:effectLst/>
                        <a:latin typeface="+mj-lt"/>
                      </a:endParaRPr>
                    </a:p>
                  </a:txBody>
                  <a:tcPr marL="46639" marR="46639" marT="46639" marB="46639">
                    <a:lnL>
                      <a:noFill/>
                    </a:lnL>
                    <a:lnR>
                      <a:noFill/>
                    </a:lnR>
                    <a:lnT>
                      <a:noFill/>
                    </a:lnT>
                    <a:lnB>
                      <a:noFill/>
                    </a:lnB>
                  </a:tcPr>
                </a:tc>
              </a:tr>
            </a:tbl>
          </a:graphicData>
        </a:graphic>
      </p:graphicFrame>
      <p:sp>
        <p:nvSpPr>
          <p:cNvPr id="3" name="Rectangle 1"/>
          <p:cNvSpPr>
            <a:spLocks noChangeArrowheads="1"/>
          </p:cNvSpPr>
          <p:nvPr/>
        </p:nvSpPr>
        <p:spPr bwMode="auto">
          <a:xfrm>
            <a:off x="304800" y="1434644"/>
            <a:ext cx="85344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800" b="1" i="0" u="sng"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Lời</a:t>
            </a:r>
            <a:r>
              <a:rPr kumimoji="0" lang="en-US" sz="2800" b="1"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giải</a:t>
            </a:r>
            <a:r>
              <a:rPr kumimoji="0" lang="en-US" sz="2800" b="1"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endParaRPr kumimoji="0" lang="en-US" sz="2000" b="0" i="0" u="sng"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hại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tiếng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ồn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đối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khỏe</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hoạt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con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Gây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ù tai,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nghe</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Gây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rối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lọan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giấc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ngủ</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tăng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huyết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áp</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bệnh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lý</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mạch</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Suy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nhận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thức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trẻ</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Suy</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giảm</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lượng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lao</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tập</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Biến</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đổi</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hành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vi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con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endPar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4751622" cy="630942"/>
          </a:xfrm>
          <a:prstGeom prst="rect">
            <a:avLst/>
          </a:prstGeom>
          <a:noFill/>
        </p:spPr>
        <p:txBody>
          <a:bodyPr wrap="none" rtlCol="0">
            <a:spAutoFit/>
          </a:bodyPr>
          <a:lstStyle/>
          <a:p>
            <a:r>
              <a:rPr lang="en-US" sz="3500" u="none" dirty="0" smtClean="0">
                <a:solidFill>
                  <a:schemeClr val="tx1"/>
                </a:solidFill>
              </a:rPr>
              <a:t>* </a:t>
            </a:r>
            <a:r>
              <a:rPr lang="en-US" sz="3500" u="none" dirty="0" err="1" smtClean="0">
                <a:solidFill>
                  <a:schemeClr val="tx1"/>
                </a:solidFill>
              </a:rPr>
              <a:t>Cách</a:t>
            </a:r>
            <a:r>
              <a:rPr lang="en-US" sz="3500" u="none" dirty="0" smtClean="0">
                <a:solidFill>
                  <a:schemeClr val="tx1"/>
                </a:solidFill>
              </a:rPr>
              <a:t> </a:t>
            </a:r>
            <a:r>
              <a:rPr lang="en-US" sz="3500" u="none" dirty="0" err="1" smtClean="0">
                <a:solidFill>
                  <a:schemeClr val="tx1"/>
                </a:solidFill>
              </a:rPr>
              <a:t>làm</a:t>
            </a:r>
            <a:r>
              <a:rPr lang="en-US" sz="3500" u="none" dirty="0" smtClean="0">
                <a:solidFill>
                  <a:schemeClr val="tx1"/>
                </a:solidFill>
              </a:rPr>
              <a:t> </a:t>
            </a:r>
            <a:r>
              <a:rPr lang="en-US" sz="3500" u="none" dirty="0" err="1" smtClean="0">
                <a:solidFill>
                  <a:schemeClr val="tx1"/>
                </a:solidFill>
              </a:rPr>
              <a:t>giảm</a:t>
            </a:r>
            <a:r>
              <a:rPr lang="en-US" sz="3500" u="none" dirty="0" smtClean="0">
                <a:solidFill>
                  <a:schemeClr val="tx1"/>
                </a:solidFill>
              </a:rPr>
              <a:t> </a:t>
            </a:r>
            <a:r>
              <a:rPr lang="en-US" sz="3500" u="none" dirty="0" err="1" smtClean="0">
                <a:solidFill>
                  <a:schemeClr val="tx1"/>
                </a:solidFill>
              </a:rPr>
              <a:t>tiếng</a:t>
            </a:r>
            <a:r>
              <a:rPr lang="en-US" sz="3500" u="none" dirty="0" smtClean="0">
                <a:solidFill>
                  <a:schemeClr val="tx1"/>
                </a:solidFill>
              </a:rPr>
              <a:t> </a:t>
            </a:r>
            <a:r>
              <a:rPr lang="en-US" sz="3500" u="none" dirty="0" err="1" smtClean="0">
                <a:solidFill>
                  <a:schemeClr val="tx1"/>
                </a:solidFill>
              </a:rPr>
              <a:t>ồn</a:t>
            </a:r>
            <a:endParaRPr lang="en-US" sz="3500" u="none" dirty="0">
              <a:solidFill>
                <a:schemeClr val="tx1"/>
              </a:solidFill>
            </a:endParaRPr>
          </a:p>
        </p:txBody>
      </p:sp>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5" y="458619"/>
            <a:ext cx="9144000"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4661148"/>
            <a:ext cx="9130145" cy="2246769"/>
          </a:xfrm>
          <a:prstGeom prst="rect">
            <a:avLst/>
          </a:prstGeom>
        </p:spPr>
        <p:txBody>
          <a:bodyPr wrap="square">
            <a:spAutoFit/>
          </a:bodyPr>
          <a:lstStyle/>
          <a:p>
            <a:r>
              <a:rPr lang="vi-VN" sz="2800" dirty="0">
                <a:latin typeface="+mj-lt"/>
              </a:rPr>
              <a:t>Giảm độ to của nguồn âm: Đi nhẹ - nói khẽ</a:t>
            </a:r>
            <a:endParaRPr lang="vi-VN" sz="2800" dirty="0">
              <a:latin typeface="+mj-lt"/>
            </a:endParaRPr>
          </a:p>
          <a:p>
            <a:r>
              <a:rPr lang="vi-VN" sz="2800" dirty="0">
                <a:latin typeface="+mj-lt"/>
              </a:rPr>
              <a:t>- Làm phân tán âm trên đường truyền của nó: Trồng nhiều cây xanh</a:t>
            </a:r>
            <a:endParaRPr lang="vi-VN" sz="2800" dirty="0">
              <a:latin typeface="+mj-lt"/>
            </a:endParaRPr>
          </a:p>
          <a:p>
            <a:r>
              <a:rPr lang="vi-VN" sz="2800" dirty="0">
                <a:latin typeface="+mj-lt"/>
              </a:rPr>
              <a:t>- Ngăn chặn đường truyền âm bằng cách sử dụng vật liệu cách âm: Sử dụng cửa kính hai </a:t>
            </a:r>
            <a:r>
              <a:rPr lang="vi-VN" sz="2800" dirty="0" smtClean="0">
                <a:latin typeface="+mj-lt"/>
              </a:rPr>
              <a:t>lớp</a:t>
            </a:r>
            <a:endParaRPr lang="vi-VN" sz="28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a:t>
            </a:r>
            <a:r>
              <a:rPr lang="en-US" altLang="en-US" sz="3200" b="1" dirty="0" smtClean="0">
                <a:solidFill>
                  <a:srgbClr val="FF0000"/>
                </a:solidFill>
                <a:latin typeface="Times New Roman" panose="02020603050405020304" pitchFamily="18" charset="0"/>
                <a:cs typeface="Times New Roman" panose="02020603050405020304" pitchFamily="18" charset="0"/>
              </a:rPr>
              <a:t>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a:t>
            </a:r>
            <a:r>
              <a:rPr lang="en-US" altLang="en-US" sz="3200" b="1" dirty="0" smtClean="0">
                <a:solidFill>
                  <a:srgbClr val="FF0000"/>
                </a:solidFill>
                <a:latin typeface="Times New Roman" panose="02020603050405020304" pitchFamily="18" charset="0"/>
                <a:cs typeface="Times New Roman" panose="02020603050405020304" pitchFamily="18" charset="0"/>
              </a:rPr>
              <a:t>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cứng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nhẵn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gạch</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cửa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mềm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xốp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gồ</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ghề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kém</a:t>
            </a:r>
            <a:r>
              <a:rPr lang="en-US" sz="2800" u="none" dirty="0" smtClean="0">
                <a:latin typeface="Times New Roman" panose="02020603050405020304" pitchFamily="18" charset="0"/>
                <a:cs typeface="Times New Roman" panose="02020603050405020304" pitchFamily="18" charset="0"/>
              </a:rPr>
              <a: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xốp</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thảm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len</a:t>
            </a:r>
            <a:r>
              <a:rPr lang="en-US" sz="2800" dirty="0" smtClean="0">
                <a:latin typeface="Times New Roman" panose="02020603050405020304" pitchFamily="18" charset="0"/>
                <a:cs typeface="Times New Roman" panose="02020603050405020304" pitchFamily="18" charset="0"/>
              </a:rPr>
              <a:t>,    </a:t>
            </a:r>
            <a:endParaRPr lang="en-US" sz="2800" u="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Sóng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gặp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cản</a:t>
            </a:r>
            <a:endParaRPr lang="en-US" sz="2800" u="none" dirty="0">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Một</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số</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hiện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tượng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về</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sóng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3365718"/>
            <a:ext cx="91440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tai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1/15 </a:t>
            </a:r>
            <a:r>
              <a:rPr lang="en-US" sz="2800" dirty="0" err="1" smtClean="0">
                <a:latin typeface="Times New Roman" panose="02020603050405020304" pitchFamily="18" charset="0"/>
                <a:cs typeface="Times New Roman" panose="02020603050405020304" pitchFamily="18" charset="0"/>
              </a:rPr>
              <a:t>giây</a:t>
            </a:r>
            <a:endParaRPr lang="en-US" sz="2800" u="none"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2401" y="4267200"/>
            <a:ext cx="8991600"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Ô </a:t>
            </a:r>
            <a:r>
              <a:rPr lang="en-US" sz="2800" u="none" dirty="0" err="1" smtClean="0">
                <a:latin typeface="Times New Roman" panose="02020603050405020304" pitchFamily="18" charset="0"/>
                <a:cs typeface="Times New Roman" panose="02020603050405020304" pitchFamily="18" charset="0"/>
              </a:rPr>
              <a:t>nhiễm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tiếng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ồn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xảy</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ra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tiếng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ồn</a:t>
            </a:r>
            <a:r>
              <a:rPr lang="en-US" sz="2800" u="none" dirty="0" smtClean="0">
                <a:latin typeface="Times New Roman" panose="02020603050405020304" pitchFamily="18" charset="0"/>
                <a:cs typeface="Times New Roman" panose="02020603050405020304" pitchFamily="18" charset="0"/>
              </a:rPr>
              <a:t> to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kéo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dài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gây</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ảnh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hưởng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xấu</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đến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sức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khỏe</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hoạt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động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của</a:t>
            </a:r>
            <a:r>
              <a:rPr lang="en-US" sz="2800" u="none" dirty="0" smtClean="0">
                <a:latin typeface="Times New Roman" panose="02020603050405020304" pitchFamily="18" charset="0"/>
                <a:cs typeface="Times New Roman" panose="02020603050405020304" pitchFamily="18" charset="0"/>
              </a:rPr>
              <a:t> con </a:t>
            </a:r>
            <a:r>
              <a:rPr lang="en-US" sz="2800" u="none" dirty="0" err="1" smtClean="0">
                <a:latin typeface="Times New Roman" panose="02020603050405020304" pitchFamily="18" charset="0"/>
                <a:cs typeface="Times New Roman" panose="02020603050405020304" pitchFamily="18" charset="0"/>
              </a:rPr>
              <a:t>người</a:t>
            </a:r>
            <a:endParaRPr lang="en-US" sz="2800" u="none"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biện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pháp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chống</a:t>
            </a:r>
            <a:r>
              <a:rPr lang="en-US" sz="2800" u="none" dirty="0" smtClean="0">
                <a:latin typeface="Times New Roman" panose="02020603050405020304" pitchFamily="18" charset="0"/>
                <a:cs typeface="Times New Roman" panose="02020603050405020304" pitchFamily="18" charset="0"/>
              </a:rPr>
              <a:t> ô </a:t>
            </a:r>
            <a:r>
              <a:rPr lang="en-US" sz="2800" u="none" dirty="0" err="1" smtClean="0">
                <a:latin typeface="Times New Roman" panose="02020603050405020304" pitchFamily="18" charset="0"/>
                <a:cs typeface="Times New Roman" panose="02020603050405020304" pitchFamily="18" charset="0"/>
              </a:rPr>
              <a:t>nhiễm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tiếng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ồn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là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động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nguồn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phân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tán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trên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đường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truyền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ngăn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chặn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sự</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truyền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4" y="0"/>
            <a:ext cx="9130145" cy="356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345" y="3812500"/>
            <a:ext cx="8991600" cy="2893100"/>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Nếu </a:t>
            </a:r>
            <a:r>
              <a:rPr lang="vi-VN" sz="2600" dirty="0">
                <a:latin typeface="Times New Roman" panose="02020603050405020304" pitchFamily="18" charset="0"/>
                <a:cs typeface="Times New Roman" panose="02020603050405020304" pitchFamily="18" charset="0"/>
              </a:rPr>
              <a:t>vỗ tay hoặc nói to trong một căn phòng lớn và trống trải thì tiếng vang sẽ được truyền khắp phòng và không có vật cản tiếng vang đó</a:t>
            </a:r>
            <a:endParaRPr lang="vi-VN"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Tuy </a:t>
            </a:r>
            <a:r>
              <a:rPr lang="vi-VN" sz="2600" dirty="0">
                <a:latin typeface="Times New Roman" panose="02020603050405020304" pitchFamily="18" charset="0"/>
                <a:cs typeface="Times New Roman" panose="02020603050405020304" pitchFamily="18" charset="0"/>
              </a:rPr>
              <a:t>nhiên, cũng chính trong căn phòng đó mà lại được trang bị nhiều đồ đạc thì các đồ đạc này đã làm âm thanh bị phản xạ ra nhiều hướng khác nhau, làm phân tán đường truyền của âm, vì vậy mà chúng ta không còn nghe được tiếng vang nữa</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8" name="Rectangle 7"/>
          <p:cNvSpPr/>
          <p:nvPr/>
        </p:nvSpPr>
        <p:spPr>
          <a:xfrm>
            <a:off x="3810000" y="3469957"/>
            <a:ext cx="1004455" cy="492443"/>
          </a:xfrm>
          <a:prstGeom prst="rect">
            <a:avLst/>
          </a:prstGeom>
        </p:spPr>
        <p:txBody>
          <a:bodyPr wrap="square">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Giải</a:t>
            </a:r>
            <a:r>
              <a:rPr lang="en-US" sz="2600" dirty="0" smtClean="0">
                <a:solidFill>
                  <a:srgbClr val="FF0000"/>
                </a:solidFill>
                <a:latin typeface="Times New Roman" panose="02020603050405020304" pitchFamily="18" charset="0"/>
                <a:cs typeface="Times New Roman" panose="02020603050405020304" pitchFamily="18" charset="0"/>
              </a:rPr>
              <a:t>:</a:t>
            </a:r>
            <a:endParaRPr lang="vi-VN" sz="2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4" y="0"/>
            <a:ext cx="9130145" cy="44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4155757"/>
            <a:ext cx="1004455"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1" y="4572000"/>
            <a:ext cx="8381999"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Vật </a:t>
            </a:r>
            <a:r>
              <a:rPr lang="vi-VN" sz="2800" dirty="0">
                <a:latin typeface="Times New Roman" panose="02020603050405020304" pitchFamily="18" charset="0"/>
                <a:cs typeface="Times New Roman" panose="02020603050405020304" pitchFamily="18" charset="0"/>
              </a:rPr>
              <a:t>phản xạ âm tốt: sàn gỗ, tường bê tông, bảng mica, tấm thép.</a:t>
            </a:r>
            <a:endParaRPr lang="vi-VN"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Vật </a:t>
            </a:r>
            <a:r>
              <a:rPr lang="vi-VN" sz="2800" dirty="0">
                <a:latin typeface="Times New Roman" panose="02020603050405020304" pitchFamily="18" charset="0"/>
                <a:cs typeface="Times New Roman" panose="02020603050405020304" pitchFamily="18" charset="0"/>
              </a:rPr>
              <a:t>phản xạ âm kém: thảm cỏ, hàng cây, rèm nhung</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4" y="0"/>
            <a:ext cx="913014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4201180"/>
            <a:ext cx="1004455" cy="523220"/>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4667071"/>
            <a:ext cx="90678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phòng chống tiếng ồn thì cần phải trang bị các vật dụng phản xạ âm tốt xung quanh ngôi nhà và các vật dụng phản xạ âm kém bên trong ngôi nhà.</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Có thể lắp cửa kính để cách âm với tiếng ồn từ bên ngoài</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Bên trong ngôi nhà có thể làm tường bọc thêm một lớp </a:t>
            </a:r>
            <a:r>
              <a:rPr lang="vi-VN" sz="2400" dirty="0" smtClean="0">
                <a:latin typeface="Times New Roman" panose="02020603050405020304" pitchFamily="18" charset="0"/>
                <a:cs typeface="Times New Roman" panose="02020603050405020304" pitchFamily="18" charset="0"/>
              </a:rPr>
              <a:t>xố</a:t>
            </a:r>
            <a:r>
              <a:rPr lang="en-US" sz="2400" dirty="0" smtClean="0">
                <a:latin typeface="Times New Roman" panose="02020603050405020304" pitchFamily="18" charset="0"/>
                <a:cs typeface="Times New Roman" panose="02020603050405020304" pitchFamily="18" charset="0"/>
              </a:rPr>
              <a:t>p</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22/0318/14_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0"/>
            <a:ext cx="5486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2819400"/>
            <a:ext cx="9144000" cy="3970318"/>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Tiến hành thí nghiệm </a:t>
            </a:r>
            <a:r>
              <a:rPr lang="vi-VN" sz="2800" dirty="0" smtClean="0">
                <a:latin typeface="Times New Roman" panose="02020603050405020304" pitchFamily="18" charset="0"/>
                <a:cs typeface="Times New Roman" panose="02020603050405020304" pitchFamily="18" charset="0"/>
              </a:rPr>
              <a:t>Hình 14.1 </a:t>
            </a:r>
            <a:r>
              <a:rPr lang="vi-VN" sz="2800" dirty="0" smtClean="0">
                <a:latin typeface="Times New Roman" panose="02020603050405020304" pitchFamily="18" charset="0"/>
                <a:cs typeface="Times New Roman" panose="02020603050405020304" pitchFamily="18" charset="0"/>
              </a:rPr>
              <a:t>và </a:t>
            </a:r>
            <a:r>
              <a:rPr lang="vi-VN" sz="2800" dirty="0">
                <a:latin typeface="Times New Roman" panose="02020603050405020304" pitchFamily="18" charset="0"/>
                <a:cs typeface="Times New Roman" panose="02020603050405020304" pitchFamily="18" charset="0"/>
              </a:rPr>
              <a:t>thực hiện các yêu cầu sau:</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Học sinh B áp tai vào miệng ống nhựa 2 có nghe được tiếng nói của bạn A không?</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Mô tả đường truyền của sóng âm trong thí nghiệm.</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Nêu nhận xét về sự truyền sóng âm khi có vật cản và khi không có vật cản.</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Kết quả thí nghiệm có gì khác biệt khi thay quyển sách bằng tấm xốp, tấm kính mờ, tấm thảm nhựa</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482496" y="2209800"/>
            <a:ext cx="1165704" cy="369332"/>
          </a:xfrm>
          <a:prstGeom prst="rect">
            <a:avLst/>
          </a:prstGeom>
        </p:spPr>
        <p:txBody>
          <a:bodyPr wrap="none">
            <a:spAutoFit/>
          </a:bodyPr>
          <a:lstStyle/>
          <a:p>
            <a:r>
              <a:rPr lang="vi-VN" dirty="0" smtClean="0">
                <a:latin typeface="Times New Roman" panose="02020603050405020304" pitchFamily="18" charset="0"/>
                <a:cs typeface="Times New Roman" panose="02020603050405020304" pitchFamily="18" charset="0"/>
              </a:rPr>
              <a:t>Hình 14.1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 y="76199"/>
            <a:ext cx="9029700" cy="24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2320635"/>
            <a:ext cx="905189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3910" y="83130"/>
            <a:ext cx="8915400" cy="954107"/>
          </a:xfrm>
          <a:prstGeom prst="rect">
            <a:avLst/>
          </a:prstGeom>
        </p:spPr>
        <p:txBody>
          <a:bodyPr wrap="square">
            <a:spAutoFit/>
          </a:bodyPr>
          <a:lstStyle/>
          <a:p>
            <a:r>
              <a:rPr lang="vi-VN" sz="2800" dirty="0">
                <a:latin typeface="+mj-lt"/>
              </a:rPr>
              <a:t>a) Học sinh B áp tai vào miệng ống nhựa 2 có nghe được tiếng nói của bạn A</a:t>
            </a:r>
            <a:r>
              <a:rPr lang="vi-VN" sz="2800" dirty="0" smtClean="0">
                <a:latin typeface="+mj-lt"/>
              </a:rPr>
              <a:t>.</a:t>
            </a:r>
            <a:endParaRPr lang="en-US" sz="2800" dirty="0">
              <a:latin typeface="+mj-lt"/>
            </a:endParaRPr>
          </a:p>
        </p:txBody>
      </p:sp>
      <p:sp>
        <p:nvSpPr>
          <p:cNvPr id="15" name="Rectangle 14"/>
          <p:cNvSpPr/>
          <p:nvPr/>
        </p:nvSpPr>
        <p:spPr>
          <a:xfrm>
            <a:off x="103910" y="914400"/>
            <a:ext cx="1430648"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p:txBody>
      </p:sp>
      <p:pic>
        <p:nvPicPr>
          <p:cNvPr id="5122" name="Picture 2" descr="https://img.loigiaihay.com/picture/2022/0318/14_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3382" y="990600"/>
            <a:ext cx="7245928" cy="38531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4800600"/>
            <a:ext cx="909551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0" y="5675293"/>
            <a:ext cx="915439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loigiaihay.com/picture/2022/0318/14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4200" y="62778"/>
            <a:ext cx="5791200" cy="45092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055" y="79280"/>
            <a:ext cx="3110345" cy="304698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14.2</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76200" y="4753674"/>
            <a:ext cx="8458200" cy="1384995"/>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lời</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men,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257" y="1321950"/>
            <a:ext cx="4531057" cy="26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9552"/>
          <a:stretch>
            <a:fillRect/>
          </a:stretch>
        </p:blipFill>
        <p:spPr bwMode="auto">
          <a:xfrm>
            <a:off x="4495800" y="1321950"/>
            <a:ext cx="4648200" cy="2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7" y="3886200"/>
            <a:ext cx="424502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022" y="3886200"/>
            <a:ext cx="4914900" cy="29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0"/>
            <a:ext cx="8458200" cy="1169551"/>
          </a:xfrm>
          <a:prstGeom prst="rect">
            <a:avLst/>
          </a:prstGeom>
          <a:noFill/>
        </p:spPr>
        <p:txBody>
          <a:bodyPr wrap="square" rtlCol="0">
            <a:spAutoFit/>
          </a:bodyPr>
          <a:lstStyle/>
          <a:p>
            <a:pPr algn="ctr"/>
            <a:r>
              <a:rPr lang="en-US" sz="3500" u="none" smtClean="0">
                <a:solidFill>
                  <a:schemeClr val="tx1"/>
                </a:solidFill>
              </a:rPr>
              <a:t>Phân biệt vật phản xạ âm tốt và vật phản xạ âm kém</a:t>
            </a:r>
            <a:endParaRPr lang="en-US" sz="3500" u="none">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par>
                                <p:cTn id="8" presetID="14" presetClass="entr" presetSubtype="1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randombar(horizontal)">
                                      <p:cBhvr>
                                        <p:cTn id="10" dur="500"/>
                                        <p:tgtEl>
                                          <p:spTgt spid="16387"/>
                                        </p:tgtEl>
                                      </p:cBhvr>
                                    </p:animEffect>
                                  </p:childTnLst>
                                </p:cTn>
                              </p:par>
                              <p:par>
                                <p:cTn id="11" presetID="14" presetClass="entr" presetSubtype="1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randombar(horizontal)">
                                      <p:cBhvr>
                                        <p:cTn id="13" dur="500"/>
                                        <p:tgtEl>
                                          <p:spTgt spid="16388"/>
                                        </p:tgtEl>
                                      </p:cBhvr>
                                    </p:animEffect>
                                  </p:childTnLst>
                                </p:cTn>
                              </p:par>
                              <p:par>
                                <p:cTn id="14" presetID="14" presetClass="entr" presetSubtype="10" fill="hold" nodeType="with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randombar(horizontal)">
                                      <p:cBhvr>
                                        <p:cTn id="16"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763000" cy="1169551"/>
          </a:xfrm>
          <a:prstGeom prst="rect">
            <a:avLst/>
          </a:prstGeom>
          <a:noFill/>
        </p:spPr>
        <p:txBody>
          <a:bodyPr wrap="square" rtlCol="0">
            <a:spAutoFit/>
          </a:bodyPr>
          <a:lstStyle/>
          <a:p>
            <a:r>
              <a:rPr lang="en-US" sz="3500" dirty="0" err="1" smtClean="0">
                <a:solidFill>
                  <a:srgbClr val="FF0000"/>
                </a:solidFill>
              </a:rPr>
              <a:t>Điền</a:t>
            </a:r>
            <a:r>
              <a:rPr lang="en-US" sz="3500" dirty="0" smtClean="0">
                <a:solidFill>
                  <a:srgbClr val="FF0000"/>
                </a:solidFill>
              </a:rPr>
              <a:t> </a:t>
            </a:r>
            <a:r>
              <a:rPr lang="en-US" sz="3500" dirty="0" err="1" smtClean="0">
                <a:solidFill>
                  <a:srgbClr val="FF0000"/>
                </a:solidFill>
              </a:rPr>
              <a:t>vào</a:t>
            </a:r>
            <a:r>
              <a:rPr lang="en-US" sz="3500" dirty="0" smtClean="0">
                <a:solidFill>
                  <a:srgbClr val="FF0000"/>
                </a:solidFill>
              </a:rPr>
              <a:t> </a:t>
            </a:r>
            <a:r>
              <a:rPr lang="en-US" sz="3500" dirty="0" err="1" smtClean="0">
                <a:solidFill>
                  <a:srgbClr val="FF0000"/>
                </a:solidFill>
              </a:rPr>
              <a:t>chổ</a:t>
            </a:r>
            <a:r>
              <a:rPr lang="en-US" sz="3500" dirty="0" smtClean="0">
                <a:solidFill>
                  <a:srgbClr val="FF0000"/>
                </a:solidFill>
              </a:rPr>
              <a:t> </a:t>
            </a:r>
            <a:r>
              <a:rPr lang="en-US" sz="3500" dirty="0" err="1" smtClean="0">
                <a:solidFill>
                  <a:srgbClr val="FF0000"/>
                </a:solidFill>
              </a:rPr>
              <a:t>trống</a:t>
            </a:r>
            <a:r>
              <a:rPr lang="en-US" sz="3500" dirty="0" smtClean="0">
                <a:solidFill>
                  <a:srgbClr val="FF0000"/>
                </a:solidFill>
              </a:rPr>
              <a:t> </a:t>
            </a:r>
            <a:r>
              <a:rPr lang="en-US" sz="3500" dirty="0" err="1" smtClean="0">
                <a:solidFill>
                  <a:srgbClr val="FF0000"/>
                </a:solidFill>
              </a:rPr>
              <a:t>các</a:t>
            </a:r>
            <a:r>
              <a:rPr lang="en-US" sz="3500" dirty="0" smtClean="0">
                <a:solidFill>
                  <a:srgbClr val="FF0000"/>
                </a:solidFill>
              </a:rPr>
              <a:t> </a:t>
            </a:r>
            <a:r>
              <a:rPr lang="en-US" sz="3500" dirty="0" err="1" smtClean="0">
                <a:solidFill>
                  <a:srgbClr val="FF0000"/>
                </a:solidFill>
              </a:rPr>
              <a:t>kết</a:t>
            </a:r>
            <a:r>
              <a:rPr lang="en-US" sz="3500" dirty="0" smtClean="0">
                <a:solidFill>
                  <a:srgbClr val="FF0000"/>
                </a:solidFill>
              </a:rPr>
              <a:t> </a:t>
            </a:r>
            <a:r>
              <a:rPr lang="en-US" sz="3500" dirty="0" err="1" smtClean="0">
                <a:solidFill>
                  <a:srgbClr val="FF0000"/>
                </a:solidFill>
              </a:rPr>
              <a:t>luận</a:t>
            </a:r>
            <a:r>
              <a:rPr lang="en-US" sz="3500" dirty="0" smtClean="0">
                <a:solidFill>
                  <a:srgbClr val="FF0000"/>
                </a:solidFill>
              </a:rPr>
              <a:t> </a:t>
            </a:r>
            <a:r>
              <a:rPr lang="en-US" sz="3500" dirty="0" err="1" smtClean="0">
                <a:solidFill>
                  <a:srgbClr val="FF0000"/>
                </a:solidFill>
              </a:rPr>
              <a:t>sau</a:t>
            </a:r>
            <a:r>
              <a:rPr lang="en-US" sz="3500" dirty="0" smtClean="0">
                <a:solidFill>
                  <a:srgbClr val="FF0000"/>
                </a:solidFill>
              </a:rPr>
              <a:t> </a:t>
            </a:r>
            <a:r>
              <a:rPr lang="en-US" sz="3500" dirty="0" err="1" smtClean="0">
                <a:solidFill>
                  <a:srgbClr val="FF0000"/>
                </a:solidFill>
              </a:rPr>
              <a:t>với</a:t>
            </a:r>
            <a:r>
              <a:rPr lang="en-US" sz="3500" dirty="0" smtClean="0">
                <a:solidFill>
                  <a:srgbClr val="FF0000"/>
                </a:solidFill>
              </a:rPr>
              <a:t> </a:t>
            </a:r>
            <a:r>
              <a:rPr lang="en-US" sz="3500" dirty="0" err="1" smtClean="0">
                <a:solidFill>
                  <a:srgbClr val="FF0000"/>
                </a:solidFill>
              </a:rPr>
              <a:t>các</a:t>
            </a:r>
            <a:r>
              <a:rPr lang="en-US" sz="3500" dirty="0" smtClean="0">
                <a:solidFill>
                  <a:srgbClr val="FF0000"/>
                </a:solidFill>
              </a:rPr>
              <a:t> </a:t>
            </a:r>
            <a:r>
              <a:rPr lang="en-US" sz="3500" dirty="0" err="1" smtClean="0">
                <a:solidFill>
                  <a:srgbClr val="FF0000"/>
                </a:solidFill>
              </a:rPr>
              <a:t>từ</a:t>
            </a:r>
            <a:r>
              <a:rPr lang="en-US" sz="3500" dirty="0" smtClean="0">
                <a:solidFill>
                  <a:srgbClr val="FF0000"/>
                </a:solidFill>
              </a:rPr>
              <a:t> </a:t>
            </a:r>
            <a:r>
              <a:rPr lang="en-US" sz="3500" dirty="0" err="1" smtClean="0">
                <a:solidFill>
                  <a:srgbClr val="FF0000"/>
                </a:solidFill>
              </a:rPr>
              <a:t>gợi</a:t>
            </a:r>
            <a:r>
              <a:rPr lang="en-US" sz="3500" dirty="0" smtClean="0">
                <a:solidFill>
                  <a:srgbClr val="FF0000"/>
                </a:solidFill>
              </a:rPr>
              <a:t> ý </a:t>
            </a:r>
            <a:r>
              <a:rPr lang="en-US" sz="3500" dirty="0" err="1" smtClean="0">
                <a:solidFill>
                  <a:srgbClr val="FF0000"/>
                </a:solidFill>
              </a:rPr>
              <a:t>sau</a:t>
            </a:r>
            <a:r>
              <a:rPr lang="en-US" sz="3500" dirty="0" smtClean="0">
                <a:solidFill>
                  <a:srgbClr val="FF0000"/>
                </a:solidFill>
              </a:rPr>
              <a:t>: </a:t>
            </a:r>
            <a:endParaRPr lang="en-US" sz="3500" u="none" dirty="0">
              <a:solidFill>
                <a:srgbClr val="FF0000"/>
              </a:solidFill>
            </a:endParaRPr>
          </a:p>
        </p:txBody>
      </p:sp>
      <p:sp>
        <p:nvSpPr>
          <p:cNvPr id="5" name="TextBox 4"/>
          <p:cNvSpPr txBox="1"/>
          <p:nvPr/>
        </p:nvSpPr>
        <p:spPr>
          <a:xfrm>
            <a:off x="1" y="3707249"/>
            <a:ext cx="9144000" cy="1169551"/>
          </a:xfrm>
          <a:prstGeom prst="rect">
            <a:avLst/>
          </a:prstGeom>
          <a:noFill/>
        </p:spPr>
        <p:txBody>
          <a:bodyPr wrap="square" rtlCol="0">
            <a:spAutoFit/>
          </a:bodyPr>
          <a:lstStyle/>
          <a:p>
            <a:r>
              <a:rPr lang="en-US" sz="3500" i="1" u="none" dirty="0" smtClean="0">
                <a:solidFill>
                  <a:srgbClr val="002060"/>
                </a:solidFill>
              </a:rPr>
              <a:t>+ </a:t>
            </a:r>
            <a:r>
              <a:rPr lang="en-US" sz="3500" i="1" u="none" dirty="0" err="1" smtClean="0">
                <a:solidFill>
                  <a:srgbClr val="002060"/>
                </a:solidFill>
              </a:rPr>
              <a:t>Các</a:t>
            </a:r>
            <a:r>
              <a:rPr lang="en-US" sz="3500" i="1" u="none" dirty="0" smtClean="0">
                <a:solidFill>
                  <a:srgbClr val="002060"/>
                </a:solidFill>
              </a:rPr>
              <a:t> </a:t>
            </a:r>
            <a:r>
              <a:rPr lang="en-US" sz="3500" i="1" u="none" dirty="0" err="1" smtClean="0">
                <a:solidFill>
                  <a:srgbClr val="002060"/>
                </a:solidFill>
              </a:rPr>
              <a:t>vật</a:t>
            </a:r>
            <a:r>
              <a:rPr lang="en-US" sz="3500" i="1" u="none" dirty="0" smtClean="0">
                <a:solidFill>
                  <a:srgbClr val="002060"/>
                </a:solidFill>
              </a:rPr>
              <a:t> </a:t>
            </a:r>
            <a:r>
              <a:rPr lang="en-US" sz="3500" i="1" u="none" dirty="0" smtClean="0">
                <a:solidFill>
                  <a:srgbClr val="002060"/>
                </a:solidFill>
              </a:rPr>
              <a:t> ……………………………. </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tốt</a:t>
            </a:r>
            <a:endParaRPr lang="en-US" sz="3500" i="1" u="none" dirty="0" smtClean="0">
              <a:solidFill>
                <a:srgbClr val="002060"/>
              </a:solidFill>
            </a:endParaRPr>
          </a:p>
          <a:p>
            <a:r>
              <a:rPr lang="en-US" sz="3500" i="1" u="none" dirty="0" smtClean="0">
                <a:solidFill>
                  <a:srgbClr val="002060"/>
                </a:solidFill>
              </a:rPr>
              <a:t>+ </a:t>
            </a:r>
            <a:r>
              <a:rPr lang="en-US" sz="3500" i="1" u="none" dirty="0" err="1" smtClean="0">
                <a:solidFill>
                  <a:srgbClr val="002060"/>
                </a:solidFill>
              </a:rPr>
              <a:t>Các</a:t>
            </a:r>
            <a:r>
              <a:rPr lang="en-US" sz="3500" i="1" u="none" dirty="0" smtClean="0">
                <a:solidFill>
                  <a:srgbClr val="002060"/>
                </a:solidFill>
              </a:rPr>
              <a:t> </a:t>
            </a:r>
            <a:r>
              <a:rPr lang="en-US" sz="3500" i="1" u="none" dirty="0" err="1" smtClean="0">
                <a:solidFill>
                  <a:srgbClr val="002060"/>
                </a:solidFill>
              </a:rPr>
              <a:t>vật</a:t>
            </a:r>
            <a:r>
              <a:rPr lang="en-US" sz="3500" i="1" u="none" dirty="0" smtClean="0">
                <a:solidFill>
                  <a:srgbClr val="002060"/>
                </a:solidFill>
              </a:rPr>
              <a:t> </a:t>
            </a:r>
            <a:r>
              <a:rPr lang="en-US" sz="3500" i="1" u="none" dirty="0" smtClean="0">
                <a:solidFill>
                  <a:srgbClr val="002060"/>
                </a:solidFill>
              </a:rPr>
              <a:t>………………………………….</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kém</a:t>
            </a:r>
            <a:r>
              <a:rPr lang="en-US" sz="3500" i="1" u="none" dirty="0" smtClean="0">
                <a:solidFill>
                  <a:srgbClr val="002060"/>
                </a:solidFill>
              </a:rPr>
              <a:t>.</a:t>
            </a:r>
            <a:endParaRPr lang="en-US" sz="3500" i="1" u="none" dirty="0">
              <a:solidFill>
                <a:srgbClr val="002060"/>
              </a:solidFill>
            </a:endParaRPr>
          </a:p>
        </p:txBody>
      </p:sp>
      <p:sp>
        <p:nvSpPr>
          <p:cNvPr id="6" name="Rectangle 5"/>
          <p:cNvSpPr/>
          <p:nvPr/>
        </p:nvSpPr>
        <p:spPr>
          <a:xfrm>
            <a:off x="2148142" y="1029563"/>
            <a:ext cx="3424335" cy="584775"/>
          </a:xfrm>
          <a:prstGeom prst="rect">
            <a:avLst/>
          </a:prstGeom>
        </p:spPr>
        <p:txBody>
          <a:bodyPr wrap="none">
            <a:spAutoFit/>
          </a:bodyPr>
          <a:lstStyle/>
          <a:p>
            <a:r>
              <a:rPr lang="en-US" sz="3200" i="1" u="none" dirty="0" err="1" smtClean="0">
                <a:solidFill>
                  <a:srgbClr val="002060"/>
                </a:solidFill>
              </a:rPr>
              <a:t>cứng</a:t>
            </a:r>
            <a:r>
              <a:rPr lang="en-US" sz="3200" i="1" u="none" dirty="0" smtClean="0">
                <a:solidFill>
                  <a:srgbClr val="002060"/>
                </a:solidFill>
              </a:rPr>
              <a:t>, </a:t>
            </a:r>
            <a:r>
              <a:rPr lang="en-US" sz="3200" i="1" u="none" dirty="0" err="1" smtClean="0">
                <a:solidFill>
                  <a:srgbClr val="002060"/>
                </a:solidFill>
              </a:rPr>
              <a:t>bề</a:t>
            </a:r>
            <a:r>
              <a:rPr lang="en-US" sz="3200" i="1" u="none" dirty="0" smtClean="0">
                <a:solidFill>
                  <a:srgbClr val="002060"/>
                </a:solidFill>
              </a:rPr>
              <a:t> </a:t>
            </a:r>
            <a:r>
              <a:rPr lang="en-US" sz="3200" i="1" u="none" dirty="0" err="1" smtClean="0">
                <a:solidFill>
                  <a:srgbClr val="002060"/>
                </a:solidFill>
              </a:rPr>
              <a:t>mặt</a:t>
            </a:r>
            <a:r>
              <a:rPr lang="en-US" sz="3200" i="1" u="none" dirty="0" smtClean="0">
                <a:solidFill>
                  <a:srgbClr val="002060"/>
                </a:solidFill>
              </a:rPr>
              <a:t> </a:t>
            </a:r>
            <a:r>
              <a:rPr lang="en-US" sz="3200" i="1" u="none" dirty="0" err="1" smtClean="0">
                <a:solidFill>
                  <a:srgbClr val="002060"/>
                </a:solidFill>
              </a:rPr>
              <a:t>nhẵn</a:t>
            </a:r>
            <a:r>
              <a:rPr lang="en-US" sz="3200" i="1" u="none" dirty="0" smtClean="0">
                <a:solidFill>
                  <a:srgbClr val="002060"/>
                </a:solidFill>
              </a:rPr>
              <a:t> </a:t>
            </a:r>
            <a:endParaRPr lang="en-US" sz="3200" dirty="0"/>
          </a:p>
        </p:txBody>
      </p:sp>
      <p:sp>
        <p:nvSpPr>
          <p:cNvPr id="7" name="Rectangle 6"/>
          <p:cNvSpPr/>
          <p:nvPr/>
        </p:nvSpPr>
        <p:spPr>
          <a:xfrm>
            <a:off x="1899202" y="1574861"/>
            <a:ext cx="3963777" cy="523220"/>
          </a:xfrm>
          <a:prstGeom prst="rect">
            <a:avLst/>
          </a:prstGeom>
        </p:spPr>
        <p:txBody>
          <a:bodyPr wrap="none">
            <a:spAutoFit/>
          </a:bodyPr>
          <a:lstStyle/>
          <a:p>
            <a:r>
              <a:rPr lang="en-US" sz="2800" i="1" u="none" dirty="0" err="1" smtClean="0">
                <a:solidFill>
                  <a:srgbClr val="002060"/>
                </a:solidFill>
              </a:rPr>
              <a:t>mềm</a:t>
            </a:r>
            <a:r>
              <a:rPr lang="en-US" sz="2800" i="1" u="none" dirty="0" smtClean="0">
                <a:solidFill>
                  <a:srgbClr val="002060"/>
                </a:solidFill>
              </a:rPr>
              <a:t>, </a:t>
            </a:r>
            <a:r>
              <a:rPr lang="en-US" sz="2800" i="1" u="none" dirty="0" err="1" smtClean="0">
                <a:solidFill>
                  <a:srgbClr val="002060"/>
                </a:solidFill>
              </a:rPr>
              <a:t>xốp</a:t>
            </a:r>
            <a:r>
              <a:rPr lang="en-US" sz="2800" i="1" u="none" dirty="0" smtClean="0">
                <a:solidFill>
                  <a:srgbClr val="002060"/>
                </a:solidFill>
              </a:rPr>
              <a:t>, </a:t>
            </a:r>
            <a:r>
              <a:rPr lang="en-US" sz="2800" i="1" u="none" dirty="0" err="1" smtClean="0">
                <a:solidFill>
                  <a:srgbClr val="002060"/>
                </a:solidFill>
              </a:rPr>
              <a:t>bề</a:t>
            </a:r>
            <a:r>
              <a:rPr lang="en-US" sz="2800" i="1" u="none" dirty="0" smtClean="0">
                <a:solidFill>
                  <a:srgbClr val="002060"/>
                </a:solidFill>
              </a:rPr>
              <a:t> </a:t>
            </a:r>
            <a:r>
              <a:rPr lang="en-US" sz="2800" i="1" u="none" dirty="0" err="1" smtClean="0">
                <a:solidFill>
                  <a:srgbClr val="002060"/>
                </a:solidFill>
              </a:rPr>
              <a:t>mặt</a:t>
            </a:r>
            <a:r>
              <a:rPr lang="en-US" sz="2800" i="1" u="none" dirty="0" smtClean="0">
                <a:solidFill>
                  <a:srgbClr val="002060"/>
                </a:solidFill>
              </a:rPr>
              <a:t> </a:t>
            </a:r>
            <a:r>
              <a:rPr lang="en-US" sz="2800" i="1" u="none" dirty="0" err="1" smtClean="0">
                <a:solidFill>
                  <a:srgbClr val="002060"/>
                </a:solidFill>
              </a:rPr>
              <a:t>gò</a:t>
            </a:r>
            <a:r>
              <a:rPr lang="en-US" sz="2800" i="1" u="none" dirty="0" smtClean="0">
                <a:solidFill>
                  <a:srgbClr val="002060"/>
                </a:solidFill>
              </a:rPr>
              <a:t> </a:t>
            </a:r>
            <a:r>
              <a:rPr lang="en-US" sz="2800" i="1" u="none" dirty="0" err="1" smtClean="0">
                <a:solidFill>
                  <a:srgbClr val="002060"/>
                </a:solidFill>
              </a:rPr>
              <a:t>ghề</a:t>
            </a:r>
            <a:r>
              <a:rPr lang="en-US" sz="2800" i="1" u="none" dirty="0" smtClean="0">
                <a:solidFill>
                  <a:srgbClr val="002060"/>
                </a:solidFill>
              </a:rPr>
              <a:t> </a:t>
            </a:r>
            <a:endParaRPr lang="en-US" sz="2800" dirty="0"/>
          </a:p>
        </p:txBody>
      </p:sp>
      <p:sp>
        <p:nvSpPr>
          <p:cNvPr id="8" name="TextBox 7"/>
          <p:cNvSpPr txBox="1"/>
          <p:nvPr/>
        </p:nvSpPr>
        <p:spPr>
          <a:xfrm>
            <a:off x="76200" y="3097649"/>
            <a:ext cx="6858000" cy="630942"/>
          </a:xfrm>
          <a:prstGeom prst="rect">
            <a:avLst/>
          </a:prstGeom>
          <a:noFill/>
        </p:spPr>
        <p:txBody>
          <a:bodyPr wrap="square" rtlCol="0">
            <a:spAutoFit/>
          </a:bodyPr>
          <a:lstStyle/>
          <a:p>
            <a:r>
              <a:rPr lang="en-US" sz="3500" i="1" u="none" dirty="0" smtClean="0">
                <a:solidFill>
                  <a:srgbClr val="002060"/>
                </a:solidFill>
              </a:rPr>
              <a:t>+ </a:t>
            </a:r>
            <a:r>
              <a:rPr lang="en-US" sz="3500" i="1" u="none" dirty="0" err="1" smtClean="0">
                <a:solidFill>
                  <a:srgbClr val="002060"/>
                </a:solidFill>
              </a:rPr>
              <a:t>Sóng</a:t>
            </a:r>
            <a:r>
              <a:rPr lang="en-US" sz="3500" i="1" u="none" dirty="0" smtClean="0">
                <a:solidFill>
                  <a:srgbClr val="002060"/>
                </a:solidFill>
              </a:rPr>
              <a:t> </a:t>
            </a:r>
            <a:r>
              <a:rPr lang="en-US" sz="3500" i="1" u="none" dirty="0" err="1" smtClean="0">
                <a:solidFill>
                  <a:srgbClr val="002060"/>
                </a:solidFill>
              </a:rPr>
              <a:t>âm</a:t>
            </a:r>
            <a:r>
              <a:rPr lang="en-US" sz="3500" i="1" u="none" dirty="0" smtClean="0">
                <a:solidFill>
                  <a:srgbClr val="002060"/>
                </a:solidFill>
              </a:rPr>
              <a:t> </a:t>
            </a:r>
            <a:r>
              <a:rPr lang="en-US" sz="3500" i="1" u="none" dirty="0" err="1" smtClean="0">
                <a:solidFill>
                  <a:srgbClr val="002060"/>
                </a:solidFill>
              </a:rPr>
              <a:t>phản</a:t>
            </a:r>
            <a:r>
              <a:rPr lang="en-US" sz="3500" i="1" u="none" dirty="0" smtClean="0">
                <a:solidFill>
                  <a:srgbClr val="002060"/>
                </a:solidFill>
              </a:rPr>
              <a:t> </a:t>
            </a:r>
            <a:r>
              <a:rPr lang="en-US" sz="3500" i="1" u="none" dirty="0" err="1" smtClean="0">
                <a:solidFill>
                  <a:srgbClr val="002060"/>
                </a:solidFill>
              </a:rPr>
              <a:t>xạ</a:t>
            </a:r>
            <a:r>
              <a:rPr lang="en-US" sz="3500" i="1" u="none" dirty="0" smtClean="0">
                <a:solidFill>
                  <a:srgbClr val="002060"/>
                </a:solidFill>
              </a:rPr>
              <a:t> </a:t>
            </a:r>
            <a:r>
              <a:rPr lang="en-US" sz="3500" i="1" u="none" dirty="0" err="1" smtClean="0">
                <a:solidFill>
                  <a:srgbClr val="002060"/>
                </a:solidFill>
              </a:rPr>
              <a:t>khi</a:t>
            </a:r>
            <a:r>
              <a:rPr lang="en-US" sz="3500" i="1" u="none" dirty="0" smtClean="0">
                <a:solidFill>
                  <a:srgbClr val="002060"/>
                </a:solidFill>
              </a:rPr>
              <a:t> </a:t>
            </a:r>
            <a:r>
              <a:rPr lang="en-US" sz="3500" i="1" u="none" dirty="0" err="1" smtClean="0">
                <a:solidFill>
                  <a:srgbClr val="002060"/>
                </a:solidFill>
              </a:rPr>
              <a:t>gặp</a:t>
            </a:r>
            <a:r>
              <a:rPr lang="en-US" sz="3500" i="1" u="none" dirty="0" smtClean="0">
                <a:solidFill>
                  <a:srgbClr val="002060"/>
                </a:solidFill>
              </a:rPr>
              <a:t> …………..</a:t>
            </a:r>
            <a:endParaRPr lang="en-US" sz="3500" i="1" u="none" dirty="0">
              <a:solidFill>
                <a:srgbClr val="002060"/>
              </a:solidFill>
            </a:endParaRPr>
          </a:p>
        </p:txBody>
      </p:sp>
      <p:sp>
        <p:nvSpPr>
          <p:cNvPr id="9" name="Rectangle 8"/>
          <p:cNvSpPr/>
          <p:nvPr/>
        </p:nvSpPr>
        <p:spPr>
          <a:xfrm>
            <a:off x="3026154" y="1981200"/>
            <a:ext cx="1401922" cy="584775"/>
          </a:xfrm>
          <a:prstGeom prst="rect">
            <a:avLst/>
          </a:prstGeom>
        </p:spPr>
        <p:txBody>
          <a:bodyPr wrap="none">
            <a:spAutoFit/>
          </a:bodyPr>
          <a:lstStyle/>
          <a:p>
            <a:r>
              <a:rPr lang="en-US" sz="3200" i="1" dirty="0" err="1">
                <a:solidFill>
                  <a:srgbClr val="002060"/>
                </a:solidFill>
              </a:rPr>
              <a:t>v</a:t>
            </a:r>
            <a:r>
              <a:rPr lang="en-US" sz="3200" i="1" u="none" dirty="0" err="1" smtClean="0">
                <a:solidFill>
                  <a:srgbClr val="002060"/>
                </a:solidFill>
              </a:rPr>
              <a:t>ật</a:t>
            </a:r>
            <a:r>
              <a:rPr lang="en-US" sz="3200" i="1" u="none" dirty="0" smtClean="0">
                <a:solidFill>
                  <a:srgbClr val="002060"/>
                </a:solidFill>
              </a:rPr>
              <a:t> </a:t>
            </a:r>
            <a:r>
              <a:rPr lang="en-US" sz="3200" i="1" u="none" dirty="0" err="1" smtClean="0">
                <a:solidFill>
                  <a:srgbClr val="002060"/>
                </a:solidFill>
              </a:rPr>
              <a:t>cản</a:t>
            </a:r>
            <a:endParaRPr lang="en-US" sz="3200" i="1" u="none" dirty="0">
              <a:solidFill>
                <a:srgbClr val="002060"/>
              </a:solidFill>
            </a:endParaRPr>
          </a:p>
        </p:txBody>
      </p:sp>
      <p:sp>
        <p:nvSpPr>
          <p:cNvPr id="10" name="Rectangle 9"/>
          <p:cNvSpPr/>
          <p:nvPr/>
        </p:nvSpPr>
        <p:spPr>
          <a:xfrm>
            <a:off x="5075078" y="3087469"/>
            <a:ext cx="1549078" cy="646331"/>
          </a:xfrm>
          <a:prstGeom prst="rect">
            <a:avLst/>
          </a:prstGeom>
        </p:spPr>
        <p:txBody>
          <a:bodyPr wrap="none">
            <a:spAutoFit/>
          </a:bodyPr>
          <a:lstStyle/>
          <a:p>
            <a:r>
              <a:rPr lang="en-US" sz="3600" i="1" dirty="0" err="1">
                <a:solidFill>
                  <a:srgbClr val="FF0000"/>
                </a:solidFill>
              </a:rPr>
              <a:t>v</a:t>
            </a:r>
            <a:r>
              <a:rPr lang="en-US" sz="3600" i="1" u="none" dirty="0" err="1" smtClean="0">
                <a:solidFill>
                  <a:srgbClr val="FF0000"/>
                </a:solidFill>
              </a:rPr>
              <a:t>ật</a:t>
            </a:r>
            <a:r>
              <a:rPr lang="en-US" sz="3600" i="1" u="none" dirty="0" smtClean="0">
                <a:solidFill>
                  <a:srgbClr val="FF0000"/>
                </a:solidFill>
              </a:rPr>
              <a:t> </a:t>
            </a:r>
            <a:r>
              <a:rPr lang="en-US" sz="3600" i="1" u="none" dirty="0" err="1" smtClean="0">
                <a:solidFill>
                  <a:srgbClr val="FF0000"/>
                </a:solidFill>
              </a:rPr>
              <a:t>cản</a:t>
            </a:r>
            <a:endParaRPr lang="en-US" sz="3600" i="1" u="none" dirty="0">
              <a:solidFill>
                <a:srgbClr val="FF0000"/>
              </a:solidFill>
            </a:endParaRPr>
          </a:p>
        </p:txBody>
      </p:sp>
      <p:sp>
        <p:nvSpPr>
          <p:cNvPr id="11" name="Rectangle 10"/>
          <p:cNvSpPr/>
          <p:nvPr/>
        </p:nvSpPr>
        <p:spPr>
          <a:xfrm>
            <a:off x="2057400" y="3710135"/>
            <a:ext cx="3424335" cy="584775"/>
          </a:xfrm>
          <a:prstGeom prst="rect">
            <a:avLst/>
          </a:prstGeom>
        </p:spPr>
        <p:txBody>
          <a:bodyPr wrap="none">
            <a:spAutoFit/>
          </a:bodyPr>
          <a:lstStyle/>
          <a:p>
            <a:r>
              <a:rPr lang="en-US" sz="3200" i="1" u="none" dirty="0" err="1" smtClean="0">
                <a:solidFill>
                  <a:srgbClr val="FF0000"/>
                </a:solidFill>
              </a:rPr>
              <a:t>cứng</a:t>
            </a:r>
            <a:r>
              <a:rPr lang="en-US" sz="3200" i="1" u="none" dirty="0" smtClean="0">
                <a:solidFill>
                  <a:srgbClr val="FF0000"/>
                </a:solidFill>
              </a:rPr>
              <a:t>, </a:t>
            </a:r>
            <a:r>
              <a:rPr lang="en-US" sz="3200" i="1" u="none" dirty="0" err="1" smtClean="0">
                <a:solidFill>
                  <a:srgbClr val="FF0000"/>
                </a:solidFill>
              </a:rPr>
              <a:t>bề</a:t>
            </a:r>
            <a:r>
              <a:rPr lang="en-US" sz="3200" i="1" u="none" dirty="0" smtClean="0">
                <a:solidFill>
                  <a:srgbClr val="FF0000"/>
                </a:solidFill>
              </a:rPr>
              <a:t> </a:t>
            </a:r>
            <a:r>
              <a:rPr lang="en-US" sz="3200" i="1" u="none" dirty="0" err="1" smtClean="0">
                <a:solidFill>
                  <a:srgbClr val="FF0000"/>
                </a:solidFill>
              </a:rPr>
              <a:t>mặt</a:t>
            </a:r>
            <a:r>
              <a:rPr lang="en-US" sz="3200" i="1" u="none" dirty="0" smtClean="0">
                <a:solidFill>
                  <a:srgbClr val="FF0000"/>
                </a:solidFill>
              </a:rPr>
              <a:t> </a:t>
            </a:r>
            <a:r>
              <a:rPr lang="en-US" sz="3200" i="1" u="none" dirty="0" err="1" smtClean="0">
                <a:solidFill>
                  <a:srgbClr val="FF0000"/>
                </a:solidFill>
              </a:rPr>
              <a:t>nhẵn</a:t>
            </a:r>
            <a:r>
              <a:rPr lang="en-US" sz="3200" i="1" u="none" dirty="0" smtClean="0">
                <a:solidFill>
                  <a:srgbClr val="FF0000"/>
                </a:solidFill>
              </a:rPr>
              <a:t> </a:t>
            </a:r>
            <a:endParaRPr lang="en-US" sz="3200" dirty="0">
              <a:solidFill>
                <a:srgbClr val="FF0000"/>
              </a:solidFill>
            </a:endParaRPr>
          </a:p>
        </p:txBody>
      </p:sp>
      <p:sp>
        <p:nvSpPr>
          <p:cNvPr id="12" name="Rectangle 11"/>
          <p:cNvSpPr/>
          <p:nvPr/>
        </p:nvSpPr>
        <p:spPr>
          <a:xfrm>
            <a:off x="1752600" y="4305090"/>
            <a:ext cx="3963777" cy="523220"/>
          </a:xfrm>
          <a:prstGeom prst="rect">
            <a:avLst/>
          </a:prstGeom>
        </p:spPr>
        <p:txBody>
          <a:bodyPr wrap="none">
            <a:spAutoFit/>
          </a:bodyPr>
          <a:lstStyle/>
          <a:p>
            <a:r>
              <a:rPr lang="en-US" sz="2800" i="1" u="none" dirty="0" err="1" smtClean="0">
                <a:solidFill>
                  <a:srgbClr val="FF0000"/>
                </a:solidFill>
              </a:rPr>
              <a:t>mềm</a:t>
            </a:r>
            <a:r>
              <a:rPr lang="en-US" sz="2800" i="1" u="none" dirty="0" smtClean="0">
                <a:solidFill>
                  <a:srgbClr val="FF0000"/>
                </a:solidFill>
              </a:rPr>
              <a:t>, </a:t>
            </a:r>
            <a:r>
              <a:rPr lang="en-US" sz="2800" i="1" u="none" dirty="0" err="1" smtClean="0">
                <a:solidFill>
                  <a:srgbClr val="FF0000"/>
                </a:solidFill>
              </a:rPr>
              <a:t>xốp</a:t>
            </a:r>
            <a:r>
              <a:rPr lang="en-US" sz="2800" i="1" u="none" dirty="0" smtClean="0">
                <a:solidFill>
                  <a:srgbClr val="FF0000"/>
                </a:solidFill>
              </a:rPr>
              <a:t>, </a:t>
            </a:r>
            <a:r>
              <a:rPr lang="en-US" sz="2800" i="1" u="none" dirty="0" err="1" smtClean="0">
                <a:solidFill>
                  <a:srgbClr val="FF0000"/>
                </a:solidFill>
              </a:rPr>
              <a:t>bề</a:t>
            </a:r>
            <a:r>
              <a:rPr lang="en-US" sz="2800" i="1" u="none" dirty="0" smtClean="0">
                <a:solidFill>
                  <a:srgbClr val="FF0000"/>
                </a:solidFill>
              </a:rPr>
              <a:t> </a:t>
            </a:r>
            <a:r>
              <a:rPr lang="en-US" sz="2800" i="1" u="none" dirty="0" err="1" smtClean="0">
                <a:solidFill>
                  <a:srgbClr val="FF0000"/>
                </a:solidFill>
              </a:rPr>
              <a:t>mặt</a:t>
            </a:r>
            <a:r>
              <a:rPr lang="en-US" sz="2800" i="1" u="none" dirty="0" smtClean="0">
                <a:solidFill>
                  <a:srgbClr val="FF0000"/>
                </a:solidFill>
              </a:rPr>
              <a:t> </a:t>
            </a:r>
            <a:r>
              <a:rPr lang="en-US" sz="2800" i="1" u="none" dirty="0" err="1" smtClean="0">
                <a:solidFill>
                  <a:srgbClr val="FF0000"/>
                </a:solidFill>
              </a:rPr>
              <a:t>gò</a:t>
            </a:r>
            <a:r>
              <a:rPr lang="en-US" sz="2800" i="1" u="none" dirty="0" smtClean="0">
                <a:solidFill>
                  <a:srgbClr val="FF0000"/>
                </a:solidFill>
              </a:rPr>
              <a:t> </a:t>
            </a:r>
            <a:r>
              <a:rPr lang="en-US" sz="2800" i="1" u="none" dirty="0" err="1" smtClean="0">
                <a:solidFill>
                  <a:srgbClr val="FF0000"/>
                </a:solidFill>
              </a:rPr>
              <a:t>ghề</a:t>
            </a:r>
            <a:r>
              <a:rPr lang="en-US" sz="2800" i="1" u="none" dirty="0" smtClean="0">
                <a:solidFill>
                  <a:srgbClr val="FF0000"/>
                </a:solidFill>
              </a:rPr>
              <a:t> </a:t>
            </a:r>
            <a:endParaRPr lang="en-US" sz="28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Sự</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phản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xạ</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anose="02020603050405020304" pitchFamily="18" charset="0"/>
                <a:cs typeface="Times New Roman" panose="02020603050405020304" pitchFamily="18" charset="0"/>
              </a:rPr>
              <a:t>BÀI </a:t>
            </a:r>
            <a:r>
              <a:rPr lang="en-US" altLang="en-US" sz="3200" b="1" dirty="0" smtClean="0">
                <a:solidFill>
                  <a:srgbClr val="FF0000"/>
                </a:solidFill>
                <a:latin typeface="Times New Roman" panose="02020603050405020304" pitchFamily="18" charset="0"/>
                <a:cs typeface="Times New Roman" panose="02020603050405020304" pitchFamily="18" charset="0"/>
              </a:rPr>
              <a:t>14- PHẢN XẠ ÂM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cứng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nhẵn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gạch</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cửa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mềm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xốp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bề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mặt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gồ</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ghề</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kém</a:t>
            </a:r>
            <a:r>
              <a:rPr lang="en-US" sz="2800" u="none" dirty="0" smtClean="0">
                <a:latin typeface="Times New Roman" panose="02020603050405020304" pitchFamily="18" charset="0"/>
                <a:cs typeface="Times New Roman" panose="02020603050405020304" pitchFamily="18" charset="0"/>
              </a:rPr>
              <a:t>.</a:t>
            </a:r>
            <a:endParaRPr lang="en-US" sz="2800" u="none"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xốp</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thảm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len</a:t>
            </a:r>
            <a:r>
              <a:rPr lang="en-US" sz="2800" dirty="0" smtClean="0">
                <a:latin typeface="Times New Roman" panose="02020603050405020304" pitchFamily="18" charset="0"/>
                <a:cs typeface="Times New Roman" panose="02020603050405020304" pitchFamily="18" charset="0"/>
              </a:rPr>
              <a:t>,    </a:t>
            </a:r>
            <a:endParaRPr lang="en-US" sz="2800" u="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Sóng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âm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gặp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cản</a:t>
            </a:r>
            <a:endParaRPr lang="en-US" sz="2800" u="none" dirty="0">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anose="02020603050405020304" pitchFamily="18" charset="0"/>
                <a:cs typeface="Times New Roman" panose="02020603050405020304" pitchFamily="18" charset="0"/>
              </a:rPr>
              <a:t>II.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Một</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số</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hiện</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tượng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về</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sóng</a:t>
            </a:r>
            <a:r>
              <a:rPr lang="en-US" altLang="en-US" sz="2800" b="1" u="sng" dirty="0" smtClean="0">
                <a:solidFill>
                  <a:srgbClr val="3333FF"/>
                </a:solidFill>
                <a:latin typeface="Times New Roman" panose="02020603050405020304" pitchFamily="18" charset="0"/>
                <a:cs typeface="Times New Roman" panose="02020603050405020304" pitchFamily="18" charset="0"/>
              </a:rPr>
              <a:t> </a:t>
            </a:r>
            <a:r>
              <a:rPr lang="en-US" altLang="en-US" sz="2800" b="1" u="sng" dirty="0" err="1" smtClean="0">
                <a:solidFill>
                  <a:srgbClr val="3333FF"/>
                </a:solidFill>
                <a:latin typeface="Times New Roman" panose="02020603050405020304" pitchFamily="18" charset="0"/>
                <a:cs typeface="Times New Roman" panose="02020603050405020304" pitchFamily="18" charset="0"/>
              </a:rPr>
              <a:t>âm</a:t>
            </a:r>
            <a:r>
              <a:rPr lang="en-US" altLang="en-US" sz="2800" b="1" u="sng" dirty="0" smtClean="0">
                <a:solidFill>
                  <a:srgbClr val="3333FF"/>
                </a:solidFill>
                <a:latin typeface="Times New Roman" panose="02020603050405020304" pitchFamily="18" charset="0"/>
                <a:cs typeface="Times New Roman" panose="02020603050405020304" pitchFamily="18" charset="0"/>
              </a:rPr>
              <a:t>:</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4696</Words>
  <Application>WPS Presentation</Application>
  <PresentationFormat>On-screen Show (4:3)</PresentationFormat>
  <Paragraphs>176</Paragraphs>
  <Slides>24</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8" baseType="lpstr">
      <vt:lpstr>Arial</vt:lpstr>
      <vt:lpstr>SimSun</vt:lpstr>
      <vt:lpstr>Wingdings</vt:lpstr>
      <vt:lpstr>Comic Sans MS</vt:lpstr>
      <vt:lpstr>VNI-Thufap3</vt:lpstr>
      <vt:lpstr>RomanS</vt:lpstr>
      <vt:lpstr>Times New Roman</vt:lpstr>
      <vt:lpstr>Times New Roman</vt:lpstr>
      <vt:lpstr>Microsoft YaHei</vt:lpstr>
      <vt:lpstr>Arial Unicode MS</vt:lpstr>
      <vt:lpstr>Calibri</vt:lpstr>
      <vt:lpstr>Gigi</vt:lpstr>
      <vt:lpstr>Office Theme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BINH</cp:lastModifiedBy>
  <cp:revision>25</cp:revision>
  <dcterms:created xsi:type="dcterms:W3CDTF">2022-08-11T13:34:00Z</dcterms:created>
  <dcterms:modified xsi:type="dcterms:W3CDTF">2022-11-24T14:17:31Z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2EBC9F1B1D74471993E6663363A72054</vt:lpwstr>
  </property>
  <property fmtid="{D5CDD505-2E9C-101B-9397-08002B2CF9AE}" pid="3" name="KSOProductBuildVer">
    <vt:lpwstr>1033-11.2.0.11380</vt:lpwstr>
  </property>
</Properties>
</file>