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6"/>
  </p:notesMasterIdLst>
  <p:sldIdLst>
    <p:sldId id="307" r:id="rId2"/>
    <p:sldId id="305" r:id="rId3"/>
    <p:sldId id="289" r:id="rId4"/>
    <p:sldId id="277" r:id="rId5"/>
    <p:sldId id="283" r:id="rId6"/>
    <p:sldId id="284" r:id="rId7"/>
    <p:sldId id="285" r:id="rId8"/>
    <p:sldId id="282" r:id="rId9"/>
    <p:sldId id="297" r:id="rId10"/>
    <p:sldId id="287" r:id="rId11"/>
    <p:sldId id="302" r:id="rId12"/>
    <p:sldId id="308" r:id="rId13"/>
    <p:sldId id="286" r:id="rId14"/>
    <p:sldId id="292" r:id="rId15"/>
    <p:sldId id="290" r:id="rId16"/>
    <p:sldId id="291" r:id="rId17"/>
    <p:sldId id="310" r:id="rId18"/>
    <p:sldId id="311" r:id="rId19"/>
    <p:sldId id="313" r:id="rId20"/>
    <p:sldId id="312" r:id="rId21"/>
    <p:sldId id="314" r:id="rId22"/>
    <p:sldId id="271" r:id="rId23"/>
    <p:sldId id="272" r:id="rId24"/>
    <p:sldId id="273" r:id="rId25"/>
    <p:sldId id="258" r:id="rId26"/>
    <p:sldId id="300" r:id="rId27"/>
    <p:sldId id="299" r:id="rId28"/>
    <p:sldId id="301" r:id="rId29"/>
    <p:sldId id="293" r:id="rId30"/>
    <p:sldId id="315" r:id="rId31"/>
    <p:sldId id="294" r:id="rId32"/>
    <p:sldId id="295" r:id="rId33"/>
    <p:sldId id="296" r:id="rId34"/>
    <p:sldId id="316" r:id="rId35"/>
  </p:sldIdLst>
  <p:sldSz cx="9144000" cy="6858000" type="screen4x3"/>
  <p:notesSz cx="6858000" cy="9144000"/>
  <p:defaultTextStyle>
    <a:defPPr>
      <a:defRPr lang="en-US"/>
    </a:defPPr>
    <a:lvl1pPr algn="l" rtl="0" eaLnBrk="0" fontAlgn="base" hangingPunct="0">
      <a:spcBef>
        <a:spcPct val="0"/>
      </a:spcBef>
      <a:spcAft>
        <a:spcPct val="0"/>
      </a:spcAft>
      <a:defRPr sz="2800" b="1" u="sng" kern="1200">
        <a:solidFill>
          <a:srgbClr val="FF9900"/>
        </a:solidFill>
        <a:latin typeface="Times New Roman" pitchFamily="18" charset="0"/>
        <a:ea typeface="+mn-ea"/>
        <a:cs typeface="+mn-cs"/>
      </a:defRPr>
    </a:lvl1pPr>
    <a:lvl2pPr marL="457200" algn="l" rtl="0" eaLnBrk="0" fontAlgn="base" hangingPunct="0">
      <a:spcBef>
        <a:spcPct val="0"/>
      </a:spcBef>
      <a:spcAft>
        <a:spcPct val="0"/>
      </a:spcAft>
      <a:defRPr sz="2800" b="1" u="sng" kern="1200">
        <a:solidFill>
          <a:srgbClr val="FF9900"/>
        </a:solidFill>
        <a:latin typeface="Times New Roman" pitchFamily="18" charset="0"/>
        <a:ea typeface="+mn-ea"/>
        <a:cs typeface="+mn-cs"/>
      </a:defRPr>
    </a:lvl2pPr>
    <a:lvl3pPr marL="914400" algn="l" rtl="0" eaLnBrk="0" fontAlgn="base" hangingPunct="0">
      <a:spcBef>
        <a:spcPct val="0"/>
      </a:spcBef>
      <a:spcAft>
        <a:spcPct val="0"/>
      </a:spcAft>
      <a:defRPr sz="2800" b="1" u="sng" kern="1200">
        <a:solidFill>
          <a:srgbClr val="FF9900"/>
        </a:solidFill>
        <a:latin typeface="Times New Roman" pitchFamily="18" charset="0"/>
        <a:ea typeface="+mn-ea"/>
        <a:cs typeface="+mn-cs"/>
      </a:defRPr>
    </a:lvl3pPr>
    <a:lvl4pPr marL="1371600" algn="l" rtl="0" eaLnBrk="0" fontAlgn="base" hangingPunct="0">
      <a:spcBef>
        <a:spcPct val="0"/>
      </a:spcBef>
      <a:spcAft>
        <a:spcPct val="0"/>
      </a:spcAft>
      <a:defRPr sz="2800" b="1" u="sng" kern="1200">
        <a:solidFill>
          <a:srgbClr val="FF9900"/>
        </a:solidFill>
        <a:latin typeface="Times New Roman" pitchFamily="18" charset="0"/>
        <a:ea typeface="+mn-ea"/>
        <a:cs typeface="+mn-cs"/>
      </a:defRPr>
    </a:lvl4pPr>
    <a:lvl5pPr marL="1828800" algn="l" rtl="0" eaLnBrk="0" fontAlgn="base" hangingPunct="0">
      <a:spcBef>
        <a:spcPct val="0"/>
      </a:spcBef>
      <a:spcAft>
        <a:spcPct val="0"/>
      </a:spcAft>
      <a:defRPr sz="2800" b="1" u="sng" kern="1200">
        <a:solidFill>
          <a:srgbClr val="FF9900"/>
        </a:solidFill>
        <a:latin typeface="Times New Roman" pitchFamily="18" charset="0"/>
        <a:ea typeface="+mn-ea"/>
        <a:cs typeface="+mn-cs"/>
      </a:defRPr>
    </a:lvl5pPr>
    <a:lvl6pPr marL="2286000" algn="l" defTabSz="914400" rtl="0" eaLnBrk="1" latinLnBrk="0" hangingPunct="1">
      <a:defRPr sz="2800" b="1" u="sng" kern="1200">
        <a:solidFill>
          <a:srgbClr val="FF9900"/>
        </a:solidFill>
        <a:latin typeface="Times New Roman" pitchFamily="18" charset="0"/>
        <a:ea typeface="+mn-ea"/>
        <a:cs typeface="+mn-cs"/>
      </a:defRPr>
    </a:lvl6pPr>
    <a:lvl7pPr marL="2743200" algn="l" defTabSz="914400" rtl="0" eaLnBrk="1" latinLnBrk="0" hangingPunct="1">
      <a:defRPr sz="2800" b="1" u="sng" kern="1200">
        <a:solidFill>
          <a:srgbClr val="FF9900"/>
        </a:solidFill>
        <a:latin typeface="Times New Roman" pitchFamily="18" charset="0"/>
        <a:ea typeface="+mn-ea"/>
        <a:cs typeface="+mn-cs"/>
      </a:defRPr>
    </a:lvl7pPr>
    <a:lvl8pPr marL="3200400" algn="l" defTabSz="914400" rtl="0" eaLnBrk="1" latinLnBrk="0" hangingPunct="1">
      <a:defRPr sz="2800" b="1" u="sng" kern="1200">
        <a:solidFill>
          <a:srgbClr val="FF9900"/>
        </a:solidFill>
        <a:latin typeface="Times New Roman" pitchFamily="18" charset="0"/>
        <a:ea typeface="+mn-ea"/>
        <a:cs typeface="+mn-cs"/>
      </a:defRPr>
    </a:lvl8pPr>
    <a:lvl9pPr marL="3657600" algn="l" defTabSz="914400" rtl="0" eaLnBrk="1" latinLnBrk="0" hangingPunct="1">
      <a:defRPr sz="2800" b="1" u="sng" kern="1200">
        <a:solidFill>
          <a:srgbClr val="FF9900"/>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93300"/>
    <a:srgbClr val="008000"/>
    <a:srgbClr val="0000FF"/>
    <a:srgbClr val="009900"/>
    <a:srgbClr val="00CC00"/>
    <a:srgbClr val="A50021"/>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1" autoAdjust="0"/>
    <p:restoredTop sz="92000" autoAdjust="0"/>
  </p:normalViewPr>
  <p:slideViewPr>
    <p:cSldViewPr>
      <p:cViewPr>
        <p:scale>
          <a:sx n="82" d="100"/>
          <a:sy n="82" d="100"/>
        </p:scale>
        <p:origin x="-1626" y="-1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u="none">
                <a:solidFill>
                  <a:schemeClr val="tx1"/>
                </a:solidFill>
                <a:latin typeface="Arial" pitchFamily="34"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u="none">
                <a:solidFill>
                  <a:schemeClr val="tx1"/>
                </a:solidFill>
                <a:latin typeface="Arial" pitchFamily="34"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u="none">
                <a:solidFill>
                  <a:schemeClr val="tx1"/>
                </a:solidFill>
                <a:latin typeface="Arial"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u="none">
                <a:solidFill>
                  <a:schemeClr val="tx1"/>
                </a:solidFill>
                <a:latin typeface="Arial" charset="0"/>
              </a:defRPr>
            </a:lvl1pPr>
          </a:lstStyle>
          <a:p>
            <a:fld id="{798EB5EE-9140-4EFF-BC09-F6F4044DC587}" type="slidenum">
              <a:rPr lang="en-US"/>
              <a:pPr/>
              <a:t>‹#›</a:t>
            </a:fld>
            <a:endParaRPr lang="en-US"/>
          </a:p>
        </p:txBody>
      </p:sp>
    </p:spTree>
    <p:extLst>
      <p:ext uri="{BB962C8B-B14F-4D97-AF65-F5344CB8AC3E}">
        <p14:creationId xmlns:p14="http://schemas.microsoft.com/office/powerpoint/2010/main" val="16255225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5"/>
            <a:ext cx="77724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smtClean="0"/>
              <a:t>Bấm &amp; sửa kiểu phụ đề</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808BC8C-03F3-4287-AB2C-0671032774A8}" type="datetime1">
              <a:rPr lang="en-US"/>
              <a:pPr>
                <a:defRPr/>
              </a:pPr>
              <a:t>11/30/2022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6" name="Rectangle 6"/>
          <p:cNvSpPr>
            <a:spLocks noGrp="1" noChangeArrowheads="1"/>
          </p:cNvSpPr>
          <p:nvPr>
            <p:ph type="sldNum" sz="quarter" idx="12"/>
          </p:nvPr>
        </p:nvSpPr>
        <p:spPr>
          <a:ln/>
        </p:spPr>
        <p:txBody>
          <a:bodyPr/>
          <a:lstStyle>
            <a:lvl1pPr>
              <a:defRPr/>
            </a:lvl1pPr>
          </a:lstStyle>
          <a:p>
            <a:fld id="{55142098-80DA-4376-A949-17C88D7B9B29}" type="slidenum">
              <a:rPr lang="en-US"/>
              <a:pPr/>
              <a:t>‹#›</a:t>
            </a:fld>
            <a:endParaRPr lang="en-US"/>
          </a:p>
        </p:txBody>
      </p:sp>
    </p:spTree>
  </p:cSld>
  <p:clrMapOvr>
    <a:masterClrMapping/>
  </p:clrMapOvr>
  <p:transition>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B959ECB-A6AC-42A7-9472-FBBE4F94C36A}" type="datetime1">
              <a:rPr lang="en-US"/>
              <a:pPr>
                <a:defRPr/>
              </a:pPr>
              <a:t>11/30/2022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6" name="Rectangle 6"/>
          <p:cNvSpPr>
            <a:spLocks noGrp="1" noChangeArrowheads="1"/>
          </p:cNvSpPr>
          <p:nvPr>
            <p:ph type="sldNum" sz="quarter" idx="12"/>
          </p:nvPr>
        </p:nvSpPr>
        <p:spPr>
          <a:ln/>
        </p:spPr>
        <p:txBody>
          <a:bodyPr/>
          <a:lstStyle>
            <a:lvl1pPr>
              <a:defRPr/>
            </a:lvl1pPr>
          </a:lstStyle>
          <a:p>
            <a:fld id="{C195E19E-006A-453F-86F7-043FB7AB7EB8}" type="slidenum">
              <a:rPr lang="en-US"/>
              <a:pPr/>
              <a:t>‹#›</a:t>
            </a:fld>
            <a:endParaRPr lang="en-US"/>
          </a:p>
        </p:txBody>
      </p:sp>
    </p:spTree>
  </p:cSld>
  <p:clrMapOvr>
    <a:masterClrMapping/>
  </p:clrMapOvr>
  <p:transition>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38"/>
            <a:ext cx="2057400" cy="5851525"/>
          </a:xfrm>
        </p:spPr>
        <p:txBody>
          <a:bodyPr vert="eaVert"/>
          <a:lstStyle/>
          <a:p>
            <a:r>
              <a:rPr lang="vi-VN" smtClean="0"/>
              <a:t>Bấm &amp; sửa kiểu tiêu đề</a:t>
            </a:r>
            <a:endParaRPr lang="en-US"/>
          </a:p>
        </p:txBody>
      </p:sp>
      <p:sp>
        <p:nvSpPr>
          <p:cNvPr id="3" name="Chỗ dành sẵn cho Văn bản Dọc 2"/>
          <p:cNvSpPr>
            <a:spLocks noGrp="1"/>
          </p:cNvSpPr>
          <p:nvPr>
            <p:ph type="body" orient="vert" idx="1"/>
          </p:nvPr>
        </p:nvSpPr>
        <p:spPr>
          <a:xfrm>
            <a:off x="457200" y="274638"/>
            <a:ext cx="60198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959909A-DAEB-46B8-9BF3-B34FEF1F1819}" type="datetime1">
              <a:rPr lang="en-US"/>
              <a:pPr>
                <a:defRPr/>
              </a:pPr>
              <a:t>11/30/2022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6" name="Rectangle 6"/>
          <p:cNvSpPr>
            <a:spLocks noGrp="1" noChangeArrowheads="1"/>
          </p:cNvSpPr>
          <p:nvPr>
            <p:ph type="sldNum" sz="quarter" idx="12"/>
          </p:nvPr>
        </p:nvSpPr>
        <p:spPr>
          <a:ln/>
        </p:spPr>
        <p:txBody>
          <a:bodyPr/>
          <a:lstStyle>
            <a:lvl1pPr>
              <a:defRPr/>
            </a:lvl1pPr>
          </a:lstStyle>
          <a:p>
            <a:fld id="{8C804A13-DB97-477A-9653-CF5A4333806E}" type="slidenum">
              <a:rPr lang="en-US"/>
              <a:pPr/>
              <a:t>‹#›</a:t>
            </a:fld>
            <a:endParaRPr lang="en-US"/>
          </a:p>
        </p:txBody>
      </p:sp>
    </p:spTree>
  </p:cSld>
  <p:clrMapOvr>
    <a:masterClrMapping/>
  </p:clrMapOvr>
  <p:transition>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Chỗ dành sẵn cho Nội dung 1"/>
          <p:cNvSpPr>
            <a:spLocks noGrp="1"/>
          </p:cNvSpPr>
          <p:nvPr>
            <p:ph/>
          </p:nvPr>
        </p:nvSpPr>
        <p:spPr>
          <a:xfrm>
            <a:off x="457200" y="274638"/>
            <a:ext cx="8229600" cy="5851525"/>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5426EE8-3C6A-436E-9019-048D8C1597DD}" type="datetime1">
              <a:rPr lang="en-US"/>
              <a:pPr>
                <a:defRPr/>
              </a:pPr>
              <a:t>11/30/2022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5" name="Rectangle 6"/>
          <p:cNvSpPr>
            <a:spLocks noGrp="1" noChangeArrowheads="1"/>
          </p:cNvSpPr>
          <p:nvPr>
            <p:ph type="sldNum" sz="quarter" idx="12"/>
          </p:nvPr>
        </p:nvSpPr>
        <p:spPr>
          <a:ln/>
        </p:spPr>
        <p:txBody>
          <a:bodyPr/>
          <a:lstStyle>
            <a:lvl1pPr>
              <a:defRPr/>
            </a:lvl1pPr>
          </a:lstStyle>
          <a:p>
            <a:fld id="{40DDF0E7-9ECD-4458-900B-9B2D2C200C75}" type="slidenum">
              <a:rPr lang="en-US"/>
              <a:pPr/>
              <a:t>‹#›</a:t>
            </a:fld>
            <a:endParaRPr lang="en-US"/>
          </a:p>
        </p:txBody>
      </p:sp>
    </p:spTree>
  </p:cSld>
  <p:clrMapOvr>
    <a:masterClrMapping/>
  </p:clrMapOvr>
  <p:transition>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0A10E9E-C5C7-45C3-8FDF-5225BC49E025}" type="datetime1">
              <a:rPr lang="en-US"/>
              <a:pPr>
                <a:defRPr/>
              </a:pPr>
              <a:t>11/30/2022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6" name="Rectangle 6"/>
          <p:cNvSpPr>
            <a:spLocks noGrp="1" noChangeArrowheads="1"/>
          </p:cNvSpPr>
          <p:nvPr>
            <p:ph type="sldNum" sz="quarter" idx="12"/>
          </p:nvPr>
        </p:nvSpPr>
        <p:spPr>
          <a:ln/>
        </p:spPr>
        <p:txBody>
          <a:bodyPr/>
          <a:lstStyle>
            <a:lvl1pPr>
              <a:defRPr/>
            </a:lvl1pPr>
          </a:lstStyle>
          <a:p>
            <a:fld id="{0A8B5709-F77A-4F89-98D3-0EB627A022B1}" type="slidenum">
              <a:rPr lang="en-US"/>
              <a:pPr/>
              <a:t>‹#›</a:t>
            </a:fld>
            <a:endParaRPr lang="en-US"/>
          </a:p>
        </p:txBody>
      </p:sp>
    </p:spTree>
  </p:cSld>
  <p:clrMapOvr>
    <a:masterClrMapping/>
  </p:clrMapOvr>
  <p:transition>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smtClean="0"/>
              <a:t>Bấm &amp; sửa kiểu tiêu đề</a:t>
            </a:r>
            <a:endParaRPr lang="en-US"/>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smtClean="0"/>
              <a:t>Bấm &amp; sửa kiểu tiêu đề</a:t>
            </a:r>
          </a:p>
        </p:txBody>
      </p:sp>
      <p:sp>
        <p:nvSpPr>
          <p:cNvPr id="4" name="Rectangle 4"/>
          <p:cNvSpPr>
            <a:spLocks noGrp="1" noChangeArrowheads="1"/>
          </p:cNvSpPr>
          <p:nvPr>
            <p:ph type="dt" sz="half" idx="10"/>
          </p:nvPr>
        </p:nvSpPr>
        <p:spPr>
          <a:ln/>
        </p:spPr>
        <p:txBody>
          <a:bodyPr/>
          <a:lstStyle>
            <a:lvl1pPr>
              <a:defRPr/>
            </a:lvl1pPr>
          </a:lstStyle>
          <a:p>
            <a:pPr>
              <a:defRPr/>
            </a:pPr>
            <a:fld id="{017649C5-5F9E-479A-97CC-14063F230878}" type="datetime1">
              <a:rPr lang="en-US"/>
              <a:pPr>
                <a:defRPr/>
              </a:pPr>
              <a:t>11/30/2022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6" name="Rectangle 6"/>
          <p:cNvSpPr>
            <a:spLocks noGrp="1" noChangeArrowheads="1"/>
          </p:cNvSpPr>
          <p:nvPr>
            <p:ph type="sldNum" sz="quarter" idx="12"/>
          </p:nvPr>
        </p:nvSpPr>
        <p:spPr>
          <a:ln/>
        </p:spPr>
        <p:txBody>
          <a:bodyPr/>
          <a:lstStyle>
            <a:lvl1pPr>
              <a:defRPr/>
            </a:lvl1pPr>
          </a:lstStyle>
          <a:p>
            <a:fld id="{392BF5A4-86E1-49DB-B6E6-5F810AC6BC26}" type="slidenum">
              <a:rPr lang="en-US"/>
              <a:pPr/>
              <a:t>‹#›</a:t>
            </a:fld>
            <a:endParaRPr lang="en-US"/>
          </a:p>
        </p:txBody>
      </p:sp>
    </p:spTree>
  </p:cSld>
  <p:clrMapOvr>
    <a:masterClrMapping/>
  </p:clrMapOvr>
  <p:transition>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Nội dung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Nội dung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ED1BB5F-C0C9-4DD2-8AC6-5EEA895EB59B}" type="datetime1">
              <a:rPr lang="en-US"/>
              <a:pPr>
                <a:defRPr/>
              </a:pPr>
              <a:t>11/30/2022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7" name="Rectangle 6"/>
          <p:cNvSpPr>
            <a:spLocks noGrp="1" noChangeArrowheads="1"/>
          </p:cNvSpPr>
          <p:nvPr>
            <p:ph type="sldNum" sz="quarter" idx="12"/>
          </p:nvPr>
        </p:nvSpPr>
        <p:spPr>
          <a:ln/>
        </p:spPr>
        <p:txBody>
          <a:bodyPr/>
          <a:lstStyle>
            <a:lvl1pPr>
              <a:defRPr/>
            </a:lvl1pPr>
          </a:lstStyle>
          <a:p>
            <a:fld id="{7C895D97-F2D8-4EB3-B028-792DB580293A}" type="slidenum">
              <a:rPr lang="en-US"/>
              <a:pPr/>
              <a:t>‹#›</a:t>
            </a:fld>
            <a:endParaRPr lang="en-US"/>
          </a:p>
        </p:txBody>
      </p:sp>
    </p:spTree>
  </p:cSld>
  <p:clrMapOvr>
    <a:masterClrMapping/>
  </p:clrMapOvr>
  <p:transition>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01CBD62-B97B-41F6-8F5C-2A94029B5BDD}" type="datetime1">
              <a:rPr lang="en-US"/>
              <a:pPr>
                <a:defRPr/>
              </a:pPr>
              <a:t>11/30/2022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9" name="Rectangle 6"/>
          <p:cNvSpPr>
            <a:spLocks noGrp="1" noChangeArrowheads="1"/>
          </p:cNvSpPr>
          <p:nvPr>
            <p:ph type="sldNum" sz="quarter" idx="12"/>
          </p:nvPr>
        </p:nvSpPr>
        <p:spPr>
          <a:ln/>
        </p:spPr>
        <p:txBody>
          <a:bodyPr/>
          <a:lstStyle>
            <a:lvl1pPr>
              <a:defRPr/>
            </a:lvl1pPr>
          </a:lstStyle>
          <a:p>
            <a:fld id="{5D6A615D-BF7A-4FC6-BF0B-6CC433410729}" type="slidenum">
              <a:rPr lang="en-US"/>
              <a:pPr/>
              <a:t>‹#›</a:t>
            </a:fld>
            <a:endParaRPr lang="en-US"/>
          </a:p>
        </p:txBody>
      </p:sp>
    </p:spTree>
  </p:cSld>
  <p:clrMapOvr>
    <a:masterClrMapping/>
  </p:clrMapOvr>
  <p:transition>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8BB1D0E-92EC-4397-8249-A2265E687074}" type="datetime1">
              <a:rPr lang="en-US"/>
              <a:pPr>
                <a:defRPr/>
              </a:pPr>
              <a:t>11/30/2022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5" name="Rectangle 6"/>
          <p:cNvSpPr>
            <a:spLocks noGrp="1" noChangeArrowheads="1"/>
          </p:cNvSpPr>
          <p:nvPr>
            <p:ph type="sldNum" sz="quarter" idx="12"/>
          </p:nvPr>
        </p:nvSpPr>
        <p:spPr>
          <a:ln/>
        </p:spPr>
        <p:txBody>
          <a:bodyPr/>
          <a:lstStyle>
            <a:lvl1pPr>
              <a:defRPr/>
            </a:lvl1pPr>
          </a:lstStyle>
          <a:p>
            <a:fld id="{C3A9734C-3E60-4B39-B47B-91B58053321E}" type="slidenum">
              <a:rPr lang="en-US"/>
              <a:pPr/>
              <a:t>‹#›</a:t>
            </a:fld>
            <a:endParaRPr lang="en-US"/>
          </a:p>
        </p:txBody>
      </p:sp>
    </p:spTree>
  </p:cSld>
  <p:clrMapOvr>
    <a:masterClrMapping/>
  </p:clrMapOvr>
  <p:transition>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96643EF-FDED-4D3B-89FF-99197BA28887}" type="datetime1">
              <a:rPr lang="en-US"/>
              <a:pPr>
                <a:defRPr/>
              </a:pPr>
              <a:t>11/30/2022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4" name="Rectangle 6"/>
          <p:cNvSpPr>
            <a:spLocks noGrp="1" noChangeArrowheads="1"/>
          </p:cNvSpPr>
          <p:nvPr>
            <p:ph type="sldNum" sz="quarter" idx="12"/>
          </p:nvPr>
        </p:nvSpPr>
        <p:spPr>
          <a:ln/>
        </p:spPr>
        <p:txBody>
          <a:bodyPr/>
          <a:lstStyle>
            <a:lvl1pPr>
              <a:defRPr/>
            </a:lvl1pPr>
          </a:lstStyle>
          <a:p>
            <a:fld id="{21A7D281-C697-4453-821E-C2BB13A3C16C}" type="slidenum">
              <a:rPr lang="en-US"/>
              <a:pPr/>
              <a:t>‹#›</a:t>
            </a:fld>
            <a:endParaRPr lang="en-US"/>
          </a:p>
        </p:txBody>
      </p:sp>
    </p:spTree>
  </p:cSld>
  <p:clrMapOvr>
    <a:masterClrMapping/>
  </p:clrMapOvr>
  <p:transition>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smtClean="0"/>
              <a:t>Bấm &amp; sửa kiểu tiêu đề</a:t>
            </a:r>
            <a:endParaRPr lang="en-US"/>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fld id="{325CA0B7-424A-4DBA-A920-6FE571F370A6}" type="datetime1">
              <a:rPr lang="en-US"/>
              <a:pPr>
                <a:defRPr/>
              </a:pPr>
              <a:t>11/30/2022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7" name="Rectangle 6"/>
          <p:cNvSpPr>
            <a:spLocks noGrp="1" noChangeArrowheads="1"/>
          </p:cNvSpPr>
          <p:nvPr>
            <p:ph type="sldNum" sz="quarter" idx="12"/>
          </p:nvPr>
        </p:nvSpPr>
        <p:spPr>
          <a:ln/>
        </p:spPr>
        <p:txBody>
          <a:bodyPr/>
          <a:lstStyle>
            <a:lvl1pPr>
              <a:defRPr/>
            </a:lvl1pPr>
          </a:lstStyle>
          <a:p>
            <a:fld id="{DB9BA3FA-B46C-4441-832B-839552705528}" type="slidenum">
              <a:rPr lang="en-US"/>
              <a:pPr/>
              <a:t>‹#›</a:t>
            </a:fld>
            <a:endParaRPr lang="en-US"/>
          </a:p>
        </p:txBody>
      </p:sp>
    </p:spTree>
  </p:cSld>
  <p:clrMapOvr>
    <a:masterClrMapping/>
  </p:clrMapOvr>
  <p:transition>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smtClean="0"/>
              <a:t>Bấm &amp; sửa kiểu tiêu đề</a:t>
            </a:r>
            <a:endParaRPr lang="en-US"/>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fld id="{F08A69A2-4A4C-489A-8149-5F4E6D420060}" type="datetime1">
              <a:rPr lang="en-US"/>
              <a:pPr>
                <a:defRPr/>
              </a:pPr>
              <a:t>11/30/2022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7" name="Rectangle 6"/>
          <p:cNvSpPr>
            <a:spLocks noGrp="1" noChangeArrowheads="1"/>
          </p:cNvSpPr>
          <p:nvPr>
            <p:ph type="sldNum" sz="quarter" idx="12"/>
          </p:nvPr>
        </p:nvSpPr>
        <p:spPr>
          <a:ln/>
        </p:spPr>
        <p:txBody>
          <a:bodyPr/>
          <a:lstStyle>
            <a:lvl1pPr>
              <a:defRPr/>
            </a:lvl1pPr>
          </a:lstStyle>
          <a:p>
            <a:fld id="{273C3E48-30F8-4F60-8B25-1F833ECEB9A4}" type="slidenum">
              <a:rPr lang="en-US"/>
              <a:pPr/>
              <a:t>‹#›</a:t>
            </a:fld>
            <a:endParaRPr lang="en-US"/>
          </a:p>
        </p:txBody>
      </p:sp>
    </p:spTree>
  </p:cSld>
  <p:clrMapOvr>
    <a:masterClrMapping/>
  </p:clrMapOvr>
  <p:transition>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u="none">
                <a:solidFill>
                  <a:schemeClr val="tx1"/>
                </a:solidFill>
                <a:latin typeface="+mn-lt"/>
              </a:defRPr>
            </a:lvl1pPr>
          </a:lstStyle>
          <a:p>
            <a:pPr>
              <a:defRPr/>
            </a:pPr>
            <a:fld id="{4204D472-518B-4DC5-9D2E-ECF00F5B563D}" type="datetime1">
              <a:rPr lang="en-US"/>
              <a:pPr>
                <a:defRPr/>
              </a:pPr>
              <a:t>11/30/2022</a:t>
            </a:fld>
            <a:endParaRPr lang="en-US"/>
          </a:p>
        </p:txBody>
      </p:sp>
      <p:sp>
        <p:nvSpPr>
          <p:cNvPr id="194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u="none">
                <a:solidFill>
                  <a:schemeClr val="tx1"/>
                </a:solidFill>
                <a:latin typeface="+mn-lt"/>
              </a:defRPr>
            </a:lvl1pPr>
          </a:lstStyle>
          <a:p>
            <a:pPr>
              <a:defRPr/>
            </a:pPr>
            <a:r>
              <a:rPr lang="en-US"/>
              <a:t>Nguyễn Thanh Phong</a:t>
            </a:r>
          </a:p>
        </p:txBody>
      </p:sp>
      <p:sp>
        <p:nvSpPr>
          <p:cNvPr id="194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u="none">
                <a:solidFill>
                  <a:schemeClr val="tx1"/>
                </a:solidFill>
                <a:latin typeface="Arial" charset="0"/>
              </a:defRPr>
            </a:lvl1pPr>
          </a:lstStyle>
          <a:p>
            <a:fld id="{2DD294D6-FC65-4E8F-9B84-856711A3F04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800" fill="hold">
                                          <p:stCondLst>
                                            <p:cond delay="0"/>
                                          </p:stCondLst>
                                        </p:cTn>
                                        <p:tgtEl>
                                          <p:spTgt spid="19458"/>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19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19459">
                                            <p:txEl>
                                              <p:pRg st="0" end="0"/>
                                            </p:txEl>
                                          </p:spTgt>
                                        </p:tgtEl>
                                        <p:attrNameLst>
                                          <p:attrName>style.visibility</p:attrName>
                                        </p:attrNameLst>
                                      </p:cBhvr>
                                      <p:to>
                                        <p:strVal val="visible"/>
                                      </p:to>
                                    </p:set>
                                    <p:animEffect transition="in" filter="fade">
                                      <p:cBhvr>
                                        <p:cTn id="13" dur="1000"/>
                                        <p:tgtEl>
                                          <p:spTgt spid="19459">
                                            <p:txEl>
                                              <p:pRg st="0" end="0"/>
                                            </p:txEl>
                                          </p:spTgt>
                                        </p:tgtEl>
                                      </p:cBhvr>
                                    </p:animEffect>
                                    <p:anim calcmode="lin" valueType="num">
                                      <p:cBhvr>
                                        <p:cTn id="14" dur="1000" fill="hold"/>
                                        <p:tgtEl>
                                          <p:spTgt spid="19459">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19459">
                                            <p:txEl>
                                              <p:pRg st="0" end="0"/>
                                            </p:txEl>
                                          </p:spTgt>
                                        </p:tgtEl>
                                        <p:attrNameLst>
                                          <p:attrName>ppt_y</p:attrName>
                                        </p:attrNameLst>
                                      </p:cBhvr>
                                      <p:tavLst>
                                        <p:tav tm="0">
                                          <p:val>
                                            <p:strVal val="#ppt_y"/>
                                          </p:val>
                                        </p:tav>
                                        <p:tav tm="100000">
                                          <p:val>
                                            <p:strVal val="#ppt_y"/>
                                          </p:val>
                                        </p:tav>
                                      </p:tavLst>
                                    </p:anim>
                                  </p:childTnLst>
                                </p:cTn>
                              </p:par>
                              <p:par>
                                <p:cTn id="16" presetID="40" presetClass="entr" presetSubtype="0" fill="hold" grpId="0" nodeType="withEffect">
                                  <p:stCondLst>
                                    <p:cond delay="0"/>
                                  </p:stCondLst>
                                  <p:iterate type="lt">
                                    <p:tmPct val="10000"/>
                                  </p:iterate>
                                  <p:childTnLst>
                                    <p:set>
                                      <p:cBhvr>
                                        <p:cTn id="17" dur="1" fill="hold">
                                          <p:stCondLst>
                                            <p:cond delay="0"/>
                                          </p:stCondLst>
                                        </p:cTn>
                                        <p:tgtEl>
                                          <p:spTgt spid="19459">
                                            <p:txEl>
                                              <p:pRg st="1" end="1"/>
                                            </p:txEl>
                                          </p:spTgt>
                                        </p:tgtEl>
                                        <p:attrNameLst>
                                          <p:attrName>style.visibility</p:attrName>
                                        </p:attrNameLst>
                                      </p:cBhvr>
                                      <p:to>
                                        <p:strVal val="visible"/>
                                      </p:to>
                                    </p:set>
                                    <p:animEffect transition="in" filter="fade">
                                      <p:cBhvr>
                                        <p:cTn id="18" dur="1000"/>
                                        <p:tgtEl>
                                          <p:spTgt spid="19459">
                                            <p:txEl>
                                              <p:pRg st="1" end="1"/>
                                            </p:txEl>
                                          </p:spTgt>
                                        </p:tgtEl>
                                      </p:cBhvr>
                                    </p:animEffect>
                                    <p:anim calcmode="lin" valueType="num">
                                      <p:cBhvr>
                                        <p:cTn id="19" dur="1000" fill="hold"/>
                                        <p:tgtEl>
                                          <p:spTgt spid="19459">
                                            <p:txEl>
                                              <p:pRg st="1" end="1"/>
                                            </p:txEl>
                                          </p:spTgt>
                                        </p:tgtEl>
                                        <p:attrNameLst>
                                          <p:attrName>ppt_x</p:attrName>
                                        </p:attrNameLst>
                                      </p:cBhvr>
                                      <p:tavLst>
                                        <p:tav tm="0">
                                          <p:val>
                                            <p:strVal val="#ppt_x-.1"/>
                                          </p:val>
                                        </p:tav>
                                        <p:tav tm="100000">
                                          <p:val>
                                            <p:strVal val="#ppt_x"/>
                                          </p:val>
                                        </p:tav>
                                      </p:tavLst>
                                    </p:anim>
                                    <p:anim calcmode="lin" valueType="num">
                                      <p:cBhvr>
                                        <p:cTn id="20" dur="1000" fill="hold"/>
                                        <p:tgtEl>
                                          <p:spTgt spid="19459">
                                            <p:txEl>
                                              <p:pRg st="1" end="1"/>
                                            </p:txEl>
                                          </p:spTgt>
                                        </p:tgtEl>
                                        <p:attrNameLst>
                                          <p:attrName>ppt_y</p:attrName>
                                        </p:attrNameLst>
                                      </p:cBhvr>
                                      <p:tavLst>
                                        <p:tav tm="0">
                                          <p:val>
                                            <p:strVal val="#ppt_y"/>
                                          </p:val>
                                        </p:tav>
                                        <p:tav tm="100000">
                                          <p:val>
                                            <p:strVal val="#ppt_y"/>
                                          </p:val>
                                        </p:tav>
                                      </p:tavLst>
                                    </p:anim>
                                  </p:childTnLst>
                                </p:cTn>
                              </p:par>
                              <p:par>
                                <p:cTn id="21" presetID="40" presetClass="entr" presetSubtype="0" fill="hold" grpId="0" nodeType="withEffect">
                                  <p:stCondLst>
                                    <p:cond delay="0"/>
                                  </p:stCondLst>
                                  <p:iterate type="lt">
                                    <p:tmPct val="10000"/>
                                  </p:iterate>
                                  <p:childTnLst>
                                    <p:set>
                                      <p:cBhvr>
                                        <p:cTn id="22" dur="1" fill="hold">
                                          <p:stCondLst>
                                            <p:cond delay="0"/>
                                          </p:stCondLst>
                                        </p:cTn>
                                        <p:tgtEl>
                                          <p:spTgt spid="19459">
                                            <p:txEl>
                                              <p:pRg st="2" end="2"/>
                                            </p:txEl>
                                          </p:spTgt>
                                        </p:tgtEl>
                                        <p:attrNameLst>
                                          <p:attrName>style.visibility</p:attrName>
                                        </p:attrNameLst>
                                      </p:cBhvr>
                                      <p:to>
                                        <p:strVal val="visible"/>
                                      </p:to>
                                    </p:set>
                                    <p:animEffect transition="in" filter="fade">
                                      <p:cBhvr>
                                        <p:cTn id="23" dur="1000"/>
                                        <p:tgtEl>
                                          <p:spTgt spid="19459">
                                            <p:txEl>
                                              <p:pRg st="2" end="2"/>
                                            </p:txEl>
                                          </p:spTgt>
                                        </p:tgtEl>
                                      </p:cBhvr>
                                    </p:animEffect>
                                    <p:anim calcmode="lin" valueType="num">
                                      <p:cBhvr>
                                        <p:cTn id="24" dur="1000" fill="hold"/>
                                        <p:tgtEl>
                                          <p:spTgt spid="19459">
                                            <p:txEl>
                                              <p:pRg st="2" end="2"/>
                                            </p:txEl>
                                          </p:spTgt>
                                        </p:tgtEl>
                                        <p:attrNameLst>
                                          <p:attrName>ppt_x</p:attrName>
                                        </p:attrNameLst>
                                      </p:cBhvr>
                                      <p:tavLst>
                                        <p:tav tm="0">
                                          <p:val>
                                            <p:strVal val="#ppt_x-.1"/>
                                          </p:val>
                                        </p:tav>
                                        <p:tav tm="100000">
                                          <p:val>
                                            <p:strVal val="#ppt_x"/>
                                          </p:val>
                                        </p:tav>
                                      </p:tavLst>
                                    </p:anim>
                                    <p:anim calcmode="lin" valueType="num">
                                      <p:cBhvr>
                                        <p:cTn id="25" dur="1000" fill="hold"/>
                                        <p:tgtEl>
                                          <p:spTgt spid="19459">
                                            <p:txEl>
                                              <p:pRg st="2" end="2"/>
                                            </p:txEl>
                                          </p:spTgt>
                                        </p:tgtEl>
                                        <p:attrNameLst>
                                          <p:attrName>ppt_y</p:attrName>
                                        </p:attrNameLst>
                                      </p:cBhvr>
                                      <p:tavLst>
                                        <p:tav tm="0">
                                          <p:val>
                                            <p:strVal val="#ppt_y"/>
                                          </p:val>
                                        </p:tav>
                                        <p:tav tm="100000">
                                          <p:val>
                                            <p:strVal val="#ppt_y"/>
                                          </p:val>
                                        </p:tav>
                                      </p:tavLst>
                                    </p:anim>
                                  </p:childTnLst>
                                </p:cTn>
                              </p:par>
                              <p:par>
                                <p:cTn id="26" presetID="40" presetClass="entr" presetSubtype="0" fill="hold" grpId="0" nodeType="withEffect">
                                  <p:stCondLst>
                                    <p:cond delay="0"/>
                                  </p:stCondLst>
                                  <p:iterate type="lt">
                                    <p:tmPct val="10000"/>
                                  </p:iterate>
                                  <p:childTnLst>
                                    <p:set>
                                      <p:cBhvr>
                                        <p:cTn id="27" dur="1" fill="hold">
                                          <p:stCondLst>
                                            <p:cond delay="0"/>
                                          </p:stCondLst>
                                        </p:cTn>
                                        <p:tgtEl>
                                          <p:spTgt spid="19459">
                                            <p:txEl>
                                              <p:pRg st="3" end="3"/>
                                            </p:txEl>
                                          </p:spTgt>
                                        </p:tgtEl>
                                        <p:attrNameLst>
                                          <p:attrName>style.visibility</p:attrName>
                                        </p:attrNameLst>
                                      </p:cBhvr>
                                      <p:to>
                                        <p:strVal val="visible"/>
                                      </p:to>
                                    </p:set>
                                    <p:animEffect transition="in" filter="fade">
                                      <p:cBhvr>
                                        <p:cTn id="28" dur="1000"/>
                                        <p:tgtEl>
                                          <p:spTgt spid="19459">
                                            <p:txEl>
                                              <p:pRg st="3" end="3"/>
                                            </p:txEl>
                                          </p:spTgt>
                                        </p:tgtEl>
                                      </p:cBhvr>
                                    </p:animEffect>
                                    <p:anim calcmode="lin" valueType="num">
                                      <p:cBhvr>
                                        <p:cTn id="29" dur="1000" fill="hold"/>
                                        <p:tgtEl>
                                          <p:spTgt spid="19459">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19459">
                                            <p:txEl>
                                              <p:pRg st="3" end="3"/>
                                            </p:txEl>
                                          </p:spTgt>
                                        </p:tgtEl>
                                        <p:attrNameLst>
                                          <p:attrName>ppt_y</p:attrName>
                                        </p:attrNameLst>
                                      </p:cBhvr>
                                      <p:tavLst>
                                        <p:tav tm="0">
                                          <p:val>
                                            <p:strVal val="#ppt_y"/>
                                          </p:val>
                                        </p:tav>
                                        <p:tav tm="100000">
                                          <p:val>
                                            <p:strVal val="#ppt_y"/>
                                          </p:val>
                                        </p:tav>
                                      </p:tavLst>
                                    </p:anim>
                                  </p:childTnLst>
                                </p:cTn>
                              </p:par>
                              <p:par>
                                <p:cTn id="31" presetID="40" presetClass="entr" presetSubtype="0" fill="hold" grpId="0" nodeType="withEffect">
                                  <p:stCondLst>
                                    <p:cond delay="0"/>
                                  </p:stCondLst>
                                  <p:iterate type="lt">
                                    <p:tmPct val="10000"/>
                                  </p:iterate>
                                  <p:childTnLst>
                                    <p:set>
                                      <p:cBhvr>
                                        <p:cTn id="32" dur="1" fill="hold">
                                          <p:stCondLst>
                                            <p:cond delay="0"/>
                                          </p:stCondLst>
                                        </p:cTn>
                                        <p:tgtEl>
                                          <p:spTgt spid="19459">
                                            <p:txEl>
                                              <p:pRg st="4" end="4"/>
                                            </p:txEl>
                                          </p:spTgt>
                                        </p:tgtEl>
                                        <p:attrNameLst>
                                          <p:attrName>style.visibility</p:attrName>
                                        </p:attrNameLst>
                                      </p:cBhvr>
                                      <p:to>
                                        <p:strVal val="visible"/>
                                      </p:to>
                                    </p:set>
                                    <p:animEffect transition="in" filter="fade">
                                      <p:cBhvr>
                                        <p:cTn id="33" dur="1000"/>
                                        <p:tgtEl>
                                          <p:spTgt spid="19459">
                                            <p:txEl>
                                              <p:pRg st="4" end="4"/>
                                            </p:txEl>
                                          </p:spTgt>
                                        </p:tgtEl>
                                      </p:cBhvr>
                                    </p:animEffect>
                                    <p:anim calcmode="lin" valueType="num">
                                      <p:cBhvr>
                                        <p:cTn id="34" dur="1000" fill="hold"/>
                                        <p:tgtEl>
                                          <p:spTgt spid="19459">
                                            <p:txEl>
                                              <p:pRg st="4" end="4"/>
                                            </p:txEl>
                                          </p:spTgt>
                                        </p:tgtEl>
                                        <p:attrNameLst>
                                          <p:attrName>ppt_x</p:attrName>
                                        </p:attrNameLst>
                                      </p:cBhvr>
                                      <p:tavLst>
                                        <p:tav tm="0">
                                          <p:val>
                                            <p:strVal val="#ppt_x-.1"/>
                                          </p:val>
                                        </p:tav>
                                        <p:tav tm="100000">
                                          <p:val>
                                            <p:strVal val="#ppt_x"/>
                                          </p:val>
                                        </p:tav>
                                      </p:tavLst>
                                    </p:anim>
                                    <p:anim calcmode="lin" valueType="num">
                                      <p:cBhvr>
                                        <p:cTn id="35" dur="1000" fill="hold"/>
                                        <p:tgtEl>
                                          <p:spTgt spid="1945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59" grpId="0" build="p">
        <p:tmplLst>
          <p:tmpl lvl="1">
            <p:tnLst>
              <p:par>
                <p:cTn presetID="40" presetClass="entr" presetSubtype="0" fill="hold" nodeType="clickEffect">
                  <p:stCondLst>
                    <p:cond delay="0"/>
                  </p:stCondLst>
                  <p:iterate type="lt">
                    <p:tmPct val="10000"/>
                  </p:iterate>
                  <p:childTnLst>
                    <p:set>
                      <p:cBhvr>
                        <p:cTn dur="1" fill="hold">
                          <p:stCondLst>
                            <p:cond delay="0"/>
                          </p:stCondLst>
                        </p:cTn>
                        <p:tgtEl>
                          <p:spTgt spid="19459"/>
                        </p:tgtEl>
                        <p:attrNameLst>
                          <p:attrName>style.visibility</p:attrName>
                        </p:attrNameLst>
                      </p:cBhvr>
                      <p:to>
                        <p:strVal val="visible"/>
                      </p:to>
                    </p:set>
                    <p:animEffect transition="in" filter="fade">
                      <p:cBhvr>
                        <p:cTn dur="1000"/>
                        <p:tgtEl>
                          <p:spTgt spid="19459"/>
                        </p:tgtEl>
                      </p:cBhvr>
                    </p:animEffect>
                    <p:anim calcmode="lin" valueType="num">
                      <p:cBhvr>
                        <p:cTn dur="1000" fill="hold"/>
                        <p:tgtEl>
                          <p:spTgt spid="19459"/>
                        </p:tgtEl>
                        <p:attrNameLst>
                          <p:attrName>ppt_x</p:attrName>
                        </p:attrNameLst>
                      </p:cBhvr>
                      <p:tavLst>
                        <p:tav tm="0">
                          <p:val>
                            <p:strVal val="#ppt_x-.1"/>
                          </p:val>
                        </p:tav>
                        <p:tav tm="100000">
                          <p:val>
                            <p:strVal val="#ppt_x"/>
                          </p:val>
                        </p:tav>
                      </p:tavLst>
                    </p:anim>
                    <p:anim calcmode="lin" valueType="num">
                      <p:cBhvr>
                        <p:cTn dur="1000" fill="hold"/>
                        <p:tgtEl>
                          <p:spTgt spid="19459"/>
                        </p:tgtEl>
                        <p:attrNameLst>
                          <p:attrName>ppt_y</p:attrName>
                        </p:attrNameLst>
                      </p:cBhvr>
                      <p:tavLst>
                        <p:tav tm="0">
                          <p:val>
                            <p:strVal val="#ppt_y"/>
                          </p:val>
                        </p:tav>
                        <p:tav tm="100000">
                          <p:val>
                            <p:strVal val="#ppt_y"/>
                          </p:val>
                        </p:tav>
                      </p:tavLst>
                    </p:anim>
                  </p:childTnLst>
                </p:cTn>
              </p:par>
            </p:tnLst>
          </p:tmpl>
          <p:tmpl lvl="2">
            <p:tnLst>
              <p:par>
                <p:cTn presetID="40" presetClass="entr" presetSubtype="0" fill="hold" nodeType="withEffect">
                  <p:stCondLst>
                    <p:cond delay="0"/>
                  </p:stCondLst>
                  <p:iterate type="lt">
                    <p:tmPct val="10000"/>
                  </p:iterate>
                  <p:childTnLst>
                    <p:set>
                      <p:cBhvr>
                        <p:cTn dur="1" fill="hold">
                          <p:stCondLst>
                            <p:cond delay="0"/>
                          </p:stCondLst>
                        </p:cTn>
                        <p:tgtEl>
                          <p:spTgt spid="19459"/>
                        </p:tgtEl>
                        <p:attrNameLst>
                          <p:attrName>style.visibility</p:attrName>
                        </p:attrNameLst>
                      </p:cBhvr>
                      <p:to>
                        <p:strVal val="visible"/>
                      </p:to>
                    </p:set>
                    <p:animEffect transition="in" filter="fade">
                      <p:cBhvr>
                        <p:cTn dur="1000"/>
                        <p:tgtEl>
                          <p:spTgt spid="19459"/>
                        </p:tgtEl>
                      </p:cBhvr>
                    </p:animEffect>
                    <p:anim calcmode="lin" valueType="num">
                      <p:cBhvr>
                        <p:cTn dur="1000" fill="hold"/>
                        <p:tgtEl>
                          <p:spTgt spid="19459"/>
                        </p:tgtEl>
                        <p:attrNameLst>
                          <p:attrName>ppt_x</p:attrName>
                        </p:attrNameLst>
                      </p:cBhvr>
                      <p:tavLst>
                        <p:tav tm="0">
                          <p:val>
                            <p:strVal val="#ppt_x-.1"/>
                          </p:val>
                        </p:tav>
                        <p:tav tm="100000">
                          <p:val>
                            <p:strVal val="#ppt_x"/>
                          </p:val>
                        </p:tav>
                      </p:tavLst>
                    </p:anim>
                    <p:anim calcmode="lin" valueType="num">
                      <p:cBhvr>
                        <p:cTn dur="1000" fill="hold"/>
                        <p:tgtEl>
                          <p:spTgt spid="19459"/>
                        </p:tgtEl>
                        <p:attrNameLst>
                          <p:attrName>ppt_y</p:attrName>
                        </p:attrNameLst>
                      </p:cBhvr>
                      <p:tavLst>
                        <p:tav tm="0">
                          <p:val>
                            <p:strVal val="#ppt_y"/>
                          </p:val>
                        </p:tav>
                        <p:tav tm="100000">
                          <p:val>
                            <p:strVal val="#ppt_y"/>
                          </p:val>
                        </p:tav>
                      </p:tavLst>
                    </p:anim>
                  </p:childTnLst>
                </p:cTn>
              </p:par>
            </p:tnLst>
          </p:tmpl>
          <p:tmpl lvl="3">
            <p:tnLst>
              <p:par>
                <p:cTn presetID="40" presetClass="entr" presetSubtype="0" fill="hold" nodeType="withEffect">
                  <p:stCondLst>
                    <p:cond delay="0"/>
                  </p:stCondLst>
                  <p:iterate type="lt">
                    <p:tmPct val="10000"/>
                  </p:iterate>
                  <p:childTnLst>
                    <p:set>
                      <p:cBhvr>
                        <p:cTn dur="1" fill="hold">
                          <p:stCondLst>
                            <p:cond delay="0"/>
                          </p:stCondLst>
                        </p:cTn>
                        <p:tgtEl>
                          <p:spTgt spid="19459"/>
                        </p:tgtEl>
                        <p:attrNameLst>
                          <p:attrName>style.visibility</p:attrName>
                        </p:attrNameLst>
                      </p:cBhvr>
                      <p:to>
                        <p:strVal val="visible"/>
                      </p:to>
                    </p:set>
                    <p:animEffect transition="in" filter="fade">
                      <p:cBhvr>
                        <p:cTn dur="1000"/>
                        <p:tgtEl>
                          <p:spTgt spid="19459"/>
                        </p:tgtEl>
                      </p:cBhvr>
                    </p:animEffect>
                    <p:anim calcmode="lin" valueType="num">
                      <p:cBhvr>
                        <p:cTn dur="1000" fill="hold"/>
                        <p:tgtEl>
                          <p:spTgt spid="19459"/>
                        </p:tgtEl>
                        <p:attrNameLst>
                          <p:attrName>ppt_x</p:attrName>
                        </p:attrNameLst>
                      </p:cBhvr>
                      <p:tavLst>
                        <p:tav tm="0">
                          <p:val>
                            <p:strVal val="#ppt_x-.1"/>
                          </p:val>
                        </p:tav>
                        <p:tav tm="100000">
                          <p:val>
                            <p:strVal val="#ppt_x"/>
                          </p:val>
                        </p:tav>
                      </p:tavLst>
                    </p:anim>
                    <p:anim calcmode="lin" valueType="num">
                      <p:cBhvr>
                        <p:cTn dur="1000" fill="hold"/>
                        <p:tgtEl>
                          <p:spTgt spid="19459"/>
                        </p:tgtEl>
                        <p:attrNameLst>
                          <p:attrName>ppt_y</p:attrName>
                        </p:attrNameLst>
                      </p:cBhvr>
                      <p:tavLst>
                        <p:tav tm="0">
                          <p:val>
                            <p:strVal val="#ppt_y"/>
                          </p:val>
                        </p:tav>
                        <p:tav tm="100000">
                          <p:val>
                            <p:strVal val="#ppt_y"/>
                          </p:val>
                        </p:tav>
                      </p:tavLst>
                    </p:anim>
                  </p:childTnLst>
                </p:cTn>
              </p:par>
            </p:tnLst>
          </p:tmpl>
          <p:tmpl lvl="4">
            <p:tnLst>
              <p:par>
                <p:cTn presetID="40" presetClass="entr" presetSubtype="0" fill="hold" nodeType="withEffect">
                  <p:stCondLst>
                    <p:cond delay="0"/>
                  </p:stCondLst>
                  <p:iterate type="lt">
                    <p:tmPct val="10000"/>
                  </p:iterate>
                  <p:childTnLst>
                    <p:set>
                      <p:cBhvr>
                        <p:cTn dur="1" fill="hold">
                          <p:stCondLst>
                            <p:cond delay="0"/>
                          </p:stCondLst>
                        </p:cTn>
                        <p:tgtEl>
                          <p:spTgt spid="19459"/>
                        </p:tgtEl>
                        <p:attrNameLst>
                          <p:attrName>style.visibility</p:attrName>
                        </p:attrNameLst>
                      </p:cBhvr>
                      <p:to>
                        <p:strVal val="visible"/>
                      </p:to>
                    </p:set>
                    <p:animEffect transition="in" filter="fade">
                      <p:cBhvr>
                        <p:cTn dur="1000"/>
                        <p:tgtEl>
                          <p:spTgt spid="19459"/>
                        </p:tgtEl>
                      </p:cBhvr>
                    </p:animEffect>
                    <p:anim calcmode="lin" valueType="num">
                      <p:cBhvr>
                        <p:cTn dur="1000" fill="hold"/>
                        <p:tgtEl>
                          <p:spTgt spid="19459"/>
                        </p:tgtEl>
                        <p:attrNameLst>
                          <p:attrName>ppt_x</p:attrName>
                        </p:attrNameLst>
                      </p:cBhvr>
                      <p:tavLst>
                        <p:tav tm="0">
                          <p:val>
                            <p:strVal val="#ppt_x-.1"/>
                          </p:val>
                        </p:tav>
                        <p:tav tm="100000">
                          <p:val>
                            <p:strVal val="#ppt_x"/>
                          </p:val>
                        </p:tav>
                      </p:tavLst>
                    </p:anim>
                    <p:anim calcmode="lin" valueType="num">
                      <p:cBhvr>
                        <p:cTn dur="1000" fill="hold"/>
                        <p:tgtEl>
                          <p:spTgt spid="19459"/>
                        </p:tgtEl>
                        <p:attrNameLst>
                          <p:attrName>ppt_y</p:attrName>
                        </p:attrNameLst>
                      </p:cBhvr>
                      <p:tavLst>
                        <p:tav tm="0">
                          <p:val>
                            <p:strVal val="#ppt_y"/>
                          </p:val>
                        </p:tav>
                        <p:tav tm="100000">
                          <p:val>
                            <p:strVal val="#ppt_y"/>
                          </p:val>
                        </p:tav>
                      </p:tavLst>
                    </p:anim>
                  </p:childTnLst>
                </p:cTn>
              </p:par>
            </p:tnLst>
          </p:tmpl>
          <p:tmpl lvl="5">
            <p:tnLst>
              <p:par>
                <p:cTn presetID="40" presetClass="entr" presetSubtype="0" fill="hold" nodeType="withEffect">
                  <p:stCondLst>
                    <p:cond delay="0"/>
                  </p:stCondLst>
                  <p:iterate type="lt">
                    <p:tmPct val="10000"/>
                  </p:iterate>
                  <p:childTnLst>
                    <p:set>
                      <p:cBhvr>
                        <p:cTn dur="1" fill="hold">
                          <p:stCondLst>
                            <p:cond delay="0"/>
                          </p:stCondLst>
                        </p:cTn>
                        <p:tgtEl>
                          <p:spTgt spid="19459"/>
                        </p:tgtEl>
                        <p:attrNameLst>
                          <p:attrName>style.visibility</p:attrName>
                        </p:attrNameLst>
                      </p:cBhvr>
                      <p:to>
                        <p:strVal val="visible"/>
                      </p:to>
                    </p:set>
                    <p:animEffect transition="in" filter="fade">
                      <p:cBhvr>
                        <p:cTn dur="1000"/>
                        <p:tgtEl>
                          <p:spTgt spid="19459"/>
                        </p:tgtEl>
                      </p:cBhvr>
                    </p:animEffect>
                    <p:anim calcmode="lin" valueType="num">
                      <p:cBhvr>
                        <p:cTn dur="1000" fill="hold"/>
                        <p:tgtEl>
                          <p:spTgt spid="19459"/>
                        </p:tgtEl>
                        <p:attrNameLst>
                          <p:attrName>ppt_x</p:attrName>
                        </p:attrNameLst>
                      </p:cBhvr>
                      <p:tavLst>
                        <p:tav tm="0">
                          <p:val>
                            <p:strVal val="#ppt_x-.1"/>
                          </p:val>
                        </p:tav>
                        <p:tav tm="100000">
                          <p:val>
                            <p:strVal val="#ppt_x"/>
                          </p:val>
                        </p:tav>
                      </p:tavLst>
                    </p:anim>
                    <p:anim calcmode="lin" valueType="num">
                      <p:cBhvr>
                        <p:cTn dur="1000" fill="hold"/>
                        <p:tgtEl>
                          <p:spTgt spid="19459"/>
                        </p:tgtEl>
                        <p:attrNameLst>
                          <p:attrName>ppt_y</p:attrName>
                        </p:attrNameLst>
                      </p:cBhvr>
                      <p:tavLst>
                        <p:tav tm="0">
                          <p:val>
                            <p:strVal val="#ppt_y"/>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file:///C:\Users\ADMIN\Desktop\Kenny%20-%20Forever%20In%20Love.mp3"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7.svg"/><Relationship Id="rId4" Type="http://schemas.openxmlformats.org/officeDocument/2006/relationships/hyperlink" Target="NGU&#7890;N%20&#194;M_%20PH&#7842;N%20X&#7840;%20&#194;M%20THANH%20_TI&#7870;NG%20VANG.mp4"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7.svg"/><Relationship Id="rId4" Type="http://schemas.openxmlformats.org/officeDocument/2006/relationships/hyperlink" Target="NGU&#7890;N%20&#194;M_%20PH&#7842;N%20X&#7840;%20&#194;M%20THANH%20_TI&#7870;NG%20VANG.mp4"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6.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8.wmf"/><Relationship Id="rId5" Type="http://schemas.openxmlformats.org/officeDocument/2006/relationships/oleObject" Target="../embeddings/oleObject3.bin"/><Relationship Id="rId4" Type="http://schemas.openxmlformats.org/officeDocument/2006/relationships/image" Target="../media/image27.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7.svg"/><Relationship Id="rId4" Type="http://schemas.openxmlformats.org/officeDocument/2006/relationships/hyperlink" Target="NGU&#7890;N%20&#194;M_%20PH&#7842;N%20X&#7840;%20&#194;M%20THANH%20_TI&#7870;NG%20VANG.mp4"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ết quả hình ảnh cho hình nền bài giảng power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91266" y="3032125"/>
            <a:ext cx="7161467" cy="2233613"/>
          </a:xfrm>
          <a:solidFill>
            <a:schemeClr val="accent4">
              <a:lumMod val="20000"/>
              <a:lumOff val="80000"/>
            </a:schemeClr>
          </a:solidFill>
        </p:spPr>
        <p:txBody>
          <a:bodyPr rtlCol="0">
            <a:normAutofit/>
          </a:bodyPr>
          <a:lstStyle/>
          <a:p>
            <a:pPr eaLnBrk="1" fontAlgn="auto" hangingPunct="1">
              <a:spcAft>
                <a:spcPts val="0"/>
              </a:spcAft>
              <a:defRPr/>
            </a:pPr>
            <a:r>
              <a:rPr lang="en-US" altLang="vi-VN" sz="4000" b="1" dirty="0">
                <a:solidFill>
                  <a:srgbClr val="C00000"/>
                </a:solidFill>
              </a:rPr>
              <a:t> </a:t>
            </a:r>
            <a:r>
              <a:rPr lang="en-US" altLang="vi-VN" sz="4000" b="1" dirty="0">
                <a:solidFill>
                  <a:srgbClr val="FF0000"/>
                </a:solidFill>
                <a:latin typeface="Times New Roman" pitchFamily="18" charset="0"/>
                <a:cs typeface="Times New Roman" pitchFamily="18" charset="0"/>
              </a:rPr>
              <a:t>CHỦ ĐỀ </a:t>
            </a:r>
            <a:r>
              <a:rPr lang="en-US" altLang="vi-VN" sz="4000" b="1" dirty="0" smtClean="0">
                <a:solidFill>
                  <a:srgbClr val="FF0000"/>
                </a:solidFill>
                <a:latin typeface="Times New Roman" pitchFamily="18" charset="0"/>
                <a:cs typeface="Times New Roman" pitchFamily="18" charset="0"/>
              </a:rPr>
              <a:t>4: ÂM THANH </a:t>
            </a:r>
            <a:r>
              <a:rPr lang="en-US" altLang="vi-VN" sz="4000" b="1" dirty="0" smtClean="0">
                <a:latin typeface="Times New Roman" pitchFamily="18" charset="0"/>
                <a:cs typeface="Times New Roman" pitchFamily="18" charset="0"/>
              </a:rPr>
              <a:t/>
            </a:r>
            <a:br>
              <a:rPr lang="en-US" altLang="vi-VN" sz="4000" b="1" dirty="0" smtClean="0">
                <a:latin typeface="Times New Roman" pitchFamily="18" charset="0"/>
                <a:cs typeface="Times New Roman" pitchFamily="18" charset="0"/>
              </a:rPr>
            </a:br>
            <a:r>
              <a:rPr lang="en-US" altLang="vi-VN" sz="4000" b="1" dirty="0" smtClean="0">
                <a:latin typeface="Times New Roman" pitchFamily="18" charset="0"/>
                <a:cs typeface="Times New Roman" pitchFamily="18" charset="0"/>
              </a:rPr>
              <a:t> </a:t>
            </a:r>
            <a:r>
              <a:rPr lang="vi-VN" sz="4000" b="1" dirty="0">
                <a:cs typeface="Times New Roman" pitchFamily="18" charset="0"/>
              </a:rPr>
              <a:t>BÀI </a:t>
            </a:r>
            <a:r>
              <a:rPr lang="en-US" sz="4000" b="1" dirty="0" smtClean="0">
                <a:latin typeface="Times New Roman" panose="02020603050405020304" pitchFamily="18" charset="0"/>
                <a:cs typeface="Times New Roman" panose="02020603050405020304" pitchFamily="18" charset="0"/>
              </a:rPr>
              <a:t>14: PHẢN XẠ ÂM</a:t>
            </a:r>
            <a:br>
              <a:rPr lang="en-US" sz="4000" b="1" dirty="0" smtClean="0">
                <a:latin typeface="Times New Roman" panose="02020603050405020304" pitchFamily="18" charset="0"/>
                <a:cs typeface="Times New Roman" panose="02020603050405020304" pitchFamily="18" charset="0"/>
              </a:rPr>
            </a:br>
            <a:r>
              <a:rPr lang="en-US" sz="4000" b="1" dirty="0" smtClean="0">
                <a:latin typeface="Times New Roman" panose="02020603050405020304" pitchFamily="18" charset="0"/>
                <a:cs typeface="Times New Roman" panose="02020603050405020304" pitchFamily="18" charset="0"/>
              </a:rPr>
              <a:t>( 3 </a:t>
            </a:r>
            <a:r>
              <a:rPr lang="en-US" sz="4000" b="1" dirty="0" err="1" smtClean="0">
                <a:latin typeface="Times New Roman" panose="02020603050405020304" pitchFamily="18" charset="0"/>
                <a:cs typeface="Times New Roman" panose="02020603050405020304" pitchFamily="18" charset="0"/>
              </a:rPr>
              <a:t>Tiết</a:t>
            </a:r>
            <a:r>
              <a:rPr lang="en-US" sz="4000" b="1" dirty="0" smtClean="0">
                <a:latin typeface="Times New Roman" panose="02020603050405020304" pitchFamily="18" charset="0"/>
                <a:cs typeface="Times New Roman" panose="02020603050405020304" pitchFamily="18" charset="0"/>
              </a:rPr>
              <a:t> ) </a:t>
            </a:r>
            <a:endParaRPr lang="vi-VN" sz="4000" b="1" dirty="0">
              <a:solidFill>
                <a:srgbClr val="C00000"/>
              </a:solidFill>
              <a:cs typeface="Times New Roman" panose="02020603050405020304" pitchFamily="18" charset="0"/>
            </a:endParaRPr>
          </a:p>
        </p:txBody>
      </p:sp>
      <p:pic>
        <p:nvPicPr>
          <p:cNvPr id="3" name="Kenny - Forever In Love.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75717" y="5943600"/>
            <a:ext cx="45833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25"/>
          <p:cNvSpPr>
            <a:spLocks noChangeArrowheads="1" noChangeShapeType="1" noTextEdit="1"/>
          </p:cNvSpPr>
          <p:nvPr/>
        </p:nvSpPr>
        <p:spPr bwMode="auto">
          <a:xfrm>
            <a:off x="2216084" y="1066800"/>
            <a:ext cx="6927916" cy="1531938"/>
          </a:xfrm>
          <a:prstGeom prst="rect">
            <a:avLst/>
          </a:prstGeom>
        </p:spPr>
        <p:txBody>
          <a:bodyPr wrap="none" lIns="121917" tIns="60958" rIns="121917" bIns="60958" fromWordArt="1">
            <a:prstTxWarp prst="textPlain">
              <a:avLst>
                <a:gd name="adj" fmla="val 50000"/>
              </a:avLst>
            </a:prstTxWarp>
          </a:bodyPr>
          <a:lstStyle/>
          <a:p>
            <a:pPr>
              <a:defRPr/>
            </a:pPr>
            <a:r>
              <a:rPr lang="en-US" b="1" kern="1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THẦY CÔ SCAN ĐỂ NHẬN TOÀN BỘ BÀI GIẢNG MÔN KHTN 7 – </a:t>
            </a:r>
            <a:r>
              <a:rPr lang="en-US" b="1" dirty="0" err="1">
                <a:solidFill>
                  <a:srgbClr val="FF0000"/>
                </a:solidFill>
                <a:latin typeface="Times New Roman" pitchFamily="18" charset="0"/>
                <a:cs typeface="Times New Roman" pitchFamily="18" charset="0"/>
              </a:rPr>
              <a:t>Người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dạy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Nguyễn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Hoàng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Sơn</a:t>
            </a:r>
            <a:r>
              <a:rPr lang="en-US" b="1" dirty="0">
                <a:solidFill>
                  <a:srgbClr val="FF0000"/>
                </a:solidFill>
                <a:latin typeface="Times New Roman" pitchFamily="18" charset="0"/>
                <a:cs typeface="Times New Roman" pitchFamily="18" charset="0"/>
              </a:rPr>
              <a:t> </a:t>
            </a:r>
          </a:p>
          <a:p>
            <a:pPr>
              <a:defRPr/>
            </a:pP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thầy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cô</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nhấn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đăng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ký</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kênh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nút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báo</a:t>
            </a:r>
            <a:r>
              <a:rPr lang="en-US" b="1" dirty="0">
                <a:solidFill>
                  <a:srgbClr val="FF0000"/>
                </a:solidFill>
                <a:latin typeface="Times New Roman" pitchFamily="18" charset="0"/>
                <a:cs typeface="Times New Roman" pitchFamily="18" charset="0"/>
              </a:rPr>
              <a:t> – </a:t>
            </a:r>
            <a:r>
              <a:rPr lang="en-US" b="1" dirty="0" err="1">
                <a:solidFill>
                  <a:srgbClr val="FF0000"/>
                </a:solidFill>
                <a:latin typeface="Times New Roman" pitchFamily="18" charset="0"/>
                <a:cs typeface="Times New Roman" pitchFamily="18" charset="0"/>
              </a:rPr>
              <a:t>phía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tay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phải</a:t>
            </a:r>
            <a:r>
              <a:rPr lang="en-US" b="1" dirty="0">
                <a:solidFill>
                  <a:srgbClr val="FF0000"/>
                </a:solidFill>
                <a:latin typeface="Times New Roman" pitchFamily="18" charset="0"/>
                <a:cs typeface="Times New Roman" pitchFamily="18" charset="0"/>
              </a:rPr>
              <a:t> )</a:t>
            </a:r>
            <a:r>
              <a:rPr lang="en-US" b="1" kern="1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endParaRPr lang="en-US" b="1" kern="1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6" name="Picture 2" descr="E:\Ôn tập Hóa P17\ma kenh N.H.S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159" y="1066800"/>
            <a:ext cx="1304925"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67815"/>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mediacall" presetSubtype="0" fill="hold" nodeType="clickEffect">
                                  <p:stCondLst>
                                    <p:cond delay="0"/>
                                  </p:stCondLst>
                                  <p:childTnLst>
                                    <p:cmd type="call" cmd="playFrom(0.0)">
                                      <p:cBhvr>
                                        <p:cTn id="19" dur="1" fill="hold"/>
                                        <p:tgtEl>
                                          <p:spTgt spid="3"/>
                                        </p:tgtEl>
                                      </p:cBhvr>
                                    </p:cmd>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7000"/>
          <a:stretch/>
        </p:blipFill>
        <p:spPr bwMode="auto">
          <a:xfrm>
            <a:off x="1148445" y="3646647"/>
            <a:ext cx="163830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descr="Nói nghe nè!"/>
          <p:cNvPicPr>
            <a:picLocks noChangeAspect="1" noChangeArrowheads="1"/>
          </p:cNvPicPr>
          <p:nvPr/>
        </p:nvPicPr>
        <p:blipFill rotWithShape="1">
          <a:blip r:embed="rId3">
            <a:extLst>
              <a:ext uri="{28A0092B-C50C-407E-A947-70E740481C1C}">
                <a14:useLocalDpi xmlns:a14="http://schemas.microsoft.com/office/drawing/2010/main" val="0"/>
              </a:ext>
            </a:extLst>
          </a:blip>
          <a:srcRect l="53896"/>
          <a:stretch/>
        </p:blipFill>
        <p:spPr bwMode="auto">
          <a:xfrm>
            <a:off x="5791200" y="3864980"/>
            <a:ext cx="1756570" cy="25050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3" name="TextBox 2"/>
          <p:cNvSpPr txBox="1"/>
          <p:nvPr/>
        </p:nvSpPr>
        <p:spPr>
          <a:xfrm>
            <a:off x="381000" y="1066800"/>
            <a:ext cx="2847254" cy="523220"/>
          </a:xfrm>
          <a:prstGeom prst="rect">
            <a:avLst/>
          </a:prstGeom>
          <a:noFill/>
        </p:spPr>
        <p:txBody>
          <a:bodyPr wrap="none" rtlCol="0">
            <a:spAutoFit/>
          </a:bodyPr>
          <a:lstStyle/>
          <a:p>
            <a:r>
              <a:rPr lang="en-US" u="none" dirty="0" smtClean="0">
                <a:solidFill>
                  <a:srgbClr val="002060"/>
                </a:solidFill>
              </a:rPr>
              <a:t>1. </a:t>
            </a:r>
            <a:r>
              <a:rPr lang="en-US" u="none" dirty="0" err="1" smtClean="0">
                <a:solidFill>
                  <a:srgbClr val="002060"/>
                </a:solidFill>
              </a:rPr>
              <a:t>Sự</a:t>
            </a:r>
            <a:r>
              <a:rPr lang="en-US" u="none" dirty="0" smtClean="0">
                <a:solidFill>
                  <a:srgbClr val="002060"/>
                </a:solidFill>
              </a:rPr>
              <a:t> </a:t>
            </a:r>
            <a:r>
              <a:rPr lang="en-US" u="none" dirty="0" err="1" smtClean="0">
                <a:solidFill>
                  <a:srgbClr val="002060"/>
                </a:solidFill>
              </a:rPr>
              <a:t>phản</a:t>
            </a:r>
            <a:r>
              <a:rPr lang="en-US" u="none" dirty="0" smtClean="0">
                <a:solidFill>
                  <a:srgbClr val="002060"/>
                </a:solidFill>
              </a:rPr>
              <a:t> </a:t>
            </a:r>
            <a:r>
              <a:rPr lang="en-US" u="none" dirty="0" err="1" smtClean="0">
                <a:solidFill>
                  <a:srgbClr val="002060"/>
                </a:solidFill>
              </a:rPr>
              <a:t>xạ</a:t>
            </a:r>
            <a:r>
              <a:rPr lang="en-US" u="none" dirty="0" smtClean="0">
                <a:solidFill>
                  <a:srgbClr val="002060"/>
                </a:solidFill>
              </a:rPr>
              <a:t> </a:t>
            </a:r>
            <a:r>
              <a:rPr lang="en-US" u="none" dirty="0" err="1" smtClean="0">
                <a:solidFill>
                  <a:srgbClr val="002060"/>
                </a:solidFill>
              </a:rPr>
              <a:t>âm</a:t>
            </a:r>
            <a:endParaRPr lang="en-US" u="none" dirty="0">
              <a:solidFill>
                <a:srgbClr val="002060"/>
              </a:solidFill>
            </a:endParaRPr>
          </a:p>
        </p:txBody>
      </p:sp>
      <p:sp>
        <p:nvSpPr>
          <p:cNvPr id="4" name="TextBox 3"/>
          <p:cNvSpPr txBox="1"/>
          <p:nvPr/>
        </p:nvSpPr>
        <p:spPr>
          <a:xfrm>
            <a:off x="457200" y="1524000"/>
            <a:ext cx="1951175" cy="523220"/>
          </a:xfrm>
          <a:prstGeom prst="rect">
            <a:avLst/>
          </a:prstGeom>
          <a:noFill/>
        </p:spPr>
        <p:txBody>
          <a:bodyPr wrap="none" rtlCol="0">
            <a:spAutoFit/>
          </a:bodyPr>
          <a:lstStyle/>
          <a:p>
            <a:r>
              <a:rPr lang="en-US" u="none" smtClean="0">
                <a:solidFill>
                  <a:srgbClr val="002060"/>
                </a:solidFill>
              </a:rPr>
              <a:t>Thí nghiệm</a:t>
            </a:r>
            <a:endParaRPr lang="en-US" u="none">
              <a:solidFill>
                <a:srgbClr val="002060"/>
              </a:solidFill>
            </a:endParaRPr>
          </a:p>
        </p:txBody>
      </p:sp>
      <p:grpSp>
        <p:nvGrpSpPr>
          <p:cNvPr id="8" name="Group 7"/>
          <p:cNvGrpSpPr/>
          <p:nvPr/>
        </p:nvGrpSpPr>
        <p:grpSpPr>
          <a:xfrm>
            <a:off x="3460708" y="1507981"/>
            <a:ext cx="1536781" cy="772180"/>
            <a:chOff x="3581400" y="2123420"/>
            <a:chExt cx="1536781" cy="772180"/>
          </a:xfrm>
        </p:grpSpPr>
        <p:sp>
          <p:nvSpPr>
            <p:cNvPr id="6" name="Rectangle 5"/>
            <p:cNvSpPr/>
            <p:nvPr/>
          </p:nvSpPr>
          <p:spPr bwMode="auto">
            <a:xfrm>
              <a:off x="3657600" y="2123420"/>
              <a:ext cx="1460581" cy="77218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sp>
          <p:nvSpPr>
            <p:cNvPr id="7" name="Rectangle 6"/>
            <p:cNvSpPr/>
            <p:nvPr/>
          </p:nvSpPr>
          <p:spPr bwMode="auto">
            <a:xfrm>
              <a:off x="3581400" y="2199620"/>
              <a:ext cx="1447800" cy="695980"/>
            </a:xfrm>
            <a:prstGeom prst="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2060"/>
                  </a:solidFill>
                  <a:effectLst/>
                  <a:latin typeface="Times New Roman" pitchFamily="18" charset="0"/>
                </a:rPr>
                <a:t>sách</a:t>
              </a:r>
            </a:p>
          </p:txBody>
        </p:sp>
      </p:grpSp>
      <p:sp>
        <p:nvSpPr>
          <p:cNvPr id="5" name="Trapezoid 4"/>
          <p:cNvSpPr/>
          <p:nvPr/>
        </p:nvSpPr>
        <p:spPr bwMode="auto">
          <a:xfrm>
            <a:off x="2408375" y="2286000"/>
            <a:ext cx="4362329" cy="1676400"/>
          </a:xfrm>
          <a:prstGeom prst="trapezoi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sp>
        <p:nvSpPr>
          <p:cNvPr id="9" name="Rectangle 8"/>
          <p:cNvSpPr/>
          <p:nvPr/>
        </p:nvSpPr>
        <p:spPr bwMode="auto">
          <a:xfrm>
            <a:off x="4061016" y="2362200"/>
            <a:ext cx="336165" cy="1524000"/>
          </a:xfrm>
          <a:prstGeom prst="rect">
            <a:avLst/>
          </a:prstGeom>
          <a:solidFill>
            <a:srgbClr val="9933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sp>
        <p:nvSpPr>
          <p:cNvPr id="10" name="Can 9"/>
          <p:cNvSpPr/>
          <p:nvPr/>
        </p:nvSpPr>
        <p:spPr bwMode="auto">
          <a:xfrm rot="2287889">
            <a:off x="2841155" y="2191531"/>
            <a:ext cx="402297" cy="2528481"/>
          </a:xfrm>
          <a:prstGeom prst="ca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cxnSp>
        <p:nvCxnSpPr>
          <p:cNvPr id="13" name="Straight Connector 12"/>
          <p:cNvCxnSpPr/>
          <p:nvPr/>
        </p:nvCxnSpPr>
        <p:spPr bwMode="auto">
          <a:xfrm flipH="1">
            <a:off x="1616536" y="2107696"/>
            <a:ext cx="2475354" cy="312420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Can 10"/>
          <p:cNvSpPr/>
          <p:nvPr/>
        </p:nvSpPr>
        <p:spPr bwMode="auto">
          <a:xfrm rot="19425416">
            <a:off x="5158481" y="2239182"/>
            <a:ext cx="411334" cy="2528481"/>
          </a:xfrm>
          <a:prstGeom prst="ca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cxnSp>
        <p:nvCxnSpPr>
          <p:cNvPr id="14" name="Straight Connector 13"/>
          <p:cNvCxnSpPr/>
          <p:nvPr/>
        </p:nvCxnSpPr>
        <p:spPr bwMode="auto">
          <a:xfrm>
            <a:off x="4397181" y="2236947"/>
            <a:ext cx="2120819" cy="281940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H="1">
            <a:off x="2789219" y="3646647"/>
            <a:ext cx="106347" cy="1143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H="1" flipV="1">
            <a:off x="5457590" y="3694151"/>
            <a:ext cx="106348" cy="76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270059" y="5566946"/>
            <a:ext cx="8763000" cy="1169551"/>
          </a:xfrm>
          <a:prstGeom prst="rect">
            <a:avLst/>
          </a:prstGeom>
          <a:noFill/>
        </p:spPr>
        <p:txBody>
          <a:bodyPr wrap="square" rtlCol="0">
            <a:spAutoFit/>
          </a:bodyPr>
          <a:lstStyle/>
          <a:p>
            <a:r>
              <a:rPr lang="en-US" sz="3500" u="none" dirty="0" smtClean="0">
                <a:solidFill>
                  <a:srgbClr val="FF0000"/>
                </a:solidFill>
              </a:rPr>
              <a:t>- </a:t>
            </a:r>
            <a:r>
              <a:rPr lang="en-US" sz="3500" u="none" dirty="0" err="1" smtClean="0">
                <a:solidFill>
                  <a:srgbClr val="FF0000"/>
                </a:solidFill>
              </a:rPr>
              <a:t>Thay</a:t>
            </a:r>
            <a:r>
              <a:rPr lang="en-US" sz="3500" u="none" dirty="0" smtClean="0">
                <a:solidFill>
                  <a:srgbClr val="FF0000"/>
                </a:solidFill>
              </a:rPr>
              <a:t> </a:t>
            </a:r>
            <a:r>
              <a:rPr lang="en-US" sz="3500" u="none" dirty="0" err="1" smtClean="0">
                <a:solidFill>
                  <a:srgbClr val="FF0000"/>
                </a:solidFill>
              </a:rPr>
              <a:t>quyển</a:t>
            </a:r>
            <a:r>
              <a:rPr lang="en-US" sz="3500" u="none" dirty="0" smtClean="0">
                <a:solidFill>
                  <a:srgbClr val="FF0000"/>
                </a:solidFill>
              </a:rPr>
              <a:t> </a:t>
            </a:r>
            <a:r>
              <a:rPr lang="en-US" sz="3500" u="none" dirty="0" err="1" smtClean="0">
                <a:solidFill>
                  <a:srgbClr val="FF0000"/>
                </a:solidFill>
              </a:rPr>
              <a:t>sách</a:t>
            </a:r>
            <a:r>
              <a:rPr lang="en-US" sz="3500" u="none" dirty="0" smtClean="0">
                <a:solidFill>
                  <a:srgbClr val="FF0000"/>
                </a:solidFill>
              </a:rPr>
              <a:t> </a:t>
            </a:r>
            <a:r>
              <a:rPr lang="en-US" sz="3500" u="none" dirty="0" err="1" smtClean="0">
                <a:solidFill>
                  <a:srgbClr val="FF0000"/>
                </a:solidFill>
              </a:rPr>
              <a:t>bằng</a:t>
            </a:r>
            <a:r>
              <a:rPr lang="en-US" sz="3500" u="none" dirty="0" smtClean="0">
                <a:solidFill>
                  <a:srgbClr val="FF0000"/>
                </a:solidFill>
              </a:rPr>
              <a:t> </a:t>
            </a:r>
            <a:r>
              <a:rPr lang="en-US" sz="3500" u="none" dirty="0" err="1" smtClean="0">
                <a:solidFill>
                  <a:srgbClr val="FF0000"/>
                </a:solidFill>
              </a:rPr>
              <a:t>các</a:t>
            </a:r>
            <a:r>
              <a:rPr lang="en-US" sz="3500" u="none" dirty="0" smtClean="0">
                <a:solidFill>
                  <a:srgbClr val="FF0000"/>
                </a:solidFill>
              </a:rPr>
              <a:t> </a:t>
            </a:r>
            <a:r>
              <a:rPr lang="en-US" sz="3500" u="none" dirty="0" err="1" smtClean="0">
                <a:solidFill>
                  <a:srgbClr val="FF0000"/>
                </a:solidFill>
              </a:rPr>
              <a:t>vật</a:t>
            </a:r>
            <a:r>
              <a:rPr lang="en-US" sz="3500" u="none" dirty="0" smtClean="0">
                <a:solidFill>
                  <a:srgbClr val="FF0000"/>
                </a:solidFill>
              </a:rPr>
              <a:t>: </a:t>
            </a:r>
            <a:r>
              <a:rPr lang="en-US" sz="3500" u="none" dirty="0" err="1" smtClean="0">
                <a:solidFill>
                  <a:srgbClr val="FF0000"/>
                </a:solidFill>
              </a:rPr>
              <a:t>tấm</a:t>
            </a:r>
            <a:r>
              <a:rPr lang="en-US" sz="3500" u="none" dirty="0" smtClean="0">
                <a:solidFill>
                  <a:srgbClr val="FF0000"/>
                </a:solidFill>
              </a:rPr>
              <a:t> </a:t>
            </a:r>
            <a:r>
              <a:rPr lang="en-US" sz="3500" u="none" dirty="0" err="1" smtClean="0">
                <a:solidFill>
                  <a:srgbClr val="FF0000"/>
                </a:solidFill>
              </a:rPr>
              <a:t>kính</a:t>
            </a:r>
            <a:r>
              <a:rPr lang="en-US" sz="3500" u="none" dirty="0" smtClean="0">
                <a:solidFill>
                  <a:srgbClr val="FF0000"/>
                </a:solidFill>
              </a:rPr>
              <a:t>, </a:t>
            </a:r>
            <a:r>
              <a:rPr lang="en-US" sz="3500" u="none" dirty="0" err="1" smtClean="0">
                <a:solidFill>
                  <a:srgbClr val="FF0000"/>
                </a:solidFill>
              </a:rPr>
              <a:t>miếng</a:t>
            </a:r>
            <a:r>
              <a:rPr lang="en-US" sz="3500" u="none" dirty="0" smtClean="0">
                <a:solidFill>
                  <a:srgbClr val="FF0000"/>
                </a:solidFill>
              </a:rPr>
              <a:t> </a:t>
            </a:r>
            <a:r>
              <a:rPr lang="en-US" sz="3500" u="none" dirty="0" err="1" smtClean="0">
                <a:solidFill>
                  <a:srgbClr val="FF0000"/>
                </a:solidFill>
              </a:rPr>
              <a:t>xốp</a:t>
            </a:r>
            <a:r>
              <a:rPr lang="en-US" sz="3500" u="none" dirty="0" smtClean="0">
                <a:solidFill>
                  <a:srgbClr val="FF0000"/>
                </a:solidFill>
              </a:rPr>
              <a:t>, </a:t>
            </a:r>
            <a:r>
              <a:rPr lang="en-US" sz="3500" u="none" dirty="0" err="1" smtClean="0">
                <a:solidFill>
                  <a:srgbClr val="FF0000"/>
                </a:solidFill>
              </a:rPr>
              <a:t>tấm</a:t>
            </a:r>
            <a:r>
              <a:rPr lang="en-US" sz="3500" u="none" dirty="0" smtClean="0">
                <a:solidFill>
                  <a:srgbClr val="FF0000"/>
                </a:solidFill>
              </a:rPr>
              <a:t> </a:t>
            </a:r>
            <a:r>
              <a:rPr lang="en-US" sz="3500" u="none" dirty="0" err="1" smtClean="0">
                <a:solidFill>
                  <a:srgbClr val="FF0000"/>
                </a:solidFill>
              </a:rPr>
              <a:t>vải</a:t>
            </a:r>
            <a:r>
              <a:rPr lang="en-US" sz="3500" u="none" dirty="0" smtClean="0">
                <a:solidFill>
                  <a:srgbClr val="FF0000"/>
                </a:solidFill>
              </a:rPr>
              <a:t> </a:t>
            </a:r>
            <a:r>
              <a:rPr lang="en-US" sz="3500" u="none" dirty="0" err="1" smtClean="0">
                <a:solidFill>
                  <a:srgbClr val="FF0000"/>
                </a:solidFill>
              </a:rPr>
              <a:t>nhung</a:t>
            </a:r>
            <a:r>
              <a:rPr lang="en-US" sz="3500" u="none" dirty="0" smtClean="0">
                <a:solidFill>
                  <a:srgbClr val="FF0000"/>
                </a:solidFill>
              </a:rPr>
              <a:t>, </a:t>
            </a:r>
            <a:r>
              <a:rPr lang="en-US" sz="3500" u="none" dirty="0" err="1" smtClean="0">
                <a:solidFill>
                  <a:srgbClr val="FF0000"/>
                </a:solidFill>
              </a:rPr>
              <a:t>tấm</a:t>
            </a:r>
            <a:r>
              <a:rPr lang="en-US" sz="3500" u="none" dirty="0" smtClean="0">
                <a:solidFill>
                  <a:srgbClr val="FF0000"/>
                </a:solidFill>
              </a:rPr>
              <a:t> </a:t>
            </a:r>
            <a:r>
              <a:rPr lang="en-US" sz="3500" u="none" dirty="0" err="1" smtClean="0">
                <a:solidFill>
                  <a:srgbClr val="FF0000"/>
                </a:solidFill>
              </a:rPr>
              <a:t>gạch</a:t>
            </a:r>
            <a:r>
              <a:rPr lang="en-US" sz="3500" u="none" dirty="0" smtClean="0">
                <a:solidFill>
                  <a:srgbClr val="FF0000"/>
                </a:solidFill>
              </a:rPr>
              <a:t> men</a:t>
            </a:r>
            <a:endParaRPr lang="en-US" sz="3500" u="none" dirty="0">
              <a:solidFill>
                <a:srgbClr val="FF0000"/>
              </a:solidFill>
            </a:endParaRPr>
          </a:p>
        </p:txBody>
      </p:sp>
    </p:spTree>
    <p:extLst>
      <p:ext uri="{BB962C8B-B14F-4D97-AF65-F5344CB8AC3E}">
        <p14:creationId xmlns:p14="http://schemas.microsoft.com/office/powerpoint/2010/main" val="235175681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39"/>
                                        </p:tgtEl>
                                        <p:attrNameLst>
                                          <p:attrName>style.visibility</p:attrName>
                                        </p:attrNameLst>
                                      </p:cBhvr>
                                      <p:to>
                                        <p:strVal val="visible"/>
                                      </p:to>
                                    </p:set>
                                    <p:anim calcmode="lin" valueType="num">
                                      <p:cBhvr additive="base">
                                        <p:cTn id="25" dur="500" fill="hold"/>
                                        <p:tgtEl>
                                          <p:spTgt spid="14339"/>
                                        </p:tgtEl>
                                        <p:attrNameLst>
                                          <p:attrName>ppt_x</p:attrName>
                                        </p:attrNameLst>
                                      </p:cBhvr>
                                      <p:tavLst>
                                        <p:tav tm="0">
                                          <p:val>
                                            <p:strVal val="#ppt_x"/>
                                          </p:val>
                                        </p:tav>
                                        <p:tav tm="100000">
                                          <p:val>
                                            <p:strVal val="#ppt_x"/>
                                          </p:val>
                                        </p:tav>
                                      </p:tavLst>
                                    </p:anim>
                                    <p:anim calcmode="lin" valueType="num">
                                      <p:cBhvr additive="base">
                                        <p:cTn id="26" dur="500" fill="hold"/>
                                        <p:tgtEl>
                                          <p:spTgt spid="1433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341"/>
                                        </p:tgtEl>
                                        <p:attrNameLst>
                                          <p:attrName>style.visibility</p:attrName>
                                        </p:attrNameLst>
                                      </p:cBhvr>
                                      <p:to>
                                        <p:strVal val="visible"/>
                                      </p:to>
                                    </p:set>
                                    <p:anim calcmode="lin" valueType="num">
                                      <p:cBhvr additive="base">
                                        <p:cTn id="29" dur="500" fill="hold"/>
                                        <p:tgtEl>
                                          <p:spTgt spid="14341"/>
                                        </p:tgtEl>
                                        <p:attrNameLst>
                                          <p:attrName>ppt_x</p:attrName>
                                        </p:attrNameLst>
                                      </p:cBhvr>
                                      <p:tavLst>
                                        <p:tav tm="0">
                                          <p:val>
                                            <p:strVal val="#ppt_x"/>
                                          </p:val>
                                        </p:tav>
                                        <p:tav tm="100000">
                                          <p:val>
                                            <p:strVal val="#ppt_x"/>
                                          </p:val>
                                        </p:tav>
                                      </p:tavLst>
                                    </p:anim>
                                    <p:anim calcmode="lin" valueType="num">
                                      <p:cBhvr additive="base">
                                        <p:cTn id="30"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887554"/>
            <a:ext cx="8077200" cy="954107"/>
          </a:xfrm>
          <a:prstGeom prst="rect">
            <a:avLst/>
          </a:prstGeom>
        </p:spPr>
        <p:txBody>
          <a:bodyPr wrap="square">
            <a:spAutoFit/>
          </a:bodyPr>
          <a:lstStyle/>
          <a:p>
            <a:r>
              <a:rPr lang="en-US" b="0" u="none" dirty="0" err="1">
                <a:solidFill>
                  <a:schemeClr val="tx1"/>
                </a:solidFill>
              </a:rPr>
              <a:t>Tiến</a:t>
            </a:r>
            <a:r>
              <a:rPr lang="en-US" b="0" u="none" dirty="0">
                <a:solidFill>
                  <a:schemeClr val="tx1"/>
                </a:solidFill>
              </a:rPr>
              <a:t> </a:t>
            </a:r>
            <a:r>
              <a:rPr lang="en-US" b="0" u="none" dirty="0" err="1">
                <a:solidFill>
                  <a:schemeClr val="tx1"/>
                </a:solidFill>
              </a:rPr>
              <a:t>hành</a:t>
            </a:r>
            <a:r>
              <a:rPr lang="en-US" b="0" u="none" dirty="0">
                <a:solidFill>
                  <a:schemeClr val="tx1"/>
                </a:solidFill>
              </a:rPr>
              <a:t> </a:t>
            </a:r>
            <a:r>
              <a:rPr lang="en-US" b="0" u="none" dirty="0" err="1">
                <a:solidFill>
                  <a:schemeClr val="tx1"/>
                </a:solidFill>
              </a:rPr>
              <a:t>thí</a:t>
            </a:r>
            <a:r>
              <a:rPr lang="en-US" b="0" u="none" dirty="0">
                <a:solidFill>
                  <a:schemeClr val="tx1"/>
                </a:solidFill>
              </a:rPr>
              <a:t> </a:t>
            </a:r>
            <a:r>
              <a:rPr lang="en-US" b="0" u="none" dirty="0" err="1">
                <a:solidFill>
                  <a:schemeClr val="tx1"/>
                </a:solidFill>
              </a:rPr>
              <a:t>nghiệm</a:t>
            </a:r>
            <a:r>
              <a:rPr lang="en-US" b="0" u="none" dirty="0">
                <a:solidFill>
                  <a:schemeClr val="tx1"/>
                </a:solidFill>
              </a:rPr>
              <a:t> </a:t>
            </a:r>
            <a:r>
              <a:rPr lang="en-US" b="0" u="none" dirty="0" err="1">
                <a:solidFill>
                  <a:schemeClr val="tx1"/>
                </a:solidFill>
              </a:rPr>
              <a:t>Hình</a:t>
            </a:r>
            <a:r>
              <a:rPr lang="en-US" b="0" u="none" dirty="0">
                <a:solidFill>
                  <a:schemeClr val="tx1"/>
                </a:solidFill>
              </a:rPr>
              <a:t> 14.1 </a:t>
            </a:r>
            <a:r>
              <a:rPr lang="en-US" b="0" u="none" dirty="0" err="1">
                <a:solidFill>
                  <a:schemeClr val="tx1"/>
                </a:solidFill>
              </a:rPr>
              <a:t>và</a:t>
            </a:r>
            <a:r>
              <a:rPr lang="en-US" b="0" u="none" dirty="0">
                <a:solidFill>
                  <a:schemeClr val="tx1"/>
                </a:solidFill>
              </a:rPr>
              <a:t> </a:t>
            </a:r>
            <a:r>
              <a:rPr lang="en-US" b="0" u="none" dirty="0" err="1">
                <a:solidFill>
                  <a:schemeClr val="tx1"/>
                </a:solidFill>
              </a:rPr>
              <a:t>thực</a:t>
            </a:r>
            <a:r>
              <a:rPr lang="en-US" b="0" u="none" dirty="0">
                <a:solidFill>
                  <a:schemeClr val="tx1"/>
                </a:solidFill>
              </a:rPr>
              <a:t> </a:t>
            </a:r>
            <a:r>
              <a:rPr lang="en-US" b="0" u="none" dirty="0" err="1">
                <a:solidFill>
                  <a:schemeClr val="tx1"/>
                </a:solidFill>
              </a:rPr>
              <a:t>hiện</a:t>
            </a:r>
            <a:r>
              <a:rPr lang="en-US" b="0" u="none" dirty="0">
                <a:solidFill>
                  <a:schemeClr val="tx1"/>
                </a:solidFill>
              </a:rPr>
              <a:t> </a:t>
            </a:r>
            <a:r>
              <a:rPr lang="en-US" b="0" u="none" dirty="0" err="1">
                <a:solidFill>
                  <a:schemeClr val="tx1"/>
                </a:solidFill>
              </a:rPr>
              <a:t>các</a:t>
            </a:r>
            <a:r>
              <a:rPr lang="en-US" b="0" u="none" dirty="0">
                <a:solidFill>
                  <a:schemeClr val="tx1"/>
                </a:solidFill>
              </a:rPr>
              <a:t> </a:t>
            </a:r>
            <a:r>
              <a:rPr lang="en-US" b="0" u="none" dirty="0" err="1">
                <a:solidFill>
                  <a:schemeClr val="tx1"/>
                </a:solidFill>
              </a:rPr>
              <a:t>yêu</a:t>
            </a:r>
            <a:r>
              <a:rPr lang="en-US" b="0" u="none" dirty="0">
                <a:solidFill>
                  <a:schemeClr val="tx1"/>
                </a:solidFill>
              </a:rPr>
              <a:t> </a:t>
            </a:r>
            <a:r>
              <a:rPr lang="en-US" b="0" u="none" dirty="0" err="1">
                <a:solidFill>
                  <a:schemeClr val="tx1"/>
                </a:solidFill>
              </a:rPr>
              <a:t>cầu</a:t>
            </a:r>
            <a:r>
              <a:rPr lang="en-US" b="0" u="none" dirty="0">
                <a:solidFill>
                  <a:schemeClr val="tx1"/>
                </a:solidFill>
              </a:rPr>
              <a:t> </a:t>
            </a:r>
            <a:r>
              <a:rPr lang="en-US" b="0" u="none" dirty="0" err="1">
                <a:solidFill>
                  <a:schemeClr val="tx1"/>
                </a:solidFill>
              </a:rPr>
              <a:t>sau</a:t>
            </a:r>
            <a:r>
              <a:rPr lang="en-US" b="0" u="none" dirty="0">
                <a:solidFill>
                  <a:schemeClr val="tx1"/>
                </a:solidFill>
              </a:rPr>
              <a:t>:</a:t>
            </a:r>
            <a:endParaRPr lang="en-US" u="none" dirty="0">
              <a:solidFill>
                <a:schemeClr val="tx1"/>
              </a:solidFill>
            </a:endParaRPr>
          </a:p>
        </p:txBody>
      </p:sp>
      <p:sp>
        <p:nvSpPr>
          <p:cNvPr id="3" name="Rectangle 2"/>
          <p:cNvSpPr/>
          <p:nvPr/>
        </p:nvSpPr>
        <p:spPr>
          <a:xfrm>
            <a:off x="609600" y="2819400"/>
            <a:ext cx="7932506" cy="3108543"/>
          </a:xfrm>
          <a:prstGeom prst="rect">
            <a:avLst/>
          </a:prstGeom>
        </p:spPr>
        <p:txBody>
          <a:bodyPr wrap="square">
            <a:spAutoFit/>
          </a:bodyPr>
          <a:lstStyle/>
          <a:p>
            <a:r>
              <a:rPr lang="vi-VN" b="0" u="none" dirty="0">
                <a:solidFill>
                  <a:srgbClr val="FF0000"/>
                </a:solidFill>
              </a:rPr>
              <a:t>a) Học sinh B áp tai vào miệng ống nhựa có nghe được tiếng nói của bạn A không?</a:t>
            </a:r>
          </a:p>
          <a:p>
            <a:r>
              <a:rPr lang="vi-VN" b="0" u="none" dirty="0">
                <a:solidFill>
                  <a:schemeClr val="tx1"/>
                </a:solidFill>
              </a:rPr>
              <a:t>b) Mô tả đường truyền của sóng âm trong thí nghiệm.</a:t>
            </a:r>
          </a:p>
          <a:p>
            <a:r>
              <a:rPr lang="vi-VN" b="0" u="none" dirty="0">
                <a:solidFill>
                  <a:srgbClr val="FF0000"/>
                </a:solidFill>
              </a:rPr>
              <a:t>c) Nêu nhận xét về sự truyền sóng âm khi có vật cản và khi không có vật cản.</a:t>
            </a:r>
          </a:p>
          <a:p>
            <a:r>
              <a:rPr lang="vi-VN" b="0" u="none" dirty="0">
                <a:solidFill>
                  <a:schemeClr val="tx1"/>
                </a:solidFill>
              </a:rPr>
              <a:t>d) Kết quả thí nghiệm có gì khác biệt khi thay quyển sách bằng tấm xốp, tấm kính mờ, tấm thảm nhựa?</a:t>
            </a:r>
          </a:p>
        </p:txBody>
      </p:sp>
      <p:sp>
        <p:nvSpPr>
          <p:cNvPr id="4" name="TextBox 3"/>
          <p:cNvSpPr txBox="1"/>
          <p:nvPr/>
        </p:nvSpPr>
        <p:spPr>
          <a:xfrm>
            <a:off x="228291" y="707142"/>
            <a:ext cx="8534709" cy="954107"/>
          </a:xfrm>
          <a:prstGeom prst="rect">
            <a:avLst/>
          </a:prstGeom>
          <a:noFill/>
        </p:spPr>
        <p:txBody>
          <a:bodyPr wrap="none" rtlCol="0">
            <a:spAutoFit/>
          </a:bodyPr>
          <a:lstStyle/>
          <a:p>
            <a:pPr algn="ctr"/>
            <a:r>
              <a:rPr lang="en-US" u="none" dirty="0" err="1" smtClean="0">
                <a:solidFill>
                  <a:srgbClr val="002060"/>
                </a:solidFill>
              </a:rPr>
              <a:t>Phiếu</a:t>
            </a:r>
            <a:r>
              <a:rPr lang="en-US" u="none" dirty="0" smtClean="0">
                <a:solidFill>
                  <a:srgbClr val="002060"/>
                </a:solidFill>
              </a:rPr>
              <a:t> </a:t>
            </a:r>
            <a:r>
              <a:rPr lang="en-US" u="none" dirty="0" err="1" smtClean="0">
                <a:solidFill>
                  <a:srgbClr val="002060"/>
                </a:solidFill>
              </a:rPr>
              <a:t>học</a:t>
            </a:r>
            <a:r>
              <a:rPr lang="en-US" u="none" dirty="0" smtClean="0">
                <a:solidFill>
                  <a:srgbClr val="002060"/>
                </a:solidFill>
              </a:rPr>
              <a:t> </a:t>
            </a:r>
            <a:r>
              <a:rPr lang="en-US" u="none" dirty="0" err="1" smtClean="0">
                <a:solidFill>
                  <a:srgbClr val="002060"/>
                </a:solidFill>
              </a:rPr>
              <a:t>tập</a:t>
            </a:r>
            <a:endParaRPr lang="en-US" u="none" dirty="0" smtClean="0">
              <a:solidFill>
                <a:srgbClr val="002060"/>
              </a:solidFill>
            </a:endParaRPr>
          </a:p>
          <a:p>
            <a:pPr algn="ctr"/>
            <a:r>
              <a:rPr lang="en-US" u="none" dirty="0" err="1" smtClean="0">
                <a:solidFill>
                  <a:srgbClr val="002060"/>
                </a:solidFill>
              </a:rPr>
              <a:t>Tên</a:t>
            </a:r>
            <a:r>
              <a:rPr lang="en-US" u="none" dirty="0" smtClean="0">
                <a:solidFill>
                  <a:srgbClr val="002060"/>
                </a:solidFill>
              </a:rPr>
              <a:t> </a:t>
            </a:r>
            <a:r>
              <a:rPr lang="en-US" u="none" dirty="0" err="1" smtClean="0">
                <a:solidFill>
                  <a:srgbClr val="002060"/>
                </a:solidFill>
              </a:rPr>
              <a:t>nhóm</a:t>
            </a:r>
            <a:r>
              <a:rPr lang="en-US" u="none" dirty="0" smtClean="0">
                <a:solidFill>
                  <a:srgbClr val="002060"/>
                </a:solidFill>
              </a:rPr>
              <a:t>………………………………………..</a:t>
            </a:r>
            <a:r>
              <a:rPr lang="en-US" u="none" dirty="0" err="1" smtClean="0">
                <a:solidFill>
                  <a:srgbClr val="002060"/>
                </a:solidFill>
              </a:rPr>
              <a:t>lớp</a:t>
            </a:r>
            <a:r>
              <a:rPr lang="en-US" u="none" dirty="0" smtClean="0">
                <a:solidFill>
                  <a:srgbClr val="002060"/>
                </a:solidFill>
              </a:rPr>
              <a:t>……</a:t>
            </a:r>
            <a:endParaRPr lang="en-US" u="none" dirty="0">
              <a:solidFill>
                <a:srgbClr val="002060"/>
              </a:solidFill>
            </a:endParaRPr>
          </a:p>
        </p:txBody>
      </p:sp>
      <p:pic>
        <p:nvPicPr>
          <p:cNvPr id="5" name="Picture 4" descr="Digit 18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53895"/>
            <a:ext cx="2057400" cy="11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170958"/>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7000"/>
          <a:stretch/>
        </p:blipFill>
        <p:spPr bwMode="auto">
          <a:xfrm>
            <a:off x="129037" y="3892685"/>
            <a:ext cx="1638300" cy="160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descr="Nói nghe nè!"/>
          <p:cNvPicPr>
            <a:picLocks noChangeAspect="1" noChangeArrowheads="1"/>
          </p:cNvPicPr>
          <p:nvPr/>
        </p:nvPicPr>
        <p:blipFill rotWithShape="1">
          <a:blip r:embed="rId3">
            <a:extLst>
              <a:ext uri="{28A0092B-C50C-407E-A947-70E740481C1C}">
                <a14:useLocalDpi xmlns:a14="http://schemas.microsoft.com/office/drawing/2010/main" val="0"/>
              </a:ext>
            </a:extLst>
          </a:blip>
          <a:srcRect l="53896"/>
          <a:stretch/>
        </p:blipFill>
        <p:spPr bwMode="auto">
          <a:xfrm>
            <a:off x="4187686" y="3892685"/>
            <a:ext cx="1756570" cy="2052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3" name="TextBox 2"/>
          <p:cNvSpPr txBox="1"/>
          <p:nvPr/>
        </p:nvSpPr>
        <p:spPr>
          <a:xfrm>
            <a:off x="346953" y="707142"/>
            <a:ext cx="2847254" cy="523220"/>
          </a:xfrm>
          <a:prstGeom prst="rect">
            <a:avLst/>
          </a:prstGeom>
          <a:noFill/>
        </p:spPr>
        <p:txBody>
          <a:bodyPr wrap="none" rtlCol="0">
            <a:spAutoFit/>
          </a:bodyPr>
          <a:lstStyle/>
          <a:p>
            <a:r>
              <a:rPr lang="en-US" u="none" dirty="0" smtClean="0">
                <a:solidFill>
                  <a:srgbClr val="002060"/>
                </a:solidFill>
              </a:rPr>
              <a:t>1. </a:t>
            </a:r>
            <a:r>
              <a:rPr lang="en-US" u="none" dirty="0" err="1" smtClean="0">
                <a:solidFill>
                  <a:srgbClr val="002060"/>
                </a:solidFill>
              </a:rPr>
              <a:t>Sự</a:t>
            </a:r>
            <a:r>
              <a:rPr lang="en-US" u="none" dirty="0" smtClean="0">
                <a:solidFill>
                  <a:srgbClr val="002060"/>
                </a:solidFill>
              </a:rPr>
              <a:t> </a:t>
            </a:r>
            <a:r>
              <a:rPr lang="en-US" u="none" dirty="0" err="1" smtClean="0">
                <a:solidFill>
                  <a:srgbClr val="002060"/>
                </a:solidFill>
              </a:rPr>
              <a:t>phản</a:t>
            </a:r>
            <a:r>
              <a:rPr lang="en-US" u="none" dirty="0" smtClean="0">
                <a:solidFill>
                  <a:srgbClr val="002060"/>
                </a:solidFill>
              </a:rPr>
              <a:t> </a:t>
            </a:r>
            <a:r>
              <a:rPr lang="en-US" u="none" dirty="0" err="1" smtClean="0">
                <a:solidFill>
                  <a:srgbClr val="002060"/>
                </a:solidFill>
              </a:rPr>
              <a:t>xạ</a:t>
            </a:r>
            <a:r>
              <a:rPr lang="en-US" u="none" dirty="0" smtClean="0">
                <a:solidFill>
                  <a:srgbClr val="002060"/>
                </a:solidFill>
              </a:rPr>
              <a:t> </a:t>
            </a:r>
            <a:r>
              <a:rPr lang="en-US" u="none" dirty="0" err="1" smtClean="0">
                <a:solidFill>
                  <a:srgbClr val="002060"/>
                </a:solidFill>
              </a:rPr>
              <a:t>âm</a:t>
            </a:r>
            <a:endParaRPr lang="en-US" u="none" dirty="0">
              <a:solidFill>
                <a:srgbClr val="002060"/>
              </a:solidFill>
            </a:endParaRPr>
          </a:p>
        </p:txBody>
      </p:sp>
      <p:sp>
        <p:nvSpPr>
          <p:cNvPr id="4" name="TextBox 3"/>
          <p:cNvSpPr txBox="1"/>
          <p:nvPr/>
        </p:nvSpPr>
        <p:spPr>
          <a:xfrm>
            <a:off x="457200" y="1143000"/>
            <a:ext cx="1951175" cy="523220"/>
          </a:xfrm>
          <a:prstGeom prst="rect">
            <a:avLst/>
          </a:prstGeom>
          <a:noFill/>
        </p:spPr>
        <p:txBody>
          <a:bodyPr wrap="none" rtlCol="0">
            <a:spAutoFit/>
          </a:bodyPr>
          <a:lstStyle/>
          <a:p>
            <a:r>
              <a:rPr lang="en-US" u="none" dirty="0" err="1" smtClean="0">
                <a:solidFill>
                  <a:srgbClr val="002060"/>
                </a:solidFill>
              </a:rPr>
              <a:t>Thí</a:t>
            </a:r>
            <a:r>
              <a:rPr lang="en-US" u="none" dirty="0" smtClean="0">
                <a:solidFill>
                  <a:srgbClr val="002060"/>
                </a:solidFill>
              </a:rPr>
              <a:t> </a:t>
            </a:r>
            <a:r>
              <a:rPr lang="en-US" u="none" dirty="0" err="1" smtClean="0">
                <a:solidFill>
                  <a:srgbClr val="002060"/>
                </a:solidFill>
              </a:rPr>
              <a:t>nghiệm</a:t>
            </a:r>
            <a:endParaRPr lang="en-US" u="none" dirty="0">
              <a:solidFill>
                <a:srgbClr val="002060"/>
              </a:solidFill>
            </a:endParaRPr>
          </a:p>
        </p:txBody>
      </p:sp>
      <p:grpSp>
        <p:nvGrpSpPr>
          <p:cNvPr id="8" name="Group 7"/>
          <p:cNvGrpSpPr/>
          <p:nvPr/>
        </p:nvGrpSpPr>
        <p:grpSpPr>
          <a:xfrm>
            <a:off x="2425816" y="1157591"/>
            <a:ext cx="1536781" cy="772180"/>
            <a:chOff x="3581400" y="2123420"/>
            <a:chExt cx="1536781" cy="772180"/>
          </a:xfrm>
        </p:grpSpPr>
        <p:sp>
          <p:nvSpPr>
            <p:cNvPr id="6" name="Rectangle 5"/>
            <p:cNvSpPr/>
            <p:nvPr/>
          </p:nvSpPr>
          <p:spPr bwMode="auto">
            <a:xfrm>
              <a:off x="3657600" y="2123420"/>
              <a:ext cx="1460581" cy="77218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sp>
          <p:nvSpPr>
            <p:cNvPr id="7" name="Rectangle 6"/>
            <p:cNvSpPr/>
            <p:nvPr/>
          </p:nvSpPr>
          <p:spPr bwMode="auto">
            <a:xfrm>
              <a:off x="3581400" y="2199620"/>
              <a:ext cx="1447800" cy="695980"/>
            </a:xfrm>
            <a:prstGeom prst="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2060"/>
                  </a:solidFill>
                  <a:effectLst/>
                  <a:latin typeface="Times New Roman" pitchFamily="18" charset="0"/>
                </a:rPr>
                <a:t>sách</a:t>
              </a:r>
            </a:p>
          </p:txBody>
        </p:sp>
      </p:grpSp>
      <p:sp>
        <p:nvSpPr>
          <p:cNvPr id="5" name="Trapezoid 4"/>
          <p:cNvSpPr/>
          <p:nvPr/>
        </p:nvSpPr>
        <p:spPr bwMode="auto">
          <a:xfrm>
            <a:off x="1185508" y="1646765"/>
            <a:ext cx="4362329" cy="1676400"/>
          </a:xfrm>
          <a:prstGeom prst="trapezoi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sp>
        <p:nvSpPr>
          <p:cNvPr id="9" name="Rectangle 8"/>
          <p:cNvSpPr/>
          <p:nvPr/>
        </p:nvSpPr>
        <p:spPr bwMode="auto">
          <a:xfrm>
            <a:off x="2874221" y="1929771"/>
            <a:ext cx="336165" cy="1524000"/>
          </a:xfrm>
          <a:prstGeom prst="rect">
            <a:avLst/>
          </a:prstGeom>
          <a:solidFill>
            <a:srgbClr val="9933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sp>
        <p:nvSpPr>
          <p:cNvPr id="10" name="Can 9"/>
          <p:cNvSpPr/>
          <p:nvPr/>
        </p:nvSpPr>
        <p:spPr bwMode="auto">
          <a:xfrm rot="2287889">
            <a:off x="1566188" y="1901279"/>
            <a:ext cx="402297" cy="2528481"/>
          </a:xfrm>
          <a:prstGeom prst="ca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cxnSp>
        <p:nvCxnSpPr>
          <p:cNvPr id="13" name="Straight Connector 12"/>
          <p:cNvCxnSpPr/>
          <p:nvPr/>
        </p:nvCxnSpPr>
        <p:spPr bwMode="auto">
          <a:xfrm flipH="1">
            <a:off x="499758" y="1655936"/>
            <a:ext cx="2475354" cy="312420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Can 10"/>
          <p:cNvSpPr/>
          <p:nvPr/>
        </p:nvSpPr>
        <p:spPr bwMode="auto">
          <a:xfrm rot="19425416">
            <a:off x="4074314" y="1964078"/>
            <a:ext cx="411334" cy="2528481"/>
          </a:xfrm>
          <a:prstGeom prst="ca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cxnSp>
        <p:nvCxnSpPr>
          <p:cNvPr id="14" name="Straight Connector 13"/>
          <p:cNvCxnSpPr/>
          <p:nvPr/>
        </p:nvCxnSpPr>
        <p:spPr bwMode="auto">
          <a:xfrm>
            <a:off x="3051393" y="1570234"/>
            <a:ext cx="2120819" cy="281940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H="1">
            <a:off x="1630348" y="3165519"/>
            <a:ext cx="136988" cy="139407"/>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H="1" flipV="1">
            <a:off x="4111802" y="2908598"/>
            <a:ext cx="307798" cy="414567"/>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p:nvSpPr>
        <p:spPr>
          <a:xfrm>
            <a:off x="5792011" y="1412436"/>
            <a:ext cx="2971800" cy="1815882"/>
          </a:xfrm>
          <a:prstGeom prst="rect">
            <a:avLst/>
          </a:prstGeom>
        </p:spPr>
        <p:txBody>
          <a:bodyPr wrap="square">
            <a:spAutoFit/>
          </a:bodyPr>
          <a:lstStyle/>
          <a:p>
            <a:r>
              <a:rPr lang="vi-VN" b="0" u="none" dirty="0">
                <a:solidFill>
                  <a:schemeClr val="tx1"/>
                </a:solidFill>
              </a:rPr>
              <a:t>a) Học sinh B áp tai vào ống nhựa </a:t>
            </a:r>
            <a:r>
              <a:rPr lang="en-US" b="0" u="none" dirty="0" err="1">
                <a:solidFill>
                  <a:schemeClr val="tx1"/>
                </a:solidFill>
              </a:rPr>
              <a:t>sẽ</a:t>
            </a:r>
            <a:r>
              <a:rPr lang="vi-VN" b="0" u="none" dirty="0">
                <a:solidFill>
                  <a:schemeClr val="tx1"/>
                </a:solidFill>
              </a:rPr>
              <a:t> nghe được tiếng nói của bạn A.</a:t>
            </a:r>
          </a:p>
        </p:txBody>
      </p:sp>
      <p:sp>
        <p:nvSpPr>
          <p:cNvPr id="19" name="Rectangle 18"/>
          <p:cNvSpPr/>
          <p:nvPr/>
        </p:nvSpPr>
        <p:spPr>
          <a:xfrm>
            <a:off x="5944256" y="822281"/>
            <a:ext cx="3123544" cy="5262979"/>
          </a:xfrm>
          <a:prstGeom prst="rect">
            <a:avLst/>
          </a:prstGeom>
        </p:spPr>
        <p:txBody>
          <a:bodyPr wrap="square">
            <a:spAutoFit/>
          </a:bodyPr>
          <a:lstStyle/>
          <a:p>
            <a:r>
              <a:rPr lang="vi-VN" b="0" u="none" dirty="0">
                <a:solidFill>
                  <a:srgbClr val="FF0000"/>
                </a:solidFill>
              </a:rPr>
              <a:t>b) Sóng âm được phát ra khi bạn A nói, nó truyền qua không khí bên trong ống nhựa đến điểm N của vật cản rồi từ N phản xạ lại vào ống nhựa mà bạn B đang áp tai vào, như vậy bạn B có thể nghe được âm do bạn A nói.</a:t>
            </a:r>
          </a:p>
        </p:txBody>
      </p:sp>
      <p:sp>
        <p:nvSpPr>
          <p:cNvPr id="20" name="Rectangle 19"/>
          <p:cNvSpPr/>
          <p:nvPr/>
        </p:nvSpPr>
        <p:spPr>
          <a:xfrm>
            <a:off x="5438221" y="1581781"/>
            <a:ext cx="3725890" cy="1384995"/>
          </a:xfrm>
          <a:prstGeom prst="rect">
            <a:avLst/>
          </a:prstGeom>
        </p:spPr>
        <p:txBody>
          <a:bodyPr wrap="square">
            <a:spAutoFit/>
          </a:bodyPr>
          <a:lstStyle/>
          <a:p>
            <a:r>
              <a:rPr lang="vi-VN" b="0" u="none" dirty="0">
                <a:solidFill>
                  <a:schemeClr val="tx1"/>
                </a:solidFill>
              </a:rPr>
              <a:t>c) Sự truyền sóng âm khi có vật cản chậm hơn khi không có vật cản.</a:t>
            </a:r>
          </a:p>
        </p:txBody>
      </p:sp>
      <p:sp>
        <p:nvSpPr>
          <p:cNvPr id="21" name="Rectangle 20"/>
          <p:cNvSpPr/>
          <p:nvPr/>
        </p:nvSpPr>
        <p:spPr>
          <a:xfrm>
            <a:off x="5947791" y="968752"/>
            <a:ext cx="2915120" cy="4832092"/>
          </a:xfrm>
          <a:prstGeom prst="rect">
            <a:avLst/>
          </a:prstGeom>
        </p:spPr>
        <p:txBody>
          <a:bodyPr wrap="square">
            <a:spAutoFit/>
          </a:bodyPr>
          <a:lstStyle/>
          <a:p>
            <a:r>
              <a:rPr lang="vi-VN" b="0" u="none" dirty="0"/>
              <a:t>d) Khi thay quyển sách bằng tấm xốp và tấm thảm nhựa thì bạn B nghe được âm sẽ nhỏ hơn.</a:t>
            </a:r>
          </a:p>
          <a:p>
            <a:r>
              <a:rPr lang="vi-VN" b="0" u="none" dirty="0"/>
              <a:t>Còn khi thay quyển sách bằng tấm kính mờ thì ta nghe được âm rõ và to hơn.</a:t>
            </a:r>
          </a:p>
        </p:txBody>
      </p:sp>
      <p:sp>
        <p:nvSpPr>
          <p:cNvPr id="22" name="TextBox 21"/>
          <p:cNvSpPr txBox="1"/>
          <p:nvPr/>
        </p:nvSpPr>
        <p:spPr>
          <a:xfrm>
            <a:off x="4234897" y="5000744"/>
            <a:ext cx="579452" cy="533400"/>
          </a:xfrm>
          <a:prstGeom prst="rect">
            <a:avLst/>
          </a:prstGeom>
          <a:noFill/>
        </p:spPr>
        <p:txBody>
          <a:bodyPr wrap="square" rtlCol="0">
            <a:spAutoFit/>
          </a:bodyPr>
          <a:lstStyle/>
          <a:p>
            <a:r>
              <a:rPr lang="en-US" u="none" dirty="0">
                <a:solidFill>
                  <a:schemeClr val="tx1"/>
                </a:solidFill>
              </a:rPr>
              <a:t>A</a:t>
            </a:r>
          </a:p>
        </p:txBody>
      </p:sp>
      <p:sp>
        <p:nvSpPr>
          <p:cNvPr id="26" name="TextBox 25"/>
          <p:cNvSpPr txBox="1"/>
          <p:nvPr/>
        </p:nvSpPr>
        <p:spPr>
          <a:xfrm>
            <a:off x="321013" y="5267444"/>
            <a:ext cx="579452" cy="533400"/>
          </a:xfrm>
          <a:prstGeom prst="rect">
            <a:avLst/>
          </a:prstGeom>
          <a:noFill/>
        </p:spPr>
        <p:txBody>
          <a:bodyPr wrap="square" rtlCol="0">
            <a:spAutoFit/>
          </a:bodyPr>
          <a:lstStyle/>
          <a:p>
            <a:r>
              <a:rPr lang="en-US" u="none" dirty="0" smtClean="0">
                <a:solidFill>
                  <a:schemeClr val="tx1"/>
                </a:solidFill>
              </a:rPr>
              <a:t>B</a:t>
            </a:r>
            <a:endParaRPr lang="en-US" u="none" dirty="0">
              <a:solidFill>
                <a:schemeClr val="tx1"/>
              </a:solidFill>
            </a:endParaRPr>
          </a:p>
        </p:txBody>
      </p:sp>
    </p:spTree>
    <p:extLst>
      <p:ext uri="{BB962C8B-B14F-4D97-AF65-F5344CB8AC3E}">
        <p14:creationId xmlns:p14="http://schemas.microsoft.com/office/powerpoint/2010/main" val="165766460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39"/>
                                        </p:tgtEl>
                                        <p:attrNameLst>
                                          <p:attrName>style.visibility</p:attrName>
                                        </p:attrNameLst>
                                      </p:cBhvr>
                                      <p:to>
                                        <p:strVal val="visible"/>
                                      </p:to>
                                    </p:set>
                                    <p:anim calcmode="lin" valueType="num">
                                      <p:cBhvr additive="base">
                                        <p:cTn id="25" dur="500" fill="hold"/>
                                        <p:tgtEl>
                                          <p:spTgt spid="14339"/>
                                        </p:tgtEl>
                                        <p:attrNameLst>
                                          <p:attrName>ppt_x</p:attrName>
                                        </p:attrNameLst>
                                      </p:cBhvr>
                                      <p:tavLst>
                                        <p:tav tm="0">
                                          <p:val>
                                            <p:strVal val="#ppt_x"/>
                                          </p:val>
                                        </p:tav>
                                        <p:tav tm="100000">
                                          <p:val>
                                            <p:strVal val="#ppt_x"/>
                                          </p:val>
                                        </p:tav>
                                      </p:tavLst>
                                    </p:anim>
                                    <p:anim calcmode="lin" valueType="num">
                                      <p:cBhvr additive="base">
                                        <p:cTn id="26" dur="500" fill="hold"/>
                                        <p:tgtEl>
                                          <p:spTgt spid="1433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341"/>
                                        </p:tgtEl>
                                        <p:attrNameLst>
                                          <p:attrName>style.visibility</p:attrName>
                                        </p:attrNameLst>
                                      </p:cBhvr>
                                      <p:to>
                                        <p:strVal val="visible"/>
                                      </p:to>
                                    </p:set>
                                    <p:anim calcmode="lin" valueType="num">
                                      <p:cBhvr additive="base">
                                        <p:cTn id="29" dur="500" fill="hold"/>
                                        <p:tgtEl>
                                          <p:spTgt spid="14341"/>
                                        </p:tgtEl>
                                        <p:attrNameLst>
                                          <p:attrName>ppt_x</p:attrName>
                                        </p:attrNameLst>
                                      </p:cBhvr>
                                      <p:tavLst>
                                        <p:tav tm="0">
                                          <p:val>
                                            <p:strVal val="#ppt_x"/>
                                          </p:val>
                                        </p:tav>
                                        <p:tav tm="100000">
                                          <p:val>
                                            <p:strVal val="#ppt_x"/>
                                          </p:val>
                                        </p:tav>
                                      </p:tavLst>
                                    </p:anim>
                                    <p:anim calcmode="lin" valueType="num">
                                      <p:cBhvr additive="base">
                                        <p:cTn id="30"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grpId="1" nodeType="clickEffect">
                                  <p:stCondLst>
                                    <p:cond delay="0"/>
                                  </p:stCondLst>
                                  <p:childTnLst>
                                    <p:anim calcmode="lin" valueType="num">
                                      <p:cBhvr additive="base">
                                        <p:cTn id="63" dur="500"/>
                                        <p:tgtEl>
                                          <p:spTgt spid="17"/>
                                        </p:tgtEl>
                                        <p:attrNameLst>
                                          <p:attrName>ppt_x</p:attrName>
                                        </p:attrNameLst>
                                      </p:cBhvr>
                                      <p:tavLst>
                                        <p:tav tm="0">
                                          <p:val>
                                            <p:strVal val="ppt_x"/>
                                          </p:val>
                                        </p:tav>
                                        <p:tav tm="100000">
                                          <p:val>
                                            <p:strVal val="ppt_x"/>
                                          </p:val>
                                        </p:tav>
                                      </p:tavLst>
                                    </p:anim>
                                    <p:anim calcmode="lin" valueType="num">
                                      <p:cBhvr additive="base">
                                        <p:cTn id="64" dur="500"/>
                                        <p:tgtEl>
                                          <p:spTgt spid="17"/>
                                        </p:tgtEl>
                                        <p:attrNameLst>
                                          <p:attrName>ppt_y</p:attrName>
                                        </p:attrNameLst>
                                      </p:cBhvr>
                                      <p:tavLst>
                                        <p:tav tm="0">
                                          <p:val>
                                            <p:strVal val="ppt_y"/>
                                          </p:val>
                                        </p:tav>
                                        <p:tav tm="100000">
                                          <p:val>
                                            <p:strVal val="1+ppt_h/2"/>
                                          </p:val>
                                        </p:tav>
                                      </p:tavLst>
                                    </p:anim>
                                    <p:set>
                                      <p:cBhvr>
                                        <p:cTn id="65" dur="1" fill="hold">
                                          <p:stCondLst>
                                            <p:cond delay="499"/>
                                          </p:stCondLst>
                                        </p:cTn>
                                        <p:tgtEl>
                                          <p:spTgt spid="1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xit" presetSubtype="0" fill="hold" grpId="1" nodeType="clickEffect">
                                  <p:stCondLst>
                                    <p:cond delay="0"/>
                                  </p:stCondLst>
                                  <p:childTnLst>
                                    <p:animEffect transition="out" filter="fade">
                                      <p:cBhvr>
                                        <p:cTn id="76" dur="1000"/>
                                        <p:tgtEl>
                                          <p:spTgt spid="19"/>
                                        </p:tgtEl>
                                      </p:cBhvr>
                                    </p:animEffect>
                                    <p:anim calcmode="lin" valueType="num">
                                      <p:cBhvr>
                                        <p:cTn id="77" dur="1000"/>
                                        <p:tgtEl>
                                          <p:spTgt spid="19"/>
                                        </p:tgtEl>
                                        <p:attrNameLst>
                                          <p:attrName>ppt_x</p:attrName>
                                        </p:attrNameLst>
                                      </p:cBhvr>
                                      <p:tavLst>
                                        <p:tav tm="0">
                                          <p:val>
                                            <p:strVal val="ppt_x"/>
                                          </p:val>
                                        </p:tav>
                                        <p:tav tm="100000">
                                          <p:val>
                                            <p:strVal val="ppt_x"/>
                                          </p:val>
                                        </p:tav>
                                      </p:tavLst>
                                    </p:anim>
                                    <p:anim calcmode="lin" valueType="num">
                                      <p:cBhvr>
                                        <p:cTn id="78" dur="1000"/>
                                        <p:tgtEl>
                                          <p:spTgt spid="19"/>
                                        </p:tgtEl>
                                        <p:attrNameLst>
                                          <p:attrName>ppt_y</p:attrName>
                                        </p:attrNameLst>
                                      </p:cBhvr>
                                      <p:tavLst>
                                        <p:tav tm="0">
                                          <p:val>
                                            <p:strVal val="ppt_y"/>
                                          </p:val>
                                        </p:tav>
                                        <p:tav tm="100000">
                                          <p:val>
                                            <p:strVal val="ppt_y+.1"/>
                                          </p:val>
                                        </p:tav>
                                      </p:tavLst>
                                    </p:anim>
                                    <p:set>
                                      <p:cBhvr>
                                        <p:cTn id="79" dur="1" fill="hold">
                                          <p:stCondLst>
                                            <p:cond delay="999"/>
                                          </p:stCondLst>
                                        </p:cTn>
                                        <p:tgtEl>
                                          <p:spTgt spid="1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barn(inVertical)">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21" presetClass="exit" presetSubtype="1" fill="hold" grpId="1" nodeType="clickEffect">
                                  <p:stCondLst>
                                    <p:cond delay="0"/>
                                  </p:stCondLst>
                                  <p:childTnLst>
                                    <p:animEffect transition="out" filter="wheel(1)">
                                      <p:cBhvr>
                                        <p:cTn id="88" dur="2000"/>
                                        <p:tgtEl>
                                          <p:spTgt spid="20"/>
                                        </p:tgtEl>
                                      </p:cBhvr>
                                    </p:animEffect>
                                    <p:set>
                                      <p:cBhvr>
                                        <p:cTn id="89" dur="1" fill="hold">
                                          <p:stCondLst>
                                            <p:cond delay="1999"/>
                                          </p:stCondLst>
                                        </p:cTn>
                                        <p:tgtEl>
                                          <p:spTgt spid="2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ppt_x</p:attrName>
                                        </p:attrNameLst>
                                      </p:cBhvr>
                                      <p:tavLst>
                                        <p:tav tm="0">
                                          <p:val>
                                            <p:strVal val="#ppt_x"/>
                                          </p:val>
                                        </p:tav>
                                        <p:tav tm="100000">
                                          <p:val>
                                            <p:strVal val="#ppt_x"/>
                                          </p:val>
                                        </p:tav>
                                      </p:tavLst>
                                    </p:anim>
                                    <p:anim calcmode="lin" valueType="num">
                                      <p:cBhvr>
                                        <p:cTn id="9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4" presetClass="exit" presetSubtype="10" fill="hold" grpId="1" nodeType="clickEffect">
                                  <p:stCondLst>
                                    <p:cond delay="0"/>
                                  </p:stCondLst>
                                  <p:childTnLst>
                                    <p:animEffect transition="out" filter="randombar(horizontal)">
                                      <p:cBhvr>
                                        <p:cTn id="100" dur="500"/>
                                        <p:tgtEl>
                                          <p:spTgt spid="21"/>
                                        </p:tgtEl>
                                      </p:cBhvr>
                                    </p:animEffect>
                                    <p:set>
                                      <p:cBhvr>
                                        <p:cTn id="101"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p:bldP spid="17" grpId="1"/>
      <p:bldP spid="19" grpId="0"/>
      <p:bldP spid="19" grpId="1"/>
      <p:bldP spid="20" grpId="0"/>
      <p:bldP spid="20" grpId="1"/>
      <p:bldP spid="21" grpId="0"/>
      <p:bldP spid="21" grpId="1"/>
      <p:bldP spid="22"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6" name="TextBox 5"/>
          <p:cNvSpPr txBox="1"/>
          <p:nvPr/>
        </p:nvSpPr>
        <p:spPr>
          <a:xfrm>
            <a:off x="381000" y="1066800"/>
            <a:ext cx="3510898" cy="630942"/>
          </a:xfrm>
          <a:prstGeom prst="rect">
            <a:avLst/>
          </a:prstGeom>
          <a:noFill/>
        </p:spPr>
        <p:txBody>
          <a:bodyPr wrap="none" rtlCol="0">
            <a:spAutoFit/>
          </a:bodyPr>
          <a:lstStyle/>
          <a:p>
            <a:r>
              <a:rPr lang="en-US" sz="3500" u="none" dirty="0" smtClean="0">
                <a:solidFill>
                  <a:srgbClr val="002060"/>
                </a:solidFill>
              </a:rPr>
              <a:t>1. </a:t>
            </a:r>
            <a:r>
              <a:rPr lang="en-US" sz="3500" u="none" dirty="0" err="1" smtClean="0">
                <a:solidFill>
                  <a:srgbClr val="002060"/>
                </a:solidFill>
              </a:rPr>
              <a:t>Sự</a:t>
            </a:r>
            <a:r>
              <a:rPr lang="en-US" sz="3500" u="none" dirty="0" smtClean="0">
                <a:solidFill>
                  <a:srgbClr val="002060"/>
                </a:solidFill>
              </a:rPr>
              <a:t> </a:t>
            </a:r>
            <a:r>
              <a:rPr lang="en-US" sz="3500" u="none" dirty="0" err="1" smtClean="0">
                <a:solidFill>
                  <a:srgbClr val="002060"/>
                </a:solidFill>
              </a:rPr>
              <a:t>phản</a:t>
            </a:r>
            <a:r>
              <a:rPr lang="en-US" sz="3500" u="none" dirty="0" smtClean="0">
                <a:solidFill>
                  <a:srgbClr val="002060"/>
                </a:solidFill>
              </a:rPr>
              <a:t> </a:t>
            </a:r>
            <a:r>
              <a:rPr lang="en-US" sz="3500" u="none" dirty="0" err="1" smtClean="0">
                <a:solidFill>
                  <a:srgbClr val="002060"/>
                </a:solidFill>
              </a:rPr>
              <a:t>xạ</a:t>
            </a:r>
            <a:r>
              <a:rPr lang="en-US" sz="3500" u="none" dirty="0" smtClean="0">
                <a:solidFill>
                  <a:srgbClr val="002060"/>
                </a:solidFill>
              </a:rPr>
              <a:t> </a:t>
            </a:r>
            <a:r>
              <a:rPr lang="en-US" sz="3500" u="none" dirty="0" err="1" smtClean="0">
                <a:solidFill>
                  <a:srgbClr val="002060"/>
                </a:solidFill>
              </a:rPr>
              <a:t>âm</a:t>
            </a:r>
            <a:endParaRPr lang="en-US" sz="3500" u="none" dirty="0">
              <a:solidFill>
                <a:srgbClr val="002060"/>
              </a:solidFill>
            </a:endParaRPr>
          </a:p>
        </p:txBody>
      </p:sp>
      <p:sp>
        <p:nvSpPr>
          <p:cNvPr id="7" name="TextBox 6"/>
          <p:cNvSpPr txBox="1"/>
          <p:nvPr/>
        </p:nvSpPr>
        <p:spPr>
          <a:xfrm>
            <a:off x="457200" y="1726049"/>
            <a:ext cx="7053534" cy="1169551"/>
          </a:xfrm>
          <a:prstGeom prst="rect">
            <a:avLst/>
          </a:prstGeom>
          <a:noFill/>
        </p:spPr>
        <p:txBody>
          <a:bodyPr wrap="none" rtlCol="0">
            <a:spAutoFit/>
          </a:bodyPr>
          <a:lstStyle/>
          <a:p>
            <a:r>
              <a:rPr lang="en-US" sz="3500" i="1" u="none" dirty="0" err="1" smtClean="0">
                <a:solidFill>
                  <a:srgbClr val="002060"/>
                </a:solidFill>
              </a:rPr>
              <a:t>Nhận</a:t>
            </a:r>
            <a:r>
              <a:rPr lang="en-US" sz="3500" i="1" u="none" dirty="0" smtClean="0">
                <a:solidFill>
                  <a:srgbClr val="002060"/>
                </a:solidFill>
              </a:rPr>
              <a:t> </a:t>
            </a:r>
            <a:r>
              <a:rPr lang="en-US" sz="3500" i="1" u="none" dirty="0" err="1" smtClean="0">
                <a:solidFill>
                  <a:srgbClr val="002060"/>
                </a:solidFill>
              </a:rPr>
              <a:t>xét</a:t>
            </a:r>
            <a:endParaRPr lang="en-US" sz="3500" i="1" u="none" dirty="0" smtClean="0">
              <a:solidFill>
                <a:srgbClr val="002060"/>
              </a:solidFill>
            </a:endParaRPr>
          </a:p>
          <a:p>
            <a:r>
              <a:rPr lang="en-US" sz="3500" i="1" u="none" dirty="0" smtClean="0">
                <a:solidFill>
                  <a:srgbClr val="002060"/>
                </a:solidFill>
              </a:rPr>
              <a:t>-&gt; </a:t>
            </a:r>
            <a:r>
              <a:rPr lang="en-US" sz="3500" i="1" u="none" dirty="0" err="1" smtClean="0">
                <a:solidFill>
                  <a:srgbClr val="002060"/>
                </a:solidFill>
              </a:rPr>
              <a:t>Sóng</a:t>
            </a:r>
            <a:r>
              <a:rPr lang="en-US" sz="3500" i="1" u="none" dirty="0" smtClean="0">
                <a:solidFill>
                  <a:srgbClr val="002060"/>
                </a:solidFill>
              </a:rPr>
              <a:t> </a:t>
            </a:r>
            <a:r>
              <a:rPr lang="en-US" sz="3500" i="1" u="none" dirty="0" err="1" smtClean="0">
                <a:solidFill>
                  <a:srgbClr val="002060"/>
                </a:solidFill>
              </a:rPr>
              <a:t>âm</a:t>
            </a:r>
            <a:r>
              <a:rPr lang="en-US" sz="3500" i="1" u="none" dirty="0" smtClean="0">
                <a:solidFill>
                  <a:srgbClr val="002060"/>
                </a:solidFill>
              </a:rPr>
              <a:t> </a:t>
            </a:r>
            <a:r>
              <a:rPr lang="en-US" sz="3500" i="1" u="none" dirty="0" err="1" smtClean="0">
                <a:solidFill>
                  <a:srgbClr val="002060"/>
                </a:solidFill>
              </a:rPr>
              <a:t>phản</a:t>
            </a:r>
            <a:r>
              <a:rPr lang="en-US" sz="3500" i="1" u="none" dirty="0" smtClean="0">
                <a:solidFill>
                  <a:srgbClr val="002060"/>
                </a:solidFill>
              </a:rPr>
              <a:t> </a:t>
            </a:r>
            <a:r>
              <a:rPr lang="en-US" sz="3500" i="1" u="none" dirty="0" err="1" smtClean="0">
                <a:solidFill>
                  <a:srgbClr val="002060"/>
                </a:solidFill>
              </a:rPr>
              <a:t>xạ</a:t>
            </a:r>
            <a:r>
              <a:rPr lang="en-US" sz="3500" i="1" u="none" dirty="0" smtClean="0">
                <a:solidFill>
                  <a:srgbClr val="002060"/>
                </a:solidFill>
              </a:rPr>
              <a:t> </a:t>
            </a:r>
            <a:r>
              <a:rPr lang="en-US" sz="3500" i="1" u="none" dirty="0" err="1" smtClean="0">
                <a:solidFill>
                  <a:srgbClr val="002060"/>
                </a:solidFill>
              </a:rPr>
              <a:t>khi</a:t>
            </a:r>
            <a:r>
              <a:rPr lang="en-US" sz="3500" i="1" u="none" dirty="0" smtClean="0">
                <a:solidFill>
                  <a:srgbClr val="002060"/>
                </a:solidFill>
              </a:rPr>
              <a:t> </a:t>
            </a:r>
            <a:r>
              <a:rPr lang="en-US" sz="3500" i="1" u="none" dirty="0" err="1" smtClean="0">
                <a:solidFill>
                  <a:srgbClr val="002060"/>
                </a:solidFill>
              </a:rPr>
              <a:t>gặp</a:t>
            </a:r>
            <a:r>
              <a:rPr lang="en-US" sz="3500" i="1" u="none" dirty="0" smtClean="0">
                <a:solidFill>
                  <a:srgbClr val="002060"/>
                </a:solidFill>
              </a:rPr>
              <a:t> </a:t>
            </a:r>
            <a:r>
              <a:rPr lang="en-US" sz="3500" i="1" u="none" dirty="0" err="1" smtClean="0">
                <a:solidFill>
                  <a:srgbClr val="002060"/>
                </a:solidFill>
              </a:rPr>
              <a:t>vật</a:t>
            </a:r>
            <a:r>
              <a:rPr lang="en-US" sz="3500" i="1" u="none" dirty="0" smtClean="0">
                <a:solidFill>
                  <a:srgbClr val="002060"/>
                </a:solidFill>
              </a:rPr>
              <a:t> </a:t>
            </a:r>
            <a:r>
              <a:rPr lang="en-US" sz="3500" i="1" u="none" dirty="0" err="1" smtClean="0">
                <a:solidFill>
                  <a:srgbClr val="002060"/>
                </a:solidFill>
              </a:rPr>
              <a:t>cản</a:t>
            </a:r>
            <a:endParaRPr lang="en-US" sz="3500" i="1" u="none" dirty="0">
              <a:solidFill>
                <a:srgbClr val="00206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98072" y="3200400"/>
            <a:ext cx="2032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382753"/>
      </p:ext>
    </p:extLst>
  </p:cSld>
  <p:clrMapOvr>
    <a:masterClrMapping/>
  </p:clrMapOvr>
  <p:transition>
    <p:push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3" name="TextBox 2"/>
          <p:cNvSpPr txBox="1"/>
          <p:nvPr/>
        </p:nvSpPr>
        <p:spPr>
          <a:xfrm>
            <a:off x="381000" y="1066800"/>
            <a:ext cx="3510898" cy="630942"/>
          </a:xfrm>
          <a:prstGeom prst="rect">
            <a:avLst/>
          </a:prstGeom>
          <a:noFill/>
        </p:spPr>
        <p:txBody>
          <a:bodyPr wrap="none" rtlCol="0">
            <a:spAutoFit/>
          </a:bodyPr>
          <a:lstStyle/>
          <a:p>
            <a:r>
              <a:rPr lang="en-US" sz="3500" u="none" smtClean="0">
                <a:solidFill>
                  <a:srgbClr val="002060"/>
                </a:solidFill>
              </a:rPr>
              <a:t>1. Sự phản xạ âm</a:t>
            </a:r>
            <a:endParaRPr lang="en-US" sz="3500" u="none">
              <a:solidFill>
                <a:srgbClr val="002060"/>
              </a:solidFill>
            </a:endParaRPr>
          </a:p>
        </p:txBody>
      </p:sp>
      <p:sp>
        <p:nvSpPr>
          <p:cNvPr id="5" name="TextBox 4"/>
          <p:cNvSpPr txBox="1"/>
          <p:nvPr/>
        </p:nvSpPr>
        <p:spPr>
          <a:xfrm>
            <a:off x="304800" y="1733431"/>
            <a:ext cx="9144000" cy="2246769"/>
          </a:xfrm>
          <a:prstGeom prst="rect">
            <a:avLst/>
          </a:prstGeom>
          <a:noFill/>
        </p:spPr>
        <p:txBody>
          <a:bodyPr wrap="square" rtlCol="0">
            <a:spAutoFit/>
          </a:bodyPr>
          <a:lstStyle/>
          <a:p>
            <a:r>
              <a:rPr lang="en-US" sz="3500" i="1" u="none" dirty="0" smtClean="0">
                <a:solidFill>
                  <a:srgbClr val="002060"/>
                </a:solidFill>
              </a:rPr>
              <a:t>* </a:t>
            </a:r>
            <a:r>
              <a:rPr lang="en-US" sz="3500" i="1" u="none" dirty="0" err="1" smtClean="0">
                <a:solidFill>
                  <a:srgbClr val="002060"/>
                </a:solidFill>
              </a:rPr>
              <a:t>Nhận</a:t>
            </a:r>
            <a:r>
              <a:rPr lang="en-US" sz="3500" i="1" u="none" dirty="0" smtClean="0">
                <a:solidFill>
                  <a:srgbClr val="002060"/>
                </a:solidFill>
              </a:rPr>
              <a:t> </a:t>
            </a:r>
            <a:r>
              <a:rPr lang="en-US" sz="3500" i="1" u="none" dirty="0" err="1" smtClean="0">
                <a:solidFill>
                  <a:srgbClr val="002060"/>
                </a:solidFill>
              </a:rPr>
              <a:t>xét</a:t>
            </a:r>
            <a:endParaRPr lang="en-US" sz="3500" i="1" u="none" dirty="0" smtClean="0">
              <a:solidFill>
                <a:srgbClr val="002060"/>
              </a:solidFill>
            </a:endParaRPr>
          </a:p>
          <a:p>
            <a:r>
              <a:rPr lang="en-US" sz="3500" i="1" u="none" dirty="0" smtClean="0">
                <a:solidFill>
                  <a:srgbClr val="002060"/>
                </a:solidFill>
              </a:rPr>
              <a:t>-&gt; </a:t>
            </a:r>
            <a:r>
              <a:rPr lang="en-US" sz="3500" i="1" u="none" dirty="0" err="1" smtClean="0">
                <a:solidFill>
                  <a:srgbClr val="002060"/>
                </a:solidFill>
              </a:rPr>
              <a:t>Các</a:t>
            </a:r>
            <a:r>
              <a:rPr lang="en-US" sz="3500" i="1" u="none" dirty="0" smtClean="0">
                <a:solidFill>
                  <a:srgbClr val="002060"/>
                </a:solidFill>
              </a:rPr>
              <a:t> </a:t>
            </a:r>
            <a:r>
              <a:rPr lang="en-US" sz="3500" i="1" u="none" dirty="0" err="1" smtClean="0">
                <a:solidFill>
                  <a:srgbClr val="002060"/>
                </a:solidFill>
              </a:rPr>
              <a:t>vật</a:t>
            </a:r>
            <a:r>
              <a:rPr lang="en-US" sz="3500" i="1" u="none" dirty="0" smtClean="0">
                <a:solidFill>
                  <a:srgbClr val="002060"/>
                </a:solidFill>
              </a:rPr>
              <a:t> </a:t>
            </a:r>
            <a:r>
              <a:rPr lang="en-US" sz="3500" i="1" u="none" dirty="0" err="1" smtClean="0">
                <a:solidFill>
                  <a:srgbClr val="002060"/>
                </a:solidFill>
              </a:rPr>
              <a:t>cứng</a:t>
            </a:r>
            <a:r>
              <a:rPr lang="en-US" sz="3500" i="1" u="none" dirty="0" smtClean="0">
                <a:solidFill>
                  <a:srgbClr val="002060"/>
                </a:solidFill>
              </a:rPr>
              <a:t>, </a:t>
            </a:r>
            <a:r>
              <a:rPr lang="en-US" sz="3500" i="1" u="none" dirty="0" err="1" smtClean="0">
                <a:solidFill>
                  <a:srgbClr val="002060"/>
                </a:solidFill>
              </a:rPr>
              <a:t>bề</a:t>
            </a:r>
            <a:r>
              <a:rPr lang="en-US" sz="3500" i="1" u="none" dirty="0" smtClean="0">
                <a:solidFill>
                  <a:srgbClr val="002060"/>
                </a:solidFill>
              </a:rPr>
              <a:t> </a:t>
            </a:r>
            <a:r>
              <a:rPr lang="en-US" sz="3500" i="1" u="none" dirty="0" err="1" smtClean="0">
                <a:solidFill>
                  <a:srgbClr val="002060"/>
                </a:solidFill>
              </a:rPr>
              <a:t>mặt</a:t>
            </a:r>
            <a:r>
              <a:rPr lang="en-US" sz="3500" i="1" u="none" dirty="0" smtClean="0">
                <a:solidFill>
                  <a:srgbClr val="002060"/>
                </a:solidFill>
              </a:rPr>
              <a:t> </a:t>
            </a:r>
            <a:r>
              <a:rPr lang="en-US" sz="3500" i="1" u="none" dirty="0" err="1" smtClean="0">
                <a:solidFill>
                  <a:srgbClr val="002060"/>
                </a:solidFill>
              </a:rPr>
              <a:t>nhẵn</a:t>
            </a:r>
            <a:r>
              <a:rPr lang="en-US" sz="3500" i="1" u="none" dirty="0" smtClean="0">
                <a:solidFill>
                  <a:srgbClr val="002060"/>
                </a:solidFill>
              </a:rPr>
              <a:t> </a:t>
            </a:r>
            <a:r>
              <a:rPr lang="en-US" sz="3500" i="1" u="none" dirty="0" err="1" smtClean="0">
                <a:solidFill>
                  <a:srgbClr val="002060"/>
                </a:solidFill>
              </a:rPr>
              <a:t>phản</a:t>
            </a:r>
            <a:r>
              <a:rPr lang="en-US" sz="3500" i="1" u="none" dirty="0" smtClean="0">
                <a:solidFill>
                  <a:srgbClr val="002060"/>
                </a:solidFill>
              </a:rPr>
              <a:t> </a:t>
            </a:r>
            <a:r>
              <a:rPr lang="en-US" sz="3500" i="1" u="none" dirty="0" err="1" smtClean="0">
                <a:solidFill>
                  <a:srgbClr val="002060"/>
                </a:solidFill>
              </a:rPr>
              <a:t>xạ</a:t>
            </a:r>
            <a:r>
              <a:rPr lang="en-US" sz="3500" i="1" u="none" dirty="0" smtClean="0">
                <a:solidFill>
                  <a:srgbClr val="002060"/>
                </a:solidFill>
              </a:rPr>
              <a:t> </a:t>
            </a:r>
            <a:r>
              <a:rPr lang="en-US" sz="3500" i="1" u="none" dirty="0" err="1" smtClean="0">
                <a:solidFill>
                  <a:srgbClr val="002060"/>
                </a:solidFill>
              </a:rPr>
              <a:t>âm</a:t>
            </a:r>
            <a:r>
              <a:rPr lang="en-US" sz="3500" i="1" u="none" dirty="0" smtClean="0">
                <a:solidFill>
                  <a:srgbClr val="002060"/>
                </a:solidFill>
              </a:rPr>
              <a:t> </a:t>
            </a:r>
            <a:r>
              <a:rPr lang="en-US" sz="3500" i="1" u="none" dirty="0" err="1" smtClean="0">
                <a:solidFill>
                  <a:srgbClr val="002060"/>
                </a:solidFill>
              </a:rPr>
              <a:t>tốt</a:t>
            </a:r>
            <a:endParaRPr lang="en-US" sz="3500" i="1" u="none" dirty="0" smtClean="0">
              <a:solidFill>
                <a:srgbClr val="002060"/>
              </a:solidFill>
            </a:endParaRPr>
          </a:p>
          <a:p>
            <a:r>
              <a:rPr lang="en-US" sz="3500" i="1" u="none" dirty="0" smtClean="0">
                <a:solidFill>
                  <a:srgbClr val="002060"/>
                </a:solidFill>
              </a:rPr>
              <a:t>-&gt; </a:t>
            </a:r>
            <a:r>
              <a:rPr lang="en-US" sz="3500" i="1" u="none" dirty="0" err="1" smtClean="0">
                <a:solidFill>
                  <a:srgbClr val="002060"/>
                </a:solidFill>
              </a:rPr>
              <a:t>Các</a:t>
            </a:r>
            <a:r>
              <a:rPr lang="en-US" sz="3500" i="1" u="none" dirty="0" smtClean="0">
                <a:solidFill>
                  <a:srgbClr val="002060"/>
                </a:solidFill>
              </a:rPr>
              <a:t> </a:t>
            </a:r>
            <a:r>
              <a:rPr lang="en-US" sz="3500" i="1" u="none" dirty="0" err="1" smtClean="0">
                <a:solidFill>
                  <a:srgbClr val="002060"/>
                </a:solidFill>
              </a:rPr>
              <a:t>vật</a:t>
            </a:r>
            <a:r>
              <a:rPr lang="en-US" sz="3500" i="1" u="none" dirty="0" smtClean="0">
                <a:solidFill>
                  <a:srgbClr val="002060"/>
                </a:solidFill>
              </a:rPr>
              <a:t> </a:t>
            </a:r>
            <a:r>
              <a:rPr lang="en-US" sz="3500" i="1" u="none" dirty="0" err="1" smtClean="0">
                <a:solidFill>
                  <a:srgbClr val="002060"/>
                </a:solidFill>
              </a:rPr>
              <a:t>mềm</a:t>
            </a:r>
            <a:r>
              <a:rPr lang="en-US" sz="3500" i="1" u="none" dirty="0" smtClean="0">
                <a:solidFill>
                  <a:srgbClr val="002060"/>
                </a:solidFill>
              </a:rPr>
              <a:t>, </a:t>
            </a:r>
            <a:r>
              <a:rPr lang="en-US" sz="3500" i="1" u="none" dirty="0" err="1" smtClean="0">
                <a:solidFill>
                  <a:srgbClr val="002060"/>
                </a:solidFill>
              </a:rPr>
              <a:t>xốp</a:t>
            </a:r>
            <a:r>
              <a:rPr lang="en-US" sz="3500" i="1" u="none" dirty="0" smtClean="0">
                <a:solidFill>
                  <a:srgbClr val="002060"/>
                </a:solidFill>
              </a:rPr>
              <a:t>, </a:t>
            </a:r>
            <a:r>
              <a:rPr lang="en-US" sz="3500" i="1" u="none" dirty="0" err="1" smtClean="0">
                <a:solidFill>
                  <a:srgbClr val="002060"/>
                </a:solidFill>
              </a:rPr>
              <a:t>bề</a:t>
            </a:r>
            <a:r>
              <a:rPr lang="en-US" sz="3500" i="1" u="none" dirty="0" smtClean="0">
                <a:solidFill>
                  <a:srgbClr val="002060"/>
                </a:solidFill>
              </a:rPr>
              <a:t> </a:t>
            </a:r>
            <a:r>
              <a:rPr lang="en-US" sz="3500" i="1" u="none" dirty="0" err="1" smtClean="0">
                <a:solidFill>
                  <a:srgbClr val="002060"/>
                </a:solidFill>
              </a:rPr>
              <a:t>mặt</a:t>
            </a:r>
            <a:r>
              <a:rPr lang="en-US" sz="3500" i="1" u="none" dirty="0" smtClean="0">
                <a:solidFill>
                  <a:srgbClr val="002060"/>
                </a:solidFill>
              </a:rPr>
              <a:t> </a:t>
            </a:r>
            <a:r>
              <a:rPr lang="en-US" sz="3500" i="1" u="none" dirty="0" err="1" smtClean="0">
                <a:solidFill>
                  <a:srgbClr val="002060"/>
                </a:solidFill>
              </a:rPr>
              <a:t>gò</a:t>
            </a:r>
            <a:r>
              <a:rPr lang="en-US" sz="3500" i="1" u="none" dirty="0" smtClean="0">
                <a:solidFill>
                  <a:srgbClr val="002060"/>
                </a:solidFill>
              </a:rPr>
              <a:t> </a:t>
            </a:r>
            <a:r>
              <a:rPr lang="en-US" sz="3500" i="1" u="none" dirty="0" err="1" smtClean="0">
                <a:solidFill>
                  <a:srgbClr val="002060"/>
                </a:solidFill>
              </a:rPr>
              <a:t>ghề</a:t>
            </a:r>
            <a:r>
              <a:rPr lang="en-US" sz="3500" i="1" u="none" dirty="0" smtClean="0">
                <a:solidFill>
                  <a:srgbClr val="002060"/>
                </a:solidFill>
              </a:rPr>
              <a:t> </a:t>
            </a:r>
            <a:r>
              <a:rPr lang="en-US" sz="3500" i="1" u="none" dirty="0" err="1" smtClean="0">
                <a:solidFill>
                  <a:srgbClr val="002060"/>
                </a:solidFill>
              </a:rPr>
              <a:t>phản</a:t>
            </a:r>
            <a:r>
              <a:rPr lang="en-US" sz="3500" i="1" u="none" dirty="0" smtClean="0">
                <a:solidFill>
                  <a:srgbClr val="002060"/>
                </a:solidFill>
              </a:rPr>
              <a:t> </a:t>
            </a:r>
            <a:r>
              <a:rPr lang="en-US" sz="3500" i="1" u="none" dirty="0" err="1" smtClean="0">
                <a:solidFill>
                  <a:srgbClr val="002060"/>
                </a:solidFill>
              </a:rPr>
              <a:t>xạ</a:t>
            </a:r>
            <a:r>
              <a:rPr lang="en-US" sz="3500" i="1" u="none" dirty="0" smtClean="0">
                <a:solidFill>
                  <a:srgbClr val="002060"/>
                </a:solidFill>
              </a:rPr>
              <a:t> </a:t>
            </a:r>
            <a:r>
              <a:rPr lang="en-US" sz="3500" i="1" u="none" dirty="0" err="1" smtClean="0">
                <a:solidFill>
                  <a:srgbClr val="002060"/>
                </a:solidFill>
              </a:rPr>
              <a:t>âm</a:t>
            </a:r>
            <a:r>
              <a:rPr lang="en-US" sz="3500" i="1" u="none" dirty="0" smtClean="0">
                <a:solidFill>
                  <a:srgbClr val="002060"/>
                </a:solidFill>
              </a:rPr>
              <a:t> </a:t>
            </a:r>
            <a:r>
              <a:rPr lang="en-US" sz="3500" i="1" u="none" dirty="0" err="1" smtClean="0">
                <a:solidFill>
                  <a:srgbClr val="002060"/>
                </a:solidFill>
              </a:rPr>
              <a:t>kém</a:t>
            </a:r>
            <a:r>
              <a:rPr lang="en-US" sz="3500" i="1" u="none" dirty="0" smtClean="0">
                <a:solidFill>
                  <a:srgbClr val="002060"/>
                </a:solidFill>
              </a:rPr>
              <a:t>.</a:t>
            </a:r>
            <a:endParaRPr lang="en-US" sz="3500" i="1" u="none" dirty="0">
              <a:solidFill>
                <a:srgbClr val="002060"/>
              </a:solidFill>
            </a:endParaRPr>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291917"/>
            <a:ext cx="1155700" cy="81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28532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9552"/>
          <a:stretch/>
        </p:blipFill>
        <p:spPr bwMode="auto">
          <a:xfrm>
            <a:off x="4333875" y="1299559"/>
            <a:ext cx="4591050" cy="2564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50" y="3965644"/>
            <a:ext cx="49149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0"/>
            <a:ext cx="8458200" cy="1169551"/>
          </a:xfrm>
          <a:prstGeom prst="rect">
            <a:avLst/>
          </a:prstGeom>
          <a:noFill/>
        </p:spPr>
        <p:txBody>
          <a:bodyPr wrap="square" rtlCol="0">
            <a:spAutoFit/>
          </a:bodyPr>
          <a:lstStyle/>
          <a:p>
            <a:pPr algn="ctr"/>
            <a:r>
              <a:rPr lang="en-US" sz="3500" u="none" smtClean="0">
                <a:solidFill>
                  <a:schemeClr val="tx1"/>
                </a:solidFill>
              </a:rPr>
              <a:t>Phân biệt vật phản xạ âm tốt và vật phản xạ âm kém</a:t>
            </a:r>
            <a:endParaRPr lang="en-US" sz="3500" u="none">
              <a:solidFill>
                <a:schemeClr val="tx1"/>
              </a:solidFill>
            </a:endParaRPr>
          </a:p>
        </p:txBody>
      </p:sp>
      <p:pic>
        <p:nvPicPr>
          <p:cNvPr id="6146" name="Picture 2" descr="C:\Users\Son\Downloads\tam-poly-dac-10m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33800"/>
            <a:ext cx="365760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Son\Downloads\tam-cemboar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69551"/>
            <a:ext cx="3429000" cy="27717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4171950" y="6248400"/>
            <a:ext cx="4914900" cy="3842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spTree>
    <p:extLst>
      <p:ext uri="{BB962C8B-B14F-4D97-AF65-F5344CB8AC3E}">
        <p14:creationId xmlns:p14="http://schemas.microsoft.com/office/powerpoint/2010/main" val="3951243578"/>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randombar(horizontal)">
                                      <p:cBhvr>
                                        <p:cTn id="7" dur="500"/>
                                        <p:tgtEl>
                                          <p:spTgt spid="16387"/>
                                        </p:tgtEl>
                                      </p:cBhvr>
                                    </p:animEffect>
                                  </p:childTnLst>
                                </p:cTn>
                              </p:par>
                              <p:par>
                                <p:cTn id="8" presetID="14" presetClass="entr" presetSubtype="10" fill="hold" nodeType="withEffect">
                                  <p:stCondLst>
                                    <p:cond delay="0"/>
                                  </p:stCondLst>
                                  <p:childTnLst>
                                    <p:set>
                                      <p:cBhvr>
                                        <p:cTn id="9" dur="1" fill="hold">
                                          <p:stCondLst>
                                            <p:cond delay="0"/>
                                          </p:stCondLst>
                                        </p:cTn>
                                        <p:tgtEl>
                                          <p:spTgt spid="16389"/>
                                        </p:tgtEl>
                                        <p:attrNameLst>
                                          <p:attrName>style.visibility</p:attrName>
                                        </p:attrNameLst>
                                      </p:cBhvr>
                                      <p:to>
                                        <p:strVal val="visible"/>
                                      </p:to>
                                    </p:set>
                                    <p:animEffect transition="in" filter="randombar(horizontal)">
                                      <p:cBhvr>
                                        <p:cTn id="10" dur="500"/>
                                        <p:tgtEl>
                                          <p:spTgt spid="1638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barn(inVertical)">
                                      <p:cBhvr>
                                        <p:cTn id="15" dur="500"/>
                                        <p:tgtEl>
                                          <p:spTgt spid="6147"/>
                                        </p:tgtEl>
                                      </p:cBhvr>
                                    </p:animEffect>
                                  </p:childTnLst>
                                </p:cTn>
                              </p:par>
                              <p:par>
                                <p:cTn id="16" presetID="16" presetClass="entr" presetSubtype="21"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barn(inVertical)">
                                      <p:cBhvr>
                                        <p:cTn id="1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3" name="TextBox 2"/>
          <p:cNvSpPr txBox="1"/>
          <p:nvPr/>
        </p:nvSpPr>
        <p:spPr>
          <a:xfrm>
            <a:off x="152400" y="609600"/>
            <a:ext cx="6362639" cy="1169551"/>
          </a:xfrm>
          <a:prstGeom prst="rect">
            <a:avLst/>
          </a:prstGeom>
          <a:noFill/>
        </p:spPr>
        <p:txBody>
          <a:bodyPr wrap="none" rtlCol="0">
            <a:spAutoFit/>
          </a:bodyPr>
          <a:lstStyle/>
          <a:p>
            <a:r>
              <a:rPr lang="en-US" sz="3500" u="none" dirty="0" smtClean="0">
                <a:solidFill>
                  <a:schemeClr val="tx1"/>
                </a:solidFill>
              </a:rPr>
              <a:t>2. </a:t>
            </a:r>
            <a:r>
              <a:rPr lang="en-US" sz="3500" u="none" dirty="0" err="1" smtClean="0">
                <a:solidFill>
                  <a:schemeClr val="tx1"/>
                </a:solidFill>
              </a:rPr>
              <a:t>Một</a:t>
            </a:r>
            <a:r>
              <a:rPr lang="en-US" sz="3500" u="none" dirty="0" smtClean="0">
                <a:solidFill>
                  <a:schemeClr val="tx1"/>
                </a:solidFill>
              </a:rPr>
              <a:t> </a:t>
            </a:r>
            <a:r>
              <a:rPr lang="en-US" sz="3500" u="none" dirty="0" err="1" smtClean="0">
                <a:solidFill>
                  <a:schemeClr val="tx1"/>
                </a:solidFill>
              </a:rPr>
              <a:t>số</a:t>
            </a:r>
            <a:r>
              <a:rPr lang="en-US" sz="3500" u="none" dirty="0" smtClean="0">
                <a:solidFill>
                  <a:schemeClr val="tx1"/>
                </a:solidFill>
              </a:rPr>
              <a:t> </a:t>
            </a:r>
            <a:r>
              <a:rPr lang="en-US" sz="3500" u="none" dirty="0" err="1" smtClean="0">
                <a:solidFill>
                  <a:schemeClr val="tx1"/>
                </a:solidFill>
              </a:rPr>
              <a:t>hiện</a:t>
            </a:r>
            <a:r>
              <a:rPr lang="en-US" sz="3500" u="none" dirty="0" smtClean="0">
                <a:solidFill>
                  <a:schemeClr val="tx1"/>
                </a:solidFill>
              </a:rPr>
              <a:t> </a:t>
            </a:r>
            <a:r>
              <a:rPr lang="en-US" sz="3500" u="none" dirty="0" err="1" smtClean="0">
                <a:solidFill>
                  <a:schemeClr val="tx1"/>
                </a:solidFill>
              </a:rPr>
              <a:t>tượng</a:t>
            </a:r>
            <a:r>
              <a:rPr lang="en-US" sz="3500" u="none" dirty="0" smtClean="0">
                <a:solidFill>
                  <a:schemeClr val="tx1"/>
                </a:solidFill>
              </a:rPr>
              <a:t> </a:t>
            </a:r>
            <a:r>
              <a:rPr lang="en-US" sz="3500" u="none" dirty="0" err="1" smtClean="0">
                <a:solidFill>
                  <a:schemeClr val="tx1"/>
                </a:solidFill>
              </a:rPr>
              <a:t>về</a:t>
            </a:r>
            <a:r>
              <a:rPr lang="en-US" sz="3500" u="none" dirty="0" smtClean="0">
                <a:solidFill>
                  <a:schemeClr val="tx1"/>
                </a:solidFill>
              </a:rPr>
              <a:t> </a:t>
            </a:r>
            <a:r>
              <a:rPr lang="en-US" sz="3500" u="none" dirty="0" err="1" smtClean="0">
                <a:solidFill>
                  <a:schemeClr val="tx1"/>
                </a:solidFill>
              </a:rPr>
              <a:t>sóng</a:t>
            </a:r>
            <a:r>
              <a:rPr lang="en-US" sz="3500" u="none" dirty="0" smtClean="0">
                <a:solidFill>
                  <a:schemeClr val="tx1"/>
                </a:solidFill>
              </a:rPr>
              <a:t> </a:t>
            </a:r>
            <a:r>
              <a:rPr lang="en-US" sz="3500" u="none" dirty="0" err="1" smtClean="0">
                <a:solidFill>
                  <a:schemeClr val="tx1"/>
                </a:solidFill>
              </a:rPr>
              <a:t>âm</a:t>
            </a:r>
            <a:endParaRPr lang="en-US" sz="3500" u="none" dirty="0" smtClean="0">
              <a:solidFill>
                <a:schemeClr val="tx1"/>
              </a:solidFill>
            </a:endParaRPr>
          </a:p>
          <a:p>
            <a:r>
              <a:rPr lang="en-US" sz="3500" u="none" dirty="0" smtClean="0">
                <a:solidFill>
                  <a:schemeClr val="tx1"/>
                </a:solidFill>
              </a:rPr>
              <a:t>* </a:t>
            </a:r>
            <a:r>
              <a:rPr lang="en-US" sz="3500" u="none" dirty="0" err="1" smtClean="0">
                <a:solidFill>
                  <a:schemeClr val="tx1"/>
                </a:solidFill>
              </a:rPr>
              <a:t>Sự</a:t>
            </a:r>
            <a:r>
              <a:rPr lang="en-US" sz="3500" u="none" dirty="0" smtClean="0">
                <a:solidFill>
                  <a:schemeClr val="tx1"/>
                </a:solidFill>
              </a:rPr>
              <a:t> </a:t>
            </a:r>
            <a:r>
              <a:rPr lang="en-US" sz="3500" u="none" dirty="0" err="1" smtClean="0">
                <a:solidFill>
                  <a:schemeClr val="tx1"/>
                </a:solidFill>
              </a:rPr>
              <a:t>hình</a:t>
            </a:r>
            <a:r>
              <a:rPr lang="en-US" sz="3500" u="none" dirty="0" smtClean="0">
                <a:solidFill>
                  <a:schemeClr val="tx1"/>
                </a:solidFill>
              </a:rPr>
              <a:t> </a:t>
            </a:r>
            <a:r>
              <a:rPr lang="en-US" sz="3500" u="none" dirty="0" err="1" smtClean="0">
                <a:solidFill>
                  <a:schemeClr val="tx1"/>
                </a:solidFill>
              </a:rPr>
              <a:t>thành</a:t>
            </a:r>
            <a:r>
              <a:rPr lang="en-US" sz="3500" u="none" dirty="0" smtClean="0">
                <a:solidFill>
                  <a:schemeClr val="tx1"/>
                </a:solidFill>
              </a:rPr>
              <a:t> </a:t>
            </a:r>
            <a:r>
              <a:rPr lang="en-US" sz="3500" u="none" dirty="0" err="1" smtClean="0">
                <a:solidFill>
                  <a:schemeClr val="tx1"/>
                </a:solidFill>
              </a:rPr>
              <a:t>tiếng</a:t>
            </a:r>
            <a:r>
              <a:rPr lang="en-US" sz="3500" u="none" dirty="0" smtClean="0">
                <a:solidFill>
                  <a:schemeClr val="tx1"/>
                </a:solidFill>
              </a:rPr>
              <a:t> </a:t>
            </a:r>
            <a:r>
              <a:rPr lang="en-US" sz="3500" u="none" dirty="0" err="1" smtClean="0">
                <a:solidFill>
                  <a:schemeClr val="tx1"/>
                </a:solidFill>
              </a:rPr>
              <a:t>vang</a:t>
            </a:r>
            <a:endParaRPr lang="en-US" sz="3500" u="none" dirty="0">
              <a:solidFill>
                <a:schemeClr val="tx1"/>
              </a:solidFill>
            </a:endParaRPr>
          </a:p>
        </p:txBody>
      </p:sp>
      <p:sp>
        <p:nvSpPr>
          <p:cNvPr id="4" name="TextBox 3"/>
          <p:cNvSpPr txBox="1"/>
          <p:nvPr/>
        </p:nvSpPr>
        <p:spPr>
          <a:xfrm>
            <a:off x="152400" y="1807458"/>
            <a:ext cx="8193269" cy="630942"/>
          </a:xfrm>
          <a:prstGeom prst="rect">
            <a:avLst/>
          </a:prstGeom>
          <a:noFill/>
        </p:spPr>
        <p:txBody>
          <a:bodyPr wrap="none" rtlCol="0">
            <a:spAutoFit/>
          </a:bodyPr>
          <a:lstStyle/>
          <a:p>
            <a:r>
              <a:rPr lang="en-US" sz="3500" u="none" smtClean="0">
                <a:solidFill>
                  <a:srgbClr val="C00000"/>
                </a:solidFill>
              </a:rPr>
              <a:t>? Em đã từng nghe được tiếng vang ở đâu</a:t>
            </a:r>
            <a:endParaRPr lang="en-US" sz="3500" u="none">
              <a:solidFill>
                <a:srgbClr val="C00000"/>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4249035" cy="425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520" y="2455223"/>
            <a:ext cx="4730055" cy="431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10461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410"/>
                                        </p:tgtEl>
                                        <p:attrNameLst>
                                          <p:attrName>style.visibility</p:attrName>
                                        </p:attrNameLst>
                                      </p:cBhvr>
                                      <p:to>
                                        <p:strVal val="visible"/>
                                      </p:to>
                                    </p:set>
                                    <p:anim calcmode="lin" valueType="num">
                                      <p:cBhvr additive="base">
                                        <p:cTn id="11" dur="500" fill="hold"/>
                                        <p:tgtEl>
                                          <p:spTgt spid="17410"/>
                                        </p:tgtEl>
                                        <p:attrNameLst>
                                          <p:attrName>ppt_x</p:attrName>
                                        </p:attrNameLst>
                                      </p:cBhvr>
                                      <p:tavLst>
                                        <p:tav tm="0">
                                          <p:val>
                                            <p:strVal val="#ppt_x"/>
                                          </p:val>
                                        </p:tav>
                                        <p:tav tm="100000">
                                          <p:val>
                                            <p:strVal val="#ppt_x"/>
                                          </p:val>
                                        </p:tav>
                                      </p:tavLst>
                                    </p:anim>
                                    <p:anim calcmode="lin" valueType="num">
                                      <p:cBhvr additive="base">
                                        <p:cTn id="12" dur="500" fill="hold"/>
                                        <p:tgtEl>
                                          <p:spTgt spid="174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11"/>
                                        </p:tgtEl>
                                        <p:attrNameLst>
                                          <p:attrName>style.visibility</p:attrName>
                                        </p:attrNameLst>
                                      </p:cBhvr>
                                      <p:to>
                                        <p:strVal val="visible"/>
                                      </p:to>
                                    </p:set>
                                    <p:anim calcmode="lin" valueType="num">
                                      <p:cBhvr additive="base">
                                        <p:cTn id="15" dur="500" fill="hold"/>
                                        <p:tgtEl>
                                          <p:spTgt spid="17411"/>
                                        </p:tgtEl>
                                        <p:attrNameLst>
                                          <p:attrName>ppt_x</p:attrName>
                                        </p:attrNameLst>
                                      </p:cBhvr>
                                      <p:tavLst>
                                        <p:tav tm="0">
                                          <p:val>
                                            <p:strVal val="#ppt_x"/>
                                          </p:val>
                                        </p:tav>
                                        <p:tav tm="100000">
                                          <p:val>
                                            <p:strVal val="#ppt_x"/>
                                          </p:val>
                                        </p:tav>
                                      </p:tavLst>
                                    </p:anim>
                                    <p:anim calcmode="lin" valueType="num">
                                      <p:cBhvr additive="base">
                                        <p:cTn id="16"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3" name="TextBox 2"/>
          <p:cNvSpPr txBox="1"/>
          <p:nvPr/>
        </p:nvSpPr>
        <p:spPr>
          <a:xfrm>
            <a:off x="152400" y="609600"/>
            <a:ext cx="6362639" cy="1169551"/>
          </a:xfrm>
          <a:prstGeom prst="rect">
            <a:avLst/>
          </a:prstGeom>
          <a:noFill/>
        </p:spPr>
        <p:txBody>
          <a:bodyPr wrap="none" rtlCol="0">
            <a:spAutoFit/>
          </a:bodyPr>
          <a:lstStyle/>
          <a:p>
            <a:r>
              <a:rPr lang="en-US" sz="3500" u="none" smtClean="0">
                <a:solidFill>
                  <a:schemeClr val="tx1"/>
                </a:solidFill>
              </a:rPr>
              <a:t>2. Một số hiện tượng về sóng âm</a:t>
            </a:r>
          </a:p>
          <a:p>
            <a:r>
              <a:rPr lang="en-US" sz="3500" u="none" smtClean="0">
                <a:solidFill>
                  <a:schemeClr val="tx1"/>
                </a:solidFill>
              </a:rPr>
              <a:t>* Sự hình thành tiếng vang</a:t>
            </a:r>
            <a:endParaRPr lang="en-US" sz="3500" u="none">
              <a:solidFill>
                <a:schemeClr val="tx1"/>
              </a:solidFill>
            </a:endParaRPr>
          </a:p>
        </p:txBody>
      </p:sp>
      <p:pic>
        <p:nvPicPr>
          <p:cNvPr id="7170" name="Picture 2" descr="E:\khtn 7\Bài 14-KHTN 7-CTSTxST\Bài 14-KHTN 7-CTSTxS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66672"/>
            <a:ext cx="7909367" cy="493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106585"/>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3" name="TextBox 2"/>
          <p:cNvSpPr txBox="1"/>
          <p:nvPr/>
        </p:nvSpPr>
        <p:spPr>
          <a:xfrm>
            <a:off x="152400" y="609600"/>
            <a:ext cx="6362639" cy="1169551"/>
          </a:xfrm>
          <a:prstGeom prst="rect">
            <a:avLst/>
          </a:prstGeom>
          <a:noFill/>
        </p:spPr>
        <p:txBody>
          <a:bodyPr wrap="none" rtlCol="0">
            <a:spAutoFit/>
          </a:bodyPr>
          <a:lstStyle/>
          <a:p>
            <a:r>
              <a:rPr lang="en-US" sz="3500" u="none" smtClean="0">
                <a:solidFill>
                  <a:schemeClr val="tx1"/>
                </a:solidFill>
              </a:rPr>
              <a:t>2. Một số hiện tượng về sóng âm</a:t>
            </a:r>
          </a:p>
          <a:p>
            <a:r>
              <a:rPr lang="en-US" sz="3500" u="none" smtClean="0">
                <a:solidFill>
                  <a:schemeClr val="tx1"/>
                </a:solidFill>
              </a:rPr>
              <a:t>* Sự hình thành tiếng vang</a:t>
            </a:r>
            <a:endParaRPr lang="en-US" sz="3500" u="none">
              <a:solidFill>
                <a:schemeClr val="tx1"/>
              </a:solidFill>
            </a:endParaRPr>
          </a:p>
        </p:txBody>
      </p:sp>
      <p:sp>
        <p:nvSpPr>
          <p:cNvPr id="5" name="Rectangle 4"/>
          <p:cNvSpPr/>
          <p:nvPr/>
        </p:nvSpPr>
        <p:spPr>
          <a:xfrm>
            <a:off x="441767" y="4366998"/>
            <a:ext cx="8153400" cy="2246769"/>
          </a:xfrm>
          <a:prstGeom prst="rect">
            <a:avLst/>
          </a:prstGeom>
        </p:spPr>
        <p:txBody>
          <a:bodyPr wrap="square">
            <a:spAutoFit/>
          </a:bodyPr>
          <a:lstStyle/>
          <a:p>
            <a:r>
              <a:rPr lang="en-US" u="none" dirty="0" smtClean="0">
                <a:solidFill>
                  <a:srgbClr val="FF0000"/>
                </a:solidFill>
              </a:rPr>
              <a:t>        </a:t>
            </a:r>
            <a:r>
              <a:rPr lang="en-US" u="none" dirty="0" err="1" smtClean="0">
                <a:solidFill>
                  <a:srgbClr val="FF0000"/>
                </a:solidFill>
              </a:rPr>
              <a:t>Sóng</a:t>
            </a:r>
            <a:r>
              <a:rPr lang="en-US" u="none" dirty="0" smtClean="0">
                <a:solidFill>
                  <a:srgbClr val="FF0000"/>
                </a:solidFill>
              </a:rPr>
              <a:t> </a:t>
            </a:r>
            <a:r>
              <a:rPr lang="en-US" u="none" dirty="0" err="1">
                <a:solidFill>
                  <a:srgbClr val="FF0000"/>
                </a:solidFill>
              </a:rPr>
              <a:t>âm</a:t>
            </a:r>
            <a:r>
              <a:rPr lang="en-US" u="none" dirty="0">
                <a:solidFill>
                  <a:srgbClr val="FF0000"/>
                </a:solidFill>
              </a:rPr>
              <a:t> </a:t>
            </a:r>
            <a:r>
              <a:rPr lang="en-US" u="none" dirty="0" err="1">
                <a:solidFill>
                  <a:srgbClr val="FF0000"/>
                </a:solidFill>
              </a:rPr>
              <a:t>phản</a:t>
            </a:r>
            <a:r>
              <a:rPr lang="en-US" u="none" dirty="0">
                <a:solidFill>
                  <a:srgbClr val="FF0000"/>
                </a:solidFill>
              </a:rPr>
              <a:t> </a:t>
            </a:r>
            <a:r>
              <a:rPr lang="en-US" u="none" dirty="0" err="1">
                <a:solidFill>
                  <a:srgbClr val="FF0000"/>
                </a:solidFill>
              </a:rPr>
              <a:t>xạ</a:t>
            </a:r>
            <a:r>
              <a:rPr lang="en-US" u="none" dirty="0">
                <a:solidFill>
                  <a:srgbClr val="FF0000"/>
                </a:solidFill>
              </a:rPr>
              <a:t> </a:t>
            </a:r>
            <a:r>
              <a:rPr lang="en-US" u="none" dirty="0" err="1">
                <a:solidFill>
                  <a:srgbClr val="FF0000"/>
                </a:solidFill>
              </a:rPr>
              <a:t>khi</a:t>
            </a:r>
            <a:r>
              <a:rPr lang="en-US" u="none" dirty="0">
                <a:solidFill>
                  <a:srgbClr val="FF0000"/>
                </a:solidFill>
              </a:rPr>
              <a:t> </a:t>
            </a:r>
            <a:r>
              <a:rPr lang="en-US" u="none" dirty="0" err="1">
                <a:solidFill>
                  <a:srgbClr val="FF0000"/>
                </a:solidFill>
              </a:rPr>
              <a:t>gặp</a:t>
            </a:r>
            <a:r>
              <a:rPr lang="en-US" u="none" dirty="0">
                <a:solidFill>
                  <a:srgbClr val="FF0000"/>
                </a:solidFill>
              </a:rPr>
              <a:t> </a:t>
            </a:r>
            <a:r>
              <a:rPr lang="en-US" u="none" dirty="0" err="1">
                <a:solidFill>
                  <a:srgbClr val="FF0000"/>
                </a:solidFill>
              </a:rPr>
              <a:t>vật</a:t>
            </a:r>
            <a:r>
              <a:rPr lang="en-US" u="none" dirty="0">
                <a:solidFill>
                  <a:srgbClr val="FF0000"/>
                </a:solidFill>
              </a:rPr>
              <a:t> </a:t>
            </a:r>
            <a:r>
              <a:rPr lang="en-US" u="none" dirty="0" err="1">
                <a:solidFill>
                  <a:srgbClr val="FF0000"/>
                </a:solidFill>
              </a:rPr>
              <a:t>cản</a:t>
            </a:r>
            <a:r>
              <a:rPr lang="en-US" u="none" dirty="0">
                <a:solidFill>
                  <a:srgbClr val="FF0000"/>
                </a:solidFill>
              </a:rPr>
              <a:t>. </a:t>
            </a:r>
            <a:r>
              <a:rPr lang="en-US" u="none" dirty="0" err="1">
                <a:solidFill>
                  <a:srgbClr val="FF0000"/>
                </a:solidFill>
              </a:rPr>
              <a:t>Sóng</a:t>
            </a:r>
            <a:r>
              <a:rPr lang="en-US" u="none" dirty="0">
                <a:solidFill>
                  <a:srgbClr val="FF0000"/>
                </a:solidFill>
              </a:rPr>
              <a:t> </a:t>
            </a:r>
            <a:r>
              <a:rPr lang="en-US" u="none" dirty="0" err="1">
                <a:solidFill>
                  <a:srgbClr val="FF0000"/>
                </a:solidFill>
              </a:rPr>
              <a:t>âm</a:t>
            </a:r>
            <a:r>
              <a:rPr lang="en-US" u="none" dirty="0">
                <a:solidFill>
                  <a:srgbClr val="FF0000"/>
                </a:solidFill>
              </a:rPr>
              <a:t> </a:t>
            </a:r>
            <a:r>
              <a:rPr lang="en-US" u="none" dirty="0" err="1">
                <a:solidFill>
                  <a:srgbClr val="FF0000"/>
                </a:solidFill>
              </a:rPr>
              <a:t>phản</a:t>
            </a:r>
            <a:r>
              <a:rPr lang="en-US" u="none" dirty="0">
                <a:solidFill>
                  <a:srgbClr val="FF0000"/>
                </a:solidFill>
              </a:rPr>
              <a:t> </a:t>
            </a:r>
            <a:r>
              <a:rPr lang="en-US" u="none" dirty="0" err="1">
                <a:solidFill>
                  <a:srgbClr val="FF0000"/>
                </a:solidFill>
              </a:rPr>
              <a:t>xạ</a:t>
            </a:r>
            <a:r>
              <a:rPr lang="en-US" u="none" dirty="0">
                <a:solidFill>
                  <a:srgbClr val="FF0000"/>
                </a:solidFill>
              </a:rPr>
              <a:t> </a:t>
            </a:r>
            <a:r>
              <a:rPr lang="en-US" u="none" dirty="0" err="1">
                <a:solidFill>
                  <a:srgbClr val="FF0000"/>
                </a:solidFill>
              </a:rPr>
              <a:t>được</a:t>
            </a:r>
            <a:r>
              <a:rPr lang="en-US" u="none" dirty="0">
                <a:solidFill>
                  <a:srgbClr val="FF0000"/>
                </a:solidFill>
              </a:rPr>
              <a:t> </a:t>
            </a:r>
            <a:r>
              <a:rPr lang="en-US" u="none" dirty="0" err="1">
                <a:solidFill>
                  <a:srgbClr val="FF0000"/>
                </a:solidFill>
              </a:rPr>
              <a:t>gọi</a:t>
            </a:r>
            <a:r>
              <a:rPr lang="en-US" u="none" dirty="0">
                <a:solidFill>
                  <a:srgbClr val="FF0000"/>
                </a:solidFill>
              </a:rPr>
              <a:t> </a:t>
            </a:r>
            <a:r>
              <a:rPr lang="en-US" u="none" dirty="0" err="1">
                <a:solidFill>
                  <a:srgbClr val="FF0000"/>
                </a:solidFill>
              </a:rPr>
              <a:t>là</a:t>
            </a:r>
            <a:r>
              <a:rPr lang="en-US" u="none" dirty="0">
                <a:solidFill>
                  <a:srgbClr val="FF0000"/>
                </a:solidFill>
              </a:rPr>
              <a:t> </a:t>
            </a:r>
            <a:r>
              <a:rPr lang="en-US" u="none" dirty="0" err="1">
                <a:solidFill>
                  <a:srgbClr val="FF0000"/>
                </a:solidFill>
              </a:rPr>
              <a:t>âm</a:t>
            </a:r>
            <a:r>
              <a:rPr lang="en-US" u="none" dirty="0">
                <a:solidFill>
                  <a:srgbClr val="FF0000"/>
                </a:solidFill>
              </a:rPr>
              <a:t> </a:t>
            </a:r>
            <a:r>
              <a:rPr lang="en-US" u="none" dirty="0" err="1">
                <a:solidFill>
                  <a:srgbClr val="FF0000"/>
                </a:solidFill>
              </a:rPr>
              <a:t>phản</a:t>
            </a:r>
            <a:r>
              <a:rPr lang="en-US" u="none" dirty="0">
                <a:solidFill>
                  <a:srgbClr val="FF0000"/>
                </a:solidFill>
              </a:rPr>
              <a:t> </a:t>
            </a:r>
            <a:r>
              <a:rPr lang="en-US" u="none" dirty="0" err="1">
                <a:solidFill>
                  <a:srgbClr val="FF0000"/>
                </a:solidFill>
              </a:rPr>
              <a:t>xạ</a:t>
            </a:r>
            <a:r>
              <a:rPr lang="en-US" u="none" dirty="0">
                <a:solidFill>
                  <a:srgbClr val="FF0000"/>
                </a:solidFill>
              </a:rPr>
              <a:t>. </a:t>
            </a:r>
            <a:r>
              <a:rPr lang="en-US" u="none" dirty="0" err="1">
                <a:solidFill>
                  <a:srgbClr val="FF0000"/>
                </a:solidFill>
              </a:rPr>
              <a:t>Nếu</a:t>
            </a:r>
            <a:r>
              <a:rPr lang="en-US" u="none" dirty="0">
                <a:solidFill>
                  <a:srgbClr val="FF0000"/>
                </a:solidFill>
              </a:rPr>
              <a:t> </a:t>
            </a:r>
            <a:r>
              <a:rPr lang="en-US" u="none" dirty="0" err="1">
                <a:solidFill>
                  <a:srgbClr val="FF0000"/>
                </a:solidFill>
              </a:rPr>
              <a:t>chúng</a:t>
            </a:r>
            <a:r>
              <a:rPr lang="en-US" u="none" dirty="0">
                <a:solidFill>
                  <a:srgbClr val="FF0000"/>
                </a:solidFill>
              </a:rPr>
              <a:t> ta </a:t>
            </a:r>
            <a:r>
              <a:rPr lang="en-US" u="none" dirty="0" err="1">
                <a:solidFill>
                  <a:srgbClr val="FF0000"/>
                </a:solidFill>
              </a:rPr>
              <a:t>hét</a:t>
            </a:r>
            <a:r>
              <a:rPr lang="en-US" u="none" dirty="0">
                <a:solidFill>
                  <a:srgbClr val="FF0000"/>
                </a:solidFill>
              </a:rPr>
              <a:t> to </a:t>
            </a:r>
            <a:r>
              <a:rPr lang="en-US" u="none" dirty="0" err="1">
                <a:solidFill>
                  <a:srgbClr val="FF0000"/>
                </a:solidFill>
              </a:rPr>
              <a:t>trong</a:t>
            </a:r>
            <a:r>
              <a:rPr lang="en-US" u="none" dirty="0">
                <a:solidFill>
                  <a:srgbClr val="FF0000"/>
                </a:solidFill>
              </a:rPr>
              <a:t> </a:t>
            </a:r>
            <a:r>
              <a:rPr lang="en-US" u="none" dirty="0" err="1">
                <a:solidFill>
                  <a:srgbClr val="FF0000"/>
                </a:solidFill>
              </a:rPr>
              <a:t>một</a:t>
            </a:r>
            <a:r>
              <a:rPr lang="en-US" u="none" dirty="0">
                <a:solidFill>
                  <a:srgbClr val="FF0000"/>
                </a:solidFill>
              </a:rPr>
              <a:t> hang </a:t>
            </a:r>
            <a:r>
              <a:rPr lang="en-US" u="none" dirty="0" err="1">
                <a:solidFill>
                  <a:srgbClr val="FF0000"/>
                </a:solidFill>
              </a:rPr>
              <a:t>động</a:t>
            </a:r>
            <a:r>
              <a:rPr lang="en-US" u="none" dirty="0">
                <a:solidFill>
                  <a:srgbClr val="FF0000"/>
                </a:solidFill>
              </a:rPr>
              <a:t> </a:t>
            </a:r>
            <a:r>
              <a:rPr lang="en-US" u="none" dirty="0" err="1">
                <a:solidFill>
                  <a:srgbClr val="FF0000"/>
                </a:solidFill>
              </a:rPr>
              <a:t>lớn</a:t>
            </a:r>
            <a:r>
              <a:rPr lang="en-US" u="none" dirty="0">
                <a:solidFill>
                  <a:srgbClr val="FF0000"/>
                </a:solidFill>
              </a:rPr>
              <a:t> </a:t>
            </a:r>
            <a:r>
              <a:rPr lang="en-US" u="none" dirty="0" err="1">
                <a:solidFill>
                  <a:srgbClr val="FF0000"/>
                </a:solidFill>
              </a:rPr>
              <a:t>thì</a:t>
            </a:r>
            <a:r>
              <a:rPr lang="en-US" u="none" dirty="0">
                <a:solidFill>
                  <a:srgbClr val="FF0000"/>
                </a:solidFill>
              </a:rPr>
              <a:t> </a:t>
            </a:r>
            <a:r>
              <a:rPr lang="en-US" u="none" dirty="0" err="1">
                <a:solidFill>
                  <a:srgbClr val="FF0000"/>
                </a:solidFill>
              </a:rPr>
              <a:t>chúng</a:t>
            </a:r>
            <a:r>
              <a:rPr lang="en-US" u="none" dirty="0">
                <a:solidFill>
                  <a:srgbClr val="FF0000"/>
                </a:solidFill>
              </a:rPr>
              <a:t> ta </a:t>
            </a:r>
            <a:r>
              <a:rPr lang="en-US" u="none" dirty="0" err="1">
                <a:solidFill>
                  <a:srgbClr val="FF0000"/>
                </a:solidFill>
              </a:rPr>
              <a:t>sẽ</a:t>
            </a:r>
            <a:r>
              <a:rPr lang="en-US" u="none" dirty="0">
                <a:solidFill>
                  <a:srgbClr val="FF0000"/>
                </a:solidFill>
              </a:rPr>
              <a:t> </a:t>
            </a:r>
            <a:r>
              <a:rPr lang="en-US" u="none" dirty="0" err="1">
                <a:solidFill>
                  <a:srgbClr val="FF0000"/>
                </a:solidFill>
              </a:rPr>
              <a:t>nghe</a:t>
            </a:r>
            <a:r>
              <a:rPr lang="en-US" u="none" dirty="0">
                <a:solidFill>
                  <a:srgbClr val="FF0000"/>
                </a:solidFill>
              </a:rPr>
              <a:t> </a:t>
            </a:r>
            <a:r>
              <a:rPr lang="en-US" u="none" dirty="0" err="1">
                <a:solidFill>
                  <a:srgbClr val="FF0000"/>
                </a:solidFill>
              </a:rPr>
              <a:t>thây</a:t>
            </a:r>
            <a:r>
              <a:rPr lang="en-US" u="none" dirty="0">
                <a:solidFill>
                  <a:srgbClr val="FF0000"/>
                </a:solidFill>
              </a:rPr>
              <a:t> </a:t>
            </a:r>
            <a:r>
              <a:rPr lang="en-US" u="none" dirty="0" err="1">
                <a:solidFill>
                  <a:srgbClr val="FF0000"/>
                </a:solidFill>
              </a:rPr>
              <a:t>tiếng</a:t>
            </a:r>
            <a:r>
              <a:rPr lang="en-US" u="none" dirty="0">
                <a:solidFill>
                  <a:srgbClr val="FF0000"/>
                </a:solidFill>
              </a:rPr>
              <a:t> </a:t>
            </a:r>
            <a:r>
              <a:rPr lang="en-US" u="none" dirty="0" err="1">
                <a:solidFill>
                  <a:srgbClr val="FF0000"/>
                </a:solidFill>
              </a:rPr>
              <a:t>hét</a:t>
            </a:r>
            <a:r>
              <a:rPr lang="en-US" u="none" dirty="0">
                <a:solidFill>
                  <a:srgbClr val="FF0000"/>
                </a:solidFill>
              </a:rPr>
              <a:t> </a:t>
            </a:r>
            <a:r>
              <a:rPr lang="en-US" u="none" dirty="0" err="1">
                <a:solidFill>
                  <a:srgbClr val="FF0000"/>
                </a:solidFill>
              </a:rPr>
              <a:t>của</a:t>
            </a:r>
            <a:r>
              <a:rPr lang="en-US" u="none" dirty="0">
                <a:solidFill>
                  <a:srgbClr val="FF0000"/>
                </a:solidFill>
              </a:rPr>
              <a:t> </a:t>
            </a:r>
            <a:r>
              <a:rPr lang="en-US" u="none" dirty="0" err="1">
                <a:solidFill>
                  <a:srgbClr val="FF0000"/>
                </a:solidFill>
              </a:rPr>
              <a:t>mình</a:t>
            </a:r>
            <a:r>
              <a:rPr lang="en-US" u="none" dirty="0">
                <a:solidFill>
                  <a:srgbClr val="FF0000"/>
                </a:solidFill>
              </a:rPr>
              <a:t> </a:t>
            </a:r>
            <a:r>
              <a:rPr lang="en-US" u="none" dirty="0" err="1">
                <a:solidFill>
                  <a:srgbClr val="FF0000"/>
                </a:solidFill>
              </a:rPr>
              <a:t>vọng</a:t>
            </a:r>
            <a:r>
              <a:rPr lang="en-US" u="none" dirty="0">
                <a:solidFill>
                  <a:srgbClr val="FF0000"/>
                </a:solidFill>
              </a:rPr>
              <a:t> </a:t>
            </a:r>
            <a:r>
              <a:rPr lang="en-US" u="none" dirty="0" err="1">
                <a:solidFill>
                  <a:srgbClr val="FF0000"/>
                </a:solidFill>
              </a:rPr>
              <a:t>lại</a:t>
            </a:r>
            <a:r>
              <a:rPr lang="en-US" u="none" dirty="0">
                <a:solidFill>
                  <a:srgbClr val="FF0000"/>
                </a:solidFill>
              </a:rPr>
              <a:t>. </a:t>
            </a:r>
            <a:r>
              <a:rPr lang="en-US" u="none" dirty="0" err="1">
                <a:solidFill>
                  <a:srgbClr val="FF0000"/>
                </a:solidFill>
              </a:rPr>
              <a:t>Người</a:t>
            </a:r>
            <a:r>
              <a:rPr lang="en-US" u="none" dirty="0">
                <a:solidFill>
                  <a:srgbClr val="FF0000"/>
                </a:solidFill>
              </a:rPr>
              <a:t> ta </a:t>
            </a:r>
            <a:r>
              <a:rPr lang="en-US" u="none" dirty="0" err="1">
                <a:solidFill>
                  <a:srgbClr val="FF0000"/>
                </a:solidFill>
              </a:rPr>
              <a:t>gọi</a:t>
            </a:r>
            <a:r>
              <a:rPr lang="en-US" u="none" dirty="0">
                <a:solidFill>
                  <a:srgbClr val="FF0000"/>
                </a:solidFill>
              </a:rPr>
              <a:t> </a:t>
            </a:r>
            <a:r>
              <a:rPr lang="en-US" u="none" dirty="0" err="1">
                <a:solidFill>
                  <a:srgbClr val="FF0000"/>
                </a:solidFill>
              </a:rPr>
              <a:t>đó</a:t>
            </a:r>
            <a:r>
              <a:rPr lang="en-US" u="none" dirty="0">
                <a:solidFill>
                  <a:srgbClr val="FF0000"/>
                </a:solidFill>
              </a:rPr>
              <a:t> </a:t>
            </a:r>
            <a:r>
              <a:rPr lang="en-US" u="none" dirty="0" err="1">
                <a:solidFill>
                  <a:srgbClr val="FF0000"/>
                </a:solidFill>
              </a:rPr>
              <a:t>là</a:t>
            </a:r>
            <a:r>
              <a:rPr lang="en-US" u="none" dirty="0">
                <a:solidFill>
                  <a:srgbClr val="FF0000"/>
                </a:solidFill>
              </a:rPr>
              <a:t> </a:t>
            </a:r>
            <a:r>
              <a:rPr lang="en-US" u="none" dirty="0" err="1">
                <a:solidFill>
                  <a:srgbClr val="FF0000"/>
                </a:solidFill>
              </a:rPr>
              <a:t>tiếng</a:t>
            </a:r>
            <a:r>
              <a:rPr lang="en-US" u="none" dirty="0">
                <a:solidFill>
                  <a:srgbClr val="FF0000"/>
                </a:solidFill>
              </a:rPr>
              <a:t> </a:t>
            </a:r>
            <a:r>
              <a:rPr lang="en-US" u="none" dirty="0" err="1">
                <a:solidFill>
                  <a:srgbClr val="FF0000"/>
                </a:solidFill>
              </a:rPr>
              <a:t>vang</a:t>
            </a:r>
            <a:r>
              <a:rPr lang="en-US" dirty="0"/>
              <a:t>. </a:t>
            </a:r>
          </a:p>
        </p:txBody>
      </p:sp>
      <p:pic>
        <p:nvPicPr>
          <p:cNvPr id="7170" name="Picture 2" descr="E:\khtn 7\Bài 14-KHTN 7-CTSTxST\Bài 14-KHTN 7-CTSTxS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1766673"/>
            <a:ext cx="40386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3707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3" name="TextBox 2"/>
          <p:cNvSpPr txBox="1"/>
          <p:nvPr/>
        </p:nvSpPr>
        <p:spPr>
          <a:xfrm>
            <a:off x="152400" y="609600"/>
            <a:ext cx="6362639" cy="1169551"/>
          </a:xfrm>
          <a:prstGeom prst="rect">
            <a:avLst/>
          </a:prstGeom>
          <a:noFill/>
        </p:spPr>
        <p:txBody>
          <a:bodyPr wrap="none" rtlCol="0">
            <a:spAutoFit/>
          </a:bodyPr>
          <a:lstStyle/>
          <a:p>
            <a:r>
              <a:rPr lang="en-US" sz="3500" u="none" smtClean="0">
                <a:solidFill>
                  <a:schemeClr val="tx1"/>
                </a:solidFill>
              </a:rPr>
              <a:t>2. Một số hiện tượng về sóng âm</a:t>
            </a:r>
          </a:p>
          <a:p>
            <a:r>
              <a:rPr lang="en-US" sz="3500" u="none" smtClean="0">
                <a:solidFill>
                  <a:schemeClr val="tx1"/>
                </a:solidFill>
              </a:rPr>
              <a:t>* Sự hình thành tiếng vang</a:t>
            </a:r>
            <a:endParaRPr lang="en-US" sz="3500" u="none">
              <a:solidFill>
                <a:schemeClr val="tx1"/>
              </a:solidFill>
            </a:endParaRPr>
          </a:p>
        </p:txBody>
      </p:sp>
      <p:pic>
        <p:nvPicPr>
          <p:cNvPr id="6146" name="Picture 2" descr="E:\khtn 7\Bài 14-KHTN 7-CTSTxST\Bài 14-KHTN 7-CTSTxST\Untitl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676399"/>
            <a:ext cx="4638675"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054440"/>
      </p:ext>
    </p:extLst>
  </p:cSld>
  <p:clrMapOvr>
    <a:masterClrMapping/>
  </p:clrMapOvr>
  <p:transition>
    <p:push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hlinkClick r:id="rId4" action="ppaction://hlinkfile"/>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95400" y="1066800"/>
            <a:ext cx="6563414" cy="4360035"/>
          </a:xfrm>
          <a:prstGeom prst="rect">
            <a:avLst/>
          </a:prstGeom>
        </p:spPr>
      </p:pic>
      <p:pic>
        <p:nvPicPr>
          <p:cNvPr id="5" name="Sự hình thành liên kết cộng hoá trị của Cl2">
            <a:hlinkClick r:id="" action="ppaction://media"/>
            <a:extLst>
              <a:ext uri="{FF2B5EF4-FFF2-40B4-BE49-F238E27FC236}">
                <a16:creationId xmlns="" xmlns:a16="http://schemas.microsoft.com/office/drawing/2014/main" id="{EA4E2562-F37A-5151-C4B2-C5C2E348B14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524000" y="1219200"/>
            <a:ext cx="6096000" cy="3657600"/>
          </a:xfrm>
          <a:prstGeom prst="rect">
            <a:avLst/>
          </a:prstGeom>
        </p:spPr>
      </p:pic>
      <p:sp>
        <p:nvSpPr>
          <p:cNvPr id="2" name="Rectangle 1"/>
          <p:cNvSpPr/>
          <p:nvPr/>
        </p:nvSpPr>
        <p:spPr>
          <a:xfrm>
            <a:off x="2057400" y="115957"/>
            <a:ext cx="5715000" cy="1200329"/>
          </a:xfrm>
          <a:prstGeom prst="rect">
            <a:avLst/>
          </a:prstGeom>
        </p:spPr>
        <p:txBody>
          <a:bodyPr wrap="square">
            <a:spAutoFit/>
          </a:bodyPr>
          <a:lstStyle/>
          <a:p>
            <a:r>
              <a:rPr lang="vi-VN" sz="3600" u="none" dirty="0">
                <a:cs typeface="Times New Roman" pitchFamily="18" charset="0"/>
              </a:rPr>
              <a:t>BÀI </a:t>
            </a:r>
            <a:r>
              <a:rPr lang="en-US" sz="3600" u="none" dirty="0">
                <a:cs typeface="Times New Roman" panose="02020603050405020304" pitchFamily="18" charset="0"/>
              </a:rPr>
              <a:t>14: PHẢN XẠ ÂM</a:t>
            </a:r>
            <a:br>
              <a:rPr lang="en-US" sz="3600" u="none" dirty="0">
                <a:cs typeface="Times New Roman" panose="02020603050405020304" pitchFamily="18" charset="0"/>
              </a:rPr>
            </a:br>
            <a:endParaRPr lang="en-US" sz="3600" u="none" dirty="0"/>
          </a:p>
        </p:txBody>
      </p:sp>
    </p:spTree>
    <p:extLst>
      <p:ext uri="{BB962C8B-B14F-4D97-AF65-F5344CB8AC3E}">
        <p14:creationId xmlns:p14="http://schemas.microsoft.com/office/powerpoint/2010/main" val="4256153741"/>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hlinkClick r:id="rId4" action="ppaction://hlinkfile"/>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95400" y="1066800"/>
            <a:ext cx="6563414" cy="4360035"/>
          </a:xfrm>
          <a:prstGeom prst="rect">
            <a:avLst/>
          </a:prstGeom>
        </p:spPr>
      </p:pic>
      <p:pic>
        <p:nvPicPr>
          <p:cNvPr id="5" name="Sự hình thành liên kết cộng hoá trị của Cl2">
            <a:hlinkClick r:id="" action="ppaction://media"/>
            <a:extLst>
              <a:ext uri="{FF2B5EF4-FFF2-40B4-BE49-F238E27FC236}">
                <a16:creationId xmlns="" xmlns:a16="http://schemas.microsoft.com/office/drawing/2014/main" id="{EA4E2562-F37A-5151-C4B2-C5C2E348B14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524000" y="1219200"/>
            <a:ext cx="6096000" cy="3657600"/>
          </a:xfrm>
          <a:prstGeom prst="rect">
            <a:avLst/>
          </a:prstGeom>
        </p:spPr>
      </p:pic>
      <p:sp>
        <p:nvSpPr>
          <p:cNvPr id="2" name="Rectangle 1"/>
          <p:cNvSpPr/>
          <p:nvPr/>
        </p:nvSpPr>
        <p:spPr>
          <a:xfrm>
            <a:off x="2057400" y="115957"/>
            <a:ext cx="5715000" cy="1200329"/>
          </a:xfrm>
          <a:prstGeom prst="rect">
            <a:avLst/>
          </a:prstGeom>
        </p:spPr>
        <p:txBody>
          <a:bodyPr wrap="square">
            <a:spAutoFit/>
          </a:bodyPr>
          <a:lstStyle/>
          <a:p>
            <a:r>
              <a:rPr lang="vi-VN" sz="3600" u="none" dirty="0">
                <a:cs typeface="Times New Roman" pitchFamily="18" charset="0"/>
              </a:rPr>
              <a:t>BÀI </a:t>
            </a:r>
            <a:r>
              <a:rPr lang="en-US" sz="3600" u="none" dirty="0">
                <a:cs typeface="Times New Roman" panose="02020603050405020304" pitchFamily="18" charset="0"/>
              </a:rPr>
              <a:t>14: PHẢN XẠ ÂM</a:t>
            </a:r>
            <a:br>
              <a:rPr lang="en-US" sz="3600" u="none" dirty="0">
                <a:cs typeface="Times New Roman" panose="02020603050405020304" pitchFamily="18" charset="0"/>
              </a:rPr>
            </a:br>
            <a:endParaRPr lang="en-US" sz="3600" u="none" dirty="0"/>
          </a:p>
        </p:txBody>
      </p:sp>
    </p:spTree>
    <p:extLst>
      <p:ext uri="{BB962C8B-B14F-4D97-AF65-F5344CB8AC3E}">
        <p14:creationId xmlns:p14="http://schemas.microsoft.com/office/powerpoint/2010/main" val="201809347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10"/>
          <p:cNvSpPr txBox="1">
            <a:spLocks noChangeArrowheads="1"/>
          </p:cNvSpPr>
          <p:nvPr/>
        </p:nvSpPr>
        <p:spPr bwMode="auto">
          <a:xfrm>
            <a:off x="228601" y="1828800"/>
            <a:ext cx="8686800" cy="2785378"/>
          </a:xfrm>
          <a:prstGeom prst="rect">
            <a:avLst/>
          </a:prstGeom>
          <a:noFill/>
          <a:ln w="9525">
            <a:noFill/>
            <a:miter lim="800000"/>
            <a:headEnd/>
            <a:tailEnd/>
          </a:ln>
          <a:effectLst/>
        </p:spPr>
        <p:txBody>
          <a:bodyPr wrap="square">
            <a:spAutoFit/>
          </a:bodyPr>
          <a:lstStyle/>
          <a:p>
            <a:pPr eaLnBrk="1" hangingPunct="1"/>
            <a:r>
              <a:rPr lang="en-US" sz="3500" b="0" i="1" u="none" dirty="0" smtClean="0">
                <a:solidFill>
                  <a:schemeClr val="tx1"/>
                </a:solidFill>
                <a:cs typeface="Times New Roman" pitchFamily="18" charset="0"/>
              </a:rPr>
              <a:t> </a:t>
            </a:r>
            <a:r>
              <a:rPr lang="en-US" sz="3500" b="0" i="1" u="none" dirty="0" err="1" smtClean="0">
                <a:solidFill>
                  <a:schemeClr val="tx1"/>
                </a:solidFill>
                <a:cs typeface="Times New Roman" pitchFamily="18" charset="0"/>
              </a:rPr>
              <a:t>Kết</a:t>
            </a:r>
            <a:r>
              <a:rPr lang="en-US" sz="3500" b="0" i="1" u="none" dirty="0" smtClean="0">
                <a:solidFill>
                  <a:schemeClr val="tx1"/>
                </a:solidFill>
                <a:cs typeface="Times New Roman" pitchFamily="18" charset="0"/>
              </a:rPr>
              <a:t> </a:t>
            </a:r>
            <a:r>
              <a:rPr lang="en-US" sz="3500" b="0" i="1" u="none" dirty="0" err="1">
                <a:solidFill>
                  <a:schemeClr val="tx1"/>
                </a:solidFill>
                <a:cs typeface="Times New Roman" pitchFamily="18" charset="0"/>
              </a:rPr>
              <a:t>luận</a:t>
            </a:r>
            <a:r>
              <a:rPr lang="en-US" sz="3500" b="0" u="none" dirty="0" smtClean="0">
                <a:solidFill>
                  <a:schemeClr val="tx1"/>
                </a:solidFill>
                <a:cs typeface="Times New Roman" pitchFamily="18" charset="0"/>
              </a:rPr>
              <a:t>:</a:t>
            </a:r>
          </a:p>
          <a:p>
            <a:pPr eaLnBrk="1" hangingPunct="1"/>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Âm</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dội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lại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khi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gặp</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mặt</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chắn</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là</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âm</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phản</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xạ</a:t>
            </a:r>
            <a:r>
              <a:rPr lang="en-US" sz="3500" b="0" u="none" dirty="0">
                <a:solidFill>
                  <a:schemeClr val="tx1"/>
                </a:solidFill>
                <a:cs typeface="Times New Roman" pitchFamily="18" charset="0"/>
              </a:rPr>
              <a:t>.</a:t>
            </a:r>
          </a:p>
          <a:p>
            <a:pPr eaLnBrk="1" hangingPunct="1"/>
            <a:r>
              <a:rPr lang="en-US" sz="3500" b="0" u="none" dirty="0" smtClean="0">
                <a:solidFill>
                  <a:schemeClr val="tx1"/>
                </a:solidFill>
                <a:cs typeface="Times New Roman" pitchFamily="18" charset="0"/>
              </a:rPr>
              <a:t>- Ta </a:t>
            </a:r>
            <a:r>
              <a:rPr lang="en-US" sz="3500" b="0" u="none" dirty="0" err="1" smtClean="0">
                <a:solidFill>
                  <a:schemeClr val="tx1"/>
                </a:solidFill>
                <a:cs typeface="Times New Roman" pitchFamily="18" charset="0"/>
              </a:rPr>
              <a:t>nghe</a:t>
            </a:r>
            <a:r>
              <a:rPr lang="en-US" sz="3500" b="0" u="none" dirty="0" smtClean="0">
                <a:solidFill>
                  <a:schemeClr val="tx1"/>
                </a:solidFill>
                <a:cs typeface="Times New Roman" pitchFamily="18" charset="0"/>
              </a:rPr>
              <a:t> </a:t>
            </a:r>
            <a:r>
              <a:rPr lang="en-US" sz="3500" b="0" u="none" dirty="0" err="1" smtClean="0">
                <a:solidFill>
                  <a:schemeClr val="tx1"/>
                </a:solidFill>
                <a:cs typeface="Times New Roman" pitchFamily="18" charset="0"/>
              </a:rPr>
              <a:t>được</a:t>
            </a:r>
            <a:r>
              <a:rPr lang="en-US" sz="3500" b="0" u="none" dirty="0" smtClean="0">
                <a:solidFill>
                  <a:schemeClr val="tx1"/>
                </a:solidFill>
                <a:cs typeface="Times New Roman" pitchFamily="18" charset="0"/>
              </a:rPr>
              <a:t> </a:t>
            </a:r>
            <a:r>
              <a:rPr lang="en-US" sz="3500" b="0" u="none" dirty="0" err="1" smtClean="0">
                <a:solidFill>
                  <a:schemeClr val="tx1"/>
                </a:solidFill>
                <a:cs typeface="Times New Roman" pitchFamily="18" charset="0"/>
              </a:rPr>
              <a:t>tiếng</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vang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khi</a:t>
            </a:r>
            <a:r>
              <a:rPr lang="en-US" sz="3500" b="0" u="none" dirty="0">
                <a:solidFill>
                  <a:schemeClr val="tx1"/>
                </a:solidFill>
                <a:cs typeface="Times New Roman" pitchFamily="18" charset="0"/>
              </a:rPr>
              <a:t> </a:t>
            </a:r>
            <a:r>
              <a:rPr lang="en-US" sz="3500" b="0" u="none" dirty="0" err="1" smtClean="0">
                <a:solidFill>
                  <a:schemeClr val="tx1"/>
                </a:solidFill>
                <a:cs typeface="Times New Roman" pitchFamily="18" charset="0"/>
              </a:rPr>
              <a:t>âm</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phản</a:t>
            </a:r>
            <a:r>
              <a:rPr lang="en-US" sz="3500" b="0" u="none" dirty="0">
                <a:solidFill>
                  <a:schemeClr val="tx1"/>
                </a:solidFill>
                <a:cs typeface="Times New Roman" pitchFamily="18" charset="0"/>
              </a:rPr>
              <a:t> </a:t>
            </a:r>
            <a:r>
              <a:rPr lang="en-US" sz="3500" b="0" u="none" dirty="0" err="1" smtClean="0">
                <a:solidFill>
                  <a:schemeClr val="tx1"/>
                </a:solidFill>
                <a:cs typeface="Times New Roman" pitchFamily="18" charset="0"/>
              </a:rPr>
              <a:t>xạ</a:t>
            </a:r>
            <a:r>
              <a:rPr lang="en-US" sz="3500" b="0" u="none" dirty="0" smtClean="0">
                <a:solidFill>
                  <a:schemeClr val="tx1"/>
                </a:solidFill>
                <a:cs typeface="Times New Roman" pitchFamily="18" charset="0"/>
              </a:rPr>
              <a:t> </a:t>
            </a:r>
            <a:r>
              <a:rPr lang="en-US" sz="3500" b="0" u="none" dirty="0" err="1" smtClean="0">
                <a:solidFill>
                  <a:schemeClr val="tx1"/>
                </a:solidFill>
                <a:cs typeface="Times New Roman" pitchFamily="18" charset="0"/>
              </a:rPr>
              <a:t>cách</a:t>
            </a:r>
            <a:r>
              <a:rPr lang="en-US" sz="3500" b="0" u="none" dirty="0" smtClean="0">
                <a:solidFill>
                  <a:schemeClr val="tx1"/>
                </a:solidFill>
                <a:cs typeface="Times New Roman" pitchFamily="18" charset="0"/>
              </a:rPr>
              <a:t> </a:t>
            </a:r>
          </a:p>
          <a:p>
            <a:pPr eaLnBrk="1" hangingPunct="1"/>
            <a:r>
              <a:rPr lang="en-US" sz="3500" b="0" u="none" dirty="0" err="1" smtClean="0">
                <a:solidFill>
                  <a:schemeClr val="tx1"/>
                </a:solidFill>
                <a:cs typeface="Times New Roman" pitchFamily="18" charset="0"/>
              </a:rPr>
              <a:t>âm</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trực</a:t>
            </a:r>
            <a:r>
              <a:rPr lang="en-US" sz="3500" b="0" u="none" dirty="0">
                <a:solidFill>
                  <a:schemeClr val="tx1"/>
                </a:solidFill>
                <a:cs typeface="Times New Roman" pitchFamily="18" charset="0"/>
              </a:rPr>
              <a:t> </a:t>
            </a:r>
            <a:r>
              <a:rPr lang="en-US" sz="3500" b="0" u="none" dirty="0" err="1" smtClean="0">
                <a:solidFill>
                  <a:schemeClr val="tx1"/>
                </a:solidFill>
                <a:cs typeface="Times New Roman" pitchFamily="18" charset="0"/>
              </a:rPr>
              <a:t>tiếp</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một</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khoảng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thời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gian</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ít</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nhất</a:t>
            </a:r>
            <a:r>
              <a:rPr lang="en-US" sz="3500" b="0" u="none" dirty="0">
                <a:solidFill>
                  <a:schemeClr val="tx1"/>
                </a:solidFill>
                <a:cs typeface="Times New Roman" pitchFamily="18" charset="0"/>
              </a:rPr>
              <a:t> 1/15 </a:t>
            </a:r>
            <a:r>
              <a:rPr lang="en-US" sz="3500" b="0" u="none" dirty="0" err="1">
                <a:solidFill>
                  <a:schemeClr val="tx1"/>
                </a:solidFill>
                <a:cs typeface="Times New Roman" pitchFamily="18" charset="0"/>
              </a:rPr>
              <a:t>giây</a:t>
            </a:r>
            <a:r>
              <a:rPr lang="en-US" sz="3500" b="0" u="none" dirty="0" smtClean="0">
                <a:solidFill>
                  <a:schemeClr val="tx1"/>
                </a:solidFill>
                <a:cs typeface="Times New Roman" pitchFamily="18" charset="0"/>
              </a:rPr>
              <a:t>.</a:t>
            </a:r>
          </a:p>
        </p:txBody>
      </p:sp>
      <p:sp>
        <p:nvSpPr>
          <p:cNvPr id="6" name="TextBox 5"/>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7" name="TextBox 6"/>
          <p:cNvSpPr txBox="1"/>
          <p:nvPr/>
        </p:nvSpPr>
        <p:spPr>
          <a:xfrm>
            <a:off x="152400" y="609600"/>
            <a:ext cx="6362639" cy="1169551"/>
          </a:xfrm>
          <a:prstGeom prst="rect">
            <a:avLst/>
          </a:prstGeom>
          <a:noFill/>
        </p:spPr>
        <p:txBody>
          <a:bodyPr wrap="none" rtlCol="0">
            <a:spAutoFit/>
          </a:bodyPr>
          <a:lstStyle/>
          <a:p>
            <a:r>
              <a:rPr lang="en-US" sz="3500" u="none" smtClean="0">
                <a:solidFill>
                  <a:schemeClr val="tx1"/>
                </a:solidFill>
              </a:rPr>
              <a:t>2. Một số hiện tượng về sóng âm</a:t>
            </a:r>
          </a:p>
          <a:p>
            <a:r>
              <a:rPr lang="en-US" sz="3500" u="none" smtClean="0">
                <a:solidFill>
                  <a:schemeClr val="tx1"/>
                </a:solidFill>
              </a:rPr>
              <a:t>* Sự hình thành tiếng vang</a:t>
            </a:r>
            <a:endParaRPr lang="en-US" sz="3500" u="none">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0657" y="4267200"/>
            <a:ext cx="2032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509098"/>
      </p:ext>
    </p:extLst>
  </p:cSld>
  <p:clrMapOvr>
    <a:masterClrMapping/>
  </p:clrMapOvr>
  <p:transition>
    <p:push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132" t="10526" r="26776" b="10526"/>
          <a:stretch/>
        </p:blipFill>
        <p:spPr bwMode="auto">
          <a:xfrm>
            <a:off x="172453" y="4114800"/>
            <a:ext cx="1295400" cy="272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8610600" y="4191000"/>
            <a:ext cx="152400" cy="256874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cxnSp>
        <p:nvCxnSpPr>
          <p:cNvPr id="5" name="Straight Arrow Connector 4"/>
          <p:cNvCxnSpPr/>
          <p:nvPr/>
        </p:nvCxnSpPr>
        <p:spPr bwMode="auto">
          <a:xfrm flipV="1">
            <a:off x="990600" y="4876800"/>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H="1">
            <a:off x="990600" y="4648200"/>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080371" y="5024735"/>
            <a:ext cx="1872629" cy="461665"/>
          </a:xfrm>
          <a:prstGeom prst="rect">
            <a:avLst/>
          </a:prstGeom>
          <a:noFill/>
        </p:spPr>
        <p:txBody>
          <a:bodyPr wrap="none" rtlCol="0">
            <a:spAutoFit/>
          </a:bodyPr>
          <a:lstStyle/>
          <a:p>
            <a:r>
              <a:rPr lang="en-US" sz="2400" u="none" smtClean="0">
                <a:solidFill>
                  <a:schemeClr val="tx1"/>
                </a:solidFill>
              </a:rPr>
              <a:t>Âm trực tiếp</a:t>
            </a:r>
            <a:endParaRPr lang="en-US" sz="2400" u="none">
              <a:solidFill>
                <a:schemeClr val="tx1"/>
              </a:solidFill>
            </a:endParaRPr>
          </a:p>
        </p:txBody>
      </p:sp>
      <p:sp>
        <p:nvSpPr>
          <p:cNvPr id="9" name="TextBox 8"/>
          <p:cNvSpPr txBox="1"/>
          <p:nvPr/>
        </p:nvSpPr>
        <p:spPr>
          <a:xfrm>
            <a:off x="3006519" y="4267200"/>
            <a:ext cx="1794081" cy="461665"/>
          </a:xfrm>
          <a:prstGeom prst="rect">
            <a:avLst/>
          </a:prstGeom>
          <a:noFill/>
        </p:spPr>
        <p:txBody>
          <a:bodyPr wrap="none" rtlCol="0">
            <a:spAutoFit/>
          </a:bodyPr>
          <a:lstStyle/>
          <a:p>
            <a:r>
              <a:rPr lang="en-US" sz="2400" u="none" dirty="0" err="1" smtClean="0">
                <a:solidFill>
                  <a:schemeClr val="tx1"/>
                </a:solidFill>
              </a:rPr>
              <a:t>Âm</a:t>
            </a:r>
            <a:r>
              <a:rPr lang="en-US" sz="2400" u="none" dirty="0" smtClean="0">
                <a:solidFill>
                  <a:schemeClr val="tx1"/>
                </a:solidFill>
              </a:rPr>
              <a:t> </a:t>
            </a:r>
            <a:r>
              <a:rPr lang="en-US" sz="2400" u="none" dirty="0" err="1" smtClean="0">
                <a:solidFill>
                  <a:schemeClr val="tx1"/>
                </a:solidFill>
              </a:rPr>
              <a:t>phản</a:t>
            </a:r>
            <a:r>
              <a:rPr lang="en-US" sz="2400" u="none" dirty="0" smtClean="0">
                <a:solidFill>
                  <a:schemeClr val="tx1"/>
                </a:solidFill>
              </a:rPr>
              <a:t> </a:t>
            </a:r>
            <a:r>
              <a:rPr lang="en-US" sz="2400" u="none" dirty="0" err="1" smtClean="0">
                <a:solidFill>
                  <a:schemeClr val="tx1"/>
                </a:solidFill>
              </a:rPr>
              <a:t>xạ</a:t>
            </a:r>
            <a:endParaRPr lang="en-US" sz="2400" u="none" dirty="0">
              <a:solidFill>
                <a:schemeClr val="tx1"/>
              </a:solidFill>
            </a:endParaRPr>
          </a:p>
        </p:txBody>
      </p:sp>
      <p:cxnSp>
        <p:nvCxnSpPr>
          <p:cNvPr id="11" name="Straight Arrow Connector 10"/>
          <p:cNvCxnSpPr/>
          <p:nvPr/>
        </p:nvCxnSpPr>
        <p:spPr bwMode="auto">
          <a:xfrm flipH="1">
            <a:off x="2286000" y="4686300"/>
            <a:ext cx="794371"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a:off x="4648200" y="4914900"/>
            <a:ext cx="990600"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8911668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132" t="10526" r="26776" b="10526"/>
          <a:stretch/>
        </p:blipFill>
        <p:spPr bwMode="auto">
          <a:xfrm>
            <a:off x="172453" y="0"/>
            <a:ext cx="1295400" cy="272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8610600" y="76200"/>
            <a:ext cx="152400" cy="256874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cxnSp>
        <p:nvCxnSpPr>
          <p:cNvPr id="5" name="Straight Arrow Connector 4"/>
          <p:cNvCxnSpPr/>
          <p:nvPr/>
        </p:nvCxnSpPr>
        <p:spPr bwMode="auto">
          <a:xfrm flipV="1">
            <a:off x="990600" y="762000"/>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p:nvPr/>
        </p:nvCxnSpPr>
        <p:spPr bwMode="auto">
          <a:xfrm flipH="1">
            <a:off x="990600" y="533400"/>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p:nvPr/>
        </p:nvSpPr>
        <p:spPr>
          <a:xfrm>
            <a:off x="3080371" y="909935"/>
            <a:ext cx="1872629" cy="461665"/>
          </a:xfrm>
          <a:prstGeom prst="rect">
            <a:avLst/>
          </a:prstGeom>
          <a:noFill/>
        </p:spPr>
        <p:txBody>
          <a:bodyPr wrap="none" rtlCol="0">
            <a:spAutoFit/>
          </a:bodyPr>
          <a:lstStyle/>
          <a:p>
            <a:r>
              <a:rPr lang="en-US" sz="2400" u="none" dirty="0" err="1" smtClean="0">
                <a:solidFill>
                  <a:schemeClr val="tx1"/>
                </a:solidFill>
              </a:rPr>
              <a:t>Âm</a:t>
            </a:r>
            <a:r>
              <a:rPr lang="en-US" sz="2400" u="none" dirty="0" smtClean="0">
                <a:solidFill>
                  <a:schemeClr val="tx1"/>
                </a:solidFill>
              </a:rPr>
              <a:t> </a:t>
            </a:r>
            <a:r>
              <a:rPr lang="en-US" sz="2400" u="none" dirty="0" err="1" smtClean="0">
                <a:solidFill>
                  <a:schemeClr val="tx1"/>
                </a:solidFill>
              </a:rPr>
              <a:t>trực</a:t>
            </a:r>
            <a:r>
              <a:rPr lang="en-US" sz="2400" u="none" dirty="0" smtClean="0">
                <a:solidFill>
                  <a:schemeClr val="tx1"/>
                </a:solidFill>
              </a:rPr>
              <a:t> </a:t>
            </a:r>
            <a:r>
              <a:rPr lang="en-US" sz="2400" u="none" dirty="0" err="1" smtClean="0">
                <a:solidFill>
                  <a:schemeClr val="tx1"/>
                </a:solidFill>
              </a:rPr>
              <a:t>tiếp</a:t>
            </a:r>
            <a:endParaRPr lang="en-US" sz="2400" u="none" dirty="0">
              <a:solidFill>
                <a:schemeClr val="tx1"/>
              </a:solidFill>
            </a:endParaRPr>
          </a:p>
        </p:txBody>
      </p:sp>
      <p:sp>
        <p:nvSpPr>
          <p:cNvPr id="8" name="TextBox 7"/>
          <p:cNvSpPr txBox="1"/>
          <p:nvPr/>
        </p:nvSpPr>
        <p:spPr>
          <a:xfrm>
            <a:off x="3006519" y="152400"/>
            <a:ext cx="1794081" cy="461665"/>
          </a:xfrm>
          <a:prstGeom prst="rect">
            <a:avLst/>
          </a:prstGeom>
          <a:noFill/>
        </p:spPr>
        <p:txBody>
          <a:bodyPr wrap="none" rtlCol="0">
            <a:spAutoFit/>
          </a:bodyPr>
          <a:lstStyle/>
          <a:p>
            <a:r>
              <a:rPr lang="en-US" sz="2400" u="none" dirty="0" err="1" smtClean="0">
                <a:solidFill>
                  <a:schemeClr val="tx1"/>
                </a:solidFill>
              </a:rPr>
              <a:t>Âm</a:t>
            </a:r>
            <a:r>
              <a:rPr lang="en-US" sz="2400" u="none" dirty="0" smtClean="0">
                <a:solidFill>
                  <a:schemeClr val="tx1"/>
                </a:solidFill>
              </a:rPr>
              <a:t> </a:t>
            </a:r>
            <a:r>
              <a:rPr lang="en-US" sz="2400" u="none" dirty="0" err="1" smtClean="0">
                <a:solidFill>
                  <a:schemeClr val="tx1"/>
                </a:solidFill>
              </a:rPr>
              <a:t>phản</a:t>
            </a:r>
            <a:r>
              <a:rPr lang="en-US" sz="2400" u="none" dirty="0" smtClean="0">
                <a:solidFill>
                  <a:schemeClr val="tx1"/>
                </a:solidFill>
              </a:rPr>
              <a:t> </a:t>
            </a:r>
            <a:r>
              <a:rPr lang="en-US" sz="2400" u="none" dirty="0" err="1" smtClean="0">
                <a:solidFill>
                  <a:schemeClr val="tx1"/>
                </a:solidFill>
              </a:rPr>
              <a:t>xạ</a:t>
            </a:r>
            <a:endParaRPr lang="en-US" sz="2400" u="none" dirty="0">
              <a:solidFill>
                <a:schemeClr val="tx1"/>
              </a:solidFill>
            </a:endParaRPr>
          </a:p>
        </p:txBody>
      </p:sp>
      <p:cxnSp>
        <p:nvCxnSpPr>
          <p:cNvPr id="9" name="Straight Arrow Connector 8"/>
          <p:cNvCxnSpPr/>
          <p:nvPr/>
        </p:nvCxnSpPr>
        <p:spPr bwMode="auto">
          <a:xfrm flipH="1">
            <a:off x="2286000" y="571500"/>
            <a:ext cx="794371"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4648200" y="800100"/>
            <a:ext cx="990600"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2" name="Object 11"/>
          <p:cNvGraphicFramePr>
            <a:graphicFrameLocks noChangeAspect="1"/>
          </p:cNvGraphicFramePr>
          <p:nvPr>
            <p:extLst>
              <p:ext uri="{D42A27DB-BD31-4B8C-83A1-F6EECF244321}">
                <p14:modId xmlns:p14="http://schemas.microsoft.com/office/powerpoint/2010/main" val="2215207477"/>
              </p:ext>
            </p:extLst>
          </p:nvPr>
        </p:nvGraphicFramePr>
        <p:xfrm>
          <a:off x="-3175" y="3124200"/>
          <a:ext cx="917575" cy="762000"/>
        </p:xfrm>
        <a:graphic>
          <a:graphicData uri="http://schemas.openxmlformats.org/presentationml/2006/ole">
            <mc:AlternateContent xmlns:mc="http://schemas.openxmlformats.org/markup-compatibility/2006">
              <mc:Choice xmlns:v="urn:schemas-microsoft-com:vml" Requires="v">
                <p:oleObj spid="_x0000_s4166" name="Equation" r:id="rId4" imgW="520560" imgH="431640" progId="Equation.DSMT4">
                  <p:embed/>
                </p:oleObj>
              </mc:Choice>
              <mc:Fallback>
                <p:oleObj name="Equation" r:id="rId4" imgW="520560" imgH="431640" progId="Equation.DSMT4">
                  <p:embed/>
                  <p:pic>
                    <p:nvPicPr>
                      <p:cNvPr id="0" name=""/>
                      <p:cNvPicPr/>
                      <p:nvPr/>
                    </p:nvPicPr>
                    <p:blipFill>
                      <a:blip r:embed="rId5"/>
                      <a:stretch>
                        <a:fillRect/>
                      </a:stretch>
                    </p:blipFill>
                    <p:spPr>
                      <a:xfrm>
                        <a:off x="-3175" y="3124200"/>
                        <a:ext cx="917575" cy="762000"/>
                      </a:xfrm>
                      <a:prstGeom prst="rect">
                        <a:avLst/>
                      </a:prstGeom>
                      <a:ln>
                        <a:solidFill>
                          <a:srgbClr val="FF0000">
                            <a:alpha val="0"/>
                          </a:srgbClr>
                        </a:solidFill>
                      </a:ln>
                    </p:spPr>
                  </p:pic>
                </p:oleObj>
              </mc:Fallback>
            </mc:AlternateContent>
          </a:graphicData>
        </a:graphic>
      </p:graphicFrame>
      <p:sp>
        <p:nvSpPr>
          <p:cNvPr id="16" name="TextBox 15"/>
          <p:cNvSpPr txBox="1"/>
          <p:nvPr/>
        </p:nvSpPr>
        <p:spPr>
          <a:xfrm>
            <a:off x="818356" y="3286780"/>
            <a:ext cx="8173244" cy="954107"/>
          </a:xfrm>
          <a:prstGeom prst="rect">
            <a:avLst/>
          </a:prstGeom>
          <a:noFill/>
        </p:spPr>
        <p:txBody>
          <a:bodyPr wrap="square" rtlCol="0">
            <a:spAutoFit/>
          </a:bodyPr>
          <a:lstStyle/>
          <a:p>
            <a:r>
              <a:rPr lang="en-US" b="0" u="none" dirty="0" err="1">
                <a:solidFill>
                  <a:srgbClr val="0070C0"/>
                </a:solidFill>
              </a:rPr>
              <a:t>là</a:t>
            </a:r>
            <a:r>
              <a:rPr lang="en-US" b="0" u="none" dirty="0">
                <a:solidFill>
                  <a:srgbClr val="0070C0"/>
                </a:solidFill>
              </a:rPr>
              <a:t> </a:t>
            </a:r>
            <a:r>
              <a:rPr lang="en-US" b="0" u="none" dirty="0" err="1">
                <a:solidFill>
                  <a:srgbClr val="0070C0"/>
                </a:solidFill>
              </a:rPr>
              <a:t>thời</a:t>
            </a:r>
            <a:r>
              <a:rPr lang="en-US" b="0" u="none" dirty="0">
                <a:solidFill>
                  <a:srgbClr val="0070C0"/>
                </a:solidFill>
              </a:rPr>
              <a:t> </a:t>
            </a:r>
            <a:r>
              <a:rPr lang="en-US" b="0" u="none" dirty="0" err="1">
                <a:solidFill>
                  <a:srgbClr val="0070C0"/>
                </a:solidFill>
              </a:rPr>
              <a:t>gian</a:t>
            </a:r>
            <a:r>
              <a:rPr lang="en-US" b="0" u="none" dirty="0">
                <a:solidFill>
                  <a:srgbClr val="0070C0"/>
                </a:solidFill>
              </a:rPr>
              <a:t> </a:t>
            </a:r>
            <a:r>
              <a:rPr lang="en-US" b="0" u="none" dirty="0" err="1">
                <a:solidFill>
                  <a:srgbClr val="0070C0"/>
                </a:solidFill>
              </a:rPr>
              <a:t>từ</a:t>
            </a:r>
            <a:r>
              <a:rPr lang="en-US" b="0" u="none" dirty="0">
                <a:solidFill>
                  <a:srgbClr val="0070C0"/>
                </a:solidFill>
              </a:rPr>
              <a:t> </a:t>
            </a:r>
            <a:r>
              <a:rPr lang="en-US" b="0" u="none" dirty="0" err="1">
                <a:solidFill>
                  <a:srgbClr val="0070C0"/>
                </a:solidFill>
              </a:rPr>
              <a:t>lúc</a:t>
            </a:r>
            <a:r>
              <a:rPr lang="en-US" b="0" u="none" dirty="0">
                <a:solidFill>
                  <a:srgbClr val="0070C0"/>
                </a:solidFill>
              </a:rPr>
              <a:t> </a:t>
            </a:r>
            <a:r>
              <a:rPr lang="en-US" b="0" u="none" dirty="0" err="1">
                <a:solidFill>
                  <a:srgbClr val="0070C0"/>
                </a:solidFill>
              </a:rPr>
              <a:t>âm</a:t>
            </a:r>
            <a:r>
              <a:rPr lang="en-US" b="0" u="none" dirty="0">
                <a:solidFill>
                  <a:srgbClr val="0070C0"/>
                </a:solidFill>
              </a:rPr>
              <a:t> </a:t>
            </a:r>
            <a:r>
              <a:rPr lang="en-US" b="0" u="none" dirty="0" err="1">
                <a:solidFill>
                  <a:srgbClr val="0070C0"/>
                </a:solidFill>
              </a:rPr>
              <a:t>phát</a:t>
            </a:r>
            <a:r>
              <a:rPr lang="en-US" b="0" u="none" dirty="0">
                <a:solidFill>
                  <a:srgbClr val="0070C0"/>
                </a:solidFill>
              </a:rPr>
              <a:t> </a:t>
            </a:r>
            <a:r>
              <a:rPr lang="en-US" b="0" u="none" dirty="0" err="1">
                <a:solidFill>
                  <a:srgbClr val="0070C0"/>
                </a:solidFill>
              </a:rPr>
              <a:t>ra</a:t>
            </a:r>
            <a:r>
              <a:rPr lang="en-US" b="0" u="none" dirty="0">
                <a:solidFill>
                  <a:srgbClr val="0070C0"/>
                </a:solidFill>
              </a:rPr>
              <a:t> </a:t>
            </a:r>
            <a:r>
              <a:rPr lang="en-US" b="0" u="none" dirty="0" err="1">
                <a:solidFill>
                  <a:srgbClr val="0070C0"/>
                </a:solidFill>
              </a:rPr>
              <a:t>tới</a:t>
            </a:r>
            <a:r>
              <a:rPr lang="en-US" b="0" u="none" dirty="0">
                <a:solidFill>
                  <a:srgbClr val="0070C0"/>
                </a:solidFill>
              </a:rPr>
              <a:t> </a:t>
            </a:r>
            <a:r>
              <a:rPr lang="en-US" b="0" u="none" dirty="0" err="1">
                <a:solidFill>
                  <a:srgbClr val="0070C0"/>
                </a:solidFill>
              </a:rPr>
              <a:t>khi</a:t>
            </a:r>
            <a:r>
              <a:rPr lang="en-US" b="0" u="none" dirty="0">
                <a:solidFill>
                  <a:srgbClr val="0070C0"/>
                </a:solidFill>
              </a:rPr>
              <a:t> </a:t>
            </a:r>
            <a:r>
              <a:rPr lang="en-US" b="0" u="none" dirty="0" err="1">
                <a:solidFill>
                  <a:srgbClr val="0070C0"/>
                </a:solidFill>
              </a:rPr>
              <a:t>nghe</a:t>
            </a:r>
            <a:r>
              <a:rPr lang="en-US" b="0" u="none" dirty="0">
                <a:solidFill>
                  <a:srgbClr val="0070C0"/>
                </a:solidFill>
              </a:rPr>
              <a:t> </a:t>
            </a:r>
            <a:r>
              <a:rPr lang="en-US" b="0" u="none" dirty="0" err="1">
                <a:solidFill>
                  <a:srgbClr val="0070C0"/>
                </a:solidFill>
              </a:rPr>
              <a:t>được</a:t>
            </a:r>
            <a:r>
              <a:rPr lang="en-US" b="0" u="none" dirty="0">
                <a:solidFill>
                  <a:srgbClr val="0070C0"/>
                </a:solidFill>
              </a:rPr>
              <a:t> </a:t>
            </a:r>
            <a:r>
              <a:rPr lang="en-US" b="0" u="none" dirty="0" err="1">
                <a:solidFill>
                  <a:srgbClr val="0070C0"/>
                </a:solidFill>
              </a:rPr>
              <a:t>tiếng</a:t>
            </a:r>
            <a:r>
              <a:rPr lang="en-US" b="0" u="none" dirty="0">
                <a:solidFill>
                  <a:srgbClr val="0070C0"/>
                </a:solidFill>
              </a:rPr>
              <a:t> </a:t>
            </a:r>
            <a:r>
              <a:rPr lang="en-US" b="0" u="none" dirty="0" err="1" smtClean="0">
                <a:solidFill>
                  <a:srgbClr val="0070C0"/>
                </a:solidFill>
              </a:rPr>
              <a:t>vang</a:t>
            </a:r>
            <a:r>
              <a:rPr lang="en-US" b="0" u="none" dirty="0" smtClean="0">
                <a:solidFill>
                  <a:srgbClr val="0070C0"/>
                </a:solidFill>
              </a:rPr>
              <a:t>.</a:t>
            </a:r>
            <a:endParaRPr lang="en-US" b="0" u="none" dirty="0">
              <a:solidFill>
                <a:srgbClr val="0070C0"/>
              </a:solidFill>
            </a:endParaRPr>
          </a:p>
        </p:txBody>
      </p:sp>
      <p:sp>
        <p:nvSpPr>
          <p:cNvPr id="17" name="TextBox 16"/>
          <p:cNvSpPr txBox="1"/>
          <p:nvPr/>
        </p:nvSpPr>
        <p:spPr>
          <a:xfrm>
            <a:off x="44667" y="4339112"/>
            <a:ext cx="1891865" cy="523220"/>
          </a:xfrm>
          <a:prstGeom prst="rect">
            <a:avLst/>
          </a:prstGeom>
          <a:noFill/>
        </p:spPr>
        <p:txBody>
          <a:bodyPr wrap="none" rtlCol="0">
            <a:spAutoFit/>
          </a:bodyPr>
          <a:lstStyle/>
          <a:p>
            <a:r>
              <a:rPr lang="en-US" b="0" u="none" dirty="0">
                <a:solidFill>
                  <a:schemeClr val="tx1"/>
                </a:solidFill>
              </a:rPr>
              <a:t>v = </a:t>
            </a:r>
            <a:r>
              <a:rPr lang="en-US" b="0" u="none" dirty="0" smtClean="0">
                <a:solidFill>
                  <a:schemeClr val="tx1"/>
                </a:solidFill>
              </a:rPr>
              <a:t>343 </a:t>
            </a:r>
            <a:r>
              <a:rPr lang="en-US" b="0" u="none" dirty="0">
                <a:solidFill>
                  <a:schemeClr val="tx1"/>
                </a:solidFill>
              </a:rPr>
              <a:t>m/s</a:t>
            </a:r>
            <a:endParaRPr lang="en-US" dirty="0"/>
          </a:p>
        </p:txBody>
      </p:sp>
      <p:sp>
        <p:nvSpPr>
          <p:cNvPr id="18" name="TextBox 17"/>
          <p:cNvSpPr txBox="1"/>
          <p:nvPr/>
        </p:nvSpPr>
        <p:spPr>
          <a:xfrm>
            <a:off x="2066287" y="4277380"/>
            <a:ext cx="4578497" cy="523220"/>
          </a:xfrm>
          <a:prstGeom prst="rect">
            <a:avLst/>
          </a:prstGeom>
          <a:noFill/>
        </p:spPr>
        <p:txBody>
          <a:bodyPr wrap="none" rtlCol="0">
            <a:spAutoFit/>
          </a:bodyPr>
          <a:lstStyle/>
          <a:p>
            <a:r>
              <a:rPr lang="en-US" b="0" u="none" dirty="0" err="1">
                <a:solidFill>
                  <a:srgbClr val="0070C0"/>
                </a:solidFill>
              </a:rPr>
              <a:t>là</a:t>
            </a:r>
            <a:r>
              <a:rPr lang="en-US" b="0" u="none" dirty="0">
                <a:solidFill>
                  <a:srgbClr val="0070C0"/>
                </a:solidFill>
              </a:rPr>
              <a:t> </a:t>
            </a:r>
            <a:r>
              <a:rPr lang="en-US" b="0" u="none" dirty="0" err="1">
                <a:solidFill>
                  <a:srgbClr val="0070C0"/>
                </a:solidFill>
              </a:rPr>
              <a:t>vận</a:t>
            </a:r>
            <a:r>
              <a:rPr lang="en-US" b="0" u="none" dirty="0">
                <a:solidFill>
                  <a:srgbClr val="0070C0"/>
                </a:solidFill>
              </a:rPr>
              <a:t> </a:t>
            </a:r>
            <a:r>
              <a:rPr lang="en-US" b="0" u="none" dirty="0" err="1">
                <a:solidFill>
                  <a:srgbClr val="0070C0"/>
                </a:solidFill>
              </a:rPr>
              <a:t>tốc</a:t>
            </a:r>
            <a:r>
              <a:rPr lang="en-US" b="0" u="none" dirty="0">
                <a:solidFill>
                  <a:srgbClr val="0070C0"/>
                </a:solidFill>
              </a:rPr>
              <a:t> </a:t>
            </a:r>
            <a:r>
              <a:rPr lang="en-US" b="0" u="none" dirty="0" err="1">
                <a:solidFill>
                  <a:srgbClr val="0070C0"/>
                </a:solidFill>
              </a:rPr>
              <a:t>âm</a:t>
            </a:r>
            <a:r>
              <a:rPr lang="en-US" b="0" u="none" dirty="0">
                <a:solidFill>
                  <a:srgbClr val="0070C0"/>
                </a:solidFill>
              </a:rPr>
              <a:t> </a:t>
            </a:r>
            <a:r>
              <a:rPr lang="en-US" b="0" u="none" dirty="0" err="1">
                <a:solidFill>
                  <a:srgbClr val="0070C0"/>
                </a:solidFill>
              </a:rPr>
              <a:t>trong</a:t>
            </a:r>
            <a:r>
              <a:rPr lang="en-US" b="0" u="none" dirty="0">
                <a:solidFill>
                  <a:srgbClr val="0070C0"/>
                </a:solidFill>
              </a:rPr>
              <a:t> </a:t>
            </a:r>
            <a:r>
              <a:rPr lang="en-US" b="0" u="none" dirty="0" err="1">
                <a:solidFill>
                  <a:srgbClr val="0070C0"/>
                </a:solidFill>
              </a:rPr>
              <a:t>không</a:t>
            </a:r>
            <a:r>
              <a:rPr lang="en-US" b="0" u="none" dirty="0">
                <a:solidFill>
                  <a:srgbClr val="0070C0"/>
                </a:solidFill>
              </a:rPr>
              <a:t> </a:t>
            </a:r>
            <a:r>
              <a:rPr lang="en-US" b="0" u="none" dirty="0" err="1">
                <a:solidFill>
                  <a:srgbClr val="0070C0"/>
                </a:solidFill>
              </a:rPr>
              <a:t>khí</a:t>
            </a:r>
            <a:r>
              <a:rPr lang="en-US" b="0" u="none" dirty="0" smtClean="0">
                <a:solidFill>
                  <a:srgbClr val="0070C0"/>
                </a:solidFill>
              </a:rPr>
              <a:t>.</a:t>
            </a:r>
            <a:endParaRPr lang="en-US" b="0" u="none" dirty="0">
              <a:solidFill>
                <a:srgbClr val="0070C0"/>
              </a:solidFill>
            </a:endParaRPr>
          </a:p>
        </p:txBody>
      </p:sp>
      <p:sp>
        <p:nvSpPr>
          <p:cNvPr id="19" name="TextBox 18"/>
          <p:cNvSpPr txBox="1"/>
          <p:nvPr/>
        </p:nvSpPr>
        <p:spPr>
          <a:xfrm>
            <a:off x="0" y="5036167"/>
            <a:ext cx="1293944" cy="523220"/>
          </a:xfrm>
          <a:prstGeom prst="rect">
            <a:avLst/>
          </a:prstGeom>
          <a:noFill/>
        </p:spPr>
        <p:txBody>
          <a:bodyPr wrap="none" rtlCol="0">
            <a:spAutoFit/>
          </a:bodyPr>
          <a:lstStyle/>
          <a:p>
            <a:r>
              <a:rPr lang="en-US" b="0" u="none" dirty="0">
                <a:solidFill>
                  <a:schemeClr val="tx1"/>
                </a:solidFill>
              </a:rPr>
              <a:t>S = ? m</a:t>
            </a:r>
            <a:endParaRPr lang="en-US" dirty="0"/>
          </a:p>
        </p:txBody>
      </p:sp>
      <p:sp>
        <p:nvSpPr>
          <p:cNvPr id="20" name="TextBox 19"/>
          <p:cNvSpPr txBox="1"/>
          <p:nvPr/>
        </p:nvSpPr>
        <p:spPr>
          <a:xfrm>
            <a:off x="1217744" y="5062210"/>
            <a:ext cx="8516873" cy="954107"/>
          </a:xfrm>
          <a:prstGeom prst="rect">
            <a:avLst/>
          </a:prstGeom>
          <a:noFill/>
        </p:spPr>
        <p:txBody>
          <a:bodyPr wrap="square" rtlCol="0">
            <a:spAutoFit/>
          </a:bodyPr>
          <a:lstStyle/>
          <a:p>
            <a:r>
              <a:rPr lang="en-US" b="0" u="none" dirty="0" err="1">
                <a:solidFill>
                  <a:srgbClr val="0070C0"/>
                </a:solidFill>
              </a:rPr>
              <a:t>là</a:t>
            </a:r>
            <a:r>
              <a:rPr lang="en-US" b="0" u="none" dirty="0">
                <a:solidFill>
                  <a:srgbClr val="0070C0"/>
                </a:solidFill>
              </a:rPr>
              <a:t> </a:t>
            </a:r>
            <a:r>
              <a:rPr lang="en-US" b="0" u="none" dirty="0" err="1">
                <a:solidFill>
                  <a:srgbClr val="0070C0"/>
                </a:solidFill>
              </a:rPr>
              <a:t>đoạn</a:t>
            </a:r>
            <a:r>
              <a:rPr lang="en-US" b="0" u="none" dirty="0">
                <a:solidFill>
                  <a:srgbClr val="0070C0"/>
                </a:solidFill>
              </a:rPr>
              <a:t> </a:t>
            </a:r>
            <a:r>
              <a:rPr lang="en-US" b="0" u="none" dirty="0" err="1">
                <a:solidFill>
                  <a:srgbClr val="0070C0"/>
                </a:solidFill>
              </a:rPr>
              <a:t>đường</a:t>
            </a:r>
            <a:r>
              <a:rPr lang="en-US" b="0" u="none" dirty="0">
                <a:solidFill>
                  <a:srgbClr val="0070C0"/>
                </a:solidFill>
              </a:rPr>
              <a:t> </a:t>
            </a:r>
            <a:r>
              <a:rPr lang="en-US" b="0" u="none" dirty="0" err="1">
                <a:solidFill>
                  <a:srgbClr val="0070C0"/>
                </a:solidFill>
              </a:rPr>
              <a:t>đi</a:t>
            </a:r>
            <a:r>
              <a:rPr lang="en-US" b="0" u="none" dirty="0">
                <a:solidFill>
                  <a:srgbClr val="0070C0"/>
                </a:solidFill>
              </a:rPr>
              <a:t> </a:t>
            </a:r>
            <a:r>
              <a:rPr lang="en-US" b="0" u="none" dirty="0" err="1">
                <a:solidFill>
                  <a:srgbClr val="0070C0"/>
                </a:solidFill>
              </a:rPr>
              <a:t>của</a:t>
            </a:r>
            <a:r>
              <a:rPr lang="en-US" b="0" u="none" dirty="0">
                <a:solidFill>
                  <a:srgbClr val="0070C0"/>
                </a:solidFill>
              </a:rPr>
              <a:t> </a:t>
            </a:r>
            <a:r>
              <a:rPr lang="en-US" b="0" u="none" dirty="0" err="1">
                <a:solidFill>
                  <a:srgbClr val="0070C0"/>
                </a:solidFill>
              </a:rPr>
              <a:t>âm</a:t>
            </a:r>
            <a:r>
              <a:rPr lang="en-US" b="0" u="none" dirty="0">
                <a:solidFill>
                  <a:srgbClr val="0070C0"/>
                </a:solidFill>
              </a:rPr>
              <a:t> </a:t>
            </a:r>
            <a:r>
              <a:rPr lang="en-US" b="0" u="none" dirty="0" err="1">
                <a:solidFill>
                  <a:srgbClr val="0070C0"/>
                </a:solidFill>
              </a:rPr>
              <a:t>từ</a:t>
            </a:r>
            <a:r>
              <a:rPr lang="en-US" b="0" u="none" dirty="0">
                <a:solidFill>
                  <a:srgbClr val="0070C0"/>
                </a:solidFill>
              </a:rPr>
              <a:t> </a:t>
            </a:r>
            <a:r>
              <a:rPr lang="en-US" b="0" u="none" dirty="0" err="1">
                <a:solidFill>
                  <a:srgbClr val="0070C0"/>
                </a:solidFill>
              </a:rPr>
              <a:t>nguồn</a:t>
            </a:r>
            <a:r>
              <a:rPr lang="en-US" b="0" u="none" dirty="0">
                <a:solidFill>
                  <a:srgbClr val="0070C0"/>
                </a:solidFill>
              </a:rPr>
              <a:t> </a:t>
            </a:r>
            <a:r>
              <a:rPr lang="en-US" b="0" u="none" dirty="0" err="1">
                <a:solidFill>
                  <a:srgbClr val="0070C0"/>
                </a:solidFill>
              </a:rPr>
              <a:t>âm</a:t>
            </a:r>
            <a:r>
              <a:rPr lang="en-US" b="0" u="none" dirty="0">
                <a:solidFill>
                  <a:srgbClr val="0070C0"/>
                </a:solidFill>
              </a:rPr>
              <a:t> </a:t>
            </a:r>
            <a:r>
              <a:rPr lang="en-US" b="0" u="none" dirty="0" err="1">
                <a:solidFill>
                  <a:srgbClr val="0070C0"/>
                </a:solidFill>
              </a:rPr>
              <a:t>tới</a:t>
            </a:r>
            <a:r>
              <a:rPr lang="en-US" b="0" u="none" dirty="0">
                <a:solidFill>
                  <a:srgbClr val="0070C0"/>
                </a:solidFill>
              </a:rPr>
              <a:t> </a:t>
            </a:r>
            <a:r>
              <a:rPr lang="en-US" b="0" u="none" dirty="0" err="1">
                <a:solidFill>
                  <a:srgbClr val="0070C0"/>
                </a:solidFill>
              </a:rPr>
              <a:t>khi</a:t>
            </a:r>
            <a:r>
              <a:rPr lang="en-US" b="0" u="none" dirty="0">
                <a:solidFill>
                  <a:srgbClr val="0070C0"/>
                </a:solidFill>
              </a:rPr>
              <a:t> </a:t>
            </a:r>
            <a:r>
              <a:rPr lang="en-US" b="0" u="none" dirty="0" err="1">
                <a:solidFill>
                  <a:srgbClr val="0070C0"/>
                </a:solidFill>
              </a:rPr>
              <a:t>nghe</a:t>
            </a:r>
            <a:r>
              <a:rPr lang="en-US" b="0" u="none" dirty="0">
                <a:solidFill>
                  <a:srgbClr val="0070C0"/>
                </a:solidFill>
              </a:rPr>
              <a:t> </a:t>
            </a:r>
            <a:endParaRPr lang="en-US" b="0" u="none" dirty="0" smtClean="0">
              <a:solidFill>
                <a:srgbClr val="0070C0"/>
              </a:solidFill>
            </a:endParaRPr>
          </a:p>
          <a:p>
            <a:r>
              <a:rPr lang="en-US" b="0" u="none" dirty="0" err="1" smtClean="0">
                <a:solidFill>
                  <a:srgbClr val="0070C0"/>
                </a:solidFill>
              </a:rPr>
              <a:t>được</a:t>
            </a:r>
            <a:r>
              <a:rPr lang="en-US" b="0" u="none" dirty="0" smtClean="0">
                <a:solidFill>
                  <a:srgbClr val="0070C0"/>
                </a:solidFill>
              </a:rPr>
              <a:t> </a:t>
            </a:r>
            <a:r>
              <a:rPr lang="en-US" b="0" u="none" dirty="0" err="1">
                <a:solidFill>
                  <a:srgbClr val="0070C0"/>
                </a:solidFill>
              </a:rPr>
              <a:t>âm</a:t>
            </a:r>
            <a:r>
              <a:rPr lang="en-US" b="0" u="none" dirty="0">
                <a:solidFill>
                  <a:srgbClr val="0070C0"/>
                </a:solidFill>
              </a:rPr>
              <a:t> </a:t>
            </a:r>
            <a:r>
              <a:rPr lang="en-US" b="0" u="none" dirty="0" err="1" smtClean="0">
                <a:solidFill>
                  <a:srgbClr val="0070C0"/>
                </a:solidFill>
              </a:rPr>
              <a:t>phản</a:t>
            </a:r>
            <a:r>
              <a:rPr lang="en-US" b="0" u="none" dirty="0" smtClean="0">
                <a:solidFill>
                  <a:srgbClr val="0070C0"/>
                </a:solidFill>
              </a:rPr>
              <a:t> </a:t>
            </a:r>
            <a:r>
              <a:rPr lang="en-US" b="0" u="none" dirty="0" err="1">
                <a:solidFill>
                  <a:srgbClr val="0070C0"/>
                </a:solidFill>
              </a:rPr>
              <a:t>xạ</a:t>
            </a:r>
            <a:r>
              <a:rPr lang="en-US" b="0" u="none" dirty="0" smtClean="0">
                <a:solidFill>
                  <a:srgbClr val="0070C0"/>
                </a:solidFill>
              </a:rPr>
              <a:t>.</a:t>
            </a:r>
            <a:endParaRPr lang="en-US" b="0" u="none" dirty="0">
              <a:solidFill>
                <a:srgbClr val="0070C0"/>
              </a:solidFill>
            </a:endParaRPr>
          </a:p>
        </p:txBody>
      </p:sp>
    </p:spTree>
    <p:extLst>
      <p:ext uri="{BB962C8B-B14F-4D97-AF65-F5344CB8AC3E}">
        <p14:creationId xmlns:p14="http://schemas.microsoft.com/office/powerpoint/2010/main" val="1497091235"/>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173534"/>
            <a:ext cx="9188734" cy="5693866"/>
          </a:xfrm>
          <a:prstGeom prst="rect">
            <a:avLst/>
          </a:prstGeom>
          <a:noFill/>
        </p:spPr>
        <p:txBody>
          <a:bodyPr wrap="none" rtlCol="0">
            <a:spAutoFit/>
          </a:bodyPr>
          <a:lstStyle/>
          <a:p>
            <a:r>
              <a:rPr lang="en-US" b="0" u="none" dirty="0">
                <a:solidFill>
                  <a:schemeClr val="tx1"/>
                </a:solidFill>
              </a:rPr>
              <a:t>t</a:t>
            </a:r>
            <a:r>
              <a:rPr lang="en-US" b="0" u="none" dirty="0" smtClean="0">
                <a:solidFill>
                  <a:schemeClr val="tx1"/>
                </a:solidFill>
              </a:rPr>
              <a:t> =      s : </a:t>
            </a:r>
            <a:r>
              <a:rPr lang="en-US" b="0" u="none" dirty="0" err="1" smtClean="0">
                <a:solidFill>
                  <a:srgbClr val="0070C0"/>
                </a:solidFill>
              </a:rPr>
              <a:t>là</a:t>
            </a:r>
            <a:r>
              <a:rPr lang="en-US" b="0" u="none" dirty="0" smtClean="0">
                <a:solidFill>
                  <a:srgbClr val="0070C0"/>
                </a:solidFill>
              </a:rPr>
              <a:t> </a:t>
            </a:r>
            <a:r>
              <a:rPr lang="en-US" b="0" u="none" dirty="0" err="1" smtClean="0">
                <a:solidFill>
                  <a:srgbClr val="0070C0"/>
                </a:solidFill>
              </a:rPr>
              <a:t>thời</a:t>
            </a:r>
            <a:r>
              <a:rPr lang="en-US" b="0" u="none" dirty="0" smtClean="0">
                <a:solidFill>
                  <a:srgbClr val="0070C0"/>
                </a:solidFill>
              </a:rPr>
              <a:t> </a:t>
            </a:r>
            <a:r>
              <a:rPr lang="en-US" b="0" u="none" dirty="0" err="1" smtClean="0">
                <a:solidFill>
                  <a:srgbClr val="0070C0"/>
                </a:solidFill>
              </a:rPr>
              <a:t>gian</a:t>
            </a:r>
            <a:r>
              <a:rPr lang="en-US" b="0" u="none" dirty="0" smtClean="0">
                <a:solidFill>
                  <a:srgbClr val="0070C0"/>
                </a:solidFill>
              </a:rPr>
              <a:t> </a:t>
            </a:r>
            <a:r>
              <a:rPr lang="en-US" b="0" u="none" dirty="0" err="1" smtClean="0">
                <a:solidFill>
                  <a:srgbClr val="0070C0"/>
                </a:solidFill>
              </a:rPr>
              <a:t>từ</a:t>
            </a:r>
            <a:r>
              <a:rPr lang="en-US" b="0" u="none" dirty="0" smtClean="0">
                <a:solidFill>
                  <a:srgbClr val="0070C0"/>
                </a:solidFill>
              </a:rPr>
              <a:t> </a:t>
            </a:r>
            <a:r>
              <a:rPr lang="en-US" b="0" u="none" dirty="0" err="1" smtClean="0">
                <a:solidFill>
                  <a:srgbClr val="0070C0"/>
                </a:solidFill>
              </a:rPr>
              <a:t>lúc</a:t>
            </a:r>
            <a:r>
              <a:rPr lang="en-US" b="0" u="none" dirty="0" smtClean="0">
                <a:solidFill>
                  <a:srgbClr val="0070C0"/>
                </a:solidFill>
              </a:rPr>
              <a:t> </a:t>
            </a:r>
            <a:r>
              <a:rPr lang="en-US" b="0" u="none" dirty="0" err="1" smtClean="0">
                <a:solidFill>
                  <a:srgbClr val="0070C0"/>
                </a:solidFill>
              </a:rPr>
              <a:t>âm</a:t>
            </a:r>
            <a:r>
              <a:rPr lang="en-US" b="0" u="none" dirty="0" smtClean="0">
                <a:solidFill>
                  <a:srgbClr val="0070C0"/>
                </a:solidFill>
              </a:rPr>
              <a:t> </a:t>
            </a:r>
            <a:r>
              <a:rPr lang="en-US" b="0" u="none" dirty="0" err="1" smtClean="0">
                <a:solidFill>
                  <a:srgbClr val="0070C0"/>
                </a:solidFill>
              </a:rPr>
              <a:t>phát</a:t>
            </a:r>
            <a:r>
              <a:rPr lang="en-US" b="0" u="none" dirty="0" smtClean="0">
                <a:solidFill>
                  <a:srgbClr val="0070C0"/>
                </a:solidFill>
              </a:rPr>
              <a:t> </a:t>
            </a:r>
            <a:r>
              <a:rPr lang="en-US" b="0" u="none" dirty="0" err="1" smtClean="0">
                <a:solidFill>
                  <a:srgbClr val="0070C0"/>
                </a:solidFill>
              </a:rPr>
              <a:t>ra</a:t>
            </a:r>
            <a:r>
              <a:rPr lang="en-US" b="0" u="none" dirty="0" smtClean="0">
                <a:solidFill>
                  <a:srgbClr val="0070C0"/>
                </a:solidFill>
              </a:rPr>
              <a:t> </a:t>
            </a:r>
            <a:r>
              <a:rPr lang="en-US" b="0" u="none" dirty="0" err="1" smtClean="0">
                <a:solidFill>
                  <a:srgbClr val="0070C0"/>
                </a:solidFill>
              </a:rPr>
              <a:t>tới</a:t>
            </a:r>
            <a:r>
              <a:rPr lang="en-US" b="0" u="none" dirty="0" smtClean="0">
                <a:solidFill>
                  <a:srgbClr val="0070C0"/>
                </a:solidFill>
              </a:rPr>
              <a:t> </a:t>
            </a:r>
            <a:r>
              <a:rPr lang="en-US" b="0" u="none" dirty="0" err="1" smtClean="0">
                <a:solidFill>
                  <a:srgbClr val="0070C0"/>
                </a:solidFill>
              </a:rPr>
              <a:t>khi</a:t>
            </a:r>
            <a:r>
              <a:rPr lang="en-US" b="0" u="none" dirty="0" smtClean="0">
                <a:solidFill>
                  <a:srgbClr val="0070C0"/>
                </a:solidFill>
              </a:rPr>
              <a:t> </a:t>
            </a:r>
            <a:r>
              <a:rPr lang="en-US" b="0" u="none" dirty="0" err="1" smtClean="0">
                <a:solidFill>
                  <a:srgbClr val="0070C0"/>
                </a:solidFill>
              </a:rPr>
              <a:t>nghe</a:t>
            </a:r>
            <a:r>
              <a:rPr lang="en-US" b="0" u="none" dirty="0" smtClean="0">
                <a:solidFill>
                  <a:srgbClr val="0070C0"/>
                </a:solidFill>
              </a:rPr>
              <a:t> </a:t>
            </a:r>
            <a:r>
              <a:rPr lang="en-US" b="0" u="none" dirty="0" err="1" smtClean="0">
                <a:solidFill>
                  <a:srgbClr val="0070C0"/>
                </a:solidFill>
              </a:rPr>
              <a:t>được</a:t>
            </a:r>
            <a:r>
              <a:rPr lang="en-US" b="0" u="none" dirty="0" smtClean="0">
                <a:solidFill>
                  <a:srgbClr val="0070C0"/>
                </a:solidFill>
              </a:rPr>
              <a:t> </a:t>
            </a:r>
            <a:r>
              <a:rPr lang="en-US" b="0" u="none" dirty="0" err="1" smtClean="0">
                <a:solidFill>
                  <a:srgbClr val="0070C0"/>
                </a:solidFill>
              </a:rPr>
              <a:t>tiếng</a:t>
            </a:r>
            <a:r>
              <a:rPr lang="en-US" b="0" u="none" dirty="0" smtClean="0">
                <a:solidFill>
                  <a:srgbClr val="0070C0"/>
                </a:solidFill>
              </a:rPr>
              <a:t> </a:t>
            </a:r>
          </a:p>
          <a:p>
            <a:r>
              <a:rPr lang="en-US" b="0" u="none" dirty="0">
                <a:solidFill>
                  <a:srgbClr val="0070C0"/>
                </a:solidFill>
              </a:rPr>
              <a:t> </a:t>
            </a:r>
            <a:r>
              <a:rPr lang="en-US" b="0" u="none" dirty="0" smtClean="0">
                <a:solidFill>
                  <a:srgbClr val="0070C0"/>
                </a:solidFill>
              </a:rPr>
              <a:t>              </a:t>
            </a:r>
            <a:r>
              <a:rPr lang="en-US" b="0" u="none" dirty="0" err="1" smtClean="0">
                <a:solidFill>
                  <a:srgbClr val="0070C0"/>
                </a:solidFill>
              </a:rPr>
              <a:t>vang</a:t>
            </a:r>
            <a:r>
              <a:rPr lang="en-US" b="0" u="none" dirty="0" smtClean="0">
                <a:solidFill>
                  <a:srgbClr val="0070C0"/>
                </a:solidFill>
              </a:rPr>
              <a:t>.</a:t>
            </a:r>
          </a:p>
          <a:p>
            <a:r>
              <a:rPr lang="en-US" b="0" u="none" dirty="0">
                <a:solidFill>
                  <a:schemeClr val="tx1"/>
                </a:solidFill>
              </a:rPr>
              <a:t>v</a:t>
            </a:r>
            <a:r>
              <a:rPr lang="en-US" b="0" u="none" dirty="0" smtClean="0">
                <a:solidFill>
                  <a:schemeClr val="tx1"/>
                </a:solidFill>
              </a:rPr>
              <a:t> = 343 m/s : </a:t>
            </a:r>
            <a:r>
              <a:rPr lang="en-US" b="0" u="none" dirty="0" err="1" smtClean="0">
                <a:solidFill>
                  <a:srgbClr val="0070C0"/>
                </a:solidFill>
              </a:rPr>
              <a:t>là</a:t>
            </a:r>
            <a:r>
              <a:rPr lang="en-US" b="0" u="none" dirty="0" smtClean="0">
                <a:solidFill>
                  <a:srgbClr val="0070C0"/>
                </a:solidFill>
              </a:rPr>
              <a:t> </a:t>
            </a:r>
            <a:r>
              <a:rPr lang="en-US" b="0" u="none" dirty="0" err="1" smtClean="0">
                <a:solidFill>
                  <a:srgbClr val="0070C0"/>
                </a:solidFill>
              </a:rPr>
              <a:t>vận</a:t>
            </a:r>
            <a:r>
              <a:rPr lang="en-US" b="0" u="none" dirty="0" smtClean="0">
                <a:solidFill>
                  <a:srgbClr val="0070C0"/>
                </a:solidFill>
              </a:rPr>
              <a:t> </a:t>
            </a:r>
            <a:r>
              <a:rPr lang="en-US" b="0" u="none" dirty="0" err="1" smtClean="0">
                <a:solidFill>
                  <a:srgbClr val="0070C0"/>
                </a:solidFill>
              </a:rPr>
              <a:t>tốc</a:t>
            </a:r>
            <a:r>
              <a:rPr lang="en-US" b="0" u="none" dirty="0" smtClean="0">
                <a:solidFill>
                  <a:srgbClr val="0070C0"/>
                </a:solidFill>
              </a:rPr>
              <a:t> </a:t>
            </a:r>
            <a:r>
              <a:rPr lang="en-US" b="0" u="none" dirty="0" err="1" smtClean="0">
                <a:solidFill>
                  <a:srgbClr val="0070C0"/>
                </a:solidFill>
              </a:rPr>
              <a:t>âm</a:t>
            </a:r>
            <a:r>
              <a:rPr lang="en-US" b="0" u="none" dirty="0" smtClean="0">
                <a:solidFill>
                  <a:srgbClr val="0070C0"/>
                </a:solidFill>
              </a:rPr>
              <a:t> </a:t>
            </a:r>
            <a:r>
              <a:rPr lang="en-US" b="0" u="none" dirty="0" err="1" smtClean="0">
                <a:solidFill>
                  <a:srgbClr val="0070C0"/>
                </a:solidFill>
              </a:rPr>
              <a:t>trong</a:t>
            </a:r>
            <a:r>
              <a:rPr lang="en-US" b="0" u="none" dirty="0" smtClean="0">
                <a:solidFill>
                  <a:srgbClr val="0070C0"/>
                </a:solidFill>
              </a:rPr>
              <a:t> </a:t>
            </a:r>
            <a:r>
              <a:rPr lang="en-US" b="0" u="none" dirty="0" err="1" smtClean="0">
                <a:solidFill>
                  <a:srgbClr val="0070C0"/>
                </a:solidFill>
              </a:rPr>
              <a:t>không</a:t>
            </a:r>
            <a:r>
              <a:rPr lang="en-US" b="0" u="none" dirty="0" smtClean="0">
                <a:solidFill>
                  <a:srgbClr val="0070C0"/>
                </a:solidFill>
              </a:rPr>
              <a:t> </a:t>
            </a:r>
            <a:r>
              <a:rPr lang="en-US" b="0" u="none" dirty="0" err="1" smtClean="0">
                <a:solidFill>
                  <a:srgbClr val="0070C0"/>
                </a:solidFill>
              </a:rPr>
              <a:t>khí</a:t>
            </a:r>
            <a:r>
              <a:rPr lang="en-US" b="0" u="none" dirty="0" smtClean="0">
                <a:solidFill>
                  <a:srgbClr val="0070C0"/>
                </a:solidFill>
              </a:rPr>
              <a:t>.</a:t>
            </a:r>
          </a:p>
          <a:p>
            <a:r>
              <a:rPr lang="en-US" b="0" u="none" dirty="0" smtClean="0">
                <a:solidFill>
                  <a:schemeClr val="tx1"/>
                </a:solidFill>
              </a:rPr>
              <a:t>S = ? m : </a:t>
            </a:r>
            <a:r>
              <a:rPr lang="en-US" b="0" u="none" dirty="0" err="1">
                <a:solidFill>
                  <a:srgbClr val="0070C0"/>
                </a:solidFill>
              </a:rPr>
              <a:t>là</a:t>
            </a:r>
            <a:r>
              <a:rPr lang="en-US" b="0" u="none" dirty="0">
                <a:solidFill>
                  <a:srgbClr val="0070C0"/>
                </a:solidFill>
              </a:rPr>
              <a:t> </a:t>
            </a:r>
            <a:r>
              <a:rPr lang="en-US" b="0" u="none" dirty="0" err="1">
                <a:solidFill>
                  <a:srgbClr val="0070C0"/>
                </a:solidFill>
              </a:rPr>
              <a:t>đoạn</a:t>
            </a:r>
            <a:r>
              <a:rPr lang="en-US" b="0" u="none" dirty="0">
                <a:solidFill>
                  <a:srgbClr val="0070C0"/>
                </a:solidFill>
              </a:rPr>
              <a:t> </a:t>
            </a:r>
            <a:r>
              <a:rPr lang="en-US" b="0" u="none" dirty="0" err="1">
                <a:solidFill>
                  <a:srgbClr val="0070C0"/>
                </a:solidFill>
              </a:rPr>
              <a:t>đường</a:t>
            </a:r>
            <a:r>
              <a:rPr lang="en-US" b="0" u="none" dirty="0">
                <a:solidFill>
                  <a:srgbClr val="0070C0"/>
                </a:solidFill>
              </a:rPr>
              <a:t> </a:t>
            </a:r>
            <a:r>
              <a:rPr lang="en-US" b="0" u="none" dirty="0" err="1">
                <a:solidFill>
                  <a:srgbClr val="0070C0"/>
                </a:solidFill>
              </a:rPr>
              <a:t>đi</a:t>
            </a:r>
            <a:r>
              <a:rPr lang="en-US" b="0" u="none" dirty="0">
                <a:solidFill>
                  <a:srgbClr val="0070C0"/>
                </a:solidFill>
              </a:rPr>
              <a:t> </a:t>
            </a:r>
            <a:r>
              <a:rPr lang="en-US" b="0" u="none" dirty="0" err="1">
                <a:solidFill>
                  <a:srgbClr val="0070C0"/>
                </a:solidFill>
              </a:rPr>
              <a:t>của</a:t>
            </a:r>
            <a:r>
              <a:rPr lang="en-US" b="0" u="none" dirty="0">
                <a:solidFill>
                  <a:srgbClr val="0070C0"/>
                </a:solidFill>
              </a:rPr>
              <a:t> </a:t>
            </a:r>
            <a:r>
              <a:rPr lang="en-US" b="0" u="none" dirty="0" err="1">
                <a:solidFill>
                  <a:srgbClr val="0070C0"/>
                </a:solidFill>
              </a:rPr>
              <a:t>âm</a:t>
            </a:r>
            <a:r>
              <a:rPr lang="en-US" b="0" u="none" dirty="0">
                <a:solidFill>
                  <a:srgbClr val="0070C0"/>
                </a:solidFill>
              </a:rPr>
              <a:t> </a:t>
            </a:r>
            <a:r>
              <a:rPr lang="en-US" b="0" u="none" dirty="0" err="1">
                <a:solidFill>
                  <a:srgbClr val="0070C0"/>
                </a:solidFill>
              </a:rPr>
              <a:t>từ</a:t>
            </a:r>
            <a:r>
              <a:rPr lang="en-US" b="0" u="none" dirty="0">
                <a:solidFill>
                  <a:srgbClr val="0070C0"/>
                </a:solidFill>
              </a:rPr>
              <a:t> </a:t>
            </a:r>
            <a:r>
              <a:rPr lang="en-US" b="0" u="none" dirty="0" err="1">
                <a:solidFill>
                  <a:srgbClr val="0070C0"/>
                </a:solidFill>
              </a:rPr>
              <a:t>nguồn</a:t>
            </a:r>
            <a:r>
              <a:rPr lang="en-US" b="0" u="none" dirty="0">
                <a:solidFill>
                  <a:srgbClr val="0070C0"/>
                </a:solidFill>
              </a:rPr>
              <a:t> </a:t>
            </a:r>
            <a:r>
              <a:rPr lang="en-US" b="0" u="none" dirty="0" err="1">
                <a:solidFill>
                  <a:srgbClr val="0070C0"/>
                </a:solidFill>
              </a:rPr>
              <a:t>âm</a:t>
            </a:r>
            <a:r>
              <a:rPr lang="en-US" b="0" u="none" dirty="0">
                <a:solidFill>
                  <a:srgbClr val="0070C0"/>
                </a:solidFill>
              </a:rPr>
              <a:t> </a:t>
            </a:r>
            <a:r>
              <a:rPr lang="en-US" b="0" u="none" dirty="0" err="1">
                <a:solidFill>
                  <a:srgbClr val="0070C0"/>
                </a:solidFill>
              </a:rPr>
              <a:t>tới</a:t>
            </a:r>
            <a:r>
              <a:rPr lang="en-US" b="0" u="none" dirty="0">
                <a:solidFill>
                  <a:srgbClr val="0070C0"/>
                </a:solidFill>
              </a:rPr>
              <a:t> </a:t>
            </a:r>
            <a:r>
              <a:rPr lang="en-US" b="0" u="none" dirty="0" err="1">
                <a:solidFill>
                  <a:srgbClr val="0070C0"/>
                </a:solidFill>
              </a:rPr>
              <a:t>khi</a:t>
            </a:r>
            <a:r>
              <a:rPr lang="en-US" b="0" u="none" dirty="0">
                <a:solidFill>
                  <a:srgbClr val="0070C0"/>
                </a:solidFill>
              </a:rPr>
              <a:t> </a:t>
            </a:r>
            <a:r>
              <a:rPr lang="en-US" b="0" u="none" dirty="0" err="1">
                <a:solidFill>
                  <a:srgbClr val="0070C0"/>
                </a:solidFill>
              </a:rPr>
              <a:t>nghe</a:t>
            </a:r>
            <a:r>
              <a:rPr lang="en-US" b="0" u="none" dirty="0">
                <a:solidFill>
                  <a:srgbClr val="0070C0"/>
                </a:solidFill>
              </a:rPr>
              <a:t> </a:t>
            </a:r>
            <a:endParaRPr lang="en-US" b="0" u="none" dirty="0" smtClean="0">
              <a:solidFill>
                <a:srgbClr val="0070C0"/>
              </a:solidFill>
            </a:endParaRPr>
          </a:p>
          <a:p>
            <a:r>
              <a:rPr lang="en-US" b="0" u="none" dirty="0">
                <a:solidFill>
                  <a:srgbClr val="0070C0"/>
                </a:solidFill>
              </a:rPr>
              <a:t> </a:t>
            </a:r>
            <a:r>
              <a:rPr lang="en-US" b="0" u="none" dirty="0" smtClean="0">
                <a:solidFill>
                  <a:srgbClr val="0070C0"/>
                </a:solidFill>
              </a:rPr>
              <a:t>               </a:t>
            </a:r>
            <a:r>
              <a:rPr lang="en-US" b="0" u="none" dirty="0" err="1" smtClean="0">
                <a:solidFill>
                  <a:srgbClr val="0070C0"/>
                </a:solidFill>
              </a:rPr>
              <a:t>được</a:t>
            </a:r>
            <a:r>
              <a:rPr lang="en-US" b="0" u="none" dirty="0" smtClean="0">
                <a:solidFill>
                  <a:srgbClr val="0070C0"/>
                </a:solidFill>
              </a:rPr>
              <a:t> </a:t>
            </a:r>
            <a:r>
              <a:rPr lang="en-US" b="0" u="none" dirty="0" err="1" smtClean="0">
                <a:solidFill>
                  <a:srgbClr val="0070C0"/>
                </a:solidFill>
              </a:rPr>
              <a:t>âm</a:t>
            </a:r>
            <a:r>
              <a:rPr lang="en-US" b="0" u="none" dirty="0" smtClean="0">
                <a:solidFill>
                  <a:srgbClr val="0070C0"/>
                </a:solidFill>
              </a:rPr>
              <a:t> </a:t>
            </a:r>
            <a:r>
              <a:rPr lang="en-US" b="0" u="none" dirty="0" err="1">
                <a:solidFill>
                  <a:srgbClr val="0070C0"/>
                </a:solidFill>
              </a:rPr>
              <a:t>phả</a:t>
            </a:r>
            <a:r>
              <a:rPr lang="en-US" b="0" u="none" dirty="0">
                <a:solidFill>
                  <a:srgbClr val="0070C0"/>
                </a:solidFill>
              </a:rPr>
              <a:t> </a:t>
            </a:r>
            <a:r>
              <a:rPr lang="en-US" b="0" u="none" dirty="0" err="1">
                <a:solidFill>
                  <a:srgbClr val="0070C0"/>
                </a:solidFill>
              </a:rPr>
              <a:t>xạ</a:t>
            </a:r>
            <a:r>
              <a:rPr lang="en-US" b="0" u="none" dirty="0">
                <a:solidFill>
                  <a:schemeClr val="tx1"/>
                </a:solidFill>
              </a:rPr>
              <a:t>.</a:t>
            </a:r>
          </a:p>
          <a:p>
            <a:pPr algn="ctr"/>
            <a:r>
              <a:rPr lang="en-US" b="0" u="none" dirty="0" err="1" smtClean="0">
                <a:solidFill>
                  <a:srgbClr val="FF0000"/>
                </a:solidFill>
              </a:rPr>
              <a:t>Giải</a:t>
            </a:r>
            <a:endParaRPr lang="en-US" b="0" u="none" dirty="0" smtClean="0">
              <a:solidFill>
                <a:srgbClr val="FF0000"/>
              </a:solidFill>
            </a:endParaRPr>
          </a:p>
          <a:p>
            <a:pPr algn="ctr"/>
            <a:r>
              <a:rPr lang="en-US" b="0" u="none" dirty="0" err="1" smtClean="0">
                <a:solidFill>
                  <a:schemeClr val="tx1"/>
                </a:solidFill>
              </a:rPr>
              <a:t>Đoạn</a:t>
            </a:r>
            <a:r>
              <a:rPr lang="en-US" b="0" u="none" dirty="0" smtClean="0">
                <a:solidFill>
                  <a:schemeClr val="tx1"/>
                </a:solidFill>
              </a:rPr>
              <a:t> </a:t>
            </a:r>
            <a:r>
              <a:rPr lang="en-US" b="0" u="none" dirty="0" err="1" smtClean="0">
                <a:solidFill>
                  <a:schemeClr val="tx1"/>
                </a:solidFill>
              </a:rPr>
              <a:t>đường</a:t>
            </a:r>
            <a:r>
              <a:rPr lang="en-US" b="0" u="none" dirty="0" smtClean="0">
                <a:solidFill>
                  <a:schemeClr val="tx1"/>
                </a:solidFill>
              </a:rPr>
              <a:t> </a:t>
            </a:r>
            <a:r>
              <a:rPr lang="en-US" b="0" u="none" dirty="0" err="1" smtClean="0">
                <a:solidFill>
                  <a:schemeClr val="tx1"/>
                </a:solidFill>
              </a:rPr>
              <a:t>đi</a:t>
            </a:r>
            <a:r>
              <a:rPr lang="en-US" b="0" u="none" dirty="0" smtClean="0">
                <a:solidFill>
                  <a:schemeClr val="tx1"/>
                </a:solidFill>
              </a:rPr>
              <a:t> </a:t>
            </a:r>
            <a:r>
              <a:rPr lang="en-US" b="0" u="none" dirty="0" err="1" smtClean="0">
                <a:solidFill>
                  <a:schemeClr val="tx1"/>
                </a:solidFill>
              </a:rPr>
              <a:t>của</a:t>
            </a:r>
            <a:r>
              <a:rPr lang="en-US" b="0" u="none" dirty="0" smtClean="0">
                <a:solidFill>
                  <a:schemeClr val="tx1"/>
                </a:solidFill>
              </a:rPr>
              <a:t> </a:t>
            </a:r>
            <a:r>
              <a:rPr lang="en-US" b="0" u="none" dirty="0" err="1" smtClean="0">
                <a:solidFill>
                  <a:schemeClr val="tx1"/>
                </a:solidFill>
              </a:rPr>
              <a:t>âm</a:t>
            </a:r>
            <a:r>
              <a:rPr lang="en-US" b="0" u="none" dirty="0" smtClean="0">
                <a:solidFill>
                  <a:schemeClr val="tx1"/>
                </a:solidFill>
              </a:rPr>
              <a:t> </a:t>
            </a:r>
            <a:r>
              <a:rPr lang="en-US" b="0" u="none" dirty="0" err="1" smtClean="0">
                <a:solidFill>
                  <a:schemeClr val="tx1"/>
                </a:solidFill>
              </a:rPr>
              <a:t>thanh</a:t>
            </a:r>
            <a:r>
              <a:rPr lang="en-US" b="0" u="none" dirty="0" smtClean="0">
                <a:solidFill>
                  <a:schemeClr val="tx1"/>
                </a:solidFill>
              </a:rPr>
              <a:t> </a:t>
            </a:r>
            <a:r>
              <a:rPr lang="en-US" b="0" u="none" dirty="0" err="1" smtClean="0">
                <a:solidFill>
                  <a:schemeClr val="tx1"/>
                </a:solidFill>
              </a:rPr>
              <a:t>đi</a:t>
            </a:r>
            <a:r>
              <a:rPr lang="en-US" b="0" u="none" dirty="0" smtClean="0">
                <a:solidFill>
                  <a:schemeClr val="tx1"/>
                </a:solidFill>
              </a:rPr>
              <a:t> </a:t>
            </a:r>
            <a:r>
              <a:rPr lang="en-US" b="0" u="none" dirty="0" err="1" smtClean="0">
                <a:solidFill>
                  <a:schemeClr val="tx1"/>
                </a:solidFill>
              </a:rPr>
              <a:t>từ</a:t>
            </a:r>
            <a:r>
              <a:rPr lang="en-US" b="0" u="none" dirty="0" smtClean="0">
                <a:solidFill>
                  <a:schemeClr val="tx1"/>
                </a:solidFill>
              </a:rPr>
              <a:t> </a:t>
            </a:r>
            <a:r>
              <a:rPr lang="en-US" b="0" u="none" dirty="0" err="1" smtClean="0">
                <a:solidFill>
                  <a:schemeClr val="tx1"/>
                </a:solidFill>
              </a:rPr>
              <a:t>lúc</a:t>
            </a:r>
            <a:r>
              <a:rPr lang="en-US" b="0" u="none" dirty="0" smtClean="0">
                <a:solidFill>
                  <a:schemeClr val="tx1"/>
                </a:solidFill>
              </a:rPr>
              <a:t> </a:t>
            </a:r>
            <a:r>
              <a:rPr lang="en-US" b="0" u="none" dirty="0" err="1" smtClean="0">
                <a:solidFill>
                  <a:schemeClr val="tx1"/>
                </a:solidFill>
              </a:rPr>
              <a:t>phát</a:t>
            </a:r>
            <a:r>
              <a:rPr lang="en-US" b="0" u="none" dirty="0" smtClean="0">
                <a:solidFill>
                  <a:schemeClr val="tx1"/>
                </a:solidFill>
              </a:rPr>
              <a:t> </a:t>
            </a:r>
            <a:r>
              <a:rPr lang="en-US" b="0" u="none" dirty="0" err="1" smtClean="0">
                <a:solidFill>
                  <a:schemeClr val="tx1"/>
                </a:solidFill>
              </a:rPr>
              <a:t>ra</a:t>
            </a:r>
            <a:r>
              <a:rPr lang="en-US" b="0" u="none" dirty="0" smtClean="0">
                <a:solidFill>
                  <a:schemeClr val="tx1"/>
                </a:solidFill>
              </a:rPr>
              <a:t> </a:t>
            </a:r>
            <a:r>
              <a:rPr lang="en-US" b="0" u="none" dirty="0" err="1" smtClean="0">
                <a:solidFill>
                  <a:schemeClr val="tx1"/>
                </a:solidFill>
              </a:rPr>
              <a:t>tới</a:t>
            </a:r>
            <a:r>
              <a:rPr lang="en-US" b="0" u="none" dirty="0" smtClean="0">
                <a:solidFill>
                  <a:schemeClr val="tx1"/>
                </a:solidFill>
              </a:rPr>
              <a:t> </a:t>
            </a:r>
            <a:r>
              <a:rPr lang="en-US" b="0" u="none" dirty="0" err="1" smtClean="0">
                <a:solidFill>
                  <a:schemeClr val="tx1"/>
                </a:solidFill>
              </a:rPr>
              <a:t>khi</a:t>
            </a:r>
            <a:r>
              <a:rPr lang="en-US" b="0" u="none" dirty="0" smtClean="0">
                <a:solidFill>
                  <a:schemeClr val="tx1"/>
                </a:solidFill>
              </a:rPr>
              <a:t> </a:t>
            </a:r>
            <a:r>
              <a:rPr lang="en-US" b="0" u="none" dirty="0" err="1" smtClean="0">
                <a:solidFill>
                  <a:schemeClr val="tx1"/>
                </a:solidFill>
              </a:rPr>
              <a:t>nghe</a:t>
            </a:r>
            <a:r>
              <a:rPr lang="en-US" b="0" u="none" dirty="0" smtClean="0">
                <a:solidFill>
                  <a:schemeClr val="tx1"/>
                </a:solidFill>
              </a:rPr>
              <a:t> </a:t>
            </a:r>
          </a:p>
          <a:p>
            <a:pPr algn="ctr"/>
            <a:r>
              <a:rPr lang="en-US" b="0" u="none" dirty="0" err="1" smtClean="0">
                <a:solidFill>
                  <a:schemeClr val="tx1"/>
                </a:solidFill>
              </a:rPr>
              <a:t>được</a:t>
            </a:r>
            <a:r>
              <a:rPr lang="en-US" b="0" u="none" dirty="0" smtClean="0">
                <a:solidFill>
                  <a:schemeClr val="tx1"/>
                </a:solidFill>
              </a:rPr>
              <a:t> </a:t>
            </a:r>
            <a:r>
              <a:rPr lang="en-US" b="0" u="none" dirty="0" err="1" smtClean="0">
                <a:solidFill>
                  <a:schemeClr val="tx1"/>
                </a:solidFill>
              </a:rPr>
              <a:t>tiếng</a:t>
            </a:r>
            <a:r>
              <a:rPr lang="en-US" b="0" u="none" dirty="0" smtClean="0">
                <a:solidFill>
                  <a:schemeClr val="tx1"/>
                </a:solidFill>
              </a:rPr>
              <a:t> </a:t>
            </a:r>
            <a:r>
              <a:rPr lang="en-US" b="0" u="none" dirty="0" err="1" smtClean="0">
                <a:solidFill>
                  <a:schemeClr val="tx1"/>
                </a:solidFill>
              </a:rPr>
              <a:t>vang</a:t>
            </a:r>
            <a:endParaRPr lang="en-US" b="0" u="none" dirty="0" smtClean="0">
              <a:solidFill>
                <a:schemeClr val="tx1"/>
              </a:solidFill>
            </a:endParaRPr>
          </a:p>
          <a:p>
            <a:endParaRPr lang="en-US" b="0" u="none" dirty="0">
              <a:solidFill>
                <a:schemeClr val="tx1"/>
              </a:solidFill>
            </a:endParaRPr>
          </a:p>
          <a:p>
            <a:endParaRPr lang="en-US" b="0" u="none" dirty="0" smtClean="0">
              <a:solidFill>
                <a:schemeClr val="tx1"/>
              </a:solidFill>
            </a:endParaRPr>
          </a:p>
          <a:p>
            <a:r>
              <a:rPr lang="en-US" b="0" u="none" dirty="0" err="1" smtClean="0">
                <a:solidFill>
                  <a:schemeClr val="tx1"/>
                </a:solidFill>
              </a:rPr>
              <a:t>Khoảng</a:t>
            </a:r>
            <a:r>
              <a:rPr lang="en-US" b="0" u="none" dirty="0" smtClean="0">
                <a:solidFill>
                  <a:schemeClr val="tx1"/>
                </a:solidFill>
              </a:rPr>
              <a:t> </a:t>
            </a:r>
            <a:r>
              <a:rPr lang="en-US" b="0" u="none" dirty="0" err="1" smtClean="0">
                <a:solidFill>
                  <a:schemeClr val="tx1"/>
                </a:solidFill>
              </a:rPr>
              <a:t>cách</a:t>
            </a:r>
            <a:r>
              <a:rPr lang="en-US" b="0" u="none" dirty="0" smtClean="0">
                <a:solidFill>
                  <a:schemeClr val="tx1"/>
                </a:solidFill>
              </a:rPr>
              <a:t> </a:t>
            </a:r>
            <a:r>
              <a:rPr lang="en-US" b="0" u="none" dirty="0" err="1" smtClean="0">
                <a:solidFill>
                  <a:schemeClr val="tx1"/>
                </a:solidFill>
              </a:rPr>
              <a:t>của</a:t>
            </a:r>
            <a:r>
              <a:rPr lang="en-US" b="0" u="none" dirty="0" smtClean="0">
                <a:solidFill>
                  <a:schemeClr val="tx1"/>
                </a:solidFill>
              </a:rPr>
              <a:t> </a:t>
            </a:r>
            <a:r>
              <a:rPr lang="en-US" b="0" u="none" dirty="0" err="1" smtClean="0">
                <a:solidFill>
                  <a:schemeClr val="tx1"/>
                </a:solidFill>
              </a:rPr>
              <a:t>người</a:t>
            </a:r>
            <a:r>
              <a:rPr lang="en-US" b="0" u="none" dirty="0" smtClean="0">
                <a:solidFill>
                  <a:schemeClr val="tx1"/>
                </a:solidFill>
              </a:rPr>
              <a:t> </a:t>
            </a:r>
            <a:r>
              <a:rPr lang="en-US" b="0" u="none" dirty="0" err="1" smtClean="0">
                <a:solidFill>
                  <a:schemeClr val="tx1"/>
                </a:solidFill>
              </a:rPr>
              <a:t>tới</a:t>
            </a:r>
            <a:r>
              <a:rPr lang="en-US" b="0" u="none" dirty="0" smtClean="0">
                <a:solidFill>
                  <a:schemeClr val="tx1"/>
                </a:solidFill>
              </a:rPr>
              <a:t> </a:t>
            </a:r>
            <a:r>
              <a:rPr lang="en-US" b="0" u="none" dirty="0" err="1" smtClean="0">
                <a:solidFill>
                  <a:schemeClr val="tx1"/>
                </a:solidFill>
              </a:rPr>
              <a:t>bức</a:t>
            </a:r>
            <a:r>
              <a:rPr lang="en-US" b="0" u="none" dirty="0" smtClean="0">
                <a:solidFill>
                  <a:schemeClr val="tx1"/>
                </a:solidFill>
              </a:rPr>
              <a:t> </a:t>
            </a:r>
            <a:r>
              <a:rPr lang="en-US" b="0" u="none" dirty="0" err="1" smtClean="0">
                <a:solidFill>
                  <a:schemeClr val="tx1"/>
                </a:solidFill>
              </a:rPr>
              <a:t>tường</a:t>
            </a:r>
            <a:r>
              <a:rPr lang="en-US" b="0" u="none" dirty="0" smtClean="0">
                <a:solidFill>
                  <a:schemeClr val="tx1"/>
                </a:solidFill>
              </a:rPr>
              <a:t> </a:t>
            </a:r>
            <a:r>
              <a:rPr lang="en-US" b="0" u="none" dirty="0" err="1" smtClean="0">
                <a:solidFill>
                  <a:schemeClr val="tx1"/>
                </a:solidFill>
              </a:rPr>
              <a:t>là</a:t>
            </a:r>
            <a:r>
              <a:rPr lang="en-US" b="0" u="none" dirty="0" smtClean="0">
                <a:solidFill>
                  <a:schemeClr val="tx1"/>
                </a:solidFill>
              </a:rPr>
              <a:t>: 22,8 : 2 = 11,4 ( m )</a:t>
            </a:r>
          </a:p>
          <a:p>
            <a:endParaRPr lang="en-US" b="0" u="none" dirty="0" smtClean="0">
              <a:solidFill>
                <a:schemeClr val="tx1"/>
              </a:solidFill>
            </a:endParaRPr>
          </a:p>
          <a:p>
            <a:endParaRPr lang="en-US" b="0" u="none" dirty="0">
              <a:solidFill>
                <a:schemeClr val="tx1"/>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471382393"/>
              </p:ext>
            </p:extLst>
          </p:nvPr>
        </p:nvGraphicFramePr>
        <p:xfrm>
          <a:off x="685800" y="76200"/>
          <a:ext cx="381000" cy="762000"/>
        </p:xfrm>
        <a:graphic>
          <a:graphicData uri="http://schemas.openxmlformats.org/presentationml/2006/ole">
            <mc:AlternateContent xmlns:mc="http://schemas.openxmlformats.org/markup-compatibility/2006">
              <mc:Choice xmlns:v="urn:schemas-microsoft-com:vml" Requires="v">
                <p:oleObj spid="_x0000_s5304" name="Equation" r:id="rId3" imgW="215640" imgH="431640" progId="Equation.DSMT4">
                  <p:embed/>
                </p:oleObj>
              </mc:Choice>
              <mc:Fallback>
                <p:oleObj name="Equation" r:id="rId3" imgW="215640" imgH="431640" progId="Equation.DSMT4">
                  <p:embed/>
                  <p:pic>
                    <p:nvPicPr>
                      <p:cNvPr id="0" name=""/>
                      <p:cNvPicPr/>
                      <p:nvPr/>
                    </p:nvPicPr>
                    <p:blipFill>
                      <a:blip r:embed="rId4"/>
                      <a:stretch>
                        <a:fillRect/>
                      </a:stretch>
                    </p:blipFill>
                    <p:spPr>
                      <a:xfrm>
                        <a:off x="685800" y="76200"/>
                        <a:ext cx="381000" cy="7620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243308123"/>
              </p:ext>
            </p:extLst>
          </p:nvPr>
        </p:nvGraphicFramePr>
        <p:xfrm>
          <a:off x="2974975" y="3605213"/>
          <a:ext cx="3184525" cy="814387"/>
        </p:xfrm>
        <a:graphic>
          <a:graphicData uri="http://schemas.openxmlformats.org/presentationml/2006/ole">
            <mc:AlternateContent xmlns:mc="http://schemas.openxmlformats.org/markup-compatibility/2006">
              <mc:Choice xmlns:v="urn:schemas-microsoft-com:vml" Requires="v">
                <p:oleObj spid="_x0000_s5305" name="Equation" r:id="rId5" imgW="1688760" imgH="431640" progId="Equation.DSMT4">
                  <p:embed/>
                </p:oleObj>
              </mc:Choice>
              <mc:Fallback>
                <p:oleObj name="Equation" r:id="rId5" imgW="1688760" imgH="431640" progId="Equation.DSMT4">
                  <p:embed/>
                  <p:pic>
                    <p:nvPicPr>
                      <p:cNvPr id="0" name=""/>
                      <p:cNvPicPr/>
                      <p:nvPr/>
                    </p:nvPicPr>
                    <p:blipFill>
                      <a:blip r:embed="rId6"/>
                      <a:stretch>
                        <a:fillRect/>
                      </a:stretch>
                    </p:blipFill>
                    <p:spPr>
                      <a:xfrm>
                        <a:off x="2974975" y="3605213"/>
                        <a:ext cx="3184525" cy="814387"/>
                      </a:xfrm>
                      <a:prstGeom prst="rect">
                        <a:avLst/>
                      </a:prstGeom>
                    </p:spPr>
                  </p:pic>
                </p:oleObj>
              </mc:Fallback>
            </mc:AlternateContent>
          </a:graphicData>
        </a:graphic>
      </p:graphicFrame>
      <p:pic>
        <p:nvPicPr>
          <p:cNvPr id="6"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132" t="10526" r="26776" b="10526"/>
          <a:stretch/>
        </p:blipFill>
        <p:spPr bwMode="auto">
          <a:xfrm>
            <a:off x="381000" y="4887829"/>
            <a:ext cx="1163053" cy="1741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8690781" y="4847996"/>
            <a:ext cx="76200" cy="186138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cxnSp>
        <p:nvCxnSpPr>
          <p:cNvPr id="8" name="Straight Arrow Connector 7"/>
          <p:cNvCxnSpPr/>
          <p:nvPr/>
        </p:nvCxnSpPr>
        <p:spPr bwMode="auto">
          <a:xfrm flipH="1">
            <a:off x="1146981" y="5181600"/>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a:off x="1474411" y="5747464"/>
            <a:ext cx="2410577"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flipH="1">
            <a:off x="1644029" y="5219700"/>
            <a:ext cx="794371"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2610397" y="4988867"/>
            <a:ext cx="1794081" cy="461665"/>
          </a:xfrm>
          <a:prstGeom prst="rect">
            <a:avLst/>
          </a:prstGeom>
          <a:noFill/>
        </p:spPr>
        <p:txBody>
          <a:bodyPr wrap="none" rtlCol="0">
            <a:spAutoFit/>
          </a:bodyPr>
          <a:lstStyle/>
          <a:p>
            <a:r>
              <a:rPr lang="en-US" sz="2400" u="none" dirty="0" err="1" smtClean="0">
                <a:solidFill>
                  <a:schemeClr val="tx1"/>
                </a:solidFill>
              </a:rPr>
              <a:t>Âm</a:t>
            </a:r>
            <a:r>
              <a:rPr lang="en-US" sz="2400" u="none" dirty="0" smtClean="0">
                <a:solidFill>
                  <a:schemeClr val="tx1"/>
                </a:solidFill>
              </a:rPr>
              <a:t> </a:t>
            </a:r>
            <a:r>
              <a:rPr lang="en-US" sz="2400" u="none" dirty="0" err="1" smtClean="0">
                <a:solidFill>
                  <a:schemeClr val="tx1"/>
                </a:solidFill>
              </a:rPr>
              <a:t>phản</a:t>
            </a:r>
            <a:r>
              <a:rPr lang="en-US" sz="2400" u="none" dirty="0" smtClean="0">
                <a:solidFill>
                  <a:schemeClr val="tx1"/>
                </a:solidFill>
              </a:rPr>
              <a:t> </a:t>
            </a:r>
            <a:r>
              <a:rPr lang="en-US" sz="2400" u="none" dirty="0" err="1" smtClean="0">
                <a:solidFill>
                  <a:schemeClr val="tx1"/>
                </a:solidFill>
              </a:rPr>
              <a:t>xạ</a:t>
            </a:r>
            <a:endParaRPr lang="en-US" sz="2400" u="none" dirty="0">
              <a:solidFill>
                <a:schemeClr val="tx1"/>
              </a:solidFill>
            </a:endParaRPr>
          </a:p>
        </p:txBody>
      </p:sp>
      <p:cxnSp>
        <p:nvCxnSpPr>
          <p:cNvPr id="16" name="Straight Arrow Connector 15"/>
          <p:cNvCxnSpPr/>
          <p:nvPr/>
        </p:nvCxnSpPr>
        <p:spPr bwMode="auto">
          <a:xfrm flipV="1">
            <a:off x="1204605" y="5657789"/>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3007583" y="5777551"/>
            <a:ext cx="1872629" cy="461665"/>
          </a:xfrm>
          <a:prstGeom prst="rect">
            <a:avLst/>
          </a:prstGeom>
          <a:noFill/>
        </p:spPr>
        <p:txBody>
          <a:bodyPr wrap="none" rtlCol="0">
            <a:spAutoFit/>
          </a:bodyPr>
          <a:lstStyle/>
          <a:p>
            <a:r>
              <a:rPr lang="en-US" sz="2400" u="none" dirty="0" err="1" smtClean="0">
                <a:solidFill>
                  <a:schemeClr val="tx1"/>
                </a:solidFill>
              </a:rPr>
              <a:t>Âm</a:t>
            </a:r>
            <a:r>
              <a:rPr lang="en-US" sz="2400" u="none" dirty="0" smtClean="0">
                <a:solidFill>
                  <a:schemeClr val="tx1"/>
                </a:solidFill>
              </a:rPr>
              <a:t> </a:t>
            </a:r>
            <a:r>
              <a:rPr lang="en-US" sz="2400" u="none" dirty="0" err="1" smtClean="0">
                <a:solidFill>
                  <a:schemeClr val="tx1"/>
                </a:solidFill>
              </a:rPr>
              <a:t>trực</a:t>
            </a:r>
            <a:r>
              <a:rPr lang="en-US" sz="2400" u="none" dirty="0" smtClean="0">
                <a:solidFill>
                  <a:schemeClr val="tx1"/>
                </a:solidFill>
              </a:rPr>
              <a:t> </a:t>
            </a:r>
            <a:r>
              <a:rPr lang="en-US" sz="2400" u="none" dirty="0" err="1" smtClean="0">
                <a:solidFill>
                  <a:schemeClr val="tx1"/>
                </a:solidFill>
              </a:rPr>
              <a:t>tiếp</a:t>
            </a:r>
            <a:endParaRPr lang="en-US" sz="2400" u="none" dirty="0">
              <a:solidFill>
                <a:schemeClr val="tx1"/>
              </a:solidFill>
            </a:endParaRPr>
          </a:p>
        </p:txBody>
      </p:sp>
    </p:spTree>
    <p:extLst>
      <p:ext uri="{BB962C8B-B14F-4D97-AF65-F5344CB8AC3E}">
        <p14:creationId xmlns:p14="http://schemas.microsoft.com/office/powerpoint/2010/main" val="79218845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anim calcmode="lin" valueType="num">
                                      <p:cBhvr additive="base">
                                        <p:cTn id="7"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7" end="7"/>
                                            </p:txEl>
                                          </p:spTgt>
                                        </p:tgtEl>
                                        <p:attrNameLst>
                                          <p:attrName>style.visibility</p:attrName>
                                        </p:attrNameLst>
                                      </p:cBhvr>
                                      <p:to>
                                        <p:strVal val="visible"/>
                                      </p:to>
                                    </p:set>
                                    <p:anim calcmode="lin" valueType="num">
                                      <p:cBhvr additive="base">
                                        <p:cTn id="11"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10" end="10"/>
                                            </p:txEl>
                                          </p:spTgt>
                                        </p:tgtEl>
                                        <p:attrNameLst>
                                          <p:attrName>style.visibility</p:attrName>
                                        </p:attrNameLst>
                                      </p:cBhvr>
                                      <p:to>
                                        <p:strVal val="visible"/>
                                      </p:to>
                                    </p:set>
                                    <p:anim calcmode="lin" valueType="num">
                                      <p:cBhvr additive="base">
                                        <p:cTn id="23" dur="500" fill="hold"/>
                                        <p:tgtEl>
                                          <p:spTgt spid="10">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1" name="Text Box 11"/>
          <p:cNvSpPr txBox="1">
            <a:spLocks noChangeArrowheads="1"/>
          </p:cNvSpPr>
          <p:nvPr/>
        </p:nvSpPr>
        <p:spPr bwMode="auto">
          <a:xfrm>
            <a:off x="152400" y="1066800"/>
            <a:ext cx="8915400" cy="630942"/>
          </a:xfrm>
          <a:prstGeom prst="rect">
            <a:avLst/>
          </a:prstGeom>
          <a:noFill/>
          <a:ln w="9525">
            <a:noFill/>
            <a:miter lim="800000"/>
            <a:headEnd/>
            <a:tailEnd/>
          </a:ln>
          <a:effectLst/>
        </p:spPr>
        <p:txBody>
          <a:bodyPr>
            <a:spAutoFit/>
          </a:bodyPr>
          <a:lstStyle/>
          <a:p>
            <a:pPr algn="just" eaLnBrk="1" hangingPunct="1"/>
            <a:r>
              <a:rPr lang="en-US" sz="3500" u="none" dirty="0" smtClean="0">
                <a:solidFill>
                  <a:srgbClr val="FF0000"/>
                </a:solidFill>
                <a:cs typeface="Times New Roman" pitchFamily="18" charset="0"/>
              </a:rPr>
              <a:t>? 1.</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Em</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đã</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từng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nghe</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tiếng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vang</a:t>
            </a:r>
            <a:r>
              <a:rPr lang="en-US" sz="3500" b="0" u="none" dirty="0">
                <a:solidFill>
                  <a:schemeClr val="tx1"/>
                </a:solidFill>
                <a:cs typeface="Times New Roman" pitchFamily="18" charset="0"/>
              </a:rPr>
              <a:t> ở </a:t>
            </a:r>
            <a:r>
              <a:rPr lang="en-US" sz="3500" b="0" u="none" dirty="0" err="1">
                <a:solidFill>
                  <a:schemeClr val="tx1"/>
                </a:solidFill>
                <a:cs typeface="Times New Roman" pitchFamily="18" charset="0"/>
              </a:rPr>
              <a:t>đâu</a:t>
            </a:r>
            <a:r>
              <a:rPr lang="en-US" sz="3500" b="0" u="none" dirty="0">
                <a:solidFill>
                  <a:schemeClr val="tx1"/>
                </a:solidFill>
                <a:cs typeface="Times New Roman" pitchFamily="18" charset="0"/>
              </a:rPr>
              <a:t>? </a:t>
            </a:r>
          </a:p>
        </p:txBody>
      </p:sp>
      <p:sp>
        <p:nvSpPr>
          <p:cNvPr id="5132" name="Text Box 12"/>
          <p:cNvSpPr txBox="1">
            <a:spLocks noChangeArrowheads="1"/>
          </p:cNvSpPr>
          <p:nvPr/>
        </p:nvSpPr>
        <p:spPr bwMode="auto">
          <a:xfrm>
            <a:off x="76200" y="2057400"/>
            <a:ext cx="8915400" cy="1708160"/>
          </a:xfrm>
          <a:prstGeom prst="rect">
            <a:avLst/>
          </a:prstGeom>
          <a:noFill/>
          <a:ln w="9525">
            <a:noFill/>
            <a:miter lim="800000"/>
            <a:headEnd/>
            <a:tailEnd/>
          </a:ln>
          <a:effectLst/>
        </p:spPr>
        <p:txBody>
          <a:bodyPr>
            <a:spAutoFit/>
          </a:bodyPr>
          <a:lstStyle/>
          <a:p>
            <a:pPr algn="just" eaLnBrk="1" hangingPunct="1"/>
            <a:r>
              <a:rPr lang="en-US" sz="3500" u="none" dirty="0" smtClean="0">
                <a:solidFill>
                  <a:srgbClr val="FF0000"/>
                </a:solidFill>
                <a:cs typeface="Times New Roman" pitchFamily="18" charset="0"/>
              </a:rPr>
              <a:t>? 2. </a:t>
            </a:r>
            <a:r>
              <a:rPr lang="en-US" sz="3500" b="0" u="none" dirty="0" err="1" smtClean="0">
                <a:solidFill>
                  <a:schemeClr val="tx1"/>
                </a:solidFill>
                <a:cs typeface="Times New Roman" pitchFamily="18" charset="0"/>
              </a:rPr>
              <a:t>Tại</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sao</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trong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phòng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kín</a:t>
            </a:r>
            <a:r>
              <a:rPr lang="en-US" sz="3500" b="0" u="none" dirty="0">
                <a:solidFill>
                  <a:schemeClr val="tx1"/>
                </a:solidFill>
                <a:cs typeface="Times New Roman" pitchFamily="18" charset="0"/>
              </a:rPr>
              <a:t> ta </a:t>
            </a:r>
            <a:r>
              <a:rPr lang="en-US" sz="3500" b="0" u="none" dirty="0" err="1">
                <a:solidFill>
                  <a:schemeClr val="tx1"/>
                </a:solidFill>
                <a:cs typeface="Times New Roman" pitchFamily="18" charset="0"/>
              </a:rPr>
              <a:t>thường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nghe</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thấy</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âm</a:t>
            </a:r>
            <a:r>
              <a:rPr lang="en-US" sz="3500" b="0" u="none" dirty="0">
                <a:solidFill>
                  <a:schemeClr val="tx1"/>
                </a:solidFill>
                <a:cs typeface="Times New Roman" pitchFamily="18" charset="0"/>
              </a:rPr>
              <a:t> to </a:t>
            </a:r>
            <a:r>
              <a:rPr lang="en-US" sz="3500" b="0" u="none" dirty="0" err="1">
                <a:solidFill>
                  <a:schemeClr val="tx1"/>
                </a:solidFill>
                <a:cs typeface="Times New Roman" pitchFamily="18" charset="0"/>
              </a:rPr>
              <a:t>hơn</a:t>
            </a:r>
            <a:r>
              <a:rPr lang="en-US" sz="3500" b="0" u="none" dirty="0">
                <a:solidFill>
                  <a:schemeClr val="tx1"/>
                </a:solidFill>
                <a:cs typeface="Times New Roman" pitchFamily="18" charset="0"/>
              </a:rPr>
              <a:t> so </a:t>
            </a:r>
            <a:r>
              <a:rPr lang="en-US" sz="3500" b="0" u="none" dirty="0" err="1">
                <a:solidFill>
                  <a:schemeClr val="tx1"/>
                </a:solidFill>
                <a:cs typeface="Times New Roman" pitchFamily="18" charset="0"/>
              </a:rPr>
              <a:t>với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khi</a:t>
            </a:r>
            <a:r>
              <a:rPr lang="en-US" sz="3500" b="0" u="none" dirty="0">
                <a:solidFill>
                  <a:schemeClr val="tx1"/>
                </a:solidFill>
                <a:cs typeface="Times New Roman" pitchFamily="18" charset="0"/>
              </a:rPr>
              <a:t> ta </a:t>
            </a:r>
            <a:r>
              <a:rPr lang="en-US" sz="3500" b="0" u="none" dirty="0" err="1">
                <a:solidFill>
                  <a:schemeClr val="tx1"/>
                </a:solidFill>
                <a:cs typeface="Times New Roman" pitchFamily="18" charset="0"/>
              </a:rPr>
              <a:t>nghe</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chính</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âm</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đó</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ngoài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trời</a:t>
            </a:r>
            <a:r>
              <a:rPr lang="en-US" sz="3500" b="0" u="none" dirty="0">
                <a:solidFill>
                  <a:schemeClr val="tx1"/>
                </a:solidFill>
                <a:cs typeface="Times New Roman" pitchFamily="18" charset="0"/>
              </a:rPr>
              <a:t>?</a:t>
            </a:r>
          </a:p>
        </p:txBody>
      </p:sp>
      <p:sp>
        <p:nvSpPr>
          <p:cNvPr id="5134" name="Text Box 14"/>
          <p:cNvSpPr txBox="1">
            <a:spLocks noChangeArrowheads="1"/>
          </p:cNvSpPr>
          <p:nvPr/>
        </p:nvSpPr>
        <p:spPr bwMode="auto">
          <a:xfrm>
            <a:off x="76200" y="4077831"/>
            <a:ext cx="8915400" cy="2246769"/>
          </a:xfrm>
          <a:prstGeom prst="rect">
            <a:avLst/>
          </a:prstGeom>
          <a:noFill/>
          <a:ln w="9525">
            <a:noFill/>
            <a:miter lim="800000"/>
            <a:headEnd/>
            <a:tailEnd/>
          </a:ln>
          <a:effectLst/>
        </p:spPr>
        <p:txBody>
          <a:bodyPr>
            <a:spAutoFit/>
          </a:bodyPr>
          <a:lstStyle/>
          <a:p>
            <a:pPr algn="just" eaLnBrk="1" hangingPunct="1"/>
            <a:r>
              <a:rPr lang="en-US" sz="3500" u="none" smtClean="0">
                <a:solidFill>
                  <a:srgbClr val="FF0000"/>
                </a:solidFill>
                <a:cs typeface="Times New Roman" pitchFamily="18" charset="0"/>
              </a:rPr>
              <a:t>? 3. </a:t>
            </a:r>
            <a:r>
              <a:rPr lang="en-US" sz="3500" b="0" u="none" smtClean="0">
                <a:solidFill>
                  <a:schemeClr val="tx1"/>
                </a:solidFill>
                <a:cs typeface="Times New Roman" pitchFamily="18" charset="0"/>
              </a:rPr>
              <a:t>Khi </a:t>
            </a:r>
            <a:r>
              <a:rPr lang="en-US" sz="3500" b="0" u="none">
                <a:solidFill>
                  <a:schemeClr val="tx1"/>
                </a:solidFill>
                <a:cs typeface="Times New Roman" pitchFamily="18" charset="0"/>
              </a:rPr>
              <a:t>nói trong phòng rất lớn thì nghe được tiếng vang. Nhưng nói to như vậy trong phòng nhỏ thì lại không nghe thấy tiếng vang</a:t>
            </a:r>
            <a:r>
              <a:rPr lang="en-US" sz="3500" b="0" u="none" smtClean="0">
                <a:solidFill>
                  <a:schemeClr val="tx1"/>
                </a:solidFill>
                <a:cs typeface="Times New Roman" pitchFamily="18" charset="0"/>
              </a:rPr>
              <a:t>.</a:t>
            </a:r>
            <a:r>
              <a:rPr lang="en-US" sz="3500" b="0" u="none">
                <a:solidFill>
                  <a:schemeClr val="tx1"/>
                </a:solidFill>
                <a:cs typeface="Times New Roman" pitchFamily="18" charset="0"/>
              </a:rPr>
              <a:t> Trong phòng nào có âm phản xạ</a:t>
            </a:r>
            <a:r>
              <a:rPr lang="en-US" sz="3500" b="0" u="none" smtClean="0">
                <a:solidFill>
                  <a:schemeClr val="tx1"/>
                </a:solidFill>
                <a:cs typeface="Times New Roman" pitchFamily="18" charset="0"/>
              </a:rPr>
              <a:t>?</a:t>
            </a:r>
            <a:endParaRPr lang="en-US" sz="3500" b="0" u="none">
              <a:solidFill>
                <a:schemeClr val="tx1"/>
              </a:solidFill>
              <a:cs typeface="Times New Roman" pitchFamily="18" charset="0"/>
            </a:endParaRPr>
          </a:p>
        </p:txBody>
      </p:sp>
      <p:sp>
        <p:nvSpPr>
          <p:cNvPr id="2" name="TextBox 1"/>
          <p:cNvSpPr txBox="1"/>
          <p:nvPr/>
        </p:nvSpPr>
        <p:spPr>
          <a:xfrm>
            <a:off x="2971800" y="304800"/>
            <a:ext cx="2143536" cy="630942"/>
          </a:xfrm>
          <a:prstGeom prst="rect">
            <a:avLst/>
          </a:prstGeom>
          <a:noFill/>
        </p:spPr>
        <p:txBody>
          <a:bodyPr wrap="none" rtlCol="0">
            <a:spAutoFit/>
          </a:bodyPr>
          <a:lstStyle/>
          <a:p>
            <a:r>
              <a:rPr lang="en-US" sz="3500" u="none" dirty="0" err="1" smtClean="0">
                <a:solidFill>
                  <a:srgbClr val="C00000"/>
                </a:solidFill>
              </a:rPr>
              <a:t>Luyện</a:t>
            </a:r>
            <a:r>
              <a:rPr lang="en-US" sz="3500" u="none" dirty="0" smtClean="0">
                <a:solidFill>
                  <a:srgbClr val="C00000"/>
                </a:solidFill>
              </a:rPr>
              <a:t> </a:t>
            </a:r>
            <a:r>
              <a:rPr lang="en-US" sz="3500" u="none" dirty="0" err="1" smtClean="0">
                <a:solidFill>
                  <a:srgbClr val="C00000"/>
                </a:solidFill>
              </a:rPr>
              <a:t>tập</a:t>
            </a:r>
            <a:endParaRPr lang="en-US" sz="3500" u="none" dirty="0">
              <a:solidFill>
                <a:srgbClr val="C00000"/>
              </a:solidFill>
            </a:endParaRPr>
          </a:p>
        </p:txBody>
      </p:sp>
    </p:spTree>
  </p:cSld>
  <p:clrMapOvr>
    <a:masterClrMapping/>
  </p:clrMapOvr>
  <p:transition>
    <p:push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1" name="Text Box 11"/>
          <p:cNvSpPr txBox="1">
            <a:spLocks noChangeArrowheads="1"/>
          </p:cNvSpPr>
          <p:nvPr/>
        </p:nvSpPr>
        <p:spPr bwMode="auto">
          <a:xfrm>
            <a:off x="152400" y="1066800"/>
            <a:ext cx="8915400" cy="630942"/>
          </a:xfrm>
          <a:prstGeom prst="rect">
            <a:avLst/>
          </a:prstGeom>
          <a:noFill/>
          <a:ln w="9525">
            <a:noFill/>
            <a:miter lim="800000"/>
            <a:headEnd/>
            <a:tailEnd/>
          </a:ln>
          <a:effectLst/>
        </p:spPr>
        <p:txBody>
          <a:bodyPr>
            <a:spAutoFit/>
          </a:bodyPr>
          <a:lstStyle/>
          <a:p>
            <a:pPr algn="just" eaLnBrk="1" hangingPunct="1"/>
            <a:r>
              <a:rPr lang="en-US" sz="3500" u="none" dirty="0" smtClean="0">
                <a:solidFill>
                  <a:srgbClr val="FF0000"/>
                </a:solidFill>
                <a:cs typeface="Times New Roman" pitchFamily="18" charset="0"/>
              </a:rPr>
              <a:t>? 1.</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Em</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đã</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từng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nghe</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tiếng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vang</a:t>
            </a:r>
            <a:r>
              <a:rPr lang="en-US" sz="3500" b="0" u="none" dirty="0">
                <a:solidFill>
                  <a:schemeClr val="tx1"/>
                </a:solidFill>
                <a:cs typeface="Times New Roman" pitchFamily="18" charset="0"/>
              </a:rPr>
              <a:t> ở </a:t>
            </a:r>
            <a:r>
              <a:rPr lang="en-US" sz="3500" b="0" u="none" dirty="0" err="1">
                <a:solidFill>
                  <a:schemeClr val="tx1"/>
                </a:solidFill>
                <a:cs typeface="Times New Roman" pitchFamily="18" charset="0"/>
              </a:rPr>
              <a:t>đâu</a:t>
            </a:r>
            <a:r>
              <a:rPr lang="en-US" sz="3500" b="0" u="none" dirty="0">
                <a:solidFill>
                  <a:schemeClr val="tx1"/>
                </a:solidFill>
                <a:cs typeface="Times New Roman" pitchFamily="18" charset="0"/>
              </a:rPr>
              <a:t>? </a:t>
            </a:r>
          </a:p>
        </p:txBody>
      </p:sp>
      <p:sp>
        <p:nvSpPr>
          <p:cNvPr id="2" name="TextBox 1"/>
          <p:cNvSpPr txBox="1"/>
          <p:nvPr/>
        </p:nvSpPr>
        <p:spPr>
          <a:xfrm>
            <a:off x="2971800" y="381000"/>
            <a:ext cx="2143536" cy="630942"/>
          </a:xfrm>
          <a:prstGeom prst="rect">
            <a:avLst/>
          </a:prstGeom>
          <a:noFill/>
        </p:spPr>
        <p:txBody>
          <a:bodyPr wrap="none" rtlCol="0">
            <a:spAutoFit/>
          </a:bodyPr>
          <a:lstStyle/>
          <a:p>
            <a:r>
              <a:rPr lang="en-US" sz="3500" u="none" dirty="0" err="1" smtClean="0">
                <a:solidFill>
                  <a:srgbClr val="C00000"/>
                </a:solidFill>
              </a:rPr>
              <a:t>Luyên</a:t>
            </a:r>
            <a:r>
              <a:rPr lang="en-US" sz="3500" u="none" dirty="0" smtClean="0">
                <a:solidFill>
                  <a:srgbClr val="C00000"/>
                </a:solidFill>
              </a:rPr>
              <a:t> </a:t>
            </a:r>
            <a:r>
              <a:rPr lang="en-US" sz="3500" u="none" dirty="0" err="1" smtClean="0">
                <a:solidFill>
                  <a:srgbClr val="C00000"/>
                </a:solidFill>
              </a:rPr>
              <a:t>tập</a:t>
            </a:r>
            <a:endParaRPr lang="en-US" sz="3500" u="none" dirty="0">
              <a:solidFill>
                <a:srgbClr val="C00000"/>
              </a:solidFill>
            </a:endParaRPr>
          </a:p>
        </p:txBody>
      </p:sp>
      <p:sp>
        <p:nvSpPr>
          <p:cNvPr id="3" name="Rectangle 2"/>
          <p:cNvSpPr/>
          <p:nvPr/>
        </p:nvSpPr>
        <p:spPr>
          <a:xfrm>
            <a:off x="457200" y="1874729"/>
            <a:ext cx="8153400" cy="2554545"/>
          </a:xfrm>
          <a:prstGeom prst="rect">
            <a:avLst/>
          </a:prstGeom>
        </p:spPr>
        <p:txBody>
          <a:bodyPr wrap="square">
            <a:spAutoFit/>
          </a:bodyPr>
          <a:lstStyle/>
          <a:p>
            <a:r>
              <a:rPr lang="en-US" sz="3200" b="0" u="none" dirty="0" smtClean="0">
                <a:solidFill>
                  <a:srgbClr val="C00000"/>
                </a:solidFill>
              </a:rPr>
              <a:t>       </a:t>
            </a:r>
            <a:r>
              <a:rPr lang="vi-VN" sz="3200" u="none" dirty="0" smtClean="0">
                <a:solidFill>
                  <a:srgbClr val="FF0000"/>
                </a:solidFill>
              </a:rPr>
              <a:t>Có </a:t>
            </a:r>
            <a:r>
              <a:rPr lang="vi-VN" sz="3200" u="none" dirty="0">
                <a:solidFill>
                  <a:srgbClr val="FF0000"/>
                </a:solidFill>
              </a:rPr>
              <a:t>thể nghe được tiếng vang ở nơi gần vách núi, hang động hay trong phòng (hội trường) rộng có tường bao quanh → ở những nơi đó em có thể nghe được tiếng vọng lại tiếng nói to của em.</a:t>
            </a:r>
            <a:endParaRPr lang="en-US" sz="3200" u="none" dirty="0">
              <a:solidFill>
                <a:srgbClr val="FF0000"/>
              </a:solidFill>
            </a:endParaRPr>
          </a:p>
        </p:txBody>
      </p:sp>
    </p:spTree>
    <p:extLst>
      <p:ext uri="{BB962C8B-B14F-4D97-AF65-F5344CB8AC3E}">
        <p14:creationId xmlns:p14="http://schemas.microsoft.com/office/powerpoint/2010/main" val="3648213798"/>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356886"/>
            <a:ext cx="2143536" cy="630942"/>
          </a:xfrm>
          <a:prstGeom prst="rect">
            <a:avLst/>
          </a:prstGeom>
          <a:noFill/>
        </p:spPr>
        <p:txBody>
          <a:bodyPr wrap="none" rtlCol="0">
            <a:spAutoFit/>
          </a:bodyPr>
          <a:lstStyle/>
          <a:p>
            <a:r>
              <a:rPr lang="en-US" sz="3500" u="none" dirty="0" err="1" smtClean="0">
                <a:solidFill>
                  <a:srgbClr val="C00000"/>
                </a:solidFill>
              </a:rPr>
              <a:t>Luyên</a:t>
            </a:r>
            <a:r>
              <a:rPr lang="en-US" sz="3500" u="none" dirty="0" smtClean="0">
                <a:solidFill>
                  <a:srgbClr val="C00000"/>
                </a:solidFill>
              </a:rPr>
              <a:t> </a:t>
            </a:r>
            <a:r>
              <a:rPr lang="en-US" sz="3500" u="none" dirty="0" err="1" smtClean="0">
                <a:solidFill>
                  <a:srgbClr val="C00000"/>
                </a:solidFill>
              </a:rPr>
              <a:t>tập</a:t>
            </a:r>
            <a:endParaRPr lang="en-US" sz="3500" u="none" dirty="0">
              <a:solidFill>
                <a:srgbClr val="C00000"/>
              </a:solidFill>
            </a:endParaRPr>
          </a:p>
        </p:txBody>
      </p:sp>
      <p:sp>
        <p:nvSpPr>
          <p:cNvPr id="6" name="Text Box 12"/>
          <p:cNvSpPr txBox="1">
            <a:spLocks noChangeArrowheads="1"/>
          </p:cNvSpPr>
          <p:nvPr/>
        </p:nvSpPr>
        <p:spPr bwMode="auto">
          <a:xfrm>
            <a:off x="76200" y="1022178"/>
            <a:ext cx="8915400" cy="1708160"/>
          </a:xfrm>
          <a:prstGeom prst="rect">
            <a:avLst/>
          </a:prstGeom>
          <a:noFill/>
          <a:ln w="9525">
            <a:noFill/>
            <a:miter lim="800000"/>
            <a:headEnd/>
            <a:tailEnd/>
          </a:ln>
          <a:effectLst/>
        </p:spPr>
        <p:txBody>
          <a:bodyPr>
            <a:spAutoFit/>
          </a:bodyPr>
          <a:lstStyle/>
          <a:p>
            <a:pPr algn="just" eaLnBrk="1" hangingPunct="1"/>
            <a:r>
              <a:rPr lang="en-US" sz="3500" u="none" dirty="0" smtClean="0">
                <a:solidFill>
                  <a:srgbClr val="FF0000"/>
                </a:solidFill>
                <a:cs typeface="Times New Roman" pitchFamily="18" charset="0"/>
              </a:rPr>
              <a:t>? 2. </a:t>
            </a:r>
            <a:r>
              <a:rPr lang="en-US" sz="3500" b="0" u="none" dirty="0" err="1" smtClean="0">
                <a:solidFill>
                  <a:schemeClr val="tx1"/>
                </a:solidFill>
                <a:cs typeface="Times New Roman" pitchFamily="18" charset="0"/>
              </a:rPr>
              <a:t>Tại</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sao</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trong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phòng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kín</a:t>
            </a:r>
            <a:r>
              <a:rPr lang="en-US" sz="3500" b="0" u="none" dirty="0">
                <a:solidFill>
                  <a:schemeClr val="tx1"/>
                </a:solidFill>
                <a:cs typeface="Times New Roman" pitchFamily="18" charset="0"/>
              </a:rPr>
              <a:t> ta </a:t>
            </a:r>
            <a:r>
              <a:rPr lang="en-US" sz="3500" b="0" u="none" dirty="0" err="1">
                <a:solidFill>
                  <a:schemeClr val="tx1"/>
                </a:solidFill>
                <a:cs typeface="Times New Roman" pitchFamily="18" charset="0"/>
              </a:rPr>
              <a:t>thường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nghe</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thấy</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âm</a:t>
            </a:r>
            <a:r>
              <a:rPr lang="en-US" sz="3500" b="0" u="none" dirty="0">
                <a:solidFill>
                  <a:schemeClr val="tx1"/>
                </a:solidFill>
                <a:cs typeface="Times New Roman" pitchFamily="18" charset="0"/>
              </a:rPr>
              <a:t> to </a:t>
            </a:r>
            <a:r>
              <a:rPr lang="en-US" sz="3500" b="0" u="none" dirty="0" err="1">
                <a:solidFill>
                  <a:schemeClr val="tx1"/>
                </a:solidFill>
                <a:cs typeface="Times New Roman" pitchFamily="18" charset="0"/>
              </a:rPr>
              <a:t>hơn</a:t>
            </a:r>
            <a:r>
              <a:rPr lang="en-US" sz="3500" b="0" u="none" dirty="0">
                <a:solidFill>
                  <a:schemeClr val="tx1"/>
                </a:solidFill>
                <a:cs typeface="Times New Roman" pitchFamily="18" charset="0"/>
              </a:rPr>
              <a:t> so </a:t>
            </a:r>
            <a:r>
              <a:rPr lang="en-US" sz="3500" b="0" u="none" dirty="0" err="1">
                <a:solidFill>
                  <a:schemeClr val="tx1"/>
                </a:solidFill>
                <a:cs typeface="Times New Roman" pitchFamily="18" charset="0"/>
              </a:rPr>
              <a:t>với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khi</a:t>
            </a:r>
            <a:r>
              <a:rPr lang="en-US" sz="3500" b="0" u="none" dirty="0">
                <a:solidFill>
                  <a:schemeClr val="tx1"/>
                </a:solidFill>
                <a:cs typeface="Times New Roman" pitchFamily="18" charset="0"/>
              </a:rPr>
              <a:t> ta </a:t>
            </a:r>
            <a:r>
              <a:rPr lang="en-US" sz="3500" b="0" u="none" dirty="0" err="1">
                <a:solidFill>
                  <a:schemeClr val="tx1"/>
                </a:solidFill>
                <a:cs typeface="Times New Roman" pitchFamily="18" charset="0"/>
              </a:rPr>
              <a:t>nghe</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chính</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âm</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đó</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ngoài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trời</a:t>
            </a:r>
            <a:r>
              <a:rPr lang="en-US" sz="3500" b="0" u="none" dirty="0">
                <a:solidFill>
                  <a:schemeClr val="tx1"/>
                </a:solidFill>
                <a:cs typeface="Times New Roman" pitchFamily="18" charset="0"/>
              </a:rPr>
              <a:t>?</a:t>
            </a:r>
          </a:p>
        </p:txBody>
      </p:sp>
      <p:sp>
        <p:nvSpPr>
          <p:cNvPr id="3" name="Rectangle 2"/>
          <p:cNvSpPr/>
          <p:nvPr/>
        </p:nvSpPr>
        <p:spPr>
          <a:xfrm>
            <a:off x="381000" y="2755416"/>
            <a:ext cx="8229600" cy="3539430"/>
          </a:xfrm>
          <a:prstGeom prst="rect">
            <a:avLst/>
          </a:prstGeom>
        </p:spPr>
        <p:txBody>
          <a:bodyPr wrap="square">
            <a:spAutoFit/>
          </a:bodyPr>
          <a:lstStyle/>
          <a:p>
            <a:r>
              <a:rPr lang="en-US" sz="3200" b="0" u="none" dirty="0" smtClean="0"/>
              <a:t>      </a:t>
            </a:r>
            <a:r>
              <a:rPr lang="vi-VN" sz="3200" u="none" dirty="0" smtClean="0">
                <a:solidFill>
                  <a:srgbClr val="FF0000"/>
                </a:solidFill>
              </a:rPr>
              <a:t>Ta </a:t>
            </a:r>
            <a:r>
              <a:rPr lang="vi-VN" sz="3200" u="none" dirty="0">
                <a:solidFill>
                  <a:srgbClr val="FF0000"/>
                </a:solidFill>
              </a:rPr>
              <a:t>thường nghe thấy âm thanh trong phòng kín to hơn khi ta nghe chính âm thanh đó ngoài trời vì ở ngoài trời ta chỉ nghe được âm phát ra, còn ở trong phòng kín ta nghe được âm phát ra và âm phản xạ từ các bức tường truyền tới tai gần như cùng lúc nên nghe to hơn</a:t>
            </a:r>
            <a:r>
              <a:rPr lang="vi-VN" sz="3200" u="none" dirty="0" smtClean="0">
                <a:solidFill>
                  <a:srgbClr val="FF0000"/>
                </a:solidFill>
              </a:rPr>
              <a:t>.</a:t>
            </a:r>
            <a:endParaRPr lang="en-US" sz="3200" u="none" dirty="0">
              <a:solidFill>
                <a:srgbClr val="FF0000"/>
              </a:solidFill>
            </a:endParaRPr>
          </a:p>
        </p:txBody>
      </p:sp>
    </p:spTree>
    <p:extLst>
      <p:ext uri="{BB962C8B-B14F-4D97-AF65-F5344CB8AC3E}">
        <p14:creationId xmlns:p14="http://schemas.microsoft.com/office/powerpoint/2010/main" val="3648213798"/>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4" name="Text Box 14"/>
          <p:cNvSpPr txBox="1">
            <a:spLocks noChangeArrowheads="1"/>
          </p:cNvSpPr>
          <p:nvPr/>
        </p:nvSpPr>
        <p:spPr bwMode="auto">
          <a:xfrm>
            <a:off x="152400" y="1011942"/>
            <a:ext cx="8915400" cy="1384995"/>
          </a:xfrm>
          <a:prstGeom prst="rect">
            <a:avLst/>
          </a:prstGeom>
          <a:noFill/>
          <a:ln w="9525">
            <a:noFill/>
            <a:miter lim="800000"/>
            <a:headEnd/>
            <a:tailEnd/>
          </a:ln>
          <a:effectLst/>
        </p:spPr>
        <p:txBody>
          <a:bodyPr>
            <a:spAutoFit/>
          </a:bodyPr>
          <a:lstStyle/>
          <a:p>
            <a:pPr algn="just" eaLnBrk="1" hangingPunct="1"/>
            <a:r>
              <a:rPr lang="en-US" u="none" dirty="0" smtClean="0">
                <a:solidFill>
                  <a:srgbClr val="FF0000"/>
                </a:solidFill>
                <a:cs typeface="Times New Roman" pitchFamily="18" charset="0"/>
              </a:rPr>
              <a:t>? 3. </a:t>
            </a:r>
            <a:r>
              <a:rPr lang="en-US" b="0" u="none" dirty="0" err="1" smtClean="0">
                <a:solidFill>
                  <a:schemeClr val="tx1"/>
                </a:solidFill>
                <a:cs typeface="Times New Roman" pitchFamily="18" charset="0"/>
              </a:rPr>
              <a:t>Khi</a:t>
            </a:r>
            <a:r>
              <a:rPr lang="en-US" b="0" u="none" dirty="0" smtClean="0">
                <a:solidFill>
                  <a:schemeClr val="tx1"/>
                </a:solidFill>
                <a:cs typeface="Times New Roman" pitchFamily="18" charset="0"/>
              </a:rPr>
              <a:t> </a:t>
            </a:r>
            <a:r>
              <a:rPr lang="en-US" b="0" u="none" dirty="0" err="1">
                <a:solidFill>
                  <a:schemeClr val="tx1"/>
                </a:solidFill>
                <a:cs typeface="Times New Roman" pitchFamily="18" charset="0"/>
              </a:rPr>
              <a:t>nói</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trong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phòng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rất</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lớn</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thì</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nghe</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được</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tiếng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vang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Nhưng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nói</a:t>
            </a:r>
            <a:r>
              <a:rPr lang="en-US" b="0" u="none" dirty="0">
                <a:solidFill>
                  <a:schemeClr val="tx1"/>
                </a:solidFill>
                <a:cs typeface="Times New Roman" pitchFamily="18" charset="0"/>
              </a:rPr>
              <a:t> to </a:t>
            </a:r>
            <a:r>
              <a:rPr lang="en-US" b="0" u="none" dirty="0" err="1">
                <a:solidFill>
                  <a:schemeClr val="tx1"/>
                </a:solidFill>
                <a:cs typeface="Times New Roman" pitchFamily="18" charset="0"/>
              </a:rPr>
              <a:t>như</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vậy</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trong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phòng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nhỏ</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thì</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lại</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không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nghe</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thấy</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tiếng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vang</a:t>
            </a:r>
            <a:r>
              <a:rPr lang="en-US" b="0" u="none" dirty="0" smtClean="0">
                <a:solidFill>
                  <a:schemeClr val="tx1"/>
                </a:solidFill>
                <a:cs typeface="Times New Roman" pitchFamily="18" charset="0"/>
              </a:rPr>
              <a:t>.</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Trong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phòng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nào</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có</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âm</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phản</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xạ</a:t>
            </a:r>
            <a:r>
              <a:rPr lang="en-US" b="0" u="none" dirty="0" smtClean="0">
                <a:solidFill>
                  <a:schemeClr val="tx1"/>
                </a:solidFill>
                <a:cs typeface="Times New Roman" pitchFamily="18" charset="0"/>
              </a:rPr>
              <a:t>?</a:t>
            </a:r>
            <a:endParaRPr lang="en-US" b="0" u="none" dirty="0">
              <a:solidFill>
                <a:schemeClr val="tx1"/>
              </a:solidFill>
              <a:cs typeface="Times New Roman" pitchFamily="18" charset="0"/>
            </a:endParaRPr>
          </a:p>
        </p:txBody>
      </p:sp>
      <p:sp>
        <p:nvSpPr>
          <p:cNvPr id="2" name="TextBox 1"/>
          <p:cNvSpPr txBox="1"/>
          <p:nvPr/>
        </p:nvSpPr>
        <p:spPr>
          <a:xfrm>
            <a:off x="2276063" y="228600"/>
            <a:ext cx="2143536" cy="630942"/>
          </a:xfrm>
          <a:prstGeom prst="rect">
            <a:avLst/>
          </a:prstGeom>
          <a:noFill/>
        </p:spPr>
        <p:txBody>
          <a:bodyPr wrap="none" rtlCol="0">
            <a:spAutoFit/>
          </a:bodyPr>
          <a:lstStyle/>
          <a:p>
            <a:r>
              <a:rPr lang="en-US" sz="3500" u="none" dirty="0" err="1" smtClean="0">
                <a:solidFill>
                  <a:srgbClr val="C00000"/>
                </a:solidFill>
              </a:rPr>
              <a:t>Luyên</a:t>
            </a:r>
            <a:r>
              <a:rPr lang="en-US" sz="3500" u="none" dirty="0" smtClean="0">
                <a:solidFill>
                  <a:srgbClr val="C00000"/>
                </a:solidFill>
              </a:rPr>
              <a:t> </a:t>
            </a:r>
            <a:r>
              <a:rPr lang="en-US" sz="3500" u="none" dirty="0" err="1" smtClean="0">
                <a:solidFill>
                  <a:srgbClr val="C00000"/>
                </a:solidFill>
              </a:rPr>
              <a:t>tập</a:t>
            </a:r>
            <a:endParaRPr lang="en-US" sz="3500" u="none" dirty="0">
              <a:solidFill>
                <a:srgbClr val="C00000"/>
              </a:solidFill>
            </a:endParaRPr>
          </a:p>
        </p:txBody>
      </p:sp>
      <p:sp>
        <p:nvSpPr>
          <p:cNvPr id="3" name="Rectangle 2"/>
          <p:cNvSpPr/>
          <p:nvPr/>
        </p:nvSpPr>
        <p:spPr>
          <a:xfrm>
            <a:off x="420547" y="2667000"/>
            <a:ext cx="8229600" cy="2677656"/>
          </a:xfrm>
          <a:prstGeom prst="rect">
            <a:avLst/>
          </a:prstGeom>
        </p:spPr>
        <p:txBody>
          <a:bodyPr wrap="square">
            <a:spAutoFit/>
          </a:bodyPr>
          <a:lstStyle/>
          <a:p>
            <a:r>
              <a:rPr lang="en-US" b="0" u="none" dirty="0" smtClean="0">
                <a:solidFill>
                  <a:srgbClr val="FF0000"/>
                </a:solidFill>
              </a:rPr>
              <a:t>        </a:t>
            </a:r>
            <a:r>
              <a:rPr lang="vi-VN" b="0" u="none" dirty="0" smtClean="0">
                <a:solidFill>
                  <a:srgbClr val="FF0000"/>
                </a:solidFill>
              </a:rPr>
              <a:t>Trong </a:t>
            </a:r>
            <a:r>
              <a:rPr lang="vi-VN" b="0" u="none" dirty="0">
                <a:solidFill>
                  <a:srgbClr val="FF0000"/>
                </a:solidFill>
              </a:rPr>
              <a:t>cả hai phòng đều có âm phản xạ. Khi em nói to trong phòng nhỏ, mặc dù vẫn có âm phản xạ từ tường phòng đến tai nhưng không nghe thấy tiếng vang vì âm phản xạ từ tường phòng và âm nói ra đến tai gần như cùng một lúc hoặc khoảng chênh lệch thời gian giữa âm phản xạ và âm trực tiếp nhỏ hơn 1/15 </a:t>
            </a:r>
            <a:r>
              <a:rPr lang="vi-VN" b="0" u="none" dirty="0" smtClean="0">
                <a:solidFill>
                  <a:srgbClr val="FF0000"/>
                </a:solidFill>
              </a:rPr>
              <a:t>giây</a:t>
            </a:r>
            <a:endParaRPr lang="en-US" u="none" dirty="0">
              <a:solidFill>
                <a:srgbClr val="FF0000"/>
              </a:solidFill>
            </a:endParaRPr>
          </a:p>
        </p:txBody>
      </p:sp>
    </p:spTree>
    <p:extLst>
      <p:ext uri="{BB962C8B-B14F-4D97-AF65-F5344CB8AC3E}">
        <p14:creationId xmlns:p14="http://schemas.microsoft.com/office/powerpoint/2010/main" val="331737697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34"/>
                                        </p:tgtEl>
                                        <p:attrNameLst>
                                          <p:attrName>style.visibility</p:attrName>
                                        </p:attrNameLst>
                                      </p:cBhvr>
                                      <p:to>
                                        <p:strVal val="visible"/>
                                      </p:to>
                                    </p:set>
                                    <p:anim calcmode="lin" valueType="num">
                                      <p:cBhvr additive="base">
                                        <p:cTn id="7" dur="500" fill="hold"/>
                                        <p:tgtEl>
                                          <p:spTgt spid="5134"/>
                                        </p:tgtEl>
                                        <p:attrNameLst>
                                          <p:attrName>ppt_x</p:attrName>
                                        </p:attrNameLst>
                                      </p:cBhvr>
                                      <p:tavLst>
                                        <p:tav tm="0">
                                          <p:val>
                                            <p:strVal val="#ppt_x"/>
                                          </p:val>
                                        </p:tav>
                                        <p:tav tm="100000">
                                          <p:val>
                                            <p:strVal val="#ppt_x"/>
                                          </p:val>
                                        </p:tav>
                                      </p:tavLst>
                                    </p:anim>
                                    <p:anim calcmode="lin" valueType="num">
                                      <p:cBhvr additive="base">
                                        <p:cTn id="8" dur="500" fill="hold"/>
                                        <p:tgtEl>
                                          <p:spTgt spid="51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4"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5" name="TextBox 4"/>
          <p:cNvSpPr txBox="1"/>
          <p:nvPr/>
        </p:nvSpPr>
        <p:spPr>
          <a:xfrm>
            <a:off x="152400" y="609600"/>
            <a:ext cx="6362639" cy="1169551"/>
          </a:xfrm>
          <a:prstGeom prst="rect">
            <a:avLst/>
          </a:prstGeom>
          <a:noFill/>
        </p:spPr>
        <p:txBody>
          <a:bodyPr wrap="none" rtlCol="0">
            <a:spAutoFit/>
          </a:bodyPr>
          <a:lstStyle/>
          <a:p>
            <a:r>
              <a:rPr lang="en-US" sz="3500" u="none" smtClean="0">
                <a:solidFill>
                  <a:schemeClr val="tx1"/>
                </a:solidFill>
              </a:rPr>
              <a:t>2. Một số hiện tượng về sóng âm</a:t>
            </a:r>
          </a:p>
          <a:p>
            <a:r>
              <a:rPr lang="en-US" sz="3500" u="none" smtClean="0">
                <a:solidFill>
                  <a:schemeClr val="tx1"/>
                </a:solidFill>
              </a:rPr>
              <a:t>* Sự ô nhiễm tiếng ồn</a:t>
            </a:r>
            <a:endParaRPr lang="en-US" sz="3500" u="none">
              <a:solidFill>
                <a:schemeClr val="tx1"/>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65" y="1779151"/>
            <a:ext cx="7724775" cy="485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177774"/>
      </p:ext>
    </p:extLst>
  </p:cSld>
  <p:clrMapOvr>
    <a:masterClrMapping/>
  </p:clrMapOvr>
  <p:transition>
    <p:push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447800"/>
            <a:ext cx="7207422" cy="3862596"/>
          </a:xfrm>
          <a:prstGeom prst="rect">
            <a:avLst/>
          </a:prstGeom>
          <a:noFill/>
        </p:spPr>
        <p:txBody>
          <a:bodyPr wrap="none" rtlCol="0">
            <a:spAutoFit/>
          </a:bodyPr>
          <a:lstStyle/>
          <a:p>
            <a:r>
              <a:rPr lang="en-US" sz="3500" u="none" dirty="0" err="1" smtClean="0">
                <a:solidFill>
                  <a:schemeClr val="tx1"/>
                </a:solidFill>
              </a:rPr>
              <a:t>Quan</a:t>
            </a:r>
            <a:r>
              <a:rPr lang="en-US" sz="3500" u="none" dirty="0" smtClean="0">
                <a:solidFill>
                  <a:schemeClr val="tx1"/>
                </a:solidFill>
              </a:rPr>
              <a:t> </a:t>
            </a:r>
            <a:r>
              <a:rPr lang="en-US" sz="3500" u="none" dirty="0" err="1" smtClean="0">
                <a:solidFill>
                  <a:schemeClr val="tx1"/>
                </a:solidFill>
              </a:rPr>
              <a:t>sát</a:t>
            </a:r>
            <a:r>
              <a:rPr lang="en-US" sz="3500" u="none" dirty="0" smtClean="0">
                <a:solidFill>
                  <a:schemeClr val="tx1"/>
                </a:solidFill>
              </a:rPr>
              <a:t> </a:t>
            </a:r>
            <a:r>
              <a:rPr lang="en-US" sz="3500" u="none" dirty="0" err="1" smtClean="0">
                <a:solidFill>
                  <a:schemeClr val="tx1"/>
                </a:solidFill>
              </a:rPr>
              <a:t>các</a:t>
            </a:r>
            <a:r>
              <a:rPr lang="en-US" sz="3500" u="none" dirty="0" smtClean="0">
                <a:solidFill>
                  <a:schemeClr val="tx1"/>
                </a:solidFill>
              </a:rPr>
              <a:t> </a:t>
            </a:r>
            <a:r>
              <a:rPr lang="en-US" sz="3500" u="none" dirty="0" err="1" smtClean="0">
                <a:solidFill>
                  <a:schemeClr val="tx1"/>
                </a:solidFill>
              </a:rPr>
              <a:t>hình</a:t>
            </a:r>
            <a:r>
              <a:rPr lang="en-US" sz="3500" u="none" dirty="0" smtClean="0">
                <a:solidFill>
                  <a:schemeClr val="tx1"/>
                </a:solidFill>
              </a:rPr>
              <a:t> </a:t>
            </a:r>
            <a:r>
              <a:rPr lang="en-US" sz="3500" u="none" dirty="0" err="1" smtClean="0">
                <a:solidFill>
                  <a:schemeClr val="tx1"/>
                </a:solidFill>
              </a:rPr>
              <a:t>ảnh</a:t>
            </a:r>
            <a:r>
              <a:rPr lang="en-US" sz="3500" u="none" dirty="0" smtClean="0">
                <a:solidFill>
                  <a:schemeClr val="tx1"/>
                </a:solidFill>
              </a:rPr>
              <a:t> </a:t>
            </a:r>
            <a:r>
              <a:rPr lang="en-US" sz="3500" u="none" dirty="0" err="1" smtClean="0">
                <a:solidFill>
                  <a:schemeClr val="tx1"/>
                </a:solidFill>
              </a:rPr>
              <a:t>sau</a:t>
            </a:r>
            <a:r>
              <a:rPr lang="en-US" sz="3500" u="none" dirty="0" smtClean="0">
                <a:solidFill>
                  <a:schemeClr val="tx1"/>
                </a:solidFill>
              </a:rPr>
              <a:t> </a:t>
            </a:r>
            <a:r>
              <a:rPr lang="en-US" sz="3500" u="none" dirty="0" err="1" smtClean="0">
                <a:solidFill>
                  <a:schemeClr val="tx1"/>
                </a:solidFill>
              </a:rPr>
              <a:t>và</a:t>
            </a:r>
            <a:r>
              <a:rPr lang="en-US" sz="3500" u="none" dirty="0" smtClean="0">
                <a:solidFill>
                  <a:schemeClr val="tx1"/>
                </a:solidFill>
              </a:rPr>
              <a:t> </a:t>
            </a:r>
            <a:r>
              <a:rPr lang="en-US" sz="3500" u="none" dirty="0" err="1" smtClean="0">
                <a:solidFill>
                  <a:schemeClr val="tx1"/>
                </a:solidFill>
              </a:rPr>
              <a:t>trả</a:t>
            </a:r>
            <a:r>
              <a:rPr lang="en-US" sz="3500" u="none" dirty="0" smtClean="0">
                <a:solidFill>
                  <a:schemeClr val="tx1"/>
                </a:solidFill>
              </a:rPr>
              <a:t> </a:t>
            </a:r>
            <a:r>
              <a:rPr lang="en-US" sz="3500" u="none" dirty="0" err="1" smtClean="0">
                <a:solidFill>
                  <a:schemeClr val="tx1"/>
                </a:solidFill>
              </a:rPr>
              <a:t>lời</a:t>
            </a:r>
            <a:r>
              <a:rPr lang="en-US" sz="3500" u="none" dirty="0" smtClean="0">
                <a:solidFill>
                  <a:schemeClr val="tx1"/>
                </a:solidFill>
              </a:rPr>
              <a:t> </a:t>
            </a:r>
          </a:p>
          <a:p>
            <a:r>
              <a:rPr lang="en-US" sz="3500" u="none" dirty="0" err="1" smtClean="0">
                <a:solidFill>
                  <a:schemeClr val="tx1"/>
                </a:solidFill>
              </a:rPr>
              <a:t>câu</a:t>
            </a:r>
            <a:r>
              <a:rPr lang="en-US" sz="3500" u="none" dirty="0" smtClean="0">
                <a:solidFill>
                  <a:schemeClr val="tx1"/>
                </a:solidFill>
              </a:rPr>
              <a:t> </a:t>
            </a:r>
            <a:r>
              <a:rPr lang="en-US" sz="3500" u="none" dirty="0" err="1" smtClean="0">
                <a:solidFill>
                  <a:schemeClr val="tx1"/>
                </a:solidFill>
              </a:rPr>
              <a:t>hỏi</a:t>
            </a:r>
            <a:r>
              <a:rPr lang="en-US" sz="3500" u="none" dirty="0" smtClean="0">
                <a:solidFill>
                  <a:schemeClr val="tx1"/>
                </a:solidFill>
              </a:rPr>
              <a:t>:</a:t>
            </a:r>
          </a:p>
          <a:p>
            <a:endParaRPr lang="en-US" sz="3500" u="none" dirty="0">
              <a:solidFill>
                <a:schemeClr val="tx1"/>
              </a:solidFill>
            </a:endParaRPr>
          </a:p>
          <a:p>
            <a:endParaRPr lang="en-US" sz="3500" u="none" dirty="0" smtClean="0">
              <a:solidFill>
                <a:schemeClr val="tx1"/>
              </a:solidFill>
            </a:endParaRPr>
          </a:p>
          <a:p>
            <a:endParaRPr lang="en-US" sz="3500" u="none" dirty="0">
              <a:solidFill>
                <a:schemeClr val="tx1"/>
              </a:solidFill>
            </a:endParaRPr>
          </a:p>
          <a:p>
            <a:endParaRPr lang="en-US" sz="3500" u="none" dirty="0" smtClean="0">
              <a:solidFill>
                <a:schemeClr val="tx1"/>
              </a:solidFill>
            </a:endParaRPr>
          </a:p>
          <a:p>
            <a:r>
              <a:rPr lang="en-US" sz="3500" i="1" u="none" dirty="0" err="1" smtClean="0">
                <a:solidFill>
                  <a:srgbClr val="002060"/>
                </a:solidFill>
              </a:rPr>
              <a:t>Thời</a:t>
            </a:r>
            <a:r>
              <a:rPr lang="en-US" sz="3500" i="1" u="none" dirty="0" smtClean="0">
                <a:solidFill>
                  <a:srgbClr val="002060"/>
                </a:solidFill>
              </a:rPr>
              <a:t> </a:t>
            </a:r>
            <a:r>
              <a:rPr lang="en-US" sz="3500" i="1" u="none" dirty="0" err="1" smtClean="0">
                <a:solidFill>
                  <a:srgbClr val="002060"/>
                </a:solidFill>
              </a:rPr>
              <a:t>gian</a:t>
            </a:r>
            <a:r>
              <a:rPr lang="en-US" sz="3500" i="1" u="none" dirty="0" smtClean="0">
                <a:solidFill>
                  <a:srgbClr val="002060"/>
                </a:solidFill>
              </a:rPr>
              <a:t> 2 </a:t>
            </a:r>
            <a:r>
              <a:rPr lang="en-US" sz="3500" i="1" u="none" dirty="0" err="1" smtClean="0">
                <a:solidFill>
                  <a:srgbClr val="002060"/>
                </a:solidFill>
              </a:rPr>
              <a:t>phút</a:t>
            </a:r>
            <a:endParaRPr lang="en-US" sz="3500" i="1" u="none" dirty="0">
              <a:solidFill>
                <a:srgbClr val="002060"/>
              </a:solidFill>
            </a:endParaRPr>
          </a:p>
        </p:txBody>
      </p:sp>
      <p:sp>
        <p:nvSpPr>
          <p:cNvPr id="4" name="Rectangle 3"/>
          <p:cNvSpPr/>
          <p:nvPr/>
        </p:nvSpPr>
        <p:spPr>
          <a:xfrm>
            <a:off x="456252" y="2743200"/>
            <a:ext cx="8383895" cy="1569660"/>
          </a:xfrm>
          <a:prstGeom prst="rect">
            <a:avLst/>
          </a:prstGeom>
        </p:spPr>
        <p:txBody>
          <a:bodyPr wrap="square">
            <a:spAutoFit/>
          </a:bodyPr>
          <a:lstStyle/>
          <a:p>
            <a:r>
              <a:rPr lang="en-US" sz="3200" u="none" dirty="0" smtClean="0">
                <a:solidFill>
                  <a:srgbClr val="FF0000"/>
                </a:solidFill>
              </a:rPr>
              <a:t>- </a:t>
            </a:r>
            <a:r>
              <a:rPr lang="vi-VN" sz="3200" u="none" dirty="0" smtClean="0">
                <a:solidFill>
                  <a:srgbClr val="FF0000"/>
                </a:solidFill>
              </a:rPr>
              <a:t>Vì </a:t>
            </a:r>
            <a:r>
              <a:rPr lang="vi-VN" sz="3200" u="none" dirty="0">
                <a:solidFill>
                  <a:srgbClr val="FF0000"/>
                </a:solidFill>
              </a:rPr>
              <a:t>sao sàn nhà hát thường được trải thảm, trong khi trần và các bức tường bên trong được thiết kế những cấu trúc đặc biệt?</a:t>
            </a:r>
            <a:endParaRPr lang="en-US" sz="3200" u="none" dirty="0">
              <a:solidFill>
                <a:srgbClr val="FF0000"/>
              </a:solidFill>
            </a:endParaRPr>
          </a:p>
        </p:txBody>
      </p:sp>
      <p:sp>
        <p:nvSpPr>
          <p:cNvPr id="2" name="Rectangle 1"/>
          <p:cNvSpPr/>
          <p:nvPr/>
        </p:nvSpPr>
        <p:spPr>
          <a:xfrm>
            <a:off x="2362200" y="381856"/>
            <a:ext cx="4572000" cy="954107"/>
          </a:xfrm>
          <a:prstGeom prst="rect">
            <a:avLst/>
          </a:prstGeom>
        </p:spPr>
        <p:txBody>
          <a:bodyPr>
            <a:spAutoFit/>
          </a:bodyPr>
          <a:lstStyle/>
          <a:p>
            <a:r>
              <a:rPr lang="vi-VN" dirty="0">
                <a:cs typeface="Times New Roman" pitchFamily="18" charset="0"/>
              </a:rPr>
              <a:t>BÀI </a:t>
            </a:r>
            <a:r>
              <a:rPr lang="en-US" dirty="0">
                <a:cs typeface="Times New Roman" panose="02020603050405020304" pitchFamily="18" charset="0"/>
              </a:rPr>
              <a:t>14: PHẢN XẠ ÂM</a:t>
            </a:r>
            <a:br>
              <a:rPr lang="en-US" dirty="0">
                <a:cs typeface="Times New Roman" panose="02020603050405020304" pitchFamily="18" charset="0"/>
              </a:rPr>
            </a:br>
            <a:endParaRPr lang="en-US" dirty="0"/>
          </a:p>
        </p:txBody>
      </p:sp>
    </p:spTree>
    <p:extLst>
      <p:ext uri="{BB962C8B-B14F-4D97-AF65-F5344CB8AC3E}">
        <p14:creationId xmlns:p14="http://schemas.microsoft.com/office/powerpoint/2010/main" val="190825680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hlinkClick r:id="rId4" action="ppaction://hlinkfile"/>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95400" y="1066800"/>
            <a:ext cx="6563414" cy="4360035"/>
          </a:xfrm>
          <a:prstGeom prst="rect">
            <a:avLst/>
          </a:prstGeom>
        </p:spPr>
      </p:pic>
      <p:pic>
        <p:nvPicPr>
          <p:cNvPr id="5" name="Sự hình thành liên kết cộng hoá trị của Cl2">
            <a:hlinkClick r:id="" action="ppaction://media"/>
            <a:extLst>
              <a:ext uri="{FF2B5EF4-FFF2-40B4-BE49-F238E27FC236}">
                <a16:creationId xmlns="" xmlns:a16="http://schemas.microsoft.com/office/drawing/2014/main" id="{EA4E2562-F37A-5151-C4B2-C5C2E348B14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524000" y="1219200"/>
            <a:ext cx="6096000" cy="3657600"/>
          </a:xfrm>
          <a:prstGeom prst="rect">
            <a:avLst/>
          </a:prstGeom>
        </p:spPr>
      </p:pic>
      <p:sp>
        <p:nvSpPr>
          <p:cNvPr id="2" name="Rectangle 1"/>
          <p:cNvSpPr/>
          <p:nvPr/>
        </p:nvSpPr>
        <p:spPr>
          <a:xfrm>
            <a:off x="2057400" y="115957"/>
            <a:ext cx="5715000" cy="1200329"/>
          </a:xfrm>
          <a:prstGeom prst="rect">
            <a:avLst/>
          </a:prstGeom>
        </p:spPr>
        <p:txBody>
          <a:bodyPr wrap="square">
            <a:spAutoFit/>
          </a:bodyPr>
          <a:lstStyle/>
          <a:p>
            <a:r>
              <a:rPr lang="vi-VN" sz="3600" u="none" dirty="0">
                <a:cs typeface="Times New Roman" pitchFamily="18" charset="0"/>
              </a:rPr>
              <a:t>BÀI </a:t>
            </a:r>
            <a:r>
              <a:rPr lang="en-US" sz="3600" u="none" dirty="0">
                <a:cs typeface="Times New Roman" panose="02020603050405020304" pitchFamily="18" charset="0"/>
              </a:rPr>
              <a:t>14: PHẢN XẠ ÂM</a:t>
            </a:r>
            <a:br>
              <a:rPr lang="en-US" sz="3600" u="none" dirty="0">
                <a:cs typeface="Times New Roman" panose="02020603050405020304" pitchFamily="18" charset="0"/>
              </a:rPr>
            </a:br>
            <a:endParaRPr lang="en-US" sz="3600" u="none" dirty="0"/>
          </a:p>
        </p:txBody>
      </p:sp>
    </p:spTree>
    <p:extLst>
      <p:ext uri="{BB962C8B-B14F-4D97-AF65-F5344CB8AC3E}">
        <p14:creationId xmlns:p14="http://schemas.microsoft.com/office/powerpoint/2010/main" val="376610812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5" name="TextBox 4"/>
          <p:cNvSpPr txBox="1"/>
          <p:nvPr/>
        </p:nvSpPr>
        <p:spPr>
          <a:xfrm>
            <a:off x="152400" y="609600"/>
            <a:ext cx="6362639" cy="1169551"/>
          </a:xfrm>
          <a:prstGeom prst="rect">
            <a:avLst/>
          </a:prstGeom>
          <a:noFill/>
        </p:spPr>
        <p:txBody>
          <a:bodyPr wrap="none" rtlCol="0">
            <a:spAutoFit/>
          </a:bodyPr>
          <a:lstStyle/>
          <a:p>
            <a:r>
              <a:rPr lang="en-US" sz="3500" u="none" smtClean="0">
                <a:solidFill>
                  <a:schemeClr val="tx1"/>
                </a:solidFill>
              </a:rPr>
              <a:t>2. Một số hiện tượng về sóng âm</a:t>
            </a:r>
          </a:p>
          <a:p>
            <a:r>
              <a:rPr lang="en-US" sz="3500" u="none" smtClean="0">
                <a:solidFill>
                  <a:schemeClr val="tx1"/>
                </a:solidFill>
              </a:rPr>
              <a:t>* Cách làm giảm tiếng ồn</a:t>
            </a:r>
            <a:endParaRPr lang="en-US" sz="3500" u="none">
              <a:solidFill>
                <a:schemeClr val="tx1"/>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9151"/>
            <a:ext cx="9144000" cy="507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557864"/>
      </p:ext>
    </p:extLst>
  </p:cSld>
  <p:clrMapOvr>
    <a:masterClrMapping/>
  </p:clrMapOvr>
  <p:transition>
    <p:push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5" name="TextBox 4"/>
          <p:cNvSpPr txBox="1"/>
          <p:nvPr/>
        </p:nvSpPr>
        <p:spPr>
          <a:xfrm>
            <a:off x="152400" y="609600"/>
            <a:ext cx="6362639" cy="630942"/>
          </a:xfrm>
          <a:prstGeom prst="rect">
            <a:avLst/>
          </a:prstGeom>
          <a:noFill/>
        </p:spPr>
        <p:txBody>
          <a:bodyPr wrap="none" rtlCol="0">
            <a:spAutoFit/>
          </a:bodyPr>
          <a:lstStyle/>
          <a:p>
            <a:r>
              <a:rPr lang="en-US" sz="3500" u="none" smtClean="0">
                <a:solidFill>
                  <a:schemeClr val="tx1"/>
                </a:solidFill>
              </a:rPr>
              <a:t>2. Một số hiện tượng về sóng âm</a:t>
            </a:r>
          </a:p>
        </p:txBody>
      </p:sp>
      <p:sp>
        <p:nvSpPr>
          <p:cNvPr id="6" name="TextBox 5"/>
          <p:cNvSpPr txBox="1"/>
          <p:nvPr/>
        </p:nvSpPr>
        <p:spPr>
          <a:xfrm>
            <a:off x="304800" y="1240542"/>
            <a:ext cx="8458200" cy="3862596"/>
          </a:xfrm>
          <a:prstGeom prst="rect">
            <a:avLst/>
          </a:prstGeom>
          <a:noFill/>
        </p:spPr>
        <p:txBody>
          <a:bodyPr wrap="square" rtlCol="0">
            <a:spAutoFit/>
          </a:bodyPr>
          <a:lstStyle/>
          <a:p>
            <a:r>
              <a:rPr lang="en-US" sz="3500" i="1" u="none" dirty="0" err="1" smtClean="0">
                <a:solidFill>
                  <a:srgbClr val="C00000"/>
                </a:solidFill>
              </a:rPr>
              <a:t>Nhận</a:t>
            </a:r>
            <a:r>
              <a:rPr lang="en-US" sz="3500" i="1" u="none" dirty="0" smtClean="0">
                <a:solidFill>
                  <a:srgbClr val="C00000"/>
                </a:solidFill>
              </a:rPr>
              <a:t> </a:t>
            </a:r>
            <a:r>
              <a:rPr lang="en-US" sz="3500" i="1" u="none" dirty="0" err="1" smtClean="0">
                <a:solidFill>
                  <a:srgbClr val="C00000"/>
                </a:solidFill>
              </a:rPr>
              <a:t>xét</a:t>
            </a:r>
            <a:endParaRPr lang="en-US" sz="3500" i="1" u="none" dirty="0" smtClean="0">
              <a:solidFill>
                <a:srgbClr val="C00000"/>
              </a:solidFill>
            </a:endParaRPr>
          </a:p>
          <a:p>
            <a:r>
              <a:rPr lang="en-US" sz="3500" i="1" u="none" dirty="0" smtClean="0">
                <a:solidFill>
                  <a:srgbClr val="C00000"/>
                </a:solidFill>
              </a:rPr>
              <a:t>- Ô </a:t>
            </a:r>
            <a:r>
              <a:rPr lang="en-US" sz="3500" i="1" u="none" dirty="0" err="1" smtClean="0">
                <a:solidFill>
                  <a:srgbClr val="C00000"/>
                </a:solidFill>
              </a:rPr>
              <a:t>nhiễm</a:t>
            </a:r>
            <a:r>
              <a:rPr lang="en-US" sz="3500" i="1" u="none" dirty="0" smtClean="0">
                <a:solidFill>
                  <a:srgbClr val="C00000"/>
                </a:solidFill>
              </a:rPr>
              <a:t> </a:t>
            </a:r>
            <a:r>
              <a:rPr lang="en-US" sz="3500" i="1" u="none" dirty="0" err="1" smtClean="0">
                <a:solidFill>
                  <a:srgbClr val="C00000"/>
                </a:solidFill>
              </a:rPr>
              <a:t>tiếng</a:t>
            </a:r>
            <a:r>
              <a:rPr lang="en-US" sz="3500" i="1" u="none" dirty="0" smtClean="0">
                <a:solidFill>
                  <a:srgbClr val="C00000"/>
                </a:solidFill>
              </a:rPr>
              <a:t> </a:t>
            </a:r>
            <a:r>
              <a:rPr lang="en-US" sz="3500" i="1" u="none" dirty="0" err="1" smtClean="0">
                <a:solidFill>
                  <a:srgbClr val="C00000"/>
                </a:solidFill>
              </a:rPr>
              <a:t>ồn</a:t>
            </a:r>
            <a:r>
              <a:rPr lang="en-US" sz="3500" i="1" u="none" dirty="0" smtClean="0">
                <a:solidFill>
                  <a:srgbClr val="C00000"/>
                </a:solidFill>
              </a:rPr>
              <a:t> </a:t>
            </a:r>
            <a:r>
              <a:rPr lang="en-US" sz="3500" i="1" u="none" dirty="0" err="1" smtClean="0">
                <a:solidFill>
                  <a:srgbClr val="C00000"/>
                </a:solidFill>
              </a:rPr>
              <a:t>xảy</a:t>
            </a:r>
            <a:r>
              <a:rPr lang="en-US" sz="3500" i="1" u="none" dirty="0" smtClean="0">
                <a:solidFill>
                  <a:srgbClr val="C00000"/>
                </a:solidFill>
              </a:rPr>
              <a:t> </a:t>
            </a:r>
            <a:r>
              <a:rPr lang="en-US" sz="3500" i="1" u="none" dirty="0" err="1" smtClean="0">
                <a:solidFill>
                  <a:srgbClr val="C00000"/>
                </a:solidFill>
              </a:rPr>
              <a:t>ra</a:t>
            </a:r>
            <a:r>
              <a:rPr lang="en-US" sz="3500" i="1" u="none" dirty="0" smtClean="0">
                <a:solidFill>
                  <a:srgbClr val="C00000"/>
                </a:solidFill>
              </a:rPr>
              <a:t> </a:t>
            </a:r>
            <a:r>
              <a:rPr lang="en-US" sz="3500" i="1" u="none" dirty="0" err="1" smtClean="0">
                <a:solidFill>
                  <a:srgbClr val="C00000"/>
                </a:solidFill>
              </a:rPr>
              <a:t>khi</a:t>
            </a:r>
            <a:r>
              <a:rPr lang="en-US" sz="3500" i="1" u="none" dirty="0" smtClean="0">
                <a:solidFill>
                  <a:srgbClr val="C00000"/>
                </a:solidFill>
              </a:rPr>
              <a:t> </a:t>
            </a:r>
            <a:r>
              <a:rPr lang="en-US" sz="3500" i="1" u="none" dirty="0" err="1" smtClean="0">
                <a:solidFill>
                  <a:srgbClr val="C00000"/>
                </a:solidFill>
              </a:rPr>
              <a:t>tiếng</a:t>
            </a:r>
            <a:r>
              <a:rPr lang="en-US" sz="3500" i="1" u="none" dirty="0" smtClean="0">
                <a:solidFill>
                  <a:srgbClr val="C00000"/>
                </a:solidFill>
              </a:rPr>
              <a:t> </a:t>
            </a:r>
            <a:r>
              <a:rPr lang="en-US" sz="3500" i="1" u="none" dirty="0" err="1" smtClean="0">
                <a:solidFill>
                  <a:srgbClr val="C00000"/>
                </a:solidFill>
              </a:rPr>
              <a:t>ồn</a:t>
            </a:r>
            <a:r>
              <a:rPr lang="en-US" sz="3500" i="1" u="none" dirty="0" smtClean="0">
                <a:solidFill>
                  <a:srgbClr val="C00000"/>
                </a:solidFill>
              </a:rPr>
              <a:t> to </a:t>
            </a:r>
            <a:r>
              <a:rPr lang="en-US" sz="3500" i="1" u="none" dirty="0" err="1" smtClean="0">
                <a:solidFill>
                  <a:srgbClr val="C00000"/>
                </a:solidFill>
              </a:rPr>
              <a:t>và</a:t>
            </a:r>
            <a:r>
              <a:rPr lang="en-US" sz="3500" i="1" u="none" dirty="0" smtClean="0">
                <a:solidFill>
                  <a:srgbClr val="C00000"/>
                </a:solidFill>
              </a:rPr>
              <a:t> </a:t>
            </a:r>
            <a:r>
              <a:rPr lang="en-US" sz="3500" i="1" u="none" dirty="0" err="1" smtClean="0">
                <a:solidFill>
                  <a:srgbClr val="C00000"/>
                </a:solidFill>
              </a:rPr>
              <a:t>kéo</a:t>
            </a:r>
            <a:r>
              <a:rPr lang="en-US" sz="3500" i="1" u="none" dirty="0" smtClean="0">
                <a:solidFill>
                  <a:srgbClr val="C00000"/>
                </a:solidFill>
              </a:rPr>
              <a:t> </a:t>
            </a:r>
            <a:r>
              <a:rPr lang="en-US" sz="3500" i="1" u="none" dirty="0" err="1" smtClean="0">
                <a:solidFill>
                  <a:srgbClr val="C00000"/>
                </a:solidFill>
              </a:rPr>
              <a:t>dài</a:t>
            </a:r>
            <a:r>
              <a:rPr lang="en-US" sz="3500" i="1" u="none" dirty="0" smtClean="0">
                <a:solidFill>
                  <a:srgbClr val="C00000"/>
                </a:solidFill>
              </a:rPr>
              <a:t>, </a:t>
            </a:r>
            <a:r>
              <a:rPr lang="en-US" sz="3500" i="1" u="none" dirty="0" err="1" smtClean="0">
                <a:solidFill>
                  <a:srgbClr val="C00000"/>
                </a:solidFill>
              </a:rPr>
              <a:t>gây</a:t>
            </a:r>
            <a:r>
              <a:rPr lang="en-US" sz="3500" i="1" u="none" dirty="0" smtClean="0">
                <a:solidFill>
                  <a:srgbClr val="C00000"/>
                </a:solidFill>
              </a:rPr>
              <a:t> </a:t>
            </a:r>
            <a:r>
              <a:rPr lang="en-US" sz="3500" i="1" u="none" dirty="0" err="1" smtClean="0">
                <a:solidFill>
                  <a:srgbClr val="C00000"/>
                </a:solidFill>
              </a:rPr>
              <a:t>ảnh</a:t>
            </a:r>
            <a:r>
              <a:rPr lang="en-US" sz="3500" i="1" u="none" dirty="0" smtClean="0">
                <a:solidFill>
                  <a:srgbClr val="C00000"/>
                </a:solidFill>
              </a:rPr>
              <a:t> </a:t>
            </a:r>
            <a:r>
              <a:rPr lang="en-US" sz="3500" i="1" u="none" dirty="0" err="1" smtClean="0">
                <a:solidFill>
                  <a:srgbClr val="C00000"/>
                </a:solidFill>
              </a:rPr>
              <a:t>hưởng</a:t>
            </a:r>
            <a:r>
              <a:rPr lang="en-US" sz="3500" i="1" u="none" dirty="0" smtClean="0">
                <a:solidFill>
                  <a:srgbClr val="C00000"/>
                </a:solidFill>
              </a:rPr>
              <a:t> </a:t>
            </a:r>
            <a:r>
              <a:rPr lang="en-US" sz="3500" i="1" u="none" dirty="0" err="1" smtClean="0">
                <a:solidFill>
                  <a:srgbClr val="C00000"/>
                </a:solidFill>
              </a:rPr>
              <a:t>xấu</a:t>
            </a:r>
            <a:r>
              <a:rPr lang="en-US" sz="3500" i="1" u="none" dirty="0" smtClean="0">
                <a:solidFill>
                  <a:srgbClr val="C00000"/>
                </a:solidFill>
              </a:rPr>
              <a:t> </a:t>
            </a:r>
            <a:r>
              <a:rPr lang="en-US" sz="3500" i="1" u="none" dirty="0" err="1" smtClean="0">
                <a:solidFill>
                  <a:srgbClr val="C00000"/>
                </a:solidFill>
              </a:rPr>
              <a:t>đến</a:t>
            </a:r>
            <a:r>
              <a:rPr lang="en-US" sz="3500" i="1" u="none" dirty="0" smtClean="0">
                <a:solidFill>
                  <a:srgbClr val="C00000"/>
                </a:solidFill>
              </a:rPr>
              <a:t> </a:t>
            </a:r>
            <a:r>
              <a:rPr lang="en-US" sz="3500" i="1" u="none" dirty="0" err="1" smtClean="0">
                <a:solidFill>
                  <a:srgbClr val="C00000"/>
                </a:solidFill>
              </a:rPr>
              <a:t>sức</a:t>
            </a:r>
            <a:r>
              <a:rPr lang="en-US" sz="3500" i="1" u="none" dirty="0" smtClean="0">
                <a:solidFill>
                  <a:srgbClr val="C00000"/>
                </a:solidFill>
              </a:rPr>
              <a:t> </a:t>
            </a:r>
            <a:r>
              <a:rPr lang="en-US" sz="3500" i="1" u="none" dirty="0" err="1" smtClean="0">
                <a:solidFill>
                  <a:srgbClr val="C00000"/>
                </a:solidFill>
              </a:rPr>
              <a:t>khỏe</a:t>
            </a:r>
            <a:r>
              <a:rPr lang="en-US" sz="3500" i="1" u="none" dirty="0" smtClean="0">
                <a:solidFill>
                  <a:srgbClr val="C00000"/>
                </a:solidFill>
              </a:rPr>
              <a:t> </a:t>
            </a:r>
            <a:r>
              <a:rPr lang="en-US" sz="3500" i="1" u="none" dirty="0" err="1" smtClean="0">
                <a:solidFill>
                  <a:srgbClr val="C00000"/>
                </a:solidFill>
              </a:rPr>
              <a:t>và</a:t>
            </a:r>
            <a:r>
              <a:rPr lang="en-US" sz="3500" i="1" u="none" dirty="0" smtClean="0">
                <a:solidFill>
                  <a:srgbClr val="C00000"/>
                </a:solidFill>
              </a:rPr>
              <a:t> </a:t>
            </a:r>
            <a:r>
              <a:rPr lang="en-US" sz="3500" i="1" u="none" dirty="0" err="1" smtClean="0">
                <a:solidFill>
                  <a:srgbClr val="C00000"/>
                </a:solidFill>
              </a:rPr>
              <a:t>hoạt</a:t>
            </a:r>
            <a:r>
              <a:rPr lang="en-US" sz="3500" i="1" u="none" dirty="0" smtClean="0">
                <a:solidFill>
                  <a:srgbClr val="C00000"/>
                </a:solidFill>
              </a:rPr>
              <a:t> </a:t>
            </a:r>
            <a:r>
              <a:rPr lang="en-US" sz="3500" i="1" u="none" dirty="0" err="1" smtClean="0">
                <a:solidFill>
                  <a:srgbClr val="C00000"/>
                </a:solidFill>
              </a:rPr>
              <a:t>động</a:t>
            </a:r>
            <a:r>
              <a:rPr lang="en-US" sz="3500" i="1" u="none" dirty="0" smtClean="0">
                <a:solidFill>
                  <a:srgbClr val="C00000"/>
                </a:solidFill>
              </a:rPr>
              <a:t> </a:t>
            </a:r>
            <a:r>
              <a:rPr lang="en-US" sz="3500" i="1" u="none" dirty="0" err="1" smtClean="0">
                <a:solidFill>
                  <a:srgbClr val="C00000"/>
                </a:solidFill>
              </a:rPr>
              <a:t>của</a:t>
            </a:r>
            <a:r>
              <a:rPr lang="en-US" sz="3500" i="1" u="none" dirty="0" smtClean="0">
                <a:solidFill>
                  <a:srgbClr val="C00000"/>
                </a:solidFill>
              </a:rPr>
              <a:t> con </a:t>
            </a:r>
            <a:r>
              <a:rPr lang="en-US" sz="3500" i="1" u="none" dirty="0" err="1" smtClean="0">
                <a:solidFill>
                  <a:srgbClr val="C00000"/>
                </a:solidFill>
              </a:rPr>
              <a:t>người</a:t>
            </a:r>
            <a:endParaRPr lang="en-US" sz="3500" i="1" u="none" dirty="0" smtClean="0">
              <a:solidFill>
                <a:srgbClr val="C00000"/>
              </a:solidFill>
            </a:endParaRPr>
          </a:p>
          <a:p>
            <a:r>
              <a:rPr lang="en-US" sz="3500" i="1" u="none" dirty="0" smtClean="0">
                <a:solidFill>
                  <a:srgbClr val="C00000"/>
                </a:solidFill>
              </a:rPr>
              <a:t>- </a:t>
            </a:r>
            <a:r>
              <a:rPr lang="en-US" sz="3500" i="1" u="none" dirty="0" err="1" smtClean="0">
                <a:solidFill>
                  <a:srgbClr val="C00000"/>
                </a:solidFill>
              </a:rPr>
              <a:t>Các</a:t>
            </a:r>
            <a:r>
              <a:rPr lang="en-US" sz="3500" i="1" u="none" dirty="0" smtClean="0">
                <a:solidFill>
                  <a:srgbClr val="C00000"/>
                </a:solidFill>
              </a:rPr>
              <a:t> </a:t>
            </a:r>
            <a:r>
              <a:rPr lang="en-US" sz="3500" i="1" u="none" dirty="0" err="1" smtClean="0">
                <a:solidFill>
                  <a:srgbClr val="C00000"/>
                </a:solidFill>
              </a:rPr>
              <a:t>biện</a:t>
            </a:r>
            <a:r>
              <a:rPr lang="en-US" sz="3500" i="1" u="none" dirty="0" smtClean="0">
                <a:solidFill>
                  <a:srgbClr val="C00000"/>
                </a:solidFill>
              </a:rPr>
              <a:t> </a:t>
            </a:r>
            <a:r>
              <a:rPr lang="en-US" sz="3500" i="1" u="none" dirty="0" err="1" smtClean="0">
                <a:solidFill>
                  <a:srgbClr val="C00000"/>
                </a:solidFill>
              </a:rPr>
              <a:t>pháp</a:t>
            </a:r>
            <a:r>
              <a:rPr lang="en-US" sz="3500" i="1" u="none" dirty="0" smtClean="0">
                <a:solidFill>
                  <a:srgbClr val="C00000"/>
                </a:solidFill>
              </a:rPr>
              <a:t> </a:t>
            </a:r>
            <a:r>
              <a:rPr lang="en-US" sz="3500" i="1" u="none" dirty="0" err="1" smtClean="0">
                <a:solidFill>
                  <a:srgbClr val="C00000"/>
                </a:solidFill>
              </a:rPr>
              <a:t>chống</a:t>
            </a:r>
            <a:r>
              <a:rPr lang="en-US" sz="3500" i="1" u="none" dirty="0" smtClean="0">
                <a:solidFill>
                  <a:srgbClr val="C00000"/>
                </a:solidFill>
              </a:rPr>
              <a:t> ô </a:t>
            </a:r>
            <a:r>
              <a:rPr lang="en-US" sz="3500" i="1" u="none" dirty="0" err="1" smtClean="0">
                <a:solidFill>
                  <a:srgbClr val="C00000"/>
                </a:solidFill>
              </a:rPr>
              <a:t>nhiễm</a:t>
            </a:r>
            <a:r>
              <a:rPr lang="en-US" sz="3500" i="1" u="none" dirty="0" smtClean="0">
                <a:solidFill>
                  <a:srgbClr val="C00000"/>
                </a:solidFill>
              </a:rPr>
              <a:t> </a:t>
            </a:r>
            <a:r>
              <a:rPr lang="en-US" sz="3500" i="1" u="none" dirty="0" err="1" smtClean="0">
                <a:solidFill>
                  <a:srgbClr val="C00000"/>
                </a:solidFill>
              </a:rPr>
              <a:t>tiếng</a:t>
            </a:r>
            <a:r>
              <a:rPr lang="en-US" sz="3500" i="1" u="none" dirty="0" smtClean="0">
                <a:solidFill>
                  <a:srgbClr val="C00000"/>
                </a:solidFill>
              </a:rPr>
              <a:t> </a:t>
            </a:r>
            <a:r>
              <a:rPr lang="en-US" sz="3500" i="1" u="none" dirty="0" err="1" smtClean="0">
                <a:solidFill>
                  <a:srgbClr val="C00000"/>
                </a:solidFill>
              </a:rPr>
              <a:t>ồn</a:t>
            </a:r>
            <a:r>
              <a:rPr lang="en-US" sz="3500" i="1" u="none" dirty="0" smtClean="0">
                <a:solidFill>
                  <a:srgbClr val="C00000"/>
                </a:solidFill>
              </a:rPr>
              <a:t> </a:t>
            </a:r>
            <a:r>
              <a:rPr lang="en-US" sz="3500" i="1" u="none" dirty="0" err="1" smtClean="0">
                <a:solidFill>
                  <a:srgbClr val="C00000"/>
                </a:solidFill>
              </a:rPr>
              <a:t>là</a:t>
            </a:r>
            <a:r>
              <a:rPr lang="en-US" sz="3500" i="1" u="none" dirty="0" smtClean="0">
                <a:solidFill>
                  <a:srgbClr val="C00000"/>
                </a:solidFill>
              </a:rPr>
              <a:t>: </a:t>
            </a:r>
            <a:r>
              <a:rPr lang="en-US" sz="3500" i="1" u="none" dirty="0" err="1" smtClean="0">
                <a:solidFill>
                  <a:srgbClr val="C00000"/>
                </a:solidFill>
              </a:rPr>
              <a:t>tác</a:t>
            </a:r>
            <a:r>
              <a:rPr lang="en-US" sz="3500" i="1" u="none" dirty="0" smtClean="0">
                <a:solidFill>
                  <a:srgbClr val="C00000"/>
                </a:solidFill>
              </a:rPr>
              <a:t> </a:t>
            </a:r>
            <a:r>
              <a:rPr lang="en-US" sz="3500" i="1" u="none" dirty="0" err="1" smtClean="0">
                <a:solidFill>
                  <a:srgbClr val="C00000"/>
                </a:solidFill>
              </a:rPr>
              <a:t>động</a:t>
            </a:r>
            <a:r>
              <a:rPr lang="en-US" sz="3500" i="1" u="none" dirty="0" smtClean="0">
                <a:solidFill>
                  <a:srgbClr val="C00000"/>
                </a:solidFill>
              </a:rPr>
              <a:t> </a:t>
            </a:r>
            <a:r>
              <a:rPr lang="en-US" sz="3500" i="1" u="none" dirty="0" err="1" smtClean="0">
                <a:solidFill>
                  <a:srgbClr val="C00000"/>
                </a:solidFill>
              </a:rPr>
              <a:t>vào</a:t>
            </a:r>
            <a:r>
              <a:rPr lang="en-US" sz="3500" i="1" u="none" dirty="0" smtClean="0">
                <a:solidFill>
                  <a:srgbClr val="C00000"/>
                </a:solidFill>
              </a:rPr>
              <a:t> </a:t>
            </a:r>
            <a:r>
              <a:rPr lang="en-US" sz="3500" i="1" u="none" dirty="0" err="1" smtClean="0">
                <a:solidFill>
                  <a:srgbClr val="C00000"/>
                </a:solidFill>
              </a:rPr>
              <a:t>nguồn</a:t>
            </a:r>
            <a:r>
              <a:rPr lang="en-US" sz="3500" i="1" u="none" dirty="0" smtClean="0">
                <a:solidFill>
                  <a:srgbClr val="C00000"/>
                </a:solidFill>
              </a:rPr>
              <a:t> </a:t>
            </a:r>
            <a:r>
              <a:rPr lang="en-US" sz="3500" i="1" u="none" dirty="0" err="1" smtClean="0">
                <a:solidFill>
                  <a:srgbClr val="C00000"/>
                </a:solidFill>
              </a:rPr>
              <a:t>âm</a:t>
            </a:r>
            <a:r>
              <a:rPr lang="en-US" sz="3500" i="1" u="none" dirty="0" smtClean="0">
                <a:solidFill>
                  <a:srgbClr val="C00000"/>
                </a:solidFill>
              </a:rPr>
              <a:t>, </a:t>
            </a:r>
            <a:r>
              <a:rPr lang="en-US" sz="3500" i="1" u="none" dirty="0" err="1" smtClean="0">
                <a:solidFill>
                  <a:srgbClr val="C00000"/>
                </a:solidFill>
              </a:rPr>
              <a:t>phân</a:t>
            </a:r>
            <a:r>
              <a:rPr lang="en-US" sz="3500" i="1" u="none" dirty="0" smtClean="0">
                <a:solidFill>
                  <a:srgbClr val="C00000"/>
                </a:solidFill>
              </a:rPr>
              <a:t> </a:t>
            </a:r>
            <a:r>
              <a:rPr lang="en-US" sz="3500" i="1" u="none" dirty="0" err="1" smtClean="0">
                <a:solidFill>
                  <a:srgbClr val="C00000"/>
                </a:solidFill>
              </a:rPr>
              <a:t>tán</a:t>
            </a:r>
            <a:r>
              <a:rPr lang="en-US" sz="3500" i="1" u="none" dirty="0" smtClean="0">
                <a:solidFill>
                  <a:srgbClr val="C00000"/>
                </a:solidFill>
              </a:rPr>
              <a:t> </a:t>
            </a:r>
            <a:r>
              <a:rPr lang="en-US" sz="3500" i="1" u="none" dirty="0" err="1" smtClean="0">
                <a:solidFill>
                  <a:srgbClr val="C00000"/>
                </a:solidFill>
              </a:rPr>
              <a:t>âm</a:t>
            </a:r>
            <a:r>
              <a:rPr lang="en-US" sz="3500" i="1" u="none" dirty="0" smtClean="0">
                <a:solidFill>
                  <a:srgbClr val="C00000"/>
                </a:solidFill>
              </a:rPr>
              <a:t> </a:t>
            </a:r>
            <a:r>
              <a:rPr lang="en-US" sz="3500" i="1" u="none" dirty="0" err="1" smtClean="0">
                <a:solidFill>
                  <a:srgbClr val="C00000"/>
                </a:solidFill>
              </a:rPr>
              <a:t>trên</a:t>
            </a:r>
            <a:r>
              <a:rPr lang="en-US" sz="3500" i="1" u="none" dirty="0" smtClean="0">
                <a:solidFill>
                  <a:srgbClr val="C00000"/>
                </a:solidFill>
              </a:rPr>
              <a:t> </a:t>
            </a:r>
            <a:r>
              <a:rPr lang="en-US" sz="3500" i="1" u="none" dirty="0" err="1" smtClean="0">
                <a:solidFill>
                  <a:srgbClr val="C00000"/>
                </a:solidFill>
              </a:rPr>
              <a:t>đường</a:t>
            </a:r>
            <a:r>
              <a:rPr lang="en-US" sz="3500" i="1" u="none" dirty="0" smtClean="0">
                <a:solidFill>
                  <a:srgbClr val="C00000"/>
                </a:solidFill>
              </a:rPr>
              <a:t> </a:t>
            </a:r>
            <a:r>
              <a:rPr lang="en-US" sz="3500" i="1" u="none" dirty="0" err="1" smtClean="0">
                <a:solidFill>
                  <a:srgbClr val="C00000"/>
                </a:solidFill>
              </a:rPr>
              <a:t>truyền</a:t>
            </a:r>
            <a:r>
              <a:rPr lang="en-US" sz="3500" i="1" u="none" dirty="0" smtClean="0">
                <a:solidFill>
                  <a:srgbClr val="C00000"/>
                </a:solidFill>
              </a:rPr>
              <a:t>, </a:t>
            </a:r>
            <a:r>
              <a:rPr lang="en-US" sz="3500" i="1" u="none" dirty="0" err="1" smtClean="0">
                <a:solidFill>
                  <a:srgbClr val="C00000"/>
                </a:solidFill>
              </a:rPr>
              <a:t>ngăn</a:t>
            </a:r>
            <a:r>
              <a:rPr lang="en-US" sz="3500" i="1" u="none" dirty="0" smtClean="0">
                <a:solidFill>
                  <a:srgbClr val="C00000"/>
                </a:solidFill>
              </a:rPr>
              <a:t> </a:t>
            </a:r>
            <a:r>
              <a:rPr lang="en-US" sz="3500" i="1" u="none" dirty="0" err="1" smtClean="0">
                <a:solidFill>
                  <a:srgbClr val="C00000"/>
                </a:solidFill>
              </a:rPr>
              <a:t>chặn</a:t>
            </a:r>
            <a:r>
              <a:rPr lang="en-US" sz="3500" i="1" u="none" dirty="0" smtClean="0">
                <a:solidFill>
                  <a:srgbClr val="C00000"/>
                </a:solidFill>
              </a:rPr>
              <a:t> </a:t>
            </a:r>
            <a:r>
              <a:rPr lang="en-US" sz="3500" i="1" u="none" dirty="0" err="1" smtClean="0">
                <a:solidFill>
                  <a:srgbClr val="C00000"/>
                </a:solidFill>
              </a:rPr>
              <a:t>sự</a:t>
            </a:r>
            <a:r>
              <a:rPr lang="en-US" sz="3500" i="1" u="none" dirty="0" smtClean="0">
                <a:solidFill>
                  <a:srgbClr val="C00000"/>
                </a:solidFill>
              </a:rPr>
              <a:t> </a:t>
            </a:r>
            <a:r>
              <a:rPr lang="en-US" sz="3500" i="1" u="none" dirty="0" err="1" smtClean="0">
                <a:solidFill>
                  <a:srgbClr val="C00000"/>
                </a:solidFill>
              </a:rPr>
              <a:t>truyền</a:t>
            </a:r>
            <a:r>
              <a:rPr lang="en-US" sz="3500" i="1" u="none" dirty="0" smtClean="0">
                <a:solidFill>
                  <a:srgbClr val="C00000"/>
                </a:solidFill>
              </a:rPr>
              <a:t> </a:t>
            </a:r>
            <a:r>
              <a:rPr lang="en-US" sz="3500" i="1" u="none" dirty="0" err="1" smtClean="0">
                <a:solidFill>
                  <a:srgbClr val="C00000"/>
                </a:solidFill>
              </a:rPr>
              <a:t>âm</a:t>
            </a:r>
            <a:r>
              <a:rPr lang="en-US" sz="3500" i="1" u="none" dirty="0" smtClean="0">
                <a:solidFill>
                  <a:srgbClr val="C00000"/>
                </a:solidFill>
              </a:rPr>
              <a:t>.</a:t>
            </a:r>
            <a:endParaRPr lang="en-US" sz="3500" i="1" u="none" dirty="0">
              <a:solidFill>
                <a:srgbClr val="C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5072272"/>
            <a:ext cx="2032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976555"/>
      </p:ext>
    </p:extLst>
  </p:cSld>
  <p:clrMapOvr>
    <a:masterClrMapping/>
  </p:clrMapOvr>
  <p:transition>
    <p:push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710422"/>
            <a:ext cx="8686800" cy="2862322"/>
          </a:xfrm>
          <a:prstGeom prst="rect">
            <a:avLst/>
          </a:prstGeom>
          <a:noFill/>
        </p:spPr>
        <p:txBody>
          <a:bodyPr wrap="square" rtlCol="0">
            <a:spAutoFit/>
          </a:bodyPr>
          <a:lstStyle/>
          <a:p>
            <a:pPr algn="ctr"/>
            <a:r>
              <a:rPr lang="en-US" sz="4000" u="none" dirty="0" err="1" smtClean="0">
                <a:solidFill>
                  <a:srgbClr val="C00000"/>
                </a:solidFill>
              </a:rPr>
              <a:t>Bài</a:t>
            </a:r>
            <a:r>
              <a:rPr lang="en-US" sz="4000" u="none" dirty="0" smtClean="0">
                <a:solidFill>
                  <a:srgbClr val="C00000"/>
                </a:solidFill>
              </a:rPr>
              <a:t> </a:t>
            </a:r>
            <a:r>
              <a:rPr lang="en-US" sz="4000" u="none" dirty="0" err="1" smtClean="0">
                <a:solidFill>
                  <a:srgbClr val="C00000"/>
                </a:solidFill>
              </a:rPr>
              <a:t>tập</a:t>
            </a:r>
            <a:r>
              <a:rPr lang="en-US" sz="4000" u="none" dirty="0" smtClean="0">
                <a:solidFill>
                  <a:srgbClr val="C00000"/>
                </a:solidFill>
              </a:rPr>
              <a:t> </a:t>
            </a:r>
            <a:r>
              <a:rPr lang="en-US" sz="4000" u="none" dirty="0" err="1" smtClean="0">
                <a:solidFill>
                  <a:srgbClr val="C00000"/>
                </a:solidFill>
              </a:rPr>
              <a:t>về</a:t>
            </a:r>
            <a:r>
              <a:rPr lang="en-US" sz="4000" u="none" dirty="0" smtClean="0">
                <a:solidFill>
                  <a:srgbClr val="C00000"/>
                </a:solidFill>
              </a:rPr>
              <a:t> </a:t>
            </a:r>
            <a:r>
              <a:rPr lang="en-US" sz="4000" u="none" dirty="0" err="1" smtClean="0">
                <a:solidFill>
                  <a:srgbClr val="C00000"/>
                </a:solidFill>
              </a:rPr>
              <a:t>nhà</a:t>
            </a:r>
            <a:endParaRPr lang="en-US" sz="4000" u="none" dirty="0">
              <a:solidFill>
                <a:srgbClr val="C00000"/>
              </a:solidFill>
            </a:endParaRPr>
          </a:p>
          <a:p>
            <a:pPr marL="457200" indent="-457200">
              <a:buFontTx/>
              <a:buChar char="-"/>
            </a:pPr>
            <a:r>
              <a:rPr lang="en-US" sz="3500" i="1" u="none" dirty="0" err="1" smtClean="0">
                <a:solidFill>
                  <a:srgbClr val="C00000"/>
                </a:solidFill>
              </a:rPr>
              <a:t>Giả</a:t>
            </a:r>
            <a:r>
              <a:rPr lang="en-US" sz="3500" i="1" u="none" dirty="0" smtClean="0">
                <a:solidFill>
                  <a:srgbClr val="C00000"/>
                </a:solidFill>
              </a:rPr>
              <a:t> </a:t>
            </a:r>
            <a:r>
              <a:rPr lang="en-US" sz="3500" i="1" u="none" dirty="0" err="1" smtClean="0">
                <a:solidFill>
                  <a:srgbClr val="C00000"/>
                </a:solidFill>
              </a:rPr>
              <a:t>sử</a:t>
            </a:r>
            <a:r>
              <a:rPr lang="en-US" sz="3500" i="1" u="none" dirty="0" smtClean="0">
                <a:solidFill>
                  <a:srgbClr val="C00000"/>
                </a:solidFill>
              </a:rPr>
              <a:t> </a:t>
            </a:r>
            <a:r>
              <a:rPr lang="en-US" sz="3500" i="1" u="none" dirty="0" err="1" smtClean="0">
                <a:solidFill>
                  <a:srgbClr val="C00000"/>
                </a:solidFill>
              </a:rPr>
              <a:t>nhà</a:t>
            </a:r>
            <a:r>
              <a:rPr lang="en-US" sz="3500" i="1" u="none" dirty="0" smtClean="0">
                <a:solidFill>
                  <a:srgbClr val="C00000"/>
                </a:solidFill>
              </a:rPr>
              <a:t> </a:t>
            </a:r>
            <a:r>
              <a:rPr lang="en-US" sz="3500" i="1" u="none" dirty="0" err="1" smtClean="0">
                <a:solidFill>
                  <a:srgbClr val="C00000"/>
                </a:solidFill>
              </a:rPr>
              <a:t>em</a:t>
            </a:r>
            <a:r>
              <a:rPr lang="en-US" sz="3500" i="1" u="none" dirty="0" smtClean="0">
                <a:solidFill>
                  <a:srgbClr val="C00000"/>
                </a:solidFill>
              </a:rPr>
              <a:t> ở </a:t>
            </a:r>
            <a:r>
              <a:rPr lang="en-US" sz="3500" i="1" u="none" dirty="0" err="1" smtClean="0">
                <a:solidFill>
                  <a:srgbClr val="C00000"/>
                </a:solidFill>
              </a:rPr>
              <a:t>ven</a:t>
            </a:r>
            <a:r>
              <a:rPr lang="en-US" sz="3500" i="1" u="none" dirty="0" smtClean="0">
                <a:solidFill>
                  <a:srgbClr val="C00000"/>
                </a:solidFill>
              </a:rPr>
              <a:t> </a:t>
            </a:r>
            <a:r>
              <a:rPr lang="en-US" sz="3500" i="1" u="none" dirty="0" err="1" smtClean="0">
                <a:solidFill>
                  <a:srgbClr val="C00000"/>
                </a:solidFill>
              </a:rPr>
              <a:t>quốc</a:t>
            </a:r>
            <a:r>
              <a:rPr lang="en-US" sz="3500" i="1" u="none" dirty="0" smtClean="0">
                <a:solidFill>
                  <a:srgbClr val="C00000"/>
                </a:solidFill>
              </a:rPr>
              <a:t> </a:t>
            </a:r>
            <a:r>
              <a:rPr lang="en-US" sz="3500" i="1" u="none" dirty="0" err="1" smtClean="0">
                <a:solidFill>
                  <a:srgbClr val="C00000"/>
                </a:solidFill>
              </a:rPr>
              <a:t>lộ</a:t>
            </a:r>
            <a:r>
              <a:rPr lang="en-US" sz="3500" i="1" u="none" dirty="0" smtClean="0">
                <a:solidFill>
                  <a:srgbClr val="C00000"/>
                </a:solidFill>
              </a:rPr>
              <a:t> </a:t>
            </a:r>
            <a:r>
              <a:rPr lang="en-US" sz="3500" i="1" u="none" dirty="0" err="1" smtClean="0">
                <a:solidFill>
                  <a:srgbClr val="C00000"/>
                </a:solidFill>
              </a:rPr>
              <a:t>và</a:t>
            </a:r>
            <a:r>
              <a:rPr lang="en-US" sz="3500" i="1" u="none" dirty="0" smtClean="0">
                <a:solidFill>
                  <a:srgbClr val="C00000"/>
                </a:solidFill>
              </a:rPr>
              <a:t> </a:t>
            </a:r>
            <a:r>
              <a:rPr lang="en-US" sz="3500" i="1" u="none" dirty="0" err="1" smtClean="0">
                <a:solidFill>
                  <a:srgbClr val="C00000"/>
                </a:solidFill>
              </a:rPr>
              <a:t>trong</a:t>
            </a:r>
            <a:r>
              <a:rPr lang="en-US" sz="3500" i="1" u="none" dirty="0" smtClean="0">
                <a:solidFill>
                  <a:srgbClr val="C00000"/>
                </a:solidFill>
              </a:rPr>
              <a:t> </a:t>
            </a:r>
            <a:r>
              <a:rPr lang="en-US" sz="3500" i="1" u="none" dirty="0" err="1" smtClean="0">
                <a:solidFill>
                  <a:srgbClr val="C00000"/>
                </a:solidFill>
              </a:rPr>
              <a:t>một</a:t>
            </a:r>
            <a:r>
              <a:rPr lang="en-US" sz="3500" i="1" u="none" dirty="0" smtClean="0">
                <a:solidFill>
                  <a:srgbClr val="C00000"/>
                </a:solidFill>
              </a:rPr>
              <a:t> </a:t>
            </a:r>
            <a:r>
              <a:rPr lang="en-US" sz="3500" i="1" u="none" dirty="0" err="1" smtClean="0">
                <a:solidFill>
                  <a:srgbClr val="C00000"/>
                </a:solidFill>
              </a:rPr>
              <a:t>thị</a:t>
            </a:r>
            <a:r>
              <a:rPr lang="en-US" sz="3500" i="1" u="none" dirty="0" smtClean="0">
                <a:solidFill>
                  <a:srgbClr val="C00000"/>
                </a:solidFill>
              </a:rPr>
              <a:t> </a:t>
            </a:r>
            <a:r>
              <a:rPr lang="en-US" sz="3500" i="1" u="none" dirty="0" err="1" smtClean="0">
                <a:solidFill>
                  <a:srgbClr val="C00000"/>
                </a:solidFill>
              </a:rPr>
              <a:t>trấn</a:t>
            </a:r>
            <a:r>
              <a:rPr lang="en-US" sz="3500" i="1" u="none" dirty="0" smtClean="0">
                <a:solidFill>
                  <a:srgbClr val="C00000"/>
                </a:solidFill>
              </a:rPr>
              <a:t> </a:t>
            </a:r>
            <a:r>
              <a:rPr lang="en-US" sz="3500" i="1" u="none" dirty="0" err="1" smtClean="0">
                <a:solidFill>
                  <a:srgbClr val="C00000"/>
                </a:solidFill>
              </a:rPr>
              <a:t>đông</a:t>
            </a:r>
            <a:r>
              <a:rPr lang="en-US" sz="3500" i="1" u="none" dirty="0" smtClean="0">
                <a:solidFill>
                  <a:srgbClr val="C00000"/>
                </a:solidFill>
              </a:rPr>
              <a:t> </a:t>
            </a:r>
            <a:r>
              <a:rPr lang="en-US" sz="3500" i="1" u="none" dirty="0" err="1" smtClean="0">
                <a:solidFill>
                  <a:srgbClr val="C00000"/>
                </a:solidFill>
              </a:rPr>
              <a:t>đúc</a:t>
            </a:r>
            <a:r>
              <a:rPr lang="en-US" sz="3500" i="1" u="none" dirty="0" smtClean="0">
                <a:solidFill>
                  <a:srgbClr val="C00000"/>
                </a:solidFill>
              </a:rPr>
              <a:t>. </a:t>
            </a:r>
            <a:r>
              <a:rPr lang="en-US" sz="3500" i="1" u="none" dirty="0" err="1" smtClean="0">
                <a:solidFill>
                  <a:srgbClr val="C00000"/>
                </a:solidFill>
              </a:rPr>
              <a:t>Hãy</a:t>
            </a:r>
            <a:r>
              <a:rPr lang="en-US" sz="3500" i="1" u="none" dirty="0" smtClean="0">
                <a:solidFill>
                  <a:srgbClr val="C00000"/>
                </a:solidFill>
              </a:rPr>
              <a:t> </a:t>
            </a:r>
            <a:r>
              <a:rPr lang="en-US" sz="3500" i="1" u="none" dirty="0" err="1" smtClean="0">
                <a:solidFill>
                  <a:srgbClr val="C00000"/>
                </a:solidFill>
              </a:rPr>
              <a:t>đề</a:t>
            </a:r>
            <a:r>
              <a:rPr lang="en-US" sz="3500" i="1" u="none" dirty="0" smtClean="0">
                <a:solidFill>
                  <a:srgbClr val="C00000"/>
                </a:solidFill>
              </a:rPr>
              <a:t> </a:t>
            </a:r>
            <a:r>
              <a:rPr lang="en-US" sz="3500" i="1" u="none" dirty="0" err="1" smtClean="0">
                <a:solidFill>
                  <a:srgbClr val="C00000"/>
                </a:solidFill>
              </a:rPr>
              <a:t>xuất</a:t>
            </a:r>
            <a:r>
              <a:rPr lang="en-US" sz="3500" i="1" u="none" dirty="0" smtClean="0">
                <a:solidFill>
                  <a:srgbClr val="C00000"/>
                </a:solidFill>
              </a:rPr>
              <a:t> </a:t>
            </a:r>
            <a:r>
              <a:rPr lang="en-US" sz="3500" i="1" u="none" dirty="0" err="1" smtClean="0">
                <a:solidFill>
                  <a:srgbClr val="C00000"/>
                </a:solidFill>
              </a:rPr>
              <a:t>một</a:t>
            </a:r>
            <a:r>
              <a:rPr lang="en-US" sz="3500" i="1" u="none" dirty="0" smtClean="0">
                <a:solidFill>
                  <a:srgbClr val="C00000"/>
                </a:solidFill>
              </a:rPr>
              <a:t> </a:t>
            </a:r>
            <a:r>
              <a:rPr lang="en-US" sz="3500" i="1" u="none" dirty="0" err="1" smtClean="0">
                <a:solidFill>
                  <a:srgbClr val="C00000"/>
                </a:solidFill>
              </a:rPr>
              <a:t>số</a:t>
            </a:r>
            <a:r>
              <a:rPr lang="en-US" sz="3500" i="1" u="none" dirty="0" smtClean="0">
                <a:solidFill>
                  <a:srgbClr val="C00000"/>
                </a:solidFill>
              </a:rPr>
              <a:t> </a:t>
            </a:r>
            <a:r>
              <a:rPr lang="en-US" sz="3500" i="1" u="none" dirty="0" err="1" smtClean="0">
                <a:solidFill>
                  <a:srgbClr val="C00000"/>
                </a:solidFill>
              </a:rPr>
              <a:t>biện</a:t>
            </a:r>
            <a:r>
              <a:rPr lang="en-US" sz="3500" i="1" u="none" dirty="0" smtClean="0">
                <a:solidFill>
                  <a:srgbClr val="C00000"/>
                </a:solidFill>
              </a:rPr>
              <a:t> </a:t>
            </a:r>
            <a:r>
              <a:rPr lang="en-US" sz="3500" i="1" u="none" dirty="0" err="1" smtClean="0">
                <a:solidFill>
                  <a:srgbClr val="C00000"/>
                </a:solidFill>
              </a:rPr>
              <a:t>pháp</a:t>
            </a:r>
            <a:r>
              <a:rPr lang="en-US" sz="3500" i="1" u="none" dirty="0" smtClean="0">
                <a:solidFill>
                  <a:srgbClr val="C00000"/>
                </a:solidFill>
              </a:rPr>
              <a:t> </a:t>
            </a:r>
            <a:r>
              <a:rPr lang="en-US" sz="3500" i="1" u="none" dirty="0" err="1" smtClean="0">
                <a:solidFill>
                  <a:srgbClr val="C00000"/>
                </a:solidFill>
              </a:rPr>
              <a:t>phòng</a:t>
            </a:r>
            <a:r>
              <a:rPr lang="en-US" sz="3500" i="1" u="none" dirty="0" smtClean="0">
                <a:solidFill>
                  <a:srgbClr val="C00000"/>
                </a:solidFill>
              </a:rPr>
              <a:t> </a:t>
            </a:r>
            <a:r>
              <a:rPr lang="en-US" sz="3500" i="1" u="none" dirty="0" err="1" smtClean="0">
                <a:solidFill>
                  <a:srgbClr val="C00000"/>
                </a:solidFill>
              </a:rPr>
              <a:t>chống</a:t>
            </a:r>
            <a:r>
              <a:rPr lang="en-US" sz="3500" i="1" u="none" dirty="0" smtClean="0">
                <a:solidFill>
                  <a:srgbClr val="C00000"/>
                </a:solidFill>
              </a:rPr>
              <a:t> </a:t>
            </a:r>
            <a:r>
              <a:rPr lang="en-US" sz="3500" i="1" u="none" dirty="0" err="1" smtClean="0">
                <a:solidFill>
                  <a:srgbClr val="C00000"/>
                </a:solidFill>
              </a:rPr>
              <a:t>tiếng</a:t>
            </a:r>
            <a:r>
              <a:rPr lang="en-US" sz="3500" i="1" u="none" dirty="0" smtClean="0">
                <a:solidFill>
                  <a:srgbClr val="C00000"/>
                </a:solidFill>
              </a:rPr>
              <a:t> </a:t>
            </a:r>
            <a:r>
              <a:rPr lang="en-US" sz="3500" i="1" u="none" dirty="0" err="1" smtClean="0">
                <a:solidFill>
                  <a:srgbClr val="C00000"/>
                </a:solidFill>
              </a:rPr>
              <a:t>ồn</a:t>
            </a:r>
            <a:r>
              <a:rPr lang="en-US" sz="3500" i="1" u="none" dirty="0" smtClean="0">
                <a:solidFill>
                  <a:srgbClr val="C00000"/>
                </a:solidFill>
              </a:rPr>
              <a:t> </a:t>
            </a:r>
            <a:r>
              <a:rPr lang="en-US" sz="3500" i="1" u="none" dirty="0" err="1" smtClean="0">
                <a:solidFill>
                  <a:srgbClr val="C00000"/>
                </a:solidFill>
              </a:rPr>
              <a:t>có</a:t>
            </a:r>
            <a:r>
              <a:rPr lang="en-US" sz="3500" i="1" u="none" dirty="0" smtClean="0">
                <a:solidFill>
                  <a:srgbClr val="C00000"/>
                </a:solidFill>
              </a:rPr>
              <a:t> </a:t>
            </a:r>
            <a:r>
              <a:rPr lang="en-US" sz="3500" i="1" u="none" dirty="0" err="1" smtClean="0">
                <a:solidFill>
                  <a:srgbClr val="C00000"/>
                </a:solidFill>
              </a:rPr>
              <a:t>thể</a:t>
            </a:r>
            <a:r>
              <a:rPr lang="en-US" sz="3500" i="1" u="none" dirty="0" smtClean="0">
                <a:solidFill>
                  <a:srgbClr val="C00000"/>
                </a:solidFill>
              </a:rPr>
              <a:t> </a:t>
            </a:r>
            <a:r>
              <a:rPr lang="en-US" sz="3500" i="1" u="none" dirty="0" err="1" smtClean="0">
                <a:solidFill>
                  <a:srgbClr val="C00000"/>
                </a:solidFill>
              </a:rPr>
              <a:t>thực</a:t>
            </a:r>
            <a:r>
              <a:rPr lang="en-US" sz="3500" i="1" u="none" dirty="0" smtClean="0">
                <a:solidFill>
                  <a:srgbClr val="C00000"/>
                </a:solidFill>
              </a:rPr>
              <a:t> </a:t>
            </a:r>
            <a:r>
              <a:rPr lang="en-US" sz="3500" i="1" u="none" dirty="0" err="1" smtClean="0">
                <a:solidFill>
                  <a:srgbClr val="C00000"/>
                </a:solidFill>
              </a:rPr>
              <a:t>hiện</a:t>
            </a:r>
            <a:r>
              <a:rPr lang="en-US" sz="3500" i="1" u="none" dirty="0" smtClean="0">
                <a:solidFill>
                  <a:srgbClr val="C00000"/>
                </a:solidFill>
              </a:rPr>
              <a:t> </a:t>
            </a:r>
            <a:r>
              <a:rPr lang="en-US" sz="3500" i="1" u="none" dirty="0" err="1" smtClean="0">
                <a:solidFill>
                  <a:srgbClr val="C00000"/>
                </a:solidFill>
              </a:rPr>
              <a:t>được</a:t>
            </a:r>
            <a:r>
              <a:rPr lang="en-US" sz="3500" i="1" u="none" dirty="0" smtClean="0">
                <a:solidFill>
                  <a:srgbClr val="C00000"/>
                </a:solidFill>
              </a:rPr>
              <a:t> </a:t>
            </a:r>
            <a:r>
              <a:rPr lang="en-US" sz="3500" i="1" u="none" dirty="0" err="1" smtClean="0">
                <a:solidFill>
                  <a:srgbClr val="C00000"/>
                </a:solidFill>
              </a:rPr>
              <a:t>cho</a:t>
            </a:r>
            <a:r>
              <a:rPr lang="en-US" sz="3500" i="1" u="none" dirty="0" smtClean="0">
                <a:solidFill>
                  <a:srgbClr val="C00000"/>
                </a:solidFill>
              </a:rPr>
              <a:t> </a:t>
            </a:r>
            <a:r>
              <a:rPr lang="en-US" sz="3500" i="1" u="none" dirty="0" err="1" smtClean="0">
                <a:solidFill>
                  <a:srgbClr val="C00000"/>
                </a:solidFill>
              </a:rPr>
              <a:t>nhà</a:t>
            </a:r>
            <a:r>
              <a:rPr lang="en-US" sz="3500" i="1" u="none" dirty="0" smtClean="0">
                <a:solidFill>
                  <a:srgbClr val="C00000"/>
                </a:solidFill>
              </a:rPr>
              <a:t> </a:t>
            </a:r>
            <a:r>
              <a:rPr lang="en-US" sz="3500" i="1" u="none" dirty="0" err="1" smtClean="0">
                <a:solidFill>
                  <a:srgbClr val="C00000"/>
                </a:solidFill>
              </a:rPr>
              <a:t>em</a:t>
            </a:r>
            <a:r>
              <a:rPr lang="en-US" sz="3500" i="1" u="none" dirty="0" smtClean="0">
                <a:solidFill>
                  <a:srgbClr val="C00000"/>
                </a:solidFill>
              </a:rPr>
              <a:t>.</a:t>
            </a:r>
            <a:endParaRPr lang="en-US" sz="3500" i="1" u="none" dirty="0">
              <a:solidFill>
                <a:srgbClr val="C00000"/>
              </a:solidFill>
            </a:endParaRPr>
          </a:p>
        </p:txBody>
      </p:sp>
    </p:spTree>
    <p:extLst>
      <p:ext uri="{BB962C8B-B14F-4D97-AF65-F5344CB8AC3E}">
        <p14:creationId xmlns:p14="http://schemas.microsoft.com/office/powerpoint/2010/main" val="3475789188"/>
      </p:ext>
    </p:extLst>
  </p:cSld>
  <p:clrMapOvr>
    <a:masterClrMapping/>
  </p:clrMapOvr>
  <p:transition>
    <p:push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EJ023"/>
          <p:cNvPicPr>
            <a:picLocks noChangeAspect="1" noChangeArrowheads="1"/>
          </p:cNvPicPr>
          <p:nvPr/>
        </p:nvPicPr>
        <p:blipFill>
          <a:blip r:embed="rId2" cstate="print">
            <a:extLst>
              <a:ext uri="{28A0092B-C50C-407E-A947-70E740481C1C}">
                <a14:useLocalDpi xmlns:a14="http://schemas.microsoft.com/office/drawing/2010/main" val="0"/>
              </a:ext>
            </a:extLst>
          </a:blip>
          <a:srcRect l="10834" t="5556" r="5833" b="3333"/>
          <a:stretch>
            <a:fillRect/>
          </a:stretch>
        </p:blipFill>
        <p:spPr bwMode="auto">
          <a:xfrm>
            <a:off x="0" y="-57150"/>
            <a:ext cx="9144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646113" y="1906588"/>
            <a:ext cx="783748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pitchFamily="34" charset="0"/>
              </a:defRPr>
            </a:lvl1pPr>
            <a:lvl2pPr marL="742950" indent="-285750">
              <a:defRPr>
                <a:solidFill>
                  <a:schemeClr val="tx1"/>
                </a:solidFill>
                <a:latin typeface="Palatino Linotype" pitchFamily="18" charset="0"/>
                <a:cs typeface="Arial" pitchFamily="34" charset="0"/>
              </a:defRPr>
            </a:lvl2pPr>
            <a:lvl3pPr marL="1143000" indent="-228600">
              <a:defRPr>
                <a:solidFill>
                  <a:schemeClr val="tx1"/>
                </a:solidFill>
                <a:latin typeface="Palatino Linotype" pitchFamily="18" charset="0"/>
                <a:cs typeface="Arial" pitchFamily="34" charset="0"/>
              </a:defRPr>
            </a:lvl3pPr>
            <a:lvl4pPr marL="1600200" indent="-228600">
              <a:defRPr>
                <a:solidFill>
                  <a:schemeClr val="tx1"/>
                </a:solidFill>
                <a:latin typeface="Palatino Linotype" pitchFamily="18" charset="0"/>
                <a:cs typeface="Arial" pitchFamily="34" charset="0"/>
              </a:defRPr>
            </a:lvl4pPr>
            <a:lvl5pPr marL="2057400" indent="-228600">
              <a:defRPr>
                <a:solidFill>
                  <a:schemeClr val="tx1"/>
                </a:solidFill>
                <a:latin typeface="Palatino Linotype" pitchFamily="18" charset="0"/>
                <a:cs typeface="Arial" pitchFamily="34" charset="0"/>
              </a:defRPr>
            </a:lvl5pPr>
            <a:lvl6pPr marL="2514600" indent="-2286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a:r>
              <a:rPr lang="en-US" sz="6000" b="1">
                <a:latin typeface="Times New Roman" pitchFamily="18" charset="0"/>
                <a:cs typeface="Times New Roman" pitchFamily="18" charset="0"/>
              </a:rPr>
              <a:t> HẸN GẶP LẠI </a:t>
            </a:r>
          </a:p>
          <a:p>
            <a:pPr algn="ctr"/>
            <a:r>
              <a:rPr lang="en-US" sz="6000" b="1">
                <a:latin typeface="Times New Roman" pitchFamily="18" charset="0"/>
                <a:cs typeface="Times New Roman" pitchFamily="18" charset="0"/>
              </a:rPr>
              <a:t>CÁC EM Ở BÀI HỌC </a:t>
            </a:r>
          </a:p>
          <a:p>
            <a:pPr algn="ctr"/>
            <a:r>
              <a:rPr lang="en-US" sz="6000" b="1">
                <a:latin typeface="Times New Roman" pitchFamily="18" charset="0"/>
                <a:cs typeface="Times New Roman" pitchFamily="18" charset="0"/>
              </a:rPr>
              <a:t>SAU NHÉ</a:t>
            </a:r>
          </a:p>
        </p:txBody>
      </p:sp>
    </p:spTree>
    <p:extLst>
      <p:ext uri="{BB962C8B-B14F-4D97-AF65-F5344CB8AC3E}">
        <p14:creationId xmlns:p14="http://schemas.microsoft.com/office/powerpoint/2010/main" val="283799813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34322" y="6096000"/>
            <a:ext cx="7271478" cy="630942"/>
          </a:xfrm>
          <a:prstGeom prst="rect">
            <a:avLst/>
          </a:prstGeom>
          <a:noFill/>
        </p:spPr>
        <p:txBody>
          <a:bodyPr wrap="none" rtlCol="0">
            <a:spAutoFit/>
          </a:bodyPr>
          <a:lstStyle/>
          <a:p>
            <a:r>
              <a:rPr lang="en-US" sz="3500" u="none" smtClean="0">
                <a:solidFill>
                  <a:srgbClr val="FF0000"/>
                </a:solidFill>
              </a:rPr>
              <a:t>Kiến trúc bên trong nhà hát tp HCM</a:t>
            </a:r>
            <a:endParaRPr lang="en-US" sz="3500" u="none">
              <a:solidFill>
                <a:srgbClr val="FF0000"/>
              </a:solidFill>
            </a:endParaRPr>
          </a:p>
        </p:txBody>
      </p:sp>
    </p:spTree>
    <p:extLst>
      <p:ext uri="{BB962C8B-B14F-4D97-AF65-F5344CB8AC3E}">
        <p14:creationId xmlns:p14="http://schemas.microsoft.com/office/powerpoint/2010/main" val="3464032265"/>
      </p:ext>
    </p:extLst>
  </p:cSld>
  <p:clrMapOvr>
    <a:masterClrMapping/>
  </p:clrMapOvr>
  <p:transition>
    <p:push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0"/>
            <a:ext cx="3316934" cy="630942"/>
          </a:xfrm>
          <a:prstGeom prst="rect">
            <a:avLst/>
          </a:prstGeom>
          <a:noFill/>
        </p:spPr>
        <p:txBody>
          <a:bodyPr wrap="none" rtlCol="0">
            <a:spAutoFit/>
          </a:bodyPr>
          <a:lstStyle/>
          <a:p>
            <a:r>
              <a:rPr lang="en-US" sz="3500" u="none" smtClean="0">
                <a:solidFill>
                  <a:srgbClr val="C00000"/>
                </a:solidFill>
              </a:rPr>
              <a:t>Một số hình ảnh</a:t>
            </a:r>
            <a:endParaRPr lang="en-US" sz="3500" u="none">
              <a:solidFill>
                <a:srgbClr val="C000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942"/>
            <a:ext cx="9144000" cy="555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69970" y="6258580"/>
            <a:ext cx="3228769" cy="630942"/>
          </a:xfrm>
          <a:prstGeom prst="rect">
            <a:avLst/>
          </a:prstGeom>
          <a:noFill/>
        </p:spPr>
        <p:txBody>
          <a:bodyPr wrap="none" rtlCol="0">
            <a:spAutoFit/>
          </a:bodyPr>
          <a:lstStyle/>
          <a:p>
            <a:r>
              <a:rPr lang="en-US" sz="3500" u="none" smtClean="0">
                <a:solidFill>
                  <a:srgbClr val="0070C0"/>
                </a:solidFill>
              </a:rPr>
              <a:t>Rạp chiếu phim</a:t>
            </a:r>
            <a:endParaRPr lang="en-US" sz="3500" u="none">
              <a:solidFill>
                <a:srgbClr val="0070C0"/>
              </a:solidFill>
            </a:endParaRPr>
          </a:p>
        </p:txBody>
      </p:sp>
    </p:spTree>
    <p:extLst>
      <p:ext uri="{BB962C8B-B14F-4D97-AF65-F5344CB8AC3E}">
        <p14:creationId xmlns:p14="http://schemas.microsoft.com/office/powerpoint/2010/main" val="1717887922"/>
      </p:ext>
    </p:extLst>
  </p:cSld>
  <p:clrMapOvr>
    <a:masterClrMapping/>
  </p:clrMapOvr>
  <p:transition>
    <p:push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6738"/>
            <a:ext cx="91440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9638" y="6142037"/>
            <a:ext cx="2243137"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508929"/>
      </p:ext>
    </p:extLst>
  </p:cSld>
  <p:clrMapOvr>
    <a:masterClrMapping/>
  </p:clrMapOvr>
  <p:transition>
    <p:push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95600" y="6172200"/>
            <a:ext cx="2335896" cy="630942"/>
          </a:xfrm>
          <a:prstGeom prst="rect">
            <a:avLst/>
          </a:prstGeom>
          <a:noFill/>
        </p:spPr>
        <p:txBody>
          <a:bodyPr wrap="none" rtlCol="0">
            <a:spAutoFit/>
          </a:bodyPr>
          <a:lstStyle/>
          <a:p>
            <a:r>
              <a:rPr lang="en-US" sz="3500" u="none" smtClean="0">
                <a:solidFill>
                  <a:srgbClr val="0070C0"/>
                </a:solidFill>
              </a:rPr>
              <a:t>Hội trường</a:t>
            </a:r>
            <a:endParaRPr lang="en-US" sz="3500" u="none">
              <a:solidFill>
                <a:srgbClr val="0070C0"/>
              </a:solidFill>
            </a:endParaRPr>
          </a:p>
        </p:txBody>
      </p:sp>
    </p:spTree>
    <p:extLst>
      <p:ext uri="{BB962C8B-B14F-4D97-AF65-F5344CB8AC3E}">
        <p14:creationId xmlns:p14="http://schemas.microsoft.com/office/powerpoint/2010/main" val="4189030347"/>
      </p:ext>
    </p:extLst>
  </p:cSld>
  <p:clrMapOvr>
    <a:masterClrMapping/>
  </p:clrMapOvr>
  <p:transition>
    <p:push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71800" y="6172200"/>
            <a:ext cx="2294218" cy="630942"/>
          </a:xfrm>
          <a:prstGeom prst="rect">
            <a:avLst/>
          </a:prstGeom>
          <a:noFill/>
        </p:spPr>
        <p:txBody>
          <a:bodyPr wrap="none" rtlCol="0">
            <a:spAutoFit/>
          </a:bodyPr>
          <a:lstStyle/>
          <a:p>
            <a:r>
              <a:rPr lang="en-US" sz="3500" u="none" smtClean="0">
                <a:solidFill>
                  <a:srgbClr val="0070C0"/>
                </a:solidFill>
              </a:rPr>
              <a:t>Hang động</a:t>
            </a:r>
            <a:endParaRPr lang="en-US" sz="3500" u="none">
              <a:solidFill>
                <a:srgbClr val="0070C0"/>
              </a:solidFill>
            </a:endParaRPr>
          </a:p>
        </p:txBody>
      </p:sp>
      <p:sp>
        <p:nvSpPr>
          <p:cNvPr id="4"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Open Sans"/>
                <a:cs typeface="Arial" pitchFamily="34" charset="0"/>
              </a:rPr>
              <a:t>Sàn nhà hát thường được trải thảm, trong khi trần và các bức tường bên trong được thiết kế những cấu trúc đặc biệt vì để giảm tiếng vang giúp mọi người nghe nhạc được rõ hơn và hạn chế sự phản xạ âm cũng như sự truyền âm ra bên ngoài gây ô nhiễm tiếng ồn.</a:t>
            </a:r>
            <a:endParaRPr kumimoji="0" lang="en-US" sz="7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10155101"/>
      </p:ext>
    </p:extLst>
  </p:cSld>
  <p:clrMapOvr>
    <a:masterClrMapping/>
  </p:clrMapOvr>
  <p:transition>
    <p:push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57537" y="2209800"/>
            <a:ext cx="8683558"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Sàn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nhà</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hát</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thường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được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trải</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thảm</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trong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khi</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trần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và</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các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bức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tường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bên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trong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được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thiết</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kế</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những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cấu</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trúc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đặc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biệt</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vì</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để</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giảm</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tiếng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vang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giúp</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mọi</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người</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nghe</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nhạc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được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rõ</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hơn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và</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hạn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chế</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sự</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phản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xạ</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âm</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cũng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như</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sự</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truyền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âm</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ra</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bên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ngoài</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gây</a:t>
            </a:r>
            <a:r>
              <a:rPr kumimoji="0" lang="en-US" sz="3200" b="0" i="0" u="none" strike="noStrike" cap="none" normalizeH="0" baseline="0" dirty="0" smtClean="0">
                <a:ln>
                  <a:noFill/>
                </a:ln>
                <a:solidFill>
                  <a:srgbClr val="000000"/>
                </a:solidFill>
                <a:effectLst/>
                <a:cs typeface="Times New Roman" pitchFamily="18" charset="0"/>
              </a:rPr>
              <a:t> ô </a:t>
            </a:r>
            <a:r>
              <a:rPr kumimoji="0" lang="en-US" sz="3200" b="0" i="0" u="none" strike="noStrike" cap="none" normalizeH="0" baseline="0" dirty="0" err="1" smtClean="0">
                <a:ln>
                  <a:noFill/>
                </a:ln>
                <a:solidFill>
                  <a:srgbClr val="000000"/>
                </a:solidFill>
                <a:effectLst/>
                <a:cs typeface="Times New Roman" pitchFamily="18" charset="0"/>
              </a:rPr>
              <a:t>nhiễm</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tiếng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ồn</a:t>
            </a:r>
            <a:r>
              <a:rPr kumimoji="0" lang="en-US" sz="3200" b="0" i="0" u="none" strike="noStrike" cap="none" normalizeH="0" baseline="0" dirty="0" smtClean="0">
                <a:ln>
                  <a:noFill/>
                </a:ln>
                <a:solidFill>
                  <a:srgbClr val="000000"/>
                </a:solidFill>
                <a:effectLst/>
                <a:cs typeface="Times New Roman" pitchFamily="18" charset="0"/>
              </a:rPr>
              <a:t>.</a:t>
            </a:r>
            <a:endParaRPr kumimoji="0" lang="en-US" sz="3200" b="0" i="0" u="none" strike="noStrike" cap="none" normalizeH="0" baseline="0" dirty="0" smtClean="0">
              <a:ln>
                <a:noFill/>
              </a:ln>
              <a:solidFill>
                <a:schemeClr val="tx1"/>
              </a:solidFill>
              <a:effectLs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cs typeface="Times New Roman" pitchFamily="18" charset="0"/>
            </a:endParaRPr>
          </a:p>
        </p:txBody>
      </p:sp>
      <p:sp>
        <p:nvSpPr>
          <p:cNvPr id="6" name="AutoShape 2" descr="data:image/svg+xml;utf8;base64,PD94bWwgdmVyc2lvbj0iMS4wIiBlbmNvZGluZz0iaXNvLTg4NTktMSI/Pgo8IS0tIEdlbmVyYXRvcjogQWRvYmUgSWxsdXN0cmF0b3IgMTYuMC4wLCBTVkcgRXhwb3J0IFBsdWctSW4gLiBTVkcgVmVyc2lvbjogNi4wMCBCdWlsZCAwKSAgLS0+CjwhRE9DVFlQRSBzdmcgUFVCTElDICItLy9XM0MvL0RURCBTVkcgMS4xLy9FTiIgImh0dHA6Ly93d3cudzMub3JnL0dyYXBoaWNzL1NWRy8xLjEvRFREL3N2ZzExLmR0ZCI+CjxzdmcgeG1sbnM9Imh0dHA6Ly93d3cudzMub3JnLzIwMDAvc3ZnIiB4bWxuczp4bGluaz0iaHR0cDovL3d3dy53My5vcmcvMTk5OS94bGluayIgdmVyc2lvbj0iMS4xIiBpZD0iQ2FwYV8xIiB4PSIwcHgiIHk9IjBweCIgd2lkdGg9IjMycHgiIGhlaWdodD0iMzJweCIgdmlld0JveD0iMCAwIDQzOC41MzMgNDM4LjUzMyIgc3R5bGU9ImVuYWJsZS1iYWNrZ3JvdW5kOm5ldyAwIDAgNDM4LjUzMyA0MzguNTMzOyIgeG1sOnNwYWNlPSJwcmVzZXJ2ZSI+CjxnPgoJPHBhdGggZD0iTTQwOS4xMzMsMTA5LjIwM2MtMTkuNjA4LTMzLjU5Mi00Ni4yMDUtNjAuMTg5LTc5Ljc5OC03OS43OTZDMjk1LjczNiw5LjgwMSwyNTkuMDU4LDAsMjE5LjI3MywwICAgYy0zOS43ODEsMC03Ni40Nyw5LjgwMS0xMTAuMDYzLDI5LjQwN2MtMzMuNTk1LDE5LjYwNC02MC4xOTIsNDYuMjAxLTc5LjgsNzkuNzk2QzkuODAxLDE0Mi44LDAsMTc5LjQ4OSwwLDIxOS4yNjcgICBjMCwzOS43OCw5LjgwNCw3Ni40NjMsMjkuNDA3LDExMC4wNjJjMTkuNjA3LDMzLjU5Miw0Ni4yMDQsNjAuMTg5LDc5Ljc5OSw3OS43OThjMzMuNTk3LDE5LjYwNSw3MC4yODMsMjkuNDA3LDExMC4wNjMsMjkuNDA3ICAgczc2LjQ3LTkuODAyLDExMC4wNjUtMjkuNDA3YzMzLjU5My0xOS42MDIsNjAuMTg5LTQ2LjIwNiw3OS43OTUtNzkuNzk4YzE5LjYwMy0zMy41OTYsMjkuNDAzLTcwLjI4NCwyOS40MDMtMTEwLjA2MiAgIEM0MzguNTMzLDE3OS40ODUsNDI4LjczMiwxNDIuNzk1LDQwOS4xMzMsMTA5LjIwM3ogTTMyMi42MjEsMjcwLjkzOWMzLjYxNywzLjYxMyw1LjQyOCw3LjkwNSw1LjQyOCwxMi44NTQgICBjMCw1LjEzMy0xLjgxMSw5LjUxNC01LjQyOCwxMy4xMjdsLTI1LjY5MywyNS43MDFjLTMuNjE0LDMuNjEzLTcuOTk0LDUuNDItMTMuMTM1LDUuNDJjLTQuOTQ4LDAtOS4yMzYtMS44MDctMTIuODQ3LTUuNDIgICBsLTUxLjY3Ni01MS42ODJsLTUxLjY3OCw1MS42ODJjLTMuNjE2LDMuNjEzLTcuODk4LDUuNDItMTIuODQ3LDUuNDJjLTUuMTQsMC05LjUxNy0xLjgwNy0xMy4xMzQtNS40MmwtMjUuNjk3LTI1LjcwMSAgIGMtMy42MTYtMy42MTMtNS40MjQtNy45OTQtNS40MjQtMTMuMTI3YzAtNC45NDgsMS44MDktOS4yNCw1LjQyNC0xMi44NTRsNTEuNjc4LTUxLjY3M2wtNTEuNjc4LTUxLjY3OCAgIGMtMy42MTYtMy42MTItNS40MjQtNy44OTgtNS40MjQtMTIuODQ3YzAtNS4xNCwxLjgwOS05LjUxNyw1LjQyNC0xMy4xMzRsMjUuNjk3LTI1LjY5M2MzLjYxNy0zLjYxNiw3Ljk5NC01LjQyNCwxMy4xMzQtNS40MjQgICBjNC45NDksMCw5LjIzMSwxLjgwOSwxMi44NDcsNS40MjRsNTEuNjc4LDUxLjY3NGw1MS42NzYtNTEuNjc0YzMuNjEtMy42MTYsNy44OTgtNS40MjQsMTIuODQ3LTUuNDI0ICAgYzUuMTQxLDAsOS41MjEsMS44MDksMTMuMTM1LDUuNDI0bDI1LjY5MywyNS42OTNjMy42MTcsMy42MTcsNS40MjgsNy45OTQsNS40MjgsMTMuMTM0YzAsNC45NDgtMS44MTEsOS4yMzUtNS40MjgsMTIuODQ3ICAgbC01MS42NzUsNTEuNjc4TDMyMi42MjEsMjcwLjkzOXoiIGZpbGw9IiNGRkZGRkYiLz4KPC9nPgo8Zz4KPC9nPgo8Zz4KPC9nPgo8Zz4KPC9nPgo8Zz4KPC9nPgo8Zz4KPC9nPgo8Zz4KPC9nPgo8Zz4KPC9nPgo8Zz4KPC9nPgo8Zz4KPC9nPgo8Zz4KPC9nPgo8Zz4KPC9nPgo8Zz4KPC9nPgo8Zz4KPC9nPgo8Zz4KPC9nPgo8Zz4KPC9nPgo8L3N2Zz4K"/>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07368" y="609600"/>
            <a:ext cx="8383895" cy="1384995"/>
          </a:xfrm>
          <a:prstGeom prst="rect">
            <a:avLst/>
          </a:prstGeom>
        </p:spPr>
        <p:txBody>
          <a:bodyPr wrap="square">
            <a:spAutoFit/>
          </a:bodyPr>
          <a:lstStyle/>
          <a:p>
            <a:r>
              <a:rPr lang="vi-VN" b="0" dirty="0"/>
              <a:t>Vì sao sàn nhà hát thường được trải thảm, trong khi trần và các bức tường bên trong được thiết kế những cấu trúc đặc biệt?</a:t>
            </a:r>
            <a:endParaRPr lang="en-US" dirty="0"/>
          </a:p>
        </p:txBody>
      </p:sp>
    </p:spTree>
    <p:extLst>
      <p:ext uri="{BB962C8B-B14F-4D97-AF65-F5344CB8AC3E}">
        <p14:creationId xmlns:p14="http://schemas.microsoft.com/office/powerpoint/2010/main" val="253484760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sng" strike="noStrike" cap="none" normalizeH="0" baseline="0" smtClean="0">
            <a:ln>
              <a:noFill/>
            </a:ln>
            <a:solidFill>
              <a:srgbClr val="FF99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sng" strike="noStrike" cap="none" normalizeH="0" baseline="0" smtClean="0">
            <a:ln>
              <a:noFill/>
            </a:ln>
            <a:solidFill>
              <a:srgbClr val="FF9900"/>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ủ đề của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1847</TotalTime>
  <Words>1510</Words>
  <Application>Microsoft Office PowerPoint</Application>
  <PresentationFormat>On-screen Show (4:3)</PresentationFormat>
  <Paragraphs>129</Paragraphs>
  <Slides>34</Slides>
  <Notes>0</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1_Default Design</vt:lpstr>
      <vt:lpstr>Equation</vt:lpstr>
      <vt:lpstr> CHỦ ĐỀ 4: ÂM THANH   BÀI 14: PHẢN XẠ ÂM ( 3 Tiết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091 3711945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VinaPhong</dc:creator>
  <cp:lastModifiedBy>Son</cp:lastModifiedBy>
  <cp:revision>119</cp:revision>
  <dcterms:created xsi:type="dcterms:W3CDTF">2003-11-04T09:54:34Z</dcterms:created>
  <dcterms:modified xsi:type="dcterms:W3CDTF">2022-11-30T08:00:11Z</dcterms:modified>
</cp:coreProperties>
</file>