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vml" ContentType="application/vnd.openxmlformats-officedocument.vmlDrawin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317" r:id="rId3"/>
    <p:sldId id="293" r:id="rId4"/>
    <p:sldId id="296" r:id="rId5"/>
    <p:sldId id="301" r:id="rId6"/>
    <p:sldId id="302" r:id="rId7"/>
    <p:sldId id="303" r:id="rId8"/>
    <p:sldId id="305" r:id="rId9"/>
    <p:sldId id="304" r:id="rId10"/>
    <p:sldId id="299" r:id="rId11"/>
    <p:sldId id="318" r:id="rId12"/>
    <p:sldId id="306" r:id="rId13"/>
    <p:sldId id="298" r:id="rId14"/>
    <p:sldId id="307" r:id="rId15"/>
    <p:sldId id="308" r:id="rId16"/>
    <p:sldId id="294" r:id="rId17"/>
    <p:sldId id="295" r:id="rId18"/>
    <p:sldId id="319" r:id="rId19"/>
    <p:sldId id="309" r:id="rId20"/>
    <p:sldId id="310" r:id="rId21"/>
    <p:sldId id="283" r:id="rId22"/>
    <p:sldId id="284" r:id="rId23"/>
    <p:sldId id="285" r:id="rId24"/>
    <p:sldId id="311" r:id="rId25"/>
    <p:sldId id="312" r:id="rId26"/>
    <p:sldId id="286" r:id="rId27"/>
    <p:sldId id="287" r:id="rId28"/>
    <p:sldId id="313" r:id="rId29"/>
    <p:sldId id="292" r:id="rId30"/>
    <p:sldId id="291" r:id="rId31"/>
    <p:sldId id="320" r:id="rId32"/>
    <p:sldId id="290" r:id="rId33"/>
    <p:sldId id="321" r:id="rId34"/>
    <p:sldId id="322" r:id="rId35"/>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6" d="100"/>
          <a:sy n="96" d="100"/>
        </p:scale>
        <p:origin x="-33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2A095-D38C-41DF-B353-C7846D640B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484ECDE-0A5E-46C4-AF02-C13D1B62E8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444467E-64B8-4C39-90AA-607777C0A935}"/>
              </a:ext>
            </a:extLst>
          </p:cNvPr>
          <p:cNvSpPr>
            <a:spLocks noGrp="1"/>
          </p:cNvSpPr>
          <p:nvPr>
            <p:ph type="dt" sz="half" idx="10"/>
          </p:nvPr>
        </p:nvSpPr>
        <p:spPr/>
        <p:txBody>
          <a:bodyPr/>
          <a:lstStyle/>
          <a:p>
            <a:fld id="{7CDB9F80-F3F1-43A6-94F3-AED2A171AF52}" type="datetimeFigureOut">
              <a:rPr lang="en-US" smtClean="0"/>
              <a:t>12/3/2022</a:t>
            </a:fld>
            <a:endParaRPr lang="en-US"/>
          </a:p>
        </p:txBody>
      </p:sp>
      <p:sp>
        <p:nvSpPr>
          <p:cNvPr id="5" name="Footer Placeholder 4">
            <a:extLst>
              <a:ext uri="{FF2B5EF4-FFF2-40B4-BE49-F238E27FC236}">
                <a16:creationId xmlns:a16="http://schemas.microsoft.com/office/drawing/2014/main" xmlns="" id="{E291832D-01AC-4076-90FA-496A02310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A71A2E0-AE3F-414F-BB21-ECE11FF86928}"/>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237374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7A3422-5969-44E1-AACD-AFFB7B0C63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AF0E754-D0B4-409A-93AB-E31764C701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F115F53-02D8-4092-A035-072F1A000E96}"/>
              </a:ext>
            </a:extLst>
          </p:cNvPr>
          <p:cNvSpPr>
            <a:spLocks noGrp="1"/>
          </p:cNvSpPr>
          <p:nvPr>
            <p:ph type="dt" sz="half" idx="10"/>
          </p:nvPr>
        </p:nvSpPr>
        <p:spPr/>
        <p:txBody>
          <a:bodyPr/>
          <a:lstStyle/>
          <a:p>
            <a:fld id="{7CDB9F80-F3F1-43A6-94F3-AED2A171AF52}" type="datetimeFigureOut">
              <a:rPr lang="en-US" smtClean="0"/>
              <a:t>12/3/2022</a:t>
            </a:fld>
            <a:endParaRPr lang="en-US"/>
          </a:p>
        </p:txBody>
      </p:sp>
      <p:sp>
        <p:nvSpPr>
          <p:cNvPr id="5" name="Footer Placeholder 4">
            <a:extLst>
              <a:ext uri="{FF2B5EF4-FFF2-40B4-BE49-F238E27FC236}">
                <a16:creationId xmlns:a16="http://schemas.microsoft.com/office/drawing/2014/main" xmlns="" id="{5EB2667E-04D3-47FA-88EC-024A656F5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1E5C83-AEDE-4E68-824E-DEC871F9B8FF}"/>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46171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8E09015-1E81-472F-B9B5-CA84114991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CD59E5D-3261-40A2-BED4-EA4D7B005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201810-3C91-48B1-8DAD-2558768E3F80}"/>
              </a:ext>
            </a:extLst>
          </p:cNvPr>
          <p:cNvSpPr>
            <a:spLocks noGrp="1"/>
          </p:cNvSpPr>
          <p:nvPr>
            <p:ph type="dt" sz="half" idx="10"/>
          </p:nvPr>
        </p:nvSpPr>
        <p:spPr/>
        <p:txBody>
          <a:bodyPr/>
          <a:lstStyle/>
          <a:p>
            <a:fld id="{7CDB9F80-F3F1-43A6-94F3-AED2A171AF52}" type="datetimeFigureOut">
              <a:rPr lang="en-US" smtClean="0"/>
              <a:t>12/3/2022</a:t>
            </a:fld>
            <a:endParaRPr lang="en-US"/>
          </a:p>
        </p:txBody>
      </p:sp>
      <p:sp>
        <p:nvSpPr>
          <p:cNvPr id="5" name="Footer Placeholder 4">
            <a:extLst>
              <a:ext uri="{FF2B5EF4-FFF2-40B4-BE49-F238E27FC236}">
                <a16:creationId xmlns:a16="http://schemas.microsoft.com/office/drawing/2014/main" xmlns="" id="{605091D4-36C9-4832-A205-9D79F8A60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0C31CE0-0317-429B-B91C-63953ABDC6EF}"/>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263811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graphicFrame>
        <p:nvGraphicFramePr>
          <p:cNvPr id="2" name="Object 2">
            <a:extLst>
              <a:ext uri="{FF2B5EF4-FFF2-40B4-BE49-F238E27FC236}">
                <a16:creationId xmlns="" xmlns:a16="http://schemas.microsoft.com/office/drawing/2014/main" id="{38A32603-692B-43F2-9531-70DF85C08691}"/>
              </a:ext>
            </a:extLst>
          </p:cNvPr>
          <p:cNvGraphicFramePr>
            <a:graphicFrameLocks noChangeAspect="1"/>
          </p:cNvGraphicFramePr>
          <p:nvPr/>
        </p:nvGraphicFramePr>
        <p:xfrm>
          <a:off x="112185" y="52388"/>
          <a:ext cx="11973983" cy="4813300"/>
        </p:xfrm>
        <a:graphic>
          <a:graphicData uri="http://schemas.openxmlformats.org/presentationml/2006/ole">
            <mc:AlternateContent xmlns:mc="http://schemas.openxmlformats.org/markup-compatibility/2006">
              <mc:Choice xmlns:v="urn:schemas-microsoft-com:vml" Requires="v">
                <p:oleObj spid="_x0000_s1040" name="Image" r:id="rId3" imgW="8673016" imgH="4647619" progId="">
                  <p:embed/>
                </p:oleObj>
              </mc:Choice>
              <mc:Fallback>
                <p:oleObj name="Image" r:id="rId3" imgW="8673016" imgH="464761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85" y="52388"/>
                        <a:ext cx="11973983"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3">
            <a:extLst>
              <a:ext uri="{FF2B5EF4-FFF2-40B4-BE49-F238E27FC236}">
                <a16:creationId xmlns="" xmlns:a16="http://schemas.microsoft.com/office/drawing/2014/main" id="{1E5F97D8-53B7-485C-9C41-6E3715A25750}"/>
              </a:ext>
            </a:extLst>
          </p:cNvPr>
          <p:cNvSpPr>
            <a:spLocks noChangeArrowheads="1"/>
          </p:cNvSpPr>
          <p:nvPr/>
        </p:nvSpPr>
        <p:spPr bwMode="gray">
          <a:xfrm>
            <a:off x="44451" y="4868864"/>
            <a:ext cx="12122149" cy="19399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r" eaLnBrk="0" fontAlgn="base" hangingPunct="0">
              <a:spcBef>
                <a:spcPct val="0"/>
              </a:spcBef>
              <a:spcAft>
                <a:spcPct val="0"/>
              </a:spcAft>
              <a:defRPr b="1">
                <a:solidFill>
                  <a:schemeClr val="tx1"/>
                </a:solidFill>
                <a:latin typeface="Arial" charset="0"/>
              </a:defRPr>
            </a:lvl6pPr>
            <a:lvl7pPr marL="2971800" indent="-228600" algn="r" eaLnBrk="0" fontAlgn="base" hangingPunct="0">
              <a:spcBef>
                <a:spcPct val="0"/>
              </a:spcBef>
              <a:spcAft>
                <a:spcPct val="0"/>
              </a:spcAft>
              <a:defRPr b="1">
                <a:solidFill>
                  <a:schemeClr val="tx1"/>
                </a:solidFill>
                <a:latin typeface="Arial" charset="0"/>
              </a:defRPr>
            </a:lvl7pPr>
            <a:lvl8pPr marL="3429000" indent="-228600" algn="r" eaLnBrk="0" fontAlgn="base" hangingPunct="0">
              <a:spcBef>
                <a:spcPct val="0"/>
              </a:spcBef>
              <a:spcAft>
                <a:spcPct val="0"/>
              </a:spcAft>
              <a:defRPr b="1">
                <a:solidFill>
                  <a:schemeClr val="tx1"/>
                </a:solidFill>
                <a:latin typeface="Arial" charset="0"/>
              </a:defRPr>
            </a:lvl8pPr>
            <a:lvl9pPr marL="3886200" indent="-228600" algn="r"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endParaRPr lang="en-US" altLang="en-US" sz="2000" b="0">
              <a:solidFill>
                <a:srgbClr val="002A00"/>
              </a:solidFill>
              <a:latin typeface="Tahoma" pitchFamily="34" charset="0"/>
              <a:cs typeface="Arial" charset="0"/>
            </a:endParaRPr>
          </a:p>
        </p:txBody>
      </p:sp>
      <p:sp>
        <p:nvSpPr>
          <p:cNvPr id="4" name="Rectangle 5">
            <a:extLst>
              <a:ext uri="{FF2B5EF4-FFF2-40B4-BE49-F238E27FC236}">
                <a16:creationId xmlns="" xmlns:a16="http://schemas.microsoft.com/office/drawing/2014/main" id="{B1A26966-2C3C-49E0-B979-13B65830EAF5}"/>
              </a:ext>
            </a:extLst>
          </p:cNvPr>
          <p:cNvSpPr>
            <a:spLocks noChangeArrowheads="1"/>
          </p:cNvSpPr>
          <p:nvPr/>
        </p:nvSpPr>
        <p:spPr bwMode="gray">
          <a:xfrm>
            <a:off x="3490384" y="4868864"/>
            <a:ext cx="8701616" cy="3841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r" eaLnBrk="0" fontAlgn="base" hangingPunct="0">
              <a:spcBef>
                <a:spcPct val="0"/>
              </a:spcBef>
              <a:spcAft>
                <a:spcPct val="0"/>
              </a:spcAft>
              <a:defRPr b="1">
                <a:solidFill>
                  <a:schemeClr val="tx1"/>
                </a:solidFill>
                <a:latin typeface="Arial" charset="0"/>
              </a:defRPr>
            </a:lvl6pPr>
            <a:lvl7pPr marL="2971800" indent="-228600" algn="r" eaLnBrk="0" fontAlgn="base" hangingPunct="0">
              <a:spcBef>
                <a:spcPct val="0"/>
              </a:spcBef>
              <a:spcAft>
                <a:spcPct val="0"/>
              </a:spcAft>
              <a:defRPr b="1">
                <a:solidFill>
                  <a:schemeClr val="tx1"/>
                </a:solidFill>
                <a:latin typeface="Arial" charset="0"/>
              </a:defRPr>
            </a:lvl7pPr>
            <a:lvl8pPr marL="3429000" indent="-228600" algn="r" eaLnBrk="0" fontAlgn="base" hangingPunct="0">
              <a:spcBef>
                <a:spcPct val="0"/>
              </a:spcBef>
              <a:spcAft>
                <a:spcPct val="0"/>
              </a:spcAft>
              <a:defRPr b="1">
                <a:solidFill>
                  <a:schemeClr val="tx1"/>
                </a:solidFill>
                <a:latin typeface="Arial" charset="0"/>
              </a:defRPr>
            </a:lvl8pPr>
            <a:lvl9pPr marL="3886200" indent="-228600" algn="r"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endParaRPr lang="en-US" altLang="en-US" sz="2000" b="0">
              <a:solidFill>
                <a:srgbClr val="002A00"/>
              </a:solidFill>
              <a:latin typeface="Tahoma" pitchFamily="34" charset="0"/>
              <a:cs typeface="Arial" charset="0"/>
            </a:endParaRPr>
          </a:p>
        </p:txBody>
      </p:sp>
      <p:grpSp>
        <p:nvGrpSpPr>
          <p:cNvPr id="5" name="Group 7">
            <a:extLst>
              <a:ext uri="{FF2B5EF4-FFF2-40B4-BE49-F238E27FC236}">
                <a16:creationId xmlns="" xmlns:a16="http://schemas.microsoft.com/office/drawing/2014/main" id="{DEA063D7-3AAB-4FD9-8D4F-4538D88B3D1E}"/>
              </a:ext>
            </a:extLst>
          </p:cNvPr>
          <p:cNvGrpSpPr>
            <a:grpSpLocks/>
          </p:cNvGrpSpPr>
          <p:nvPr/>
        </p:nvGrpSpPr>
        <p:grpSpPr bwMode="auto">
          <a:xfrm>
            <a:off x="-8466" y="0"/>
            <a:ext cx="12206817" cy="6859588"/>
            <a:chOff x="0" y="0"/>
            <a:chExt cx="5764" cy="4321"/>
          </a:xfrm>
        </p:grpSpPr>
        <p:sp>
          <p:nvSpPr>
            <p:cNvPr id="6" name="AutoShape 8">
              <a:extLst>
                <a:ext uri="{FF2B5EF4-FFF2-40B4-BE49-F238E27FC236}">
                  <a16:creationId xmlns="" xmlns:a16="http://schemas.microsoft.com/office/drawing/2014/main" id="{F3534692-A523-43D8-8EF2-95C6ADB47286}"/>
                </a:ext>
              </a:extLst>
            </p:cNvPr>
            <p:cNvSpPr>
              <a:spLocks noChangeArrowheads="1"/>
            </p:cNvSpPr>
            <p:nvPr/>
          </p:nvSpPr>
          <p:spPr bwMode="gray">
            <a:xfrm>
              <a:off x="27" y="24"/>
              <a:ext cx="5712" cy="4274"/>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r" eaLnBrk="0" fontAlgn="base" hangingPunct="0">
                <a:spcBef>
                  <a:spcPct val="0"/>
                </a:spcBef>
                <a:spcAft>
                  <a:spcPct val="0"/>
                </a:spcAft>
                <a:defRPr b="1">
                  <a:solidFill>
                    <a:schemeClr val="tx1"/>
                  </a:solidFill>
                  <a:latin typeface="Arial" charset="0"/>
                </a:defRPr>
              </a:lvl6pPr>
              <a:lvl7pPr marL="2971800" indent="-228600" algn="r" eaLnBrk="0" fontAlgn="base" hangingPunct="0">
                <a:spcBef>
                  <a:spcPct val="0"/>
                </a:spcBef>
                <a:spcAft>
                  <a:spcPct val="0"/>
                </a:spcAft>
                <a:defRPr b="1">
                  <a:solidFill>
                    <a:schemeClr val="tx1"/>
                  </a:solidFill>
                  <a:latin typeface="Arial" charset="0"/>
                </a:defRPr>
              </a:lvl7pPr>
              <a:lvl8pPr marL="3429000" indent="-228600" algn="r" eaLnBrk="0" fontAlgn="base" hangingPunct="0">
                <a:spcBef>
                  <a:spcPct val="0"/>
                </a:spcBef>
                <a:spcAft>
                  <a:spcPct val="0"/>
                </a:spcAft>
                <a:defRPr b="1">
                  <a:solidFill>
                    <a:schemeClr val="tx1"/>
                  </a:solidFill>
                  <a:latin typeface="Arial" charset="0"/>
                </a:defRPr>
              </a:lvl8pPr>
              <a:lvl9pPr marL="3886200" indent="-228600" algn="r"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endParaRPr lang="en-US" altLang="en-US" sz="2000" b="0">
                <a:solidFill>
                  <a:srgbClr val="002A00"/>
                </a:solidFill>
                <a:latin typeface="Tahoma" pitchFamily="34" charset="0"/>
                <a:cs typeface="Arial" charset="0"/>
              </a:endParaRPr>
            </a:p>
          </p:txBody>
        </p:sp>
        <p:sp>
          <p:nvSpPr>
            <p:cNvPr id="7" name="Freeform 9">
              <a:extLst>
                <a:ext uri="{FF2B5EF4-FFF2-40B4-BE49-F238E27FC236}">
                  <a16:creationId xmlns="" xmlns:a16="http://schemas.microsoft.com/office/drawing/2014/main" id="{0620D0D8-114E-42A0-8113-77E80BA134C8}"/>
                </a:ext>
              </a:extLst>
            </p:cNvPr>
            <p:cNvSpPr>
              <a:spLocks/>
            </p:cNvSpPr>
            <p:nvPr/>
          </p:nvSpPr>
          <p:spPr bwMode="gray">
            <a:xfrm>
              <a:off x="0" y="0"/>
              <a:ext cx="288" cy="282"/>
            </a:xfrm>
            <a:custGeom>
              <a:avLst/>
              <a:gdLst>
                <a:gd name="T0" fmla="*/ 2 w 288"/>
                <a:gd name="T1" fmla="*/ 282 h 282"/>
                <a:gd name="T2" fmla="*/ 82 w 288"/>
                <a:gd name="T3" fmla="*/ 144 h 282"/>
                <a:gd name="T4" fmla="*/ 165 w 288"/>
                <a:gd name="T5" fmla="*/ 36 h 282"/>
                <a:gd name="T6" fmla="*/ 288 w 288"/>
                <a:gd name="T7" fmla="*/ 0 h 282"/>
                <a:gd name="T8" fmla="*/ 0 w 288"/>
                <a:gd name="T9" fmla="*/ 0 h 2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2">
                  <a:moveTo>
                    <a:pt x="2" y="282"/>
                  </a:moveTo>
                  <a:lnTo>
                    <a:pt x="82" y="144"/>
                  </a:lnTo>
                  <a:lnTo>
                    <a:pt x="165" y="36"/>
                  </a:lnTo>
                  <a:lnTo>
                    <a:pt x="288"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3200"/>
            </a:p>
          </p:txBody>
        </p:sp>
        <p:sp>
          <p:nvSpPr>
            <p:cNvPr id="8" name="Freeform 10">
              <a:extLst>
                <a:ext uri="{FF2B5EF4-FFF2-40B4-BE49-F238E27FC236}">
                  <a16:creationId xmlns="" xmlns:a16="http://schemas.microsoft.com/office/drawing/2014/main" id="{2B19777E-E946-49A0-A370-F334A8DD9D1F}"/>
                </a:ext>
              </a:extLst>
            </p:cNvPr>
            <p:cNvSpPr>
              <a:spLocks/>
            </p:cNvSpPr>
            <p:nvPr/>
          </p:nvSpPr>
          <p:spPr bwMode="gray">
            <a:xfrm>
              <a:off x="5" y="3985"/>
              <a:ext cx="244" cy="336"/>
            </a:xfrm>
            <a:custGeom>
              <a:avLst/>
              <a:gdLst>
                <a:gd name="T0" fmla="*/ 266 w 243"/>
                <a:gd name="T1" fmla="*/ 335 h 336"/>
                <a:gd name="T2" fmla="*/ 145 w 243"/>
                <a:gd name="T3" fmla="*/ 239 h 336"/>
                <a:gd name="T4" fmla="*/ 30 w 243"/>
                <a:gd name="T5" fmla="*/ 144 h 336"/>
                <a:gd name="T6" fmla="*/ 0 w 243"/>
                <a:gd name="T7" fmla="*/ 0 h 336"/>
                <a:gd name="T8" fmla="*/ 1 w 243"/>
                <a:gd name="T9" fmla="*/ 336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336">
                  <a:moveTo>
                    <a:pt x="243" y="335"/>
                  </a:moveTo>
                  <a:lnTo>
                    <a:pt x="122" y="239"/>
                  </a:lnTo>
                  <a:lnTo>
                    <a:pt x="30" y="144"/>
                  </a:lnTo>
                  <a:lnTo>
                    <a:pt x="0" y="0"/>
                  </a:lnTo>
                  <a:lnTo>
                    <a:pt x="1" y="336"/>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3200"/>
            </a:p>
          </p:txBody>
        </p:sp>
        <p:sp>
          <p:nvSpPr>
            <p:cNvPr id="9" name="Freeform 11">
              <a:extLst>
                <a:ext uri="{FF2B5EF4-FFF2-40B4-BE49-F238E27FC236}">
                  <a16:creationId xmlns="" xmlns:a16="http://schemas.microsoft.com/office/drawing/2014/main" id="{D0FD8833-F671-4DA8-BDE3-9C16F6BD77A2}"/>
                </a:ext>
              </a:extLst>
            </p:cNvPr>
            <p:cNvSpPr>
              <a:spLocks/>
            </p:cNvSpPr>
            <p:nvPr/>
          </p:nvSpPr>
          <p:spPr bwMode="gray">
            <a:xfrm>
              <a:off x="5511" y="4029"/>
              <a:ext cx="253" cy="290"/>
            </a:xfrm>
            <a:custGeom>
              <a:avLst/>
              <a:gdLst>
                <a:gd name="T0" fmla="*/ 1685 w 232"/>
                <a:gd name="T1" fmla="*/ 0 h 290"/>
                <a:gd name="T2" fmla="*/ 1203 w 232"/>
                <a:gd name="T3" fmla="*/ 144 h 290"/>
                <a:gd name="T4" fmla="*/ 727 w 232"/>
                <a:gd name="T5" fmla="*/ 253 h 290"/>
                <a:gd name="T6" fmla="*/ 0 w 232"/>
                <a:gd name="T7" fmla="*/ 290 h 290"/>
                <a:gd name="T8" fmla="*/ 1702 w 232"/>
                <a:gd name="T9" fmla="*/ 287 h 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p:spPr>
          <p:txBody>
            <a:bodyPr/>
            <a:lstStyle/>
            <a:p>
              <a:endParaRPr lang="vi-VN" sz="3200"/>
            </a:p>
          </p:txBody>
        </p:sp>
        <p:sp>
          <p:nvSpPr>
            <p:cNvPr id="10" name="Freeform 12">
              <a:extLst>
                <a:ext uri="{FF2B5EF4-FFF2-40B4-BE49-F238E27FC236}">
                  <a16:creationId xmlns="" xmlns:a16="http://schemas.microsoft.com/office/drawing/2014/main" id="{190BC3CA-9EA1-4239-B49C-679C0C4B9183}"/>
                </a:ext>
              </a:extLst>
            </p:cNvPr>
            <p:cNvSpPr>
              <a:spLocks/>
            </p:cNvSpPr>
            <p:nvPr/>
          </p:nvSpPr>
          <p:spPr bwMode="gray">
            <a:xfrm>
              <a:off x="5472" y="0"/>
              <a:ext cx="288" cy="288"/>
            </a:xfrm>
            <a:custGeom>
              <a:avLst/>
              <a:gdLst>
                <a:gd name="T0" fmla="*/ 0 w 288"/>
                <a:gd name="T1" fmla="*/ 0 h 288"/>
                <a:gd name="T2" fmla="*/ 144 w 288"/>
                <a:gd name="T3" fmla="*/ 82 h 288"/>
                <a:gd name="T4" fmla="*/ 252 w 288"/>
                <a:gd name="T5" fmla="*/ 165 h 288"/>
                <a:gd name="T6" fmla="*/ 288 w 288"/>
                <a:gd name="T7" fmla="*/ 288 h 288"/>
                <a:gd name="T8" fmla="*/ 288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0"/>
                  </a:moveTo>
                  <a:lnTo>
                    <a:pt x="144" y="82"/>
                  </a:lnTo>
                  <a:lnTo>
                    <a:pt x="252" y="165"/>
                  </a:lnTo>
                  <a:lnTo>
                    <a:pt x="288" y="288"/>
                  </a:lnTo>
                  <a:lnTo>
                    <a:pt x="288"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3200"/>
            </a:p>
          </p:txBody>
        </p:sp>
      </p:grpSp>
      <p:grpSp>
        <p:nvGrpSpPr>
          <p:cNvPr id="11" name="Group 13">
            <a:extLst>
              <a:ext uri="{FF2B5EF4-FFF2-40B4-BE49-F238E27FC236}">
                <a16:creationId xmlns="" xmlns:a16="http://schemas.microsoft.com/office/drawing/2014/main" id="{78FBFDDC-C370-4A70-AAE0-A446D2AD9AAB}"/>
              </a:ext>
            </a:extLst>
          </p:cNvPr>
          <p:cNvGrpSpPr>
            <a:grpSpLocks/>
          </p:cNvGrpSpPr>
          <p:nvPr userDrawn="1"/>
        </p:nvGrpSpPr>
        <p:grpSpPr bwMode="auto">
          <a:xfrm>
            <a:off x="3759200" y="762000"/>
            <a:ext cx="6197600" cy="76200"/>
            <a:chOff x="0" y="528"/>
            <a:chExt cx="5232" cy="48"/>
          </a:xfrm>
        </p:grpSpPr>
        <p:sp>
          <p:nvSpPr>
            <p:cNvPr id="12" name="Line 14">
              <a:extLst>
                <a:ext uri="{FF2B5EF4-FFF2-40B4-BE49-F238E27FC236}">
                  <a16:creationId xmlns="" xmlns:a16="http://schemas.microsoft.com/office/drawing/2014/main" id="{EFB67E1D-84F3-460D-AD65-90C8D0815AC7}"/>
                </a:ext>
              </a:extLst>
            </p:cNvPr>
            <p:cNvSpPr>
              <a:spLocks noChangeShapeType="1"/>
            </p:cNvSpPr>
            <p:nvPr userDrawn="1"/>
          </p:nvSpPr>
          <p:spPr bwMode="auto">
            <a:xfrm>
              <a:off x="0" y="576"/>
              <a:ext cx="5232"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vi-VN" sz="3200"/>
            </a:p>
          </p:txBody>
        </p:sp>
        <p:sp>
          <p:nvSpPr>
            <p:cNvPr id="13" name="Line 15">
              <a:extLst>
                <a:ext uri="{FF2B5EF4-FFF2-40B4-BE49-F238E27FC236}">
                  <a16:creationId xmlns="" xmlns:a16="http://schemas.microsoft.com/office/drawing/2014/main" id="{11130FEF-023E-454A-A6D0-3E2A4BAFC848}"/>
                </a:ext>
              </a:extLst>
            </p:cNvPr>
            <p:cNvSpPr>
              <a:spLocks noChangeShapeType="1"/>
            </p:cNvSpPr>
            <p:nvPr userDrawn="1"/>
          </p:nvSpPr>
          <p:spPr bwMode="auto">
            <a:xfrm>
              <a:off x="5136" y="528"/>
              <a:ext cx="96" cy="4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vi-VN" sz="3200"/>
            </a:p>
          </p:txBody>
        </p:sp>
      </p:grpSp>
    </p:spTree>
    <p:extLst>
      <p:ext uri="{BB962C8B-B14F-4D97-AF65-F5344CB8AC3E}">
        <p14:creationId xmlns:p14="http://schemas.microsoft.com/office/powerpoint/2010/main" val="164722104"/>
      </p:ext>
    </p:extLst>
  </p:cSld>
  <p:clrMapOvr>
    <a:masterClrMapping/>
  </p:clrMapOvr>
  <mc:AlternateContent xmlns:mc="http://schemas.openxmlformats.org/markup-compatibility/2006" xmlns:p14="http://schemas.microsoft.com/office/powerpoint/2010/main">
    <mc:Choice Requires="p14">
      <p:transition spd="slow" p14:dur="3000">
        <p:wheel spokes="1"/>
      </p:transition>
    </mc:Choice>
    <mc:Fallback xmlns="">
      <p:transition spd="slow">
        <p:wheel spokes="1"/>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698A7E-51F1-4A5A-B3A2-67A4D0CF45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B78987E-EA05-4FCE-BB07-3531F1619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75EE8E-8E25-4BA4-B14D-EDD23E2087B0}"/>
              </a:ext>
            </a:extLst>
          </p:cNvPr>
          <p:cNvSpPr>
            <a:spLocks noGrp="1"/>
          </p:cNvSpPr>
          <p:nvPr>
            <p:ph type="dt" sz="half" idx="10"/>
          </p:nvPr>
        </p:nvSpPr>
        <p:spPr/>
        <p:txBody>
          <a:bodyPr/>
          <a:lstStyle/>
          <a:p>
            <a:fld id="{7CDB9F80-F3F1-43A6-94F3-AED2A171AF52}" type="datetimeFigureOut">
              <a:rPr lang="en-US" smtClean="0"/>
              <a:t>12/3/2022</a:t>
            </a:fld>
            <a:endParaRPr lang="en-US"/>
          </a:p>
        </p:txBody>
      </p:sp>
      <p:sp>
        <p:nvSpPr>
          <p:cNvPr id="5" name="Footer Placeholder 4">
            <a:extLst>
              <a:ext uri="{FF2B5EF4-FFF2-40B4-BE49-F238E27FC236}">
                <a16:creationId xmlns:a16="http://schemas.microsoft.com/office/drawing/2014/main" xmlns="" id="{F98A249F-F7C3-4AFC-AEFC-81B418D41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90531A4-3AD0-41C5-BE5E-38C32CB196DA}"/>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257425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1F3271-53F9-4FCA-8DFF-4F050E26AF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DCFFFFE-6BCA-436C-B3FF-F93542A738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A63CCA4-635D-4CD3-8BF3-DF91CF14ECA2}"/>
              </a:ext>
            </a:extLst>
          </p:cNvPr>
          <p:cNvSpPr>
            <a:spLocks noGrp="1"/>
          </p:cNvSpPr>
          <p:nvPr>
            <p:ph type="dt" sz="half" idx="10"/>
          </p:nvPr>
        </p:nvSpPr>
        <p:spPr/>
        <p:txBody>
          <a:bodyPr/>
          <a:lstStyle/>
          <a:p>
            <a:fld id="{7CDB9F80-F3F1-43A6-94F3-AED2A171AF52}" type="datetimeFigureOut">
              <a:rPr lang="en-US" smtClean="0"/>
              <a:t>12/3/2022</a:t>
            </a:fld>
            <a:endParaRPr lang="en-US"/>
          </a:p>
        </p:txBody>
      </p:sp>
      <p:sp>
        <p:nvSpPr>
          <p:cNvPr id="5" name="Footer Placeholder 4">
            <a:extLst>
              <a:ext uri="{FF2B5EF4-FFF2-40B4-BE49-F238E27FC236}">
                <a16:creationId xmlns:a16="http://schemas.microsoft.com/office/drawing/2014/main" xmlns="" id="{4389A4E0-5AF5-4B99-AC21-EF410C6F1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15B83C-40F8-49BF-9EFE-34680FA7C75B}"/>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79214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DEE529-773C-442A-BBA1-AC67A3D115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8A96A34-1859-4438-8C62-2461A164D4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3673FA9-7250-4377-A178-862E5197B0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20A8A11-654F-4AE3-A754-208B87D79388}"/>
              </a:ext>
            </a:extLst>
          </p:cNvPr>
          <p:cNvSpPr>
            <a:spLocks noGrp="1"/>
          </p:cNvSpPr>
          <p:nvPr>
            <p:ph type="dt" sz="half" idx="10"/>
          </p:nvPr>
        </p:nvSpPr>
        <p:spPr/>
        <p:txBody>
          <a:bodyPr/>
          <a:lstStyle/>
          <a:p>
            <a:fld id="{7CDB9F80-F3F1-43A6-94F3-AED2A171AF52}" type="datetimeFigureOut">
              <a:rPr lang="en-US" smtClean="0"/>
              <a:t>12/3/2022</a:t>
            </a:fld>
            <a:endParaRPr lang="en-US"/>
          </a:p>
        </p:txBody>
      </p:sp>
      <p:sp>
        <p:nvSpPr>
          <p:cNvPr id="6" name="Footer Placeholder 5">
            <a:extLst>
              <a:ext uri="{FF2B5EF4-FFF2-40B4-BE49-F238E27FC236}">
                <a16:creationId xmlns:a16="http://schemas.microsoft.com/office/drawing/2014/main" xmlns="" id="{7629A61B-4B73-49DE-AEBA-9812C9AFA9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83D2C01-14DB-4BD1-BED0-DC6A0189FC0C}"/>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238610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72584B-223D-407F-A42D-DE43A05E0E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85DD770-9CF1-4E17-B442-E7CFBF35A7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0947ADE-2F48-4AD4-90A5-E320A3421C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F83462D-B958-4EDF-ABD1-E104B1A002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DE14374-46C8-4CC8-B5E9-5ACB822A47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4872366-7DB8-462F-8A45-7D79D8F3AB03}"/>
              </a:ext>
            </a:extLst>
          </p:cNvPr>
          <p:cNvSpPr>
            <a:spLocks noGrp="1"/>
          </p:cNvSpPr>
          <p:nvPr>
            <p:ph type="dt" sz="half" idx="10"/>
          </p:nvPr>
        </p:nvSpPr>
        <p:spPr/>
        <p:txBody>
          <a:bodyPr/>
          <a:lstStyle/>
          <a:p>
            <a:fld id="{7CDB9F80-F3F1-43A6-94F3-AED2A171AF52}" type="datetimeFigureOut">
              <a:rPr lang="en-US" smtClean="0"/>
              <a:t>12/3/2022</a:t>
            </a:fld>
            <a:endParaRPr lang="en-US"/>
          </a:p>
        </p:txBody>
      </p:sp>
      <p:sp>
        <p:nvSpPr>
          <p:cNvPr id="8" name="Footer Placeholder 7">
            <a:extLst>
              <a:ext uri="{FF2B5EF4-FFF2-40B4-BE49-F238E27FC236}">
                <a16:creationId xmlns:a16="http://schemas.microsoft.com/office/drawing/2014/main" xmlns="" id="{17C799E2-7B5D-48A5-811F-382CB599E3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1ED1D57-49E9-4362-BF77-C6EAA094D908}"/>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507436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18ED36-D8EF-48F7-81AC-5D960A447A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E935218-69D9-4CE6-B626-D124A031C482}"/>
              </a:ext>
            </a:extLst>
          </p:cNvPr>
          <p:cNvSpPr>
            <a:spLocks noGrp="1"/>
          </p:cNvSpPr>
          <p:nvPr>
            <p:ph type="dt" sz="half" idx="10"/>
          </p:nvPr>
        </p:nvSpPr>
        <p:spPr/>
        <p:txBody>
          <a:bodyPr/>
          <a:lstStyle/>
          <a:p>
            <a:fld id="{7CDB9F80-F3F1-43A6-94F3-AED2A171AF52}" type="datetimeFigureOut">
              <a:rPr lang="en-US" smtClean="0"/>
              <a:t>12/3/2022</a:t>
            </a:fld>
            <a:endParaRPr lang="en-US"/>
          </a:p>
        </p:txBody>
      </p:sp>
      <p:sp>
        <p:nvSpPr>
          <p:cNvPr id="4" name="Footer Placeholder 3">
            <a:extLst>
              <a:ext uri="{FF2B5EF4-FFF2-40B4-BE49-F238E27FC236}">
                <a16:creationId xmlns:a16="http://schemas.microsoft.com/office/drawing/2014/main" xmlns="" id="{9FFE4F0D-6706-49D3-9079-E2E9CB6AED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5C51466-3627-4C26-8F45-5301E0F6B6FD}"/>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1475173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FEADAF0-2593-4AA6-AD5E-EE9546ED86BD}"/>
              </a:ext>
            </a:extLst>
          </p:cNvPr>
          <p:cNvSpPr>
            <a:spLocks noGrp="1"/>
          </p:cNvSpPr>
          <p:nvPr>
            <p:ph type="dt" sz="half" idx="10"/>
          </p:nvPr>
        </p:nvSpPr>
        <p:spPr/>
        <p:txBody>
          <a:bodyPr/>
          <a:lstStyle/>
          <a:p>
            <a:fld id="{7CDB9F80-F3F1-43A6-94F3-AED2A171AF52}" type="datetimeFigureOut">
              <a:rPr lang="en-US" smtClean="0"/>
              <a:t>12/3/2022</a:t>
            </a:fld>
            <a:endParaRPr lang="en-US"/>
          </a:p>
        </p:txBody>
      </p:sp>
      <p:sp>
        <p:nvSpPr>
          <p:cNvPr id="3" name="Footer Placeholder 2">
            <a:extLst>
              <a:ext uri="{FF2B5EF4-FFF2-40B4-BE49-F238E27FC236}">
                <a16:creationId xmlns:a16="http://schemas.microsoft.com/office/drawing/2014/main" xmlns="" id="{265BECEE-F98E-4EEA-A704-240FC02316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26B53F6-80F7-413B-B530-C0BBE58B2BA0}"/>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1852854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8E5EC5-1921-4349-861C-AA88DF46E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0414625-44AC-466D-B4DC-AC64221A1A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62D3D53-77C2-4FD6-9433-58F97950A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89D40A7-E7CC-4437-B01B-9135969B837E}"/>
              </a:ext>
            </a:extLst>
          </p:cNvPr>
          <p:cNvSpPr>
            <a:spLocks noGrp="1"/>
          </p:cNvSpPr>
          <p:nvPr>
            <p:ph type="dt" sz="half" idx="10"/>
          </p:nvPr>
        </p:nvSpPr>
        <p:spPr/>
        <p:txBody>
          <a:bodyPr/>
          <a:lstStyle/>
          <a:p>
            <a:fld id="{7CDB9F80-F3F1-43A6-94F3-AED2A171AF52}" type="datetimeFigureOut">
              <a:rPr lang="en-US" smtClean="0"/>
              <a:t>12/3/2022</a:t>
            </a:fld>
            <a:endParaRPr lang="en-US"/>
          </a:p>
        </p:txBody>
      </p:sp>
      <p:sp>
        <p:nvSpPr>
          <p:cNvPr id="6" name="Footer Placeholder 5">
            <a:extLst>
              <a:ext uri="{FF2B5EF4-FFF2-40B4-BE49-F238E27FC236}">
                <a16:creationId xmlns:a16="http://schemas.microsoft.com/office/drawing/2014/main" xmlns="" id="{93D1E6FF-8C60-4C13-B6A1-C53857D70E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2F5C836-7BF8-421A-A60F-5C55378DF644}"/>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218828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8E97C7-81E0-43FC-AEB4-65D09742B3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D576144-CC29-4BC4-9442-67A8DDCCFE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03CBE4D-99CD-456C-84B6-B31EE809D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6A534B7-F011-4391-8024-A20CD846CA6A}"/>
              </a:ext>
            </a:extLst>
          </p:cNvPr>
          <p:cNvSpPr>
            <a:spLocks noGrp="1"/>
          </p:cNvSpPr>
          <p:nvPr>
            <p:ph type="dt" sz="half" idx="10"/>
          </p:nvPr>
        </p:nvSpPr>
        <p:spPr/>
        <p:txBody>
          <a:bodyPr/>
          <a:lstStyle/>
          <a:p>
            <a:fld id="{7CDB9F80-F3F1-43A6-94F3-AED2A171AF52}" type="datetimeFigureOut">
              <a:rPr lang="en-US" smtClean="0"/>
              <a:t>12/3/2022</a:t>
            </a:fld>
            <a:endParaRPr lang="en-US"/>
          </a:p>
        </p:txBody>
      </p:sp>
      <p:sp>
        <p:nvSpPr>
          <p:cNvPr id="6" name="Footer Placeholder 5">
            <a:extLst>
              <a:ext uri="{FF2B5EF4-FFF2-40B4-BE49-F238E27FC236}">
                <a16:creationId xmlns:a16="http://schemas.microsoft.com/office/drawing/2014/main" xmlns="" id="{FC5A6316-A75E-4482-B185-970D3D43A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55700D-2F2C-464C-8014-774FE10F7923}"/>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261000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79F6318-AC4E-42CE-B835-A118F14FF1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BE76F82-A9C0-471C-9839-B15D81BD9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E877F1-4047-4710-9332-C1285D37B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B9F80-F3F1-43A6-94F3-AED2A171AF52}" type="datetimeFigureOut">
              <a:rPr lang="en-US" smtClean="0"/>
              <a:t>12/3/2022</a:t>
            </a:fld>
            <a:endParaRPr lang="en-US"/>
          </a:p>
        </p:txBody>
      </p:sp>
      <p:sp>
        <p:nvSpPr>
          <p:cNvPr id="5" name="Footer Placeholder 4">
            <a:extLst>
              <a:ext uri="{FF2B5EF4-FFF2-40B4-BE49-F238E27FC236}">
                <a16:creationId xmlns:a16="http://schemas.microsoft.com/office/drawing/2014/main" xmlns="" id="{424873A7-C53B-4664-A230-9A5F8F9C96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6A7169D-2603-4D56-B0E6-A5DC792E2D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D5910-9F87-492D-975C-6B9D4FE5DE7A}" type="slidenum">
              <a:rPr lang="en-US" smtClean="0"/>
              <a:t>‹#›</a:t>
            </a:fld>
            <a:endParaRPr lang="en-US"/>
          </a:p>
        </p:txBody>
      </p:sp>
    </p:spTree>
    <p:extLst>
      <p:ext uri="{BB962C8B-B14F-4D97-AF65-F5344CB8AC3E}">
        <p14:creationId xmlns:p14="http://schemas.microsoft.com/office/powerpoint/2010/main" val="2932266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11"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7.svg"/><Relationship Id="rId4" Type="http://schemas.openxmlformats.org/officeDocument/2006/relationships/hyperlink" Target="NGU&#7890;N%20&#194;M_%20PH&#7842;N%20X&#7840;%20&#194;M%20THANH%20_TI&#7870;NG%20VANG.mp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11"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7.svg"/><Relationship Id="rId4" Type="http://schemas.openxmlformats.org/officeDocument/2006/relationships/hyperlink" Target="NGU&#7890;N%20&#194;M_%20PH&#7842;N%20X&#7840;%20&#194;M%20THANH%20_TI&#7870;NG%20VANG.mp4"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11"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7.svg"/><Relationship Id="rId4" Type="http://schemas.openxmlformats.org/officeDocument/2006/relationships/hyperlink" Target="NGU&#7890;N%20&#194;M_%20PH&#7842;N%20X&#7840;%20&#194;M%20THANH%20_TI&#7870;NG%20VANG.mp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11"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7.svg"/><Relationship Id="rId4" Type="http://schemas.openxmlformats.org/officeDocument/2006/relationships/hyperlink" Target="NGU&#7890;N%20&#194;M_%20PH&#7842;N%20X&#7840;%20&#194;M%20THANH%20_TI&#7870;NG%20VANG.mp4"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11"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7.svg"/><Relationship Id="rId4" Type="http://schemas.openxmlformats.org/officeDocument/2006/relationships/hyperlink" Target="NGU&#7890;N%20&#194;M_%20PH&#7842;N%20X&#7840;%20&#194;M%20THANH%20_TI&#7870;NG%20VANG.mp4"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008">
            <a:extLst>
              <a:ext uri="{FF2B5EF4-FFF2-40B4-BE49-F238E27FC236}">
                <a16:creationId xmlns="" xmlns:a16="http://schemas.microsoft.com/office/drawing/2014/main" id="{6054FE83-EC9D-4556-910F-6520580D9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626" y="756145"/>
            <a:ext cx="5943600"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16">
            <a:extLst>
              <a:ext uri="{FF2B5EF4-FFF2-40B4-BE49-F238E27FC236}">
                <a16:creationId xmlns="" xmlns:a16="http://schemas.microsoft.com/office/drawing/2014/main" id="{54024BAC-685A-466A-8C70-A1A2B693C1B3}"/>
              </a:ext>
            </a:extLst>
          </p:cNvPr>
          <p:cNvSpPr txBox="1">
            <a:spLocks noChangeArrowheads="1"/>
          </p:cNvSpPr>
          <p:nvPr/>
        </p:nvSpPr>
        <p:spPr bwMode="auto">
          <a:xfrm rot="18539678">
            <a:off x="2325689" y="2533651"/>
            <a:ext cx="25368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1500" b="1">
                <a:solidFill>
                  <a:srgbClr val="990033"/>
                </a:solidFill>
              </a:rPr>
              <a:t>“</a:t>
            </a:r>
            <a:r>
              <a:rPr lang="en-US" altLang="en-US" sz="1500" b="1" i="1">
                <a:solidFill>
                  <a:srgbClr val="990033"/>
                </a:solidFill>
              </a:rPr>
              <a:t>Việc học như con thuyền đi trên dòng nước ngược, không tiến có nghĩa là lùi”.</a:t>
            </a:r>
          </a:p>
          <a:p>
            <a:pPr algn="r" eaLnBrk="1" hangingPunct="1"/>
            <a:r>
              <a:rPr lang="en-US" altLang="en-US" sz="1500" b="1">
                <a:solidFill>
                  <a:srgbClr val="0B7346"/>
                </a:solidFill>
              </a:rPr>
              <a:t>Danh ngôn</a:t>
            </a:r>
          </a:p>
        </p:txBody>
      </p:sp>
      <p:sp>
        <p:nvSpPr>
          <p:cNvPr id="2065" name="WordArt 17">
            <a:extLst>
              <a:ext uri="{FF2B5EF4-FFF2-40B4-BE49-F238E27FC236}">
                <a16:creationId xmlns="" xmlns:a16="http://schemas.microsoft.com/office/drawing/2014/main" id="{BB738A59-C34D-4C5F-965D-C12350D91CF8}"/>
              </a:ext>
            </a:extLst>
          </p:cNvPr>
          <p:cNvSpPr>
            <a:spLocks noChangeArrowheads="1" noChangeShapeType="1" noTextEdit="1"/>
          </p:cNvSpPr>
          <p:nvPr/>
        </p:nvSpPr>
        <p:spPr bwMode="auto">
          <a:xfrm>
            <a:off x="403224" y="5373216"/>
            <a:ext cx="10949359" cy="1065684"/>
          </a:xfrm>
          <a:prstGeom prst="rect">
            <a:avLst/>
          </a:prstGeom>
        </p:spPr>
        <p:txBody>
          <a:bodyPr wrap="none" fromWordArt="1">
            <a:prstTxWarp prst="textPlain">
              <a:avLst>
                <a:gd name="adj" fmla="val 50000"/>
              </a:avLst>
            </a:prstTxWarp>
          </a:bodyPr>
          <a:lstStyle/>
          <a:p>
            <a:pPr algn="ctr"/>
            <a:endParaRPr lang="vi-VN" sz="3600" kern="10" dirty="0">
              <a:ln w="9525">
                <a:solidFill>
                  <a:srgbClr val="FFCC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964285" y="103858"/>
            <a:ext cx="6766596" cy="830997"/>
          </a:xfrm>
          <a:prstGeom prst="rect">
            <a:avLst/>
          </a:prstGeom>
        </p:spPr>
        <p:txBody>
          <a:bodyPr wrap="none">
            <a:spAutoFit/>
          </a:bodyPr>
          <a:lstStyle/>
          <a:p>
            <a:r>
              <a:rPr lang="en-US" sz="4800" b="1" dirty="0">
                <a:solidFill>
                  <a:srgbClr val="0070C0"/>
                </a:solidFill>
                <a:latin typeface="Times New Roman" pitchFamily="18" charset="0"/>
                <a:cs typeface="Times New Roman" pitchFamily="18" charset="0"/>
              </a:rPr>
              <a:t>CHỦ ĐỀ 5: ÁNH SÁNG </a:t>
            </a:r>
          </a:p>
        </p:txBody>
      </p:sp>
      <p:sp>
        <p:nvSpPr>
          <p:cNvPr id="3" name="Rectangle 2"/>
          <p:cNvSpPr/>
          <p:nvPr/>
        </p:nvSpPr>
        <p:spPr>
          <a:xfrm>
            <a:off x="2453538" y="785479"/>
            <a:ext cx="9012211" cy="830997"/>
          </a:xfrm>
          <a:prstGeom prst="rect">
            <a:avLst/>
          </a:prstGeom>
        </p:spPr>
        <p:txBody>
          <a:bodyPr wrap="none">
            <a:spAutoFit/>
          </a:bodyPr>
          <a:lstStyle/>
          <a:p>
            <a:r>
              <a:rPr lang="en-US" sz="4800" b="1" dirty="0">
                <a:solidFill>
                  <a:srgbClr val="FF0000"/>
                </a:solidFill>
                <a:latin typeface="Times New Roman" pitchFamily="18" charset="0"/>
                <a:cs typeface="Times New Roman" pitchFamily="18" charset="0"/>
              </a:rPr>
              <a:t>BÀI 15: ÁNH SÁNG , TIA SÁNG</a:t>
            </a:r>
          </a:p>
        </p:txBody>
      </p:sp>
      <p:pic>
        <p:nvPicPr>
          <p:cNvPr id="7" name="Picture 2" descr="E:\Ôn tập Hóa P17\ma kenh N.H.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74" y="4989512"/>
            <a:ext cx="1304925"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25"/>
          <p:cNvSpPr>
            <a:spLocks noChangeArrowheads="1" noChangeShapeType="1" noTextEdit="1"/>
          </p:cNvSpPr>
          <p:nvPr/>
        </p:nvSpPr>
        <p:spPr bwMode="auto">
          <a:xfrm>
            <a:off x="2118899" y="5101432"/>
            <a:ext cx="7201013" cy="1531938"/>
          </a:xfrm>
          <a:prstGeom prst="rect">
            <a:avLst/>
          </a:prstGeom>
        </p:spPr>
        <p:txBody>
          <a:bodyPr wrap="none" lIns="121917" tIns="60958" rIns="121917" bIns="60958" fromWordArt="1">
            <a:prstTxWarp prst="textPlain">
              <a:avLst>
                <a:gd name="adj" fmla="val 50000"/>
              </a:avLst>
            </a:prstTxWarp>
          </a:bodyPr>
          <a:lstStyle/>
          <a:p>
            <a:pPr>
              <a:defRPr/>
            </a:pPr>
            <a:r>
              <a:rPr lang="en-US"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imes New Roman" pitchFamily="18" charset="0"/>
              </a:rPr>
              <a:t> </a:t>
            </a:r>
            <a:r>
              <a:rPr lang="en-US" b="1" dirty="0">
                <a:solidFill>
                  <a:srgbClr val="FFFF00"/>
                </a:solidFill>
                <a:cs typeface="Times New Roman" pitchFamily="18" charset="0"/>
              </a:rPr>
              <a:t>THẦY CÔ SCAN ĐỂ NHẬN TOÀN BỘ BÀI GIẢNG MÔN KHTN 7 – </a:t>
            </a:r>
            <a:r>
              <a:rPr lang="en-US" b="1" dirty="0" err="1">
                <a:solidFill>
                  <a:srgbClr val="FFFF00"/>
                </a:solidFill>
                <a:cs typeface="Times New Roman" pitchFamily="18" charset="0"/>
              </a:rPr>
              <a:t>Người</a:t>
            </a:r>
            <a:r>
              <a:rPr lang="en-US" b="1" dirty="0">
                <a:solidFill>
                  <a:srgbClr val="FFFF00"/>
                </a:solidFill>
                <a:cs typeface="Times New Roman" pitchFamily="18" charset="0"/>
              </a:rPr>
              <a:t> </a:t>
            </a:r>
            <a:r>
              <a:rPr lang="en-US" b="1" dirty="0" err="1">
                <a:solidFill>
                  <a:srgbClr val="FFFF00"/>
                </a:solidFill>
                <a:cs typeface="Times New Roman" pitchFamily="18" charset="0"/>
              </a:rPr>
              <a:t>dạy</a:t>
            </a:r>
            <a:r>
              <a:rPr lang="en-US" b="1" dirty="0">
                <a:solidFill>
                  <a:srgbClr val="FFFF00"/>
                </a:solidFill>
                <a:cs typeface="Times New Roman" pitchFamily="18" charset="0"/>
              </a:rPr>
              <a:t>: </a:t>
            </a:r>
            <a:r>
              <a:rPr lang="en-US" b="1" dirty="0" err="1">
                <a:solidFill>
                  <a:srgbClr val="FFFF00"/>
                </a:solidFill>
                <a:cs typeface="Times New Roman" pitchFamily="18" charset="0"/>
              </a:rPr>
              <a:t>Nguyễn</a:t>
            </a:r>
            <a:r>
              <a:rPr lang="en-US" b="1" dirty="0">
                <a:solidFill>
                  <a:srgbClr val="FFFF00"/>
                </a:solidFill>
                <a:cs typeface="Times New Roman" pitchFamily="18" charset="0"/>
              </a:rPr>
              <a:t> </a:t>
            </a:r>
            <a:r>
              <a:rPr lang="en-US" b="1" dirty="0" err="1">
                <a:solidFill>
                  <a:srgbClr val="FFFF00"/>
                </a:solidFill>
                <a:cs typeface="Times New Roman" pitchFamily="18" charset="0"/>
              </a:rPr>
              <a:t>Hoàng</a:t>
            </a:r>
            <a:r>
              <a:rPr lang="en-US" b="1" dirty="0">
                <a:solidFill>
                  <a:srgbClr val="FFFF00"/>
                </a:solidFill>
                <a:cs typeface="Times New Roman" pitchFamily="18" charset="0"/>
              </a:rPr>
              <a:t> </a:t>
            </a:r>
            <a:r>
              <a:rPr lang="en-US" b="1" dirty="0" err="1">
                <a:solidFill>
                  <a:srgbClr val="FFFF00"/>
                </a:solidFill>
                <a:cs typeface="Times New Roman" pitchFamily="18" charset="0"/>
              </a:rPr>
              <a:t>Sơn</a:t>
            </a:r>
            <a:r>
              <a:rPr lang="en-US" b="1" dirty="0">
                <a:solidFill>
                  <a:srgbClr val="FFFF00"/>
                </a:solidFill>
                <a:cs typeface="Times New Roman" pitchFamily="18" charset="0"/>
              </a:rPr>
              <a:t> </a:t>
            </a:r>
          </a:p>
          <a:p>
            <a:pPr>
              <a:defRPr/>
            </a:pPr>
            <a:r>
              <a:rPr lang="en-US" b="1" dirty="0">
                <a:solidFill>
                  <a:srgbClr val="FFFF00"/>
                </a:solidFill>
                <a:cs typeface="Times New Roman" pitchFamily="18" charset="0"/>
              </a:rPr>
              <a:t>( </a:t>
            </a:r>
            <a:r>
              <a:rPr lang="en-US" b="1" dirty="0" err="1">
                <a:solidFill>
                  <a:srgbClr val="FFFF00"/>
                </a:solidFill>
                <a:cs typeface="Times New Roman" pitchFamily="18" charset="0"/>
              </a:rPr>
              <a:t>Khi</a:t>
            </a:r>
            <a:r>
              <a:rPr lang="en-US" b="1" dirty="0">
                <a:solidFill>
                  <a:srgbClr val="FFFF00"/>
                </a:solidFill>
                <a:cs typeface="Times New Roman" pitchFamily="18" charset="0"/>
              </a:rPr>
              <a:t> </a:t>
            </a:r>
            <a:r>
              <a:rPr lang="en-US" b="1" dirty="0" err="1">
                <a:solidFill>
                  <a:srgbClr val="FFFF00"/>
                </a:solidFill>
                <a:cs typeface="Times New Roman" pitchFamily="18" charset="0"/>
              </a:rPr>
              <a:t>thầy</a:t>
            </a:r>
            <a:r>
              <a:rPr lang="en-US" b="1" dirty="0">
                <a:solidFill>
                  <a:srgbClr val="FFFF00"/>
                </a:solidFill>
                <a:cs typeface="Times New Roman" pitchFamily="18" charset="0"/>
              </a:rPr>
              <a:t> </a:t>
            </a:r>
            <a:r>
              <a:rPr lang="en-US" b="1" dirty="0" err="1">
                <a:solidFill>
                  <a:srgbClr val="FFFF00"/>
                </a:solidFill>
                <a:cs typeface="Times New Roman" pitchFamily="18" charset="0"/>
              </a:rPr>
              <a:t>cô</a:t>
            </a:r>
            <a:r>
              <a:rPr lang="en-US" b="1" dirty="0">
                <a:solidFill>
                  <a:srgbClr val="FFFF00"/>
                </a:solidFill>
                <a:cs typeface="Times New Roman" pitchFamily="18" charset="0"/>
              </a:rPr>
              <a:t> </a:t>
            </a:r>
            <a:r>
              <a:rPr lang="en-US" b="1" dirty="0" err="1">
                <a:solidFill>
                  <a:srgbClr val="FFFF00"/>
                </a:solidFill>
                <a:cs typeface="Times New Roman" pitchFamily="18" charset="0"/>
              </a:rPr>
              <a:t>nhấn</a:t>
            </a:r>
            <a:r>
              <a:rPr lang="en-US" b="1" dirty="0">
                <a:solidFill>
                  <a:srgbClr val="FFFF00"/>
                </a:solidFill>
                <a:cs typeface="Times New Roman" pitchFamily="18" charset="0"/>
              </a:rPr>
              <a:t> </a:t>
            </a:r>
            <a:r>
              <a:rPr lang="en-US" b="1" dirty="0" err="1">
                <a:solidFill>
                  <a:srgbClr val="FFFF00"/>
                </a:solidFill>
                <a:cs typeface="Times New Roman" pitchFamily="18" charset="0"/>
              </a:rPr>
              <a:t>đăng</a:t>
            </a:r>
            <a:r>
              <a:rPr lang="en-US" b="1" dirty="0">
                <a:solidFill>
                  <a:srgbClr val="FFFF00"/>
                </a:solidFill>
                <a:cs typeface="Times New Roman" pitchFamily="18" charset="0"/>
              </a:rPr>
              <a:t> </a:t>
            </a:r>
            <a:r>
              <a:rPr lang="en-US" b="1" dirty="0" err="1">
                <a:solidFill>
                  <a:srgbClr val="FFFF00"/>
                </a:solidFill>
                <a:cs typeface="Times New Roman" pitchFamily="18" charset="0"/>
              </a:rPr>
              <a:t>ký</a:t>
            </a:r>
            <a:r>
              <a:rPr lang="en-US" b="1" dirty="0">
                <a:solidFill>
                  <a:srgbClr val="FFFF00"/>
                </a:solidFill>
                <a:cs typeface="Times New Roman" pitchFamily="18" charset="0"/>
              </a:rPr>
              <a:t> </a:t>
            </a:r>
            <a:r>
              <a:rPr lang="en-US" b="1" dirty="0" err="1">
                <a:solidFill>
                  <a:srgbClr val="FFFF00"/>
                </a:solidFill>
                <a:cs typeface="Times New Roman" pitchFamily="18" charset="0"/>
              </a:rPr>
              <a:t>kênh</a:t>
            </a:r>
            <a:r>
              <a:rPr lang="en-US" b="1" dirty="0">
                <a:solidFill>
                  <a:srgbClr val="FFFF00"/>
                </a:solidFill>
                <a:cs typeface="Times New Roman" pitchFamily="18" charset="0"/>
              </a:rPr>
              <a:t> </a:t>
            </a:r>
            <a:r>
              <a:rPr lang="en-US" b="1" dirty="0" err="1">
                <a:solidFill>
                  <a:srgbClr val="FFFF00"/>
                </a:solidFill>
                <a:cs typeface="Times New Roman" pitchFamily="18" charset="0"/>
              </a:rPr>
              <a:t>và</a:t>
            </a:r>
            <a:r>
              <a:rPr lang="en-US" b="1" dirty="0">
                <a:solidFill>
                  <a:srgbClr val="FFFF00"/>
                </a:solidFill>
                <a:cs typeface="Times New Roman" pitchFamily="18" charset="0"/>
              </a:rPr>
              <a:t> </a:t>
            </a:r>
            <a:r>
              <a:rPr lang="en-US" b="1" dirty="0" err="1">
                <a:solidFill>
                  <a:srgbClr val="FFFF00"/>
                </a:solidFill>
                <a:cs typeface="Times New Roman" pitchFamily="18" charset="0"/>
              </a:rPr>
              <a:t>nút</a:t>
            </a:r>
            <a:r>
              <a:rPr lang="en-US" b="1" dirty="0">
                <a:solidFill>
                  <a:srgbClr val="FFFF00"/>
                </a:solidFill>
                <a:cs typeface="Times New Roman" pitchFamily="18" charset="0"/>
              </a:rPr>
              <a:t> </a:t>
            </a:r>
            <a:r>
              <a:rPr lang="en-US" b="1" dirty="0" err="1">
                <a:solidFill>
                  <a:srgbClr val="FFFF00"/>
                </a:solidFill>
                <a:cs typeface="Times New Roman" pitchFamily="18" charset="0"/>
              </a:rPr>
              <a:t>thông</a:t>
            </a:r>
            <a:r>
              <a:rPr lang="en-US" b="1" dirty="0">
                <a:solidFill>
                  <a:srgbClr val="FFFF00"/>
                </a:solidFill>
                <a:cs typeface="Times New Roman" pitchFamily="18" charset="0"/>
              </a:rPr>
              <a:t> </a:t>
            </a:r>
            <a:r>
              <a:rPr lang="en-US" b="1" dirty="0" err="1">
                <a:solidFill>
                  <a:srgbClr val="FFFF00"/>
                </a:solidFill>
                <a:cs typeface="Times New Roman" pitchFamily="18" charset="0"/>
              </a:rPr>
              <a:t>báo</a:t>
            </a:r>
            <a:r>
              <a:rPr lang="en-US" b="1" dirty="0">
                <a:solidFill>
                  <a:srgbClr val="FFFF00"/>
                </a:solidFill>
                <a:cs typeface="Times New Roman" pitchFamily="18" charset="0"/>
              </a:rPr>
              <a:t> – </a:t>
            </a:r>
            <a:r>
              <a:rPr lang="en-US" b="1" dirty="0" err="1">
                <a:solidFill>
                  <a:srgbClr val="FFFF00"/>
                </a:solidFill>
                <a:cs typeface="Times New Roman" pitchFamily="18" charset="0"/>
              </a:rPr>
              <a:t>phía</a:t>
            </a:r>
            <a:r>
              <a:rPr lang="en-US" b="1" dirty="0">
                <a:solidFill>
                  <a:srgbClr val="FFFF00"/>
                </a:solidFill>
                <a:cs typeface="Times New Roman" pitchFamily="18" charset="0"/>
              </a:rPr>
              <a:t> </a:t>
            </a:r>
            <a:r>
              <a:rPr lang="en-US" b="1" dirty="0" err="1">
                <a:solidFill>
                  <a:srgbClr val="FFFF00"/>
                </a:solidFill>
                <a:cs typeface="Times New Roman" pitchFamily="18" charset="0"/>
              </a:rPr>
              <a:t>tay</a:t>
            </a:r>
            <a:r>
              <a:rPr lang="en-US" b="1" dirty="0">
                <a:solidFill>
                  <a:srgbClr val="FFFF00"/>
                </a:solidFill>
                <a:cs typeface="Times New Roman" pitchFamily="18" charset="0"/>
              </a:rPr>
              <a:t> </a:t>
            </a:r>
            <a:r>
              <a:rPr lang="en-US" b="1" dirty="0" err="1">
                <a:solidFill>
                  <a:srgbClr val="FFFF00"/>
                </a:solidFill>
                <a:cs typeface="Times New Roman" pitchFamily="18" charset="0"/>
              </a:rPr>
              <a:t>phải</a:t>
            </a:r>
            <a:r>
              <a:rPr lang="en-US" b="1" dirty="0">
                <a:solidFill>
                  <a:srgbClr val="FFFF00"/>
                </a:solidFill>
                <a:cs typeface="Times New Roman" pitchFamily="18" charset="0"/>
              </a:rPr>
              <a:t> )</a:t>
            </a:r>
            <a:r>
              <a:rPr lang="en-US" b="1" kern="10" dirty="0">
                <a:ln w="10541" cmpd="sng">
                  <a:solidFill>
                    <a:schemeClr val="accent1">
                      <a:shade val="88000"/>
                      <a:satMod val="110000"/>
                    </a:schemeClr>
                  </a:solidFill>
                  <a:prstDash val="solid"/>
                </a:ln>
                <a:solidFill>
                  <a:srgbClr val="FFFF00"/>
                </a:solidFill>
                <a:cs typeface="Times New Roman" pitchFamily="18" charset="0"/>
              </a:rPr>
              <a:t>                 </a:t>
            </a:r>
          </a:p>
        </p:txBody>
      </p:sp>
    </p:spTree>
    <p:extLst>
      <p:ext uri="{BB962C8B-B14F-4D97-AF65-F5344CB8AC3E}">
        <p14:creationId xmlns:p14="http://schemas.microsoft.com/office/powerpoint/2010/main" val="3303411856"/>
      </p:ext>
    </p:extLst>
  </p:cSld>
  <p:clrMapOvr>
    <a:masterClrMapping/>
  </p:clrMapOvr>
  <mc:AlternateContent xmlns:mc="http://schemas.openxmlformats.org/markup-compatibility/2006" xmlns:p14="http://schemas.microsoft.com/office/powerpoint/2010/main">
    <mc:Choice Requires="p14">
      <p:transition spd="slow" p14:dur="3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10000" fill="hold"/>
                                        <p:tgtEl>
                                          <p:spTgt spid="2065"/>
                                        </p:tgtEl>
                                        <p:attrNameLst>
                                          <p:attrName>ppt_x</p:attrName>
                                        </p:attrNameLst>
                                      </p:cBhvr>
                                      <p:tavLst>
                                        <p:tav tm="0">
                                          <p:val>
                                            <p:strVal val="1+#ppt_w/2"/>
                                          </p:val>
                                        </p:tav>
                                        <p:tav tm="100000">
                                          <p:val>
                                            <p:strVal val="#ppt_x"/>
                                          </p:val>
                                        </p:tav>
                                      </p:tavLst>
                                    </p:anim>
                                    <p:anim calcmode="lin" valueType="num">
                                      <p:cBhvr additive="base">
                                        <p:cTn id="8" dur="10000" fill="hold"/>
                                        <p:tgtEl>
                                          <p:spTgt spid="20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ppt_x</p:attrName>
                                        </p:attrNameLst>
                                      </p:cBhvr>
                                      <p:tavLst>
                                        <p:tav tm="0">
                                          <p:val>
                                            <p:strVal val="#ppt_x-.2"/>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097" y="48523"/>
            <a:ext cx="6096000" cy="1077218"/>
          </a:xfrm>
          <a:prstGeom prst="rect">
            <a:avLst/>
          </a:prstGeom>
        </p:spPr>
        <p:txBody>
          <a:bodyPr>
            <a:spAutoFit/>
          </a:bodyPr>
          <a:lstStyle/>
          <a:p>
            <a:r>
              <a:rPr lang="de-DE" sz="3200" b="1" dirty="0">
                <a:solidFill>
                  <a:srgbClr val="FF0000"/>
                </a:solidFill>
                <a:latin typeface="Times New Roman" pitchFamily="18" charset="0"/>
                <a:cs typeface="Times New Roman" pitchFamily="18" charset="0"/>
              </a:rPr>
              <a:t>2. CHÙM SÁNG VÀ TiA SÁNG</a:t>
            </a:r>
            <a:endParaRPr lang="vi-VN" sz="3200" dirty="0">
              <a:solidFill>
                <a:srgbClr val="FF0000"/>
              </a:solidFill>
              <a:latin typeface="Times New Roman" pitchFamily="18" charset="0"/>
              <a:cs typeface="Times New Roman" pitchFamily="18" charset="0"/>
            </a:endParaRPr>
          </a:p>
          <a:p>
            <a:r>
              <a:rPr lang="de-DE" sz="3200" b="1" dirty="0">
                <a:solidFill>
                  <a:srgbClr val="FF0000"/>
                </a:solidFill>
                <a:latin typeface="Times New Roman" pitchFamily="18" charset="0"/>
                <a:cs typeface="Times New Roman" pitchFamily="18" charset="0"/>
              </a:rPr>
              <a:t>* Quan sát các chùm sáng</a:t>
            </a:r>
            <a:endParaRPr lang="vi-VN" sz="3200" dirty="0">
              <a:solidFill>
                <a:srgbClr val="FF0000"/>
              </a:solidFill>
              <a:latin typeface="Times New Roman" pitchFamily="18" charset="0"/>
              <a:cs typeface="Times New Roman" pitchFamily="18" charset="0"/>
            </a:endParaRPr>
          </a:p>
        </p:txBody>
      </p:sp>
      <p:grpSp>
        <p:nvGrpSpPr>
          <p:cNvPr id="4" name="Group 3"/>
          <p:cNvGrpSpPr>
            <a:grpSpLocks/>
          </p:cNvGrpSpPr>
          <p:nvPr/>
        </p:nvGrpSpPr>
        <p:grpSpPr bwMode="auto">
          <a:xfrm>
            <a:off x="1139656" y="2459894"/>
            <a:ext cx="9641939" cy="3753915"/>
            <a:chOff x="1133" y="205"/>
            <a:chExt cx="6196" cy="1417"/>
          </a:xfrm>
        </p:grpSpPr>
        <p:pic>
          <p:nvPicPr>
            <p:cNvPr id="5" name="docshape3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 y="205"/>
              <a:ext cx="6196" cy="1417"/>
            </a:xfrm>
            <a:prstGeom prst="rect">
              <a:avLst/>
            </a:prstGeom>
            <a:noFill/>
            <a:extLst>
              <a:ext uri="{909E8E84-426E-40DD-AFC4-6F175D3DCCD1}">
                <a14:hiddenFill xmlns:a14="http://schemas.microsoft.com/office/drawing/2010/main">
                  <a:solidFill>
                    <a:srgbClr val="FFFFFF"/>
                  </a:solidFill>
                </a14:hiddenFill>
              </a:ext>
            </a:extLst>
          </p:spPr>
        </p:pic>
        <p:sp>
          <p:nvSpPr>
            <p:cNvPr id="6" name="docshape3531"/>
            <p:cNvSpPr txBox="1">
              <a:spLocks noChangeArrowheads="1"/>
            </p:cNvSpPr>
            <p:nvPr/>
          </p:nvSpPr>
          <p:spPr bwMode="auto">
            <a:xfrm>
              <a:off x="1207" y="294"/>
              <a:ext cx="42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800">
                  <a:effectLst/>
                  <a:latin typeface="Calibri"/>
                  <a:ea typeface="Calibri"/>
                  <a:cs typeface="Times New Roman"/>
                </a:rPr>
                <a:t>Hộp</a:t>
              </a:r>
              <a:r>
                <a:rPr lang="en-US" sz="800" spc="-15">
                  <a:effectLst/>
                  <a:latin typeface="Calibri"/>
                  <a:ea typeface="Calibri"/>
                  <a:cs typeface="Times New Roman"/>
                </a:rPr>
                <a:t> </a:t>
              </a:r>
              <a:r>
                <a:rPr lang="en-US" sz="800" spc="-25">
                  <a:effectLst/>
                  <a:latin typeface="Calibri"/>
                  <a:ea typeface="Calibri"/>
                  <a:cs typeface="Times New Roman"/>
                </a:rPr>
                <a:t>đèn</a:t>
              </a:r>
              <a:endParaRPr lang="vi-VN" sz="1100">
                <a:effectLst/>
                <a:latin typeface="Calibri"/>
                <a:ea typeface="Calibri"/>
                <a:cs typeface="Times New Roman"/>
              </a:endParaRPr>
            </a:p>
          </p:txBody>
        </p:sp>
        <p:sp>
          <p:nvSpPr>
            <p:cNvPr id="7" name="docshape3532"/>
            <p:cNvSpPr txBox="1">
              <a:spLocks noChangeArrowheads="1"/>
            </p:cNvSpPr>
            <p:nvPr/>
          </p:nvSpPr>
          <p:spPr bwMode="auto">
            <a:xfrm>
              <a:off x="2116" y="916"/>
              <a:ext cx="58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800">
                  <a:effectLst/>
                  <a:latin typeface="Calibri"/>
                  <a:ea typeface="Calibri"/>
                  <a:cs typeface="Times New Roman"/>
                </a:rPr>
                <a:t>Các</a:t>
              </a:r>
              <a:r>
                <a:rPr lang="en-US" sz="800" spc="-10">
                  <a:effectLst/>
                  <a:latin typeface="Calibri"/>
                  <a:ea typeface="Calibri"/>
                  <a:cs typeface="Times New Roman"/>
                </a:rPr>
                <a:t> </a:t>
              </a:r>
              <a:r>
                <a:rPr lang="en-US" sz="800">
                  <a:effectLst/>
                  <a:latin typeface="Calibri"/>
                  <a:ea typeface="Calibri"/>
                  <a:cs typeface="Times New Roman"/>
                </a:rPr>
                <a:t>khe</a:t>
              </a:r>
              <a:r>
                <a:rPr lang="en-US" sz="800" spc="-5">
                  <a:effectLst/>
                  <a:latin typeface="Calibri"/>
                  <a:ea typeface="Calibri"/>
                  <a:cs typeface="Times New Roman"/>
                </a:rPr>
                <a:t> </a:t>
              </a:r>
              <a:r>
                <a:rPr lang="en-US" sz="800" spc="-20">
                  <a:effectLst/>
                  <a:latin typeface="Calibri"/>
                  <a:ea typeface="Calibri"/>
                  <a:cs typeface="Times New Roman"/>
                </a:rPr>
                <a:t>hẹp</a:t>
              </a:r>
              <a:endParaRPr lang="vi-VN" sz="1100">
                <a:effectLst/>
                <a:latin typeface="Calibri"/>
                <a:ea typeface="Calibri"/>
                <a:cs typeface="Times New Roman"/>
              </a:endParaRPr>
            </a:p>
          </p:txBody>
        </p:sp>
        <p:sp>
          <p:nvSpPr>
            <p:cNvPr id="8" name="docshape3533"/>
            <p:cNvSpPr txBox="1">
              <a:spLocks noChangeArrowheads="1"/>
            </p:cNvSpPr>
            <p:nvPr/>
          </p:nvSpPr>
          <p:spPr bwMode="auto">
            <a:xfrm>
              <a:off x="1541" y="1366"/>
              <a:ext cx="4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800">
                  <a:effectLst/>
                  <a:latin typeface="Calibri"/>
                  <a:ea typeface="Calibri"/>
                  <a:cs typeface="Times New Roman"/>
                </a:rPr>
                <a:t>Bóng</a:t>
              </a:r>
              <a:r>
                <a:rPr lang="en-US" sz="800" spc="-30">
                  <a:effectLst/>
                  <a:latin typeface="Calibri"/>
                  <a:ea typeface="Calibri"/>
                  <a:cs typeface="Times New Roman"/>
                </a:rPr>
                <a:t> </a:t>
              </a:r>
              <a:r>
                <a:rPr lang="en-US" sz="800" spc="-25">
                  <a:effectLst/>
                  <a:latin typeface="Calibri"/>
                  <a:ea typeface="Calibri"/>
                  <a:cs typeface="Times New Roman"/>
                </a:rPr>
                <a:t>đèn</a:t>
              </a:r>
              <a:endParaRPr lang="vi-VN" sz="1100">
                <a:effectLst/>
                <a:latin typeface="Calibri"/>
                <a:ea typeface="Calibri"/>
                <a:cs typeface="Times New Roman"/>
              </a:endParaRPr>
            </a:p>
          </p:txBody>
        </p:sp>
      </p:grpSp>
      <p:sp>
        <p:nvSpPr>
          <p:cNvPr id="9" name="Rectangle 8"/>
          <p:cNvSpPr/>
          <p:nvPr/>
        </p:nvSpPr>
        <p:spPr>
          <a:xfrm>
            <a:off x="350256" y="1203891"/>
            <a:ext cx="11549682" cy="954107"/>
          </a:xfrm>
          <a:prstGeom prst="rect">
            <a:avLst/>
          </a:prstGeom>
        </p:spPr>
        <p:txBody>
          <a:bodyPr wrap="square">
            <a:spAutoFit/>
          </a:bodyPr>
          <a:lstStyle/>
          <a:p>
            <a:r>
              <a:rPr lang="vi-VN" sz="2800" b="1" dirty="0">
                <a:latin typeface="+mj-lt"/>
              </a:rPr>
              <a:t>Sử dụng nguồn sáng (gồm hộp đèn tạo chùm sáng và khe hẹp) để tạo các chùm sáng và quan sát các chùm sáng đó (Hình 15.2).</a:t>
            </a:r>
          </a:p>
        </p:txBody>
      </p:sp>
      <p:sp>
        <p:nvSpPr>
          <p:cNvPr id="11" name="Rectangle 10"/>
          <p:cNvSpPr/>
          <p:nvPr/>
        </p:nvSpPr>
        <p:spPr>
          <a:xfrm>
            <a:off x="230085" y="6213809"/>
            <a:ext cx="12162902" cy="461665"/>
          </a:xfrm>
          <a:prstGeom prst="rect">
            <a:avLst/>
          </a:prstGeom>
        </p:spPr>
        <p:txBody>
          <a:bodyPr wrap="square">
            <a:spAutoFit/>
          </a:bodyPr>
          <a:lstStyle/>
          <a:p>
            <a:r>
              <a:rPr lang="vi-VN" sz="2400" b="1" dirty="0">
                <a:latin typeface="+mj-lt"/>
              </a:rPr>
              <a:t>▲ Hình 15.2. a) Hộp đèn tạo chùm sáng và khe hẹp; b) và c) Các chùm sáng</a:t>
            </a:r>
          </a:p>
        </p:txBody>
      </p:sp>
    </p:spTree>
    <p:extLst>
      <p:ext uri="{BB962C8B-B14F-4D97-AF65-F5344CB8AC3E}">
        <p14:creationId xmlns:p14="http://schemas.microsoft.com/office/powerpoint/2010/main" val="3473595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a:hlinkClick r:id="rId4" action="ppaction://hlinkfile"/>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727200" y="1066801"/>
            <a:ext cx="8751219" cy="4360035"/>
          </a:xfrm>
          <a:prstGeom prst="rect">
            <a:avLst/>
          </a:prstGeom>
        </p:spPr>
      </p:pic>
      <p:pic>
        <p:nvPicPr>
          <p:cNvPr id="5" name="Sự hình thành liên kết cộng hoá trị của Cl2">
            <a:hlinkClick r:id="" action="ppaction://media"/>
            <a:extLst>
              <a:ext uri="{FF2B5EF4-FFF2-40B4-BE49-F238E27FC236}">
                <a16:creationId xmlns="" xmlns:a16="http://schemas.microsoft.com/office/drawing/2014/main" id="{EA4E2562-F37A-5151-C4B2-C5C2E348B14F}"/>
              </a:ext>
            </a:extLst>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2032000" y="1219200"/>
            <a:ext cx="8128000" cy="3657600"/>
          </a:xfrm>
          <a:prstGeom prst="rect">
            <a:avLst/>
          </a:prstGeom>
        </p:spPr>
      </p:pic>
      <p:sp>
        <p:nvSpPr>
          <p:cNvPr id="3" name="Rectangle 2"/>
          <p:cNvSpPr/>
          <p:nvPr/>
        </p:nvSpPr>
        <p:spPr>
          <a:xfrm>
            <a:off x="2499535" y="212900"/>
            <a:ext cx="7543347" cy="707886"/>
          </a:xfrm>
          <a:prstGeom prst="rect">
            <a:avLst/>
          </a:prstGeom>
        </p:spPr>
        <p:txBody>
          <a:bodyPr wrap="none">
            <a:spAutoFit/>
          </a:bodyPr>
          <a:lstStyle/>
          <a:p>
            <a:r>
              <a:rPr lang="en-US" sz="4000" b="1" dirty="0">
                <a:solidFill>
                  <a:srgbClr val="FF0000"/>
                </a:solidFill>
                <a:latin typeface="Times New Roman" pitchFamily="18" charset="0"/>
                <a:cs typeface="Times New Roman" pitchFamily="18" charset="0"/>
              </a:rPr>
              <a:t>BÀI 15: ÁNH SÁNG , TIA SÁNG</a:t>
            </a:r>
          </a:p>
        </p:txBody>
      </p:sp>
    </p:spTree>
    <p:extLst>
      <p:ext uri="{BB962C8B-B14F-4D97-AF65-F5344CB8AC3E}">
        <p14:creationId xmlns:p14="http://schemas.microsoft.com/office/powerpoint/2010/main" val="1048568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4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10E49C1-4606-40D2-8E0F-F0F7D5A9938C}"/>
              </a:ext>
            </a:extLst>
          </p:cNvPr>
          <p:cNvSpPr txBox="1"/>
          <p:nvPr/>
        </p:nvSpPr>
        <p:spPr>
          <a:xfrm>
            <a:off x="2238346" y="-189950"/>
            <a:ext cx="9953654" cy="2585323"/>
          </a:xfrm>
          <a:prstGeom prst="rect">
            <a:avLst/>
          </a:prstGeom>
          <a:noFill/>
        </p:spPr>
        <p:txBody>
          <a:bodyPr wrap="square">
            <a:spAutoFit/>
          </a:bodyPr>
          <a:lstStyle/>
          <a:p>
            <a:pPr>
              <a:lnSpc>
                <a:spcPct val="150000"/>
              </a:lnSpc>
            </a:pPr>
            <a:r>
              <a:rPr lang="en-US" sz="2800" b="1" dirty="0" err="1">
                <a:solidFill>
                  <a:srgbClr val="661A0C"/>
                </a:solidFill>
                <a:latin typeface="Times New Roman" pitchFamily="18" charset="0"/>
                <a:cs typeface="Times New Roman" pitchFamily="18" charset="0"/>
              </a:rPr>
              <a:t>Thời</a:t>
            </a:r>
            <a:r>
              <a:rPr lang="en-US" sz="2800" b="1" dirty="0">
                <a:solidFill>
                  <a:srgbClr val="661A0C"/>
                </a:solidFill>
                <a:latin typeface="Times New Roman" pitchFamily="18" charset="0"/>
                <a:cs typeface="Times New Roman" pitchFamily="18" charset="0"/>
              </a:rPr>
              <a:t> </a:t>
            </a:r>
            <a:r>
              <a:rPr lang="en-US" sz="2800" b="1" dirty="0" err="1">
                <a:solidFill>
                  <a:srgbClr val="661A0C"/>
                </a:solidFill>
                <a:latin typeface="Times New Roman" pitchFamily="18" charset="0"/>
                <a:cs typeface="Times New Roman" pitchFamily="18" charset="0"/>
              </a:rPr>
              <a:t>gian</a:t>
            </a:r>
            <a:r>
              <a:rPr lang="en-US" sz="2800" dirty="0" smtClean="0">
                <a:solidFill>
                  <a:srgbClr val="661A0C"/>
                </a:solidFill>
                <a:latin typeface="Times New Roman" pitchFamily="18" charset="0"/>
                <a:cs typeface="Times New Roman" pitchFamily="18" charset="0"/>
              </a:rPr>
              <a:t>: </a:t>
            </a:r>
            <a:r>
              <a:rPr lang="en-US" sz="2400" b="1" dirty="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phút</a:t>
            </a:r>
            <a:endParaRPr lang="en-US" sz="2400" b="1" dirty="0">
              <a:latin typeface="Times New Roman" panose="02020603050405020304" pitchFamily="18" charset="0"/>
              <a:cs typeface="Times New Roman" panose="02020603050405020304" pitchFamily="18" charset="0"/>
            </a:endParaRPr>
          </a:p>
          <a:p>
            <a:pPr>
              <a:lnSpc>
                <a:spcPct val="150000"/>
              </a:lnSpc>
            </a:pPr>
            <a:r>
              <a:rPr lang="en-US" sz="2800" b="1" dirty="0" err="1">
                <a:solidFill>
                  <a:srgbClr val="661A0C"/>
                </a:solidFill>
                <a:latin typeface="Times New Roman" pitchFamily="18" charset="0"/>
                <a:cs typeface="Times New Roman" pitchFamily="18" charset="0"/>
              </a:rPr>
              <a:t>Hình</a:t>
            </a:r>
            <a:r>
              <a:rPr lang="en-US" sz="2800" b="1" dirty="0">
                <a:solidFill>
                  <a:srgbClr val="661A0C"/>
                </a:solidFill>
                <a:latin typeface="Times New Roman" pitchFamily="18" charset="0"/>
                <a:cs typeface="Times New Roman" pitchFamily="18" charset="0"/>
              </a:rPr>
              <a:t> </a:t>
            </a:r>
            <a:r>
              <a:rPr lang="en-US" sz="2800" b="1" dirty="0" err="1">
                <a:solidFill>
                  <a:srgbClr val="661A0C"/>
                </a:solidFill>
                <a:latin typeface="Times New Roman" pitchFamily="18" charset="0"/>
                <a:cs typeface="Times New Roman" pitchFamily="18" charset="0"/>
              </a:rPr>
              <a:t>thức</a:t>
            </a:r>
            <a:r>
              <a:rPr lang="en-US" sz="2400" b="1" dirty="0">
                <a:latin typeface="Times New Roman" pitchFamily="18" charset="0"/>
                <a:cs typeface="Times New Roman" pitchFamily="18" charset="0"/>
              </a:rPr>
              <a:t> : </a:t>
            </a:r>
            <a:r>
              <a:rPr lang="en-US" sz="2400" b="1" dirty="0" smtClean="0">
                <a:latin typeface="Times New Roman" pitchFamily="18" charset="0"/>
                <a:cs typeface="Times New Roman" pitchFamily="18" charset="0"/>
              </a:rPr>
              <a:t> </a:t>
            </a:r>
            <a:r>
              <a:rPr lang="en-US" sz="2400" b="1" dirty="0">
                <a:latin typeface="Times New Roman" panose="02020603050405020304" pitchFamily="18" charset="0"/>
                <a:cs typeface="Times New Roman" panose="02020603050405020304" pitchFamily="18" charset="0"/>
              </a:rPr>
              <a:t>Hs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nhóm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đôi</a:t>
            </a:r>
            <a:endParaRPr lang="en-US" sz="2400" b="1" dirty="0" smtClean="0">
              <a:latin typeface="Times New Roman" panose="02020603050405020304" pitchFamily="18" charset="0"/>
              <a:cs typeface="Times New Roman" panose="02020603050405020304" pitchFamily="18" charset="0"/>
            </a:endParaRPr>
          </a:p>
          <a:p>
            <a:pPr>
              <a:lnSpc>
                <a:spcPct val="150000"/>
              </a:lnSpc>
            </a:pPr>
            <a:r>
              <a:rPr lang="en-US" sz="2800" b="1" dirty="0" err="1" smtClean="0">
                <a:solidFill>
                  <a:srgbClr val="661A0C"/>
                </a:solidFill>
                <a:latin typeface="Times New Roman" pitchFamily="18" charset="0"/>
                <a:cs typeface="Times New Roman" pitchFamily="18" charset="0"/>
              </a:rPr>
              <a:t>Nhiệm</a:t>
            </a:r>
            <a:r>
              <a:rPr lang="en-US" sz="2800" b="1" dirty="0" smtClean="0">
                <a:solidFill>
                  <a:srgbClr val="661A0C"/>
                </a:solidFill>
                <a:latin typeface="Times New Roman" pitchFamily="18" charset="0"/>
                <a:cs typeface="Times New Roman" pitchFamily="18" charset="0"/>
              </a:rPr>
              <a:t> </a:t>
            </a:r>
            <a:r>
              <a:rPr lang="en-US" sz="2800" b="1" dirty="0" err="1">
                <a:solidFill>
                  <a:srgbClr val="661A0C"/>
                </a:solidFill>
                <a:latin typeface="Times New Roman" pitchFamily="18" charset="0"/>
                <a:cs typeface="Times New Roman" pitchFamily="18" charset="0"/>
              </a:rPr>
              <a:t>vụ</a:t>
            </a:r>
            <a:r>
              <a:rPr lang="en-US" sz="2800" dirty="0" smtClean="0">
                <a:solidFill>
                  <a:srgbClr val="661A0C"/>
                </a:solidFill>
                <a:latin typeface="Times New Roman" pitchFamily="18" charset="0"/>
                <a:cs typeface="Times New Roman" pitchFamily="18" charset="0"/>
              </a:rPr>
              <a:t>: -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Hoàn</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thành</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cá</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nhân</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nhiệm</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vụ</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trong</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phiếu</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học</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tập</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số</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2.</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r>
            <a:b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b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Trao</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itchFamily="18" charset="0"/>
              </a:rPr>
              <a:t>đổi</a:t>
            </a:r>
            <a:r>
              <a:rPr lang="en-US" sz="2400" b="1" dirty="0" smtClean="0">
                <a:solidFill>
                  <a:srgbClr val="000000"/>
                </a:solidFill>
                <a:latin typeface="Times New Roman" panose="02020603050405020304" pitchFamily="18" charset="0"/>
                <a:ea typeface="Calibri" panose="020F0502020204030204" pitchFamily="34" charset="0"/>
                <a:cs typeface="Times New Roman" pitchFamily="18" charset="0"/>
              </a:rPr>
              <a:t> ý </a:t>
            </a:r>
            <a:r>
              <a:rPr lang="en-US" sz="2400" b="1" dirty="0" err="1" smtClean="0">
                <a:solidFill>
                  <a:srgbClr val="000000"/>
                </a:solidFill>
                <a:latin typeface="Times New Roman" panose="02020603050405020304" pitchFamily="18" charset="0"/>
                <a:ea typeface="Calibri" panose="020F0502020204030204" pitchFamily="34" charset="0"/>
                <a:cs typeface="Times New Roman" pitchFamily="18" charset="0"/>
              </a:rPr>
              <a:t>kiến</a:t>
            </a:r>
            <a:r>
              <a:rPr lang="en-US" sz="2400" b="1" dirty="0" smtClean="0">
                <a:solidFill>
                  <a:srgbClr val="000000"/>
                </a:solidFill>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itchFamily="18" charset="0"/>
              </a:rPr>
              <a:t>với</a:t>
            </a:r>
            <a:r>
              <a:rPr lang="en-US" sz="2400" b="1" dirty="0" smtClean="0">
                <a:solidFill>
                  <a:srgbClr val="000000"/>
                </a:solidFill>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bạn</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bên</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cạnh</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a:t>
            </a:r>
            <a:endParaRPr lang="en-US" sz="1800" b="1" dirty="0">
              <a:solidFill>
                <a:srgbClr val="000000"/>
              </a:solidFill>
              <a:effectLst/>
              <a:latin typeface="Times New Roman" panose="02020603050405020304" pitchFamily="18" charset="0"/>
              <a:ea typeface="Calibri" panose="020F0502020204030204" pitchFamily="34" charset="0"/>
              <a:cs typeface="Times New Roman" pitchFamily="18" charset="0"/>
            </a:endParaRPr>
          </a:p>
        </p:txBody>
      </p:sp>
      <p:grpSp>
        <p:nvGrpSpPr>
          <p:cNvPr id="7" name="Group 6"/>
          <p:cNvGrpSpPr>
            <a:grpSpLocks/>
          </p:cNvGrpSpPr>
          <p:nvPr/>
        </p:nvGrpSpPr>
        <p:grpSpPr bwMode="auto">
          <a:xfrm>
            <a:off x="1080375" y="2202183"/>
            <a:ext cx="9641939" cy="2492352"/>
            <a:chOff x="1133" y="205"/>
            <a:chExt cx="6196" cy="1417"/>
          </a:xfrm>
        </p:grpSpPr>
        <p:pic>
          <p:nvPicPr>
            <p:cNvPr id="8" name="docshape3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 y="205"/>
              <a:ext cx="6196" cy="1417"/>
            </a:xfrm>
            <a:prstGeom prst="rect">
              <a:avLst/>
            </a:prstGeom>
            <a:noFill/>
            <a:extLst>
              <a:ext uri="{909E8E84-426E-40DD-AFC4-6F175D3DCCD1}">
                <a14:hiddenFill xmlns:a14="http://schemas.microsoft.com/office/drawing/2010/main">
                  <a:solidFill>
                    <a:srgbClr val="FFFFFF"/>
                  </a:solidFill>
                </a14:hiddenFill>
              </a:ext>
            </a:extLst>
          </p:spPr>
        </p:pic>
        <p:sp>
          <p:nvSpPr>
            <p:cNvPr id="9" name="docshape3531"/>
            <p:cNvSpPr txBox="1">
              <a:spLocks noChangeArrowheads="1"/>
            </p:cNvSpPr>
            <p:nvPr/>
          </p:nvSpPr>
          <p:spPr bwMode="auto">
            <a:xfrm>
              <a:off x="1207" y="294"/>
              <a:ext cx="42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800">
                  <a:effectLst/>
                  <a:latin typeface="Calibri"/>
                  <a:ea typeface="Calibri"/>
                  <a:cs typeface="Times New Roman"/>
                </a:rPr>
                <a:t>Hộp</a:t>
              </a:r>
              <a:r>
                <a:rPr lang="en-US" sz="800" spc="-15">
                  <a:effectLst/>
                  <a:latin typeface="Calibri"/>
                  <a:ea typeface="Calibri"/>
                  <a:cs typeface="Times New Roman"/>
                </a:rPr>
                <a:t> </a:t>
              </a:r>
              <a:r>
                <a:rPr lang="en-US" sz="800" spc="-25">
                  <a:effectLst/>
                  <a:latin typeface="Calibri"/>
                  <a:ea typeface="Calibri"/>
                  <a:cs typeface="Times New Roman"/>
                </a:rPr>
                <a:t>đèn</a:t>
              </a:r>
              <a:endParaRPr lang="vi-VN" sz="1100">
                <a:effectLst/>
                <a:latin typeface="Calibri"/>
                <a:ea typeface="Calibri"/>
                <a:cs typeface="Times New Roman"/>
              </a:endParaRPr>
            </a:p>
          </p:txBody>
        </p:sp>
        <p:sp>
          <p:nvSpPr>
            <p:cNvPr id="10" name="docshape3532"/>
            <p:cNvSpPr txBox="1">
              <a:spLocks noChangeArrowheads="1"/>
            </p:cNvSpPr>
            <p:nvPr/>
          </p:nvSpPr>
          <p:spPr bwMode="auto">
            <a:xfrm>
              <a:off x="2116" y="916"/>
              <a:ext cx="58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800">
                  <a:effectLst/>
                  <a:latin typeface="Calibri"/>
                  <a:ea typeface="Calibri"/>
                  <a:cs typeface="Times New Roman"/>
                </a:rPr>
                <a:t>Các</a:t>
              </a:r>
              <a:r>
                <a:rPr lang="en-US" sz="800" spc="-10">
                  <a:effectLst/>
                  <a:latin typeface="Calibri"/>
                  <a:ea typeface="Calibri"/>
                  <a:cs typeface="Times New Roman"/>
                </a:rPr>
                <a:t> </a:t>
              </a:r>
              <a:r>
                <a:rPr lang="en-US" sz="800">
                  <a:effectLst/>
                  <a:latin typeface="Calibri"/>
                  <a:ea typeface="Calibri"/>
                  <a:cs typeface="Times New Roman"/>
                </a:rPr>
                <a:t>khe</a:t>
              </a:r>
              <a:r>
                <a:rPr lang="en-US" sz="800" spc="-5">
                  <a:effectLst/>
                  <a:latin typeface="Calibri"/>
                  <a:ea typeface="Calibri"/>
                  <a:cs typeface="Times New Roman"/>
                </a:rPr>
                <a:t> </a:t>
              </a:r>
              <a:r>
                <a:rPr lang="en-US" sz="800" spc="-20">
                  <a:effectLst/>
                  <a:latin typeface="Calibri"/>
                  <a:ea typeface="Calibri"/>
                  <a:cs typeface="Times New Roman"/>
                </a:rPr>
                <a:t>hẹp</a:t>
              </a:r>
              <a:endParaRPr lang="vi-VN" sz="1100">
                <a:effectLst/>
                <a:latin typeface="Calibri"/>
                <a:ea typeface="Calibri"/>
                <a:cs typeface="Times New Roman"/>
              </a:endParaRPr>
            </a:p>
          </p:txBody>
        </p:sp>
        <p:sp>
          <p:nvSpPr>
            <p:cNvPr id="11" name="docshape3533"/>
            <p:cNvSpPr txBox="1">
              <a:spLocks noChangeArrowheads="1"/>
            </p:cNvSpPr>
            <p:nvPr/>
          </p:nvSpPr>
          <p:spPr bwMode="auto">
            <a:xfrm>
              <a:off x="1541" y="1366"/>
              <a:ext cx="4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800">
                  <a:effectLst/>
                  <a:latin typeface="Calibri"/>
                  <a:ea typeface="Calibri"/>
                  <a:cs typeface="Times New Roman"/>
                </a:rPr>
                <a:t>Bóng</a:t>
              </a:r>
              <a:r>
                <a:rPr lang="en-US" sz="800" spc="-30">
                  <a:effectLst/>
                  <a:latin typeface="Calibri"/>
                  <a:ea typeface="Calibri"/>
                  <a:cs typeface="Times New Roman"/>
                </a:rPr>
                <a:t> </a:t>
              </a:r>
              <a:r>
                <a:rPr lang="en-US" sz="800" spc="-25">
                  <a:effectLst/>
                  <a:latin typeface="Calibri"/>
                  <a:ea typeface="Calibri"/>
                  <a:cs typeface="Times New Roman"/>
                </a:rPr>
                <a:t>đèn</a:t>
              </a:r>
              <a:endParaRPr lang="vi-VN" sz="1100">
                <a:effectLst/>
                <a:latin typeface="Calibri"/>
                <a:ea typeface="Calibri"/>
                <a:cs typeface="Times New Roman"/>
              </a:endParaRPr>
            </a:p>
          </p:txBody>
        </p:sp>
      </p:grpSp>
      <p:sp>
        <p:nvSpPr>
          <p:cNvPr id="3" name="Rectangle 2"/>
          <p:cNvSpPr/>
          <p:nvPr/>
        </p:nvSpPr>
        <p:spPr>
          <a:xfrm>
            <a:off x="108643" y="4837744"/>
            <a:ext cx="10613672" cy="584775"/>
          </a:xfrm>
          <a:prstGeom prst="rect">
            <a:avLst/>
          </a:prstGeom>
        </p:spPr>
        <p:txBody>
          <a:bodyPr wrap="square">
            <a:spAutoFit/>
          </a:bodyPr>
          <a:lstStyle/>
          <a:p>
            <a:r>
              <a:rPr lang="de-DE" sz="3200" b="1" u="sng" dirty="0">
                <a:solidFill>
                  <a:srgbClr val="FF0000"/>
                </a:solidFill>
                <a:latin typeface="Times New Roman" pitchFamily="18" charset="0"/>
                <a:cs typeface="Times New Roman" pitchFamily="18" charset="0"/>
              </a:rPr>
              <a:t>Câu </a:t>
            </a:r>
            <a:r>
              <a:rPr lang="vi-VN" sz="3200" b="1" u="sng" dirty="0" smtClean="0">
                <a:solidFill>
                  <a:srgbClr val="FF0000"/>
                </a:solidFill>
                <a:latin typeface="Times New Roman" pitchFamily="18" charset="0"/>
                <a:cs typeface="Times New Roman" pitchFamily="18" charset="0"/>
              </a:rPr>
              <a:t>3</a:t>
            </a:r>
            <a:r>
              <a:rPr lang="de-DE" sz="3200" b="1" u="sng" dirty="0" smtClean="0">
                <a:solidFill>
                  <a:srgbClr val="FF0000"/>
                </a:solidFill>
                <a:latin typeface="Times New Roman" pitchFamily="18" charset="0"/>
                <a:cs typeface="Times New Roman" pitchFamily="18" charset="0"/>
              </a:rPr>
              <a:t>: </a:t>
            </a:r>
            <a:r>
              <a:rPr lang="vi-VN" sz="3200" b="1" dirty="0" smtClean="0">
                <a:latin typeface="Times New Roman" pitchFamily="18" charset="0"/>
                <a:cs typeface="Times New Roman" pitchFamily="18" charset="0"/>
              </a:rPr>
              <a:t>Mô tả các chùm sáng trong Hình 15.2b và 15.2c.</a:t>
            </a:r>
            <a:endParaRPr lang="vi-VN" sz="3200" b="1" dirty="0">
              <a:latin typeface="Times New Roman" pitchFamily="18" charset="0"/>
              <a:cs typeface="Times New Roman" pitchFamily="18" charset="0"/>
            </a:endParaRPr>
          </a:p>
        </p:txBody>
      </p:sp>
      <p:sp>
        <p:nvSpPr>
          <p:cNvPr id="4" name="Rectangle 3"/>
          <p:cNvSpPr/>
          <p:nvPr/>
        </p:nvSpPr>
        <p:spPr>
          <a:xfrm>
            <a:off x="1309725" y="5422519"/>
            <a:ext cx="10900377" cy="707886"/>
          </a:xfrm>
          <a:prstGeom prst="rect">
            <a:avLst/>
          </a:prstGeom>
        </p:spPr>
        <p:txBody>
          <a:bodyPr wrap="square">
            <a:spAutoFit/>
          </a:bodyPr>
          <a:lstStyle/>
          <a:p>
            <a:r>
              <a:rPr lang="vi-VN" sz="4000" b="1" dirty="0">
                <a:solidFill>
                  <a:srgbClr val="FF0000"/>
                </a:solidFill>
                <a:latin typeface="+mj-lt"/>
              </a:rPr>
              <a:t>Chùm sáng ở Hình 15.2b loe rộng ra</a:t>
            </a:r>
            <a:r>
              <a:rPr lang="vi-VN" sz="4000" b="1" dirty="0" smtClean="0">
                <a:solidFill>
                  <a:srgbClr val="FF0000"/>
                </a:solidFill>
                <a:latin typeface="+mj-lt"/>
              </a:rPr>
              <a:t>.</a:t>
            </a:r>
            <a:endParaRPr lang="vi-VN" sz="4000" b="1" dirty="0">
              <a:solidFill>
                <a:srgbClr val="FF0000"/>
              </a:solidFill>
              <a:latin typeface="+mj-lt"/>
            </a:endParaRPr>
          </a:p>
        </p:txBody>
      </p:sp>
      <p:sp>
        <p:nvSpPr>
          <p:cNvPr id="13" name="Rectangle 12"/>
          <p:cNvSpPr/>
          <p:nvPr/>
        </p:nvSpPr>
        <p:spPr>
          <a:xfrm>
            <a:off x="1250879" y="6130405"/>
            <a:ext cx="11018067" cy="707886"/>
          </a:xfrm>
          <a:prstGeom prst="rect">
            <a:avLst/>
          </a:prstGeom>
        </p:spPr>
        <p:txBody>
          <a:bodyPr wrap="square">
            <a:spAutoFit/>
          </a:bodyPr>
          <a:lstStyle/>
          <a:p>
            <a:r>
              <a:rPr lang="vi-VN" sz="4000" b="1" dirty="0" smtClean="0">
                <a:solidFill>
                  <a:srgbClr val="FF0000"/>
                </a:solidFill>
                <a:latin typeface="+mj-lt"/>
              </a:rPr>
              <a:t>Chùm </a:t>
            </a:r>
            <a:r>
              <a:rPr lang="vi-VN" sz="4000" b="1" dirty="0">
                <a:solidFill>
                  <a:srgbClr val="FF0000"/>
                </a:solidFill>
                <a:latin typeface="+mj-lt"/>
              </a:rPr>
              <a:t>sáng ở Hình 15.2c song song.</a:t>
            </a:r>
          </a:p>
        </p:txBody>
      </p:sp>
    </p:spTree>
    <p:extLst>
      <p:ext uri="{BB962C8B-B14F-4D97-AF65-F5344CB8AC3E}">
        <p14:creationId xmlns:p14="http://schemas.microsoft.com/office/powerpoint/2010/main" val="176495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51494" y="1839559"/>
            <a:ext cx="9515193" cy="4896751"/>
            <a:chOff x="2191" y="107"/>
            <a:chExt cx="3739" cy="2566"/>
          </a:xfrm>
        </p:grpSpPr>
        <p:pic>
          <p:nvPicPr>
            <p:cNvPr id="3" name="docshape35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 y="107"/>
              <a:ext cx="3739" cy="256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Line 14"/>
            <p:cNvCxnSpPr/>
            <p:nvPr/>
          </p:nvCxnSpPr>
          <p:spPr bwMode="auto">
            <a:xfrm flipV="1">
              <a:off x="3515" y="1890"/>
              <a:ext cx="796" cy="555"/>
            </a:xfrm>
            <a:prstGeom prst="line">
              <a:avLst/>
            </a:prstGeom>
            <a:noFill/>
            <a:ln w="6350">
              <a:solidFill>
                <a:srgbClr val="ED1D24"/>
              </a:solidFill>
              <a:round/>
              <a:headEnd/>
              <a:tailEnd/>
            </a:ln>
            <a:extLst>
              <a:ext uri="{909E8E84-426E-40DD-AFC4-6F175D3DCCD1}">
                <a14:hiddenFill xmlns:a14="http://schemas.microsoft.com/office/drawing/2010/main">
                  <a:noFill/>
                </a14:hiddenFill>
              </a:ext>
            </a:extLst>
          </p:spPr>
        </p:cxnSp>
        <p:cxnSp>
          <p:nvCxnSpPr>
            <p:cNvPr id="5" name="Line 15"/>
            <p:cNvCxnSpPr/>
            <p:nvPr/>
          </p:nvCxnSpPr>
          <p:spPr bwMode="auto">
            <a:xfrm flipV="1">
              <a:off x="3914" y="591"/>
              <a:ext cx="981" cy="799"/>
            </a:xfrm>
            <a:prstGeom prst="line">
              <a:avLst/>
            </a:prstGeom>
            <a:noFill/>
            <a:ln w="6350">
              <a:solidFill>
                <a:srgbClr val="ED1D24"/>
              </a:solidFill>
              <a:round/>
              <a:headEnd/>
              <a:tailEnd/>
            </a:ln>
            <a:extLst>
              <a:ext uri="{909E8E84-426E-40DD-AFC4-6F175D3DCCD1}">
                <a14:hiddenFill xmlns:a14="http://schemas.microsoft.com/office/drawing/2010/main">
                  <a:noFill/>
                </a14:hiddenFill>
              </a:ext>
            </a:extLst>
          </p:spPr>
        </p:cxnSp>
        <p:cxnSp>
          <p:nvCxnSpPr>
            <p:cNvPr id="6" name="Line 16"/>
            <p:cNvCxnSpPr/>
            <p:nvPr/>
          </p:nvCxnSpPr>
          <p:spPr bwMode="auto">
            <a:xfrm flipV="1">
              <a:off x="2808" y="182"/>
              <a:ext cx="785" cy="409"/>
            </a:xfrm>
            <a:prstGeom prst="line">
              <a:avLst/>
            </a:prstGeom>
            <a:noFill/>
            <a:ln w="6350">
              <a:solidFill>
                <a:srgbClr val="ED1D24"/>
              </a:solidFill>
              <a:round/>
              <a:headEnd/>
              <a:tailEnd/>
            </a:ln>
            <a:extLst>
              <a:ext uri="{909E8E84-426E-40DD-AFC4-6F175D3DCCD1}">
                <a14:hiddenFill xmlns:a14="http://schemas.microsoft.com/office/drawing/2010/main">
                  <a:noFill/>
                </a14:hiddenFill>
              </a:ext>
            </a:extLst>
          </p:spPr>
        </p:cxnSp>
        <p:sp>
          <p:nvSpPr>
            <p:cNvPr id="7" name="docshape3541"/>
            <p:cNvSpPr txBox="1">
              <a:spLocks noChangeArrowheads="1"/>
            </p:cNvSpPr>
            <p:nvPr/>
          </p:nvSpPr>
          <p:spPr bwMode="auto">
            <a:xfrm>
              <a:off x="2987" y="121"/>
              <a:ext cx="96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3200" spc="-10" dirty="0" err="1">
                  <a:effectLst/>
                  <a:latin typeface="Calibri"/>
                  <a:ea typeface="Calibri"/>
                  <a:cs typeface="Times New Roman"/>
                </a:rPr>
                <a:t>Nguồn</a:t>
              </a:r>
              <a:r>
                <a:rPr lang="en-US" sz="3200" spc="-15" dirty="0">
                  <a:effectLst/>
                  <a:latin typeface="Calibri"/>
                  <a:ea typeface="Calibri"/>
                  <a:cs typeface="Times New Roman"/>
                </a:rPr>
                <a:t> </a:t>
              </a:r>
              <a:r>
                <a:rPr lang="en-US" sz="3200" spc="-20" dirty="0" err="1">
                  <a:effectLst/>
                  <a:latin typeface="Calibri"/>
                  <a:ea typeface="Calibri"/>
                  <a:cs typeface="Times New Roman"/>
                </a:rPr>
                <a:t>sáng</a:t>
              </a:r>
              <a:endParaRPr lang="vi-VN" sz="3200" dirty="0">
                <a:effectLst/>
                <a:latin typeface="Calibri"/>
                <a:ea typeface="Calibri"/>
                <a:cs typeface="Times New Roman"/>
              </a:endParaRPr>
            </a:p>
          </p:txBody>
        </p:sp>
        <p:sp>
          <p:nvSpPr>
            <p:cNvPr id="8" name="docshape3542"/>
            <p:cNvSpPr txBox="1">
              <a:spLocks noChangeArrowheads="1"/>
            </p:cNvSpPr>
            <p:nvPr/>
          </p:nvSpPr>
          <p:spPr bwMode="auto">
            <a:xfrm>
              <a:off x="4949" y="496"/>
              <a:ext cx="64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3200" spc="-10" dirty="0" err="1">
                  <a:effectLst/>
                  <a:latin typeface="Calibri"/>
                  <a:ea typeface="Calibri"/>
                  <a:cs typeface="Times New Roman"/>
                </a:rPr>
                <a:t>Khe</a:t>
              </a:r>
              <a:r>
                <a:rPr lang="en-US" sz="3200" spc="-20" dirty="0">
                  <a:effectLst/>
                  <a:latin typeface="Calibri"/>
                  <a:ea typeface="Calibri"/>
                  <a:cs typeface="Times New Roman"/>
                </a:rPr>
                <a:t> </a:t>
              </a:r>
              <a:r>
                <a:rPr lang="en-US" sz="3200" spc="-20" dirty="0" err="1">
                  <a:effectLst/>
                  <a:latin typeface="Calibri"/>
                  <a:ea typeface="Calibri"/>
                  <a:cs typeface="Times New Roman"/>
                </a:rPr>
                <a:t>hẹp</a:t>
              </a:r>
              <a:endParaRPr lang="vi-VN" sz="3200" dirty="0">
                <a:effectLst/>
                <a:latin typeface="Calibri"/>
                <a:ea typeface="Calibri"/>
                <a:cs typeface="Times New Roman"/>
              </a:endParaRPr>
            </a:p>
          </p:txBody>
        </p:sp>
        <p:sp>
          <p:nvSpPr>
            <p:cNvPr id="9" name="docshape3543"/>
            <p:cNvSpPr txBox="1">
              <a:spLocks noChangeArrowheads="1"/>
            </p:cNvSpPr>
            <p:nvPr/>
          </p:nvSpPr>
          <p:spPr bwMode="auto">
            <a:xfrm>
              <a:off x="5195" y="1112"/>
              <a:ext cx="71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3200" dirty="0" err="1">
                  <a:effectLst/>
                  <a:latin typeface="Calibri"/>
                  <a:ea typeface="Calibri"/>
                  <a:cs typeface="Times New Roman"/>
                </a:rPr>
                <a:t>Mặt</a:t>
              </a:r>
              <a:r>
                <a:rPr lang="en-US" sz="3200" spc="-5" dirty="0">
                  <a:effectLst/>
                  <a:latin typeface="Calibri"/>
                  <a:ea typeface="Calibri"/>
                  <a:cs typeface="Times New Roman"/>
                </a:rPr>
                <a:t> </a:t>
              </a:r>
              <a:r>
                <a:rPr lang="en-US" sz="3200" spc="-20" dirty="0" err="1">
                  <a:effectLst/>
                  <a:latin typeface="Calibri"/>
                  <a:ea typeface="Calibri"/>
                  <a:cs typeface="Times New Roman"/>
                </a:rPr>
                <a:t>giấy</a:t>
              </a:r>
              <a:endParaRPr lang="vi-VN" sz="3200" dirty="0">
                <a:effectLst/>
                <a:latin typeface="Calibri"/>
                <a:ea typeface="Calibri"/>
                <a:cs typeface="Times New Roman"/>
              </a:endParaRPr>
            </a:p>
          </p:txBody>
        </p:sp>
        <p:sp>
          <p:nvSpPr>
            <p:cNvPr id="10" name="docshape3544"/>
            <p:cNvSpPr txBox="1">
              <a:spLocks noChangeArrowheads="1"/>
            </p:cNvSpPr>
            <p:nvPr/>
          </p:nvSpPr>
          <p:spPr bwMode="auto">
            <a:xfrm>
              <a:off x="2991" y="2483"/>
              <a:ext cx="184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3200" dirty="0" err="1">
                  <a:effectLst/>
                  <a:latin typeface="Calibri"/>
                  <a:ea typeface="Calibri"/>
                  <a:cs typeface="Times New Roman"/>
                </a:rPr>
                <a:t>Đường</a:t>
              </a:r>
              <a:r>
                <a:rPr lang="en-US" sz="3200" spc="-40" dirty="0">
                  <a:effectLst/>
                  <a:latin typeface="Calibri"/>
                  <a:ea typeface="Calibri"/>
                  <a:cs typeface="Times New Roman"/>
                </a:rPr>
                <a:t> </a:t>
              </a:r>
              <a:r>
                <a:rPr lang="en-US" sz="3200" dirty="0" err="1">
                  <a:effectLst/>
                  <a:latin typeface="Calibri"/>
                  <a:ea typeface="Calibri"/>
                  <a:cs typeface="Times New Roman"/>
                </a:rPr>
                <a:t>truyền</a:t>
              </a:r>
              <a:r>
                <a:rPr lang="en-US" sz="3200" spc="-40" dirty="0">
                  <a:effectLst/>
                  <a:latin typeface="Calibri"/>
                  <a:ea typeface="Calibri"/>
                  <a:cs typeface="Times New Roman"/>
                </a:rPr>
                <a:t> </a:t>
              </a:r>
              <a:r>
                <a:rPr lang="en-US" sz="3200" dirty="0" err="1">
                  <a:effectLst/>
                  <a:latin typeface="Calibri"/>
                  <a:ea typeface="Calibri"/>
                  <a:cs typeface="Times New Roman"/>
                </a:rPr>
                <a:t>ánh</a:t>
              </a:r>
              <a:r>
                <a:rPr lang="en-US" sz="3200" spc="-35" dirty="0">
                  <a:effectLst/>
                  <a:latin typeface="Calibri"/>
                  <a:ea typeface="Calibri"/>
                  <a:cs typeface="Times New Roman"/>
                </a:rPr>
                <a:t> </a:t>
              </a:r>
              <a:r>
                <a:rPr lang="en-US" sz="3200" spc="-20" dirty="0" err="1">
                  <a:effectLst/>
                  <a:latin typeface="Calibri"/>
                  <a:ea typeface="Calibri"/>
                  <a:cs typeface="Times New Roman"/>
                </a:rPr>
                <a:t>sáng</a:t>
              </a:r>
              <a:endParaRPr lang="vi-VN" sz="3200" dirty="0">
                <a:effectLst/>
                <a:latin typeface="Calibri"/>
                <a:ea typeface="Calibri"/>
                <a:cs typeface="Times New Roman"/>
              </a:endParaRPr>
            </a:p>
          </p:txBody>
        </p:sp>
      </p:grpSp>
      <p:sp>
        <p:nvSpPr>
          <p:cNvPr id="11" name="Rectangle 10"/>
          <p:cNvSpPr/>
          <p:nvPr/>
        </p:nvSpPr>
        <p:spPr>
          <a:xfrm>
            <a:off x="1583696" y="357652"/>
            <a:ext cx="9807172" cy="646331"/>
          </a:xfrm>
          <a:prstGeom prst="rect">
            <a:avLst/>
          </a:prstGeom>
        </p:spPr>
        <p:txBody>
          <a:bodyPr wrap="none">
            <a:spAutoFit/>
          </a:bodyPr>
          <a:lstStyle/>
          <a:p>
            <a:r>
              <a:rPr lang="de-DE" sz="3600" b="1" dirty="0">
                <a:solidFill>
                  <a:srgbClr val="FF0000"/>
                </a:solidFill>
                <a:latin typeface="Times New Roman" pitchFamily="18" charset="0"/>
                <a:cs typeface="Times New Roman" pitchFamily="18" charset="0"/>
              </a:rPr>
              <a:t>Thí nghiệm 2: Tạo một chùm sáng hẹp song song</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73595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10E49C1-4606-40D2-8E0F-F0F7D5A9938C}"/>
              </a:ext>
            </a:extLst>
          </p:cNvPr>
          <p:cNvSpPr txBox="1"/>
          <p:nvPr/>
        </p:nvSpPr>
        <p:spPr>
          <a:xfrm>
            <a:off x="2238346" y="-203774"/>
            <a:ext cx="9953654" cy="2585323"/>
          </a:xfrm>
          <a:prstGeom prst="rect">
            <a:avLst/>
          </a:prstGeom>
          <a:noFill/>
        </p:spPr>
        <p:txBody>
          <a:bodyPr wrap="square">
            <a:spAutoFit/>
          </a:bodyPr>
          <a:lstStyle/>
          <a:p>
            <a:pPr>
              <a:lnSpc>
                <a:spcPct val="150000"/>
              </a:lnSpc>
            </a:pPr>
            <a:r>
              <a:rPr lang="en-US" sz="2800" b="1" dirty="0" err="1">
                <a:solidFill>
                  <a:srgbClr val="661A0C"/>
                </a:solidFill>
                <a:latin typeface="Times New Roman" pitchFamily="18" charset="0"/>
                <a:cs typeface="Times New Roman" pitchFamily="18" charset="0"/>
              </a:rPr>
              <a:t>Thời</a:t>
            </a:r>
            <a:r>
              <a:rPr lang="en-US" sz="2800" b="1" dirty="0">
                <a:solidFill>
                  <a:srgbClr val="661A0C"/>
                </a:solidFill>
                <a:latin typeface="Times New Roman" pitchFamily="18" charset="0"/>
                <a:cs typeface="Times New Roman" pitchFamily="18" charset="0"/>
              </a:rPr>
              <a:t> </a:t>
            </a:r>
            <a:r>
              <a:rPr lang="en-US" sz="2800" b="1" dirty="0" err="1">
                <a:solidFill>
                  <a:srgbClr val="661A0C"/>
                </a:solidFill>
                <a:latin typeface="Times New Roman" pitchFamily="18" charset="0"/>
                <a:cs typeface="Times New Roman" pitchFamily="18" charset="0"/>
              </a:rPr>
              <a:t>gian</a:t>
            </a:r>
            <a:r>
              <a:rPr lang="en-US" sz="2800" dirty="0" smtClean="0">
                <a:solidFill>
                  <a:srgbClr val="661A0C"/>
                </a:solidFill>
                <a:latin typeface="Times New Roman" pitchFamily="18" charset="0"/>
                <a:cs typeface="Times New Roman" pitchFamily="18" charset="0"/>
              </a:rPr>
              <a:t>: </a:t>
            </a:r>
            <a:r>
              <a:rPr lang="en-US" sz="2400" b="1" dirty="0">
                <a:latin typeface="Times New Roman" panose="02020603050405020304" pitchFamily="18" charset="0"/>
                <a:cs typeface="Times New Roman" panose="02020603050405020304" pitchFamily="18" charset="0"/>
              </a:rPr>
              <a:t>5</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phút</a:t>
            </a:r>
            <a:endParaRPr lang="en-US" sz="2400" b="1" dirty="0">
              <a:latin typeface="Times New Roman" panose="02020603050405020304" pitchFamily="18" charset="0"/>
              <a:cs typeface="Times New Roman" panose="02020603050405020304" pitchFamily="18" charset="0"/>
            </a:endParaRPr>
          </a:p>
          <a:p>
            <a:pPr>
              <a:lnSpc>
                <a:spcPct val="150000"/>
              </a:lnSpc>
            </a:pPr>
            <a:r>
              <a:rPr lang="en-US" sz="2800" b="1" dirty="0" err="1">
                <a:solidFill>
                  <a:srgbClr val="661A0C"/>
                </a:solidFill>
                <a:latin typeface="Times New Roman" pitchFamily="18" charset="0"/>
                <a:cs typeface="Times New Roman" pitchFamily="18" charset="0"/>
              </a:rPr>
              <a:t>Hình</a:t>
            </a:r>
            <a:r>
              <a:rPr lang="en-US" sz="2800" b="1" dirty="0">
                <a:solidFill>
                  <a:srgbClr val="661A0C"/>
                </a:solidFill>
                <a:latin typeface="Times New Roman" pitchFamily="18" charset="0"/>
                <a:cs typeface="Times New Roman" pitchFamily="18" charset="0"/>
              </a:rPr>
              <a:t> </a:t>
            </a:r>
            <a:r>
              <a:rPr lang="en-US" sz="2800" b="1" dirty="0" err="1">
                <a:solidFill>
                  <a:srgbClr val="661A0C"/>
                </a:solidFill>
                <a:latin typeface="Times New Roman" pitchFamily="18" charset="0"/>
                <a:cs typeface="Times New Roman" pitchFamily="18" charset="0"/>
              </a:rPr>
              <a:t>thức</a:t>
            </a:r>
            <a:r>
              <a:rPr lang="en-US" sz="2400" b="1" dirty="0">
                <a:latin typeface="Times New Roman" pitchFamily="18" charset="0"/>
                <a:cs typeface="Times New Roman" pitchFamily="18" charset="0"/>
              </a:rPr>
              <a:t> : </a:t>
            </a:r>
            <a:r>
              <a:rPr lang="en-US" sz="2400" b="1" dirty="0" smtClean="0">
                <a:latin typeface="Times New Roman" pitchFamily="18" charset="0"/>
                <a:cs typeface="Times New Roman" pitchFamily="18" charset="0"/>
              </a:rPr>
              <a:t> </a:t>
            </a:r>
            <a:r>
              <a:rPr lang="en-US" sz="2400" b="1" dirty="0">
                <a:latin typeface="Times New Roman" panose="02020603050405020304" pitchFamily="18" charset="0"/>
                <a:cs typeface="Times New Roman" panose="02020603050405020304" pitchFamily="18" charset="0"/>
              </a:rPr>
              <a:t>Hs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nhóm</a:t>
            </a:r>
            <a:r>
              <a:rPr lang="en-US" sz="2400" b="1" dirty="0" smtClean="0">
                <a:latin typeface="Times New Roman" panose="02020603050405020304" pitchFamily="18" charset="0"/>
                <a:cs typeface="Times New Roman" panose="02020603050405020304" pitchFamily="18" charset="0"/>
              </a:rPr>
              <a:t> </a:t>
            </a:r>
          </a:p>
          <a:p>
            <a:pPr>
              <a:lnSpc>
                <a:spcPct val="150000"/>
              </a:lnSpc>
            </a:pPr>
            <a:r>
              <a:rPr lang="en-US" sz="2800" b="1" dirty="0" err="1" smtClean="0">
                <a:solidFill>
                  <a:srgbClr val="661A0C"/>
                </a:solidFill>
                <a:latin typeface="Times New Roman" pitchFamily="18" charset="0"/>
                <a:cs typeface="Times New Roman" pitchFamily="18" charset="0"/>
              </a:rPr>
              <a:t>Nhiệm</a:t>
            </a:r>
            <a:r>
              <a:rPr lang="en-US" sz="2800" b="1" dirty="0" smtClean="0">
                <a:solidFill>
                  <a:srgbClr val="661A0C"/>
                </a:solidFill>
                <a:latin typeface="Times New Roman" pitchFamily="18" charset="0"/>
                <a:cs typeface="Times New Roman" pitchFamily="18" charset="0"/>
              </a:rPr>
              <a:t> </a:t>
            </a:r>
            <a:r>
              <a:rPr lang="en-US" sz="2800" b="1" dirty="0" err="1">
                <a:solidFill>
                  <a:srgbClr val="661A0C"/>
                </a:solidFill>
                <a:latin typeface="Times New Roman" pitchFamily="18" charset="0"/>
                <a:cs typeface="Times New Roman" pitchFamily="18" charset="0"/>
              </a:rPr>
              <a:t>vụ</a:t>
            </a:r>
            <a:r>
              <a:rPr lang="en-US" sz="2800" dirty="0" smtClean="0">
                <a:solidFill>
                  <a:srgbClr val="661A0C"/>
                </a:solidFill>
                <a:latin typeface="Times New Roman" pitchFamily="18" charset="0"/>
                <a:cs typeface="Times New Roman" pitchFamily="18" charset="0"/>
              </a:rPr>
              <a:t>: -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Hoàn</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thành</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cá</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nhân</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nhiệm</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vụ</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p>
          <a:p>
            <a:pPr>
              <a:lnSpc>
                <a:spcPct val="150000"/>
              </a:lnSpc>
            </a:pP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Trao</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itchFamily="18" charset="0"/>
              </a:rPr>
              <a:t>đổi</a:t>
            </a:r>
            <a:r>
              <a:rPr lang="en-US" sz="2400" b="1" dirty="0" smtClean="0">
                <a:solidFill>
                  <a:srgbClr val="000000"/>
                </a:solidFill>
                <a:latin typeface="Times New Roman" panose="02020603050405020304" pitchFamily="18" charset="0"/>
                <a:ea typeface="Calibri" panose="020F0502020204030204" pitchFamily="34" charset="0"/>
                <a:cs typeface="Times New Roman" pitchFamily="18" charset="0"/>
              </a:rPr>
              <a:t> ý </a:t>
            </a:r>
            <a:r>
              <a:rPr lang="en-US" sz="2400" b="1" dirty="0" err="1" smtClean="0">
                <a:solidFill>
                  <a:srgbClr val="000000"/>
                </a:solidFill>
                <a:latin typeface="Times New Roman" panose="02020603050405020304" pitchFamily="18" charset="0"/>
                <a:ea typeface="Calibri" panose="020F0502020204030204" pitchFamily="34" charset="0"/>
                <a:cs typeface="Times New Roman" pitchFamily="18" charset="0"/>
              </a:rPr>
              <a:t>kiến</a:t>
            </a:r>
            <a:r>
              <a:rPr lang="en-US" sz="2400" b="1" dirty="0" smtClean="0">
                <a:solidFill>
                  <a:srgbClr val="000000"/>
                </a:solidFill>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itchFamily="18" charset="0"/>
              </a:rPr>
              <a:t>với</a:t>
            </a:r>
            <a:r>
              <a:rPr lang="en-US" sz="2400" b="1" dirty="0" smtClean="0">
                <a:solidFill>
                  <a:srgbClr val="000000"/>
                </a:solidFill>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bạn</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bên</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cạnh</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a:t>
            </a:r>
            <a:endParaRPr lang="en-US" sz="1800" b="1" dirty="0">
              <a:solidFill>
                <a:srgbClr val="000000"/>
              </a:solidFill>
              <a:effectLst/>
              <a:latin typeface="Times New Roman" panose="02020603050405020304" pitchFamily="18" charset="0"/>
              <a:ea typeface="Calibri" panose="020F0502020204030204" pitchFamily="34" charset="0"/>
              <a:cs typeface="Times New Roman" pitchFamily="18" charset="0"/>
            </a:endParaRPr>
          </a:p>
        </p:txBody>
      </p:sp>
      <p:grpSp>
        <p:nvGrpSpPr>
          <p:cNvPr id="7" name="Group 6"/>
          <p:cNvGrpSpPr>
            <a:grpSpLocks/>
          </p:cNvGrpSpPr>
          <p:nvPr/>
        </p:nvGrpSpPr>
        <p:grpSpPr bwMode="auto">
          <a:xfrm>
            <a:off x="910755" y="2500551"/>
            <a:ext cx="9676391" cy="3913006"/>
            <a:chOff x="2171" y="121"/>
            <a:chExt cx="3742" cy="2648"/>
          </a:xfrm>
        </p:grpSpPr>
        <p:pic>
          <p:nvPicPr>
            <p:cNvPr id="8" name="docshape35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 y="203"/>
              <a:ext cx="3739" cy="256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Line 14"/>
            <p:cNvCxnSpPr/>
            <p:nvPr/>
          </p:nvCxnSpPr>
          <p:spPr bwMode="auto">
            <a:xfrm flipV="1">
              <a:off x="3515" y="1890"/>
              <a:ext cx="796" cy="555"/>
            </a:xfrm>
            <a:prstGeom prst="line">
              <a:avLst/>
            </a:prstGeom>
            <a:noFill/>
            <a:ln w="6350">
              <a:solidFill>
                <a:srgbClr val="ED1D24"/>
              </a:solidFill>
              <a:round/>
              <a:headEnd/>
              <a:tailEnd/>
            </a:ln>
            <a:extLst>
              <a:ext uri="{909E8E84-426E-40DD-AFC4-6F175D3DCCD1}">
                <a14:hiddenFill xmlns:a14="http://schemas.microsoft.com/office/drawing/2010/main">
                  <a:noFill/>
                </a14:hiddenFill>
              </a:ext>
            </a:extLst>
          </p:spPr>
        </p:cxnSp>
        <p:cxnSp>
          <p:nvCxnSpPr>
            <p:cNvPr id="10" name="Line 15"/>
            <p:cNvCxnSpPr/>
            <p:nvPr/>
          </p:nvCxnSpPr>
          <p:spPr bwMode="auto">
            <a:xfrm flipV="1">
              <a:off x="3914" y="591"/>
              <a:ext cx="981" cy="799"/>
            </a:xfrm>
            <a:prstGeom prst="line">
              <a:avLst/>
            </a:prstGeom>
            <a:noFill/>
            <a:ln w="6350">
              <a:solidFill>
                <a:srgbClr val="ED1D24"/>
              </a:solidFill>
              <a:round/>
              <a:headEnd/>
              <a:tailEnd/>
            </a:ln>
            <a:extLst>
              <a:ext uri="{909E8E84-426E-40DD-AFC4-6F175D3DCCD1}">
                <a14:hiddenFill xmlns:a14="http://schemas.microsoft.com/office/drawing/2010/main">
                  <a:noFill/>
                </a14:hiddenFill>
              </a:ext>
            </a:extLst>
          </p:spPr>
        </p:cxnSp>
        <p:cxnSp>
          <p:nvCxnSpPr>
            <p:cNvPr id="11" name="Line 16"/>
            <p:cNvCxnSpPr/>
            <p:nvPr/>
          </p:nvCxnSpPr>
          <p:spPr bwMode="auto">
            <a:xfrm flipV="1">
              <a:off x="2808" y="182"/>
              <a:ext cx="785" cy="409"/>
            </a:xfrm>
            <a:prstGeom prst="line">
              <a:avLst/>
            </a:prstGeom>
            <a:noFill/>
            <a:ln w="6350">
              <a:solidFill>
                <a:srgbClr val="ED1D24"/>
              </a:solidFill>
              <a:round/>
              <a:headEnd/>
              <a:tailEnd/>
            </a:ln>
            <a:extLst>
              <a:ext uri="{909E8E84-426E-40DD-AFC4-6F175D3DCCD1}">
                <a14:hiddenFill xmlns:a14="http://schemas.microsoft.com/office/drawing/2010/main">
                  <a:noFill/>
                </a14:hiddenFill>
              </a:ext>
            </a:extLst>
          </p:spPr>
        </p:cxnSp>
        <p:sp>
          <p:nvSpPr>
            <p:cNvPr id="12" name="docshape3541"/>
            <p:cNvSpPr txBox="1">
              <a:spLocks noChangeArrowheads="1"/>
            </p:cNvSpPr>
            <p:nvPr/>
          </p:nvSpPr>
          <p:spPr bwMode="auto">
            <a:xfrm>
              <a:off x="2987" y="121"/>
              <a:ext cx="96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3200" spc="-10" dirty="0" err="1">
                  <a:effectLst/>
                  <a:latin typeface="Calibri"/>
                  <a:ea typeface="Calibri"/>
                  <a:cs typeface="Times New Roman"/>
                </a:rPr>
                <a:t>Nguồn</a:t>
              </a:r>
              <a:r>
                <a:rPr lang="en-US" sz="3200" spc="-15" dirty="0">
                  <a:effectLst/>
                  <a:latin typeface="Calibri"/>
                  <a:ea typeface="Calibri"/>
                  <a:cs typeface="Times New Roman"/>
                </a:rPr>
                <a:t> </a:t>
              </a:r>
              <a:r>
                <a:rPr lang="en-US" sz="3200" spc="-20" dirty="0" err="1">
                  <a:effectLst/>
                  <a:latin typeface="Calibri"/>
                  <a:ea typeface="Calibri"/>
                  <a:cs typeface="Times New Roman"/>
                </a:rPr>
                <a:t>sáng</a:t>
              </a:r>
              <a:endParaRPr lang="vi-VN" sz="3200" dirty="0">
                <a:effectLst/>
                <a:latin typeface="Calibri"/>
                <a:ea typeface="Calibri"/>
                <a:cs typeface="Times New Roman"/>
              </a:endParaRPr>
            </a:p>
          </p:txBody>
        </p:sp>
        <p:sp>
          <p:nvSpPr>
            <p:cNvPr id="13" name="docshape3542"/>
            <p:cNvSpPr txBox="1">
              <a:spLocks noChangeArrowheads="1"/>
            </p:cNvSpPr>
            <p:nvPr/>
          </p:nvSpPr>
          <p:spPr bwMode="auto">
            <a:xfrm>
              <a:off x="4949" y="496"/>
              <a:ext cx="64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3200" spc="-10" dirty="0" err="1">
                  <a:effectLst/>
                  <a:latin typeface="Calibri"/>
                  <a:ea typeface="Calibri"/>
                  <a:cs typeface="Times New Roman"/>
                </a:rPr>
                <a:t>Khe</a:t>
              </a:r>
              <a:r>
                <a:rPr lang="en-US" sz="3200" spc="-20" dirty="0">
                  <a:effectLst/>
                  <a:latin typeface="Calibri"/>
                  <a:ea typeface="Calibri"/>
                  <a:cs typeface="Times New Roman"/>
                </a:rPr>
                <a:t> </a:t>
              </a:r>
              <a:r>
                <a:rPr lang="en-US" sz="3200" spc="-20" dirty="0" err="1">
                  <a:effectLst/>
                  <a:latin typeface="Calibri"/>
                  <a:ea typeface="Calibri"/>
                  <a:cs typeface="Times New Roman"/>
                </a:rPr>
                <a:t>hẹp</a:t>
              </a:r>
              <a:endParaRPr lang="vi-VN" sz="3200" dirty="0">
                <a:effectLst/>
                <a:latin typeface="Calibri"/>
                <a:ea typeface="Calibri"/>
                <a:cs typeface="Times New Roman"/>
              </a:endParaRPr>
            </a:p>
          </p:txBody>
        </p:sp>
        <p:sp>
          <p:nvSpPr>
            <p:cNvPr id="14" name="docshape3543"/>
            <p:cNvSpPr txBox="1">
              <a:spLocks noChangeArrowheads="1"/>
            </p:cNvSpPr>
            <p:nvPr/>
          </p:nvSpPr>
          <p:spPr bwMode="auto">
            <a:xfrm>
              <a:off x="5195" y="1112"/>
              <a:ext cx="71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3200" dirty="0" err="1">
                  <a:effectLst/>
                  <a:latin typeface="Calibri"/>
                  <a:ea typeface="Calibri"/>
                  <a:cs typeface="Times New Roman"/>
                </a:rPr>
                <a:t>Mặt</a:t>
              </a:r>
              <a:r>
                <a:rPr lang="en-US" sz="3200" spc="-5" dirty="0">
                  <a:effectLst/>
                  <a:latin typeface="Calibri"/>
                  <a:ea typeface="Calibri"/>
                  <a:cs typeface="Times New Roman"/>
                </a:rPr>
                <a:t> </a:t>
              </a:r>
              <a:r>
                <a:rPr lang="en-US" sz="3200" spc="-20" dirty="0" err="1">
                  <a:effectLst/>
                  <a:latin typeface="Calibri"/>
                  <a:ea typeface="Calibri"/>
                  <a:cs typeface="Times New Roman"/>
                </a:rPr>
                <a:t>giấy</a:t>
              </a:r>
              <a:endParaRPr lang="vi-VN" sz="3200" dirty="0">
                <a:effectLst/>
                <a:latin typeface="Calibri"/>
                <a:ea typeface="Calibri"/>
                <a:cs typeface="Times New Roman"/>
              </a:endParaRPr>
            </a:p>
          </p:txBody>
        </p:sp>
        <p:sp>
          <p:nvSpPr>
            <p:cNvPr id="15" name="docshape3544"/>
            <p:cNvSpPr txBox="1">
              <a:spLocks noChangeArrowheads="1"/>
            </p:cNvSpPr>
            <p:nvPr/>
          </p:nvSpPr>
          <p:spPr bwMode="auto">
            <a:xfrm>
              <a:off x="2991" y="2483"/>
              <a:ext cx="184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3200" dirty="0" err="1">
                  <a:effectLst/>
                  <a:latin typeface="Calibri"/>
                  <a:ea typeface="Calibri"/>
                  <a:cs typeface="Times New Roman"/>
                </a:rPr>
                <a:t>Đường</a:t>
              </a:r>
              <a:r>
                <a:rPr lang="en-US" sz="3200" spc="-40" dirty="0">
                  <a:effectLst/>
                  <a:latin typeface="Calibri"/>
                  <a:ea typeface="Calibri"/>
                  <a:cs typeface="Times New Roman"/>
                </a:rPr>
                <a:t> </a:t>
              </a:r>
              <a:r>
                <a:rPr lang="en-US" sz="3200" dirty="0" err="1">
                  <a:effectLst/>
                  <a:latin typeface="Calibri"/>
                  <a:ea typeface="Calibri"/>
                  <a:cs typeface="Times New Roman"/>
                </a:rPr>
                <a:t>truyền</a:t>
              </a:r>
              <a:r>
                <a:rPr lang="en-US" sz="3200" spc="-40" dirty="0">
                  <a:effectLst/>
                  <a:latin typeface="Calibri"/>
                  <a:ea typeface="Calibri"/>
                  <a:cs typeface="Times New Roman"/>
                </a:rPr>
                <a:t> </a:t>
              </a:r>
              <a:r>
                <a:rPr lang="en-US" sz="3200" dirty="0" err="1">
                  <a:effectLst/>
                  <a:latin typeface="Calibri"/>
                  <a:ea typeface="Calibri"/>
                  <a:cs typeface="Times New Roman"/>
                </a:rPr>
                <a:t>ánh</a:t>
              </a:r>
              <a:r>
                <a:rPr lang="en-US" sz="3200" spc="-35" dirty="0">
                  <a:effectLst/>
                  <a:latin typeface="Calibri"/>
                  <a:ea typeface="Calibri"/>
                  <a:cs typeface="Times New Roman"/>
                </a:rPr>
                <a:t> </a:t>
              </a:r>
              <a:r>
                <a:rPr lang="en-US" sz="3200" spc="-20" dirty="0" err="1">
                  <a:effectLst/>
                  <a:latin typeface="Calibri"/>
                  <a:ea typeface="Calibri"/>
                  <a:cs typeface="Times New Roman"/>
                </a:rPr>
                <a:t>sáng</a:t>
              </a:r>
              <a:endParaRPr lang="vi-VN" sz="3200" dirty="0">
                <a:effectLst/>
                <a:latin typeface="Calibri"/>
                <a:ea typeface="Calibri"/>
                <a:cs typeface="Times New Roman"/>
              </a:endParaRPr>
            </a:p>
          </p:txBody>
        </p:sp>
      </p:grpSp>
      <p:sp>
        <p:nvSpPr>
          <p:cNvPr id="16" name="Rectangle 15"/>
          <p:cNvSpPr/>
          <p:nvPr/>
        </p:nvSpPr>
        <p:spPr>
          <a:xfrm>
            <a:off x="1355350" y="6335779"/>
            <a:ext cx="9443932" cy="646331"/>
          </a:xfrm>
          <a:prstGeom prst="rect">
            <a:avLst/>
          </a:prstGeom>
        </p:spPr>
        <p:txBody>
          <a:bodyPr wrap="none">
            <a:spAutoFit/>
          </a:bodyPr>
          <a:lstStyle/>
          <a:p>
            <a:r>
              <a:rPr lang="de-DE" sz="3600" b="1" dirty="0">
                <a:solidFill>
                  <a:srgbClr val="FF0000"/>
                </a:solidFill>
              </a:rPr>
              <a:t>Thí nghiệm 2: Tạo một chùm sáng hẹp song song</a:t>
            </a:r>
            <a:endParaRPr lang="vi-VN" sz="3600" b="1" dirty="0">
              <a:solidFill>
                <a:srgbClr val="FF0000"/>
              </a:solidFill>
            </a:endParaRPr>
          </a:p>
        </p:txBody>
      </p:sp>
    </p:spTree>
    <p:extLst>
      <p:ext uri="{BB962C8B-B14F-4D97-AF65-F5344CB8AC3E}">
        <p14:creationId xmlns:p14="http://schemas.microsoft.com/office/powerpoint/2010/main" val="109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800980" y="281659"/>
            <a:ext cx="9668633" cy="3791833"/>
            <a:chOff x="2191" y="107"/>
            <a:chExt cx="3739" cy="2566"/>
          </a:xfrm>
        </p:grpSpPr>
        <p:pic>
          <p:nvPicPr>
            <p:cNvPr id="3" name="docshape35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 y="107"/>
              <a:ext cx="3739" cy="256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Line 14"/>
            <p:cNvCxnSpPr/>
            <p:nvPr/>
          </p:nvCxnSpPr>
          <p:spPr bwMode="auto">
            <a:xfrm flipV="1">
              <a:off x="3515" y="1890"/>
              <a:ext cx="796" cy="555"/>
            </a:xfrm>
            <a:prstGeom prst="line">
              <a:avLst/>
            </a:prstGeom>
            <a:noFill/>
            <a:ln w="6350">
              <a:solidFill>
                <a:srgbClr val="ED1D24"/>
              </a:solidFill>
              <a:round/>
              <a:headEnd/>
              <a:tailEnd/>
            </a:ln>
            <a:extLst>
              <a:ext uri="{909E8E84-426E-40DD-AFC4-6F175D3DCCD1}">
                <a14:hiddenFill xmlns:a14="http://schemas.microsoft.com/office/drawing/2010/main">
                  <a:noFill/>
                </a14:hiddenFill>
              </a:ext>
            </a:extLst>
          </p:spPr>
        </p:cxnSp>
        <p:cxnSp>
          <p:nvCxnSpPr>
            <p:cNvPr id="5" name="Line 15"/>
            <p:cNvCxnSpPr/>
            <p:nvPr/>
          </p:nvCxnSpPr>
          <p:spPr bwMode="auto">
            <a:xfrm flipV="1">
              <a:off x="3914" y="591"/>
              <a:ext cx="981" cy="799"/>
            </a:xfrm>
            <a:prstGeom prst="line">
              <a:avLst/>
            </a:prstGeom>
            <a:noFill/>
            <a:ln w="6350">
              <a:solidFill>
                <a:srgbClr val="ED1D24"/>
              </a:solidFill>
              <a:round/>
              <a:headEnd/>
              <a:tailEnd/>
            </a:ln>
            <a:extLst>
              <a:ext uri="{909E8E84-426E-40DD-AFC4-6F175D3DCCD1}">
                <a14:hiddenFill xmlns:a14="http://schemas.microsoft.com/office/drawing/2010/main">
                  <a:noFill/>
                </a14:hiddenFill>
              </a:ext>
            </a:extLst>
          </p:spPr>
        </p:cxnSp>
        <p:cxnSp>
          <p:nvCxnSpPr>
            <p:cNvPr id="6" name="Line 16"/>
            <p:cNvCxnSpPr/>
            <p:nvPr/>
          </p:nvCxnSpPr>
          <p:spPr bwMode="auto">
            <a:xfrm flipV="1">
              <a:off x="2808" y="182"/>
              <a:ext cx="785" cy="409"/>
            </a:xfrm>
            <a:prstGeom prst="line">
              <a:avLst/>
            </a:prstGeom>
            <a:noFill/>
            <a:ln w="6350">
              <a:solidFill>
                <a:srgbClr val="ED1D24"/>
              </a:solidFill>
              <a:round/>
              <a:headEnd/>
              <a:tailEnd/>
            </a:ln>
            <a:extLst>
              <a:ext uri="{909E8E84-426E-40DD-AFC4-6F175D3DCCD1}">
                <a14:hiddenFill xmlns:a14="http://schemas.microsoft.com/office/drawing/2010/main">
                  <a:noFill/>
                </a14:hiddenFill>
              </a:ext>
            </a:extLst>
          </p:spPr>
        </p:cxnSp>
        <p:sp>
          <p:nvSpPr>
            <p:cNvPr id="7" name="docshape3541"/>
            <p:cNvSpPr txBox="1">
              <a:spLocks noChangeArrowheads="1"/>
            </p:cNvSpPr>
            <p:nvPr/>
          </p:nvSpPr>
          <p:spPr bwMode="auto">
            <a:xfrm>
              <a:off x="2987" y="121"/>
              <a:ext cx="96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3200" spc="-10" dirty="0" err="1">
                  <a:effectLst/>
                  <a:latin typeface="Calibri"/>
                  <a:ea typeface="Calibri"/>
                  <a:cs typeface="Times New Roman"/>
                </a:rPr>
                <a:t>Nguồn</a:t>
              </a:r>
              <a:r>
                <a:rPr lang="en-US" sz="3200" spc="-15" dirty="0">
                  <a:effectLst/>
                  <a:latin typeface="Calibri"/>
                  <a:ea typeface="Calibri"/>
                  <a:cs typeface="Times New Roman"/>
                </a:rPr>
                <a:t> </a:t>
              </a:r>
              <a:r>
                <a:rPr lang="en-US" sz="3200" spc="-20" dirty="0" err="1">
                  <a:effectLst/>
                  <a:latin typeface="Calibri"/>
                  <a:ea typeface="Calibri"/>
                  <a:cs typeface="Times New Roman"/>
                </a:rPr>
                <a:t>sáng</a:t>
              </a:r>
              <a:endParaRPr lang="vi-VN" sz="3200" dirty="0">
                <a:effectLst/>
                <a:latin typeface="Calibri"/>
                <a:ea typeface="Calibri"/>
                <a:cs typeface="Times New Roman"/>
              </a:endParaRPr>
            </a:p>
          </p:txBody>
        </p:sp>
        <p:sp>
          <p:nvSpPr>
            <p:cNvPr id="8" name="docshape3542"/>
            <p:cNvSpPr txBox="1">
              <a:spLocks noChangeArrowheads="1"/>
            </p:cNvSpPr>
            <p:nvPr/>
          </p:nvSpPr>
          <p:spPr bwMode="auto">
            <a:xfrm>
              <a:off x="4949" y="496"/>
              <a:ext cx="64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3200" spc="-10" dirty="0" err="1">
                  <a:effectLst/>
                  <a:latin typeface="Calibri"/>
                  <a:ea typeface="Calibri"/>
                  <a:cs typeface="Times New Roman"/>
                </a:rPr>
                <a:t>Khe</a:t>
              </a:r>
              <a:r>
                <a:rPr lang="en-US" sz="3200" spc="-20" dirty="0">
                  <a:effectLst/>
                  <a:latin typeface="Calibri"/>
                  <a:ea typeface="Calibri"/>
                  <a:cs typeface="Times New Roman"/>
                </a:rPr>
                <a:t> </a:t>
              </a:r>
              <a:r>
                <a:rPr lang="en-US" sz="3200" spc="-20" dirty="0" err="1">
                  <a:effectLst/>
                  <a:latin typeface="Calibri"/>
                  <a:ea typeface="Calibri"/>
                  <a:cs typeface="Times New Roman"/>
                </a:rPr>
                <a:t>hẹp</a:t>
              </a:r>
              <a:endParaRPr lang="vi-VN" sz="3200" dirty="0">
                <a:effectLst/>
                <a:latin typeface="Calibri"/>
                <a:ea typeface="Calibri"/>
                <a:cs typeface="Times New Roman"/>
              </a:endParaRPr>
            </a:p>
          </p:txBody>
        </p:sp>
        <p:sp>
          <p:nvSpPr>
            <p:cNvPr id="9" name="docshape3543"/>
            <p:cNvSpPr txBox="1">
              <a:spLocks noChangeArrowheads="1"/>
            </p:cNvSpPr>
            <p:nvPr/>
          </p:nvSpPr>
          <p:spPr bwMode="auto">
            <a:xfrm>
              <a:off x="5195" y="1112"/>
              <a:ext cx="71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3200" dirty="0" err="1">
                  <a:effectLst/>
                  <a:latin typeface="Calibri"/>
                  <a:ea typeface="Calibri"/>
                  <a:cs typeface="Times New Roman"/>
                </a:rPr>
                <a:t>Mặt</a:t>
              </a:r>
              <a:r>
                <a:rPr lang="en-US" sz="3200" spc="-5" dirty="0">
                  <a:effectLst/>
                  <a:latin typeface="Calibri"/>
                  <a:ea typeface="Calibri"/>
                  <a:cs typeface="Times New Roman"/>
                </a:rPr>
                <a:t> </a:t>
              </a:r>
              <a:r>
                <a:rPr lang="en-US" sz="3200" spc="-20" dirty="0" err="1">
                  <a:effectLst/>
                  <a:latin typeface="Calibri"/>
                  <a:ea typeface="Calibri"/>
                  <a:cs typeface="Times New Roman"/>
                </a:rPr>
                <a:t>giấy</a:t>
              </a:r>
              <a:endParaRPr lang="vi-VN" sz="3200" dirty="0">
                <a:effectLst/>
                <a:latin typeface="Calibri"/>
                <a:ea typeface="Calibri"/>
                <a:cs typeface="Times New Roman"/>
              </a:endParaRPr>
            </a:p>
          </p:txBody>
        </p:sp>
        <p:sp>
          <p:nvSpPr>
            <p:cNvPr id="10" name="docshape3544"/>
            <p:cNvSpPr txBox="1">
              <a:spLocks noChangeArrowheads="1"/>
            </p:cNvSpPr>
            <p:nvPr/>
          </p:nvSpPr>
          <p:spPr bwMode="auto">
            <a:xfrm>
              <a:off x="2991" y="2483"/>
              <a:ext cx="184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3200" dirty="0" err="1">
                  <a:effectLst/>
                  <a:latin typeface="Calibri"/>
                  <a:ea typeface="Calibri"/>
                  <a:cs typeface="Times New Roman"/>
                </a:rPr>
                <a:t>Đường</a:t>
              </a:r>
              <a:r>
                <a:rPr lang="en-US" sz="3200" spc="-40" dirty="0">
                  <a:effectLst/>
                  <a:latin typeface="Calibri"/>
                  <a:ea typeface="Calibri"/>
                  <a:cs typeface="Times New Roman"/>
                </a:rPr>
                <a:t> </a:t>
              </a:r>
              <a:r>
                <a:rPr lang="en-US" sz="3200" dirty="0" err="1">
                  <a:effectLst/>
                  <a:latin typeface="Calibri"/>
                  <a:ea typeface="Calibri"/>
                  <a:cs typeface="Times New Roman"/>
                </a:rPr>
                <a:t>truyền</a:t>
              </a:r>
              <a:r>
                <a:rPr lang="en-US" sz="3200" spc="-40" dirty="0">
                  <a:effectLst/>
                  <a:latin typeface="Calibri"/>
                  <a:ea typeface="Calibri"/>
                  <a:cs typeface="Times New Roman"/>
                </a:rPr>
                <a:t> </a:t>
              </a:r>
              <a:r>
                <a:rPr lang="en-US" sz="3200" dirty="0" err="1">
                  <a:effectLst/>
                  <a:latin typeface="Calibri"/>
                  <a:ea typeface="Calibri"/>
                  <a:cs typeface="Times New Roman"/>
                </a:rPr>
                <a:t>ánh</a:t>
              </a:r>
              <a:r>
                <a:rPr lang="en-US" sz="3200" spc="-35" dirty="0">
                  <a:effectLst/>
                  <a:latin typeface="Calibri"/>
                  <a:ea typeface="Calibri"/>
                  <a:cs typeface="Times New Roman"/>
                </a:rPr>
                <a:t> </a:t>
              </a:r>
              <a:r>
                <a:rPr lang="en-US" sz="3200" spc="-20" dirty="0" err="1">
                  <a:effectLst/>
                  <a:latin typeface="Calibri"/>
                  <a:ea typeface="Calibri"/>
                  <a:cs typeface="Times New Roman"/>
                </a:rPr>
                <a:t>sáng</a:t>
              </a:r>
              <a:endParaRPr lang="vi-VN" sz="3200" dirty="0">
                <a:effectLst/>
                <a:latin typeface="Calibri"/>
                <a:ea typeface="Calibri"/>
                <a:cs typeface="Times New Roman"/>
              </a:endParaRPr>
            </a:p>
          </p:txBody>
        </p:sp>
      </p:grpSp>
      <p:sp>
        <p:nvSpPr>
          <p:cNvPr id="11" name="Rectangle 10"/>
          <p:cNvSpPr/>
          <p:nvPr/>
        </p:nvSpPr>
        <p:spPr>
          <a:xfrm>
            <a:off x="1800980" y="3962663"/>
            <a:ext cx="9807172" cy="646331"/>
          </a:xfrm>
          <a:prstGeom prst="rect">
            <a:avLst/>
          </a:prstGeom>
        </p:spPr>
        <p:txBody>
          <a:bodyPr wrap="none">
            <a:spAutoFit/>
          </a:bodyPr>
          <a:lstStyle/>
          <a:p>
            <a:r>
              <a:rPr lang="de-DE" sz="3600" b="1" dirty="0">
                <a:solidFill>
                  <a:srgbClr val="FF0000"/>
                </a:solidFill>
                <a:latin typeface="Times New Roman" pitchFamily="18" charset="0"/>
                <a:cs typeface="Times New Roman" pitchFamily="18" charset="0"/>
              </a:rPr>
              <a:t>Thí nghiệm 2: Tạo một chùm sáng hẹp song song</a:t>
            </a:r>
            <a:endParaRPr lang="vi-VN" sz="3600" b="1" dirty="0">
              <a:solidFill>
                <a:srgbClr val="FF0000"/>
              </a:solidFill>
              <a:latin typeface="Times New Roman" pitchFamily="18" charset="0"/>
              <a:cs typeface="Times New Roman" pitchFamily="18" charset="0"/>
            </a:endParaRPr>
          </a:p>
        </p:txBody>
      </p:sp>
      <p:sp>
        <p:nvSpPr>
          <p:cNvPr id="13" name="Rectangle 12"/>
          <p:cNvSpPr/>
          <p:nvPr/>
        </p:nvSpPr>
        <p:spPr>
          <a:xfrm>
            <a:off x="153910" y="4823234"/>
            <a:ext cx="11932466" cy="1077218"/>
          </a:xfrm>
          <a:prstGeom prst="rect">
            <a:avLst/>
          </a:prstGeom>
        </p:spPr>
        <p:txBody>
          <a:bodyPr wrap="square">
            <a:spAutoFit/>
          </a:bodyPr>
          <a:lstStyle/>
          <a:p>
            <a:r>
              <a:rPr lang="de-DE" sz="3200" b="1" u="sng" dirty="0">
                <a:solidFill>
                  <a:srgbClr val="FF0000"/>
                </a:solidFill>
                <a:latin typeface="Times New Roman" pitchFamily="18" charset="0"/>
                <a:cs typeface="Times New Roman" pitchFamily="18" charset="0"/>
              </a:rPr>
              <a:t>Câu </a:t>
            </a:r>
            <a:r>
              <a:rPr lang="vi-VN" sz="3200" b="1" u="sng" dirty="0" smtClean="0">
                <a:solidFill>
                  <a:srgbClr val="FF0000"/>
                </a:solidFill>
                <a:latin typeface="Times New Roman" pitchFamily="18" charset="0"/>
                <a:cs typeface="Times New Roman" pitchFamily="18" charset="0"/>
              </a:rPr>
              <a:t>4</a:t>
            </a:r>
            <a:r>
              <a:rPr lang="de-DE" sz="3200" b="1" u="sng" dirty="0" smtClean="0">
                <a:solidFill>
                  <a:srgbClr val="FF0000"/>
                </a:solidFill>
                <a:latin typeface="Times New Roman" pitchFamily="18" charset="0"/>
                <a:cs typeface="Times New Roman" pitchFamily="18" charset="0"/>
              </a:rPr>
              <a:t>: </a:t>
            </a:r>
            <a:r>
              <a:rPr lang="vi-VN" sz="3200" b="1" dirty="0" smtClean="0">
                <a:latin typeface="Times New Roman" pitchFamily="18" charset="0"/>
                <a:cs typeface="Times New Roman" pitchFamily="18" charset="0"/>
              </a:rPr>
              <a:t>Quan </a:t>
            </a:r>
            <a:r>
              <a:rPr lang="vi-VN" sz="3200" b="1" dirty="0">
                <a:latin typeface="Times New Roman" pitchFamily="18" charset="0"/>
                <a:cs typeface="Times New Roman" pitchFamily="18" charset="0"/>
              </a:rPr>
              <a:t>sát đường truyền của ánh sáng trong Hình</a:t>
            </a:r>
          </a:p>
          <a:p>
            <a:r>
              <a:rPr lang="vi-VN" sz="3200" b="1" dirty="0">
                <a:latin typeface="Times New Roman" pitchFamily="18" charset="0"/>
                <a:cs typeface="Times New Roman" pitchFamily="18" charset="0"/>
              </a:rPr>
              <a:t>15.3 và mô tả chùm sáng trên mặt giấy.</a:t>
            </a:r>
          </a:p>
        </p:txBody>
      </p:sp>
      <p:sp>
        <p:nvSpPr>
          <p:cNvPr id="14" name="Rectangle 13"/>
          <p:cNvSpPr/>
          <p:nvPr/>
        </p:nvSpPr>
        <p:spPr>
          <a:xfrm>
            <a:off x="806052" y="5900452"/>
            <a:ext cx="9025228" cy="707886"/>
          </a:xfrm>
          <a:prstGeom prst="rect">
            <a:avLst/>
          </a:prstGeom>
        </p:spPr>
        <p:txBody>
          <a:bodyPr wrap="none">
            <a:spAutoFit/>
          </a:bodyPr>
          <a:lstStyle/>
          <a:p>
            <a:r>
              <a:rPr lang="vi-VN" sz="4000" b="1" dirty="0">
                <a:solidFill>
                  <a:srgbClr val="FF0000"/>
                </a:solidFill>
                <a:latin typeface="+mj-lt"/>
              </a:rPr>
              <a:t>Đó là một chùm sáng rất hẹp, song song.</a:t>
            </a:r>
          </a:p>
        </p:txBody>
      </p:sp>
    </p:spTree>
    <p:extLst>
      <p:ext uri="{BB962C8B-B14F-4D97-AF65-F5344CB8AC3E}">
        <p14:creationId xmlns:p14="http://schemas.microsoft.com/office/powerpoint/2010/main" val="71470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417" y="185530"/>
            <a:ext cx="6096000" cy="584775"/>
          </a:xfrm>
          <a:prstGeom prst="rect">
            <a:avLst/>
          </a:prstGeom>
        </p:spPr>
        <p:txBody>
          <a:bodyPr>
            <a:spAutoFit/>
          </a:bodyPr>
          <a:lstStyle/>
          <a:p>
            <a:r>
              <a:rPr lang="de-DE" sz="3200" b="1" dirty="0" smtClean="0">
                <a:solidFill>
                  <a:srgbClr val="FF0000"/>
                </a:solidFill>
                <a:latin typeface="Times New Roman" pitchFamily="18" charset="0"/>
                <a:cs typeface="Times New Roman" pitchFamily="18" charset="0"/>
              </a:rPr>
              <a:t>2. CHÙM SÁNG VÀ TIA SÁNG</a:t>
            </a:r>
            <a:endParaRPr lang="vi-VN" sz="3200" dirty="0">
              <a:solidFill>
                <a:srgbClr val="FF0000"/>
              </a:solidFill>
              <a:latin typeface="Times New Roman" pitchFamily="18" charset="0"/>
              <a:cs typeface="Times New Roman" pitchFamily="18" charset="0"/>
            </a:endParaRPr>
          </a:p>
        </p:txBody>
      </p:sp>
      <p:grpSp>
        <p:nvGrpSpPr>
          <p:cNvPr id="10" name="Group 9"/>
          <p:cNvGrpSpPr>
            <a:grpSpLocks/>
          </p:cNvGrpSpPr>
          <p:nvPr/>
        </p:nvGrpSpPr>
        <p:grpSpPr bwMode="auto">
          <a:xfrm>
            <a:off x="8733790" y="8043545"/>
            <a:ext cx="1786255" cy="243205"/>
            <a:chOff x="5948" y="1492"/>
            <a:chExt cx="2813" cy="383"/>
          </a:xfrm>
        </p:grpSpPr>
        <p:sp>
          <p:nvSpPr>
            <p:cNvPr id="11" name="Text Box 29"/>
            <p:cNvSpPr txBox="1">
              <a:spLocks noChangeArrowheads="1"/>
            </p:cNvSpPr>
            <p:nvPr/>
          </p:nvSpPr>
          <p:spPr bwMode="auto">
            <a:xfrm>
              <a:off x="5948" y="1579"/>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a:effectLst/>
                  <a:latin typeface="Calibri"/>
                  <a:ea typeface="Calibri"/>
                  <a:cs typeface="Times New Roman"/>
                </a:rPr>
                <a:t>A</a:t>
              </a:r>
              <a:endParaRPr lang="vi-VN" sz="1100">
                <a:effectLst/>
                <a:latin typeface="Calibri"/>
                <a:ea typeface="Calibri"/>
                <a:cs typeface="Times New Roman"/>
              </a:endParaRPr>
            </a:p>
          </p:txBody>
        </p:sp>
        <p:cxnSp>
          <p:nvCxnSpPr>
            <p:cNvPr id="12" name="Line 30"/>
            <p:cNvCxnSpPr/>
            <p:nvPr/>
          </p:nvCxnSpPr>
          <p:spPr bwMode="auto">
            <a:xfrm>
              <a:off x="6014" y="1520"/>
              <a:ext cx="274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Line 31"/>
            <p:cNvCxnSpPr/>
            <p:nvPr/>
          </p:nvCxnSpPr>
          <p:spPr bwMode="auto">
            <a:xfrm>
              <a:off x="6752" y="1519"/>
              <a:ext cx="399" cy="0"/>
            </a:xfrm>
            <a:prstGeom prst="line">
              <a:avLst/>
            </a:prstGeom>
            <a:noFill/>
            <a:ln w="63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Text Box 32"/>
            <p:cNvSpPr txBox="1">
              <a:spLocks noChangeArrowheads="1"/>
            </p:cNvSpPr>
            <p:nvPr/>
          </p:nvSpPr>
          <p:spPr bwMode="auto">
            <a:xfrm>
              <a:off x="7952" y="1564"/>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b="1">
                  <a:effectLst/>
                  <a:latin typeface="Calibri"/>
                  <a:ea typeface="Calibri"/>
                  <a:cs typeface="Times New Roman"/>
                </a:rPr>
                <a:t>B</a:t>
              </a:r>
              <a:endParaRPr lang="vi-VN" sz="1100">
                <a:effectLst/>
                <a:latin typeface="Calibri"/>
                <a:ea typeface="Calibri"/>
                <a:cs typeface="Times New Roman"/>
              </a:endParaRPr>
            </a:p>
          </p:txBody>
        </p:sp>
        <p:sp>
          <p:nvSpPr>
            <p:cNvPr id="15" name="Oval 14"/>
            <p:cNvSpPr>
              <a:spLocks noChangeArrowheads="1"/>
            </p:cNvSpPr>
            <p:nvPr/>
          </p:nvSpPr>
          <p:spPr bwMode="auto">
            <a:xfrm>
              <a:off x="5996"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sp>
          <p:nvSpPr>
            <p:cNvPr id="16" name="Oval 15"/>
            <p:cNvSpPr>
              <a:spLocks noChangeArrowheads="1"/>
            </p:cNvSpPr>
            <p:nvPr/>
          </p:nvSpPr>
          <p:spPr bwMode="auto">
            <a:xfrm>
              <a:off x="7985"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grpSp>
      <p:grpSp>
        <p:nvGrpSpPr>
          <p:cNvPr id="17" name="Group 16"/>
          <p:cNvGrpSpPr>
            <a:grpSpLocks/>
          </p:cNvGrpSpPr>
          <p:nvPr/>
        </p:nvGrpSpPr>
        <p:grpSpPr bwMode="auto">
          <a:xfrm>
            <a:off x="8733790" y="8043545"/>
            <a:ext cx="1786255" cy="243205"/>
            <a:chOff x="5948" y="1492"/>
            <a:chExt cx="2813" cy="383"/>
          </a:xfrm>
        </p:grpSpPr>
        <p:sp>
          <p:nvSpPr>
            <p:cNvPr id="18" name="Text Box 36"/>
            <p:cNvSpPr txBox="1">
              <a:spLocks noChangeArrowheads="1"/>
            </p:cNvSpPr>
            <p:nvPr/>
          </p:nvSpPr>
          <p:spPr bwMode="auto">
            <a:xfrm>
              <a:off x="5948" y="1579"/>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a:effectLst/>
                  <a:latin typeface="Calibri"/>
                  <a:ea typeface="Calibri"/>
                  <a:cs typeface="Times New Roman"/>
                </a:rPr>
                <a:t>A</a:t>
              </a:r>
              <a:endParaRPr lang="vi-VN" sz="1100">
                <a:effectLst/>
                <a:latin typeface="Calibri"/>
                <a:ea typeface="Calibri"/>
                <a:cs typeface="Times New Roman"/>
              </a:endParaRPr>
            </a:p>
          </p:txBody>
        </p:sp>
        <p:cxnSp>
          <p:nvCxnSpPr>
            <p:cNvPr id="19" name="Line 37"/>
            <p:cNvCxnSpPr/>
            <p:nvPr/>
          </p:nvCxnSpPr>
          <p:spPr bwMode="auto">
            <a:xfrm>
              <a:off x="6014" y="1520"/>
              <a:ext cx="274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Line 38"/>
            <p:cNvCxnSpPr/>
            <p:nvPr/>
          </p:nvCxnSpPr>
          <p:spPr bwMode="auto">
            <a:xfrm>
              <a:off x="6752" y="1519"/>
              <a:ext cx="399" cy="0"/>
            </a:xfrm>
            <a:prstGeom prst="line">
              <a:avLst/>
            </a:prstGeom>
            <a:noFill/>
            <a:ln w="63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1" name="Text Box 39"/>
            <p:cNvSpPr txBox="1">
              <a:spLocks noChangeArrowheads="1"/>
            </p:cNvSpPr>
            <p:nvPr/>
          </p:nvSpPr>
          <p:spPr bwMode="auto">
            <a:xfrm>
              <a:off x="7952" y="1564"/>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b="1">
                  <a:effectLst/>
                  <a:latin typeface="Calibri"/>
                  <a:ea typeface="Calibri"/>
                  <a:cs typeface="Times New Roman"/>
                </a:rPr>
                <a:t>B</a:t>
              </a:r>
              <a:endParaRPr lang="vi-VN" sz="1100">
                <a:effectLst/>
                <a:latin typeface="Calibri"/>
                <a:ea typeface="Calibri"/>
                <a:cs typeface="Times New Roman"/>
              </a:endParaRPr>
            </a:p>
          </p:txBody>
        </p:sp>
        <p:sp>
          <p:nvSpPr>
            <p:cNvPr id="22" name="Oval 21"/>
            <p:cNvSpPr>
              <a:spLocks noChangeArrowheads="1"/>
            </p:cNvSpPr>
            <p:nvPr/>
          </p:nvSpPr>
          <p:spPr bwMode="auto">
            <a:xfrm>
              <a:off x="5996"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sp>
          <p:nvSpPr>
            <p:cNvPr id="23" name="Oval 22"/>
            <p:cNvSpPr>
              <a:spLocks noChangeArrowheads="1"/>
            </p:cNvSpPr>
            <p:nvPr/>
          </p:nvSpPr>
          <p:spPr bwMode="auto">
            <a:xfrm>
              <a:off x="7985"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grpSp>
      <p:sp>
        <p:nvSpPr>
          <p:cNvPr id="24" name="Rectangle 22"/>
          <p:cNvSpPr>
            <a:spLocks noChangeArrowheads="1"/>
          </p:cNvSpPr>
          <p:nvPr/>
        </p:nvSpPr>
        <p:spPr bwMode="auto">
          <a:xfrm>
            <a:off x="310182"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38088" numCol="1" anchor="ctr" anchorCtr="0" compatLnSpc="1">
            <a:prstTxWarp prst="textNoShape">
              <a:avLst/>
            </a:prstTxWarp>
            <a:spAutoFit/>
          </a:bodyPr>
          <a:lstStyle/>
          <a:p>
            <a:endParaRPr lang="vi-VN"/>
          </a:p>
        </p:txBody>
      </p:sp>
      <p:grpSp>
        <p:nvGrpSpPr>
          <p:cNvPr id="33" name="Group 32"/>
          <p:cNvGrpSpPr>
            <a:grpSpLocks/>
          </p:cNvGrpSpPr>
          <p:nvPr/>
        </p:nvGrpSpPr>
        <p:grpSpPr bwMode="auto">
          <a:xfrm>
            <a:off x="8886190" y="8195945"/>
            <a:ext cx="1786255" cy="243205"/>
            <a:chOff x="5948" y="1492"/>
            <a:chExt cx="2813" cy="383"/>
          </a:xfrm>
        </p:grpSpPr>
        <p:sp>
          <p:nvSpPr>
            <p:cNvPr id="34" name="Text Box 29"/>
            <p:cNvSpPr txBox="1">
              <a:spLocks noChangeArrowheads="1"/>
            </p:cNvSpPr>
            <p:nvPr/>
          </p:nvSpPr>
          <p:spPr bwMode="auto">
            <a:xfrm>
              <a:off x="5948" y="1579"/>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a:effectLst/>
                  <a:latin typeface="Calibri"/>
                  <a:ea typeface="Calibri"/>
                  <a:cs typeface="Times New Roman"/>
                </a:rPr>
                <a:t>A</a:t>
              </a:r>
              <a:endParaRPr lang="vi-VN" sz="1100">
                <a:effectLst/>
                <a:latin typeface="Calibri"/>
                <a:ea typeface="Calibri"/>
                <a:cs typeface="Times New Roman"/>
              </a:endParaRPr>
            </a:p>
          </p:txBody>
        </p:sp>
        <p:cxnSp>
          <p:nvCxnSpPr>
            <p:cNvPr id="35" name="Line 30"/>
            <p:cNvCxnSpPr/>
            <p:nvPr/>
          </p:nvCxnSpPr>
          <p:spPr bwMode="auto">
            <a:xfrm>
              <a:off x="6014" y="1520"/>
              <a:ext cx="274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Line 31"/>
            <p:cNvCxnSpPr/>
            <p:nvPr/>
          </p:nvCxnSpPr>
          <p:spPr bwMode="auto">
            <a:xfrm>
              <a:off x="6752" y="1519"/>
              <a:ext cx="399" cy="0"/>
            </a:xfrm>
            <a:prstGeom prst="line">
              <a:avLst/>
            </a:prstGeom>
            <a:noFill/>
            <a:ln w="63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 name="Text Box 32"/>
            <p:cNvSpPr txBox="1">
              <a:spLocks noChangeArrowheads="1"/>
            </p:cNvSpPr>
            <p:nvPr/>
          </p:nvSpPr>
          <p:spPr bwMode="auto">
            <a:xfrm>
              <a:off x="7952" y="1564"/>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b="1">
                  <a:effectLst/>
                  <a:latin typeface="Calibri"/>
                  <a:ea typeface="Calibri"/>
                  <a:cs typeface="Times New Roman"/>
                </a:rPr>
                <a:t>B</a:t>
              </a:r>
              <a:endParaRPr lang="vi-VN" sz="1100">
                <a:effectLst/>
                <a:latin typeface="Calibri"/>
                <a:ea typeface="Calibri"/>
                <a:cs typeface="Times New Roman"/>
              </a:endParaRPr>
            </a:p>
          </p:txBody>
        </p:sp>
        <p:sp>
          <p:nvSpPr>
            <p:cNvPr id="38" name="Oval 37"/>
            <p:cNvSpPr>
              <a:spLocks noChangeArrowheads="1"/>
            </p:cNvSpPr>
            <p:nvPr/>
          </p:nvSpPr>
          <p:spPr bwMode="auto">
            <a:xfrm>
              <a:off x="5996"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sp>
          <p:nvSpPr>
            <p:cNvPr id="39" name="Oval 38"/>
            <p:cNvSpPr>
              <a:spLocks noChangeArrowheads="1"/>
            </p:cNvSpPr>
            <p:nvPr/>
          </p:nvSpPr>
          <p:spPr bwMode="auto">
            <a:xfrm>
              <a:off x="7985"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grpSp>
      <p:grpSp>
        <p:nvGrpSpPr>
          <p:cNvPr id="40" name="Group 39"/>
          <p:cNvGrpSpPr>
            <a:grpSpLocks/>
          </p:cNvGrpSpPr>
          <p:nvPr/>
        </p:nvGrpSpPr>
        <p:grpSpPr bwMode="auto">
          <a:xfrm>
            <a:off x="8886190" y="8195945"/>
            <a:ext cx="1786255" cy="243205"/>
            <a:chOff x="5948" y="1492"/>
            <a:chExt cx="2813" cy="383"/>
          </a:xfrm>
        </p:grpSpPr>
        <p:sp>
          <p:nvSpPr>
            <p:cNvPr id="41" name="Text Box 36"/>
            <p:cNvSpPr txBox="1">
              <a:spLocks noChangeArrowheads="1"/>
            </p:cNvSpPr>
            <p:nvPr/>
          </p:nvSpPr>
          <p:spPr bwMode="auto">
            <a:xfrm>
              <a:off x="5948" y="1579"/>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a:effectLst/>
                  <a:latin typeface="Calibri"/>
                  <a:ea typeface="Calibri"/>
                  <a:cs typeface="Times New Roman"/>
                </a:rPr>
                <a:t>A</a:t>
              </a:r>
              <a:endParaRPr lang="vi-VN" sz="1100">
                <a:effectLst/>
                <a:latin typeface="Calibri"/>
                <a:ea typeface="Calibri"/>
                <a:cs typeface="Times New Roman"/>
              </a:endParaRPr>
            </a:p>
          </p:txBody>
        </p:sp>
        <p:cxnSp>
          <p:nvCxnSpPr>
            <p:cNvPr id="42" name="Line 37"/>
            <p:cNvCxnSpPr/>
            <p:nvPr/>
          </p:nvCxnSpPr>
          <p:spPr bwMode="auto">
            <a:xfrm>
              <a:off x="6014" y="1520"/>
              <a:ext cx="274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Line 38"/>
            <p:cNvCxnSpPr/>
            <p:nvPr/>
          </p:nvCxnSpPr>
          <p:spPr bwMode="auto">
            <a:xfrm>
              <a:off x="6752" y="1519"/>
              <a:ext cx="399" cy="0"/>
            </a:xfrm>
            <a:prstGeom prst="line">
              <a:avLst/>
            </a:prstGeom>
            <a:noFill/>
            <a:ln w="63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 name="Text Box 39"/>
            <p:cNvSpPr txBox="1">
              <a:spLocks noChangeArrowheads="1"/>
            </p:cNvSpPr>
            <p:nvPr/>
          </p:nvSpPr>
          <p:spPr bwMode="auto">
            <a:xfrm>
              <a:off x="7952" y="1564"/>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b="1">
                  <a:effectLst/>
                  <a:latin typeface="Calibri"/>
                  <a:ea typeface="Calibri"/>
                  <a:cs typeface="Times New Roman"/>
                </a:rPr>
                <a:t>B</a:t>
              </a:r>
              <a:endParaRPr lang="vi-VN" sz="1100">
                <a:effectLst/>
                <a:latin typeface="Calibri"/>
                <a:ea typeface="Calibri"/>
                <a:cs typeface="Times New Roman"/>
              </a:endParaRPr>
            </a:p>
          </p:txBody>
        </p:sp>
        <p:sp>
          <p:nvSpPr>
            <p:cNvPr id="45" name="Oval 44"/>
            <p:cNvSpPr>
              <a:spLocks noChangeArrowheads="1"/>
            </p:cNvSpPr>
            <p:nvPr/>
          </p:nvSpPr>
          <p:spPr bwMode="auto">
            <a:xfrm>
              <a:off x="5996"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sp>
          <p:nvSpPr>
            <p:cNvPr id="46" name="Oval 45"/>
            <p:cNvSpPr>
              <a:spLocks noChangeArrowheads="1"/>
            </p:cNvSpPr>
            <p:nvPr/>
          </p:nvSpPr>
          <p:spPr bwMode="auto">
            <a:xfrm>
              <a:off x="7985"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grpSp>
      <p:grpSp>
        <p:nvGrpSpPr>
          <p:cNvPr id="47" name="Group 46"/>
          <p:cNvGrpSpPr>
            <a:grpSpLocks/>
          </p:cNvGrpSpPr>
          <p:nvPr/>
        </p:nvGrpSpPr>
        <p:grpSpPr bwMode="auto">
          <a:xfrm>
            <a:off x="4416066" y="3323843"/>
            <a:ext cx="1744345" cy="6350"/>
            <a:chOff x="5996" y="1816"/>
            <a:chExt cx="2747" cy="10"/>
          </a:xfrm>
        </p:grpSpPr>
        <p:cxnSp>
          <p:nvCxnSpPr>
            <p:cNvPr id="48" name="Line 44"/>
            <p:cNvCxnSpPr/>
            <p:nvPr/>
          </p:nvCxnSpPr>
          <p:spPr bwMode="auto">
            <a:xfrm>
              <a:off x="5996" y="1816"/>
              <a:ext cx="274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Line 45"/>
            <p:cNvCxnSpPr/>
            <p:nvPr/>
          </p:nvCxnSpPr>
          <p:spPr bwMode="auto">
            <a:xfrm>
              <a:off x="6946" y="1826"/>
              <a:ext cx="399" cy="0"/>
            </a:xfrm>
            <a:prstGeom prst="line">
              <a:avLst/>
            </a:prstGeom>
            <a:noFill/>
            <a:ln w="63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50" name="Rectangle 54"/>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38088" numCol="1" anchor="ctr" anchorCtr="0" compatLnSpc="1">
            <a:prstTxWarp prst="textNoShape">
              <a:avLst/>
            </a:prstTxWarp>
            <a:spAutoFit/>
          </a:bodyPr>
          <a:lstStyle/>
          <a:p>
            <a:endParaRPr lang="vi-VN"/>
          </a:p>
        </p:txBody>
      </p:sp>
      <p:sp>
        <p:nvSpPr>
          <p:cNvPr id="51" name="Rectangle 61"/>
          <p:cNvSpPr>
            <a:spLocks noChangeArrowheads="1"/>
          </p:cNvSpPr>
          <p:nvPr/>
        </p:nvSpPr>
        <p:spPr bwMode="auto">
          <a:xfrm>
            <a:off x="-15743" y="609600"/>
            <a:ext cx="5471306"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3525" algn="l"/>
              </a:tabLst>
            </a:pPr>
            <a:endParaRPr kumimoji="0" lang="de-DE" sz="1300" b="1" i="0" u="none" strike="noStrike" cap="none" normalizeH="0" baseline="0" dirty="0" smtClean="0">
              <a:ln>
                <a:noFill/>
              </a:ln>
              <a:solidFill>
                <a:srgbClr val="FF0000"/>
              </a:solidFill>
              <a:effectLst/>
              <a:latin typeface="Times New Roman" pitchFamily="18" charset="0"/>
              <a:ea typeface="Calibri" charset="-93"/>
              <a:cs typeface="Times New Roman" pitchFamily="18" charset="0"/>
            </a:endParaRPr>
          </a:p>
          <a:p>
            <a:pPr lvl="1" eaLnBrk="0" fontAlgn="base" hangingPunct="0">
              <a:spcBef>
                <a:spcPct val="0"/>
              </a:spcBef>
              <a:spcAft>
                <a:spcPct val="0"/>
              </a:spcAft>
              <a:tabLst>
                <a:tab pos="263525" algn="l"/>
              </a:tabLst>
            </a:pPr>
            <a:r>
              <a:rPr kumimoji="0" lang="de-DE" sz="2800" b="1" i="0" u="none" strike="noStrike" cap="none" normalizeH="0" baseline="0" dirty="0" smtClean="0">
                <a:ln>
                  <a:noFill/>
                </a:ln>
                <a:solidFill>
                  <a:srgbClr val="FF0000"/>
                </a:solidFill>
                <a:effectLst/>
                <a:latin typeface="Times New Roman" pitchFamily="18" charset="0"/>
                <a:ea typeface="Calibri" charset="-93"/>
                <a:cs typeface="Times New Roman" pitchFamily="18" charset="0"/>
              </a:rPr>
              <a:t>* Tạo </a:t>
            </a: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chùm</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sáng</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hẹp</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song </a:t>
            </a: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song</a:t>
            </a:r>
            <a:endPar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3525" algn="l"/>
              </a:tabLst>
            </a:pPr>
            <a:endParaRPr kumimoji="0" lang="vi-VN"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2" name="Rectangle 62"/>
          <p:cNvSpPr>
            <a:spLocks noChangeArrowheads="1"/>
          </p:cNvSpPr>
          <p:nvPr/>
        </p:nvSpPr>
        <p:spPr bwMode="auto">
          <a:xfrm>
            <a:off x="310182" y="1622033"/>
            <a:ext cx="1092516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271463" algn="l"/>
              </a:tabLst>
            </a:pPr>
            <a:r>
              <a:rPr kumimoji="0" lang="vi-VN" sz="1800" b="0" i="0" u="none" strike="noStrike" cap="none" normalizeH="0" baseline="0" dirty="0" smtClean="0">
                <a:ln>
                  <a:noFill/>
                </a:ln>
                <a:solidFill>
                  <a:schemeClr val="tx1"/>
                </a:solidFill>
                <a:effectLst/>
                <a:latin typeface="+mj-lt"/>
                <a:cs typeface="Arial" pitchFamily="34" charset="0"/>
              </a:rPr>
              <a:t/>
            </a:r>
            <a:br>
              <a:rPr kumimoji="0" lang="vi-VN" sz="1800" b="0" i="0" u="none" strike="noStrike" cap="none" normalizeH="0" baseline="0" dirty="0" smtClean="0">
                <a:ln>
                  <a:noFill/>
                </a:ln>
                <a:solidFill>
                  <a:schemeClr val="tx1"/>
                </a:solidFill>
                <a:effectLst/>
                <a:latin typeface="+mj-lt"/>
                <a:cs typeface="Arial" pitchFamily="34" charset="0"/>
              </a:rPr>
            </a:b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Đường</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truyền</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của</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ánh</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sáng</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được</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biểu</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diễn</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bằng</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một</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đường</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thẳng</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có</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mũi</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tên</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chỉ</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hướng</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gọi</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là</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tia</a:t>
            </a:r>
            <a:r>
              <a:rPr lang="en-US" sz="3600" b="1" dirty="0">
                <a:latin typeface="Times New Roman" pitchFamily="18" charset="0"/>
                <a:ea typeface="Calibri" charset="-93"/>
                <a:cs typeface="Times New Roman" pitchFamily="18" charset="0"/>
              </a:rPr>
              <a:t> </a:t>
            </a:r>
            <a:r>
              <a:rPr lang="en-US" sz="3600" b="1" dirty="0" err="1">
                <a:latin typeface="Times New Roman" pitchFamily="18" charset="0"/>
                <a:ea typeface="Calibri" charset="-93"/>
                <a:cs typeface="Times New Roman" pitchFamily="18" charset="0"/>
              </a:rPr>
              <a:t>sáng</a:t>
            </a:r>
            <a:r>
              <a:rPr lang="en-US" sz="3600" b="1" dirty="0">
                <a:latin typeface="Times New Roman" pitchFamily="18" charset="0"/>
                <a:ea typeface="Calibri" charset="-93"/>
                <a:cs typeface="Times New Roman" pitchFamily="18" charset="0"/>
              </a:rPr>
              <a:t>.</a:t>
            </a:r>
            <a:endParaRPr lang="vi-VN" sz="3600" b="1"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71463" algn="l"/>
              </a:tabLst>
            </a:pPr>
            <a:endParaRPr kumimoji="0" lang="vi-VN" sz="3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1463" algn="l"/>
              </a:tabLst>
            </a:pPr>
            <a:r>
              <a:rPr kumimoji="0" lang="en-US" sz="36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Một</a:t>
            </a:r>
            <a:r>
              <a:rPr kumimoji="0" lang="en-US" sz="36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chùm</a:t>
            </a:r>
            <a:r>
              <a:rPr kumimoji="0" lang="en-US" sz="36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sáng</a:t>
            </a:r>
            <a:r>
              <a:rPr kumimoji="0" lang="en-US" sz="36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hẹp</a:t>
            </a:r>
            <a:r>
              <a:rPr kumimoji="0" lang="en-US" sz="36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song </a:t>
            </a:r>
            <a:r>
              <a:rPr kumimoji="0" lang="en-US" sz="36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song</a:t>
            </a:r>
            <a:r>
              <a:rPr kumimoji="0" lang="en-US" sz="36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6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có</a:t>
            </a:r>
            <a:r>
              <a:rPr kumimoji="0" lang="en-US" sz="3600" b="1" i="1"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6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thể</a:t>
            </a:r>
            <a:r>
              <a:rPr kumimoji="0" lang="en-US" sz="3600" b="1" i="1"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6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xem</a:t>
            </a:r>
            <a:r>
              <a:rPr kumimoji="0" lang="en-US" sz="3600" b="1" i="1"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6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là</a:t>
            </a:r>
            <a:r>
              <a:rPr kumimoji="0" lang="en-US" sz="3600" b="1" i="1"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6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một</a:t>
            </a:r>
            <a:r>
              <a:rPr kumimoji="0" lang="en-US" sz="3600" b="1" i="1"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6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tia</a:t>
            </a:r>
            <a:r>
              <a:rPr kumimoji="0" lang="en-US" sz="3600" b="1" i="1"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6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sáng</a:t>
            </a:r>
            <a:r>
              <a:rPr kumimoji="0" lang="en-US" sz="36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a:t>
            </a:r>
            <a:endParaRPr kumimoji="0" lang="vi-VN" sz="3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1463" algn="l"/>
              </a:tabLst>
            </a:pPr>
            <a:endParaRPr kumimoji="0" lang="vi-VN" sz="18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843108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813" y="84675"/>
            <a:ext cx="7217232" cy="646331"/>
          </a:xfrm>
          <a:prstGeom prst="rect">
            <a:avLst/>
          </a:prstGeom>
        </p:spPr>
        <p:txBody>
          <a:bodyPr wrap="none">
            <a:spAutoFit/>
          </a:bodyPr>
          <a:lstStyle/>
          <a:p>
            <a:r>
              <a:rPr lang="de-DE" sz="3600" b="1" dirty="0">
                <a:solidFill>
                  <a:srgbClr val="FF0000"/>
                </a:solidFill>
                <a:latin typeface="Times New Roman" pitchFamily="18" charset="0"/>
                <a:cs typeface="Times New Roman" pitchFamily="18" charset="0"/>
              </a:rPr>
              <a:t>3. VÙNG </a:t>
            </a:r>
            <a:r>
              <a:rPr lang="de-DE" sz="3600" b="1" dirty="0" smtClean="0">
                <a:solidFill>
                  <a:srgbClr val="FF0000"/>
                </a:solidFill>
                <a:latin typeface="Times New Roman" pitchFamily="18" charset="0"/>
                <a:cs typeface="Times New Roman" pitchFamily="18" charset="0"/>
              </a:rPr>
              <a:t>TỐI </a:t>
            </a:r>
            <a:r>
              <a:rPr lang="de-DE" sz="3600" b="1" dirty="0">
                <a:solidFill>
                  <a:srgbClr val="FF0000"/>
                </a:solidFill>
                <a:latin typeface="Times New Roman" pitchFamily="18" charset="0"/>
                <a:cs typeface="Times New Roman" pitchFamily="18" charset="0"/>
              </a:rPr>
              <a:t>VÀ VÙNG NỬA TỐI</a:t>
            </a:r>
            <a:endParaRPr lang="vi-VN" sz="3600" dirty="0">
              <a:solidFill>
                <a:srgbClr val="FF0000"/>
              </a:solidFill>
              <a:latin typeface="Times New Roman" pitchFamily="18" charset="0"/>
              <a:cs typeface="Times New Roman" pitchFamily="18" charset="0"/>
            </a:endParaRPr>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2339460" y="3067163"/>
            <a:ext cx="6753884" cy="3885898"/>
          </a:xfrm>
          <a:prstGeom prst="rect">
            <a:avLst/>
          </a:prstGeom>
          <a:noFill/>
        </p:spPr>
      </p:pic>
      <p:sp>
        <p:nvSpPr>
          <p:cNvPr id="7" name="Rectangle 12"/>
          <p:cNvSpPr>
            <a:spLocks noChangeArrowheads="1"/>
          </p:cNvSpPr>
          <p:nvPr/>
        </p:nvSpPr>
        <p:spPr bwMode="auto">
          <a:xfrm>
            <a:off x="1" y="558712"/>
            <a:ext cx="121920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649288" algn="l"/>
              </a:tabLst>
            </a:pPr>
            <a:r>
              <a:rPr kumimoji="0" lang="vi-VN" sz="2800" b="1" i="0" u="none" strike="noStrike" cap="none" normalizeH="0" baseline="0" dirty="0" smtClean="0">
                <a:ln>
                  <a:noFill/>
                </a:ln>
                <a:solidFill>
                  <a:schemeClr val="tx1"/>
                </a:solidFill>
                <a:effectLst/>
                <a:latin typeface="+mj-lt"/>
                <a:ea typeface="Palatino Linotype" pitchFamily="18" charset="0"/>
                <a:cs typeface="Palatino Linotype" pitchFamily="18" charset="0"/>
              </a:rPr>
              <a:t>- Dùng một đèn pin (loại bóng đèn nhỏ) để tạo ra một nguồn sáng hẹp. </a:t>
            </a:r>
          </a:p>
          <a:p>
            <a:pPr marL="0" marR="0" lvl="0" indent="0" algn="l" defTabSz="914400" rtl="0" eaLnBrk="1" fontAlgn="base" latinLnBrk="0" hangingPunct="1">
              <a:lnSpc>
                <a:spcPct val="100000"/>
              </a:lnSpc>
              <a:spcBef>
                <a:spcPct val="0"/>
              </a:spcBef>
              <a:spcAft>
                <a:spcPct val="0"/>
              </a:spcAft>
              <a:buClrTx/>
              <a:buSzTx/>
              <a:tabLst>
                <a:tab pos="649288" algn="l"/>
              </a:tabLst>
            </a:pPr>
            <a:r>
              <a:rPr kumimoji="0" lang="vi-VN" sz="2800" b="1" i="0" u="none" strike="noStrike" cap="none" normalizeH="0" baseline="0" dirty="0" smtClean="0">
                <a:ln>
                  <a:noFill/>
                </a:ln>
                <a:solidFill>
                  <a:schemeClr val="tx1"/>
                </a:solidFill>
                <a:effectLst/>
                <a:latin typeface="+mj-lt"/>
                <a:ea typeface="Palatino Linotype" pitchFamily="18" charset="0"/>
                <a:cs typeface="Palatino Linotype" pitchFamily="18" charset="0"/>
              </a:rPr>
              <a:t>Trong khoảng giữa đèn pin và màn chắn đặt một quả bóng nhỏ làm vật cản sáng.</a:t>
            </a:r>
            <a:endParaRPr kumimoji="0" lang="vi-VN" sz="2800" b="1"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49288" algn="l"/>
              </a:tabLst>
            </a:pPr>
            <a:endParaRPr kumimoji="0" lang="vi-VN" sz="1800" b="0" i="0" u="none" strike="noStrike" cap="none" normalizeH="0" baseline="0" dirty="0" smtClean="0">
              <a:ln>
                <a:noFill/>
              </a:ln>
              <a:solidFill>
                <a:schemeClr val="tx1"/>
              </a:solidFill>
              <a:effectLst/>
              <a:latin typeface="+mj-lt"/>
              <a:cs typeface="Arial" pitchFamily="34" charset="0"/>
            </a:endParaRPr>
          </a:p>
        </p:txBody>
      </p:sp>
      <p:sp>
        <p:nvSpPr>
          <p:cNvPr id="8" name="Rectangle 13"/>
          <p:cNvSpPr>
            <a:spLocks noChangeArrowheads="1"/>
          </p:cNvSpPr>
          <p:nvPr/>
        </p:nvSpPr>
        <p:spPr bwMode="auto">
          <a:xfrm rot="10800000" flipV="1">
            <a:off x="88813" y="1806042"/>
            <a:ext cx="1125517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55638" algn="l"/>
              </a:tabLst>
            </a:pPr>
            <a:r>
              <a:rPr kumimoji="0" lang="vi-VN" sz="2800" b="1" i="0" u="none" strike="noStrike" cap="none" normalizeH="0" baseline="0" dirty="0" smtClean="0">
                <a:ln>
                  <a:noFill/>
                </a:ln>
                <a:solidFill>
                  <a:schemeClr val="tx1"/>
                </a:solidFill>
                <a:effectLst/>
                <a:latin typeface="Times New Roman" pitchFamily="18" charset="0"/>
                <a:ea typeface="Palatino Linotype" pitchFamily="18" charset="0"/>
                <a:cs typeface="Times New Roman" pitchFamily="18" charset="0"/>
              </a:rPr>
              <a:t>- Vùng không gian phía sau quả bóng không nhận được ánh sáng trực tiếp từ nguồn sáng nên là vùng tối và trên màn chắn xuất hiện bóng tối của vật cản (Hình 15.5a).</a:t>
            </a:r>
            <a:endParaRPr kumimoji="0" lang="vi-VN"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843108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a:hlinkClick r:id="rId4" action="ppaction://hlinkfile"/>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727200" y="1066801"/>
            <a:ext cx="8751219" cy="4360035"/>
          </a:xfrm>
          <a:prstGeom prst="rect">
            <a:avLst/>
          </a:prstGeom>
        </p:spPr>
      </p:pic>
      <p:pic>
        <p:nvPicPr>
          <p:cNvPr id="5" name="Sự hình thành liên kết cộng hoá trị của Cl2">
            <a:hlinkClick r:id="" action="ppaction://media"/>
            <a:extLst>
              <a:ext uri="{FF2B5EF4-FFF2-40B4-BE49-F238E27FC236}">
                <a16:creationId xmlns="" xmlns:a16="http://schemas.microsoft.com/office/drawing/2014/main" id="{EA4E2562-F37A-5151-C4B2-C5C2E348B14F}"/>
              </a:ext>
            </a:extLst>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2032000" y="1219200"/>
            <a:ext cx="8128000" cy="3657600"/>
          </a:xfrm>
          <a:prstGeom prst="rect">
            <a:avLst/>
          </a:prstGeom>
        </p:spPr>
      </p:pic>
      <p:sp>
        <p:nvSpPr>
          <p:cNvPr id="3" name="Rectangle 2"/>
          <p:cNvSpPr/>
          <p:nvPr/>
        </p:nvSpPr>
        <p:spPr>
          <a:xfrm>
            <a:off x="2499535" y="212900"/>
            <a:ext cx="7543347" cy="707886"/>
          </a:xfrm>
          <a:prstGeom prst="rect">
            <a:avLst/>
          </a:prstGeom>
        </p:spPr>
        <p:txBody>
          <a:bodyPr wrap="none">
            <a:spAutoFit/>
          </a:bodyPr>
          <a:lstStyle/>
          <a:p>
            <a:r>
              <a:rPr lang="en-US" sz="4000" b="1" dirty="0">
                <a:solidFill>
                  <a:srgbClr val="FF0000"/>
                </a:solidFill>
                <a:latin typeface="Times New Roman" pitchFamily="18" charset="0"/>
                <a:cs typeface="Times New Roman" pitchFamily="18" charset="0"/>
              </a:rPr>
              <a:t>BÀI 15: ÁNH SÁNG , TIA SÁNG</a:t>
            </a:r>
          </a:p>
        </p:txBody>
      </p:sp>
    </p:spTree>
    <p:extLst>
      <p:ext uri="{BB962C8B-B14F-4D97-AF65-F5344CB8AC3E}">
        <p14:creationId xmlns:p14="http://schemas.microsoft.com/office/powerpoint/2010/main" val="1048568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4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10E49C1-4606-40D2-8E0F-F0F7D5A9938C}"/>
              </a:ext>
            </a:extLst>
          </p:cNvPr>
          <p:cNvSpPr txBox="1"/>
          <p:nvPr/>
        </p:nvSpPr>
        <p:spPr>
          <a:xfrm>
            <a:off x="1550504" y="72636"/>
            <a:ext cx="10641496" cy="2677656"/>
          </a:xfrm>
          <a:prstGeom prst="rect">
            <a:avLst/>
          </a:prstGeom>
          <a:noFill/>
        </p:spPr>
        <p:txBody>
          <a:bodyPr wrap="square">
            <a:spAutoFit/>
          </a:bodyPr>
          <a:lstStyle/>
          <a:p>
            <a:pPr>
              <a:lnSpc>
                <a:spcPct val="150000"/>
              </a:lnSpc>
            </a:pPr>
            <a:r>
              <a:rPr lang="en-US" sz="2800" b="1" dirty="0" err="1">
                <a:solidFill>
                  <a:srgbClr val="661A0C"/>
                </a:solidFill>
                <a:latin typeface="Times New Roman" pitchFamily="18" charset="0"/>
                <a:cs typeface="Times New Roman" pitchFamily="18" charset="0"/>
              </a:rPr>
              <a:t>Thời</a:t>
            </a:r>
            <a:r>
              <a:rPr lang="en-US" sz="2800" b="1" dirty="0">
                <a:solidFill>
                  <a:srgbClr val="661A0C"/>
                </a:solidFill>
                <a:latin typeface="Times New Roman" pitchFamily="18" charset="0"/>
                <a:cs typeface="Times New Roman" pitchFamily="18" charset="0"/>
              </a:rPr>
              <a:t> </a:t>
            </a:r>
            <a:r>
              <a:rPr lang="en-US" sz="2800" b="1" dirty="0" err="1">
                <a:solidFill>
                  <a:srgbClr val="661A0C"/>
                </a:solidFill>
                <a:latin typeface="Times New Roman" pitchFamily="18" charset="0"/>
                <a:cs typeface="Times New Roman" pitchFamily="18" charset="0"/>
              </a:rPr>
              <a:t>gian</a:t>
            </a:r>
            <a:r>
              <a:rPr lang="en-US" sz="2800" dirty="0" smtClean="0">
                <a:solidFill>
                  <a:srgbClr val="661A0C"/>
                </a:solidFill>
                <a:latin typeface="Times New Roman" pitchFamily="18" charset="0"/>
                <a:cs typeface="Times New Roman" pitchFamily="18" charset="0"/>
              </a:rPr>
              <a:t>: </a:t>
            </a:r>
            <a:r>
              <a:rPr lang="en-US" sz="2800" b="1" dirty="0">
                <a:latin typeface="Times New Roman" panose="02020603050405020304" pitchFamily="18" charset="0"/>
                <a:cs typeface="Times New Roman" panose="02020603050405020304" pitchFamily="18" charset="0"/>
              </a:rPr>
              <a:t>5</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phút</a:t>
            </a:r>
            <a:endParaRPr lang="en-US" sz="2800" b="1" dirty="0">
              <a:latin typeface="Times New Roman" panose="02020603050405020304" pitchFamily="18" charset="0"/>
              <a:cs typeface="Times New Roman" panose="02020603050405020304" pitchFamily="18" charset="0"/>
            </a:endParaRPr>
          </a:p>
          <a:p>
            <a:pPr>
              <a:lnSpc>
                <a:spcPct val="150000"/>
              </a:lnSpc>
            </a:pPr>
            <a:r>
              <a:rPr lang="en-US" sz="2800" b="1" dirty="0" err="1">
                <a:solidFill>
                  <a:srgbClr val="661A0C"/>
                </a:solidFill>
                <a:latin typeface="Times New Roman" pitchFamily="18" charset="0"/>
                <a:cs typeface="Times New Roman" pitchFamily="18" charset="0"/>
              </a:rPr>
              <a:t>Hình</a:t>
            </a:r>
            <a:r>
              <a:rPr lang="en-US" sz="2800" b="1" dirty="0">
                <a:solidFill>
                  <a:srgbClr val="661A0C"/>
                </a:solidFill>
                <a:latin typeface="Times New Roman" pitchFamily="18" charset="0"/>
                <a:cs typeface="Times New Roman" pitchFamily="18" charset="0"/>
              </a:rPr>
              <a:t> </a:t>
            </a:r>
            <a:r>
              <a:rPr lang="en-US" sz="2800" b="1" dirty="0" err="1">
                <a:solidFill>
                  <a:srgbClr val="661A0C"/>
                </a:solidFill>
                <a:latin typeface="Times New Roman" pitchFamily="18" charset="0"/>
                <a:cs typeface="Times New Roman" pitchFamily="18" charset="0"/>
              </a:rPr>
              <a:t>thức</a:t>
            </a:r>
            <a:r>
              <a:rPr lang="en-US" sz="2800" b="1" dirty="0">
                <a:latin typeface="Times New Roman" pitchFamily="18" charset="0"/>
                <a:cs typeface="Times New Roman" pitchFamily="18" charset="0"/>
              </a:rPr>
              <a:t> : </a:t>
            </a:r>
            <a:r>
              <a:rPr lang="en-US" sz="2800" b="1" dirty="0" smtClean="0">
                <a:latin typeface="Times New Roman" pitchFamily="18" charset="0"/>
                <a:cs typeface="Times New Roman" pitchFamily="18" charset="0"/>
              </a:rPr>
              <a:t> </a:t>
            </a:r>
            <a:r>
              <a:rPr lang="en-US" sz="2800" b="1" dirty="0">
                <a:latin typeface="Times New Roman" panose="02020603050405020304" pitchFamily="18" charset="0"/>
                <a:cs typeface="Times New Roman" panose="02020603050405020304" pitchFamily="18" charset="0"/>
              </a:rPr>
              <a:t>Hs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nhóm</a:t>
            </a:r>
            <a:r>
              <a:rPr lang="en-US" sz="2800" b="1" dirty="0" smtClean="0">
                <a:latin typeface="Times New Roman" panose="02020603050405020304" pitchFamily="18" charset="0"/>
                <a:cs typeface="Times New Roman" panose="02020603050405020304" pitchFamily="18" charset="0"/>
              </a:rPr>
              <a:t> </a:t>
            </a:r>
          </a:p>
          <a:p>
            <a:pPr>
              <a:lnSpc>
                <a:spcPct val="150000"/>
              </a:lnSpc>
            </a:pPr>
            <a:r>
              <a:rPr lang="en-US" sz="2800" b="1" dirty="0" err="1" smtClean="0">
                <a:solidFill>
                  <a:srgbClr val="661A0C"/>
                </a:solidFill>
                <a:latin typeface="Times New Roman" pitchFamily="18" charset="0"/>
                <a:cs typeface="Times New Roman" pitchFamily="18" charset="0"/>
              </a:rPr>
              <a:t>Nhiệm</a:t>
            </a:r>
            <a:r>
              <a:rPr lang="en-US" sz="2800" b="1" dirty="0" smtClean="0">
                <a:solidFill>
                  <a:srgbClr val="661A0C"/>
                </a:solidFill>
                <a:latin typeface="Times New Roman" pitchFamily="18" charset="0"/>
                <a:cs typeface="Times New Roman" pitchFamily="18" charset="0"/>
              </a:rPr>
              <a:t> </a:t>
            </a:r>
            <a:r>
              <a:rPr lang="en-US" sz="2800" b="1" dirty="0" err="1">
                <a:solidFill>
                  <a:srgbClr val="661A0C"/>
                </a:solidFill>
                <a:latin typeface="Times New Roman" pitchFamily="18" charset="0"/>
                <a:cs typeface="Times New Roman" pitchFamily="18" charset="0"/>
              </a:rPr>
              <a:t>vụ</a:t>
            </a:r>
            <a:r>
              <a:rPr lang="en-US" sz="2800" dirty="0" smtClean="0">
                <a:solidFill>
                  <a:srgbClr val="661A0C"/>
                </a:solidFill>
                <a:latin typeface="Times New Roman" pitchFamily="18" charset="0"/>
                <a:cs typeface="Times New Roman" pitchFamily="18" charset="0"/>
              </a:rPr>
              <a:t>: - </a:t>
            </a:r>
            <a:r>
              <a:rPr lang="en-US" sz="2800" b="1" dirty="0" err="1">
                <a:solidFill>
                  <a:srgbClr val="000000"/>
                </a:solidFill>
                <a:effectLst/>
                <a:latin typeface="Times New Roman" panose="02020603050405020304" pitchFamily="18" charset="0"/>
                <a:ea typeface="Calibri" panose="020F0502020204030204" pitchFamily="34" charset="0"/>
                <a:cs typeface="Times New Roman" pitchFamily="18" charset="0"/>
              </a:rPr>
              <a:t>Hoàn</a:t>
            </a:r>
            <a:r>
              <a:rPr lang="en-US" sz="28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itchFamily="18" charset="0"/>
              </a:rPr>
              <a:t>thành</a:t>
            </a:r>
            <a:r>
              <a:rPr lang="en-US" sz="28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itchFamily="18" charset="0"/>
              </a:rPr>
              <a:t>cá</a:t>
            </a:r>
            <a:r>
              <a:rPr lang="en-US" sz="28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nhân</a:t>
            </a:r>
            <a:r>
              <a:rPr lang="en-US" sz="2800" b="1" dirty="0">
                <a:solidFill>
                  <a:srgbClr val="000000"/>
                </a:solidFill>
                <a:latin typeface="Times New Roman" panose="02020603050405020304" pitchFamily="18" charset="0"/>
                <a:ea typeface="Calibri" panose="020F0502020204030204" pitchFamily="34" charset="0"/>
                <a:cs typeface="Times New Roman"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itchFamily="18" charset="0"/>
              </a:rPr>
              <a:t>nhiệm</a:t>
            </a:r>
            <a:r>
              <a:rPr lang="en-US" sz="2800" b="1" dirty="0">
                <a:solidFill>
                  <a:srgbClr val="000000"/>
                </a:solidFill>
                <a:latin typeface="Times New Roman" panose="02020603050405020304" pitchFamily="18" charset="0"/>
                <a:ea typeface="Calibri" panose="020F0502020204030204" pitchFamily="34" charset="0"/>
                <a:cs typeface="Times New Roman"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itchFamily="18" charset="0"/>
              </a:rPr>
              <a:t>vụ</a:t>
            </a:r>
            <a:r>
              <a:rPr lang="en-US" sz="2800" b="1" dirty="0">
                <a:solidFill>
                  <a:srgbClr val="000000"/>
                </a:solidFill>
                <a:latin typeface="Times New Roman" panose="02020603050405020304" pitchFamily="18" charset="0"/>
                <a:ea typeface="Calibri" panose="020F0502020204030204" pitchFamily="34" charset="0"/>
                <a:cs typeface="Times New Roman"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itchFamily="18" charset="0"/>
              </a:rPr>
              <a:t>trong</a:t>
            </a:r>
            <a:r>
              <a:rPr lang="en-US" sz="2800" b="1" dirty="0">
                <a:solidFill>
                  <a:srgbClr val="000000"/>
                </a:solidFill>
                <a:latin typeface="Times New Roman" panose="02020603050405020304" pitchFamily="18" charset="0"/>
                <a:ea typeface="Calibri" panose="020F0502020204030204" pitchFamily="34" charset="0"/>
                <a:cs typeface="Times New Roman"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itchFamily="18" charset="0"/>
              </a:rPr>
              <a:t>phiếu</a:t>
            </a:r>
            <a:r>
              <a:rPr lang="en-US" sz="2800" b="1" dirty="0">
                <a:solidFill>
                  <a:srgbClr val="000000"/>
                </a:solidFill>
                <a:latin typeface="Times New Roman" panose="02020603050405020304" pitchFamily="18" charset="0"/>
                <a:ea typeface="Calibri" panose="020F0502020204030204" pitchFamily="34" charset="0"/>
                <a:cs typeface="Times New Roman"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itchFamily="18" charset="0"/>
              </a:rPr>
              <a:t>học</a:t>
            </a:r>
            <a:r>
              <a:rPr lang="en-US" sz="2800" b="1" dirty="0">
                <a:solidFill>
                  <a:srgbClr val="000000"/>
                </a:solidFill>
                <a:latin typeface="Times New Roman" panose="02020603050405020304" pitchFamily="18" charset="0"/>
                <a:ea typeface="Calibri" panose="020F0502020204030204" pitchFamily="34" charset="0"/>
                <a:cs typeface="Times New Roman"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itchFamily="18" charset="0"/>
              </a:rPr>
              <a:t>tập</a:t>
            </a:r>
            <a:r>
              <a:rPr lang="en-US" sz="2800" b="1" dirty="0">
                <a:solidFill>
                  <a:srgbClr val="000000"/>
                </a:solidFill>
                <a:latin typeface="Times New Roman" panose="02020603050405020304" pitchFamily="18" charset="0"/>
                <a:ea typeface="Calibri" panose="020F0502020204030204" pitchFamily="34" charset="0"/>
                <a:cs typeface="Times New Roman"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itchFamily="18" charset="0"/>
              </a:rPr>
              <a:t>số</a:t>
            </a:r>
            <a:r>
              <a:rPr lang="en-US" sz="2800" b="1" dirty="0">
                <a:solidFill>
                  <a:srgbClr val="000000"/>
                </a:solidFill>
                <a:latin typeface="Times New Roman" panose="02020603050405020304" pitchFamily="18" charset="0"/>
                <a:ea typeface="Calibri" panose="020F0502020204030204" pitchFamily="34" charset="0"/>
                <a:cs typeface="Times New Roman" pitchFamily="18" charset="0"/>
              </a:rPr>
              <a:t> </a:t>
            </a:r>
            <a:r>
              <a:rPr lang="en-US" sz="2800" b="1" dirty="0" smtClean="0">
                <a:solidFill>
                  <a:srgbClr val="000000"/>
                </a:solidFill>
                <a:latin typeface="Times New Roman" panose="02020603050405020304" pitchFamily="18" charset="0"/>
                <a:ea typeface="Calibri" panose="020F0502020204030204" pitchFamily="34" charset="0"/>
                <a:cs typeface="Times New Roman" pitchFamily="18" charset="0"/>
              </a:rPr>
              <a:t>3.</a:t>
            </a:r>
            <a:endParaRPr lang="en-US" sz="2800" b="1" dirty="0" smtClean="0">
              <a:solidFill>
                <a:srgbClr val="000000"/>
              </a:solidFill>
              <a:effectLst/>
              <a:latin typeface="Times New Roman" panose="02020603050405020304" pitchFamily="18" charset="0"/>
              <a:ea typeface="Calibri" panose="020F0502020204030204" pitchFamily="34" charset="0"/>
              <a:cs typeface="Times New Roman" pitchFamily="18" charset="0"/>
            </a:endParaRPr>
          </a:p>
          <a:p>
            <a:pPr>
              <a:lnSpc>
                <a:spcPct val="150000"/>
              </a:lnSpc>
            </a:pPr>
            <a:r>
              <a:rPr lang="en-US" sz="28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Trao</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800" b="1" dirty="0" err="1" smtClean="0">
                <a:solidFill>
                  <a:srgbClr val="000000"/>
                </a:solidFill>
                <a:latin typeface="Times New Roman" panose="02020603050405020304" pitchFamily="18" charset="0"/>
                <a:ea typeface="Calibri" panose="020F0502020204030204" pitchFamily="34" charset="0"/>
                <a:cs typeface="Times New Roman" pitchFamily="18" charset="0"/>
              </a:rPr>
              <a:t>đổi</a:t>
            </a:r>
            <a:r>
              <a:rPr lang="en-US" sz="2800" b="1" dirty="0" smtClean="0">
                <a:solidFill>
                  <a:srgbClr val="000000"/>
                </a:solidFill>
                <a:latin typeface="Times New Roman" panose="02020603050405020304" pitchFamily="18" charset="0"/>
                <a:ea typeface="Calibri" panose="020F0502020204030204" pitchFamily="34" charset="0"/>
                <a:cs typeface="Times New Roman" pitchFamily="18" charset="0"/>
              </a:rPr>
              <a:t> ý </a:t>
            </a:r>
            <a:r>
              <a:rPr lang="en-US" sz="2800" b="1" dirty="0" err="1" smtClean="0">
                <a:solidFill>
                  <a:srgbClr val="000000"/>
                </a:solidFill>
                <a:latin typeface="Times New Roman" panose="02020603050405020304" pitchFamily="18" charset="0"/>
                <a:ea typeface="Calibri" panose="020F0502020204030204" pitchFamily="34" charset="0"/>
                <a:cs typeface="Times New Roman" pitchFamily="18" charset="0"/>
              </a:rPr>
              <a:t>kiến</a:t>
            </a:r>
            <a:r>
              <a:rPr lang="en-US" sz="2800" b="1" dirty="0" smtClean="0">
                <a:solidFill>
                  <a:srgbClr val="000000"/>
                </a:solidFill>
                <a:latin typeface="Times New Roman" panose="02020603050405020304" pitchFamily="18" charset="0"/>
                <a:ea typeface="Calibri" panose="020F0502020204030204" pitchFamily="34" charset="0"/>
                <a:cs typeface="Times New Roman" pitchFamily="18" charset="0"/>
              </a:rPr>
              <a:t> </a:t>
            </a:r>
            <a:r>
              <a:rPr lang="en-US" sz="2800" b="1" dirty="0" err="1" smtClean="0">
                <a:solidFill>
                  <a:srgbClr val="000000"/>
                </a:solidFill>
                <a:latin typeface="Times New Roman" panose="02020603050405020304" pitchFamily="18" charset="0"/>
                <a:ea typeface="Calibri" panose="020F0502020204030204" pitchFamily="34" charset="0"/>
                <a:cs typeface="Times New Roman" pitchFamily="18" charset="0"/>
              </a:rPr>
              <a:t>với</a:t>
            </a:r>
            <a:r>
              <a:rPr lang="en-US" sz="2800" b="1" dirty="0" smtClean="0">
                <a:solidFill>
                  <a:srgbClr val="000000"/>
                </a:solidFill>
                <a:latin typeface="Times New Roman" panose="02020603050405020304" pitchFamily="18" charset="0"/>
                <a:ea typeface="Calibri" panose="020F0502020204030204" pitchFamily="34" charset="0"/>
                <a:cs typeface="Times New Roman"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bạn</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itchFamily="18" charset="0"/>
              </a:rPr>
              <a:t>bên</a:t>
            </a:r>
            <a:r>
              <a:rPr lang="en-US" sz="28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cạnh</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a:t>
            </a:r>
            <a:endParaRPr lang="en-US" sz="2800" b="1" dirty="0">
              <a:solidFill>
                <a:srgbClr val="000000"/>
              </a:solidFill>
              <a:effectLst/>
              <a:latin typeface="Times New Roman" panose="02020603050405020304" pitchFamily="18" charset="0"/>
              <a:ea typeface="Calibri" panose="020F0502020204030204" pitchFamily="34" charset="0"/>
              <a:cs typeface="Times New Roman" pitchFamily="18" charset="0"/>
            </a:endParaRPr>
          </a:p>
        </p:txBody>
      </p:sp>
      <p:pic>
        <p:nvPicPr>
          <p:cNvPr id="17" name="Picture 16"/>
          <p:cNvPicPr/>
          <p:nvPr/>
        </p:nvPicPr>
        <p:blipFill>
          <a:blip r:embed="rId2">
            <a:extLst>
              <a:ext uri="{28A0092B-C50C-407E-A947-70E740481C1C}">
                <a14:useLocalDpi xmlns:a14="http://schemas.microsoft.com/office/drawing/2010/main" val="0"/>
              </a:ext>
            </a:extLst>
          </a:blip>
          <a:srcRect/>
          <a:stretch>
            <a:fillRect/>
          </a:stretch>
        </p:blipFill>
        <p:spPr bwMode="auto">
          <a:xfrm>
            <a:off x="2406500" y="2750292"/>
            <a:ext cx="6753884" cy="3885898"/>
          </a:xfrm>
          <a:prstGeom prst="rect">
            <a:avLst/>
          </a:prstGeom>
          <a:noFill/>
        </p:spPr>
      </p:pic>
    </p:spTree>
    <p:extLst>
      <p:ext uri="{BB962C8B-B14F-4D97-AF65-F5344CB8AC3E}">
        <p14:creationId xmlns:p14="http://schemas.microsoft.com/office/powerpoint/2010/main" val="156746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a:hlinkClick r:id="rId4" action="ppaction://hlinkfile"/>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727200" y="1066801"/>
            <a:ext cx="8751219" cy="4360035"/>
          </a:xfrm>
          <a:prstGeom prst="rect">
            <a:avLst/>
          </a:prstGeom>
        </p:spPr>
      </p:pic>
      <p:pic>
        <p:nvPicPr>
          <p:cNvPr id="5" name="Sự hình thành liên kết cộng hoá trị của Cl2">
            <a:hlinkClick r:id="" action="ppaction://media"/>
            <a:extLst>
              <a:ext uri="{FF2B5EF4-FFF2-40B4-BE49-F238E27FC236}">
                <a16:creationId xmlns="" xmlns:a16="http://schemas.microsoft.com/office/drawing/2014/main" id="{EA4E2562-F37A-5151-C4B2-C5C2E348B14F}"/>
              </a:ext>
            </a:extLst>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2032000" y="1219200"/>
            <a:ext cx="8128000" cy="3657600"/>
          </a:xfrm>
          <a:prstGeom prst="rect">
            <a:avLst/>
          </a:prstGeom>
        </p:spPr>
      </p:pic>
      <p:sp>
        <p:nvSpPr>
          <p:cNvPr id="3" name="Rectangle 2"/>
          <p:cNvSpPr/>
          <p:nvPr/>
        </p:nvSpPr>
        <p:spPr>
          <a:xfrm>
            <a:off x="2499535" y="212900"/>
            <a:ext cx="7543347" cy="707886"/>
          </a:xfrm>
          <a:prstGeom prst="rect">
            <a:avLst/>
          </a:prstGeom>
        </p:spPr>
        <p:txBody>
          <a:bodyPr wrap="none">
            <a:spAutoFit/>
          </a:bodyPr>
          <a:lstStyle/>
          <a:p>
            <a:r>
              <a:rPr lang="en-US" sz="4000" b="1" dirty="0">
                <a:solidFill>
                  <a:srgbClr val="FF0000"/>
                </a:solidFill>
                <a:latin typeface="Times New Roman" pitchFamily="18" charset="0"/>
                <a:cs typeface="Times New Roman" pitchFamily="18" charset="0"/>
              </a:rPr>
              <a:t>BÀI 15: ÁNH SÁNG , TIA SÁNG</a:t>
            </a:r>
          </a:p>
        </p:txBody>
      </p:sp>
    </p:spTree>
    <p:extLst>
      <p:ext uri="{BB962C8B-B14F-4D97-AF65-F5344CB8AC3E}">
        <p14:creationId xmlns:p14="http://schemas.microsoft.com/office/powerpoint/2010/main" val="4232870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4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29" y="1"/>
            <a:ext cx="7217232" cy="646331"/>
          </a:xfrm>
          <a:prstGeom prst="rect">
            <a:avLst/>
          </a:prstGeom>
        </p:spPr>
        <p:txBody>
          <a:bodyPr wrap="none">
            <a:spAutoFit/>
          </a:bodyPr>
          <a:lstStyle/>
          <a:p>
            <a:r>
              <a:rPr lang="de-DE" sz="3600" b="1" dirty="0">
                <a:solidFill>
                  <a:srgbClr val="FF0000"/>
                </a:solidFill>
                <a:latin typeface="Times New Roman" pitchFamily="18" charset="0"/>
                <a:cs typeface="Times New Roman" pitchFamily="18" charset="0"/>
              </a:rPr>
              <a:t>3. VÙNG </a:t>
            </a:r>
            <a:r>
              <a:rPr lang="de-DE" sz="3600" b="1" dirty="0" smtClean="0">
                <a:solidFill>
                  <a:srgbClr val="FF0000"/>
                </a:solidFill>
                <a:latin typeface="Times New Roman" pitchFamily="18" charset="0"/>
                <a:cs typeface="Times New Roman" pitchFamily="18" charset="0"/>
              </a:rPr>
              <a:t>TỐi </a:t>
            </a:r>
            <a:r>
              <a:rPr lang="de-DE" sz="3600" b="1" dirty="0">
                <a:solidFill>
                  <a:srgbClr val="FF0000"/>
                </a:solidFill>
                <a:latin typeface="Times New Roman" pitchFamily="18" charset="0"/>
                <a:cs typeface="Times New Roman" pitchFamily="18" charset="0"/>
              </a:rPr>
              <a:t>VÀ VÙNG NỬA TỐI</a:t>
            </a:r>
            <a:endParaRPr lang="vi-VN" sz="3600" dirty="0">
              <a:solidFill>
                <a:srgbClr val="FF0000"/>
              </a:solidFill>
              <a:latin typeface="Times New Roman" pitchFamily="18" charset="0"/>
              <a:cs typeface="Times New Roman" pitchFamily="18" charset="0"/>
            </a:endParaRPr>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3022853" y="-156233"/>
            <a:ext cx="6753884" cy="4185025"/>
          </a:xfrm>
          <a:prstGeom prst="rect">
            <a:avLst/>
          </a:prstGeom>
          <a:noFill/>
        </p:spPr>
      </p:pic>
      <p:sp>
        <p:nvSpPr>
          <p:cNvPr id="2" name="Rectangle 1"/>
          <p:cNvSpPr/>
          <p:nvPr/>
        </p:nvSpPr>
        <p:spPr>
          <a:xfrm>
            <a:off x="105198" y="3929204"/>
            <a:ext cx="12050162" cy="1077218"/>
          </a:xfrm>
          <a:prstGeom prst="rect">
            <a:avLst/>
          </a:prstGeom>
        </p:spPr>
        <p:txBody>
          <a:bodyPr wrap="square">
            <a:spAutoFit/>
          </a:bodyPr>
          <a:lstStyle/>
          <a:p>
            <a:r>
              <a:rPr lang="de-DE" sz="3200" b="1" u="sng" dirty="0">
                <a:solidFill>
                  <a:srgbClr val="FF0000"/>
                </a:solidFill>
                <a:latin typeface="Times New Roman" pitchFamily="18" charset="0"/>
                <a:cs typeface="Times New Roman" pitchFamily="18" charset="0"/>
              </a:rPr>
              <a:t>Câu </a:t>
            </a:r>
            <a:r>
              <a:rPr lang="vi-VN" sz="3200" b="1" u="sng" dirty="0" smtClean="0">
                <a:solidFill>
                  <a:srgbClr val="FF0000"/>
                </a:solidFill>
                <a:latin typeface="Times New Roman" pitchFamily="18" charset="0"/>
                <a:cs typeface="Times New Roman" pitchFamily="18" charset="0"/>
              </a:rPr>
              <a:t>5</a:t>
            </a:r>
            <a:r>
              <a:rPr lang="de-DE" sz="3200" b="1" u="sng" dirty="0" smtClean="0">
                <a:solidFill>
                  <a:srgbClr val="FF0000"/>
                </a:solidFill>
                <a:latin typeface="Times New Roman" pitchFamily="18" charset="0"/>
                <a:cs typeface="Times New Roman" pitchFamily="18" charset="0"/>
              </a:rPr>
              <a:t>: </a:t>
            </a:r>
            <a:r>
              <a:rPr lang="vi-VN" sz="3200" b="1" dirty="0" smtClean="0">
                <a:latin typeface="Times New Roman" pitchFamily="18" charset="0"/>
                <a:cs typeface="Times New Roman" pitchFamily="18" charset="0"/>
              </a:rPr>
              <a:t>Mô </a:t>
            </a:r>
            <a:r>
              <a:rPr lang="vi-VN" sz="3200" b="1" dirty="0">
                <a:latin typeface="Times New Roman" pitchFamily="18" charset="0"/>
                <a:cs typeface="Times New Roman" pitchFamily="18" charset="0"/>
              </a:rPr>
              <a:t>tả vùng không gian phía sau vật cản trong Hình 15.5a. Bóng tối của quả bóng trên màn chắn có hình dạng thế nào?</a:t>
            </a:r>
          </a:p>
        </p:txBody>
      </p:sp>
      <p:sp>
        <p:nvSpPr>
          <p:cNvPr id="3" name="Rectangle 2"/>
          <p:cNvSpPr/>
          <p:nvPr/>
        </p:nvSpPr>
        <p:spPr>
          <a:xfrm>
            <a:off x="105198" y="5104645"/>
            <a:ext cx="12228213" cy="1077218"/>
          </a:xfrm>
          <a:prstGeom prst="rect">
            <a:avLst/>
          </a:prstGeom>
        </p:spPr>
        <p:txBody>
          <a:bodyPr wrap="square">
            <a:spAutoFit/>
          </a:bodyPr>
          <a:lstStyle/>
          <a:p>
            <a:r>
              <a:rPr lang="vi-VN" sz="3200" b="1" dirty="0">
                <a:solidFill>
                  <a:srgbClr val="FF0000"/>
                </a:solidFill>
                <a:latin typeface="Times New Roman" pitchFamily="18" charset="0"/>
                <a:cs typeface="Times New Roman" pitchFamily="18" charset="0"/>
              </a:rPr>
              <a:t>Vùng không gian phía sau vật cản chia thành hai phần sáng và tối riêng biệt. Nếu vật có dạng hình cầu thì bóng có dạng hình tròn.</a:t>
            </a:r>
          </a:p>
        </p:txBody>
      </p:sp>
    </p:spTree>
    <p:extLst>
      <p:ext uri="{BB962C8B-B14F-4D97-AF65-F5344CB8AC3E}">
        <p14:creationId xmlns:p14="http://schemas.microsoft.com/office/powerpoint/2010/main" val="367860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8107" y="0"/>
            <a:ext cx="11986788"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dirty="0" smtClean="0">
                <a:ln>
                  <a:noFill/>
                </a:ln>
                <a:solidFill>
                  <a:schemeClr val="tx1"/>
                </a:solidFill>
                <a:effectLst/>
                <a:latin typeface="+mj-lt"/>
                <a:ea typeface="Palatino Linotype" pitchFamily="18" charset="0"/>
                <a:cs typeface="Palatino Linotype" pitchFamily="18" charset="0"/>
              </a:rPr>
              <a:t>Để vẽ hình biểu diễn vùng tối phía sau vật cản sáng, ta thực hiện như sau</a:t>
            </a:r>
            <a:r>
              <a:rPr lang="vi-VN" sz="3200" b="1" dirty="0" smtClean="0">
                <a:latin typeface="+mj-lt"/>
                <a:ea typeface="Palatino Linotype" pitchFamily="18" charset="0"/>
                <a:cs typeface="Palatino Linotype" pitchFamily="18" charset="0"/>
              </a:rPr>
              <a:t>:</a:t>
            </a:r>
            <a:endParaRPr kumimoji="0" lang="vi-VN" sz="3200" b="1"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dirty="0" smtClean="0">
              <a:ln>
                <a:noFill/>
              </a:ln>
              <a:solidFill>
                <a:schemeClr val="tx1"/>
              </a:solidFill>
              <a:effectLst/>
              <a:latin typeface="+mj-lt"/>
              <a:cs typeface="Arial" pitchFamily="34" charset="0"/>
            </a:endParaRPr>
          </a:p>
        </p:txBody>
      </p:sp>
      <p:sp>
        <p:nvSpPr>
          <p:cNvPr id="3" name="Rectangle 3"/>
          <p:cNvSpPr>
            <a:spLocks noChangeArrowheads="1"/>
          </p:cNvSpPr>
          <p:nvPr/>
        </p:nvSpPr>
        <p:spPr bwMode="auto">
          <a:xfrm>
            <a:off x="199176" y="1354217"/>
            <a:ext cx="612014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52463" algn="l"/>
              </a:tabLst>
            </a:pPr>
            <a:r>
              <a:rPr kumimoji="0" lang="vi-VN" sz="3200" b="1" i="0" u="none" strike="noStrike" cap="none" normalizeH="0" baseline="0" dirty="0" smtClean="0">
                <a:ln>
                  <a:noFill/>
                </a:ln>
                <a:solidFill>
                  <a:schemeClr val="tx1"/>
                </a:solidFill>
                <a:effectLst/>
                <a:latin typeface="+mj-lt"/>
                <a:ea typeface="Palatino Linotype" pitchFamily="18" charset="0"/>
                <a:cs typeface="Palatino Linotype" pitchFamily="18" charset="0"/>
              </a:rPr>
              <a:t>Từ điểm sáng S, lần lượt vẽ hai tia sáng tới:</a:t>
            </a:r>
            <a:endParaRPr kumimoji="0" lang="vi-VN" sz="3200" b="1"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52463" algn="l"/>
              </a:tabLst>
            </a:pPr>
            <a:r>
              <a:rPr kumimoji="0" lang="vi-VN" sz="3200" b="1" i="0" u="none" strike="noStrike" cap="none" normalizeH="0" baseline="0" dirty="0" smtClean="0">
                <a:ln>
                  <a:noFill/>
                </a:ln>
                <a:solidFill>
                  <a:schemeClr val="tx1"/>
                </a:solidFill>
                <a:effectLst/>
                <a:latin typeface="+mj-lt"/>
                <a:ea typeface="Palatino Linotype" pitchFamily="18" charset="0"/>
                <a:cs typeface="Palatino Linotype" pitchFamily="18" charset="0"/>
              </a:rPr>
              <a:t>Tia SA, đi qua mép A của vật cản, cắt màn chắn tại điểm M.</a:t>
            </a:r>
            <a:endParaRPr kumimoji="0" lang="vi-VN" sz="3200" b="1"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52463" algn="l"/>
              </a:tabLst>
            </a:pPr>
            <a:r>
              <a:rPr kumimoji="0" lang="vi-VN" sz="3200" b="1" i="0" u="none" strike="noStrike" cap="none" normalizeH="0" baseline="0" dirty="0" smtClean="0">
                <a:ln>
                  <a:noFill/>
                </a:ln>
                <a:solidFill>
                  <a:schemeClr val="tx1"/>
                </a:solidFill>
                <a:effectLst/>
                <a:latin typeface="+mj-lt"/>
                <a:ea typeface="Palatino Linotype" pitchFamily="18" charset="0"/>
                <a:cs typeface="Palatino Linotype" pitchFamily="18" charset="0"/>
              </a:rPr>
              <a:t>Tia SB, đi qua mép B của vật cản, cắt màn chắn tại điểm N. Trên Hình 15.5b, vùng phía sau vật cản biểu diễn vùng tối.</a:t>
            </a:r>
            <a:endParaRPr kumimoji="0" lang="vi-VN" sz="3200" b="1" i="0" u="none" strike="noStrike" cap="none" normalizeH="0" baseline="0" dirty="0" smtClean="0">
              <a:ln>
                <a:noFill/>
              </a:ln>
              <a:solidFill>
                <a:schemeClr val="tx1"/>
              </a:solidFill>
              <a:effectLst/>
              <a:latin typeface="+mj-lt"/>
              <a:cs typeface="Arial" pitchFamily="34" charset="0"/>
            </a:endParaRPr>
          </a:p>
        </p:txBody>
      </p:sp>
      <p:pic>
        <p:nvPicPr>
          <p:cNvPr id="5" name="image1002.png"/>
          <p:cNvPicPr/>
          <p:nvPr/>
        </p:nvPicPr>
        <p:blipFill>
          <a:blip r:embed="rId2" cstate="print"/>
          <a:stretch>
            <a:fillRect/>
          </a:stretch>
        </p:blipFill>
        <p:spPr>
          <a:xfrm>
            <a:off x="5758005" y="959667"/>
            <a:ext cx="6509442" cy="5432080"/>
          </a:xfrm>
          <a:prstGeom prst="rect">
            <a:avLst/>
          </a:prstGeom>
        </p:spPr>
      </p:pic>
    </p:spTree>
    <p:extLst>
      <p:ext uri="{BB962C8B-B14F-4D97-AF65-F5344CB8AC3E}">
        <p14:creationId xmlns:p14="http://schemas.microsoft.com/office/powerpoint/2010/main" val="84310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10E49C1-4606-40D2-8E0F-F0F7D5A9938C}"/>
              </a:ext>
            </a:extLst>
          </p:cNvPr>
          <p:cNvSpPr txBox="1"/>
          <p:nvPr/>
        </p:nvSpPr>
        <p:spPr>
          <a:xfrm>
            <a:off x="1741390" y="372696"/>
            <a:ext cx="9953654" cy="2585323"/>
          </a:xfrm>
          <a:prstGeom prst="rect">
            <a:avLst/>
          </a:prstGeom>
          <a:noFill/>
        </p:spPr>
        <p:txBody>
          <a:bodyPr wrap="square">
            <a:spAutoFit/>
          </a:bodyPr>
          <a:lstStyle/>
          <a:p>
            <a:pPr>
              <a:lnSpc>
                <a:spcPct val="150000"/>
              </a:lnSpc>
            </a:pPr>
            <a:r>
              <a:rPr lang="en-US" sz="2800" b="1" dirty="0" err="1">
                <a:solidFill>
                  <a:srgbClr val="661A0C"/>
                </a:solidFill>
                <a:latin typeface="Times New Roman" pitchFamily="18" charset="0"/>
                <a:cs typeface="Times New Roman" pitchFamily="18" charset="0"/>
              </a:rPr>
              <a:t>Thời</a:t>
            </a:r>
            <a:r>
              <a:rPr lang="en-US" sz="2800" b="1" dirty="0">
                <a:solidFill>
                  <a:srgbClr val="661A0C"/>
                </a:solidFill>
                <a:latin typeface="Times New Roman" pitchFamily="18" charset="0"/>
                <a:cs typeface="Times New Roman" pitchFamily="18" charset="0"/>
              </a:rPr>
              <a:t> </a:t>
            </a:r>
            <a:r>
              <a:rPr lang="en-US" sz="2800" b="1" dirty="0" err="1">
                <a:solidFill>
                  <a:srgbClr val="661A0C"/>
                </a:solidFill>
                <a:latin typeface="Times New Roman" pitchFamily="18" charset="0"/>
                <a:cs typeface="Times New Roman" pitchFamily="18" charset="0"/>
              </a:rPr>
              <a:t>gian</a:t>
            </a:r>
            <a:r>
              <a:rPr lang="en-US" sz="2800" dirty="0" smtClean="0">
                <a:solidFill>
                  <a:srgbClr val="661A0C"/>
                </a:solidFill>
                <a:latin typeface="Times New Roman" pitchFamily="18" charset="0"/>
                <a:cs typeface="Times New Roman" pitchFamily="18" charset="0"/>
              </a:rPr>
              <a:t>: </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phút</a:t>
            </a:r>
            <a:endParaRPr lang="en-US" sz="2400" b="1" dirty="0">
              <a:latin typeface="Times New Roman" panose="02020603050405020304" pitchFamily="18" charset="0"/>
              <a:cs typeface="Times New Roman" panose="02020603050405020304" pitchFamily="18" charset="0"/>
            </a:endParaRPr>
          </a:p>
          <a:p>
            <a:pPr>
              <a:lnSpc>
                <a:spcPct val="150000"/>
              </a:lnSpc>
            </a:pPr>
            <a:r>
              <a:rPr lang="en-US" sz="2800" b="1" dirty="0" err="1">
                <a:solidFill>
                  <a:srgbClr val="661A0C"/>
                </a:solidFill>
                <a:latin typeface="Times New Roman" pitchFamily="18" charset="0"/>
                <a:cs typeface="Times New Roman" pitchFamily="18" charset="0"/>
              </a:rPr>
              <a:t>Hình</a:t>
            </a:r>
            <a:r>
              <a:rPr lang="en-US" sz="2800" b="1" dirty="0">
                <a:solidFill>
                  <a:srgbClr val="661A0C"/>
                </a:solidFill>
                <a:latin typeface="Times New Roman" pitchFamily="18" charset="0"/>
                <a:cs typeface="Times New Roman" pitchFamily="18" charset="0"/>
              </a:rPr>
              <a:t> </a:t>
            </a:r>
            <a:r>
              <a:rPr lang="en-US" sz="2800" b="1" dirty="0" err="1">
                <a:solidFill>
                  <a:srgbClr val="661A0C"/>
                </a:solidFill>
                <a:latin typeface="Times New Roman" pitchFamily="18" charset="0"/>
                <a:cs typeface="Times New Roman" pitchFamily="18" charset="0"/>
              </a:rPr>
              <a:t>thức</a:t>
            </a:r>
            <a:r>
              <a:rPr lang="en-US" sz="2400" b="1" dirty="0">
                <a:latin typeface="Times New Roman" pitchFamily="18" charset="0"/>
                <a:cs typeface="Times New Roman" pitchFamily="18" charset="0"/>
              </a:rPr>
              <a:t> : </a:t>
            </a:r>
            <a:r>
              <a:rPr lang="en-US" sz="2400" b="1" dirty="0" smtClean="0">
                <a:latin typeface="Times New Roman" pitchFamily="18" charset="0"/>
                <a:cs typeface="Times New Roman" pitchFamily="18" charset="0"/>
              </a:rPr>
              <a:t> </a:t>
            </a:r>
            <a:r>
              <a:rPr lang="en-US" sz="2400" b="1" dirty="0">
                <a:latin typeface="Times New Roman" panose="02020603050405020304" pitchFamily="18" charset="0"/>
                <a:cs typeface="Times New Roman" panose="02020603050405020304" pitchFamily="18" charset="0"/>
              </a:rPr>
              <a:t>Hs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nhóm</a:t>
            </a:r>
            <a:r>
              <a:rPr lang="en-US" sz="2400" b="1" dirty="0" smtClean="0">
                <a:latin typeface="Times New Roman" panose="02020603050405020304" pitchFamily="18" charset="0"/>
                <a:cs typeface="Times New Roman" panose="02020603050405020304" pitchFamily="18" charset="0"/>
              </a:rPr>
              <a:t> </a:t>
            </a:r>
          </a:p>
          <a:p>
            <a:pPr>
              <a:lnSpc>
                <a:spcPct val="150000"/>
              </a:lnSpc>
            </a:pPr>
            <a:r>
              <a:rPr lang="en-US" sz="2800" b="1" dirty="0" err="1" smtClean="0">
                <a:solidFill>
                  <a:srgbClr val="661A0C"/>
                </a:solidFill>
                <a:latin typeface="Times New Roman" pitchFamily="18" charset="0"/>
                <a:cs typeface="Times New Roman" pitchFamily="18" charset="0"/>
              </a:rPr>
              <a:t>Nhiệm</a:t>
            </a:r>
            <a:r>
              <a:rPr lang="en-US" sz="2800" b="1" dirty="0" smtClean="0">
                <a:solidFill>
                  <a:srgbClr val="661A0C"/>
                </a:solidFill>
                <a:latin typeface="Times New Roman" pitchFamily="18" charset="0"/>
                <a:cs typeface="Times New Roman" pitchFamily="18" charset="0"/>
              </a:rPr>
              <a:t> </a:t>
            </a:r>
            <a:r>
              <a:rPr lang="en-US" sz="2800" b="1" dirty="0" err="1">
                <a:solidFill>
                  <a:srgbClr val="661A0C"/>
                </a:solidFill>
                <a:latin typeface="Times New Roman" pitchFamily="18" charset="0"/>
                <a:cs typeface="Times New Roman" pitchFamily="18" charset="0"/>
              </a:rPr>
              <a:t>vụ</a:t>
            </a:r>
            <a:r>
              <a:rPr lang="en-US" sz="2800" dirty="0" smtClean="0">
                <a:solidFill>
                  <a:srgbClr val="661A0C"/>
                </a:solidFill>
                <a:latin typeface="Times New Roman" pitchFamily="18" charset="0"/>
                <a:cs typeface="Times New Roman" pitchFamily="18" charset="0"/>
              </a:rPr>
              <a:t>: -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Hoàn</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thành</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cá</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nhân</a:t>
            </a:r>
            <a:r>
              <a:rPr lang="en-US" sz="2400" b="1" dirty="0">
                <a:solidFill>
                  <a:srgbClr val="000000"/>
                </a:solidFill>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itchFamily="18" charset="0"/>
              </a:rPr>
              <a:t>nhiệm</a:t>
            </a:r>
            <a:r>
              <a:rPr lang="en-US" sz="2400" b="1" dirty="0">
                <a:solidFill>
                  <a:srgbClr val="000000"/>
                </a:solidFill>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itchFamily="18" charset="0"/>
              </a:rPr>
              <a:t>vụ</a:t>
            </a:r>
            <a:r>
              <a:rPr lang="en-US" sz="2400" b="1" dirty="0">
                <a:solidFill>
                  <a:srgbClr val="000000"/>
                </a:solidFill>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itchFamily="18" charset="0"/>
              </a:rPr>
              <a:t>trong</a:t>
            </a:r>
            <a:r>
              <a:rPr lang="en-US" sz="2400" b="1" dirty="0">
                <a:solidFill>
                  <a:srgbClr val="000000"/>
                </a:solidFill>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itchFamily="18" charset="0"/>
              </a:rPr>
              <a:t>phiếu</a:t>
            </a:r>
            <a:r>
              <a:rPr lang="en-US" sz="2400" b="1" dirty="0">
                <a:solidFill>
                  <a:srgbClr val="000000"/>
                </a:solidFill>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itchFamily="18" charset="0"/>
              </a:rPr>
              <a:t>học</a:t>
            </a:r>
            <a:r>
              <a:rPr lang="en-US" sz="2400" b="1" dirty="0">
                <a:solidFill>
                  <a:srgbClr val="000000"/>
                </a:solidFill>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itchFamily="18" charset="0"/>
              </a:rPr>
              <a:t>tập</a:t>
            </a:r>
            <a:r>
              <a:rPr lang="en-US" sz="2400" b="1" dirty="0">
                <a:solidFill>
                  <a:srgbClr val="000000"/>
                </a:solidFill>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itchFamily="18" charset="0"/>
              </a:rPr>
              <a:t>số</a:t>
            </a:r>
            <a:r>
              <a:rPr lang="en-US" sz="2400" b="1" dirty="0">
                <a:solidFill>
                  <a:srgbClr val="000000"/>
                </a:solidFill>
                <a:latin typeface="Times New Roman" panose="02020603050405020304" pitchFamily="18" charset="0"/>
                <a:ea typeface="Calibri" panose="020F0502020204030204" pitchFamily="34" charset="0"/>
                <a:cs typeface="Times New Roman" pitchFamily="18" charset="0"/>
              </a:rPr>
              <a:t> 4</a:t>
            </a:r>
            <a:r>
              <a:rPr lang="en-US" sz="2400" b="1" dirty="0" smtClean="0">
                <a:solidFill>
                  <a:srgbClr val="000000"/>
                </a:solidFill>
                <a:latin typeface="Times New Roman" panose="02020603050405020304" pitchFamily="18" charset="0"/>
                <a:ea typeface="Calibri" panose="020F0502020204030204" pitchFamily="34" charset="0"/>
                <a:cs typeface="Times New Roman" pitchFamily="18" charset="0"/>
              </a:rPr>
              <a:t>.</a:t>
            </a:r>
            <a:endPar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endParaRPr>
          </a:p>
          <a:p>
            <a:pPr>
              <a:lnSpc>
                <a:spcPct val="150000"/>
              </a:lnSpc>
            </a:pP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Trao</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itchFamily="18" charset="0"/>
              </a:rPr>
              <a:t>đổi</a:t>
            </a:r>
            <a:r>
              <a:rPr lang="en-US" sz="2400" b="1" dirty="0" smtClean="0">
                <a:solidFill>
                  <a:srgbClr val="000000"/>
                </a:solidFill>
                <a:latin typeface="Times New Roman" panose="02020603050405020304" pitchFamily="18" charset="0"/>
                <a:ea typeface="Calibri" panose="020F0502020204030204" pitchFamily="34" charset="0"/>
                <a:cs typeface="Times New Roman" pitchFamily="18" charset="0"/>
              </a:rPr>
              <a:t> ý </a:t>
            </a:r>
            <a:r>
              <a:rPr lang="en-US" sz="2400" b="1" dirty="0" err="1" smtClean="0">
                <a:solidFill>
                  <a:srgbClr val="000000"/>
                </a:solidFill>
                <a:latin typeface="Times New Roman" panose="02020603050405020304" pitchFamily="18" charset="0"/>
                <a:ea typeface="Calibri" panose="020F0502020204030204" pitchFamily="34" charset="0"/>
                <a:cs typeface="Times New Roman" pitchFamily="18" charset="0"/>
              </a:rPr>
              <a:t>kiến</a:t>
            </a:r>
            <a:r>
              <a:rPr lang="en-US" sz="2400" b="1" dirty="0" smtClean="0">
                <a:solidFill>
                  <a:srgbClr val="000000"/>
                </a:solidFill>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itchFamily="18" charset="0"/>
              </a:rPr>
              <a:t>với</a:t>
            </a:r>
            <a:r>
              <a:rPr lang="en-US" sz="2400" b="1" dirty="0" smtClean="0">
                <a:solidFill>
                  <a:srgbClr val="000000"/>
                </a:solidFill>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bạn</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bên</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cạnh</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a:t>
            </a:r>
            <a:endParaRPr lang="en-US" sz="1800" b="1" dirty="0">
              <a:solidFill>
                <a:srgbClr val="000000"/>
              </a:solidFill>
              <a:effectLst/>
              <a:latin typeface="Times New Roman" panose="02020603050405020304"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84310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855460" y="358196"/>
            <a:ext cx="93978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8425" algn="l"/>
              </a:tabLst>
            </a:pPr>
            <a:r>
              <a:rPr kumimoji="0" lang="de-DE" sz="3200" b="1" i="0" u="sng" strike="noStrike" cap="none" normalizeH="0" baseline="0" dirty="0" smtClean="0">
                <a:ln>
                  <a:noFill/>
                </a:ln>
                <a:solidFill>
                  <a:srgbClr val="FF0000"/>
                </a:solidFill>
                <a:effectLst/>
                <a:latin typeface="Times New Roman" pitchFamily="18" charset="0"/>
                <a:ea typeface="Calibri" charset="-93"/>
                <a:cs typeface="Times New Roman" pitchFamily="18" charset="0"/>
              </a:rPr>
              <a:t>Câu 1</a:t>
            </a:r>
            <a:r>
              <a:rPr kumimoji="0" lang="en-US" sz="3200" b="1" i="0" u="sng" strike="noStrike" cap="none" normalizeH="0" baseline="0" dirty="0" smtClean="0">
                <a:ln>
                  <a:noFill/>
                </a:ln>
                <a:solidFill>
                  <a:srgbClr val="FF0000"/>
                </a:solidFill>
                <a:effectLst/>
                <a:latin typeface="Times New Roman" pitchFamily="18" charset="0"/>
                <a:ea typeface="Calibri" charset="-93"/>
                <a:cs typeface="Times New Roman" pitchFamily="18" charset="0"/>
              </a:rPr>
              <a:t>:</a:t>
            </a:r>
            <a:r>
              <a:rPr lang="en-US" sz="3200" b="1" u="sng" dirty="0">
                <a:solidFill>
                  <a:srgbClr val="FF0000"/>
                </a:solidFill>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Trong</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hình</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dưới</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đây</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năng</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lượng</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ánh</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sáng</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mặt</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trời</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đã</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chuyển</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hoá</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thành</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dạng</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năng</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lượng</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nào</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a:t>
            </a:r>
            <a:endParaRPr kumimoji="0" lang="vi-VN" sz="3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8425" algn="l"/>
              </a:tabLst>
            </a:pPr>
            <a:endParaRPr kumimoji="0" lang="vi-VN"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5601" name="docshape35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408" y="1339910"/>
            <a:ext cx="4586036" cy="36247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4964636"/>
            <a:ext cx="1187814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98425" algn="l"/>
              </a:tabLst>
            </a:pP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Nêu</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ví</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dụ</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cho</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thấy</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năng</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lượng</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ánh</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sáng</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mặt</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trời</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còn</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có</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thể</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chuyển</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hoá</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thành</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các</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dạng</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năng</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lượng</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khác</a:t>
            </a:r>
            <a:r>
              <a:rPr kumimoji="0" lang="en-US" sz="32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a:t>
            </a:r>
            <a:endParaRPr kumimoji="0" lang="vi-VN"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6998330" y="1727128"/>
            <a:ext cx="5060886" cy="2862322"/>
          </a:xfrm>
          <a:prstGeom prst="rect">
            <a:avLst/>
          </a:prstGeom>
        </p:spPr>
        <p:txBody>
          <a:bodyPr wrap="square">
            <a:spAutoFit/>
          </a:bodyPr>
          <a:lstStyle/>
          <a:p>
            <a:r>
              <a:rPr lang="de-DE" sz="3600" b="1" dirty="0">
                <a:solidFill>
                  <a:srgbClr val="FF0000"/>
                </a:solidFill>
                <a:latin typeface="Times New Roman" pitchFamily="18" charset="0"/>
                <a:cs typeface="Times New Roman" pitchFamily="18" charset="0"/>
              </a:rPr>
              <a:t>Thí nghiệm này chứng tỏ ánh sáng mang năng lượng. Năng lượng ánh sáng đã chuyển hoá thành nhiệt năng</a:t>
            </a:r>
            <a:r>
              <a:rPr lang="de-DE" sz="3600" dirty="0">
                <a:solidFill>
                  <a:srgbClr val="FF0000"/>
                </a:solidFill>
                <a:latin typeface="Times New Roman" pitchFamily="18" charset="0"/>
                <a:cs typeface="Times New Roman" pitchFamily="18" charset="0"/>
              </a:rPr>
              <a:t>.</a:t>
            </a:r>
            <a:endParaRPr lang="vi-VN" sz="3600" dirty="0">
              <a:solidFill>
                <a:srgbClr val="FF0000"/>
              </a:solidFill>
              <a:latin typeface="Times New Roman" pitchFamily="18" charset="0"/>
              <a:cs typeface="Times New Roman" pitchFamily="18" charset="0"/>
            </a:endParaRPr>
          </a:p>
        </p:txBody>
      </p:sp>
      <p:sp>
        <p:nvSpPr>
          <p:cNvPr id="6" name="Rectangle 5"/>
          <p:cNvSpPr/>
          <p:nvPr/>
        </p:nvSpPr>
        <p:spPr>
          <a:xfrm>
            <a:off x="392784" y="6041854"/>
            <a:ext cx="8818440" cy="584775"/>
          </a:xfrm>
          <a:prstGeom prst="rect">
            <a:avLst/>
          </a:prstGeom>
        </p:spPr>
        <p:txBody>
          <a:bodyPr wrap="none">
            <a:spAutoFit/>
          </a:bodyPr>
          <a:lstStyle/>
          <a:p>
            <a:r>
              <a:rPr lang="de-DE" sz="3200" b="1" dirty="0">
                <a:solidFill>
                  <a:srgbClr val="FF0000"/>
                </a:solidFill>
                <a:latin typeface="Times New Roman" pitchFamily="18" charset="0"/>
                <a:cs typeface="Times New Roman" pitchFamily="18" charset="0"/>
              </a:rPr>
              <a:t>Đ</a:t>
            </a:r>
            <a:r>
              <a:rPr lang="de-DE" sz="3200" b="1" dirty="0" smtClean="0">
                <a:solidFill>
                  <a:srgbClr val="FF0000"/>
                </a:solidFill>
                <a:latin typeface="Times New Roman" pitchFamily="18" charset="0"/>
                <a:cs typeface="Times New Roman" pitchFamily="18" charset="0"/>
              </a:rPr>
              <a:t>iện </a:t>
            </a:r>
            <a:r>
              <a:rPr lang="de-DE" sz="3200" b="1" dirty="0">
                <a:solidFill>
                  <a:srgbClr val="FF0000"/>
                </a:solidFill>
                <a:latin typeface="Times New Roman" pitchFamily="18" charset="0"/>
                <a:cs typeface="Times New Roman" pitchFamily="18" charset="0"/>
              </a:rPr>
              <a:t>năng (xe ô</a:t>
            </a:r>
            <a:r>
              <a:rPr lang="de-DE" sz="3200" b="1" dirty="0" smtClean="0">
                <a:solidFill>
                  <a:srgbClr val="FF0000"/>
                </a:solidFill>
                <a:latin typeface="Times New Roman" pitchFamily="18" charset="0"/>
                <a:cs typeface="Times New Roman" pitchFamily="18" charset="0"/>
              </a:rPr>
              <a:t> tô </a:t>
            </a:r>
            <a:r>
              <a:rPr lang="de-DE" sz="3200" b="1" dirty="0">
                <a:solidFill>
                  <a:srgbClr val="FF0000"/>
                </a:solidFill>
                <a:latin typeface="Times New Roman" pitchFamily="18" charset="0"/>
                <a:cs typeface="Times New Roman" pitchFamily="18" charset="0"/>
              </a:rPr>
              <a:t>điện), quang hợp (hoá năng),...</a:t>
            </a:r>
            <a:endParaRPr lang="vi-VN" sz="3200" b="1" dirty="0">
              <a:solidFill>
                <a:srgbClr val="FF0000"/>
              </a:solidFill>
              <a:latin typeface="Times New Roman" pitchFamily="18" charset="0"/>
              <a:cs typeface="Times New Roman" pitchFamily="18" charset="0"/>
            </a:endParaRPr>
          </a:p>
        </p:txBody>
      </p:sp>
      <p:pic>
        <p:nvPicPr>
          <p:cNvPr id="2050" name="Picture 2" descr="C:\Users\Son\Desktop\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52" y="2040324"/>
            <a:ext cx="2744278" cy="286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10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1"/>
                                        </p:tgtEl>
                                        <p:attrNameLst>
                                          <p:attrName>style.visibility</p:attrName>
                                        </p:attrNameLst>
                                      </p:cBhvr>
                                      <p:to>
                                        <p:strVal val="visible"/>
                                      </p:to>
                                    </p:set>
                                    <p:anim calcmode="lin" valueType="num">
                                      <p:cBhvr additive="base">
                                        <p:cTn id="13" dur="500" fill="hold"/>
                                        <p:tgtEl>
                                          <p:spTgt spid="25601"/>
                                        </p:tgtEl>
                                        <p:attrNameLst>
                                          <p:attrName>ppt_x</p:attrName>
                                        </p:attrNameLst>
                                      </p:cBhvr>
                                      <p:tavLst>
                                        <p:tav tm="0">
                                          <p:val>
                                            <p:strVal val="#ppt_x"/>
                                          </p:val>
                                        </p:tav>
                                        <p:tav tm="100000">
                                          <p:val>
                                            <p:strVal val="#ppt_x"/>
                                          </p:val>
                                        </p:tav>
                                      </p:tavLst>
                                    </p:anim>
                                    <p:anim calcmode="lin" valueType="num">
                                      <p:cBhvr additive="base">
                                        <p:cTn id="14" dur="500" fill="hold"/>
                                        <p:tgtEl>
                                          <p:spTgt spid="256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utre 613"/>
          <p:cNvPicPr/>
          <p:nvPr/>
        </p:nvPicPr>
        <p:blipFill>
          <a:blip r:embed="rId2"/>
          <a:stretch/>
        </p:blipFill>
        <p:spPr>
          <a:xfrm>
            <a:off x="5854574" y="1811516"/>
            <a:ext cx="6337426" cy="5119735"/>
          </a:xfrm>
          <a:prstGeom prst="rect">
            <a:avLst/>
          </a:prstGeom>
        </p:spPr>
      </p:pic>
      <p:sp>
        <p:nvSpPr>
          <p:cNvPr id="4" name="Rectangle 3"/>
          <p:cNvSpPr/>
          <p:nvPr/>
        </p:nvSpPr>
        <p:spPr>
          <a:xfrm>
            <a:off x="1529969" y="149003"/>
            <a:ext cx="8857307" cy="1754326"/>
          </a:xfrm>
          <a:prstGeom prst="rect">
            <a:avLst/>
          </a:prstGeom>
        </p:spPr>
        <p:txBody>
          <a:bodyPr wrap="square">
            <a:spAutoFit/>
          </a:bodyPr>
          <a:lstStyle/>
          <a:p>
            <a:r>
              <a:rPr lang="de-DE" sz="3600" b="1" u="sng" dirty="0">
                <a:solidFill>
                  <a:srgbClr val="FF0000"/>
                </a:solidFill>
                <a:latin typeface="Times New Roman" pitchFamily="18" charset="0"/>
                <a:cs typeface="Times New Roman" pitchFamily="18" charset="0"/>
              </a:rPr>
              <a:t>Câu 2</a:t>
            </a:r>
            <a:r>
              <a:rPr lang="en-US" sz="3600" b="1" u="sng" dirty="0">
                <a:solidFill>
                  <a:srgbClr val="FF0000"/>
                </a:solidFill>
                <a:latin typeface="Times New Roman" pitchFamily="18" charset="0"/>
                <a:cs typeface="Times New Roman" pitchFamily="18" charset="0"/>
              </a:rPr>
              <a:t>: </a:t>
            </a:r>
            <a:r>
              <a:rPr lang="en-US" sz="3600" b="1" dirty="0">
                <a:latin typeface="Times New Roman" pitchFamily="18" charset="0"/>
                <a:cs typeface="Times New Roman" pitchFamily="18" charset="0"/>
              </a:rPr>
              <a:t>Cho </a:t>
            </a:r>
            <a:r>
              <a:rPr lang="en-US" sz="3600" b="1" dirty="0" err="1">
                <a:latin typeface="Times New Roman" pitchFamily="18" charset="0"/>
                <a:cs typeface="Times New Roman" pitchFamily="18" charset="0"/>
              </a:rPr>
              <a:t>tia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sáng</a:t>
            </a:r>
            <a:r>
              <a:rPr lang="en-US" sz="3600" b="1" dirty="0">
                <a:latin typeface="Times New Roman" pitchFamily="18" charset="0"/>
                <a:cs typeface="Times New Roman" pitchFamily="18" charset="0"/>
              </a:rPr>
              <a:t> 1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vẽ</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giải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thích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chiếc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hộp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đất</a:t>
            </a:r>
            <a:r>
              <a:rPr lang="en-US" sz="3600" b="1" dirty="0">
                <a:latin typeface="Times New Roman" pitchFamily="18" charset="0"/>
                <a:cs typeface="Times New Roman" pitchFamily="18" charset="0"/>
              </a:rPr>
              <a:t>.</a:t>
            </a:r>
            <a:endParaRPr lang="vi-VN" sz="3600" b="1" dirty="0">
              <a:latin typeface="Times New Roman" pitchFamily="18" charset="0"/>
              <a:cs typeface="Times New Roman" pitchFamily="18" charset="0"/>
            </a:endParaRPr>
          </a:p>
        </p:txBody>
      </p:sp>
      <p:pic>
        <p:nvPicPr>
          <p:cNvPr id="5" name="image1004.png"/>
          <p:cNvPicPr/>
          <p:nvPr/>
        </p:nvPicPr>
        <p:blipFill>
          <a:blip r:embed="rId3" cstate="print"/>
          <a:stretch>
            <a:fillRect/>
          </a:stretch>
        </p:blipFill>
        <p:spPr>
          <a:xfrm>
            <a:off x="0" y="1903329"/>
            <a:ext cx="5522614" cy="4954671"/>
          </a:xfrm>
          <a:prstGeom prst="rect">
            <a:avLst/>
          </a:prstGeom>
        </p:spPr>
      </p:pic>
    </p:spTree>
    <p:extLst>
      <p:ext uri="{BB962C8B-B14F-4D97-AF65-F5344CB8AC3E}">
        <p14:creationId xmlns:p14="http://schemas.microsoft.com/office/powerpoint/2010/main" val="239854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2065" y="548092"/>
            <a:ext cx="9463890" cy="1754326"/>
          </a:xfrm>
          <a:prstGeom prst="rect">
            <a:avLst/>
          </a:prstGeom>
        </p:spPr>
        <p:txBody>
          <a:bodyPr wrap="square">
            <a:spAutoFit/>
          </a:bodyPr>
          <a:lstStyle/>
          <a:p>
            <a:r>
              <a:rPr lang="de-DE" sz="3600" b="1" u="sng" dirty="0" smtClean="0">
                <a:solidFill>
                  <a:srgbClr val="FF0000"/>
                </a:solidFill>
                <a:latin typeface="Times New Roman" pitchFamily="18" charset="0"/>
                <a:cs typeface="Times New Roman" pitchFamily="18" charset="0"/>
              </a:rPr>
              <a:t>Câu 3</a:t>
            </a:r>
            <a:r>
              <a:rPr lang="en-US" sz="3600" b="1" u="sng" dirty="0" smtClean="0">
                <a:solidFill>
                  <a:srgbClr val="FF0000"/>
                </a:solidFill>
                <a:latin typeface="Times New Roman" pitchFamily="18" charset="0"/>
                <a:cs typeface="Times New Roman" pitchFamily="18" charset="0"/>
              </a:rPr>
              <a:t>: </a:t>
            </a:r>
            <a:r>
              <a:rPr lang="vi-VN" sz="3600" b="1" dirty="0" smtClean="0">
                <a:latin typeface="Times New Roman" pitchFamily="18" charset="0"/>
                <a:cs typeface="Times New Roman" pitchFamily="18" charset="0"/>
              </a:rPr>
              <a:t>Nêu một số ví dụ cho thấy năng lượng ánh sáng được chuyển hoá thành: a) điện năng; b) nhiệt năng; c) động năng.</a:t>
            </a:r>
            <a:endParaRPr lang="vi-VN" sz="3600" b="1" dirty="0">
              <a:latin typeface="Times New Roman" pitchFamily="18" charset="0"/>
              <a:cs typeface="Times New Roman" pitchFamily="18" charset="0"/>
            </a:endParaRPr>
          </a:p>
        </p:txBody>
      </p:sp>
      <p:sp>
        <p:nvSpPr>
          <p:cNvPr id="4" name="Rectangle 3"/>
          <p:cNvSpPr/>
          <p:nvPr/>
        </p:nvSpPr>
        <p:spPr>
          <a:xfrm>
            <a:off x="884616" y="2600236"/>
            <a:ext cx="8938788" cy="3170099"/>
          </a:xfrm>
          <a:prstGeom prst="rect">
            <a:avLst/>
          </a:prstGeom>
        </p:spPr>
        <p:txBody>
          <a:bodyPr wrap="square">
            <a:spAutoFit/>
          </a:bodyPr>
          <a:lstStyle/>
          <a:p>
            <a:r>
              <a:rPr lang="vi-VN" sz="4000" b="1" dirty="0">
                <a:solidFill>
                  <a:srgbClr val="FF0000"/>
                </a:solidFill>
                <a:latin typeface="+mj-lt"/>
              </a:rPr>
              <a:t>Ánh sáng được chuyển hoá thành:</a:t>
            </a:r>
          </a:p>
          <a:p>
            <a:pPr lvl="0"/>
            <a:r>
              <a:rPr lang="vi-VN" sz="4000" b="1" dirty="0" smtClean="0">
                <a:solidFill>
                  <a:srgbClr val="FF0000"/>
                </a:solidFill>
                <a:latin typeface="+mj-lt"/>
              </a:rPr>
              <a:t>- Điện </a:t>
            </a:r>
            <a:r>
              <a:rPr lang="vi-VN" sz="4000" b="1" dirty="0">
                <a:solidFill>
                  <a:srgbClr val="FF0000"/>
                </a:solidFill>
                <a:latin typeface="+mj-lt"/>
              </a:rPr>
              <a:t>năng: pin quang điện.</a:t>
            </a:r>
          </a:p>
          <a:p>
            <a:pPr lvl="0"/>
            <a:r>
              <a:rPr lang="vi-VN" sz="4000" b="1" dirty="0" smtClean="0">
                <a:solidFill>
                  <a:srgbClr val="FF0000"/>
                </a:solidFill>
                <a:latin typeface="+mj-lt"/>
              </a:rPr>
              <a:t>- Nhiệt </a:t>
            </a:r>
            <a:r>
              <a:rPr lang="vi-VN" sz="4000" b="1" dirty="0">
                <a:solidFill>
                  <a:srgbClr val="FF0000"/>
                </a:solidFill>
                <a:latin typeface="+mj-lt"/>
              </a:rPr>
              <a:t>năng: bếp mặt trời.</a:t>
            </a:r>
          </a:p>
          <a:p>
            <a:pPr lvl="0"/>
            <a:r>
              <a:rPr lang="vi-VN" sz="4000" b="1" dirty="0" smtClean="0">
                <a:solidFill>
                  <a:srgbClr val="FF0000"/>
                </a:solidFill>
                <a:latin typeface="+mj-lt"/>
              </a:rPr>
              <a:t>- Động </a:t>
            </a:r>
            <a:r>
              <a:rPr lang="vi-VN" sz="4000" b="1" dirty="0">
                <a:solidFill>
                  <a:srgbClr val="FF0000"/>
                </a:solidFill>
                <a:latin typeface="+mj-lt"/>
              </a:rPr>
              <a:t>năng: xe điện chạy bằng năng lượng mặt trời.</a:t>
            </a:r>
          </a:p>
        </p:txBody>
      </p:sp>
      <p:pic>
        <p:nvPicPr>
          <p:cNvPr id="3074" name="Picture 2" descr="C:\Users\Son\Desktop\bep-nang-luong-mat-troi-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506" y="2048288"/>
            <a:ext cx="2373795" cy="2364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54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105240" y="146630"/>
            <a:ext cx="10978825" cy="4669813"/>
            <a:chOff x="5220" y="2483"/>
            <a:chExt cx="4788" cy="2971"/>
          </a:xfrm>
        </p:grpSpPr>
        <p:pic>
          <p:nvPicPr>
            <p:cNvPr id="5" name="docshape36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 y="3821"/>
              <a:ext cx="2185" cy="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cshape3613"/>
            <p:cNvSpPr txBox="1">
              <a:spLocks noChangeArrowheads="1"/>
            </p:cNvSpPr>
            <p:nvPr/>
          </p:nvSpPr>
          <p:spPr bwMode="auto">
            <a:xfrm>
              <a:off x="5326" y="2483"/>
              <a:ext cx="4682" cy="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ts val="1435"/>
                </a:lnSpc>
                <a:spcAft>
                  <a:spcPts val="800"/>
                </a:spcAft>
              </a:pPr>
              <a:r>
                <a:rPr lang="en-US" sz="3200" b="1" spc="-20" dirty="0" err="1">
                  <a:effectLst/>
                  <a:latin typeface="Times New Roman" pitchFamily="18" charset="0"/>
                  <a:ea typeface="Calibri"/>
                  <a:cs typeface="Times New Roman" pitchFamily="18" charset="0"/>
                </a:rPr>
                <a:t>Đặt</a:t>
              </a:r>
              <a:r>
                <a:rPr lang="en-US" sz="3200" b="1" spc="-35"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một</a:t>
              </a:r>
              <a:r>
                <a:rPr lang="en-US" sz="3200" b="1" spc="-35"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đèn</a:t>
              </a:r>
              <a:r>
                <a:rPr lang="en-US" sz="3200" b="1" spc="-35"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bàn</a:t>
              </a:r>
              <a:r>
                <a:rPr lang="en-US" sz="3200" b="1" spc="-35"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chiếu</a:t>
              </a:r>
              <a:r>
                <a:rPr lang="en-US" sz="3200" b="1" spc="-35"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sáng</a:t>
              </a:r>
              <a:r>
                <a:rPr lang="en-US" sz="3200" b="1" spc="-35"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vào</a:t>
              </a:r>
              <a:r>
                <a:rPr lang="en-US" sz="3200" b="1" spc="-30"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tường</a:t>
              </a:r>
              <a:r>
                <a:rPr lang="en-US" sz="3200" b="1" spc="-20" dirty="0">
                  <a:effectLst/>
                  <a:latin typeface="Times New Roman" pitchFamily="18" charset="0"/>
                  <a:ea typeface="Calibri"/>
                  <a:cs typeface="Times New Roman" pitchFamily="18" charset="0"/>
                </a:rPr>
                <a:t>.</a:t>
              </a:r>
              <a:endParaRPr lang="vi-VN" sz="3200" b="1" dirty="0">
                <a:effectLst/>
                <a:latin typeface="Times New Roman" pitchFamily="18" charset="0"/>
                <a:ea typeface="Calibri"/>
                <a:cs typeface="Times New Roman" pitchFamily="18" charset="0"/>
              </a:endParaRPr>
            </a:p>
            <a:p>
              <a:pPr marR="11430" algn="just">
                <a:lnSpc>
                  <a:spcPct val="86000"/>
                </a:lnSpc>
                <a:spcBef>
                  <a:spcPts val="55"/>
                </a:spcBef>
                <a:spcAft>
                  <a:spcPts val="0"/>
                </a:spcAft>
                <a:tabLst>
                  <a:tab pos="173990" algn="l"/>
                </a:tabLst>
              </a:pPr>
              <a:r>
                <a:rPr lang="en-US" sz="3200" b="1" dirty="0" smtClean="0">
                  <a:effectLst/>
                  <a:latin typeface="Times New Roman" pitchFamily="18" charset="0"/>
                  <a:ea typeface="Calibri"/>
                  <a:cs typeface="Times New Roman" pitchFamily="18" charset="0"/>
                </a:rPr>
                <a:t>a/ </a:t>
              </a:r>
              <a:r>
                <a:rPr lang="en-US" sz="3200" b="1" dirty="0" err="1" smtClean="0">
                  <a:effectLst/>
                  <a:latin typeface="Times New Roman" pitchFamily="18" charset="0"/>
                  <a:ea typeface="Calibri"/>
                  <a:cs typeface="Times New Roman" pitchFamily="18" charset="0"/>
                </a:rPr>
                <a:t>Đưa</a:t>
              </a:r>
              <a:r>
                <a:rPr lang="en-US" sz="3200" b="1" spc="-25" dirty="0" smtClean="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bàn</a:t>
              </a:r>
              <a:r>
                <a:rPr lang="en-US" sz="3200" b="1" spc="-25" dirty="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tay</a:t>
              </a:r>
              <a:r>
                <a:rPr lang="en-US" sz="3200" b="1" spc="-25" dirty="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của</a:t>
              </a:r>
              <a:r>
                <a:rPr lang="en-US" sz="3200" b="1" spc="-25" dirty="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em</a:t>
              </a:r>
              <a:r>
                <a:rPr lang="en-US" sz="3200" b="1" spc="-25" dirty="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chắn</a:t>
              </a:r>
              <a:r>
                <a:rPr lang="en-US" sz="3200" b="1" spc="-25" dirty="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chùm</a:t>
              </a:r>
              <a:r>
                <a:rPr lang="en-US" sz="3200" b="1" spc="-25" dirty="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ánh</a:t>
              </a:r>
              <a:r>
                <a:rPr lang="en-US" sz="3200" b="1" spc="-25" dirty="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sáng</a:t>
              </a:r>
              <a:r>
                <a:rPr lang="en-US" sz="3200" b="1"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Điều</a:t>
              </a:r>
              <a:r>
                <a:rPr lang="en-US" sz="3200" b="1" spc="-35"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gì</a:t>
              </a:r>
              <a:r>
                <a:rPr lang="en-US" sz="3200" b="1" spc="-35"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sẽ</a:t>
              </a:r>
              <a:r>
                <a:rPr lang="en-US" sz="3200" b="1" spc="-35"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xảy</a:t>
              </a:r>
              <a:r>
                <a:rPr lang="en-US" sz="3200" b="1" spc="-35"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ra</a:t>
              </a:r>
              <a:r>
                <a:rPr lang="en-US" sz="3200" b="1" spc="-35"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khi</a:t>
              </a:r>
              <a:r>
                <a:rPr lang="en-US" sz="3200" b="1" spc="-35"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em</a:t>
              </a:r>
              <a:r>
                <a:rPr lang="en-US" sz="3200" b="1" spc="-35"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thay</a:t>
              </a:r>
              <a:r>
                <a:rPr lang="en-US" sz="3200" b="1" spc="-35"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đổi</a:t>
              </a:r>
              <a:r>
                <a:rPr lang="en-US" sz="3200" b="1" spc="-35"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khoảng</a:t>
              </a:r>
              <a:r>
                <a:rPr lang="en-US" sz="3200" b="1" spc="-35"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cách</a:t>
              </a:r>
              <a:r>
                <a:rPr lang="en-US" sz="3200" b="1" spc="-20" dirty="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giữa</a:t>
              </a:r>
              <a:r>
                <a:rPr lang="en-US" sz="3200" b="1" spc="-60" dirty="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bàn</a:t>
              </a:r>
              <a:r>
                <a:rPr lang="en-US" sz="3200" b="1" spc="-60" dirty="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tay</a:t>
              </a:r>
              <a:r>
                <a:rPr lang="en-US" sz="3200" b="1" spc="-60" dirty="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và</a:t>
              </a:r>
              <a:r>
                <a:rPr lang="en-US" sz="3200" b="1" spc="-60" dirty="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tường</a:t>
              </a:r>
              <a:r>
                <a:rPr lang="en-US" sz="3200" b="1" dirty="0">
                  <a:effectLst/>
                  <a:latin typeface="Times New Roman" pitchFamily="18" charset="0"/>
                  <a:ea typeface="Calibri"/>
                  <a:cs typeface="Times New Roman" pitchFamily="18" charset="0"/>
                </a:rPr>
                <a:t>?</a:t>
              </a:r>
              <a:endParaRPr lang="vi-VN" sz="3200" b="1" dirty="0">
                <a:effectLst/>
                <a:latin typeface="Times New Roman" pitchFamily="18" charset="0"/>
                <a:ea typeface="Calibri"/>
                <a:cs typeface="Times New Roman" pitchFamily="18" charset="0"/>
              </a:endParaRPr>
            </a:p>
            <a:p>
              <a:pPr marR="1489075" algn="just">
                <a:lnSpc>
                  <a:spcPct val="86000"/>
                </a:lnSpc>
                <a:tabLst>
                  <a:tab pos="187325" algn="l"/>
                </a:tabLst>
              </a:pPr>
              <a:r>
                <a:rPr lang="en-US" sz="3200" b="1" dirty="0" smtClean="0">
                  <a:effectLst/>
                  <a:latin typeface="Times New Roman" pitchFamily="18" charset="0"/>
                  <a:ea typeface="Calibri"/>
                  <a:cs typeface="Times New Roman" pitchFamily="18" charset="0"/>
                </a:rPr>
                <a:t>b/ </a:t>
              </a:r>
              <a:r>
                <a:rPr lang="en-US" sz="3200" b="1" dirty="0" err="1" smtClean="0">
                  <a:effectLst/>
                  <a:latin typeface="Times New Roman" pitchFamily="18" charset="0"/>
                  <a:ea typeface="Calibri"/>
                  <a:cs typeface="Times New Roman" pitchFamily="18" charset="0"/>
                </a:rPr>
                <a:t>Thực</a:t>
              </a:r>
              <a:r>
                <a:rPr lang="en-US" sz="3200" b="1" spc="-60" dirty="0" smtClean="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hiện</a:t>
              </a:r>
              <a:r>
                <a:rPr lang="en-US" sz="3200" b="1" spc="-60" dirty="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trò</a:t>
              </a:r>
              <a:r>
                <a:rPr lang="en-US" sz="3200" b="1" spc="-60" dirty="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chơi</a:t>
              </a:r>
              <a:r>
                <a:rPr lang="en-US" sz="3200" b="1" dirty="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tạo</a:t>
              </a:r>
              <a:r>
                <a:rPr lang="en-US" sz="3200" b="1" spc="-15" dirty="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bóng</a:t>
              </a:r>
              <a:r>
                <a:rPr lang="en-US" sz="3200" b="1" spc="-15" dirty="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trên</a:t>
              </a:r>
              <a:r>
                <a:rPr lang="en-US" sz="3200" b="1" spc="-15" dirty="0">
                  <a:effectLst/>
                  <a:latin typeface="Times New Roman" pitchFamily="18" charset="0"/>
                  <a:ea typeface="Calibri"/>
                  <a:cs typeface="Times New Roman" pitchFamily="18" charset="0"/>
                </a:rPr>
                <a:t> </a:t>
              </a:r>
              <a:r>
                <a:rPr lang="en-US" sz="3200" b="1" dirty="0" err="1">
                  <a:effectLst/>
                  <a:latin typeface="Times New Roman" pitchFamily="18" charset="0"/>
                  <a:ea typeface="Calibri"/>
                  <a:cs typeface="Times New Roman" pitchFamily="18" charset="0"/>
                </a:rPr>
                <a:t>tường</a:t>
              </a:r>
              <a:r>
                <a:rPr lang="en-US" sz="3200" b="1"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theo</a:t>
              </a:r>
              <a:r>
                <a:rPr lang="en-US" sz="3200" b="1" spc="-25"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những</a:t>
              </a:r>
              <a:r>
                <a:rPr lang="en-US" sz="3200" b="1" spc="-25"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gợi</a:t>
              </a:r>
              <a:r>
                <a:rPr lang="en-US" sz="3200" b="1" spc="-25" dirty="0">
                  <a:effectLst/>
                  <a:latin typeface="Times New Roman" pitchFamily="18" charset="0"/>
                  <a:ea typeface="Calibri"/>
                  <a:cs typeface="Times New Roman" pitchFamily="18" charset="0"/>
                </a:rPr>
                <a:t> </a:t>
              </a:r>
              <a:r>
                <a:rPr lang="en-US" sz="3200" b="1" spc="-20" dirty="0">
                  <a:effectLst/>
                  <a:latin typeface="Times New Roman" pitchFamily="18" charset="0"/>
                  <a:ea typeface="Calibri"/>
                  <a:cs typeface="Times New Roman" pitchFamily="18" charset="0"/>
                </a:rPr>
                <a:t>ý</a:t>
              </a:r>
              <a:r>
                <a:rPr lang="en-US" sz="3200" b="1" spc="-25" dirty="0">
                  <a:effectLst/>
                  <a:latin typeface="Times New Roman" pitchFamily="18" charset="0"/>
                  <a:ea typeface="Calibri"/>
                  <a:cs typeface="Times New Roman" pitchFamily="18" charset="0"/>
                </a:rPr>
                <a:t> </a:t>
              </a:r>
              <a:r>
                <a:rPr lang="en-US" sz="3200" b="1" spc="-20" dirty="0" err="1">
                  <a:effectLst/>
                  <a:latin typeface="Times New Roman" pitchFamily="18" charset="0"/>
                  <a:ea typeface="Calibri"/>
                  <a:cs typeface="Times New Roman" pitchFamily="18" charset="0"/>
                </a:rPr>
                <a:t>trong</a:t>
              </a:r>
              <a:r>
                <a:rPr lang="en-US" sz="3200" b="1" spc="-20" dirty="0">
                  <a:effectLst/>
                  <a:latin typeface="Times New Roman" pitchFamily="18" charset="0"/>
                  <a:ea typeface="Calibri"/>
                  <a:cs typeface="Times New Roman" pitchFamily="18" charset="0"/>
                </a:rPr>
                <a:t> </a:t>
              </a:r>
              <a:r>
                <a:rPr lang="en-US" sz="3200" b="1" spc="-10" dirty="0" err="1">
                  <a:effectLst/>
                  <a:latin typeface="Times New Roman" pitchFamily="18" charset="0"/>
                  <a:ea typeface="Calibri"/>
                  <a:cs typeface="Times New Roman" pitchFamily="18" charset="0"/>
                </a:rPr>
                <a:t>hình</a:t>
              </a:r>
              <a:r>
                <a:rPr lang="en-US" sz="3200" b="1" spc="-25" dirty="0">
                  <a:effectLst/>
                  <a:latin typeface="Times New Roman" pitchFamily="18" charset="0"/>
                  <a:ea typeface="Calibri"/>
                  <a:cs typeface="Times New Roman" pitchFamily="18" charset="0"/>
                </a:rPr>
                <a:t> </a:t>
              </a:r>
              <a:r>
                <a:rPr lang="en-US" sz="3200" b="1" spc="-10" dirty="0" err="1">
                  <a:effectLst/>
                  <a:latin typeface="Times New Roman" pitchFamily="18" charset="0"/>
                  <a:ea typeface="Calibri"/>
                  <a:cs typeface="Times New Roman" pitchFamily="18" charset="0"/>
                </a:rPr>
                <a:t>bên</a:t>
              </a:r>
              <a:r>
                <a:rPr lang="en-US" sz="3200" b="1" spc="-25" dirty="0">
                  <a:effectLst/>
                  <a:latin typeface="Times New Roman" pitchFamily="18" charset="0"/>
                  <a:ea typeface="Calibri"/>
                  <a:cs typeface="Times New Roman" pitchFamily="18" charset="0"/>
                </a:rPr>
                <a:t> </a:t>
              </a:r>
              <a:r>
                <a:rPr lang="en-US" sz="3200" b="1" spc="-10" dirty="0" err="1">
                  <a:effectLst/>
                  <a:latin typeface="Times New Roman" pitchFamily="18" charset="0"/>
                  <a:ea typeface="Calibri"/>
                  <a:cs typeface="Times New Roman" pitchFamily="18" charset="0"/>
                </a:rPr>
                <a:t>và</a:t>
              </a:r>
              <a:r>
                <a:rPr lang="en-US" sz="3200" b="1" spc="-20" dirty="0">
                  <a:effectLst/>
                  <a:latin typeface="Times New Roman" pitchFamily="18" charset="0"/>
                  <a:ea typeface="Calibri"/>
                  <a:cs typeface="Times New Roman" pitchFamily="18" charset="0"/>
                </a:rPr>
                <a:t> </a:t>
              </a:r>
              <a:r>
                <a:rPr lang="en-US" sz="3200" b="1" spc="-10" dirty="0" err="1">
                  <a:effectLst/>
                  <a:latin typeface="Times New Roman" pitchFamily="18" charset="0"/>
                  <a:ea typeface="Calibri"/>
                  <a:cs typeface="Times New Roman" pitchFamily="18" charset="0"/>
                </a:rPr>
                <a:t>giải</a:t>
              </a:r>
              <a:r>
                <a:rPr lang="en-US" sz="3200" b="1" spc="-25" dirty="0">
                  <a:effectLst/>
                  <a:latin typeface="Times New Roman" pitchFamily="18" charset="0"/>
                  <a:ea typeface="Calibri"/>
                  <a:cs typeface="Times New Roman" pitchFamily="18" charset="0"/>
                </a:rPr>
                <a:t> </a:t>
              </a:r>
              <a:r>
                <a:rPr lang="en-US" sz="3200" b="1" spc="-20" dirty="0" err="1" smtClean="0">
                  <a:effectLst/>
                  <a:latin typeface="Times New Roman" pitchFamily="18" charset="0"/>
                  <a:ea typeface="Calibri"/>
                  <a:cs typeface="Times New Roman" pitchFamily="18" charset="0"/>
                </a:rPr>
                <a:t>thích</a:t>
              </a:r>
              <a:r>
                <a:rPr lang="en-US" sz="3200" b="1" spc="-20" dirty="0" smtClean="0">
                  <a:effectLst/>
                  <a:latin typeface="Times New Roman" pitchFamily="18" charset="0"/>
                  <a:ea typeface="Calibri"/>
                  <a:cs typeface="Times New Roman" pitchFamily="18" charset="0"/>
                </a:rPr>
                <a:t> </a:t>
              </a:r>
              <a:r>
                <a:rPr lang="en-US" sz="3200" b="1" dirty="0" err="1">
                  <a:latin typeface="Times New Roman" pitchFamily="18" charset="0"/>
                  <a:ea typeface="Calibri"/>
                  <a:cs typeface="Times New Roman" pitchFamily="18" charset="0"/>
                </a:rPr>
                <a:t>vì</a:t>
              </a:r>
              <a:r>
                <a:rPr lang="en-US" sz="3200" b="1" spc="-50" dirty="0">
                  <a:latin typeface="Times New Roman" pitchFamily="18" charset="0"/>
                  <a:ea typeface="Calibri"/>
                  <a:cs typeface="Times New Roman" pitchFamily="18" charset="0"/>
                </a:rPr>
                <a:t> </a:t>
              </a:r>
              <a:r>
                <a:rPr lang="en-US" sz="3200" b="1" dirty="0" err="1">
                  <a:latin typeface="Times New Roman" pitchFamily="18" charset="0"/>
                  <a:ea typeface="Calibri"/>
                  <a:cs typeface="Times New Roman" pitchFamily="18" charset="0"/>
                </a:rPr>
                <a:t>sao</a:t>
              </a:r>
              <a:r>
                <a:rPr lang="en-US" sz="3200" b="1" spc="-50" dirty="0">
                  <a:latin typeface="Times New Roman" pitchFamily="18" charset="0"/>
                  <a:ea typeface="Calibri"/>
                  <a:cs typeface="Times New Roman" pitchFamily="18" charset="0"/>
                </a:rPr>
                <a:t> </a:t>
              </a:r>
              <a:r>
                <a:rPr lang="en-US" sz="3200" b="1" dirty="0" err="1">
                  <a:latin typeface="Times New Roman" pitchFamily="18" charset="0"/>
                  <a:ea typeface="Calibri"/>
                  <a:cs typeface="Times New Roman" pitchFamily="18" charset="0"/>
                </a:rPr>
                <a:t>có</a:t>
              </a:r>
              <a:r>
                <a:rPr lang="en-US" sz="3200" b="1" spc="-45" dirty="0">
                  <a:latin typeface="Times New Roman" pitchFamily="18" charset="0"/>
                  <a:ea typeface="Calibri"/>
                  <a:cs typeface="Times New Roman" pitchFamily="18" charset="0"/>
                </a:rPr>
                <a:t> </a:t>
              </a:r>
              <a:r>
                <a:rPr lang="en-US" sz="3200" b="1" dirty="0" err="1">
                  <a:latin typeface="Times New Roman" pitchFamily="18" charset="0"/>
                  <a:ea typeface="Calibri"/>
                  <a:cs typeface="Times New Roman" pitchFamily="18" charset="0"/>
                </a:rPr>
                <a:t>thể</a:t>
              </a:r>
              <a:r>
                <a:rPr lang="en-US" sz="3200" b="1" spc="-50" dirty="0">
                  <a:latin typeface="Times New Roman" pitchFamily="18" charset="0"/>
                  <a:ea typeface="Calibri"/>
                  <a:cs typeface="Times New Roman" pitchFamily="18" charset="0"/>
                </a:rPr>
                <a:t> </a:t>
              </a:r>
              <a:r>
                <a:rPr lang="en-US" sz="3200" b="1" dirty="0" err="1">
                  <a:latin typeface="Times New Roman" pitchFamily="18" charset="0"/>
                  <a:ea typeface="Calibri"/>
                  <a:cs typeface="Times New Roman" pitchFamily="18" charset="0"/>
                </a:rPr>
                <a:t>tạo</a:t>
              </a:r>
              <a:r>
                <a:rPr lang="en-US" sz="3200" b="1" spc="-45" dirty="0">
                  <a:latin typeface="Times New Roman" pitchFamily="18" charset="0"/>
                  <a:ea typeface="Calibri"/>
                  <a:cs typeface="Times New Roman" pitchFamily="18" charset="0"/>
                </a:rPr>
                <a:t> </a:t>
              </a:r>
              <a:r>
                <a:rPr lang="en-US" sz="3200" b="1" dirty="0" err="1">
                  <a:latin typeface="Times New Roman" pitchFamily="18" charset="0"/>
                  <a:ea typeface="Calibri"/>
                  <a:cs typeface="Times New Roman" pitchFamily="18" charset="0"/>
                </a:rPr>
                <a:t>bóng</a:t>
              </a:r>
              <a:r>
                <a:rPr lang="en-US" sz="3200" b="1" dirty="0">
                  <a:latin typeface="Times New Roman" pitchFamily="18" charset="0"/>
                  <a:ea typeface="Calibri"/>
                  <a:cs typeface="Times New Roman" pitchFamily="18" charset="0"/>
                </a:rPr>
                <a:t> </a:t>
              </a:r>
              <a:r>
                <a:rPr lang="en-US" sz="3200" b="1" spc="-10" dirty="0" err="1">
                  <a:latin typeface="Times New Roman" pitchFamily="18" charset="0"/>
                  <a:ea typeface="Calibri"/>
                  <a:cs typeface="Times New Roman" pitchFamily="18" charset="0"/>
                </a:rPr>
                <a:t>trên</a:t>
              </a:r>
              <a:r>
                <a:rPr lang="en-US" sz="3200" b="1" spc="-65" dirty="0">
                  <a:latin typeface="Times New Roman" pitchFamily="18" charset="0"/>
                  <a:ea typeface="Calibri"/>
                  <a:cs typeface="Times New Roman" pitchFamily="18" charset="0"/>
                </a:rPr>
                <a:t> </a:t>
              </a:r>
              <a:r>
                <a:rPr lang="en-US" sz="3200" b="1" spc="-10" dirty="0" err="1">
                  <a:latin typeface="Times New Roman" pitchFamily="18" charset="0"/>
                  <a:ea typeface="Calibri"/>
                  <a:cs typeface="Times New Roman" pitchFamily="18" charset="0"/>
                </a:rPr>
                <a:t>tường</a:t>
              </a:r>
              <a:r>
                <a:rPr lang="en-US" sz="3200" b="1" spc="-65" dirty="0">
                  <a:latin typeface="Times New Roman" pitchFamily="18" charset="0"/>
                  <a:ea typeface="Calibri"/>
                  <a:cs typeface="Times New Roman" pitchFamily="18" charset="0"/>
                </a:rPr>
                <a:t> </a:t>
              </a:r>
              <a:r>
                <a:rPr lang="en-US" sz="3200" b="1" spc="-10" dirty="0" err="1">
                  <a:latin typeface="Times New Roman" pitchFamily="18" charset="0"/>
                  <a:ea typeface="Calibri"/>
                  <a:cs typeface="Times New Roman" pitchFamily="18" charset="0"/>
                </a:rPr>
                <a:t>như</a:t>
              </a:r>
              <a:r>
                <a:rPr lang="en-US" sz="3200" b="1" spc="-65" dirty="0">
                  <a:latin typeface="Times New Roman" pitchFamily="18" charset="0"/>
                  <a:ea typeface="Calibri"/>
                  <a:cs typeface="Times New Roman" pitchFamily="18" charset="0"/>
                </a:rPr>
                <a:t> </a:t>
              </a:r>
              <a:r>
                <a:rPr lang="en-US" sz="3200" b="1" spc="-10" dirty="0" err="1">
                  <a:latin typeface="Times New Roman" pitchFamily="18" charset="0"/>
                  <a:ea typeface="Calibri"/>
                  <a:cs typeface="Times New Roman" pitchFamily="18" charset="0"/>
                </a:rPr>
                <a:t>thế</a:t>
              </a:r>
              <a:r>
                <a:rPr lang="en-US" sz="3200" b="1" spc="-10" dirty="0">
                  <a:latin typeface="Times New Roman" pitchFamily="18" charset="0"/>
                  <a:ea typeface="Calibri"/>
                  <a:cs typeface="Times New Roman" pitchFamily="18" charset="0"/>
                </a:rPr>
                <a:t>.</a:t>
              </a:r>
              <a:endParaRPr lang="vi-VN" sz="3200" b="1" dirty="0">
                <a:latin typeface="Times New Roman" pitchFamily="18" charset="0"/>
                <a:ea typeface="Calibri"/>
                <a:cs typeface="Times New Roman" pitchFamily="18" charset="0"/>
              </a:endParaRPr>
            </a:p>
            <a:p>
              <a:pPr marR="1489075" algn="just">
                <a:lnSpc>
                  <a:spcPct val="86000"/>
                </a:lnSpc>
                <a:spcAft>
                  <a:spcPts val="0"/>
                </a:spcAft>
                <a:tabLst>
                  <a:tab pos="187325" algn="l"/>
                </a:tabLst>
              </a:pPr>
              <a:endParaRPr lang="vi-VN" sz="1100" dirty="0">
                <a:effectLst/>
                <a:latin typeface="Times New Roman" pitchFamily="18" charset="0"/>
                <a:ea typeface="Calibri"/>
                <a:cs typeface="Times New Roman" pitchFamily="18" charset="0"/>
              </a:endParaRPr>
            </a:p>
          </p:txBody>
        </p:sp>
        <p:sp>
          <p:nvSpPr>
            <p:cNvPr id="7" name="docshape3614"/>
            <p:cNvSpPr txBox="1">
              <a:spLocks noChangeArrowheads="1"/>
            </p:cNvSpPr>
            <p:nvPr/>
          </p:nvSpPr>
          <p:spPr bwMode="auto">
            <a:xfrm>
              <a:off x="5425" y="4850"/>
              <a:ext cx="2168"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9525">
                <a:lnSpc>
                  <a:spcPct val="86000"/>
                </a:lnSpc>
                <a:spcBef>
                  <a:spcPts val="90"/>
                </a:spcBef>
                <a:spcAft>
                  <a:spcPts val="800"/>
                </a:spcAft>
              </a:pPr>
              <a:endParaRPr lang="vi-VN" sz="1100" dirty="0">
                <a:effectLst/>
                <a:latin typeface="Calibri"/>
                <a:ea typeface="Calibri"/>
                <a:cs typeface="Times New Roman"/>
              </a:endParaRPr>
            </a:p>
          </p:txBody>
        </p:sp>
        <p:sp>
          <p:nvSpPr>
            <p:cNvPr id="8" name="docshape3615"/>
            <p:cNvSpPr txBox="1">
              <a:spLocks noChangeArrowheads="1"/>
            </p:cNvSpPr>
            <p:nvPr/>
          </p:nvSpPr>
          <p:spPr bwMode="auto">
            <a:xfrm>
              <a:off x="8258" y="4865"/>
              <a:ext cx="12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65"/>
                </a:lnSpc>
                <a:spcAft>
                  <a:spcPts val="800"/>
                </a:spcAft>
              </a:pPr>
              <a:r>
                <a:rPr lang="en-US" sz="900" spc="-25">
                  <a:effectLst/>
                  <a:latin typeface="Calibri"/>
                  <a:ea typeface="Calibri"/>
                  <a:cs typeface="Times New Roman"/>
                </a:rPr>
                <a:t>a)</a:t>
              </a:r>
              <a:endParaRPr lang="vi-VN" sz="1100">
                <a:effectLst/>
                <a:latin typeface="Calibri"/>
                <a:ea typeface="Calibri"/>
                <a:cs typeface="Times New Roman"/>
              </a:endParaRPr>
            </a:p>
          </p:txBody>
        </p:sp>
        <p:sp>
          <p:nvSpPr>
            <p:cNvPr id="9" name="docshape3616"/>
            <p:cNvSpPr txBox="1">
              <a:spLocks noChangeArrowheads="1"/>
            </p:cNvSpPr>
            <p:nvPr/>
          </p:nvSpPr>
          <p:spPr bwMode="auto">
            <a:xfrm>
              <a:off x="9330" y="4865"/>
              <a:ext cx="13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65"/>
                </a:lnSpc>
                <a:spcAft>
                  <a:spcPts val="800"/>
                </a:spcAft>
              </a:pPr>
              <a:r>
                <a:rPr lang="en-US" sz="900" spc="-35">
                  <a:effectLst/>
                  <a:latin typeface="Calibri"/>
                  <a:ea typeface="Calibri"/>
                  <a:cs typeface="Times New Roman"/>
                </a:rPr>
                <a:t>b)</a:t>
              </a:r>
              <a:endParaRPr lang="vi-VN" sz="1100">
                <a:effectLst/>
                <a:latin typeface="Calibri"/>
                <a:ea typeface="Calibri"/>
                <a:cs typeface="Times New Roman"/>
              </a:endParaRPr>
            </a:p>
          </p:txBody>
        </p:sp>
        <p:sp>
          <p:nvSpPr>
            <p:cNvPr id="10" name="docshape3617"/>
            <p:cNvSpPr txBox="1">
              <a:spLocks noChangeArrowheads="1"/>
            </p:cNvSpPr>
            <p:nvPr/>
          </p:nvSpPr>
          <p:spPr bwMode="auto">
            <a:xfrm>
              <a:off x="5220" y="4445"/>
              <a:ext cx="2648"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185"/>
                </a:lnSpc>
                <a:spcAft>
                  <a:spcPts val="800"/>
                </a:spcAft>
              </a:pPr>
              <a:r>
                <a:rPr lang="en-US" sz="3200" b="1" dirty="0">
                  <a:solidFill>
                    <a:srgbClr val="58595B"/>
                  </a:solidFill>
                  <a:effectLst/>
                  <a:latin typeface="Segoe UI Symbol"/>
                  <a:ea typeface="Calibri"/>
                  <a:cs typeface="Times New Roman"/>
                </a:rPr>
                <a:t>▲</a:t>
              </a:r>
              <a:r>
                <a:rPr lang="en-US" sz="3200" b="1" dirty="0" err="1">
                  <a:effectLst/>
                  <a:latin typeface="Calibri"/>
                  <a:ea typeface="Calibri"/>
                  <a:cs typeface="Times New Roman"/>
                </a:rPr>
                <a:t>Tạo</a:t>
              </a:r>
              <a:r>
                <a:rPr lang="en-US" sz="3200" b="1" spc="-15" dirty="0">
                  <a:effectLst/>
                  <a:latin typeface="Calibri"/>
                  <a:ea typeface="Calibri"/>
                  <a:cs typeface="Times New Roman"/>
                </a:rPr>
                <a:t> </a:t>
              </a:r>
              <a:r>
                <a:rPr lang="en-US" sz="3200" b="1" dirty="0" err="1">
                  <a:effectLst/>
                  <a:latin typeface="Calibri"/>
                  <a:ea typeface="Calibri"/>
                  <a:cs typeface="Times New Roman"/>
                </a:rPr>
                <a:t>bóng</a:t>
              </a:r>
              <a:r>
                <a:rPr lang="en-US" sz="3200" b="1" spc="-10" dirty="0">
                  <a:effectLst/>
                  <a:latin typeface="Calibri"/>
                  <a:ea typeface="Calibri"/>
                  <a:cs typeface="Times New Roman"/>
                </a:rPr>
                <a:t> </a:t>
              </a:r>
              <a:r>
                <a:rPr lang="en-US" sz="3200" b="1" dirty="0" err="1">
                  <a:effectLst/>
                  <a:latin typeface="Calibri"/>
                  <a:ea typeface="Calibri"/>
                  <a:cs typeface="Times New Roman"/>
                </a:rPr>
                <a:t>các</a:t>
              </a:r>
              <a:r>
                <a:rPr lang="en-US" sz="3200" b="1" spc="-10" dirty="0">
                  <a:effectLst/>
                  <a:latin typeface="Calibri"/>
                  <a:ea typeface="Calibri"/>
                  <a:cs typeface="Times New Roman"/>
                </a:rPr>
                <a:t> </a:t>
              </a:r>
              <a:r>
                <a:rPr lang="en-US" sz="3200" b="1" dirty="0">
                  <a:effectLst/>
                  <a:latin typeface="Calibri"/>
                  <a:ea typeface="Calibri"/>
                  <a:cs typeface="Times New Roman"/>
                </a:rPr>
                <a:t>con</a:t>
              </a:r>
              <a:r>
                <a:rPr lang="en-US" sz="3200" b="1" spc="-10" dirty="0">
                  <a:effectLst/>
                  <a:latin typeface="Calibri"/>
                  <a:ea typeface="Calibri"/>
                  <a:cs typeface="Times New Roman"/>
                </a:rPr>
                <a:t> </a:t>
              </a:r>
              <a:r>
                <a:rPr lang="en-US" sz="3200" b="1" dirty="0" err="1">
                  <a:effectLst/>
                  <a:latin typeface="Calibri"/>
                  <a:ea typeface="Calibri"/>
                  <a:cs typeface="Times New Roman"/>
                </a:rPr>
                <a:t>vật</a:t>
              </a:r>
              <a:r>
                <a:rPr lang="en-US" sz="3200" b="1" spc="-10" dirty="0">
                  <a:effectLst/>
                  <a:latin typeface="Calibri"/>
                  <a:ea typeface="Calibri"/>
                  <a:cs typeface="Times New Roman"/>
                </a:rPr>
                <a:t> </a:t>
              </a:r>
              <a:r>
                <a:rPr lang="en-US" sz="3200" b="1" dirty="0" err="1">
                  <a:effectLst/>
                  <a:latin typeface="Calibri"/>
                  <a:ea typeface="Calibri"/>
                  <a:cs typeface="Times New Roman"/>
                </a:rPr>
                <a:t>trên</a:t>
              </a:r>
              <a:r>
                <a:rPr lang="en-US" sz="3200" b="1" spc="-10" dirty="0">
                  <a:effectLst/>
                  <a:latin typeface="Calibri"/>
                  <a:ea typeface="Calibri"/>
                  <a:cs typeface="Times New Roman"/>
                </a:rPr>
                <a:t> </a:t>
              </a:r>
              <a:r>
                <a:rPr lang="en-US" sz="3200" b="1" spc="-10" dirty="0" err="1">
                  <a:effectLst/>
                  <a:latin typeface="Calibri"/>
                  <a:ea typeface="Calibri"/>
                  <a:cs typeface="Times New Roman"/>
                </a:rPr>
                <a:t>tường</a:t>
              </a:r>
              <a:endParaRPr lang="vi-VN" sz="3200" b="1" dirty="0">
                <a:effectLst/>
                <a:latin typeface="Calibri"/>
                <a:ea typeface="Calibri"/>
                <a:cs typeface="Times New Roman"/>
              </a:endParaRPr>
            </a:p>
          </p:txBody>
        </p:sp>
      </p:grpSp>
      <p:sp>
        <p:nvSpPr>
          <p:cNvPr id="12" name="Rectangle 11"/>
          <p:cNvSpPr/>
          <p:nvPr/>
        </p:nvSpPr>
        <p:spPr>
          <a:xfrm>
            <a:off x="67100" y="3556930"/>
            <a:ext cx="11924122" cy="1569660"/>
          </a:xfrm>
          <a:prstGeom prst="rect">
            <a:avLst/>
          </a:prstGeom>
        </p:spPr>
        <p:txBody>
          <a:bodyPr wrap="square">
            <a:spAutoFit/>
          </a:bodyPr>
          <a:lstStyle/>
          <a:p>
            <a:r>
              <a:rPr lang="de-DE" sz="3200" b="1" dirty="0">
                <a:solidFill>
                  <a:srgbClr val="FF0000"/>
                </a:solidFill>
                <a:latin typeface="Times New Roman" pitchFamily="18" charset="0"/>
                <a:cs typeface="Times New Roman" pitchFamily="18" charset="0"/>
              </a:rPr>
              <a:t>* Đặt một đèn bàn chiếu sáng vào tường.</a:t>
            </a:r>
            <a:endParaRPr lang="vi-VN" sz="3200" b="1" dirty="0">
              <a:solidFill>
                <a:srgbClr val="FF0000"/>
              </a:solidFill>
              <a:latin typeface="Times New Roman" pitchFamily="18" charset="0"/>
              <a:cs typeface="Times New Roman" pitchFamily="18" charset="0"/>
            </a:endParaRPr>
          </a:p>
          <a:p>
            <a:pPr lvl="0"/>
            <a:r>
              <a:rPr lang="de-DE" sz="3200" b="1" dirty="0" smtClean="0">
                <a:solidFill>
                  <a:srgbClr val="FF0000"/>
                </a:solidFill>
                <a:latin typeface="Times New Roman" pitchFamily="18" charset="0"/>
                <a:cs typeface="Times New Roman" pitchFamily="18" charset="0"/>
              </a:rPr>
              <a:t>a/ Nếu </a:t>
            </a:r>
            <a:r>
              <a:rPr lang="de-DE" sz="3200" b="1" dirty="0">
                <a:solidFill>
                  <a:srgbClr val="FF0000"/>
                </a:solidFill>
                <a:latin typeface="Times New Roman" pitchFamily="18" charset="0"/>
                <a:cs typeface="Times New Roman" pitchFamily="18" charset="0"/>
              </a:rPr>
              <a:t>bàn tay càng gần tường, bóng trên tường càng nhỏ. Để hình ảnh trên tường rõ nét, cần chọn nguồn sáng hẹp</a:t>
            </a:r>
            <a:r>
              <a:rPr lang="de-DE" sz="3200" b="1" dirty="0" smtClean="0">
                <a:solidFill>
                  <a:srgbClr val="FF0000"/>
                </a:solidFill>
                <a:latin typeface="Times New Roman" pitchFamily="18" charset="0"/>
                <a:cs typeface="Times New Roman" pitchFamily="18" charset="0"/>
              </a:rPr>
              <a:t>.</a:t>
            </a:r>
            <a:endParaRPr lang="vi-VN" sz="3200" b="1" dirty="0">
              <a:solidFill>
                <a:srgbClr val="FF0000"/>
              </a:solidFill>
              <a:latin typeface="Times New Roman" pitchFamily="18" charset="0"/>
              <a:cs typeface="Times New Roman" pitchFamily="18" charset="0"/>
            </a:endParaRPr>
          </a:p>
        </p:txBody>
      </p:sp>
      <p:sp>
        <p:nvSpPr>
          <p:cNvPr id="13" name="Rectangle 12"/>
          <p:cNvSpPr/>
          <p:nvPr/>
        </p:nvSpPr>
        <p:spPr>
          <a:xfrm>
            <a:off x="67100" y="5288340"/>
            <a:ext cx="12016966" cy="1569660"/>
          </a:xfrm>
          <a:prstGeom prst="rect">
            <a:avLst/>
          </a:prstGeom>
        </p:spPr>
        <p:txBody>
          <a:bodyPr wrap="square">
            <a:spAutoFit/>
          </a:bodyPr>
          <a:lstStyle/>
          <a:p>
            <a:pPr lvl="0"/>
            <a:r>
              <a:rPr lang="de-DE" sz="3200" b="1" dirty="0" smtClean="0">
                <a:solidFill>
                  <a:srgbClr val="FF0000"/>
                </a:solidFill>
                <a:latin typeface="Times New Roman" pitchFamily="18" charset="0"/>
                <a:cs typeface="Times New Roman" pitchFamily="18" charset="0"/>
              </a:rPr>
              <a:t>b/ Bàn </a:t>
            </a:r>
            <a:r>
              <a:rPr lang="de-DE" sz="3200" b="1" dirty="0">
                <a:solidFill>
                  <a:srgbClr val="FF0000"/>
                </a:solidFill>
                <a:latin typeface="Times New Roman" pitchFamily="18" charset="0"/>
                <a:cs typeface="Times New Roman" pitchFamily="18" charset="0"/>
              </a:rPr>
              <a:t>tay cản đường đi của tia sáng nên trên tường hình thành bóng. Sự thay đổi hình dạng của bàn tay khiến bóng thay đổi hình dạng theo, tạo nên các hình ảnh vui nhộn.</a:t>
            </a:r>
            <a:endParaRPr lang="vi-VN"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4310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6492" y="1760526"/>
            <a:ext cx="9944828" cy="3170099"/>
          </a:xfrm>
          <a:prstGeom prst="rect">
            <a:avLst/>
          </a:prstGeom>
        </p:spPr>
        <p:txBody>
          <a:bodyPr wrap="square">
            <a:spAutoFit/>
          </a:bodyPr>
          <a:lstStyle/>
          <a:p>
            <a:r>
              <a:rPr lang="de-DE" sz="4000" b="1" dirty="0" smtClean="0">
                <a:latin typeface="Times New Roman" pitchFamily="18" charset="0"/>
                <a:cs typeface="Times New Roman" pitchFamily="18" charset="0"/>
              </a:rPr>
              <a:t>Hiện tượng nguyệt thực khi Mặt Trăng đi vào vùng bóng của Trái Đất. Khi Mặt Trăng đi vào vùng tối, ta có hiện tượng nguyệt thực toàn phần. Khi Mặt Trăng đi vào vùng nửa tối, ta có hiện tượng nguyệt thực một phần.</a:t>
            </a:r>
            <a:endParaRPr lang="vi-VN"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843108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ơi giữ chỗ cho Chân trang 2"/>
          <p:cNvSpPr>
            <a:spLocks noGrp="1"/>
          </p:cNvSpPr>
          <p:nvPr>
            <p:ph type="ftr" sz="quarter" idx="11"/>
          </p:nvPr>
        </p:nvSpPr>
        <p:spPr>
          <a:xfrm>
            <a:off x="3845169" y="5619750"/>
            <a:ext cx="3563815" cy="476250"/>
          </a:xfrm>
        </p:spPr>
        <p:txBody>
          <a:bodyPr/>
          <a:lstStyle/>
          <a:p>
            <a:pPr>
              <a:defRPr/>
            </a:pPr>
            <a:r>
              <a:rPr lang="en-US"/>
              <a:t>phambayss.violet.vn</a:t>
            </a:r>
          </a:p>
        </p:txBody>
      </p:sp>
      <p:sp>
        <p:nvSpPr>
          <p:cNvPr id="5123" name="Rectangle 2"/>
          <p:cNvSpPr>
            <a:spLocks noChangeArrowheads="1"/>
          </p:cNvSpPr>
          <p:nvPr/>
        </p:nvSpPr>
        <p:spPr bwMode="auto">
          <a:xfrm>
            <a:off x="69700" y="-44450"/>
            <a:ext cx="12192000" cy="6902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VnTime" pitchFamily="34" charset="0"/>
            </a:endParaRPr>
          </a:p>
        </p:txBody>
      </p:sp>
      <p:sp>
        <p:nvSpPr>
          <p:cNvPr id="4" name="Freeform 3"/>
          <p:cNvSpPr>
            <a:spLocks/>
          </p:cNvSpPr>
          <p:nvPr/>
        </p:nvSpPr>
        <p:spPr bwMode="auto">
          <a:xfrm>
            <a:off x="281354" y="974725"/>
            <a:ext cx="3323493" cy="2819400"/>
          </a:xfrm>
          <a:custGeom>
            <a:avLst/>
            <a:gdLst>
              <a:gd name="T0" fmla="*/ 2147483647 w 1529"/>
              <a:gd name="T1" fmla="*/ 2147483647 h 1643"/>
              <a:gd name="T2" fmla="*/ 2147483647 w 1529"/>
              <a:gd name="T3" fmla="*/ 2147483647 h 1643"/>
              <a:gd name="T4" fmla="*/ 2147483647 w 1529"/>
              <a:gd name="T5" fmla="*/ 2147483647 h 1643"/>
              <a:gd name="T6" fmla="*/ 2147483647 w 1529"/>
              <a:gd name="T7" fmla="*/ 2147483647 h 1643"/>
              <a:gd name="T8" fmla="*/ 2147483647 w 1529"/>
              <a:gd name="T9" fmla="*/ 2147483647 h 1643"/>
              <a:gd name="T10" fmla="*/ 2147483647 w 1529"/>
              <a:gd name="T11" fmla="*/ 2147483647 h 1643"/>
              <a:gd name="T12" fmla="*/ 2147483647 w 1529"/>
              <a:gd name="T13" fmla="*/ 2147483647 h 1643"/>
              <a:gd name="T14" fmla="*/ 2147483647 w 1529"/>
              <a:gd name="T15" fmla="*/ 2147483647 h 1643"/>
              <a:gd name="T16" fmla="*/ 2147483647 w 1529"/>
              <a:gd name="T17" fmla="*/ 2147483647 h 1643"/>
              <a:gd name="T18" fmla="*/ 2147483647 w 1529"/>
              <a:gd name="T19" fmla="*/ 2147483647 h 1643"/>
              <a:gd name="T20" fmla="*/ 2147483647 w 1529"/>
              <a:gd name="T21" fmla="*/ 2147483647 h 1643"/>
              <a:gd name="T22" fmla="*/ 2147483647 w 1529"/>
              <a:gd name="T23" fmla="*/ 2147483647 h 1643"/>
              <a:gd name="T24" fmla="*/ 2147483647 w 1529"/>
              <a:gd name="T25" fmla="*/ 2147483647 h 1643"/>
              <a:gd name="T26" fmla="*/ 2147483647 w 1529"/>
              <a:gd name="T27" fmla="*/ 2147483647 h 1643"/>
              <a:gd name="T28" fmla="*/ 2147483647 w 1529"/>
              <a:gd name="T29" fmla="*/ 2147483647 h 1643"/>
              <a:gd name="T30" fmla="*/ 2147483647 w 1529"/>
              <a:gd name="T31" fmla="*/ 2147483647 h 1643"/>
              <a:gd name="T32" fmla="*/ 2147483647 w 1529"/>
              <a:gd name="T33" fmla="*/ 2147483647 h 1643"/>
              <a:gd name="T34" fmla="*/ 2147483647 w 1529"/>
              <a:gd name="T35" fmla="*/ 2147483647 h 1643"/>
              <a:gd name="T36" fmla="*/ 2147483647 w 1529"/>
              <a:gd name="T37" fmla="*/ 2147483647 h 1643"/>
              <a:gd name="T38" fmla="*/ 2147483647 w 1529"/>
              <a:gd name="T39" fmla="*/ 2147483647 h 1643"/>
              <a:gd name="T40" fmla="*/ 2147483647 w 1529"/>
              <a:gd name="T41" fmla="*/ 2147483647 h 1643"/>
              <a:gd name="T42" fmla="*/ 2147483647 w 1529"/>
              <a:gd name="T43" fmla="*/ 2147483647 h 1643"/>
              <a:gd name="T44" fmla="*/ 2147483647 w 1529"/>
              <a:gd name="T45" fmla="*/ 2147483647 h 1643"/>
              <a:gd name="T46" fmla="*/ 2147483647 w 1529"/>
              <a:gd name="T47" fmla="*/ 2147483647 h 1643"/>
              <a:gd name="T48" fmla="*/ 2147483647 w 1529"/>
              <a:gd name="T49" fmla="*/ 2147483647 h 1643"/>
              <a:gd name="T50" fmla="*/ 2147483647 w 1529"/>
              <a:gd name="T51" fmla="*/ 2147483647 h 1643"/>
              <a:gd name="T52" fmla="*/ 2147483647 w 1529"/>
              <a:gd name="T53" fmla="*/ 2147483647 h 1643"/>
              <a:gd name="T54" fmla="*/ 2147483647 w 1529"/>
              <a:gd name="T55" fmla="*/ 2147483647 h 1643"/>
              <a:gd name="T56" fmla="*/ 2147483647 w 1529"/>
              <a:gd name="T57" fmla="*/ 2147483647 h 1643"/>
              <a:gd name="T58" fmla="*/ 2147483647 w 1529"/>
              <a:gd name="T59" fmla="*/ 2147483647 h 1643"/>
              <a:gd name="T60" fmla="*/ 2147483647 w 1529"/>
              <a:gd name="T61" fmla="*/ 2147483647 h 1643"/>
              <a:gd name="T62" fmla="*/ 2147483647 w 1529"/>
              <a:gd name="T63" fmla="*/ 2147483647 h 1643"/>
              <a:gd name="T64" fmla="*/ 2147483647 w 1529"/>
              <a:gd name="T65" fmla="*/ 2147483647 h 1643"/>
              <a:gd name="T66" fmla="*/ 2147483647 w 1529"/>
              <a:gd name="T67" fmla="*/ 2147483647 h 1643"/>
              <a:gd name="T68" fmla="*/ 2147483647 w 1529"/>
              <a:gd name="T69" fmla="*/ 2147483647 h 1643"/>
              <a:gd name="T70" fmla="*/ 2147483647 w 1529"/>
              <a:gd name="T71" fmla="*/ 2147483647 h 1643"/>
              <a:gd name="T72" fmla="*/ 2147483647 w 1529"/>
              <a:gd name="T73" fmla="*/ 2147483647 h 1643"/>
              <a:gd name="T74" fmla="*/ 2147483647 w 1529"/>
              <a:gd name="T75" fmla="*/ 2147483647 h 1643"/>
              <a:gd name="T76" fmla="*/ 2147483647 w 1529"/>
              <a:gd name="T77" fmla="*/ 2147483647 h 1643"/>
              <a:gd name="T78" fmla="*/ 2147483647 w 1529"/>
              <a:gd name="T79" fmla="*/ 2147483647 h 1643"/>
              <a:gd name="T80" fmla="*/ 2147483647 w 1529"/>
              <a:gd name="T81" fmla="*/ 2147483647 h 1643"/>
              <a:gd name="T82" fmla="*/ 2147483647 w 1529"/>
              <a:gd name="T83" fmla="*/ 2147483647 h 1643"/>
              <a:gd name="T84" fmla="*/ 2147483647 w 1529"/>
              <a:gd name="T85" fmla="*/ 2147483647 h 16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29"/>
              <a:gd name="T130" fmla="*/ 0 h 1643"/>
              <a:gd name="T131" fmla="*/ 1529 w 1529"/>
              <a:gd name="T132" fmla="*/ 1643 h 16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29" h="1643">
                <a:moveTo>
                  <a:pt x="914" y="212"/>
                </a:moveTo>
                <a:cubicBezTo>
                  <a:pt x="960" y="229"/>
                  <a:pt x="1001" y="221"/>
                  <a:pt x="1042" y="194"/>
                </a:cubicBezTo>
                <a:cubicBezTo>
                  <a:pt x="1058" y="147"/>
                  <a:pt x="1083" y="141"/>
                  <a:pt x="1124" y="121"/>
                </a:cubicBezTo>
                <a:cubicBezTo>
                  <a:pt x="1134" y="116"/>
                  <a:pt x="1141" y="103"/>
                  <a:pt x="1152" y="103"/>
                </a:cubicBezTo>
                <a:cubicBezTo>
                  <a:pt x="1161" y="103"/>
                  <a:pt x="1139" y="115"/>
                  <a:pt x="1133" y="121"/>
                </a:cubicBezTo>
                <a:cubicBezTo>
                  <a:pt x="1118" y="165"/>
                  <a:pt x="1112" y="196"/>
                  <a:pt x="1079" y="231"/>
                </a:cubicBezTo>
                <a:cubicBezTo>
                  <a:pt x="1082" y="240"/>
                  <a:pt x="1094" y="284"/>
                  <a:pt x="1106" y="286"/>
                </a:cubicBezTo>
                <a:cubicBezTo>
                  <a:pt x="1117" y="288"/>
                  <a:pt x="1123" y="271"/>
                  <a:pt x="1133" y="267"/>
                </a:cubicBezTo>
                <a:cubicBezTo>
                  <a:pt x="1148" y="261"/>
                  <a:pt x="1164" y="261"/>
                  <a:pt x="1179" y="258"/>
                </a:cubicBezTo>
                <a:cubicBezTo>
                  <a:pt x="1173" y="277"/>
                  <a:pt x="1154" y="293"/>
                  <a:pt x="1152" y="313"/>
                </a:cubicBezTo>
                <a:cubicBezTo>
                  <a:pt x="1138" y="442"/>
                  <a:pt x="1287" y="373"/>
                  <a:pt x="1389" y="377"/>
                </a:cubicBezTo>
                <a:cubicBezTo>
                  <a:pt x="1346" y="420"/>
                  <a:pt x="1327" y="401"/>
                  <a:pt x="1280" y="432"/>
                </a:cubicBezTo>
                <a:cubicBezTo>
                  <a:pt x="1255" y="505"/>
                  <a:pt x="1258" y="468"/>
                  <a:pt x="1271" y="542"/>
                </a:cubicBezTo>
                <a:cubicBezTo>
                  <a:pt x="1306" y="529"/>
                  <a:pt x="1319" y="540"/>
                  <a:pt x="1353" y="551"/>
                </a:cubicBezTo>
                <a:cubicBezTo>
                  <a:pt x="1330" y="558"/>
                  <a:pt x="1276" y="590"/>
                  <a:pt x="1316" y="624"/>
                </a:cubicBezTo>
                <a:cubicBezTo>
                  <a:pt x="1317" y="625"/>
                  <a:pt x="1385" y="646"/>
                  <a:pt x="1399" y="651"/>
                </a:cubicBezTo>
                <a:cubicBezTo>
                  <a:pt x="1408" y="654"/>
                  <a:pt x="1426" y="660"/>
                  <a:pt x="1426" y="660"/>
                </a:cubicBezTo>
                <a:cubicBezTo>
                  <a:pt x="1432" y="666"/>
                  <a:pt x="1450" y="673"/>
                  <a:pt x="1444" y="679"/>
                </a:cubicBezTo>
                <a:cubicBezTo>
                  <a:pt x="1430" y="693"/>
                  <a:pt x="1389" y="697"/>
                  <a:pt x="1389" y="697"/>
                </a:cubicBezTo>
                <a:cubicBezTo>
                  <a:pt x="1384" y="700"/>
                  <a:pt x="1346" y="723"/>
                  <a:pt x="1344" y="734"/>
                </a:cubicBezTo>
                <a:cubicBezTo>
                  <a:pt x="1335" y="798"/>
                  <a:pt x="1387" y="834"/>
                  <a:pt x="1417" y="880"/>
                </a:cubicBezTo>
                <a:cubicBezTo>
                  <a:pt x="1391" y="920"/>
                  <a:pt x="1377" y="910"/>
                  <a:pt x="1335" y="926"/>
                </a:cubicBezTo>
                <a:cubicBezTo>
                  <a:pt x="1395" y="946"/>
                  <a:pt x="1331" y="916"/>
                  <a:pt x="1371" y="980"/>
                </a:cubicBezTo>
                <a:cubicBezTo>
                  <a:pt x="1393" y="1014"/>
                  <a:pt x="1429" y="1011"/>
                  <a:pt x="1463" y="1017"/>
                </a:cubicBezTo>
                <a:cubicBezTo>
                  <a:pt x="1529" y="1083"/>
                  <a:pt x="1447" y="1036"/>
                  <a:pt x="1417" y="1026"/>
                </a:cubicBezTo>
                <a:cubicBezTo>
                  <a:pt x="1386" y="1029"/>
                  <a:pt x="1354" y="1024"/>
                  <a:pt x="1325" y="1035"/>
                </a:cubicBezTo>
                <a:cubicBezTo>
                  <a:pt x="1316" y="1038"/>
                  <a:pt x="1316" y="1053"/>
                  <a:pt x="1316" y="1063"/>
                </a:cubicBezTo>
                <a:cubicBezTo>
                  <a:pt x="1316" y="1152"/>
                  <a:pt x="1302" y="1138"/>
                  <a:pt x="1353" y="1154"/>
                </a:cubicBezTo>
                <a:cubicBezTo>
                  <a:pt x="1347" y="1166"/>
                  <a:pt x="1348" y="1186"/>
                  <a:pt x="1335" y="1191"/>
                </a:cubicBezTo>
                <a:cubicBezTo>
                  <a:pt x="1318" y="1197"/>
                  <a:pt x="1272" y="1179"/>
                  <a:pt x="1252" y="1172"/>
                </a:cubicBezTo>
                <a:cubicBezTo>
                  <a:pt x="1243" y="1175"/>
                  <a:pt x="1227" y="1173"/>
                  <a:pt x="1225" y="1182"/>
                </a:cubicBezTo>
                <a:cubicBezTo>
                  <a:pt x="1220" y="1206"/>
                  <a:pt x="1231" y="1231"/>
                  <a:pt x="1234" y="1255"/>
                </a:cubicBezTo>
                <a:cubicBezTo>
                  <a:pt x="1237" y="1282"/>
                  <a:pt x="1240" y="1310"/>
                  <a:pt x="1243" y="1337"/>
                </a:cubicBezTo>
                <a:cubicBezTo>
                  <a:pt x="1210" y="1359"/>
                  <a:pt x="1210" y="1374"/>
                  <a:pt x="1197" y="1410"/>
                </a:cubicBezTo>
                <a:cubicBezTo>
                  <a:pt x="1152" y="1395"/>
                  <a:pt x="1166" y="1378"/>
                  <a:pt x="1152" y="1337"/>
                </a:cubicBezTo>
                <a:cubicBezTo>
                  <a:pt x="1137" y="1340"/>
                  <a:pt x="1114" y="1333"/>
                  <a:pt x="1106" y="1346"/>
                </a:cubicBezTo>
                <a:cubicBezTo>
                  <a:pt x="1092" y="1370"/>
                  <a:pt x="1102" y="1401"/>
                  <a:pt x="1097" y="1428"/>
                </a:cubicBezTo>
                <a:cubicBezTo>
                  <a:pt x="1088" y="1476"/>
                  <a:pt x="1083" y="1477"/>
                  <a:pt x="1060" y="1511"/>
                </a:cubicBezTo>
                <a:cubicBezTo>
                  <a:pt x="1057" y="1520"/>
                  <a:pt x="1051" y="1529"/>
                  <a:pt x="1051" y="1538"/>
                </a:cubicBezTo>
                <a:cubicBezTo>
                  <a:pt x="1051" y="1578"/>
                  <a:pt x="1076" y="1609"/>
                  <a:pt x="1042" y="1556"/>
                </a:cubicBezTo>
                <a:cubicBezTo>
                  <a:pt x="1033" y="1470"/>
                  <a:pt x="1043" y="1466"/>
                  <a:pt x="969" y="1447"/>
                </a:cubicBezTo>
                <a:cubicBezTo>
                  <a:pt x="916" y="1391"/>
                  <a:pt x="940" y="1485"/>
                  <a:pt x="914" y="1502"/>
                </a:cubicBezTo>
                <a:cubicBezTo>
                  <a:pt x="896" y="1514"/>
                  <a:pt x="859" y="1538"/>
                  <a:pt x="859" y="1538"/>
                </a:cubicBezTo>
                <a:cubicBezTo>
                  <a:pt x="847" y="1576"/>
                  <a:pt x="855" y="1587"/>
                  <a:pt x="877" y="1620"/>
                </a:cubicBezTo>
                <a:cubicBezTo>
                  <a:pt x="870" y="1623"/>
                  <a:pt x="817" y="1643"/>
                  <a:pt x="813" y="1639"/>
                </a:cubicBezTo>
                <a:cubicBezTo>
                  <a:pt x="802" y="1627"/>
                  <a:pt x="836" y="1582"/>
                  <a:pt x="841" y="1575"/>
                </a:cubicBezTo>
                <a:cubicBezTo>
                  <a:pt x="831" y="1502"/>
                  <a:pt x="842" y="1475"/>
                  <a:pt x="768" y="1456"/>
                </a:cubicBezTo>
                <a:cubicBezTo>
                  <a:pt x="762" y="1474"/>
                  <a:pt x="757" y="1493"/>
                  <a:pt x="749" y="1511"/>
                </a:cubicBezTo>
                <a:cubicBezTo>
                  <a:pt x="745" y="1521"/>
                  <a:pt x="739" y="1546"/>
                  <a:pt x="731" y="1538"/>
                </a:cubicBezTo>
                <a:cubicBezTo>
                  <a:pt x="718" y="1525"/>
                  <a:pt x="727" y="1501"/>
                  <a:pt x="722" y="1483"/>
                </a:cubicBezTo>
                <a:cubicBezTo>
                  <a:pt x="718" y="1470"/>
                  <a:pt x="710" y="1459"/>
                  <a:pt x="704" y="1447"/>
                </a:cubicBezTo>
                <a:cubicBezTo>
                  <a:pt x="689" y="1450"/>
                  <a:pt x="672" y="1448"/>
                  <a:pt x="658" y="1456"/>
                </a:cubicBezTo>
                <a:cubicBezTo>
                  <a:pt x="649" y="1461"/>
                  <a:pt x="649" y="1477"/>
                  <a:pt x="640" y="1483"/>
                </a:cubicBezTo>
                <a:cubicBezTo>
                  <a:pt x="629" y="1490"/>
                  <a:pt x="615" y="1489"/>
                  <a:pt x="603" y="1492"/>
                </a:cubicBezTo>
                <a:cubicBezTo>
                  <a:pt x="579" y="1566"/>
                  <a:pt x="591" y="1467"/>
                  <a:pt x="594" y="1456"/>
                </a:cubicBezTo>
                <a:cubicBezTo>
                  <a:pt x="579" y="1366"/>
                  <a:pt x="590" y="1405"/>
                  <a:pt x="548" y="1447"/>
                </a:cubicBezTo>
                <a:cubicBezTo>
                  <a:pt x="542" y="1441"/>
                  <a:pt x="537" y="1433"/>
                  <a:pt x="530" y="1428"/>
                </a:cubicBezTo>
                <a:cubicBezTo>
                  <a:pt x="485" y="1400"/>
                  <a:pt x="431" y="1466"/>
                  <a:pt x="411" y="1502"/>
                </a:cubicBezTo>
                <a:cubicBezTo>
                  <a:pt x="404" y="1514"/>
                  <a:pt x="403" y="1529"/>
                  <a:pt x="393" y="1538"/>
                </a:cubicBezTo>
                <a:cubicBezTo>
                  <a:pt x="386" y="1545"/>
                  <a:pt x="374" y="1544"/>
                  <a:pt x="365" y="1547"/>
                </a:cubicBezTo>
                <a:cubicBezTo>
                  <a:pt x="384" y="1497"/>
                  <a:pt x="369" y="1525"/>
                  <a:pt x="429" y="1465"/>
                </a:cubicBezTo>
                <a:cubicBezTo>
                  <a:pt x="435" y="1459"/>
                  <a:pt x="448" y="1447"/>
                  <a:pt x="448" y="1447"/>
                </a:cubicBezTo>
                <a:cubicBezTo>
                  <a:pt x="467" y="1387"/>
                  <a:pt x="452" y="1343"/>
                  <a:pt x="402" y="1310"/>
                </a:cubicBezTo>
                <a:cubicBezTo>
                  <a:pt x="345" y="1338"/>
                  <a:pt x="373" y="1316"/>
                  <a:pt x="329" y="1383"/>
                </a:cubicBezTo>
                <a:cubicBezTo>
                  <a:pt x="323" y="1392"/>
                  <a:pt x="311" y="1410"/>
                  <a:pt x="311" y="1410"/>
                </a:cubicBezTo>
                <a:cubicBezTo>
                  <a:pt x="308" y="1422"/>
                  <a:pt x="311" y="1439"/>
                  <a:pt x="301" y="1447"/>
                </a:cubicBezTo>
                <a:cubicBezTo>
                  <a:pt x="287" y="1459"/>
                  <a:pt x="247" y="1465"/>
                  <a:pt x="247" y="1465"/>
                </a:cubicBezTo>
                <a:cubicBezTo>
                  <a:pt x="264" y="1439"/>
                  <a:pt x="284" y="1418"/>
                  <a:pt x="301" y="1392"/>
                </a:cubicBezTo>
                <a:cubicBezTo>
                  <a:pt x="304" y="1361"/>
                  <a:pt x="302" y="1329"/>
                  <a:pt x="311" y="1300"/>
                </a:cubicBezTo>
                <a:cubicBezTo>
                  <a:pt x="315" y="1288"/>
                  <a:pt x="331" y="1284"/>
                  <a:pt x="338" y="1273"/>
                </a:cubicBezTo>
                <a:cubicBezTo>
                  <a:pt x="343" y="1265"/>
                  <a:pt x="344" y="1255"/>
                  <a:pt x="347" y="1246"/>
                </a:cubicBezTo>
                <a:cubicBezTo>
                  <a:pt x="290" y="1206"/>
                  <a:pt x="343" y="1192"/>
                  <a:pt x="274" y="1209"/>
                </a:cubicBezTo>
                <a:cubicBezTo>
                  <a:pt x="232" y="1242"/>
                  <a:pt x="205" y="1250"/>
                  <a:pt x="173" y="1291"/>
                </a:cubicBezTo>
                <a:cubicBezTo>
                  <a:pt x="153" y="1353"/>
                  <a:pt x="181" y="1298"/>
                  <a:pt x="137" y="1310"/>
                </a:cubicBezTo>
                <a:cubicBezTo>
                  <a:pt x="122" y="1314"/>
                  <a:pt x="112" y="1328"/>
                  <a:pt x="100" y="1337"/>
                </a:cubicBezTo>
                <a:cubicBezTo>
                  <a:pt x="94" y="1346"/>
                  <a:pt x="87" y="1354"/>
                  <a:pt x="82" y="1364"/>
                </a:cubicBezTo>
                <a:cubicBezTo>
                  <a:pt x="78" y="1373"/>
                  <a:pt x="73" y="1402"/>
                  <a:pt x="73" y="1392"/>
                </a:cubicBezTo>
                <a:cubicBezTo>
                  <a:pt x="73" y="1351"/>
                  <a:pt x="97" y="1321"/>
                  <a:pt x="128" y="1300"/>
                </a:cubicBezTo>
                <a:cubicBezTo>
                  <a:pt x="148" y="1241"/>
                  <a:pt x="120" y="1299"/>
                  <a:pt x="164" y="1264"/>
                </a:cubicBezTo>
                <a:cubicBezTo>
                  <a:pt x="173" y="1257"/>
                  <a:pt x="177" y="1245"/>
                  <a:pt x="183" y="1236"/>
                </a:cubicBezTo>
                <a:cubicBezTo>
                  <a:pt x="201" y="1183"/>
                  <a:pt x="168" y="1177"/>
                  <a:pt x="201" y="1127"/>
                </a:cubicBezTo>
                <a:cubicBezTo>
                  <a:pt x="231" y="1034"/>
                  <a:pt x="134" y="1077"/>
                  <a:pt x="82" y="1090"/>
                </a:cubicBezTo>
                <a:cubicBezTo>
                  <a:pt x="73" y="1096"/>
                  <a:pt x="65" y="1113"/>
                  <a:pt x="55" y="1108"/>
                </a:cubicBezTo>
                <a:cubicBezTo>
                  <a:pt x="47" y="1104"/>
                  <a:pt x="58" y="1088"/>
                  <a:pt x="64" y="1081"/>
                </a:cubicBezTo>
                <a:cubicBezTo>
                  <a:pt x="72" y="1071"/>
                  <a:pt x="121" y="1048"/>
                  <a:pt x="128" y="1044"/>
                </a:cubicBezTo>
                <a:cubicBezTo>
                  <a:pt x="153" y="969"/>
                  <a:pt x="146" y="997"/>
                  <a:pt x="201" y="944"/>
                </a:cubicBezTo>
                <a:cubicBezTo>
                  <a:pt x="230" y="855"/>
                  <a:pt x="95" y="817"/>
                  <a:pt x="45" y="770"/>
                </a:cubicBezTo>
                <a:cubicBezTo>
                  <a:pt x="36" y="743"/>
                  <a:pt x="39" y="713"/>
                  <a:pt x="27" y="688"/>
                </a:cubicBezTo>
                <a:cubicBezTo>
                  <a:pt x="22" y="678"/>
                  <a:pt x="0" y="681"/>
                  <a:pt x="0" y="670"/>
                </a:cubicBezTo>
                <a:cubicBezTo>
                  <a:pt x="0" y="661"/>
                  <a:pt x="18" y="675"/>
                  <a:pt x="27" y="679"/>
                </a:cubicBezTo>
                <a:cubicBezTo>
                  <a:pt x="37" y="684"/>
                  <a:pt x="46" y="691"/>
                  <a:pt x="55" y="697"/>
                </a:cubicBezTo>
                <a:cubicBezTo>
                  <a:pt x="58" y="706"/>
                  <a:pt x="57" y="717"/>
                  <a:pt x="64" y="724"/>
                </a:cubicBezTo>
                <a:cubicBezTo>
                  <a:pt x="80" y="740"/>
                  <a:pt x="119" y="761"/>
                  <a:pt x="119" y="761"/>
                </a:cubicBezTo>
                <a:cubicBezTo>
                  <a:pt x="203" y="698"/>
                  <a:pt x="165" y="720"/>
                  <a:pt x="228" y="688"/>
                </a:cubicBezTo>
                <a:cubicBezTo>
                  <a:pt x="246" y="632"/>
                  <a:pt x="204" y="580"/>
                  <a:pt x="164" y="542"/>
                </a:cubicBezTo>
                <a:cubicBezTo>
                  <a:pt x="161" y="533"/>
                  <a:pt x="154" y="524"/>
                  <a:pt x="155" y="514"/>
                </a:cubicBezTo>
                <a:cubicBezTo>
                  <a:pt x="157" y="495"/>
                  <a:pt x="173" y="459"/>
                  <a:pt x="173" y="459"/>
                </a:cubicBezTo>
                <a:cubicBezTo>
                  <a:pt x="170" y="447"/>
                  <a:pt x="158" y="434"/>
                  <a:pt x="164" y="423"/>
                </a:cubicBezTo>
                <a:cubicBezTo>
                  <a:pt x="168" y="415"/>
                  <a:pt x="180" y="433"/>
                  <a:pt x="183" y="441"/>
                </a:cubicBezTo>
                <a:cubicBezTo>
                  <a:pt x="190" y="458"/>
                  <a:pt x="183" y="480"/>
                  <a:pt x="192" y="496"/>
                </a:cubicBezTo>
                <a:cubicBezTo>
                  <a:pt x="202" y="515"/>
                  <a:pt x="237" y="542"/>
                  <a:pt x="237" y="542"/>
                </a:cubicBezTo>
                <a:cubicBezTo>
                  <a:pt x="276" y="503"/>
                  <a:pt x="289" y="442"/>
                  <a:pt x="347" y="423"/>
                </a:cubicBezTo>
                <a:cubicBezTo>
                  <a:pt x="334" y="382"/>
                  <a:pt x="312" y="361"/>
                  <a:pt x="283" y="331"/>
                </a:cubicBezTo>
                <a:cubicBezTo>
                  <a:pt x="288" y="303"/>
                  <a:pt x="301" y="277"/>
                  <a:pt x="301" y="249"/>
                </a:cubicBezTo>
                <a:cubicBezTo>
                  <a:pt x="301" y="230"/>
                  <a:pt x="292" y="175"/>
                  <a:pt x="292" y="194"/>
                </a:cubicBezTo>
                <a:cubicBezTo>
                  <a:pt x="292" y="277"/>
                  <a:pt x="282" y="300"/>
                  <a:pt x="347" y="322"/>
                </a:cubicBezTo>
                <a:cubicBezTo>
                  <a:pt x="377" y="368"/>
                  <a:pt x="424" y="367"/>
                  <a:pt x="475" y="377"/>
                </a:cubicBezTo>
                <a:cubicBezTo>
                  <a:pt x="518" y="312"/>
                  <a:pt x="485" y="250"/>
                  <a:pt x="530" y="203"/>
                </a:cubicBezTo>
                <a:cubicBezTo>
                  <a:pt x="545" y="159"/>
                  <a:pt x="525" y="134"/>
                  <a:pt x="493" y="103"/>
                </a:cubicBezTo>
                <a:cubicBezTo>
                  <a:pt x="490" y="94"/>
                  <a:pt x="482" y="85"/>
                  <a:pt x="484" y="75"/>
                </a:cubicBezTo>
                <a:cubicBezTo>
                  <a:pt x="486" y="66"/>
                  <a:pt x="495" y="55"/>
                  <a:pt x="503" y="57"/>
                </a:cubicBezTo>
                <a:cubicBezTo>
                  <a:pt x="514" y="60"/>
                  <a:pt x="515" y="75"/>
                  <a:pt x="521" y="84"/>
                </a:cubicBezTo>
                <a:cubicBezTo>
                  <a:pt x="528" y="105"/>
                  <a:pt x="529" y="128"/>
                  <a:pt x="539" y="148"/>
                </a:cubicBezTo>
                <a:cubicBezTo>
                  <a:pt x="560" y="192"/>
                  <a:pt x="669" y="209"/>
                  <a:pt x="713" y="231"/>
                </a:cubicBezTo>
                <a:cubicBezTo>
                  <a:pt x="707" y="243"/>
                  <a:pt x="707" y="261"/>
                  <a:pt x="695" y="267"/>
                </a:cubicBezTo>
                <a:cubicBezTo>
                  <a:pt x="670" y="279"/>
                  <a:pt x="672" y="227"/>
                  <a:pt x="685" y="212"/>
                </a:cubicBezTo>
                <a:cubicBezTo>
                  <a:pt x="694" y="201"/>
                  <a:pt x="710" y="200"/>
                  <a:pt x="722" y="194"/>
                </a:cubicBezTo>
                <a:cubicBezTo>
                  <a:pt x="716" y="179"/>
                  <a:pt x="712" y="162"/>
                  <a:pt x="704" y="148"/>
                </a:cubicBezTo>
                <a:cubicBezTo>
                  <a:pt x="683" y="111"/>
                  <a:pt x="677" y="152"/>
                  <a:pt x="695" y="103"/>
                </a:cubicBezTo>
                <a:cubicBezTo>
                  <a:pt x="698" y="85"/>
                  <a:pt x="686" y="42"/>
                  <a:pt x="704" y="48"/>
                </a:cubicBezTo>
                <a:cubicBezTo>
                  <a:pt x="725" y="55"/>
                  <a:pt x="710" y="93"/>
                  <a:pt x="722" y="112"/>
                </a:cubicBezTo>
                <a:cubicBezTo>
                  <a:pt x="725" y="118"/>
                  <a:pt x="805" y="146"/>
                  <a:pt x="813" y="148"/>
                </a:cubicBezTo>
                <a:cubicBezTo>
                  <a:pt x="810" y="160"/>
                  <a:pt x="798" y="174"/>
                  <a:pt x="804" y="185"/>
                </a:cubicBezTo>
                <a:cubicBezTo>
                  <a:pt x="808" y="193"/>
                  <a:pt x="819" y="175"/>
                  <a:pt x="823" y="167"/>
                </a:cubicBezTo>
                <a:cubicBezTo>
                  <a:pt x="862" y="90"/>
                  <a:pt x="815" y="129"/>
                  <a:pt x="868" y="94"/>
                </a:cubicBezTo>
                <a:cubicBezTo>
                  <a:pt x="885" y="25"/>
                  <a:pt x="862" y="82"/>
                  <a:pt x="905" y="39"/>
                </a:cubicBezTo>
                <a:cubicBezTo>
                  <a:pt x="913" y="31"/>
                  <a:pt x="923" y="0"/>
                  <a:pt x="923" y="11"/>
                </a:cubicBezTo>
                <a:cubicBezTo>
                  <a:pt x="923" y="25"/>
                  <a:pt x="910" y="35"/>
                  <a:pt x="905" y="48"/>
                </a:cubicBezTo>
                <a:cubicBezTo>
                  <a:pt x="898" y="66"/>
                  <a:pt x="887" y="103"/>
                  <a:pt x="887" y="103"/>
                </a:cubicBezTo>
                <a:cubicBezTo>
                  <a:pt x="896" y="218"/>
                  <a:pt x="860" y="212"/>
                  <a:pt x="914" y="212"/>
                </a:cubicBezTo>
                <a:close/>
              </a:path>
            </a:pathLst>
          </a:custGeom>
          <a:gradFill rotWithShape="1">
            <a:gsLst>
              <a:gs pos="0">
                <a:srgbClr val="FFFF00"/>
              </a:gs>
              <a:gs pos="100000">
                <a:srgbClr val="FF66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125" name="Oval 4"/>
          <p:cNvSpPr>
            <a:spLocks noChangeArrowheads="1"/>
          </p:cNvSpPr>
          <p:nvPr/>
        </p:nvSpPr>
        <p:spPr bwMode="auto">
          <a:xfrm>
            <a:off x="6846277" y="969963"/>
            <a:ext cx="3657600" cy="2971800"/>
          </a:xfrm>
          <a:prstGeom prst="ellipse">
            <a:avLst/>
          </a:prstGeom>
          <a:noFill/>
          <a:ln w="952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latin typeface=".VnTime" pitchFamily="34" charset="0"/>
            </a:endParaRPr>
          </a:p>
        </p:txBody>
      </p:sp>
      <p:sp>
        <p:nvSpPr>
          <p:cNvPr id="5126" name="Oval 5"/>
          <p:cNvSpPr>
            <a:spLocks noChangeArrowheads="1"/>
          </p:cNvSpPr>
          <p:nvPr/>
        </p:nvSpPr>
        <p:spPr bwMode="auto">
          <a:xfrm>
            <a:off x="773722" y="1439863"/>
            <a:ext cx="2344615" cy="204946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VnTime" pitchFamily="34" charset="0"/>
            </a:endParaRPr>
          </a:p>
        </p:txBody>
      </p:sp>
      <p:grpSp>
        <p:nvGrpSpPr>
          <p:cNvPr id="3" name="Group 6"/>
          <p:cNvGrpSpPr>
            <a:grpSpLocks/>
          </p:cNvGrpSpPr>
          <p:nvPr/>
        </p:nvGrpSpPr>
        <p:grpSpPr bwMode="auto">
          <a:xfrm>
            <a:off x="8253046" y="746125"/>
            <a:ext cx="562708" cy="457200"/>
            <a:chOff x="3840" y="1008"/>
            <a:chExt cx="288" cy="288"/>
          </a:xfrm>
        </p:grpSpPr>
        <p:sp>
          <p:nvSpPr>
            <p:cNvPr id="5155" name="Oval 7"/>
            <p:cNvSpPr>
              <a:spLocks noChangeArrowheads="1"/>
            </p:cNvSpPr>
            <p:nvPr/>
          </p:nvSpPr>
          <p:spPr bwMode="auto">
            <a:xfrm>
              <a:off x="3840" y="1008"/>
              <a:ext cx="288" cy="288"/>
            </a:xfrm>
            <a:prstGeom prst="ellipse">
              <a:avLst/>
            </a:prstGeom>
            <a:gradFill rotWithShape="1">
              <a:gsLst>
                <a:gs pos="0">
                  <a:srgbClr val="FFFF66"/>
                </a:gs>
                <a:gs pos="100000">
                  <a:schemeClr val="tx1"/>
                </a:gs>
              </a:gsLst>
              <a:lin ang="0" scaled="1"/>
            </a:gradFill>
            <a:ln w="9525">
              <a:solidFill>
                <a:schemeClr val="bg1"/>
              </a:solidFill>
              <a:round/>
              <a:headEnd/>
              <a:tailEnd/>
            </a:ln>
          </p:spPr>
          <p:txBody>
            <a:bodyPr wrap="none" anchor="ctr"/>
            <a:lstStyle/>
            <a:p>
              <a:pPr eaLnBrk="1" hangingPunct="1"/>
              <a:endParaRPr lang="en-US" altLang="en-US">
                <a:latin typeface=".VnTime" pitchFamily="34" charset="0"/>
              </a:endParaRPr>
            </a:p>
          </p:txBody>
        </p:sp>
        <p:sp>
          <p:nvSpPr>
            <p:cNvPr id="5156" name="Freeform 8"/>
            <p:cNvSpPr>
              <a:spLocks/>
            </p:cNvSpPr>
            <p:nvPr/>
          </p:nvSpPr>
          <p:spPr bwMode="auto">
            <a:xfrm>
              <a:off x="3984" y="1008"/>
              <a:ext cx="144" cy="288"/>
            </a:xfrm>
            <a:custGeom>
              <a:avLst/>
              <a:gdLst>
                <a:gd name="T0" fmla="*/ 0 w 144"/>
                <a:gd name="T1" fmla="*/ 0 h 288"/>
                <a:gd name="T2" fmla="*/ 21 w 144"/>
                <a:gd name="T3" fmla="*/ 24 h 288"/>
                <a:gd name="T4" fmla="*/ 36 w 144"/>
                <a:gd name="T5" fmla="*/ 51 h 288"/>
                <a:gd name="T6" fmla="*/ 48 w 144"/>
                <a:gd name="T7" fmla="*/ 96 h 288"/>
                <a:gd name="T8" fmla="*/ 51 w 144"/>
                <a:gd name="T9" fmla="*/ 144 h 288"/>
                <a:gd name="T10" fmla="*/ 42 w 144"/>
                <a:gd name="T11" fmla="*/ 210 h 288"/>
                <a:gd name="T12" fmla="*/ 30 w 144"/>
                <a:gd name="T13" fmla="*/ 240 h 288"/>
                <a:gd name="T14" fmla="*/ 0 w 144"/>
                <a:gd name="T15" fmla="*/ 288 h 288"/>
                <a:gd name="T16" fmla="*/ 54 w 144"/>
                <a:gd name="T17" fmla="*/ 279 h 288"/>
                <a:gd name="T18" fmla="*/ 105 w 144"/>
                <a:gd name="T19" fmla="*/ 246 h 288"/>
                <a:gd name="T20" fmla="*/ 138 w 144"/>
                <a:gd name="T21" fmla="*/ 192 h 288"/>
                <a:gd name="T22" fmla="*/ 144 w 144"/>
                <a:gd name="T23" fmla="*/ 144 h 288"/>
                <a:gd name="T24" fmla="*/ 138 w 144"/>
                <a:gd name="T25" fmla="*/ 99 h 288"/>
                <a:gd name="T26" fmla="*/ 120 w 144"/>
                <a:gd name="T27" fmla="*/ 60 h 288"/>
                <a:gd name="T28" fmla="*/ 96 w 144"/>
                <a:gd name="T29" fmla="*/ 33 h 288"/>
                <a:gd name="T30" fmla="*/ 63 w 144"/>
                <a:gd name="T31" fmla="*/ 12 h 288"/>
                <a:gd name="T32" fmla="*/ 0 w 144"/>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
                <a:gd name="T52" fmla="*/ 0 h 288"/>
                <a:gd name="T53" fmla="*/ 144 w 144"/>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 h="288">
                  <a:moveTo>
                    <a:pt x="0" y="0"/>
                  </a:moveTo>
                  <a:lnTo>
                    <a:pt x="21" y="24"/>
                  </a:lnTo>
                  <a:lnTo>
                    <a:pt x="36" y="51"/>
                  </a:lnTo>
                  <a:lnTo>
                    <a:pt x="48" y="96"/>
                  </a:lnTo>
                  <a:lnTo>
                    <a:pt x="51" y="144"/>
                  </a:lnTo>
                  <a:lnTo>
                    <a:pt x="42" y="210"/>
                  </a:lnTo>
                  <a:lnTo>
                    <a:pt x="30" y="240"/>
                  </a:lnTo>
                  <a:lnTo>
                    <a:pt x="0" y="288"/>
                  </a:lnTo>
                  <a:lnTo>
                    <a:pt x="54" y="279"/>
                  </a:lnTo>
                  <a:lnTo>
                    <a:pt x="105" y="246"/>
                  </a:lnTo>
                  <a:lnTo>
                    <a:pt x="138" y="192"/>
                  </a:lnTo>
                  <a:lnTo>
                    <a:pt x="144" y="144"/>
                  </a:lnTo>
                  <a:lnTo>
                    <a:pt x="138" y="99"/>
                  </a:lnTo>
                  <a:lnTo>
                    <a:pt x="120" y="60"/>
                  </a:lnTo>
                  <a:lnTo>
                    <a:pt x="96" y="33"/>
                  </a:lnTo>
                  <a:lnTo>
                    <a:pt x="63" y="12"/>
                  </a:lnTo>
                  <a:lnTo>
                    <a:pt x="0" y="0"/>
                  </a:lnTo>
                  <a:close/>
                </a:path>
              </a:pathLst>
            </a:custGeom>
            <a:solidFill>
              <a:schemeClr val="tx1"/>
            </a:solidFill>
            <a:ln w="9525">
              <a:solidFill>
                <a:schemeClr val="bg1"/>
              </a:solidFill>
              <a:round/>
              <a:headEnd/>
              <a:tailEnd/>
            </a:ln>
          </p:spPr>
          <p:txBody>
            <a:bodyPr/>
            <a:lstStyle/>
            <a:p>
              <a:endParaRPr lang="vi-VN"/>
            </a:p>
          </p:txBody>
        </p:sp>
      </p:grpSp>
      <p:grpSp>
        <p:nvGrpSpPr>
          <p:cNvPr id="5" name="Group 9"/>
          <p:cNvGrpSpPr>
            <a:grpSpLocks/>
          </p:cNvGrpSpPr>
          <p:nvPr/>
        </p:nvGrpSpPr>
        <p:grpSpPr bwMode="auto">
          <a:xfrm>
            <a:off x="9566031" y="1066800"/>
            <a:ext cx="562708" cy="457200"/>
            <a:chOff x="4752" y="960"/>
            <a:chExt cx="288" cy="288"/>
          </a:xfrm>
        </p:grpSpPr>
        <p:sp>
          <p:nvSpPr>
            <p:cNvPr id="5153" name="Oval 10"/>
            <p:cNvSpPr>
              <a:spLocks noChangeArrowheads="1"/>
            </p:cNvSpPr>
            <p:nvPr/>
          </p:nvSpPr>
          <p:spPr bwMode="auto">
            <a:xfrm>
              <a:off x="4752" y="960"/>
              <a:ext cx="288" cy="288"/>
            </a:xfrm>
            <a:prstGeom prst="ellipse">
              <a:avLst/>
            </a:prstGeom>
            <a:gradFill rotWithShape="1">
              <a:gsLst>
                <a:gs pos="0">
                  <a:srgbClr val="FFFF66"/>
                </a:gs>
                <a:gs pos="100000">
                  <a:schemeClr val="tx1"/>
                </a:gs>
              </a:gsLst>
              <a:lin ang="0" scaled="1"/>
            </a:gradFill>
            <a:ln w="9525">
              <a:solidFill>
                <a:schemeClr val="bg1"/>
              </a:solidFill>
              <a:round/>
              <a:headEnd/>
              <a:tailEnd/>
            </a:ln>
          </p:spPr>
          <p:txBody>
            <a:bodyPr wrap="none" anchor="ctr"/>
            <a:lstStyle/>
            <a:p>
              <a:pPr eaLnBrk="1" hangingPunct="1"/>
              <a:endParaRPr lang="en-US" altLang="en-US">
                <a:latin typeface=".VnTime" pitchFamily="34" charset="0"/>
              </a:endParaRPr>
            </a:p>
          </p:txBody>
        </p:sp>
        <p:sp>
          <p:nvSpPr>
            <p:cNvPr id="5154" name="Freeform 11"/>
            <p:cNvSpPr>
              <a:spLocks/>
            </p:cNvSpPr>
            <p:nvPr/>
          </p:nvSpPr>
          <p:spPr bwMode="auto">
            <a:xfrm>
              <a:off x="4896" y="960"/>
              <a:ext cx="144" cy="288"/>
            </a:xfrm>
            <a:custGeom>
              <a:avLst/>
              <a:gdLst>
                <a:gd name="T0" fmla="*/ 0 w 144"/>
                <a:gd name="T1" fmla="*/ 0 h 288"/>
                <a:gd name="T2" fmla="*/ 21 w 144"/>
                <a:gd name="T3" fmla="*/ 24 h 288"/>
                <a:gd name="T4" fmla="*/ 36 w 144"/>
                <a:gd name="T5" fmla="*/ 51 h 288"/>
                <a:gd name="T6" fmla="*/ 48 w 144"/>
                <a:gd name="T7" fmla="*/ 96 h 288"/>
                <a:gd name="T8" fmla="*/ 51 w 144"/>
                <a:gd name="T9" fmla="*/ 144 h 288"/>
                <a:gd name="T10" fmla="*/ 42 w 144"/>
                <a:gd name="T11" fmla="*/ 210 h 288"/>
                <a:gd name="T12" fmla="*/ 30 w 144"/>
                <a:gd name="T13" fmla="*/ 240 h 288"/>
                <a:gd name="T14" fmla="*/ 0 w 144"/>
                <a:gd name="T15" fmla="*/ 288 h 288"/>
                <a:gd name="T16" fmla="*/ 54 w 144"/>
                <a:gd name="T17" fmla="*/ 279 h 288"/>
                <a:gd name="T18" fmla="*/ 105 w 144"/>
                <a:gd name="T19" fmla="*/ 246 h 288"/>
                <a:gd name="T20" fmla="*/ 138 w 144"/>
                <a:gd name="T21" fmla="*/ 192 h 288"/>
                <a:gd name="T22" fmla="*/ 144 w 144"/>
                <a:gd name="T23" fmla="*/ 144 h 288"/>
                <a:gd name="T24" fmla="*/ 138 w 144"/>
                <a:gd name="T25" fmla="*/ 99 h 288"/>
                <a:gd name="T26" fmla="*/ 120 w 144"/>
                <a:gd name="T27" fmla="*/ 60 h 288"/>
                <a:gd name="T28" fmla="*/ 96 w 144"/>
                <a:gd name="T29" fmla="*/ 33 h 288"/>
                <a:gd name="T30" fmla="*/ 63 w 144"/>
                <a:gd name="T31" fmla="*/ 12 h 288"/>
                <a:gd name="T32" fmla="*/ 0 w 144"/>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
                <a:gd name="T52" fmla="*/ 0 h 288"/>
                <a:gd name="T53" fmla="*/ 144 w 144"/>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 h="288">
                  <a:moveTo>
                    <a:pt x="0" y="0"/>
                  </a:moveTo>
                  <a:lnTo>
                    <a:pt x="21" y="24"/>
                  </a:lnTo>
                  <a:lnTo>
                    <a:pt x="36" y="51"/>
                  </a:lnTo>
                  <a:lnTo>
                    <a:pt x="48" y="96"/>
                  </a:lnTo>
                  <a:lnTo>
                    <a:pt x="51" y="144"/>
                  </a:lnTo>
                  <a:lnTo>
                    <a:pt x="42" y="210"/>
                  </a:lnTo>
                  <a:lnTo>
                    <a:pt x="30" y="240"/>
                  </a:lnTo>
                  <a:lnTo>
                    <a:pt x="0" y="288"/>
                  </a:lnTo>
                  <a:lnTo>
                    <a:pt x="54" y="279"/>
                  </a:lnTo>
                  <a:lnTo>
                    <a:pt x="105" y="246"/>
                  </a:lnTo>
                  <a:lnTo>
                    <a:pt x="138" y="192"/>
                  </a:lnTo>
                  <a:lnTo>
                    <a:pt x="144" y="144"/>
                  </a:lnTo>
                  <a:lnTo>
                    <a:pt x="138" y="99"/>
                  </a:lnTo>
                  <a:lnTo>
                    <a:pt x="120" y="60"/>
                  </a:lnTo>
                  <a:lnTo>
                    <a:pt x="96" y="33"/>
                  </a:lnTo>
                  <a:lnTo>
                    <a:pt x="63" y="12"/>
                  </a:lnTo>
                  <a:lnTo>
                    <a:pt x="0" y="0"/>
                  </a:lnTo>
                  <a:close/>
                </a:path>
              </a:pathLst>
            </a:custGeom>
            <a:solidFill>
              <a:schemeClr val="tx1"/>
            </a:solidFill>
            <a:ln w="9525">
              <a:solidFill>
                <a:schemeClr val="bg1"/>
              </a:solidFill>
              <a:round/>
              <a:headEnd/>
              <a:tailEnd/>
            </a:ln>
          </p:spPr>
          <p:txBody>
            <a:bodyPr/>
            <a:lstStyle/>
            <a:p>
              <a:endParaRPr lang="vi-VN"/>
            </a:p>
          </p:txBody>
        </p:sp>
      </p:grpSp>
      <p:grpSp>
        <p:nvGrpSpPr>
          <p:cNvPr id="5129" name="Group 12"/>
          <p:cNvGrpSpPr>
            <a:grpSpLocks/>
          </p:cNvGrpSpPr>
          <p:nvPr/>
        </p:nvGrpSpPr>
        <p:grpSpPr bwMode="auto">
          <a:xfrm>
            <a:off x="7965831" y="2041526"/>
            <a:ext cx="1312985" cy="957261"/>
            <a:chOff x="3984" y="1544"/>
            <a:chExt cx="864" cy="864"/>
          </a:xfrm>
        </p:grpSpPr>
        <p:sp>
          <p:nvSpPr>
            <p:cNvPr id="5151" name="Oval 13"/>
            <p:cNvSpPr>
              <a:spLocks noChangeArrowheads="1"/>
            </p:cNvSpPr>
            <p:nvPr/>
          </p:nvSpPr>
          <p:spPr bwMode="auto">
            <a:xfrm>
              <a:off x="3984" y="1544"/>
              <a:ext cx="864" cy="864"/>
            </a:xfrm>
            <a:prstGeom prst="ellipse">
              <a:avLst/>
            </a:prstGeom>
            <a:gradFill rotWithShape="1">
              <a:gsLst>
                <a:gs pos="0">
                  <a:schemeClr val="bg1"/>
                </a:gs>
                <a:gs pos="100000">
                  <a:schemeClr val="bg2"/>
                </a:gs>
              </a:gsLst>
              <a:lin ang="0" scaled="1"/>
            </a:gradFill>
            <a:ln w="9525">
              <a:solidFill>
                <a:schemeClr val="bg1"/>
              </a:solidFill>
              <a:round/>
              <a:headEnd/>
              <a:tailEnd/>
            </a:ln>
          </p:spPr>
          <p:txBody>
            <a:bodyPr wrap="none" anchor="ctr"/>
            <a:lstStyle/>
            <a:p>
              <a:pPr eaLnBrk="1" hangingPunct="1"/>
              <a:endParaRPr lang="en-US" altLang="en-US">
                <a:latin typeface=".VnTime" pitchFamily="34" charset="0"/>
              </a:endParaRPr>
            </a:p>
          </p:txBody>
        </p:sp>
        <p:sp>
          <p:nvSpPr>
            <p:cNvPr id="5152" name="Freeform 14"/>
            <p:cNvSpPr>
              <a:spLocks/>
            </p:cNvSpPr>
            <p:nvPr/>
          </p:nvSpPr>
          <p:spPr bwMode="auto">
            <a:xfrm>
              <a:off x="4368" y="1548"/>
              <a:ext cx="480" cy="860"/>
            </a:xfrm>
            <a:custGeom>
              <a:avLst/>
              <a:gdLst>
                <a:gd name="T0" fmla="*/ 0 w 480"/>
                <a:gd name="T1" fmla="*/ 0 h 860"/>
                <a:gd name="T2" fmla="*/ 92 w 480"/>
                <a:gd name="T3" fmla="*/ 72 h 860"/>
                <a:gd name="T4" fmla="*/ 164 w 480"/>
                <a:gd name="T5" fmla="*/ 168 h 860"/>
                <a:gd name="T6" fmla="*/ 220 w 480"/>
                <a:gd name="T7" fmla="*/ 292 h 860"/>
                <a:gd name="T8" fmla="*/ 240 w 480"/>
                <a:gd name="T9" fmla="*/ 416 h 860"/>
                <a:gd name="T10" fmla="*/ 224 w 480"/>
                <a:gd name="T11" fmla="*/ 556 h 860"/>
                <a:gd name="T12" fmla="*/ 200 w 480"/>
                <a:gd name="T13" fmla="*/ 644 h 860"/>
                <a:gd name="T14" fmla="*/ 152 w 480"/>
                <a:gd name="T15" fmla="*/ 728 h 860"/>
                <a:gd name="T16" fmla="*/ 84 w 480"/>
                <a:gd name="T17" fmla="*/ 804 h 860"/>
                <a:gd name="T18" fmla="*/ 4 w 480"/>
                <a:gd name="T19" fmla="*/ 860 h 860"/>
                <a:gd name="T20" fmla="*/ 64 w 480"/>
                <a:gd name="T21" fmla="*/ 860 h 860"/>
                <a:gd name="T22" fmla="*/ 124 w 480"/>
                <a:gd name="T23" fmla="*/ 852 h 860"/>
                <a:gd name="T24" fmla="*/ 208 w 480"/>
                <a:gd name="T25" fmla="*/ 832 h 860"/>
                <a:gd name="T26" fmla="*/ 304 w 480"/>
                <a:gd name="T27" fmla="*/ 776 h 860"/>
                <a:gd name="T28" fmla="*/ 380 w 480"/>
                <a:gd name="T29" fmla="*/ 712 h 860"/>
                <a:gd name="T30" fmla="*/ 432 w 480"/>
                <a:gd name="T31" fmla="*/ 624 h 860"/>
                <a:gd name="T32" fmla="*/ 468 w 480"/>
                <a:gd name="T33" fmla="*/ 532 h 860"/>
                <a:gd name="T34" fmla="*/ 480 w 480"/>
                <a:gd name="T35" fmla="*/ 436 h 860"/>
                <a:gd name="T36" fmla="*/ 472 w 480"/>
                <a:gd name="T37" fmla="*/ 356 h 860"/>
                <a:gd name="T38" fmla="*/ 452 w 480"/>
                <a:gd name="T39" fmla="*/ 268 h 860"/>
                <a:gd name="T40" fmla="*/ 424 w 480"/>
                <a:gd name="T41" fmla="*/ 212 h 860"/>
                <a:gd name="T42" fmla="*/ 384 w 480"/>
                <a:gd name="T43" fmla="*/ 148 h 860"/>
                <a:gd name="T44" fmla="*/ 352 w 480"/>
                <a:gd name="T45" fmla="*/ 116 h 860"/>
                <a:gd name="T46" fmla="*/ 296 w 480"/>
                <a:gd name="T47" fmla="*/ 68 h 860"/>
                <a:gd name="T48" fmla="*/ 232 w 480"/>
                <a:gd name="T49" fmla="*/ 40 h 860"/>
                <a:gd name="T50" fmla="*/ 144 w 480"/>
                <a:gd name="T51" fmla="*/ 0 h 860"/>
                <a:gd name="T52" fmla="*/ 0 w 480"/>
                <a:gd name="T53" fmla="*/ 0 h 8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0"/>
                <a:gd name="T82" fmla="*/ 0 h 860"/>
                <a:gd name="T83" fmla="*/ 480 w 480"/>
                <a:gd name="T84" fmla="*/ 860 h 8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0" h="860">
                  <a:moveTo>
                    <a:pt x="0" y="0"/>
                  </a:moveTo>
                  <a:lnTo>
                    <a:pt x="92" y="72"/>
                  </a:lnTo>
                  <a:lnTo>
                    <a:pt x="164" y="168"/>
                  </a:lnTo>
                  <a:lnTo>
                    <a:pt x="220" y="292"/>
                  </a:lnTo>
                  <a:lnTo>
                    <a:pt x="240" y="416"/>
                  </a:lnTo>
                  <a:lnTo>
                    <a:pt x="224" y="556"/>
                  </a:lnTo>
                  <a:lnTo>
                    <a:pt x="200" y="644"/>
                  </a:lnTo>
                  <a:lnTo>
                    <a:pt x="152" y="728"/>
                  </a:lnTo>
                  <a:lnTo>
                    <a:pt x="84" y="804"/>
                  </a:lnTo>
                  <a:lnTo>
                    <a:pt x="4" y="860"/>
                  </a:lnTo>
                  <a:lnTo>
                    <a:pt x="64" y="860"/>
                  </a:lnTo>
                  <a:lnTo>
                    <a:pt x="124" y="852"/>
                  </a:lnTo>
                  <a:lnTo>
                    <a:pt x="208" y="832"/>
                  </a:lnTo>
                  <a:lnTo>
                    <a:pt x="304" y="776"/>
                  </a:lnTo>
                  <a:lnTo>
                    <a:pt x="380" y="712"/>
                  </a:lnTo>
                  <a:lnTo>
                    <a:pt x="432" y="624"/>
                  </a:lnTo>
                  <a:lnTo>
                    <a:pt x="468" y="532"/>
                  </a:lnTo>
                  <a:lnTo>
                    <a:pt x="480" y="436"/>
                  </a:lnTo>
                  <a:lnTo>
                    <a:pt x="472" y="356"/>
                  </a:lnTo>
                  <a:lnTo>
                    <a:pt x="452" y="268"/>
                  </a:lnTo>
                  <a:lnTo>
                    <a:pt x="424" y="212"/>
                  </a:lnTo>
                  <a:lnTo>
                    <a:pt x="384" y="148"/>
                  </a:lnTo>
                  <a:lnTo>
                    <a:pt x="352" y="116"/>
                  </a:lnTo>
                  <a:lnTo>
                    <a:pt x="296" y="68"/>
                  </a:lnTo>
                  <a:lnTo>
                    <a:pt x="232" y="40"/>
                  </a:lnTo>
                  <a:lnTo>
                    <a:pt x="14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6" name="Text Box 15"/>
          <p:cNvSpPr txBox="1">
            <a:spLocks noChangeArrowheads="1"/>
          </p:cNvSpPr>
          <p:nvPr/>
        </p:nvSpPr>
        <p:spPr bwMode="auto">
          <a:xfrm>
            <a:off x="7877908" y="-44450"/>
            <a:ext cx="150055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Mặt trăng</a:t>
            </a:r>
          </a:p>
        </p:txBody>
      </p:sp>
      <p:sp>
        <p:nvSpPr>
          <p:cNvPr id="17" name="Text Box 16"/>
          <p:cNvSpPr txBox="1">
            <a:spLocks noChangeArrowheads="1"/>
          </p:cNvSpPr>
          <p:nvPr/>
        </p:nvSpPr>
        <p:spPr bwMode="auto">
          <a:xfrm>
            <a:off x="8909538" y="4251326"/>
            <a:ext cx="150055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Trái Đất</a:t>
            </a:r>
          </a:p>
        </p:txBody>
      </p:sp>
      <p:sp>
        <p:nvSpPr>
          <p:cNvPr id="18" name="Line 17"/>
          <p:cNvSpPr>
            <a:spLocks noChangeShapeType="1"/>
          </p:cNvSpPr>
          <p:nvPr/>
        </p:nvSpPr>
        <p:spPr bwMode="auto">
          <a:xfrm flipH="1">
            <a:off x="9003323" y="4632325"/>
            <a:ext cx="1031631"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 name="Line 18"/>
          <p:cNvSpPr>
            <a:spLocks noChangeShapeType="1"/>
          </p:cNvSpPr>
          <p:nvPr/>
        </p:nvSpPr>
        <p:spPr bwMode="auto">
          <a:xfrm flipH="1" flipV="1">
            <a:off x="8721969" y="3260725"/>
            <a:ext cx="281354" cy="13716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 name="Line 19"/>
          <p:cNvSpPr>
            <a:spLocks noChangeShapeType="1"/>
          </p:cNvSpPr>
          <p:nvPr/>
        </p:nvSpPr>
        <p:spPr bwMode="auto">
          <a:xfrm flipH="1">
            <a:off x="8528539" y="288925"/>
            <a:ext cx="0" cy="457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1" name="Oval 20"/>
          <p:cNvSpPr>
            <a:spLocks noChangeArrowheads="1"/>
          </p:cNvSpPr>
          <p:nvPr/>
        </p:nvSpPr>
        <p:spPr bwMode="auto">
          <a:xfrm>
            <a:off x="10410092" y="609600"/>
            <a:ext cx="93785" cy="762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VnTime" pitchFamily="34" charset="0"/>
            </a:endParaRPr>
          </a:p>
        </p:txBody>
      </p:sp>
      <p:sp>
        <p:nvSpPr>
          <p:cNvPr id="22" name="Oval 22"/>
          <p:cNvSpPr>
            <a:spLocks noChangeArrowheads="1"/>
          </p:cNvSpPr>
          <p:nvPr/>
        </p:nvSpPr>
        <p:spPr bwMode="auto">
          <a:xfrm>
            <a:off x="10410092" y="3489325"/>
            <a:ext cx="93785" cy="762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VnTime" pitchFamily="34" charset="0"/>
            </a:endParaRPr>
          </a:p>
        </p:txBody>
      </p:sp>
      <p:sp>
        <p:nvSpPr>
          <p:cNvPr id="23" name="Oval 23"/>
          <p:cNvSpPr>
            <a:spLocks noChangeArrowheads="1"/>
          </p:cNvSpPr>
          <p:nvPr/>
        </p:nvSpPr>
        <p:spPr bwMode="auto">
          <a:xfrm>
            <a:off x="9472246" y="60325"/>
            <a:ext cx="93785" cy="762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VnTime" pitchFamily="34" charset="0"/>
            </a:endParaRPr>
          </a:p>
        </p:txBody>
      </p:sp>
      <p:sp>
        <p:nvSpPr>
          <p:cNvPr id="5138" name="Text Box 25"/>
          <p:cNvSpPr txBox="1">
            <a:spLocks noChangeArrowheads="1"/>
          </p:cNvSpPr>
          <p:nvPr/>
        </p:nvSpPr>
        <p:spPr bwMode="auto">
          <a:xfrm>
            <a:off x="5251938" y="5013325"/>
            <a:ext cx="131298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1600" b="1"/>
              <a:t>Hình 3.4</a:t>
            </a:r>
          </a:p>
        </p:txBody>
      </p:sp>
      <p:sp>
        <p:nvSpPr>
          <p:cNvPr id="5139" name="Line 26"/>
          <p:cNvSpPr>
            <a:spLocks noChangeShapeType="1"/>
          </p:cNvSpPr>
          <p:nvPr/>
        </p:nvSpPr>
        <p:spPr bwMode="auto">
          <a:xfrm>
            <a:off x="2109457" y="1474788"/>
            <a:ext cx="8226698" cy="642937"/>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6" name="Line 27"/>
          <p:cNvSpPr>
            <a:spLocks noChangeShapeType="1"/>
          </p:cNvSpPr>
          <p:nvPr/>
        </p:nvSpPr>
        <p:spPr bwMode="auto">
          <a:xfrm>
            <a:off x="7971693" y="288925"/>
            <a:ext cx="112541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41" name="Text Box 28"/>
          <p:cNvSpPr txBox="1">
            <a:spLocks noChangeArrowheads="1"/>
          </p:cNvSpPr>
          <p:nvPr/>
        </p:nvSpPr>
        <p:spPr bwMode="auto">
          <a:xfrm>
            <a:off x="9325709" y="1412876"/>
            <a:ext cx="375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2</a:t>
            </a:r>
          </a:p>
        </p:txBody>
      </p:sp>
      <p:sp>
        <p:nvSpPr>
          <p:cNvPr id="5142" name="Text Box 29"/>
          <p:cNvSpPr txBox="1">
            <a:spLocks noChangeArrowheads="1"/>
          </p:cNvSpPr>
          <p:nvPr/>
        </p:nvSpPr>
        <p:spPr bwMode="auto">
          <a:xfrm>
            <a:off x="8346831" y="1203326"/>
            <a:ext cx="375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3</a:t>
            </a:r>
          </a:p>
        </p:txBody>
      </p:sp>
      <p:sp>
        <p:nvSpPr>
          <p:cNvPr id="5143" name="Freeform 30"/>
          <p:cNvSpPr>
            <a:spLocks/>
          </p:cNvSpPr>
          <p:nvPr/>
        </p:nvSpPr>
        <p:spPr bwMode="auto">
          <a:xfrm>
            <a:off x="8895957" y="1804989"/>
            <a:ext cx="2508738" cy="1085850"/>
          </a:xfrm>
          <a:custGeom>
            <a:avLst/>
            <a:gdLst>
              <a:gd name="T0" fmla="*/ 0 w 1284"/>
              <a:gd name="T1" fmla="*/ 0 h 684"/>
              <a:gd name="T2" fmla="*/ 2147483647 w 1284"/>
              <a:gd name="T3" fmla="*/ 2147483647 h 684"/>
              <a:gd name="T4" fmla="*/ 2147483647 w 1284"/>
              <a:gd name="T5" fmla="*/ 2147483647 h 684"/>
              <a:gd name="T6" fmla="*/ 2147483647 w 1284"/>
              <a:gd name="T7" fmla="*/ 2147483647 h 684"/>
              <a:gd name="T8" fmla="*/ 2147483647 w 1284"/>
              <a:gd name="T9" fmla="*/ 2147483647 h 684"/>
              <a:gd name="T10" fmla="*/ 2147483647 w 1284"/>
              <a:gd name="T11" fmla="*/ 2147483647 h 684"/>
              <a:gd name="T12" fmla="*/ 2147483647 w 1284"/>
              <a:gd name="T13" fmla="*/ 2147483647 h 684"/>
              <a:gd name="T14" fmla="*/ 2147483647 w 1284"/>
              <a:gd name="T15" fmla="*/ 2147483647 h 684"/>
              <a:gd name="T16" fmla="*/ 2147483647 w 1284"/>
              <a:gd name="T17" fmla="*/ 2147483647 h 684"/>
              <a:gd name="T18" fmla="*/ 2147483647 w 1284"/>
              <a:gd name="T19" fmla="*/ 2147483647 h 684"/>
              <a:gd name="T20" fmla="*/ 2147483647 w 1284"/>
              <a:gd name="T21" fmla="*/ 2147483647 h 684"/>
              <a:gd name="T22" fmla="*/ 2147483647 w 1284"/>
              <a:gd name="T23" fmla="*/ 2147483647 h 684"/>
              <a:gd name="T24" fmla="*/ 2147483647 w 1284"/>
              <a:gd name="T25" fmla="*/ 2147483647 h 684"/>
              <a:gd name="T26" fmla="*/ 2147483647 w 1284"/>
              <a:gd name="T27" fmla="*/ 2147483647 h 684"/>
              <a:gd name="T28" fmla="*/ 0 w 1284"/>
              <a:gd name="T29" fmla="*/ 0 h 6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4"/>
              <a:gd name="T46" fmla="*/ 0 h 684"/>
              <a:gd name="T47" fmla="*/ 1284 w 1284"/>
              <a:gd name="T48" fmla="*/ 684 h 6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4" h="684">
                <a:moveTo>
                  <a:pt x="0" y="0"/>
                </a:moveTo>
                <a:lnTo>
                  <a:pt x="1284" y="76"/>
                </a:lnTo>
                <a:lnTo>
                  <a:pt x="1280" y="600"/>
                </a:lnTo>
                <a:lnTo>
                  <a:pt x="48" y="684"/>
                </a:lnTo>
                <a:lnTo>
                  <a:pt x="104" y="632"/>
                </a:lnTo>
                <a:lnTo>
                  <a:pt x="140" y="580"/>
                </a:lnTo>
                <a:lnTo>
                  <a:pt x="160" y="524"/>
                </a:lnTo>
                <a:lnTo>
                  <a:pt x="184" y="436"/>
                </a:lnTo>
                <a:lnTo>
                  <a:pt x="192" y="348"/>
                </a:lnTo>
                <a:lnTo>
                  <a:pt x="184" y="276"/>
                </a:lnTo>
                <a:lnTo>
                  <a:pt x="164" y="216"/>
                </a:lnTo>
                <a:lnTo>
                  <a:pt x="148" y="160"/>
                </a:lnTo>
                <a:lnTo>
                  <a:pt x="116" y="108"/>
                </a:lnTo>
                <a:lnTo>
                  <a:pt x="60" y="48"/>
                </a:lnTo>
                <a:lnTo>
                  <a:pt x="0" y="0"/>
                </a:lnTo>
                <a:close/>
              </a:path>
            </a:pathLst>
          </a:custGeom>
          <a:solidFill>
            <a:schemeClr val="tx1">
              <a:alpha val="58823"/>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144" name="Text Box 31"/>
          <p:cNvSpPr txBox="1">
            <a:spLocks noChangeArrowheads="1"/>
          </p:cNvSpPr>
          <p:nvPr/>
        </p:nvSpPr>
        <p:spPr bwMode="auto">
          <a:xfrm>
            <a:off x="9847385" y="2270126"/>
            <a:ext cx="375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1</a:t>
            </a:r>
          </a:p>
        </p:txBody>
      </p:sp>
      <p:sp>
        <p:nvSpPr>
          <p:cNvPr id="5145" name="Oval 32"/>
          <p:cNvSpPr>
            <a:spLocks noChangeArrowheads="1"/>
          </p:cNvSpPr>
          <p:nvPr/>
        </p:nvSpPr>
        <p:spPr bwMode="auto">
          <a:xfrm>
            <a:off x="8956430" y="1884363"/>
            <a:ext cx="93785" cy="76200"/>
          </a:xfrm>
          <a:prstGeom prst="ellipse">
            <a:avLst/>
          </a:prstGeom>
          <a:solidFill>
            <a:schemeClr val="bg1"/>
          </a:solidFill>
          <a:ln w="9525">
            <a:solidFill>
              <a:schemeClr val="tx1"/>
            </a:solidFill>
            <a:round/>
            <a:headEnd/>
            <a:tailEnd/>
          </a:ln>
        </p:spPr>
        <p:txBody>
          <a:bodyPr wrap="none" anchor="ctr"/>
          <a:lstStyle/>
          <a:p>
            <a:pPr eaLnBrk="1" hangingPunct="1"/>
            <a:endParaRPr lang="en-US" altLang="en-US">
              <a:solidFill>
                <a:srgbClr val="FF0000"/>
              </a:solidFill>
              <a:latin typeface=".VnTime" pitchFamily="34" charset="0"/>
            </a:endParaRPr>
          </a:p>
        </p:txBody>
      </p:sp>
      <p:sp>
        <p:nvSpPr>
          <p:cNvPr id="5146" name="Text Box 33"/>
          <p:cNvSpPr txBox="1">
            <a:spLocks noChangeArrowheads="1"/>
          </p:cNvSpPr>
          <p:nvPr/>
        </p:nvSpPr>
        <p:spPr bwMode="auto">
          <a:xfrm>
            <a:off x="9097108" y="1981201"/>
            <a:ext cx="375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A</a:t>
            </a:r>
          </a:p>
        </p:txBody>
      </p:sp>
      <p:sp>
        <p:nvSpPr>
          <p:cNvPr id="33" name="Oval 34"/>
          <p:cNvSpPr>
            <a:spLocks noChangeArrowheads="1"/>
          </p:cNvSpPr>
          <p:nvPr/>
        </p:nvSpPr>
        <p:spPr bwMode="auto">
          <a:xfrm>
            <a:off x="10204939" y="2117725"/>
            <a:ext cx="562708" cy="4572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VnTime" pitchFamily="34" charset="0"/>
            </a:endParaRPr>
          </a:p>
        </p:txBody>
      </p:sp>
      <p:sp>
        <p:nvSpPr>
          <p:cNvPr id="5148" name="Line 35"/>
          <p:cNvSpPr>
            <a:spLocks noChangeShapeType="1"/>
          </p:cNvSpPr>
          <p:nvPr/>
        </p:nvSpPr>
        <p:spPr bwMode="auto">
          <a:xfrm flipV="1">
            <a:off x="2101564" y="2861540"/>
            <a:ext cx="8340912" cy="665885"/>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149" name="Text Box 36"/>
          <p:cNvSpPr txBox="1">
            <a:spLocks noChangeArrowheads="1"/>
          </p:cNvSpPr>
          <p:nvPr/>
        </p:nvSpPr>
        <p:spPr bwMode="auto">
          <a:xfrm>
            <a:off x="1430215" y="2041526"/>
            <a:ext cx="103163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2000" b="1" dirty="0">
                <a:solidFill>
                  <a:srgbClr val="FF0000"/>
                </a:solidFill>
              </a:rPr>
              <a:t>MẶT TRỜI</a:t>
            </a:r>
          </a:p>
        </p:txBody>
      </p:sp>
      <p:sp>
        <p:nvSpPr>
          <p:cNvPr id="5150" name="Text Box 44"/>
          <p:cNvSpPr txBox="1">
            <a:spLocks noChangeArrowheads="1"/>
          </p:cNvSpPr>
          <p:nvPr/>
        </p:nvSpPr>
        <p:spPr bwMode="auto">
          <a:xfrm>
            <a:off x="824523" y="628808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2400"/>
          </a:p>
        </p:txBody>
      </p:sp>
    </p:spTree>
    <p:extLst>
      <p:ext uri="{BB962C8B-B14F-4D97-AF65-F5344CB8AC3E}">
        <p14:creationId xmlns:p14="http://schemas.microsoft.com/office/powerpoint/2010/main" val="3036325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repeatCount="indefinite" fill="hold" grpId="0" nodeType="withEffect">
                                  <p:stCondLst>
                                    <p:cond delay="10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par>
                                <p:cTn id="11" presetID="10" presetClass="entr" presetSubtype="0" repeatCount="indefinite" fill="hold" grpId="0" nodeType="withEffect">
                                  <p:stCondLst>
                                    <p:cond delay="1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6" presetClass="emph" presetSubtype="0" repeatCount="indefinite" fill="hold" grpId="0" nodeType="withEffect">
                                  <p:stCondLst>
                                    <p:cond delay="0"/>
                                  </p:stCondLst>
                                  <p:childTnLst>
                                    <p:animScale>
                                      <p:cBhvr>
                                        <p:cTn id="15" dur="500" fill="hold"/>
                                        <p:tgtEl>
                                          <p:spTgt spid="4"/>
                                        </p:tgtEl>
                                      </p:cBhvr>
                                      <p:by x="110000" y="11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0" presetClass="path" presetSubtype="0" accel="50000" decel="50000" fill="hold" nodeType="clickEffect">
                                  <p:stCondLst>
                                    <p:cond delay="0"/>
                                  </p:stCondLst>
                                  <p:childTnLst>
                                    <p:animMotion origin="layout" path="M -3.33333E-6 -3.58382E-6 C 0.0217 0.00185 0.04358 0.00393 0.06302 0.01133 C 0.08247 0.01873 0.09948 0.03145 0.11667 0.0444 " pathEditMode="relative" rAng="0" ptsTypes="aaA">
                                      <p:cBhvr>
                                        <p:cTn id="19" dur="3000" fill="hold"/>
                                        <p:tgtEl>
                                          <p:spTgt spid="3"/>
                                        </p:tgtEl>
                                        <p:attrNameLst>
                                          <p:attrName>ppt_x</p:attrName>
                                          <p:attrName>ppt_y</p:attrName>
                                        </p:attrNameLst>
                                      </p:cBhvr>
                                      <p:rCtr x="5833" y="2220"/>
                                    </p:animMotion>
                                  </p:childTnLst>
                                  <p:subTnLst>
                                    <p:set>
                                      <p:cBhvr override="childStyle">
                                        <p:cTn dur="1" fill="hold" display="0" masterRel="sameClick" afterEffect="1">
                                          <p:stCondLst>
                                            <p:cond evt="end" delay="0">
                                              <p:tn val="18"/>
                                            </p:cond>
                                          </p:stCondLst>
                                        </p:cTn>
                                        <p:tgtEl>
                                          <p:spTgt spid="3"/>
                                        </p:tgtEl>
                                        <p:attrNameLst>
                                          <p:attrName>style.visibility</p:attrName>
                                        </p:attrNameLst>
                                      </p:cBhvr>
                                      <p:to>
                                        <p:strVal val="hidden"/>
                                      </p:to>
                                    </p:set>
                                  </p:subTnLst>
                                </p:cTn>
                              </p:par>
                              <p:par>
                                <p:cTn id="20" presetID="10" presetClass="exit" presetSubtype="0" fill="hold" grpId="0" nodeType="withEffect">
                                  <p:stCondLst>
                                    <p:cond delay="0"/>
                                  </p:stCondLst>
                                  <p:childTnLst>
                                    <p:animEffect transition="out" filter="fade">
                                      <p:cBhvr>
                                        <p:cTn id="21" dur="2000"/>
                                        <p:tgtEl>
                                          <p:spTgt spid="16"/>
                                        </p:tgtEl>
                                      </p:cBhvr>
                                    </p:animEffect>
                                    <p:set>
                                      <p:cBhvr>
                                        <p:cTn id="22" dur="1" fill="hold">
                                          <p:stCondLst>
                                            <p:cond delay="1999"/>
                                          </p:stCondLst>
                                        </p:cTn>
                                        <p:tgtEl>
                                          <p:spTgt spid="1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20"/>
                                        </p:tgtEl>
                                      </p:cBhvr>
                                    </p:animEffect>
                                    <p:set>
                                      <p:cBhvr>
                                        <p:cTn id="25" dur="1" fill="hold">
                                          <p:stCondLst>
                                            <p:cond delay="1999"/>
                                          </p:stCondLst>
                                        </p:cTn>
                                        <p:tgtEl>
                                          <p:spTgt spid="2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19"/>
                                        </p:tgtEl>
                                      </p:cBhvr>
                                    </p:animEffect>
                                    <p:set>
                                      <p:cBhvr>
                                        <p:cTn id="28" dur="1" fill="hold">
                                          <p:stCondLst>
                                            <p:cond delay="1999"/>
                                          </p:stCondLst>
                                        </p:cTn>
                                        <p:tgtEl>
                                          <p:spTgt spid="19"/>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2000"/>
                                        <p:tgtEl>
                                          <p:spTgt spid="17"/>
                                        </p:tgtEl>
                                      </p:cBhvr>
                                    </p:animEffect>
                                    <p:set>
                                      <p:cBhvr>
                                        <p:cTn id="31" dur="1" fill="hold">
                                          <p:stCondLst>
                                            <p:cond delay="1999"/>
                                          </p:stCondLst>
                                        </p:cTn>
                                        <p:tgtEl>
                                          <p:spTgt spid="17"/>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2000"/>
                                        <p:tgtEl>
                                          <p:spTgt spid="26"/>
                                        </p:tgtEl>
                                      </p:cBhvr>
                                    </p:animEffect>
                                    <p:set>
                                      <p:cBhvr>
                                        <p:cTn id="34" dur="1" fill="hold">
                                          <p:stCondLst>
                                            <p:cond delay="1999"/>
                                          </p:stCondLst>
                                        </p:cTn>
                                        <p:tgtEl>
                                          <p:spTgt spid="2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2000"/>
                                        <p:tgtEl>
                                          <p:spTgt spid="18"/>
                                        </p:tgtEl>
                                      </p:cBhvr>
                                    </p:animEffect>
                                    <p:set>
                                      <p:cBhvr>
                                        <p:cTn id="37" dur="1" fill="hold">
                                          <p:stCondLst>
                                            <p:cond delay="1999"/>
                                          </p:stCondLst>
                                        </p:cTn>
                                        <p:tgtEl>
                                          <p:spTgt spid="18"/>
                                        </p:tgtEl>
                                        <p:attrNameLst>
                                          <p:attrName>style.visibility</p:attrName>
                                        </p:attrNameLst>
                                      </p:cBhvr>
                                      <p:to>
                                        <p:strVal val="hidden"/>
                                      </p:to>
                                    </p:set>
                                  </p:childTnLst>
                                </p:cTn>
                              </p:par>
                            </p:childTnLst>
                          </p:cTn>
                        </p:par>
                        <p:par>
                          <p:cTn id="38" fill="hold" nodeType="afterGroup">
                            <p:stCondLst>
                              <p:cond delay="3000"/>
                            </p:stCondLst>
                            <p:childTnLst>
                              <p:par>
                                <p:cTn id="39" presetID="1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
                                        <p:tgtEl>
                                          <p:spTgt spid="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0" presetClass="path" presetSubtype="0" accel="50000" decel="50000" fill="hold" nodeType="clickEffect">
                                  <p:stCondLst>
                                    <p:cond delay="0"/>
                                  </p:stCondLst>
                                  <p:childTnLst>
                                    <p:animMotion origin="layout" path="M 1.11022E-16 3.3526E-6 C 0.00451 0.00323 0.00903 0.00693 0.01476 0.01549 C 0.02049 0.02381 0.03003 0.03953 0.0349 0.05086 C 0.03976 0.06219 0.04219 0.07375 0.04497 0.08416 C 0.04757 0.09456 0.04913 0.10104 0.05139 0.11306 C 0.05347 0.12485 0.05712 0.1482 0.05833 0.15537 " pathEditMode="relative" rAng="0" ptsTypes="aaaaaA">
                                      <p:cBhvr>
                                        <p:cTn id="45" dur="3000" fill="hold"/>
                                        <p:tgtEl>
                                          <p:spTgt spid="5"/>
                                        </p:tgtEl>
                                        <p:attrNameLst>
                                          <p:attrName>ppt_x</p:attrName>
                                          <p:attrName>ppt_y</p:attrName>
                                        </p:attrNameLst>
                                      </p:cBhvr>
                                      <p:rCtr x="2917" y="7769"/>
                                    </p:animMotion>
                                  </p:childTnLst>
                                  <p:subTnLst>
                                    <p:set>
                                      <p:cBhvr override="childStyle">
                                        <p:cTn dur="1" fill="hold" display="0" masterRel="sameClick" afterEffect="1">
                                          <p:stCondLst>
                                            <p:cond evt="end" delay="0">
                                              <p:tn val="44"/>
                                            </p:cond>
                                          </p:stCondLst>
                                        </p:cTn>
                                        <p:tgtEl>
                                          <p:spTgt spid="5"/>
                                        </p:tgtEl>
                                        <p:attrNameLst>
                                          <p:attrName>style.visibility</p:attrName>
                                        </p:attrNameLst>
                                      </p:cBhvr>
                                      <p:to>
                                        <p:strVal val="hidden"/>
                                      </p:to>
                                    </p:set>
                                  </p:subTnLst>
                                </p:cTn>
                              </p:par>
                            </p:childTnLst>
                          </p:cTn>
                        </p:par>
                        <p:par>
                          <p:cTn id="46" fill="hold" nodeType="afterGroup">
                            <p:stCondLst>
                              <p:cond delay="3000"/>
                            </p:stCondLst>
                            <p:childTnLst>
                              <p:par>
                                <p:cTn id="47" presetID="10" presetClass="entr" presetSubtype="0"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P spid="18" grpId="0" animBg="1"/>
      <p:bldP spid="19" grpId="0" animBg="1"/>
      <p:bldP spid="20" grpId="0" animBg="1"/>
      <p:bldP spid="21" grpId="0" animBg="1"/>
      <p:bldP spid="22" grpId="0" animBg="1"/>
      <p:bldP spid="23"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4" y="0"/>
            <a:ext cx="1222498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108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44963" y="194009"/>
            <a:ext cx="104470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4000" b="1" i="0" u="none" strike="noStrike" cap="none" normalizeH="0" baseline="0" dirty="0" smtClean="0">
                <a:ln>
                  <a:noFill/>
                </a:ln>
                <a:solidFill>
                  <a:srgbClr val="FF0000"/>
                </a:solidFill>
                <a:effectLst/>
                <a:latin typeface="Times New Roman" pitchFamily="18" charset="0"/>
                <a:ea typeface="Palatino Linotype" pitchFamily="18" charset="0"/>
                <a:cs typeface="Times New Roman" pitchFamily="18" charset="0"/>
              </a:rPr>
              <a:t>Làm thế nào để chứng tỏ ánh sáng là một dạng của năng lượng?</a:t>
            </a:r>
            <a:endParaRPr kumimoji="0" lang="vi-VN" sz="4000" b="1"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5" name="Picture 2" descr="Can canh du thuyen nang luong mat troi lon nhat the gioi hinh anh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7448"/>
            <a:ext cx="12191999" cy="535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108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01"/>
            <a:ext cx="12192000" cy="694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108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a:hlinkClick r:id="rId4" action="ppaction://hlinkfile"/>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727200" y="1066801"/>
            <a:ext cx="8751219" cy="4360035"/>
          </a:xfrm>
          <a:prstGeom prst="rect">
            <a:avLst/>
          </a:prstGeom>
        </p:spPr>
      </p:pic>
      <p:pic>
        <p:nvPicPr>
          <p:cNvPr id="5" name="Sự hình thành liên kết cộng hoá trị của Cl2">
            <a:hlinkClick r:id="" action="ppaction://media"/>
            <a:extLst>
              <a:ext uri="{FF2B5EF4-FFF2-40B4-BE49-F238E27FC236}">
                <a16:creationId xmlns="" xmlns:a16="http://schemas.microsoft.com/office/drawing/2014/main" id="{EA4E2562-F37A-5151-C4B2-C5C2E348B14F}"/>
              </a:ext>
            </a:extLst>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2032000" y="1219200"/>
            <a:ext cx="8128000" cy="3657600"/>
          </a:xfrm>
          <a:prstGeom prst="rect">
            <a:avLst/>
          </a:prstGeom>
        </p:spPr>
      </p:pic>
      <p:sp>
        <p:nvSpPr>
          <p:cNvPr id="3" name="Rectangle 2"/>
          <p:cNvSpPr/>
          <p:nvPr/>
        </p:nvSpPr>
        <p:spPr>
          <a:xfrm>
            <a:off x="2499535" y="212900"/>
            <a:ext cx="7543347" cy="707886"/>
          </a:xfrm>
          <a:prstGeom prst="rect">
            <a:avLst/>
          </a:prstGeom>
        </p:spPr>
        <p:txBody>
          <a:bodyPr wrap="none">
            <a:spAutoFit/>
          </a:bodyPr>
          <a:lstStyle/>
          <a:p>
            <a:r>
              <a:rPr lang="en-US" sz="4000" b="1" dirty="0">
                <a:solidFill>
                  <a:srgbClr val="FF0000"/>
                </a:solidFill>
                <a:latin typeface="Times New Roman" pitchFamily="18" charset="0"/>
                <a:cs typeface="Times New Roman" pitchFamily="18" charset="0"/>
              </a:rPr>
              <a:t>BÀI 15: ÁNH SÁNG , TIA SÁNG</a:t>
            </a:r>
          </a:p>
        </p:txBody>
      </p:sp>
    </p:spTree>
    <p:extLst>
      <p:ext uri="{BB962C8B-B14F-4D97-AF65-F5344CB8AC3E}">
        <p14:creationId xmlns:p14="http://schemas.microsoft.com/office/powerpoint/2010/main" val="2966541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4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1083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a:hlinkClick r:id="rId4" action="ppaction://hlinkfile"/>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727200" y="1066801"/>
            <a:ext cx="8751219" cy="4360035"/>
          </a:xfrm>
          <a:prstGeom prst="rect">
            <a:avLst/>
          </a:prstGeom>
        </p:spPr>
      </p:pic>
      <p:pic>
        <p:nvPicPr>
          <p:cNvPr id="5" name="Sự hình thành liên kết cộng hoá trị của Cl2">
            <a:hlinkClick r:id="" action="ppaction://media"/>
            <a:extLst>
              <a:ext uri="{FF2B5EF4-FFF2-40B4-BE49-F238E27FC236}">
                <a16:creationId xmlns="" xmlns:a16="http://schemas.microsoft.com/office/drawing/2014/main" id="{EA4E2562-F37A-5151-C4B2-C5C2E348B14F}"/>
              </a:ext>
            </a:extLst>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2032000" y="1219200"/>
            <a:ext cx="8128000" cy="3657600"/>
          </a:xfrm>
          <a:prstGeom prst="rect">
            <a:avLst/>
          </a:prstGeom>
        </p:spPr>
      </p:pic>
      <p:sp>
        <p:nvSpPr>
          <p:cNvPr id="3" name="Rectangle 2"/>
          <p:cNvSpPr/>
          <p:nvPr/>
        </p:nvSpPr>
        <p:spPr>
          <a:xfrm>
            <a:off x="2499535" y="212900"/>
            <a:ext cx="7543347" cy="707886"/>
          </a:xfrm>
          <a:prstGeom prst="rect">
            <a:avLst/>
          </a:prstGeom>
        </p:spPr>
        <p:txBody>
          <a:bodyPr wrap="none">
            <a:spAutoFit/>
          </a:bodyPr>
          <a:lstStyle/>
          <a:p>
            <a:r>
              <a:rPr lang="en-US" sz="4000" b="1" dirty="0">
                <a:solidFill>
                  <a:srgbClr val="FF0000"/>
                </a:solidFill>
                <a:latin typeface="Times New Roman" pitchFamily="18" charset="0"/>
                <a:cs typeface="Times New Roman" pitchFamily="18" charset="0"/>
              </a:rPr>
              <a:t>BÀI 15: ÁNH SÁNG , TIA SÁNG</a:t>
            </a:r>
          </a:p>
        </p:txBody>
      </p:sp>
    </p:spTree>
    <p:extLst>
      <p:ext uri="{BB962C8B-B14F-4D97-AF65-F5344CB8AC3E}">
        <p14:creationId xmlns:p14="http://schemas.microsoft.com/office/powerpoint/2010/main" val="2966541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4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0" y="-57150"/>
            <a:ext cx="121920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861485" y="1906588"/>
            <a:ext cx="1044998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itchFamily="18" charset="0"/>
                <a:cs typeface="Arial" pitchFamily="34" charset="0"/>
              </a:defRPr>
            </a:lvl1pPr>
            <a:lvl2pPr marL="742950" indent="-285750">
              <a:defRPr>
                <a:solidFill>
                  <a:schemeClr val="tx1"/>
                </a:solidFill>
                <a:latin typeface="Palatino Linotype" pitchFamily="18" charset="0"/>
                <a:cs typeface="Arial" pitchFamily="34" charset="0"/>
              </a:defRPr>
            </a:lvl2pPr>
            <a:lvl3pPr marL="1143000" indent="-228600">
              <a:defRPr>
                <a:solidFill>
                  <a:schemeClr val="tx1"/>
                </a:solidFill>
                <a:latin typeface="Palatino Linotype" pitchFamily="18" charset="0"/>
                <a:cs typeface="Arial" pitchFamily="34" charset="0"/>
              </a:defRPr>
            </a:lvl3pPr>
            <a:lvl4pPr marL="1600200" indent="-228600">
              <a:defRPr>
                <a:solidFill>
                  <a:schemeClr val="tx1"/>
                </a:solidFill>
                <a:latin typeface="Palatino Linotype" pitchFamily="18" charset="0"/>
                <a:cs typeface="Arial" pitchFamily="34" charset="0"/>
              </a:defRPr>
            </a:lvl4pPr>
            <a:lvl5pPr marL="2057400" indent="-228600">
              <a:defRPr>
                <a:solidFill>
                  <a:schemeClr val="tx1"/>
                </a:solidFill>
                <a:latin typeface="Palatino Linotype" pitchFamily="18" charset="0"/>
                <a:cs typeface="Arial" pitchFamily="34" charset="0"/>
              </a:defRPr>
            </a:lvl5pPr>
            <a:lvl6pPr marL="2514600" indent="-2286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eaLnBrk="0" fontAlgn="base" hangingPunct="0">
              <a:spcBef>
                <a:spcPct val="0"/>
              </a:spcBef>
              <a:spcAft>
                <a:spcPct val="0"/>
              </a:spcAft>
              <a:defRPr>
                <a:solidFill>
                  <a:schemeClr val="tx1"/>
                </a:solidFill>
                <a:latin typeface="Palatino Linotype" pitchFamily="18" charset="0"/>
                <a:cs typeface="Arial" pitchFamily="34" charset="0"/>
              </a:defRPr>
            </a:lvl9pPr>
          </a:lstStyle>
          <a:p>
            <a:pPr algn="ctr"/>
            <a:r>
              <a:rPr lang="en-US" sz="6000" b="1">
                <a:latin typeface="Times New Roman" pitchFamily="18" charset="0"/>
                <a:cs typeface="Times New Roman" pitchFamily="18" charset="0"/>
              </a:rPr>
              <a:t> HẸN GẶP LẠI </a:t>
            </a:r>
          </a:p>
          <a:p>
            <a:pPr algn="ctr"/>
            <a:r>
              <a:rPr lang="en-US" sz="6000" b="1">
                <a:latin typeface="Times New Roman" pitchFamily="18" charset="0"/>
                <a:cs typeface="Times New Roman" pitchFamily="18" charset="0"/>
              </a:rPr>
              <a:t>CÁC EM Ở BÀI HỌC </a:t>
            </a:r>
          </a:p>
          <a:p>
            <a:pPr algn="ctr"/>
            <a:r>
              <a:rPr lang="en-US" sz="6000" b="1">
                <a:latin typeface="Times New Roman" pitchFamily="18" charset="0"/>
                <a:cs typeface="Times New Roman" pitchFamily="18" charset="0"/>
              </a:rPr>
              <a:t>SAU NHÉ</a:t>
            </a:r>
          </a:p>
        </p:txBody>
      </p:sp>
    </p:spTree>
    <p:extLst>
      <p:ext uri="{BB962C8B-B14F-4D97-AF65-F5344CB8AC3E}">
        <p14:creationId xmlns:p14="http://schemas.microsoft.com/office/powerpoint/2010/main" val="2283804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n canh du thuyen nang luong mat troi lon nhat the gioi hinh anh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0442"/>
            <a:ext cx="12191999" cy="500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673789" y="-47832"/>
            <a:ext cx="9144000" cy="1298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b="1" dirty="0" smtClean="0">
                <a:solidFill>
                  <a:srgbClr val="FF0000"/>
                </a:solidFill>
                <a:latin typeface="Times New Roman" pitchFamily="18" charset="0"/>
                <a:cs typeface="Times New Roman" pitchFamily="18" charset="0"/>
              </a:rPr>
              <a:t>CHỦ ĐỀ 5: ÁNH SÁNG </a:t>
            </a:r>
            <a:endParaRPr lang="en-US" b="1" dirty="0">
              <a:solidFill>
                <a:srgbClr val="FF0000"/>
              </a:solidFill>
              <a:latin typeface="Times New Roman" pitchFamily="18" charset="0"/>
              <a:cs typeface="Times New Roman" pitchFamily="18" charset="0"/>
            </a:endParaRPr>
          </a:p>
        </p:txBody>
      </p:sp>
      <p:sp>
        <p:nvSpPr>
          <p:cNvPr id="7" name="Title 1"/>
          <p:cNvSpPr txBox="1">
            <a:spLocks/>
          </p:cNvSpPr>
          <p:nvPr/>
        </p:nvSpPr>
        <p:spPr>
          <a:xfrm>
            <a:off x="1813710" y="719152"/>
            <a:ext cx="9144000" cy="1298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b="1" dirty="0" smtClean="0">
                <a:solidFill>
                  <a:srgbClr val="FF0000"/>
                </a:solidFill>
                <a:latin typeface="Times New Roman" pitchFamily="18" charset="0"/>
                <a:cs typeface="Times New Roman" pitchFamily="18" charset="0"/>
              </a:rPr>
              <a:t>BÀI 15: ÁNH SÁNG , TIA SÁNG</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7584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ocshape3485"/>
          <p:cNvPicPr/>
          <p:nvPr/>
        </p:nvPicPr>
        <p:blipFill>
          <a:blip r:embed="rId2">
            <a:extLst>
              <a:ext uri="{28A0092B-C50C-407E-A947-70E740481C1C}">
                <a14:useLocalDpi xmlns:a14="http://schemas.microsoft.com/office/drawing/2010/main" val="0"/>
              </a:ext>
            </a:extLst>
          </a:blip>
          <a:srcRect/>
          <a:stretch>
            <a:fillRect/>
          </a:stretch>
        </p:blipFill>
        <p:spPr bwMode="auto">
          <a:xfrm>
            <a:off x="941558" y="698430"/>
            <a:ext cx="9650993" cy="559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0" y="102782"/>
            <a:ext cx="7075976" cy="707886"/>
          </a:xfrm>
          <a:prstGeom prst="rect">
            <a:avLst/>
          </a:prstGeom>
        </p:spPr>
        <p:txBody>
          <a:bodyPr wrap="none">
            <a:spAutoFit/>
          </a:bodyPr>
          <a:lstStyle/>
          <a:p>
            <a:r>
              <a:rPr lang="de-DE" sz="4000" b="1" dirty="0">
                <a:solidFill>
                  <a:srgbClr val="FF0000"/>
                </a:solidFill>
                <a:latin typeface="Times New Roman" pitchFamily="18" charset="0"/>
                <a:cs typeface="Times New Roman" pitchFamily="18" charset="0"/>
              </a:rPr>
              <a:t>1. NĂNG LƯỢNG ÁNH SÁNG</a:t>
            </a:r>
            <a:endParaRPr lang="vi-VN" sz="4000" b="1" i="1" dirty="0">
              <a:solidFill>
                <a:srgbClr val="FF0000"/>
              </a:solidFill>
              <a:latin typeface="Times New Roman" pitchFamily="18" charset="0"/>
              <a:cs typeface="Times New Roman" pitchFamily="18" charset="0"/>
            </a:endParaRPr>
          </a:p>
        </p:txBody>
      </p:sp>
      <p:sp>
        <p:nvSpPr>
          <p:cNvPr id="26" name="Rectangle 25"/>
          <p:cNvSpPr/>
          <p:nvPr/>
        </p:nvSpPr>
        <p:spPr>
          <a:xfrm>
            <a:off x="1752173" y="6231151"/>
            <a:ext cx="7225632" cy="584775"/>
          </a:xfrm>
          <a:prstGeom prst="rect">
            <a:avLst/>
          </a:prstGeom>
        </p:spPr>
        <p:txBody>
          <a:bodyPr wrap="none">
            <a:spAutoFit/>
          </a:bodyPr>
          <a:lstStyle/>
          <a:p>
            <a:r>
              <a:rPr lang="vi-VN" sz="3200" b="1" dirty="0">
                <a:latin typeface="+mj-lt"/>
              </a:rPr>
              <a:t>Thí nghiệm 1: Thu năng lượng ánh sáng</a:t>
            </a:r>
          </a:p>
        </p:txBody>
      </p:sp>
      <p:sp>
        <p:nvSpPr>
          <p:cNvPr id="3" name="TextBox 2"/>
          <p:cNvSpPr txBox="1"/>
          <p:nvPr/>
        </p:nvSpPr>
        <p:spPr>
          <a:xfrm>
            <a:off x="8507895" y="989573"/>
            <a:ext cx="3051314"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Tấm</a:t>
            </a:r>
            <a:r>
              <a:rPr lang="en-US" sz="2800" dirty="0" smtClean="0">
                <a:latin typeface="Times New Roman" pitchFamily="18" charset="0"/>
                <a:cs typeface="Times New Roman" pitchFamily="18" charset="0"/>
              </a:rPr>
              <a:t> pin </a:t>
            </a:r>
            <a:r>
              <a:rPr lang="en-US" sz="2800" dirty="0" err="1" smtClean="0">
                <a:latin typeface="Times New Roman" pitchFamily="18" charset="0"/>
                <a:cs typeface="Times New Roman" pitchFamily="18" charset="0"/>
              </a:rPr>
              <a:t>mặt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trời</a:t>
            </a:r>
            <a:endParaRPr lang="en-US" sz="2800" dirty="0">
              <a:latin typeface="Times New Roman" pitchFamily="18" charset="0"/>
              <a:cs typeface="Times New Roman" pitchFamily="18" charset="0"/>
            </a:endParaRPr>
          </a:p>
        </p:txBody>
      </p:sp>
      <p:sp>
        <p:nvSpPr>
          <p:cNvPr id="6" name="TextBox 5"/>
          <p:cNvSpPr txBox="1"/>
          <p:nvPr/>
        </p:nvSpPr>
        <p:spPr>
          <a:xfrm>
            <a:off x="1282147" y="989573"/>
            <a:ext cx="3051314"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Bật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nguồn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sáng</a:t>
            </a:r>
            <a:endParaRPr lang="en-US" sz="2800" dirty="0">
              <a:solidFill>
                <a:srgbClr val="FF0000"/>
              </a:solidFill>
              <a:latin typeface="Times New Roman" pitchFamily="18" charset="0"/>
              <a:cs typeface="Times New Roman" pitchFamily="18" charset="0"/>
            </a:endParaRPr>
          </a:p>
        </p:txBody>
      </p:sp>
      <p:sp>
        <p:nvSpPr>
          <p:cNvPr id="7" name="TextBox 6"/>
          <p:cNvSpPr txBox="1"/>
          <p:nvPr/>
        </p:nvSpPr>
        <p:spPr>
          <a:xfrm>
            <a:off x="7215808" y="4130336"/>
            <a:ext cx="3051314"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Đèn</a:t>
            </a:r>
            <a:r>
              <a:rPr lang="en-US" sz="2800" dirty="0" smtClean="0">
                <a:latin typeface="Times New Roman" pitchFamily="18" charset="0"/>
                <a:cs typeface="Times New Roman" pitchFamily="18" charset="0"/>
              </a:rPr>
              <a:t> Led</a:t>
            </a:r>
            <a:endParaRPr lang="en-US" sz="2800" dirty="0">
              <a:latin typeface="Times New Roman" pitchFamily="18" charset="0"/>
              <a:cs typeface="Times New Roman" pitchFamily="18" charset="0"/>
            </a:endParaRPr>
          </a:p>
        </p:txBody>
      </p:sp>
      <p:cxnSp>
        <p:nvCxnSpPr>
          <p:cNvPr id="5" name="Straight Arrow Connector 4"/>
          <p:cNvCxnSpPr/>
          <p:nvPr/>
        </p:nvCxnSpPr>
        <p:spPr>
          <a:xfrm flipV="1">
            <a:off x="5108713" y="2057400"/>
            <a:ext cx="2733261" cy="11231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850296" y="2246244"/>
            <a:ext cx="3150704" cy="178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850296" y="2057400"/>
            <a:ext cx="2872408" cy="1888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918252" y="1512793"/>
            <a:ext cx="1480931" cy="639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98982" y="4517963"/>
            <a:ext cx="3051314"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Nguồn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8747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ocshape3485"/>
          <p:cNvPicPr/>
          <p:nvPr/>
        </p:nvPicPr>
        <p:blipFill>
          <a:blip r:embed="rId2">
            <a:extLst>
              <a:ext uri="{28A0092B-C50C-407E-A947-70E740481C1C}">
                <a14:useLocalDpi xmlns:a14="http://schemas.microsoft.com/office/drawing/2010/main" val="0"/>
              </a:ext>
            </a:extLst>
          </a:blip>
          <a:srcRect/>
          <a:stretch>
            <a:fillRect/>
          </a:stretch>
        </p:blipFill>
        <p:spPr bwMode="auto">
          <a:xfrm>
            <a:off x="1946489" y="2154725"/>
            <a:ext cx="9225487" cy="43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1973643" y="6305428"/>
            <a:ext cx="7225632" cy="584775"/>
          </a:xfrm>
          <a:prstGeom prst="rect">
            <a:avLst/>
          </a:prstGeom>
        </p:spPr>
        <p:txBody>
          <a:bodyPr wrap="none">
            <a:spAutoFit/>
          </a:bodyPr>
          <a:lstStyle/>
          <a:p>
            <a:r>
              <a:rPr lang="vi-VN" sz="3200" b="1" dirty="0">
                <a:latin typeface="+mj-lt"/>
              </a:rPr>
              <a:t>Thí nghiệm 1: Thu năng lượng ánh sáng</a:t>
            </a:r>
          </a:p>
        </p:txBody>
      </p:sp>
      <p:sp>
        <p:nvSpPr>
          <p:cNvPr id="6" name="TextBox 5">
            <a:extLst>
              <a:ext uri="{FF2B5EF4-FFF2-40B4-BE49-F238E27FC236}">
                <a16:creationId xmlns:a16="http://schemas.microsoft.com/office/drawing/2014/main" xmlns="" id="{F10E49C1-4606-40D2-8E0F-F0F7D5A9938C}"/>
              </a:ext>
            </a:extLst>
          </p:cNvPr>
          <p:cNvSpPr txBox="1"/>
          <p:nvPr/>
        </p:nvSpPr>
        <p:spPr>
          <a:xfrm>
            <a:off x="2063836" y="151244"/>
            <a:ext cx="9953654" cy="2400657"/>
          </a:xfrm>
          <a:prstGeom prst="rect">
            <a:avLst/>
          </a:prstGeom>
          <a:noFill/>
        </p:spPr>
        <p:txBody>
          <a:bodyPr wrap="square">
            <a:spAutoFit/>
          </a:bodyPr>
          <a:lstStyle/>
          <a:p>
            <a:pPr>
              <a:lnSpc>
                <a:spcPct val="150000"/>
              </a:lnSpc>
            </a:pPr>
            <a:r>
              <a:rPr lang="en-US" sz="2800" b="1" dirty="0" err="1">
                <a:solidFill>
                  <a:srgbClr val="661A0C"/>
                </a:solidFill>
                <a:latin typeface="Times New Roman" pitchFamily="18" charset="0"/>
                <a:cs typeface="Times New Roman" pitchFamily="18" charset="0"/>
              </a:rPr>
              <a:t>Thời</a:t>
            </a:r>
            <a:r>
              <a:rPr lang="en-US" sz="2800" b="1" dirty="0">
                <a:solidFill>
                  <a:srgbClr val="661A0C"/>
                </a:solidFill>
                <a:latin typeface="Times New Roman" pitchFamily="18" charset="0"/>
                <a:cs typeface="Times New Roman" pitchFamily="18" charset="0"/>
              </a:rPr>
              <a:t> </a:t>
            </a:r>
            <a:r>
              <a:rPr lang="en-US" sz="2800" b="1" dirty="0" err="1">
                <a:solidFill>
                  <a:srgbClr val="661A0C"/>
                </a:solidFill>
                <a:latin typeface="Times New Roman" pitchFamily="18" charset="0"/>
                <a:cs typeface="Times New Roman" pitchFamily="18" charset="0"/>
              </a:rPr>
              <a:t>gian</a:t>
            </a:r>
            <a:r>
              <a:rPr lang="en-US" sz="2800" dirty="0" smtClean="0">
                <a:solidFill>
                  <a:srgbClr val="661A0C"/>
                </a:solidFill>
                <a:latin typeface="Times New Roman" pitchFamily="18" charset="0"/>
                <a:cs typeface="Times New Roman" pitchFamily="18" charset="0"/>
              </a:rPr>
              <a:t>: </a:t>
            </a:r>
            <a:r>
              <a:rPr lang="en-US" sz="2400" b="1" dirty="0">
                <a:latin typeface="Times New Roman" panose="02020603050405020304" pitchFamily="18" charset="0"/>
                <a:cs typeface="Times New Roman" panose="02020603050405020304" pitchFamily="18" charset="0"/>
              </a:rPr>
              <a:t>5</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phút</a:t>
            </a:r>
            <a:endParaRPr lang="en-US" sz="2400" b="1" dirty="0">
              <a:latin typeface="Times New Roman" panose="02020603050405020304" pitchFamily="18" charset="0"/>
              <a:cs typeface="Times New Roman" panose="02020603050405020304" pitchFamily="18" charset="0"/>
            </a:endParaRPr>
          </a:p>
          <a:p>
            <a:pPr>
              <a:lnSpc>
                <a:spcPct val="150000"/>
              </a:lnSpc>
            </a:pPr>
            <a:r>
              <a:rPr lang="en-US" sz="2400" b="1" dirty="0" err="1">
                <a:solidFill>
                  <a:srgbClr val="661A0C"/>
                </a:solidFill>
                <a:latin typeface="Times New Roman" pitchFamily="18" charset="0"/>
                <a:cs typeface="Times New Roman" pitchFamily="18" charset="0"/>
              </a:rPr>
              <a:t>Hình</a:t>
            </a:r>
            <a:r>
              <a:rPr lang="en-US" sz="2400" b="1" dirty="0">
                <a:solidFill>
                  <a:srgbClr val="661A0C"/>
                </a:solidFill>
                <a:latin typeface="Times New Roman" pitchFamily="18" charset="0"/>
                <a:cs typeface="Times New Roman" pitchFamily="18" charset="0"/>
              </a:rPr>
              <a:t> </a:t>
            </a:r>
            <a:r>
              <a:rPr lang="en-US" sz="2400" b="1" dirty="0" err="1">
                <a:solidFill>
                  <a:srgbClr val="661A0C"/>
                </a:solidFill>
                <a:latin typeface="Times New Roman" pitchFamily="18" charset="0"/>
                <a:cs typeface="Times New Roman" pitchFamily="18" charset="0"/>
              </a:rPr>
              <a:t>thức</a:t>
            </a:r>
            <a:r>
              <a:rPr lang="en-US" sz="2400" b="1" dirty="0">
                <a:latin typeface="Times New Roman" pitchFamily="18" charset="0"/>
                <a:cs typeface="Times New Roman" pitchFamily="18" charset="0"/>
              </a:rPr>
              <a:t> : </a:t>
            </a:r>
            <a:r>
              <a:rPr lang="en-US" sz="2400" b="1" dirty="0" smtClean="0">
                <a:latin typeface="Times New Roman" pitchFamily="18" charset="0"/>
                <a:cs typeface="Times New Roman" pitchFamily="18" charset="0"/>
              </a:rPr>
              <a:t> </a:t>
            </a:r>
            <a:r>
              <a:rPr lang="en-US" sz="2400" b="1" dirty="0">
                <a:latin typeface="Times New Roman" panose="02020603050405020304" pitchFamily="18" charset="0"/>
                <a:cs typeface="Times New Roman" panose="02020603050405020304" pitchFamily="18" charset="0"/>
              </a:rPr>
              <a:t>Hs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nhóm</a:t>
            </a:r>
            <a:r>
              <a:rPr lang="en-US" sz="2400" b="1" dirty="0" smtClean="0">
                <a:latin typeface="Times New Roman" panose="02020603050405020304" pitchFamily="18" charset="0"/>
                <a:cs typeface="Times New Roman" panose="02020603050405020304" pitchFamily="18" charset="0"/>
              </a:rPr>
              <a:t> </a:t>
            </a:r>
          </a:p>
          <a:p>
            <a:pPr>
              <a:lnSpc>
                <a:spcPct val="150000"/>
              </a:lnSpc>
            </a:pPr>
            <a:r>
              <a:rPr lang="en-US" sz="2400" b="1" dirty="0" err="1" smtClean="0">
                <a:solidFill>
                  <a:srgbClr val="661A0C"/>
                </a:solidFill>
                <a:latin typeface="Times New Roman" pitchFamily="18" charset="0"/>
                <a:cs typeface="Times New Roman" pitchFamily="18" charset="0"/>
              </a:rPr>
              <a:t>Nhiệm</a:t>
            </a:r>
            <a:r>
              <a:rPr lang="en-US" sz="2400" b="1" dirty="0" smtClean="0">
                <a:solidFill>
                  <a:srgbClr val="661A0C"/>
                </a:solidFill>
                <a:latin typeface="Times New Roman" pitchFamily="18" charset="0"/>
                <a:cs typeface="Times New Roman" pitchFamily="18" charset="0"/>
              </a:rPr>
              <a:t> </a:t>
            </a:r>
            <a:r>
              <a:rPr lang="en-US" sz="2400" b="1" dirty="0" err="1">
                <a:solidFill>
                  <a:srgbClr val="661A0C"/>
                </a:solidFill>
                <a:latin typeface="Times New Roman" pitchFamily="18" charset="0"/>
                <a:cs typeface="Times New Roman" pitchFamily="18" charset="0"/>
              </a:rPr>
              <a:t>vụ</a:t>
            </a:r>
            <a:r>
              <a:rPr lang="en-US" sz="2400" dirty="0" smtClean="0">
                <a:solidFill>
                  <a:srgbClr val="661A0C"/>
                </a:solidFill>
                <a:latin typeface="Times New Roman" pitchFamily="18" charset="0"/>
                <a:cs typeface="Times New Roman" pitchFamily="18" charset="0"/>
              </a:rPr>
              <a:t>: -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Hoàn</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thành</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cá</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nhân</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nhiệm</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vụ</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trong</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phiếu</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học</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tập</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số</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1.</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r>
            <a:b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b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Trao</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itchFamily="18" charset="0"/>
              </a:rPr>
              <a:t>đổi</a:t>
            </a:r>
            <a:r>
              <a:rPr lang="en-US" sz="2400" b="1" dirty="0" smtClean="0">
                <a:solidFill>
                  <a:srgbClr val="000000"/>
                </a:solidFill>
                <a:latin typeface="Times New Roman" panose="02020603050405020304" pitchFamily="18" charset="0"/>
                <a:ea typeface="Calibri" panose="020F0502020204030204" pitchFamily="34" charset="0"/>
                <a:cs typeface="Times New Roman" pitchFamily="18" charset="0"/>
              </a:rPr>
              <a:t> ý </a:t>
            </a:r>
            <a:r>
              <a:rPr lang="en-US" sz="2400" b="1" dirty="0" err="1" smtClean="0">
                <a:solidFill>
                  <a:srgbClr val="000000"/>
                </a:solidFill>
                <a:latin typeface="Times New Roman" panose="02020603050405020304" pitchFamily="18" charset="0"/>
                <a:ea typeface="Calibri" panose="020F0502020204030204" pitchFamily="34" charset="0"/>
                <a:cs typeface="Times New Roman" pitchFamily="18" charset="0"/>
              </a:rPr>
              <a:t>kiến</a:t>
            </a:r>
            <a:r>
              <a:rPr lang="en-US" sz="2400" b="1" dirty="0" smtClean="0">
                <a:solidFill>
                  <a:srgbClr val="000000"/>
                </a:solidFill>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itchFamily="18" charset="0"/>
              </a:rPr>
              <a:t>với</a:t>
            </a:r>
            <a:r>
              <a:rPr lang="en-US" sz="2400" b="1" dirty="0" smtClean="0">
                <a:solidFill>
                  <a:srgbClr val="000000"/>
                </a:solidFill>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bạn</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itchFamily="18" charset="0"/>
              </a:rPr>
              <a:t>bên</a:t>
            </a:r>
            <a:r>
              <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rPr>
              <a:t> </a:t>
            </a: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itchFamily="18" charset="0"/>
              </a:rPr>
              <a:t>cạnh</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itchFamily="18" charset="0"/>
              </a:rPr>
              <a:t>.</a:t>
            </a:r>
            <a:endParaRPr lang="en-US" sz="2400" b="1" dirty="0">
              <a:solidFill>
                <a:srgbClr val="000000"/>
              </a:solidFill>
              <a:effectLst/>
              <a:latin typeface="Times New Roman" panose="02020603050405020304"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99833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ocshape3485"/>
          <p:cNvPicPr/>
          <p:nvPr/>
        </p:nvPicPr>
        <p:blipFill>
          <a:blip r:embed="rId2">
            <a:extLst>
              <a:ext uri="{28A0092B-C50C-407E-A947-70E740481C1C}">
                <a14:useLocalDpi xmlns:a14="http://schemas.microsoft.com/office/drawing/2010/main" val="0"/>
              </a:ext>
            </a:extLst>
          </a:blip>
          <a:srcRect/>
          <a:stretch>
            <a:fillRect/>
          </a:stretch>
        </p:blipFill>
        <p:spPr bwMode="auto">
          <a:xfrm>
            <a:off x="1911555" y="1248490"/>
            <a:ext cx="7813143" cy="27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377687" y="79514"/>
            <a:ext cx="7075976" cy="707886"/>
          </a:xfrm>
          <a:prstGeom prst="rect">
            <a:avLst/>
          </a:prstGeom>
        </p:spPr>
        <p:txBody>
          <a:bodyPr wrap="none">
            <a:spAutoFit/>
          </a:bodyPr>
          <a:lstStyle/>
          <a:p>
            <a:r>
              <a:rPr lang="de-DE" sz="4000" b="1" dirty="0">
                <a:solidFill>
                  <a:srgbClr val="FF0000"/>
                </a:solidFill>
                <a:latin typeface="Times New Roman" pitchFamily="18" charset="0"/>
                <a:cs typeface="Times New Roman" pitchFamily="18" charset="0"/>
              </a:rPr>
              <a:t>1. NĂNG LƯỢNG ÁNH SÁNG</a:t>
            </a:r>
            <a:endParaRPr lang="vi-VN" sz="4000" b="1" i="1" dirty="0">
              <a:solidFill>
                <a:srgbClr val="FF0000"/>
              </a:solidFill>
              <a:latin typeface="Times New Roman" pitchFamily="18" charset="0"/>
              <a:cs typeface="Times New Roman" pitchFamily="18" charset="0"/>
            </a:endParaRPr>
          </a:p>
        </p:txBody>
      </p:sp>
      <p:sp>
        <p:nvSpPr>
          <p:cNvPr id="26" name="Rectangle 25"/>
          <p:cNvSpPr/>
          <p:nvPr/>
        </p:nvSpPr>
        <p:spPr>
          <a:xfrm>
            <a:off x="1947812" y="707887"/>
            <a:ext cx="7225632" cy="584775"/>
          </a:xfrm>
          <a:prstGeom prst="rect">
            <a:avLst/>
          </a:prstGeom>
        </p:spPr>
        <p:txBody>
          <a:bodyPr wrap="none">
            <a:spAutoFit/>
          </a:bodyPr>
          <a:lstStyle/>
          <a:p>
            <a:r>
              <a:rPr lang="vi-VN" sz="3200" b="1" dirty="0">
                <a:latin typeface="+mj-lt"/>
              </a:rPr>
              <a:t>Thí nghiệm 1: Thu năng lượng ánh sáng</a:t>
            </a:r>
          </a:p>
        </p:txBody>
      </p:sp>
      <p:sp>
        <p:nvSpPr>
          <p:cNvPr id="3" name="Rectangle 2"/>
          <p:cNvSpPr/>
          <p:nvPr/>
        </p:nvSpPr>
        <p:spPr>
          <a:xfrm>
            <a:off x="132785" y="3990377"/>
            <a:ext cx="10115738" cy="954107"/>
          </a:xfrm>
          <a:prstGeom prst="rect">
            <a:avLst/>
          </a:prstGeom>
        </p:spPr>
        <p:txBody>
          <a:bodyPr wrap="square">
            <a:spAutoFit/>
          </a:bodyPr>
          <a:lstStyle/>
          <a:p>
            <a:r>
              <a:rPr lang="de-DE" sz="2800" b="1" u="sng" dirty="0">
                <a:solidFill>
                  <a:srgbClr val="FF0000"/>
                </a:solidFill>
                <a:latin typeface="Times New Roman" pitchFamily="18" charset="0"/>
                <a:cs typeface="Times New Roman" pitchFamily="18" charset="0"/>
              </a:rPr>
              <a:t>Câu 1:</a:t>
            </a:r>
            <a:r>
              <a:rPr lang="de-DE" sz="2800" b="1" dirty="0">
                <a:solidFill>
                  <a:srgbClr val="FF0000"/>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Mô</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đèn</a:t>
            </a:r>
            <a:r>
              <a:rPr lang="en-US" sz="2800" b="1" dirty="0">
                <a:latin typeface="Times New Roman" pitchFamily="18" charset="0"/>
                <a:cs typeface="Times New Roman" pitchFamily="18" charset="0"/>
              </a:rPr>
              <a:t> LED </a:t>
            </a: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a:p>
            <a:pPr lvl="1"/>
            <a:r>
              <a:rPr lang="en-US" sz="2800" b="1" dirty="0" err="1">
                <a:latin typeface="Times New Roman" pitchFamily="18" charset="0"/>
                <a:cs typeface="Times New Roman" pitchFamily="18" charset="0"/>
              </a:rPr>
              <a:t>chưa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nguồn</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sáng,bật</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nguồn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sáng</a:t>
            </a:r>
            <a:r>
              <a:rPr lang="en-US" sz="2800" b="1"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4" name="Rectangle 3"/>
          <p:cNvSpPr/>
          <p:nvPr/>
        </p:nvSpPr>
        <p:spPr>
          <a:xfrm>
            <a:off x="531136" y="5375372"/>
            <a:ext cx="11464705" cy="584775"/>
          </a:xfrm>
          <a:prstGeom prst="rect">
            <a:avLst/>
          </a:prstGeom>
        </p:spPr>
        <p:txBody>
          <a:bodyPr wrap="square">
            <a:spAutoFit/>
          </a:bodyPr>
          <a:lstStyle/>
          <a:p>
            <a:r>
              <a:rPr lang="vi-VN" sz="3200" b="1" dirty="0">
                <a:solidFill>
                  <a:srgbClr val="FF0000"/>
                </a:solidFill>
                <a:latin typeface="+mj-lt"/>
              </a:rPr>
              <a:t>Khi chưa bật nguồn sáng: đèn LED không phát sáng</a:t>
            </a:r>
            <a:r>
              <a:rPr lang="vi-VN" sz="3200" b="1" dirty="0" smtClean="0">
                <a:solidFill>
                  <a:srgbClr val="FF0000"/>
                </a:solidFill>
                <a:latin typeface="+mj-lt"/>
              </a:rPr>
              <a:t>.</a:t>
            </a:r>
            <a:endParaRPr lang="vi-VN" sz="3200" b="1" dirty="0">
              <a:solidFill>
                <a:srgbClr val="FF0000"/>
              </a:solidFill>
              <a:latin typeface="+mj-lt"/>
            </a:endParaRPr>
          </a:p>
        </p:txBody>
      </p:sp>
      <p:sp>
        <p:nvSpPr>
          <p:cNvPr id="8" name="Rectangle 7"/>
          <p:cNvSpPr/>
          <p:nvPr/>
        </p:nvSpPr>
        <p:spPr>
          <a:xfrm>
            <a:off x="611109" y="5960147"/>
            <a:ext cx="9791322" cy="584775"/>
          </a:xfrm>
          <a:prstGeom prst="rect">
            <a:avLst/>
          </a:prstGeom>
        </p:spPr>
        <p:txBody>
          <a:bodyPr wrap="square">
            <a:spAutoFit/>
          </a:bodyPr>
          <a:lstStyle/>
          <a:p>
            <a:r>
              <a:rPr lang="vi-VN" sz="3200" b="1" dirty="0" smtClean="0">
                <a:solidFill>
                  <a:srgbClr val="FF0000"/>
                </a:solidFill>
                <a:latin typeface="+mj-lt"/>
              </a:rPr>
              <a:t>Khi </a:t>
            </a:r>
            <a:r>
              <a:rPr lang="vi-VN" sz="3200" b="1" dirty="0">
                <a:solidFill>
                  <a:srgbClr val="FF0000"/>
                </a:solidFill>
                <a:latin typeface="+mj-lt"/>
              </a:rPr>
              <a:t>bật nguồn sáng: đèn LED phát sáng.</a:t>
            </a:r>
          </a:p>
        </p:txBody>
      </p:sp>
    </p:spTree>
    <p:extLst>
      <p:ext uri="{BB962C8B-B14F-4D97-AF65-F5344CB8AC3E}">
        <p14:creationId xmlns:p14="http://schemas.microsoft.com/office/powerpoint/2010/main" val="1371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ocshape3485"/>
          <p:cNvPicPr/>
          <p:nvPr/>
        </p:nvPicPr>
        <p:blipFill>
          <a:blip r:embed="rId2">
            <a:extLst>
              <a:ext uri="{28A0092B-C50C-407E-A947-70E740481C1C}">
                <a14:useLocalDpi xmlns:a14="http://schemas.microsoft.com/office/drawing/2010/main" val="0"/>
              </a:ext>
            </a:extLst>
          </a:blip>
          <a:srcRect/>
          <a:stretch>
            <a:fillRect/>
          </a:stretch>
        </p:blipFill>
        <p:spPr bwMode="auto">
          <a:xfrm>
            <a:off x="1911555" y="1248490"/>
            <a:ext cx="7813143" cy="27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0" y="1"/>
            <a:ext cx="7075976" cy="707886"/>
          </a:xfrm>
          <a:prstGeom prst="rect">
            <a:avLst/>
          </a:prstGeom>
        </p:spPr>
        <p:txBody>
          <a:bodyPr wrap="none">
            <a:spAutoFit/>
          </a:bodyPr>
          <a:lstStyle/>
          <a:p>
            <a:r>
              <a:rPr lang="de-DE" sz="4000" b="1" dirty="0">
                <a:solidFill>
                  <a:srgbClr val="FF0000"/>
                </a:solidFill>
                <a:latin typeface="Times New Roman" pitchFamily="18" charset="0"/>
                <a:cs typeface="Times New Roman" pitchFamily="18" charset="0"/>
              </a:rPr>
              <a:t>1. NĂNG LƯỢNG ÁNH SÁNG</a:t>
            </a:r>
            <a:endParaRPr lang="vi-VN" sz="4000" b="1" i="1" dirty="0">
              <a:solidFill>
                <a:srgbClr val="FF0000"/>
              </a:solidFill>
              <a:latin typeface="Times New Roman" pitchFamily="18" charset="0"/>
              <a:cs typeface="Times New Roman" pitchFamily="18" charset="0"/>
            </a:endParaRPr>
          </a:p>
        </p:txBody>
      </p:sp>
      <p:sp>
        <p:nvSpPr>
          <p:cNvPr id="26" name="Rectangle 25"/>
          <p:cNvSpPr/>
          <p:nvPr/>
        </p:nvSpPr>
        <p:spPr>
          <a:xfrm>
            <a:off x="1947812" y="707887"/>
            <a:ext cx="7225632" cy="584775"/>
          </a:xfrm>
          <a:prstGeom prst="rect">
            <a:avLst/>
          </a:prstGeom>
        </p:spPr>
        <p:txBody>
          <a:bodyPr wrap="none">
            <a:spAutoFit/>
          </a:bodyPr>
          <a:lstStyle/>
          <a:p>
            <a:r>
              <a:rPr lang="vi-VN" sz="3200" b="1" dirty="0">
                <a:latin typeface="+mj-lt"/>
              </a:rPr>
              <a:t>Thí nghiệm 1: Thu năng lượng ánh sáng</a:t>
            </a:r>
          </a:p>
        </p:txBody>
      </p:sp>
      <p:sp>
        <p:nvSpPr>
          <p:cNvPr id="3" name="Rectangle 2"/>
          <p:cNvSpPr/>
          <p:nvPr/>
        </p:nvSpPr>
        <p:spPr>
          <a:xfrm>
            <a:off x="132784" y="3990376"/>
            <a:ext cx="12059215" cy="1384995"/>
          </a:xfrm>
          <a:prstGeom prst="rect">
            <a:avLst/>
          </a:prstGeom>
        </p:spPr>
        <p:txBody>
          <a:bodyPr wrap="square">
            <a:spAutoFit/>
          </a:bodyPr>
          <a:lstStyle/>
          <a:p>
            <a:pPr lvl="0"/>
            <a:r>
              <a:rPr lang="de-DE" sz="2800" b="1" u="sng" dirty="0">
                <a:solidFill>
                  <a:srgbClr val="FF0000"/>
                </a:solidFill>
                <a:latin typeface="Times New Roman" pitchFamily="18" charset="0"/>
                <a:cs typeface="Times New Roman" pitchFamily="18" charset="0"/>
              </a:rPr>
              <a:t>Câu 2</a:t>
            </a:r>
            <a:r>
              <a:rPr lang="de-DE" sz="2800" b="1" u="sng" dirty="0" smtClean="0">
                <a:solidFill>
                  <a:srgbClr val="FF0000"/>
                </a:solidFill>
                <a:latin typeface="Times New Roman" pitchFamily="18" charset="0"/>
                <a:cs typeface="Times New Roman" pitchFamily="18" charset="0"/>
              </a:rPr>
              <a:t>: </a:t>
            </a:r>
            <a:r>
              <a:rPr lang="vi-VN" sz="2800" b="1" dirty="0">
                <a:latin typeface="Times New Roman" pitchFamily="18" charset="0"/>
                <a:cs typeface="Times New Roman" pitchFamily="18" charset="0"/>
              </a:rPr>
              <a:t>Trong thí nghiệm 1, nếu thay đèn LED bằng một </a:t>
            </a:r>
            <a:r>
              <a:rPr lang="vi-VN" sz="2800" b="1" dirty="0" smtClean="0">
                <a:latin typeface="Times New Roman" pitchFamily="18" charset="0"/>
                <a:cs typeface="Times New Roman" pitchFamily="18" charset="0"/>
              </a:rPr>
              <a:t>mô </a:t>
            </a:r>
            <a:r>
              <a:rPr lang="vi-VN" sz="2800" b="1" dirty="0">
                <a:latin typeface="Times New Roman" pitchFamily="18" charset="0"/>
                <a:cs typeface="Times New Roman" pitchFamily="18" charset="0"/>
              </a:rPr>
              <a:t>tơ nhỏ (loại 3 w hoặc 6 W) gắn cánh quạt thì có hiện tượng gì xảy ra?</a:t>
            </a:r>
          </a:p>
          <a:p>
            <a:endParaRPr lang="vi-VN" sz="2800" b="1" dirty="0">
              <a:latin typeface="Times New Roman" pitchFamily="18" charset="0"/>
              <a:cs typeface="Times New Roman" pitchFamily="18" charset="0"/>
            </a:endParaRPr>
          </a:p>
        </p:txBody>
      </p:sp>
      <p:sp>
        <p:nvSpPr>
          <p:cNvPr id="4" name="Rectangle 3"/>
          <p:cNvSpPr/>
          <p:nvPr/>
        </p:nvSpPr>
        <p:spPr>
          <a:xfrm>
            <a:off x="114676" y="5050737"/>
            <a:ext cx="11886008" cy="1569660"/>
          </a:xfrm>
          <a:prstGeom prst="rect">
            <a:avLst/>
          </a:prstGeom>
        </p:spPr>
        <p:txBody>
          <a:bodyPr wrap="square">
            <a:spAutoFit/>
          </a:bodyPr>
          <a:lstStyle/>
          <a:p>
            <a:r>
              <a:rPr lang="vi-VN" sz="3200" b="1" dirty="0" smtClean="0">
                <a:solidFill>
                  <a:srgbClr val="FF0000"/>
                </a:solidFill>
                <a:latin typeface="+mj-lt"/>
              </a:rPr>
              <a:t>Thay </a:t>
            </a:r>
            <a:r>
              <a:rPr lang="vi-VN" sz="3200" b="1" dirty="0">
                <a:solidFill>
                  <a:srgbClr val="FF0000"/>
                </a:solidFill>
                <a:latin typeface="+mj-lt"/>
              </a:rPr>
              <a:t>đèn LED bằng </a:t>
            </a:r>
            <a:r>
              <a:rPr lang="vi-VN" sz="3200" b="1" dirty="0" smtClean="0">
                <a:solidFill>
                  <a:srgbClr val="FF0000"/>
                </a:solidFill>
                <a:latin typeface="+mj-lt"/>
              </a:rPr>
              <a:t>mô </a:t>
            </a:r>
            <a:r>
              <a:rPr lang="vi-VN" sz="3200" b="1" dirty="0">
                <a:solidFill>
                  <a:srgbClr val="FF0000"/>
                </a:solidFill>
                <a:latin typeface="+mj-lt"/>
              </a:rPr>
              <a:t>tơ và quan sát hiện tượng xảy ra: mô tơ quay. Vậy năng lượng ánh sáng đã chuyển hoá thành cơ năng.</a:t>
            </a:r>
          </a:p>
          <a:p>
            <a:endParaRPr lang="vi-VN" sz="3200" b="1" dirty="0">
              <a:solidFill>
                <a:srgbClr val="FF0000"/>
              </a:solidFill>
              <a:latin typeface="+mj-lt"/>
            </a:endParaRPr>
          </a:p>
        </p:txBody>
      </p:sp>
    </p:spTree>
    <p:extLst>
      <p:ext uri="{BB962C8B-B14F-4D97-AF65-F5344CB8AC3E}">
        <p14:creationId xmlns:p14="http://schemas.microsoft.com/office/powerpoint/2010/main" val="89062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618" y="852483"/>
            <a:ext cx="10803802" cy="3170099"/>
          </a:xfrm>
          <a:prstGeom prst="rect">
            <a:avLst/>
          </a:prstGeom>
        </p:spPr>
        <p:txBody>
          <a:bodyPr wrap="square">
            <a:spAutoFit/>
          </a:bodyPr>
          <a:lstStyle/>
          <a:p>
            <a:r>
              <a:rPr lang="de-DE" sz="4000" b="1" u="sng" dirty="0">
                <a:solidFill>
                  <a:srgbClr val="FF0000"/>
                </a:solidFill>
                <a:latin typeface="Times New Roman" pitchFamily="18" charset="0"/>
                <a:cs typeface="Times New Roman" pitchFamily="18" charset="0"/>
              </a:rPr>
              <a:t>1. NĂNG LƯỢNG ÁNH SÁNG</a:t>
            </a:r>
            <a:endParaRPr lang="vi-VN" sz="4000" b="1" i="1" u="sng" dirty="0">
              <a:solidFill>
                <a:srgbClr val="FF0000"/>
              </a:solidFill>
              <a:latin typeface="Times New Roman" pitchFamily="18" charset="0"/>
              <a:cs typeface="Times New Roman" pitchFamily="18" charset="0"/>
            </a:endParaRPr>
          </a:p>
          <a:p>
            <a:r>
              <a:rPr lang="de-DE" sz="4000" b="1" u="sng" dirty="0">
                <a:solidFill>
                  <a:srgbClr val="FF0000"/>
                </a:solidFill>
                <a:latin typeface="Times New Roman" pitchFamily="18" charset="0"/>
                <a:cs typeface="Times New Roman" pitchFamily="18" charset="0"/>
              </a:rPr>
              <a:t>* Kết luận:</a:t>
            </a:r>
            <a:endParaRPr lang="vi-VN" sz="4000" dirty="0">
              <a:solidFill>
                <a:srgbClr val="FF0000"/>
              </a:solidFill>
              <a:latin typeface="Times New Roman" pitchFamily="18" charset="0"/>
              <a:cs typeface="Times New Roman" pitchFamily="18" charset="0"/>
            </a:endParaRPr>
          </a:p>
          <a:p>
            <a:r>
              <a:rPr lang="de-DE" sz="4000" b="1" dirty="0">
                <a:latin typeface="Times New Roman" pitchFamily="18" charset="0"/>
                <a:cs typeface="Times New Roman" pitchFamily="18" charset="0"/>
              </a:rPr>
              <a:t>- Ánh sáng là một dạng của năng lượng.</a:t>
            </a:r>
            <a:endParaRPr lang="vi-VN" sz="4000" b="1" dirty="0">
              <a:latin typeface="Times New Roman" pitchFamily="18" charset="0"/>
              <a:cs typeface="Times New Roman" pitchFamily="18" charset="0"/>
            </a:endParaRPr>
          </a:p>
          <a:p>
            <a:r>
              <a:rPr lang="de-DE" sz="4000" b="1" dirty="0">
                <a:latin typeface="Times New Roman" pitchFamily="18" charset="0"/>
                <a:cs typeface="Times New Roman" pitchFamily="18" charset="0"/>
              </a:rPr>
              <a:t>- Năng lượng ánh sáng có thể thu được bằng nhiều cách khác nhau.</a:t>
            </a:r>
            <a:endParaRPr lang="vi-VN"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7536058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40873&quot;&gt;&lt;object type=&quot;3&quot; unique_id=&quot;41556&quot;&gt;&lt;property id=&quot;20148&quot; value=&quot;5&quot;/&gt;&lt;property id=&quot;20300&quot; value=&quot;Slide 1&quot;/&gt;&lt;property id=&quot;20307&quot; value=&quot;293&quot;/&gt;&lt;/object&gt;&lt;object type=&quot;3&quot; unique_id=&quot;41557&quot;&gt;&lt;property id=&quot;20148&quot; value=&quot;5&quot;/&gt;&lt;property id=&quot;20300&quot; value=&quot;Slide 13&quot;/&gt;&lt;property id=&quot;20307&quot; value=&quot;294&quot;/&gt;&lt;/object&gt;&lt;object type=&quot;3&quot; unique_id=&quot;41558&quot;&gt;&lt;property id=&quot;20148&quot; value=&quot;5&quot;/&gt;&lt;property id=&quot;20300&quot; value=&quot;Slide 14&quot;/&gt;&lt;property id=&quot;20307&quot; value=&quot;295&quot;/&gt;&lt;/object&gt;&lt;object type=&quot;3&quot; unique_id=&quot;41559&quot;&gt;&lt;property id=&quot;20148&quot; value=&quot;5&quot;/&gt;&lt;property id=&quot;20300&quot; value=&quot;Slide 17&quot;/&gt;&lt;property id=&quot;20307&quot; value=&quot;283&quot;/&gt;&lt;/object&gt;&lt;object type=&quot;3&quot; unique_id=&quot;41560&quot;&gt;&lt;property id=&quot;20148&quot; value=&quot;5&quot;/&gt;&lt;property id=&quot;20300&quot; value=&quot;Slide 18&quot;/&gt;&lt;property id=&quot;20307&quot; value=&quot;284&quot;/&gt;&lt;/object&gt;&lt;object type=&quot;3&quot; unique_id=&quot;41561&quot;&gt;&lt;property id=&quot;20148&quot; value=&quot;5&quot;/&gt;&lt;property id=&quot;20300&quot; value=&quot;Slide 19&quot;/&gt;&lt;property id=&quot;20307&quot; value=&quot;285&quot;/&gt;&lt;/object&gt;&lt;object type=&quot;3&quot; unique_id=&quot;41562&quot;&gt;&lt;property id=&quot;20148&quot; value=&quot;5&quot;/&gt;&lt;property id=&quot;20300&quot; value=&quot;Slide 22&quot;/&gt;&lt;property id=&quot;20307&quot; value=&quot;286&quot;/&gt;&lt;/object&gt;&lt;object type=&quot;3&quot; unique_id=&quot;41563&quot;&gt;&lt;property id=&quot;20148&quot; value=&quot;5&quot;/&gt;&lt;property id=&quot;20300&quot; value=&quot;Slide 23&quot;/&gt;&lt;property id=&quot;20307&quot; value=&quot;287&quot;/&gt;&lt;/object&gt;&lt;object type=&quot;3&quot; unique_id=&quot;41564&quot;&gt;&lt;property id=&quot;20148&quot; value=&quot;5&quot;/&gt;&lt;property id=&quot;20300&quot; value=&quot;Slide 25&quot;/&gt;&lt;property id=&quot;20307&quot; value=&quot;292&quot;/&gt;&lt;/object&gt;&lt;object type=&quot;3&quot; unique_id=&quot;41565&quot;&gt;&lt;property id=&quot;20148&quot; value=&quot;5&quot;/&gt;&lt;property id=&quot;20300&quot; value=&quot;Slide 26&quot;/&gt;&lt;property id=&quot;20307&quot; value=&quot;291&quot;/&gt;&lt;/object&gt;&lt;object type=&quot;3&quot; unique_id=&quot;41566&quot;&gt;&lt;property id=&quot;20148&quot; value=&quot;5&quot;/&gt;&lt;property id=&quot;20300&quot; value=&quot;Slide 27&quot;/&gt;&lt;property id=&quot;20307&quot; value=&quot;290&quot;/&gt;&lt;/object&gt;&lt;object type=&quot;3&quot; unique_id=&quot;42344&quot;&gt;&lt;property id=&quot;20148&quot; value=&quot;5&quot;/&gt;&lt;property id=&quot;20300&quot; value=&quot;Slide 2&quot;/&gt;&lt;property id=&quot;20307&quot; value=&quot;296&quot;/&gt;&lt;/object&gt;&lt;object type=&quot;3&quot; unique_id=&quot;43016&quot;&gt;&lt;property id=&quot;20148&quot; value=&quot;5&quot;/&gt;&lt;property id=&quot;20300&quot; value=&quot;Slide 8&quot;/&gt;&lt;property id=&quot;20307&quot; value=&quot;299&quot;/&gt;&lt;/object&gt;&lt;object type=&quot;3&quot; unique_id=&quot;43017&quot;&gt;&lt;property id=&quot;20148&quot; value=&quot;5&quot;/&gt;&lt;property id=&quot;20300&quot; value=&quot;Slide 10&quot;/&gt;&lt;property id=&quot;20307&quot; value=&quot;298&quot;/&gt;&lt;/object&gt;&lt;object type=&quot;3&quot; unique_id=&quot;43822&quot;&gt;&lt;property id=&quot;20148&quot; value=&quot;5&quot;/&gt;&lt;property id=&quot;20300&quot; value=&quot;Slide 3&quot;/&gt;&lt;property id=&quot;20307&quot; value=&quot;301&quot;/&gt;&lt;/object&gt;&lt;object type=&quot;3&quot; unique_id=&quot;43995&quot;&gt;&lt;property id=&quot;20148&quot; value=&quot;5&quot;/&gt;&lt;property id=&quot;20300&quot; value=&quot;Slide 4&quot;/&gt;&lt;property id=&quot;20307&quot; value=&quot;302&quot;/&gt;&lt;/object&gt;&lt;object type=&quot;3&quot; unique_id=&quot;44255&quot;&gt;&lt;property id=&quot;20148&quot; value=&quot;5&quot;/&gt;&lt;property id=&quot;20300&quot; value=&quot;Slide 5&quot;/&gt;&lt;property id=&quot;20307&quot; value=&quot;303&quot;/&gt;&lt;/object&gt;&lt;object type=&quot;3&quot; unique_id=&quot;44256&quot;&gt;&lt;property id=&quot;20148&quot; value=&quot;5&quot;/&gt;&lt;property id=&quot;20300&quot; value=&quot;Slide 7&quot;/&gt;&lt;property id=&quot;20307&quot; value=&quot;304&quot;/&gt;&lt;/object&gt;&lt;object type=&quot;3&quot; unique_id=&quot;44482&quot;&gt;&lt;property id=&quot;20148&quot; value=&quot;5&quot;/&gt;&lt;property id=&quot;20300&quot; value=&quot;Slide 6&quot;/&gt;&lt;property id=&quot;20307&quot; value=&quot;305&quot;/&gt;&lt;/object&gt;&lt;object type=&quot;3&quot; unique_id=&quot;44897&quot;&gt;&lt;property id=&quot;20148&quot; value=&quot;5&quot;/&gt;&lt;property id=&quot;20300&quot; value=&quot;Slide 9&quot;/&gt;&lt;property id=&quot;20307&quot; value=&quot;306&quot;/&gt;&lt;/object&gt;&lt;object type=&quot;3&quot; unique_id=&quot;45463&quot;&gt;&lt;property id=&quot;20148&quot; value=&quot;5&quot;/&gt;&lt;property id=&quot;20300&quot; value=&quot;Slide 11&quot;/&gt;&lt;property id=&quot;20307&quot; value=&quot;307&quot;/&gt;&lt;/object&gt;&lt;object type=&quot;3&quot; unique_id=&quot;45708&quot;&gt;&lt;property id=&quot;20148&quot; value=&quot;5&quot;/&gt;&lt;property id=&quot;20300&quot; value=&quot;Slide 12&quot;/&gt;&lt;property id=&quot;20307&quot; value=&quot;308&quot;/&gt;&lt;/object&gt;&lt;object type=&quot;3&quot; unique_id=&quot;46482&quot;&gt;&lt;property id=&quot;20148&quot; value=&quot;5&quot;/&gt;&lt;property id=&quot;20300&quot; value=&quot;Slide 15&quot;/&gt;&lt;property id=&quot;20307&quot; value=&quot;309&quot;/&gt;&lt;/object&gt;&lt;object type=&quot;3&quot; unique_id=&quot;46483&quot;&gt;&lt;property id=&quot;20148&quot; value=&quot;5&quot;/&gt;&lt;property id=&quot;20300&quot; value=&quot;Slide 16&quot;/&gt;&lt;property id=&quot;20307&quot; value=&quot;310&quot;/&gt;&lt;/object&gt;&lt;object type=&quot;3&quot; unique_id=&quot;47234&quot;&gt;&lt;property id=&quot;20148&quot; value=&quot;5&quot;/&gt;&lt;property id=&quot;20300&quot; value=&quot;Slide 20&quot;/&gt;&lt;property id=&quot;20307&quot; value=&quot;311&quot;/&gt;&lt;/object&gt;&lt;object type=&quot;3&quot; unique_id=&quot;47235&quot;&gt;&lt;property id=&quot;20148&quot; value=&quot;5&quot;/&gt;&lt;property id=&quot;20300&quot; value=&quot;Slide 21&quot;/&gt;&lt;property id=&quot;20307&quot; value=&quot;312&quot;/&gt;&lt;/object&gt;&lt;object type=&quot;3&quot; unique_id=&quot;48474&quot;&gt;&lt;property id=&quot;20148&quot; value=&quot;5&quot;/&gt;&lt;property id=&quot;20300&quot; value=&quot;Slide 24&quot;/&gt;&lt;property id=&quot;20307&quot; value=&quot;313&quot;/&gt;&lt;/object&gt;&lt;/object&gt;&lt;object type=&quot;8&quot; unique_id=&quot;40911&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TotalTime>
  <Words>1371</Words>
  <Application>Microsoft Office PowerPoint</Application>
  <PresentationFormat>Custom</PresentationFormat>
  <Paragraphs>141</Paragraphs>
  <Slides>34</Slides>
  <Notes>0</Notes>
  <HiddenSlides>0</HiddenSlides>
  <MMClips>5</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43: CHUYỂN ĐỘNG NHÌN THẤY CỦA MẶT TRỜI</dc:title>
  <dc:creator>tong quyen</dc:creator>
  <cp:lastModifiedBy>Son</cp:lastModifiedBy>
  <cp:revision>104</cp:revision>
  <dcterms:created xsi:type="dcterms:W3CDTF">2021-07-30T11:37:37Z</dcterms:created>
  <dcterms:modified xsi:type="dcterms:W3CDTF">2022-12-03T14:20:20Z</dcterms:modified>
</cp:coreProperties>
</file>