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33" r:id="rId2"/>
    <p:sldId id="335" r:id="rId3"/>
    <p:sldId id="357" r:id="rId4"/>
    <p:sldId id="334" r:id="rId5"/>
    <p:sldId id="359" r:id="rId6"/>
    <p:sldId id="361" r:id="rId7"/>
    <p:sldId id="362" r:id="rId8"/>
    <p:sldId id="363" r:id="rId9"/>
    <p:sldId id="364" r:id="rId10"/>
    <p:sldId id="365" r:id="rId11"/>
    <p:sldId id="366" r:id="rId12"/>
    <p:sldId id="360" r:id="rId13"/>
    <p:sldId id="3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  <p:clrMru>
    <a:srgbClr val="FF00FF"/>
    <a:srgbClr val="FF6600"/>
    <a:srgbClr val="A80000"/>
    <a:srgbClr val="006600"/>
    <a:srgbClr val="FF0000"/>
    <a:srgbClr val="0000FF"/>
    <a:srgbClr val="00FFFF"/>
    <a:srgbClr val="0000CC"/>
    <a:srgbClr val="9C0C2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298" autoAdjust="0"/>
    <p:restoredTop sz="98566" autoAdjust="0"/>
  </p:normalViewPr>
  <p:slideViewPr>
    <p:cSldViewPr snapToGrid="0">
      <p:cViewPr varScale="1">
        <p:scale>
          <a:sx n="69" d="100"/>
          <a:sy n="69" d="100"/>
        </p:scale>
        <p:origin x="-114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file:///H:\THT_Chuyen%20de%20Thuc%20hien%20giao%20an%20dien%20tu\GDCD\Yeu%20thuong%20con%20nguoi.ppt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390658" y="4413719"/>
            <a:ext cx="32362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FF"/>
                </a:solidFill>
                <a:cs typeface="Times New Roman" pitchFamily="18" charset="0"/>
              </a:rPr>
              <a:t>GIÁO VIÊN: TRƯƠNG THẾ THẢO</a:t>
            </a:r>
            <a:endParaRPr lang="vi-VN" b="1" dirty="0">
              <a:solidFill>
                <a:srgbClr val="FF00FF"/>
              </a:solidFill>
              <a:cs typeface="Times New Roman" pitchFamily="18" charset="0"/>
            </a:endParaRPr>
          </a:p>
        </p:txBody>
      </p:sp>
      <p:pic>
        <p:nvPicPr>
          <p:cNvPr id="2051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1251" y="3860427"/>
            <a:ext cx="6400800" cy="2662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295556"/>
            <a:ext cx="12192000" cy="7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944723"/>
            <a:ext cx="12192000" cy="79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WordArt 8"/>
          <p:cNvSpPr>
            <a:spLocks noChangeArrowheads="1" noChangeShapeType="1" noTextEdit="1"/>
          </p:cNvSpPr>
          <p:nvPr/>
        </p:nvSpPr>
        <p:spPr bwMode="auto">
          <a:xfrm>
            <a:off x="406400" y="672354"/>
            <a:ext cx="11785600" cy="165707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SINH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GIẢNG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ĐIỆN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TỬ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5" name="Picture 8" descr="hoahong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89621">
            <a:off x="730252" y="4332477"/>
            <a:ext cx="1835149" cy="198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WordArt 14"/>
          <p:cNvSpPr>
            <a:spLocks noChangeArrowheads="1" noChangeShapeType="1" noTextEdit="1"/>
          </p:cNvSpPr>
          <p:nvPr/>
        </p:nvSpPr>
        <p:spPr bwMode="auto">
          <a:xfrm>
            <a:off x="3860800" y="2506847"/>
            <a:ext cx="6197600" cy="8068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MÔN: </a:t>
            </a:r>
            <a:r>
              <a:rPr lang="en-US" sz="3600" b="1" kern="1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KHOA HỌC TỰ </a:t>
            </a:r>
            <a:r>
              <a:rPr lang="en-US" sz="3600" b="1" kern="1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NHIÊN</a:t>
            </a:r>
            <a:r>
              <a:rPr lang="en-US" sz="3600" b="1" kern="1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 8</a:t>
            </a:r>
            <a:endParaRPr lang="en-US" sz="3600" b="1" kern="1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06400" y="3591486"/>
            <a:ext cx="10363200" cy="537882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algn="ctr" eaLnBrk="0" hangingPunct="0">
              <a:defRPr/>
            </a:pPr>
            <a:r>
              <a:rPr lang="en-US" sz="4400" b="1" kern="0" dirty="0" smtClean="0">
                <a:solidFill>
                  <a:srgbClr val="0000FF"/>
                </a:solidFill>
                <a:ea typeface="+mj-ea"/>
                <a:cs typeface="Times New Roman" pitchFamily="18" charset="0"/>
              </a:rPr>
              <a:t>BỘ SÁCH CÁNH DIỀU</a:t>
            </a:r>
            <a:endParaRPr lang="en-US" sz="4400" kern="0" dirty="0">
              <a:solidFill>
                <a:srgbClr val="0000FF"/>
              </a:solidFill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7940"/>
            <a:ext cx="4663694" cy="5666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 descr="C:\Users\AsuS\Desktop\Capture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0305" y="979342"/>
            <a:ext cx="6878350" cy="47645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75025"/>
            <a:ext cx="7813964" cy="4965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730838" y="0"/>
            <a:ext cx="435032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 smtClean="0">
                <a:solidFill>
                  <a:srgbClr val="FF00FF"/>
                </a:solidFill>
                <a:latin typeface="+mj-lt"/>
              </a:rPr>
              <a:t>- Trong thực hành chỉ làm thí nghiệm với các nguồn điện có hiệu điện thế dưới 40 V.</a:t>
            </a:r>
          </a:p>
          <a:p>
            <a:pPr algn="just"/>
            <a:r>
              <a:rPr lang="vi-VN" sz="2800" dirty="0" smtClean="0">
                <a:solidFill>
                  <a:srgbClr val="FF00FF"/>
                </a:solidFill>
                <a:latin typeface="+mj-lt"/>
              </a:rPr>
              <a:t>- Phải sử dụng các dây dẫn có vỏ bọc cách điện.</a:t>
            </a:r>
          </a:p>
          <a:p>
            <a:pPr algn="just"/>
            <a:r>
              <a:rPr lang="vi-VN" sz="2800" dirty="0" smtClean="0">
                <a:solidFill>
                  <a:srgbClr val="FF00FF"/>
                </a:solidFill>
                <a:latin typeface="+mj-lt"/>
              </a:rPr>
              <a:t>- Không được tự mình tiếp xúc với mạng điện dân dụng và các thiết bị điện nếu chưa biết rõ cách sử dụng.</a:t>
            </a:r>
          </a:p>
          <a:p>
            <a:pPr algn="just"/>
            <a:r>
              <a:rPr lang="vi-VN" sz="2800" dirty="0" smtClean="0">
                <a:solidFill>
                  <a:srgbClr val="FF00FF"/>
                </a:solidFill>
                <a:latin typeface="+mj-lt"/>
              </a:rPr>
              <a:t>- Khi có người bị điện giật cần phải tìm cách ngắt ngay dòng điện bằng cách tắt công tắc, kéo cầu dao điện xuống,... và gọi ngay người cấp cứu.</a:t>
            </a:r>
            <a:endParaRPr lang="vi-VN" sz="2800" dirty="0">
              <a:solidFill>
                <a:srgbClr val="FF00F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Cường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 dòng điện cho biết độ mạnh yếu của</a:t>
            </a: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nguồn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điện.    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dòng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thiết bị điện trong mạch.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thiết bị an toàn của mạch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 hiệu điện thế giữa hai cực của nguồn điện (khi mạch hở) cho biết</a:t>
            </a: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khả năng sinh ra dòng điện.  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 nguồn điện.</a:t>
            </a: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độ bền của nguồn điện.                    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tuổi thọ của nguồn điện.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 nào dưới đây là đơn vị đo cường độ dòng điện?</a:t>
            </a: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kg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      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mm.           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mA.         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mm³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 nào dưới đây là đơn vị đo hiệu điện thế?</a:t>
            </a: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kg.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kV.    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km.  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kJ.</a:t>
            </a:r>
          </a:p>
          <a:p>
            <a:endParaRPr lang="vi-VN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527964" y="471042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3855" y="1773383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65430" y="3034132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56520" y="3865404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 thêm ampe kế và vôn kế để đo cường độ dòng điện chạy qua đèn và hiệu điện thế giữa hai đầu bóng đèn ở mạch điện được mắc như hình vẽ 23.1.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AsuS\Desktop\Cap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840" y="1010515"/>
            <a:ext cx="4531695" cy="3118139"/>
          </a:xfrm>
          <a:prstGeom prst="rect">
            <a:avLst/>
          </a:prstGeom>
          <a:noFill/>
        </p:spPr>
      </p:pic>
      <p:pic>
        <p:nvPicPr>
          <p:cNvPr id="7171" name="Picture 3" descr="C:\Users\AsuS\Desktop\Capture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7098" y="993633"/>
            <a:ext cx="4198066" cy="3758478"/>
          </a:xfrm>
          <a:prstGeom prst="rect">
            <a:avLst/>
          </a:prstGeom>
          <a:noFill/>
        </p:spPr>
      </p:pic>
      <p:sp>
        <p:nvSpPr>
          <p:cNvPr id="11" name="Right Arrow 10"/>
          <p:cNvSpPr/>
          <p:nvPr/>
        </p:nvSpPr>
        <p:spPr>
          <a:xfrm>
            <a:off x="4710544" y="1870364"/>
            <a:ext cx="2646219" cy="581891"/>
          </a:xfrm>
          <a:prstGeom prst="rightArrow">
            <a:avLst/>
          </a:prstGeom>
          <a:solidFill>
            <a:srgbClr val="FF00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34496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23: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5062" y="1936440"/>
            <a:ext cx="414248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err="1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CHỦ</a:t>
            </a:r>
            <a:r>
              <a:rPr lang="en-US" sz="4800" b="1" cap="none" spc="0" dirty="0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ĐỀ</a:t>
            </a:r>
            <a:r>
              <a:rPr lang="en-US" sz="4800" b="1" cap="none" spc="0" dirty="0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5: </a:t>
            </a:r>
            <a:r>
              <a:rPr lang="en-US" sz="4800" b="1" cap="none" spc="0" dirty="0" err="1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ĐIỆN</a:t>
            </a:r>
            <a:endParaRPr lang="en-US" sz="4800" b="1" cap="none" spc="0" dirty="0">
              <a:ln w="11430"/>
              <a:solidFill>
                <a:srgbClr val="FF00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297877"/>
            <a:ext cx="12148085" cy="3804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757850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23: 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687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141526" y="1290876"/>
            <a:ext cx="20227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Chỉ số ampe kế càng lớn thì độ sáng của đèn càng mạnh.</a:t>
            </a:r>
            <a:endParaRPr lang="en-US" sz="3200" dirty="0">
              <a:solidFill>
                <a:srgbClr val="FF00FF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1024528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>
            <a:off x="554182" y="6220692"/>
            <a:ext cx="9337963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5745" y="6525491"/>
            <a:ext cx="2604655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23: 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687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0" y="83982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174036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I. 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218371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0" y="266862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miliampe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316738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A = 1 000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36246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24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31105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9434945" y="1567976"/>
            <a:ext cx="270163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Khả năng sinh ra dòng điện được đo bằng vôn kế càng lớn thì độ sáng của đèn càng mạnh.</a:t>
            </a:r>
            <a:endParaRPr lang="en-US" sz="3200" dirty="0">
              <a:solidFill>
                <a:srgbClr val="FF00FF"/>
              </a:solidFill>
              <a:latin typeface="+mj-lt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87922" y="6525501"/>
            <a:ext cx="8575963" cy="138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5745" y="6802591"/>
            <a:ext cx="2604655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23: 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687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0" y="75669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156025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I. 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196203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0" y="236382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miliampe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277945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A = 1 000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311198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3527603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vôn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43865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U.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0" y="481607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vôn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V.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850" y="5273366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milivôn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mV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kilôvôn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kV.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607693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mV = 0,001 V;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1kV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1 000 V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8" grpId="0"/>
      <p:bldP spid="29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30" y="0"/>
            <a:ext cx="10163175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 descr="C:\Users\AsuS\Desktop\Cap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3292" y="3241965"/>
            <a:ext cx="4610892" cy="3131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3496</TotalTime>
  <Words>546</Words>
  <Application>Microsoft Office PowerPoint</Application>
  <PresentationFormat>Custom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MỞ ĐẦU KHTN 7-HIỀN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AsuS</cp:lastModifiedBy>
  <cp:revision>842</cp:revision>
  <dcterms:created xsi:type="dcterms:W3CDTF">2022-07-11T10:05:56Z</dcterms:created>
  <dcterms:modified xsi:type="dcterms:W3CDTF">2024-01-16T02:19:22Z</dcterms:modified>
</cp:coreProperties>
</file>