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29"/>
  </p:notesMasterIdLst>
  <p:sldIdLst>
    <p:sldId id="283" r:id="rId3"/>
    <p:sldId id="284" r:id="rId4"/>
    <p:sldId id="258" r:id="rId5"/>
    <p:sldId id="285" r:id="rId6"/>
    <p:sldId id="356" r:id="rId7"/>
    <p:sldId id="288" r:id="rId8"/>
    <p:sldId id="289" r:id="rId9"/>
    <p:sldId id="291" r:id="rId10"/>
    <p:sldId id="319" r:id="rId11"/>
    <p:sldId id="259" r:id="rId12"/>
    <p:sldId id="292" r:id="rId13"/>
    <p:sldId id="318" r:id="rId14"/>
    <p:sldId id="321" r:id="rId15"/>
    <p:sldId id="320" r:id="rId16"/>
    <p:sldId id="322" r:id="rId17"/>
    <p:sldId id="323" r:id="rId18"/>
    <p:sldId id="324" r:id="rId19"/>
    <p:sldId id="325" r:id="rId20"/>
    <p:sldId id="378" r:id="rId21"/>
    <p:sldId id="326" r:id="rId22"/>
    <p:sldId id="327" r:id="rId23"/>
    <p:sldId id="328" r:id="rId24"/>
    <p:sldId id="329" r:id="rId25"/>
    <p:sldId id="355" r:id="rId26"/>
    <p:sldId id="376" r:id="rId27"/>
    <p:sldId id="282" r:id="rId28"/>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DB2A4"/>
    <a:srgbClr val="F77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70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3EFD42F7-718C-4B98-AAEC-167E6DDD60A7}" type="datetimeFigureOut">
              <a:rPr lang="en-US" smtClean="0"/>
              <a:t>3/3/2025</a:t>
            </a:fld>
            <a:endParaRPr lang="en-US"/>
          </a:p>
        </p:txBody>
      </p:sp>
      <p:sp>
        <p:nvSpPr>
          <p:cNvPr id="4"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1332617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4E4C7539-B35F-467C-8A4D-5C16839B242B}" type="slidenum">
              <a:rPr lang="en-US" sz="1200"/>
              <a:t>1</a:t>
            </a:fld>
            <a:endParaRPr lang="en-US" sz="1200"/>
          </a:p>
        </p:txBody>
      </p:sp>
      <p:sp>
        <p:nvSpPr>
          <p:cNvPr id="23555" name="Nơi giữ chỗ cho Hình ảnh của Bản chiếu 1"/>
          <p:cNvSpPr>
            <a:spLocks noGrp="1" noRot="1" noChangeAspect="1" noTextEdit="1"/>
          </p:cNvSpPr>
          <p:nvPr>
            <p:ph type="sldImg"/>
          </p:nvPr>
        </p:nvSpPr>
        <p:spPr bwMode="auto">
          <a:xfrm>
            <a:off x="242888" y="1431925"/>
            <a:ext cx="6872287" cy="3865563"/>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smtClean="0"/>
          </a:p>
        </p:txBody>
      </p:sp>
      <p:sp>
        <p:nvSpPr>
          <p:cNvPr id="23557"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CE24BAEC-A877-4B7E-96D5-A466B4C7C402}" type="slidenum">
              <a:rPr lang="en-US" sz="1200">
                <a:cs typeface="Times New Roman" panose="02020603050405020304" pitchFamily="18" charset="0"/>
              </a:rPr>
              <a:t>1</a:t>
            </a:fld>
            <a:endParaRPr lang="en-US" sz="1200">
              <a:cs typeface="Times New Roman" panose="02020603050405020304" pitchFamily="18" charset="0"/>
            </a:endParaRPr>
          </a:p>
        </p:txBody>
      </p:sp>
    </p:spTree>
    <p:extLst>
      <p:ext uri="{BB962C8B-B14F-4D97-AF65-F5344CB8AC3E}">
        <p14:creationId xmlns:p14="http://schemas.microsoft.com/office/powerpoint/2010/main" val="274254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zh-CN" dirty="0"/>
              <a:t>8</a:t>
            </a:fld>
            <a:endParaRPr lang="en-US" altLang="zh-CN" dirty="0"/>
          </a:p>
        </p:txBody>
      </p:sp>
      <p:sp>
        <p:nvSpPr>
          <p:cNvPr id="6147" name="Rectangle 2"/>
          <p:cNvSpPr>
            <a:spLocks noGrp="1" noRot="1" noChangeAspect="1" noTextEdit="1"/>
          </p:cNvSpPr>
          <p:nvPr>
            <p:ph type="sldImg"/>
          </p:nvPr>
        </p:nvSpPr>
        <p:spPr>
          <a:xfrm>
            <a:off x="242888" y="1431925"/>
            <a:ext cx="6872287" cy="3865563"/>
          </a:xfrm>
        </p:spPr>
      </p:sp>
      <p:sp>
        <p:nvSpPr>
          <p:cNvPr id="6148" name="Rectangle 3"/>
          <p:cNvSpPr>
            <a:spLocks noGrp="1"/>
          </p:cNvSpPr>
          <p:nvPr>
            <p:ph type="body" idx="1"/>
          </p:nvPr>
        </p:nvSpPr>
        <p:spPr/>
        <p:txBody>
          <a:bodyPr wrap="square" lIns="91440" tIns="45720" rIns="91440" bIns="45720" anchor="t" anchorCtr="0"/>
          <a:lstStyle/>
          <a:p>
            <a:pPr lvl="0" eaLnBrk="1" hangingPunct="1"/>
            <a:endParaRPr lang="zh-CN" altLang="zh-CN" dirty="0"/>
          </a:p>
        </p:txBody>
      </p:sp>
    </p:spTree>
    <p:extLst>
      <p:ext uri="{BB962C8B-B14F-4D97-AF65-F5344CB8AC3E}">
        <p14:creationId xmlns:p14="http://schemas.microsoft.com/office/powerpoint/2010/main" val="3907013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2025/3/3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2025/3/3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3/3/2025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E3CFA85-9F4C-191C-F201-193CD17CA90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278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3/3/2025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40D90C3-869F-C288-4F55-A252885B32C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05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3/3/2025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BDA0F6F-0B75-E846-009B-1690213FC2F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330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3/3/2025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212C7EAD-7C89-6EC3-C7A8-B66DDE2B452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467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3/3/2025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508E8B65-41C0-F8DC-75B1-B3B3144050FD}"/>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54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3/3/2025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79A14F2-E749-902A-31C6-F874B212B9F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437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3/3/2025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667E7FA6-B5DF-8560-6067-2C59387AA66F}"/>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581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3/3/2025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85B08152-6956-F4C5-3A69-7CC7C7E2FB2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957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3/3/2025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8D42CEC-AEEF-DFC4-E282-D593A0296C4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659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2025/3/3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3/3/2025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CCFBAF1-8F12-554D-5626-6E222607EE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640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3/3/2025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1B8784B-C865-9894-5752-1B48F7CB774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106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2025/3/3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2025/3/3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2025/3/3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2025/3/3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2025/3/3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2025/3/3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2025/3/3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solidFill>
                  <a:prstClr val="black">
                    <a:tint val="75000"/>
                  </a:prstClr>
                </a:solidFill>
              </a:rPr>
              <a:pPr/>
              <a:t>3/3/2025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48097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104"/>
          <p:cNvPicPr>
            <a:picLocks noGrp="1"/>
          </p:cNvPicPr>
          <p:nvPr/>
        </p:nvPicPr>
        <p:blipFill>
          <a:blip r:embed="rId3"/>
          <a:stretch>
            <a:fillRect/>
          </a:stretch>
        </p:blipFill>
        <p:spPr>
          <a:xfrm>
            <a:off x="-209550" y="8255"/>
            <a:ext cx="12610465" cy="6842125"/>
          </a:xfrm>
          <a:prstGeom prst="rect">
            <a:avLst/>
          </a:prstGeom>
          <a:noFill/>
          <a:ln w="9525">
            <a:noFill/>
          </a:ln>
        </p:spPr>
      </p:pic>
      <p:sp>
        <p:nvSpPr>
          <p:cNvPr id="3" name="Text Box 2"/>
          <p:cNvSpPr txBox="1"/>
          <p:nvPr/>
        </p:nvSpPr>
        <p:spPr>
          <a:xfrm>
            <a:off x="393700" y="314325"/>
            <a:ext cx="11734165" cy="1753235"/>
          </a:xfrm>
          <a:prstGeom prst="rect">
            <a:avLst/>
          </a:prstGeom>
          <a:noFill/>
        </p:spPr>
        <p:txBody>
          <a:bodyPr wrap="square" rtlCol="0">
            <a:spAutoFit/>
          </a:bodyPr>
          <a:lstStyle/>
          <a:p>
            <a:pPr algn="ctr"/>
            <a:r>
              <a:rPr lang="en-US" sz="5400" b="1">
                <a:solidFill>
                  <a:schemeClr val="accent2">
                    <a:lumMod val="75000"/>
                  </a:schemeClr>
                </a:solidFill>
                <a:latin typeface="+mj-lt"/>
                <a:cs typeface="+mj-lt"/>
              </a:rPr>
              <a:t>Bài 24 : CƯỜNG ĐỘ DÒNG ĐIỆN VÀ HIỆU ĐIỆN THẾ</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5" name="直接连接符 94"/>
          <p:cNvCxnSpPr/>
          <p:nvPr/>
        </p:nvCxnSpPr>
        <p:spPr>
          <a:xfrm>
            <a:off x="7392534" y="419960"/>
            <a:ext cx="4463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892" y="424315"/>
            <a:ext cx="43917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2534" y="477150"/>
            <a:ext cx="446377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892" y="481504"/>
            <a:ext cx="439177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4041" name="图片 44040" descr="11"/>
          <p:cNvPicPr>
            <a:picLocks noChangeAspect="1"/>
          </p:cNvPicPr>
          <p:nvPr/>
        </p:nvPicPr>
        <p:blipFill>
          <a:blip r:embed="rId2"/>
          <a:stretch>
            <a:fillRect/>
          </a:stretch>
        </p:blipFill>
        <p:spPr>
          <a:xfrm>
            <a:off x="337185" y="323215"/>
            <a:ext cx="6232525" cy="5600065"/>
          </a:xfrm>
          <a:prstGeom prst="rect">
            <a:avLst/>
          </a:prstGeom>
          <a:noFill/>
          <a:ln w="9525">
            <a:noFill/>
          </a:ln>
        </p:spPr>
      </p:pic>
      <p:sp>
        <p:nvSpPr>
          <p:cNvPr id="100" name="Text Box 99"/>
          <p:cNvSpPr txBox="1"/>
          <p:nvPr/>
        </p:nvSpPr>
        <p:spPr>
          <a:xfrm>
            <a:off x="898525" y="2077720"/>
            <a:ext cx="3995420" cy="2245360"/>
          </a:xfrm>
          <a:prstGeom prst="rect">
            <a:avLst/>
          </a:prstGeom>
          <a:noFill/>
          <a:ln w="9525">
            <a:noFill/>
          </a:ln>
        </p:spPr>
        <p:txBody>
          <a:bodyPr wrap="square">
            <a:spAutoFit/>
          </a:bodyPr>
          <a:lstStyle/>
          <a:p>
            <a:pPr indent="412750" algn="ctr"/>
            <a:r>
              <a:rPr lang="en-US" sz="1300" b="0" dirty="0">
                <a:solidFill>
                  <a:srgbClr val="0000FF"/>
                </a:solidFill>
                <a:latin typeface="Times New Roman" panose="02020603050405020304" pitchFamily="18" charset="0"/>
              </a:rPr>
              <a:t> </a:t>
            </a:r>
            <a:r>
              <a:rPr lang="en-US" sz="2800" b="0" dirty="0" err="1">
                <a:solidFill>
                  <a:srgbClr val="0000FF"/>
                </a:solidFill>
                <a:latin typeface="Arial" panose="020B0604020202020204" pitchFamily="34" charset="0"/>
                <a:cs typeface="Arial" panose="020B0604020202020204" pitchFamily="34" charset="0"/>
              </a:rPr>
              <a:t>Khi</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sử</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dụng</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ampe</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kế</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để</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đo</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cường</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độ</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dòng</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điện</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cần</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mắc</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ampe</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kế</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vào</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mạch</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điện</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như</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thế</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nào</a:t>
            </a:r>
            <a:r>
              <a:rPr lang="en-US" sz="2800" b="0" dirty="0">
                <a:solidFill>
                  <a:srgbClr val="0000FF"/>
                </a:solidFill>
                <a:latin typeface="Arial" panose="020B0604020202020204" pitchFamily="34" charset="0"/>
                <a:cs typeface="Arial" panose="020B0604020202020204" pitchFamily="34" charset="0"/>
              </a:rPr>
              <a:t>?</a:t>
            </a:r>
          </a:p>
        </p:txBody>
      </p:sp>
      <p:pic>
        <p:nvPicPr>
          <p:cNvPr id="15" name="Picture 2"/>
          <p:cNvPicPr>
            <a:picLocks noChangeAspect="1"/>
          </p:cNvPicPr>
          <p:nvPr/>
        </p:nvPicPr>
        <p:blipFill>
          <a:blip r:embed="rId3">
            <a:lum contrast="60000"/>
          </a:blip>
          <a:stretch>
            <a:fillRect/>
          </a:stretch>
        </p:blipFill>
        <p:spPr>
          <a:xfrm>
            <a:off x="6711315" y="647065"/>
            <a:ext cx="4584700" cy="4417060"/>
          </a:xfrm>
          <a:prstGeom prst="rect">
            <a:avLst/>
          </a:prstGeom>
          <a:noFill/>
          <a:ln>
            <a:noFill/>
          </a:ln>
        </p:spPr>
      </p:pic>
    </p:spTree>
  </p:cSld>
  <p:clrMapOvr>
    <a:masterClrMapping/>
  </p:clrMapOvr>
  <p:transition advTm="4399">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0-#ppt_w/2"/>
                                          </p:val>
                                        </p:tav>
                                        <p:tav tm="100000">
                                          <p:val>
                                            <p:strVal val="#ppt_x"/>
                                          </p:val>
                                        </p:tav>
                                      </p:tavLst>
                                    </p:anim>
                                    <p:anim calcmode="lin" valueType="num">
                                      <p:cBhvr additive="base">
                                        <p:cTn id="8" dur="500" fill="hold"/>
                                        <p:tgtEl>
                                          <p:spTgt spid="9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95"/>
                                        </p:tgtEl>
                                        <p:attrNameLst>
                                          <p:attrName>style.visibility</p:attrName>
                                        </p:attrNameLst>
                                      </p:cBhvr>
                                      <p:to>
                                        <p:strVal val="visible"/>
                                      </p:to>
                                    </p:set>
                                    <p:anim calcmode="lin" valueType="num">
                                      <p:cBhvr additive="base">
                                        <p:cTn id="11" dur="500" fill="hold"/>
                                        <p:tgtEl>
                                          <p:spTgt spid="95"/>
                                        </p:tgtEl>
                                        <p:attrNameLst>
                                          <p:attrName>ppt_x</p:attrName>
                                        </p:attrNameLst>
                                      </p:cBhvr>
                                      <p:tavLst>
                                        <p:tav tm="0">
                                          <p:val>
                                            <p:strVal val="1+#ppt_w/2"/>
                                          </p:val>
                                        </p:tav>
                                        <p:tav tm="100000">
                                          <p:val>
                                            <p:strVal val="#ppt_x"/>
                                          </p:val>
                                        </p:tav>
                                      </p:tavLst>
                                    </p:anim>
                                    <p:anim calcmode="lin" valueType="num">
                                      <p:cBhvr additive="base">
                                        <p:cTn id="12" dur="500" fill="hold"/>
                                        <p:tgtEl>
                                          <p:spTgt spid="9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0-#ppt_w/2"/>
                                          </p:val>
                                        </p:tav>
                                        <p:tav tm="100000">
                                          <p:val>
                                            <p:strVal val="#ppt_x"/>
                                          </p:val>
                                        </p:tav>
                                      </p:tavLst>
                                    </p:anim>
                                    <p:anim calcmode="lin" valueType="num">
                                      <p:cBhvr additive="base">
                                        <p:cTn id="16" dur="500" fill="hold"/>
                                        <p:tgtEl>
                                          <p:spTgt spid="10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101"/>
                                        </p:tgtEl>
                                        <p:attrNameLst>
                                          <p:attrName>style.visibility</p:attrName>
                                        </p:attrNameLst>
                                      </p:cBhvr>
                                      <p:to>
                                        <p:strVal val="visible"/>
                                      </p:to>
                                    </p:set>
                                    <p:anim calcmode="lin" valueType="num">
                                      <p:cBhvr additive="base">
                                        <p:cTn id="19" dur="500" fill="hold"/>
                                        <p:tgtEl>
                                          <p:spTgt spid="101"/>
                                        </p:tgtEl>
                                        <p:attrNameLst>
                                          <p:attrName>ppt_x</p:attrName>
                                        </p:attrNameLst>
                                      </p:cBhvr>
                                      <p:tavLst>
                                        <p:tav tm="0">
                                          <p:val>
                                            <p:strVal val="1+#ppt_w/2"/>
                                          </p:val>
                                        </p:tav>
                                        <p:tav tm="100000">
                                          <p:val>
                                            <p:strVal val="#ppt_x"/>
                                          </p:val>
                                        </p:tav>
                                      </p:tavLst>
                                    </p:anim>
                                    <p:anim calcmode="lin" valueType="num">
                                      <p:cBhvr additive="base">
                                        <p:cTn id="20" dur="500" fill="hold"/>
                                        <p:tgtEl>
                                          <p:spTgt spid="10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404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p:nvPr>
        </p:nvPicPr>
        <p:blipFill>
          <a:blip r:embed="rId2"/>
          <a:stretch>
            <a:fillRect/>
          </a:stretch>
        </p:blipFill>
        <p:spPr>
          <a:xfrm>
            <a:off x="4949072" y="113757"/>
            <a:ext cx="7242928" cy="6857365"/>
          </a:xfrm>
          <a:prstGeom prst="rect">
            <a:avLst/>
          </a:prstGeom>
        </p:spPr>
      </p:pic>
      <p:sp>
        <p:nvSpPr>
          <p:cNvPr id="100" name="Text Box 99"/>
          <p:cNvSpPr txBox="1"/>
          <p:nvPr/>
        </p:nvSpPr>
        <p:spPr>
          <a:xfrm>
            <a:off x="0" y="113757"/>
            <a:ext cx="4949072" cy="6494085"/>
          </a:xfrm>
          <a:prstGeom prst="rect">
            <a:avLst/>
          </a:prstGeom>
          <a:solidFill>
            <a:schemeClr val="accent4">
              <a:lumMod val="20000"/>
              <a:lumOff val="80000"/>
            </a:schemeClr>
          </a:solidFill>
          <a:ln w="9525">
            <a:noFill/>
          </a:ln>
        </p:spPr>
        <p:txBody>
          <a:bodyPr wrap="square">
            <a:spAutoFit/>
          </a:bodyPr>
          <a:lstStyle/>
          <a:p>
            <a:pPr indent="412750"/>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Mắc</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Ampe</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kế</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vào</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mạch</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điện</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sao</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cho</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ampe</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kế</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nối</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tiếp</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với</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dụng</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cụ</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muốn</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đo</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cường</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độ</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dòng</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điện</a:t>
            </a:r>
            <a:r>
              <a:rPr lang="en-US" sz="3200" b="0" dirty="0">
                <a:solidFill>
                  <a:srgbClr val="0000FF"/>
                </a:solidFill>
                <a:latin typeface="Arial" panose="020B0604020202020204" pitchFamily="34" charset="0"/>
                <a:cs typeface="Arial" panose="020B0604020202020204" pitchFamily="34" charset="0"/>
              </a:rPr>
              <a:t>. </a:t>
            </a:r>
          </a:p>
          <a:p>
            <a:pPr indent="412750"/>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Chốt</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dương</a:t>
            </a:r>
            <a:r>
              <a:rPr lang="en-US" sz="3200" b="0" dirty="0">
                <a:solidFill>
                  <a:srgbClr val="0000FF"/>
                </a:solidFill>
                <a:latin typeface="Arial" panose="020B0604020202020204" pitchFamily="34" charset="0"/>
                <a:cs typeface="Arial" panose="020B0604020202020204" pitchFamily="34" charset="0"/>
              </a:rPr>
              <a:t> (+) </a:t>
            </a:r>
            <a:r>
              <a:rPr lang="en-US" sz="3200" b="0" dirty="0" err="1">
                <a:solidFill>
                  <a:srgbClr val="0000FF"/>
                </a:solidFill>
                <a:latin typeface="Arial" panose="020B0604020202020204" pitchFamily="34" charset="0"/>
                <a:cs typeface="Arial" panose="020B0604020202020204" pitchFamily="34" charset="0"/>
              </a:rPr>
              <a:t>của</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ampe</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kế</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nối</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với</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cực</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dương</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của</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nguồn</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điện</a:t>
            </a:r>
            <a:r>
              <a:rPr lang="en-US" sz="3200" b="0" dirty="0">
                <a:solidFill>
                  <a:srgbClr val="0000FF"/>
                </a:solidFill>
                <a:latin typeface="Arial" panose="020B0604020202020204" pitchFamily="34" charset="0"/>
                <a:cs typeface="Arial" panose="020B0604020202020204" pitchFamily="34" charset="0"/>
              </a:rPr>
              <a:t>. </a:t>
            </a:r>
          </a:p>
          <a:p>
            <a:pPr indent="412750"/>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Không</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được</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mắc</a:t>
            </a:r>
            <a:r>
              <a:rPr lang="en-US" sz="3200" b="0" i="1" dirty="0">
                <a:solidFill>
                  <a:srgbClr val="0000FF"/>
                </a:solidFill>
                <a:latin typeface="Arial" panose="020B0604020202020204" pitchFamily="34" charset="0"/>
                <a:cs typeface="Arial" panose="020B0604020202020204" pitchFamily="34" charset="0"/>
              </a:rPr>
              <a:t> 2 </a:t>
            </a:r>
            <a:r>
              <a:rPr lang="en-US" sz="3200" b="0" i="1" dirty="0" err="1">
                <a:solidFill>
                  <a:srgbClr val="0000FF"/>
                </a:solidFill>
                <a:latin typeface="Arial" panose="020B0604020202020204" pitchFamily="34" charset="0"/>
                <a:cs typeface="Arial" panose="020B0604020202020204" pitchFamily="34" charset="0"/>
              </a:rPr>
              <a:t>chốt</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của</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Ampe</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kế</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trực</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tiếp</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vào</a:t>
            </a:r>
            <a:r>
              <a:rPr lang="en-US" sz="3200" b="0" i="1" dirty="0">
                <a:solidFill>
                  <a:srgbClr val="0000FF"/>
                </a:solidFill>
                <a:latin typeface="Arial" panose="020B0604020202020204" pitchFamily="34" charset="0"/>
                <a:cs typeface="Arial" panose="020B0604020202020204" pitchFamily="34" charset="0"/>
              </a:rPr>
              <a:t> 2 </a:t>
            </a:r>
            <a:r>
              <a:rPr lang="en-US" sz="3200" b="0" i="1" dirty="0" err="1">
                <a:solidFill>
                  <a:srgbClr val="0000FF"/>
                </a:solidFill>
                <a:latin typeface="Arial" panose="020B0604020202020204" pitchFamily="34" charset="0"/>
                <a:cs typeface="Arial" panose="020B0604020202020204" pitchFamily="34" charset="0"/>
              </a:rPr>
              <a:t>cực</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của</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nguồn</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điện</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để</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tránh</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làm</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hỏng</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Ampe</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kế</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và</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nguồn</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điện</a:t>
            </a:r>
            <a:endParaRPr lang="en-US" sz="3200" b="0" i="1" dirty="0">
              <a:solidFill>
                <a:srgbClr val="0000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0" fill="hold"/>
                                        <p:tgtEl>
                                          <p:spTgt spid="100"/>
                                        </p:tgtEl>
                                        <p:attrNameLst>
                                          <p:attrName>ppt_x</p:attrName>
                                        </p:attrNameLst>
                                      </p:cBhvr>
                                      <p:tavLst>
                                        <p:tav tm="0">
                                          <p:val>
                                            <p:strVal val="#ppt_x"/>
                                          </p:val>
                                        </p:tav>
                                        <p:tav tm="100000">
                                          <p:val>
                                            <p:strVal val="#ppt_x"/>
                                          </p:val>
                                        </p:tav>
                                      </p:tavLst>
                                    </p:anim>
                                    <p:anim calcmode="lin" valueType="num">
                                      <p:cBhvr additive="base">
                                        <p:cTn id="8" dur="50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573156" y="343012"/>
            <a:ext cx="6786902"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885189" y="216767"/>
            <a:ext cx="1610563" cy="145210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sz="4000"/>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sz="4000"/>
            </a:p>
          </p:txBody>
        </p:sp>
      </p:grpSp>
      <p:sp>
        <p:nvSpPr>
          <p:cNvPr id="15" name="文本框 52"/>
          <p:cNvSpPr txBox="1"/>
          <p:nvPr/>
        </p:nvSpPr>
        <p:spPr>
          <a:xfrm>
            <a:off x="3861456" y="558311"/>
            <a:ext cx="6206942" cy="707886"/>
          </a:xfrm>
          <a:prstGeom prst="rect">
            <a:avLst/>
          </a:prstGeom>
          <a:noFill/>
        </p:spPr>
        <p:txBody>
          <a:bodyPr wrap="square" rtlCol="0">
            <a:spAutoFit/>
          </a:bodyPr>
          <a:lstStyle/>
          <a:p>
            <a:pPr algn="ctr"/>
            <a:r>
              <a:rPr lang="en-US" altLang="zh-CN" sz="4000" b="1" dirty="0">
                <a:solidFill>
                  <a:srgbClr val="0000FF"/>
                </a:solidFill>
                <a:latin typeface="Arial" panose="020B0604020202020204" pitchFamily="34" charset="0"/>
                <a:ea typeface="Microsoft YaHei" panose="020B0503020204020204" charset="-122"/>
                <a:cs typeface="Arial" panose="020B0604020202020204" pitchFamily="34" charset="0"/>
              </a:rPr>
              <a:t>Tìm hiểu hiệu điện thế</a:t>
            </a:r>
            <a:endParaRPr lang="zh-CN" altLang="en-US" sz="4800" b="1" dirty="0">
              <a:solidFill>
                <a:srgbClr val="0000FF"/>
              </a:solidFill>
              <a:latin typeface="Microsoft YaHei" panose="020B0503020204020204" charset="-122"/>
              <a:ea typeface="Microsoft YaHei" panose="020B0503020204020204" charset="-122"/>
            </a:endParaRPr>
          </a:p>
        </p:txBody>
      </p:sp>
      <p:sp>
        <p:nvSpPr>
          <p:cNvPr id="12" name="文本框 52"/>
          <p:cNvSpPr txBox="1"/>
          <p:nvPr/>
        </p:nvSpPr>
        <p:spPr>
          <a:xfrm>
            <a:off x="1885315" y="466090"/>
            <a:ext cx="1610360" cy="830997"/>
          </a:xfrm>
          <a:prstGeom prst="rect">
            <a:avLst/>
          </a:prstGeom>
          <a:noFill/>
        </p:spPr>
        <p:txBody>
          <a:bodyPr wrap="square" rtlCol="0">
            <a:spAutoFit/>
          </a:bodyPr>
          <a:lstStyle/>
          <a:p>
            <a:pPr algn="ctr"/>
            <a:r>
              <a:rPr lang="en-US" altLang="zh-CN" sz="4800" b="1" dirty="0">
                <a:solidFill>
                  <a:srgbClr val="0000FF"/>
                </a:solidFill>
                <a:latin typeface="Microsoft YaHei" panose="020B0503020204020204" charset="-122"/>
                <a:ea typeface="Microsoft YaHei" panose="020B0503020204020204" charset="-122"/>
              </a:rPr>
              <a:t>II.</a:t>
            </a:r>
          </a:p>
        </p:txBody>
      </p:sp>
      <p:sp>
        <p:nvSpPr>
          <p:cNvPr id="26" name="圆角矩形 25"/>
          <p:cNvSpPr/>
          <p:nvPr/>
        </p:nvSpPr>
        <p:spPr>
          <a:xfrm>
            <a:off x="3967480" y="1812290"/>
            <a:ext cx="3575685"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Thí nghiệm:</a:t>
            </a:r>
          </a:p>
        </p:txBody>
      </p:sp>
      <p:sp>
        <p:nvSpPr>
          <p:cNvPr id="45" name="圆角矩形 44"/>
          <p:cNvSpPr/>
          <p:nvPr/>
        </p:nvSpPr>
        <p:spPr>
          <a:xfrm>
            <a:off x="2295394" y="167830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1</a:t>
            </a:r>
            <a:endParaRPr lang="zh-CN" altLang="en-US" sz="2400" dirty="0">
              <a:solidFill>
                <a:schemeClr val="bg1"/>
              </a:solidFill>
              <a:latin typeface="Impact" panose="020B0806030902050204" charset="0"/>
              <a:ea typeface="Microsoft YaHei" panose="020B0503020204020204" charset="-122"/>
            </a:endParaRPr>
          </a:p>
        </p:txBody>
      </p:sp>
    </p:spTree>
  </p:cSld>
  <p:clrMapOvr>
    <a:masterClrMapping/>
  </p:clrMapOvr>
  <p:transition advTm="6411">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1000">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2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1"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linds(horizontal)">
                                      <p:cBhvr>
                                        <p:cTn id="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26" grpId="0" bldLvl="0" animBg="1"/>
      <p:bldP spid="45" grpId="0" bldLvl="0" animBg="1"/>
      <p:bldP spid="45" grpId="1"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Content Placeholder 99"/>
          <p:cNvPicPr>
            <a:picLocks noGrp="1" noChangeAspect="1"/>
          </p:cNvPicPr>
          <p:nvPr>
            <p:ph sz="half" idx="1"/>
          </p:nvPr>
        </p:nvPicPr>
        <p:blipFill>
          <a:blip r:embed="rId2"/>
          <a:stretch>
            <a:fillRect/>
          </a:stretch>
        </p:blipFill>
        <p:spPr>
          <a:xfrm>
            <a:off x="229235" y="86995"/>
            <a:ext cx="5941695" cy="4796155"/>
          </a:xfrm>
          <a:prstGeom prst="rect">
            <a:avLst/>
          </a:prstGeom>
          <a:noFill/>
          <a:ln w="9525">
            <a:noFill/>
          </a:ln>
        </p:spPr>
      </p:pic>
      <p:pic>
        <p:nvPicPr>
          <p:cNvPr id="101" name="Content Placeholder 100"/>
          <p:cNvPicPr>
            <a:picLocks noGrp="1"/>
          </p:cNvPicPr>
          <p:nvPr>
            <p:ph sz="half" idx="2"/>
          </p:nvPr>
        </p:nvPicPr>
        <p:blipFill>
          <a:blip r:embed="rId3"/>
          <a:stretch>
            <a:fillRect/>
          </a:stretch>
        </p:blipFill>
        <p:spPr>
          <a:xfrm>
            <a:off x="6364605" y="0"/>
            <a:ext cx="5181600" cy="4351655"/>
          </a:xfrm>
          <a:prstGeom prst="rect">
            <a:avLst/>
          </a:prstGeom>
          <a:noFill/>
          <a:ln w="9525">
            <a:noFill/>
          </a:ln>
        </p:spPr>
      </p:pic>
      <p:sp>
        <p:nvSpPr>
          <p:cNvPr id="45" name="圆角矩形 44"/>
          <p:cNvSpPr/>
          <p:nvPr/>
        </p:nvSpPr>
        <p:spPr>
          <a:xfrm>
            <a:off x="3512820" y="5198110"/>
            <a:ext cx="5110480" cy="1427480"/>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Arial" panose="020B0604020202020204" pitchFamily="34" charset="0"/>
                <a:ea typeface="Microsoft YaHei" panose="020B0503020204020204" charset="-122"/>
                <a:cs typeface="Arial" panose="020B0604020202020204" pitchFamily="34" charset="0"/>
              </a:rPr>
              <a:t>Hiệu điện thế</a:t>
            </a:r>
            <a:r>
              <a:rPr lang="en-US" altLang="zh-CN" sz="2400" dirty="0">
                <a:solidFill>
                  <a:schemeClr val="bg1"/>
                </a:solidFill>
                <a:latin typeface="Impact" panose="020B0806030902050204" charset="0"/>
                <a:ea typeface="Microsoft YaHei" panose="020B0503020204020204" charset="-122"/>
              </a:rPr>
              <a:t> </a:t>
            </a:r>
          </a:p>
        </p:txBody>
      </p:sp>
      <p:cxnSp>
        <p:nvCxnSpPr>
          <p:cNvPr id="5" name="Straight Arrow Connector 4"/>
          <p:cNvCxnSpPr/>
          <p:nvPr/>
        </p:nvCxnSpPr>
        <p:spPr>
          <a:xfrm>
            <a:off x="2595880" y="3580765"/>
            <a:ext cx="1592580" cy="1632585"/>
          </a:xfrm>
          <a:prstGeom prst="straightConnector1">
            <a:avLst/>
          </a:prstGeom>
          <a:ln w="76200">
            <a:tailEnd type="arrow" w="med" len="med"/>
          </a:ln>
        </p:spPr>
        <p:style>
          <a:lnRef idx="3">
            <a:schemeClr val="accent6"/>
          </a:lnRef>
          <a:fillRef idx="0">
            <a:schemeClr val="accent6"/>
          </a:fillRef>
          <a:effectRef idx="2">
            <a:schemeClr val="accent6"/>
          </a:effectRef>
          <a:fontRef idx="minor">
            <a:schemeClr val="tx1"/>
          </a:fontRef>
        </p:style>
      </p:cxnSp>
      <p:cxnSp>
        <p:nvCxnSpPr>
          <p:cNvPr id="6" name="Straight Arrow Connector 5"/>
          <p:cNvCxnSpPr/>
          <p:nvPr/>
        </p:nvCxnSpPr>
        <p:spPr>
          <a:xfrm flipH="1">
            <a:off x="7835265" y="2718435"/>
            <a:ext cx="2824480" cy="2494915"/>
          </a:xfrm>
          <a:prstGeom prst="straightConnector1">
            <a:avLst/>
          </a:prstGeom>
          <a:ln w="76200">
            <a:tailEnd type="arrow" w="med" len="med"/>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additive="base">
                                        <p:cTn id="13" dur="5000" fill="hold"/>
                                        <p:tgtEl>
                                          <p:spTgt spid="101"/>
                                        </p:tgtEl>
                                        <p:attrNameLst>
                                          <p:attrName>ppt_x</p:attrName>
                                        </p:attrNameLst>
                                      </p:cBhvr>
                                      <p:tavLst>
                                        <p:tav tm="0">
                                          <p:val>
                                            <p:strVal val="#ppt_x"/>
                                          </p:val>
                                        </p:tav>
                                        <p:tav tm="100000">
                                          <p:val>
                                            <p:strVal val="#ppt_x"/>
                                          </p:val>
                                        </p:tav>
                                      </p:tavLst>
                                    </p:anim>
                                    <p:anim calcmode="lin" valueType="num">
                                      <p:cBhvr additive="base">
                                        <p:cTn id="14" dur="50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0" fill="hold"/>
                                        <p:tgtEl>
                                          <p:spTgt spid="5"/>
                                        </p:tgtEl>
                                        <p:attrNameLst>
                                          <p:attrName>ppt_x</p:attrName>
                                        </p:attrNameLst>
                                      </p:cBhvr>
                                      <p:tavLst>
                                        <p:tav tm="0">
                                          <p:val>
                                            <p:strVal val="#ppt_x"/>
                                          </p:val>
                                        </p:tav>
                                        <p:tav tm="100000">
                                          <p:val>
                                            <p:strVal val="#ppt_x"/>
                                          </p:val>
                                        </p:tav>
                                      </p:tavLst>
                                    </p:anim>
                                    <p:anim calcmode="lin" valueType="num">
                                      <p:cBhvr additive="base">
                                        <p:cTn id="20"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23-07-12 213031"/>
          <p:cNvPicPr>
            <a:picLocks noChangeAspect="1"/>
          </p:cNvPicPr>
          <p:nvPr/>
        </p:nvPicPr>
        <p:blipFill>
          <a:blip r:embed="rId2"/>
          <a:stretch>
            <a:fillRect/>
          </a:stretch>
        </p:blipFill>
        <p:spPr>
          <a:xfrm>
            <a:off x="8051126" y="367646"/>
            <a:ext cx="3961765" cy="5912606"/>
          </a:xfrm>
          <a:prstGeom prst="rect">
            <a:avLst/>
          </a:prstGeom>
        </p:spPr>
      </p:pic>
      <p:sp>
        <p:nvSpPr>
          <p:cNvPr id="4" name="Text Box 3"/>
          <p:cNvSpPr txBox="1"/>
          <p:nvPr/>
        </p:nvSpPr>
        <p:spPr>
          <a:xfrm>
            <a:off x="169684" y="278609"/>
            <a:ext cx="7760754" cy="60016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err="1">
                <a:solidFill>
                  <a:srgbClr val="0000FF"/>
                </a:solidFill>
              </a:rPr>
              <a:t>Tiến</a:t>
            </a:r>
            <a:r>
              <a:rPr lang="en-US" sz="3200" dirty="0">
                <a:solidFill>
                  <a:srgbClr val="0000FF"/>
                </a:solidFill>
              </a:rPr>
              <a:t> </a:t>
            </a:r>
            <a:r>
              <a:rPr lang="en-US" sz="3200" dirty="0" err="1">
                <a:solidFill>
                  <a:srgbClr val="0000FF"/>
                </a:solidFill>
              </a:rPr>
              <a:t>hành</a:t>
            </a:r>
            <a:r>
              <a:rPr lang="en-US" sz="3200" dirty="0">
                <a:solidFill>
                  <a:srgbClr val="0000FF"/>
                </a:solidFill>
              </a:rPr>
              <a:t>: </a:t>
            </a:r>
          </a:p>
          <a:p>
            <a:r>
              <a:rPr lang="en-US" sz="3200" dirty="0"/>
              <a:t>-</a:t>
            </a:r>
            <a:r>
              <a:rPr lang="en-US" sz="3200" dirty="0" err="1"/>
              <a:t>Lắp</a:t>
            </a:r>
            <a:r>
              <a:rPr lang="en-US" sz="3200" dirty="0"/>
              <a:t> </a:t>
            </a:r>
            <a:r>
              <a:rPr lang="en-US" sz="3200" dirty="0" err="1"/>
              <a:t>mạch</a:t>
            </a:r>
            <a:r>
              <a:rPr lang="en-US" sz="3200" dirty="0"/>
              <a:t> </a:t>
            </a:r>
            <a:r>
              <a:rPr lang="en-US" sz="3200" dirty="0" err="1"/>
              <a:t>điện</a:t>
            </a:r>
            <a:r>
              <a:rPr lang="en-US" sz="3200" dirty="0"/>
              <a:t> </a:t>
            </a:r>
            <a:r>
              <a:rPr lang="en-US" sz="3200" dirty="0" err="1"/>
              <a:t>như</a:t>
            </a:r>
            <a:r>
              <a:rPr lang="en-US" sz="3200" dirty="0"/>
              <a:t> </a:t>
            </a:r>
            <a:r>
              <a:rPr lang="en-US" sz="3200" dirty="0" err="1"/>
              <a:t>hình</a:t>
            </a:r>
            <a:r>
              <a:rPr lang="en-US" sz="3200" dirty="0"/>
              <a:t> 24.2 , </a:t>
            </a:r>
            <a:r>
              <a:rPr lang="en-US" sz="3200" dirty="0" err="1"/>
              <a:t>đóng</a:t>
            </a:r>
            <a:r>
              <a:rPr lang="en-US" sz="3200" dirty="0"/>
              <a:t> </a:t>
            </a:r>
            <a:r>
              <a:rPr lang="en-US" sz="3200" dirty="0" err="1"/>
              <a:t>công</a:t>
            </a:r>
            <a:r>
              <a:rPr lang="en-US" sz="3200" dirty="0"/>
              <a:t> </a:t>
            </a:r>
            <a:r>
              <a:rPr lang="en-US" sz="3200" dirty="0" err="1"/>
              <a:t>tắc</a:t>
            </a:r>
            <a:r>
              <a:rPr lang="en-US" sz="3200" dirty="0"/>
              <a:t>, </a:t>
            </a:r>
            <a:r>
              <a:rPr lang="en-US" sz="3200" dirty="0" err="1"/>
              <a:t>giữ</a:t>
            </a:r>
            <a:r>
              <a:rPr lang="en-US" sz="3200" dirty="0"/>
              <a:t> </a:t>
            </a:r>
            <a:r>
              <a:rPr lang="en-US" sz="3200" dirty="0" err="1"/>
              <a:t>nguyên</a:t>
            </a:r>
            <a:r>
              <a:rPr lang="en-US" sz="3200" dirty="0"/>
              <a:t> </a:t>
            </a:r>
            <a:r>
              <a:rPr lang="en-US" sz="3200" dirty="0" err="1"/>
              <a:t>vị</a:t>
            </a:r>
            <a:r>
              <a:rPr lang="en-US" sz="3200" dirty="0"/>
              <a:t> </a:t>
            </a:r>
            <a:r>
              <a:rPr lang="en-US" sz="3200" dirty="0" err="1"/>
              <a:t>trí</a:t>
            </a:r>
            <a:r>
              <a:rPr lang="en-US" sz="3200" dirty="0"/>
              <a:t> con </a:t>
            </a:r>
            <a:r>
              <a:rPr lang="en-US" sz="3200" dirty="0" err="1"/>
              <a:t>chạy</a:t>
            </a:r>
            <a:r>
              <a:rPr lang="en-US" sz="3200" dirty="0"/>
              <a:t> </a:t>
            </a:r>
            <a:r>
              <a:rPr lang="en-US" sz="3200" dirty="0" err="1"/>
              <a:t>của</a:t>
            </a:r>
            <a:r>
              <a:rPr lang="en-US" sz="3200" dirty="0"/>
              <a:t> </a:t>
            </a:r>
            <a:r>
              <a:rPr lang="en-US" sz="3200" dirty="0" err="1"/>
              <a:t>biến</a:t>
            </a:r>
            <a:r>
              <a:rPr lang="en-US" sz="3200" dirty="0"/>
              <a:t> </a:t>
            </a:r>
            <a:r>
              <a:rPr lang="en-US" sz="3200" dirty="0" err="1"/>
              <a:t>trở</a:t>
            </a:r>
            <a:endParaRPr lang="en-US" sz="3200" dirty="0"/>
          </a:p>
          <a:p>
            <a:r>
              <a:rPr lang="en-US" sz="3200" dirty="0"/>
              <a:t>-</a:t>
            </a:r>
            <a:r>
              <a:rPr lang="en-US" sz="3200" dirty="0" err="1">
                <a:solidFill>
                  <a:srgbClr val="000000"/>
                </a:solidFill>
                <a:latin typeface="Arial" panose="020B0604020202020204" pitchFamily="34" charset="0"/>
                <a:cs typeface="Arial" panose="020B0604020202020204" pitchFamily="34" charset="0"/>
                <a:sym typeface="+mn-ea"/>
              </a:rPr>
              <a:t>Lần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lượt</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thay</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các</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nguồn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điện</a:t>
            </a:r>
            <a:r>
              <a:rPr lang="en-US" sz="3200" dirty="0">
                <a:solidFill>
                  <a:srgbClr val="000000"/>
                </a:solidFill>
                <a:latin typeface="Arial" panose="020B0604020202020204" pitchFamily="34" charset="0"/>
                <a:cs typeface="Arial" panose="020B0604020202020204" pitchFamily="34" charset="0"/>
                <a:sym typeface="+mn-ea"/>
              </a:rPr>
              <a:t> có </a:t>
            </a:r>
            <a:r>
              <a:rPr lang="en-US" sz="3200" dirty="0" err="1">
                <a:solidFill>
                  <a:srgbClr val="000000"/>
                </a:solidFill>
                <a:latin typeface="Arial" panose="020B0604020202020204" pitchFamily="34" charset="0"/>
                <a:cs typeface="Arial" panose="020B0604020202020204" pitchFamily="34" charset="0"/>
                <a:sym typeface="+mn-ea"/>
              </a:rPr>
              <a:t>ghi</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các</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giá</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trị</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hiệu</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điện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thế</a:t>
            </a:r>
            <a:r>
              <a:rPr lang="en-US" sz="3200" dirty="0">
                <a:solidFill>
                  <a:srgbClr val="000000"/>
                </a:solidFill>
                <a:latin typeface="Arial" panose="020B0604020202020204" pitchFamily="34" charset="0"/>
                <a:cs typeface="Arial" panose="020B0604020202020204" pitchFamily="34" charset="0"/>
                <a:sym typeface="+mn-ea"/>
              </a:rPr>
              <a:t> 1,5 V; 3V; 4,5V </a:t>
            </a:r>
          </a:p>
          <a:p>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Đọc</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giá</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trị</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hiệu</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điện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thế</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trên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vôn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kế</a:t>
            </a:r>
            <a:endParaRPr lang="en-US" sz="3200" dirty="0">
              <a:solidFill>
                <a:srgbClr val="000000"/>
              </a:solidFill>
              <a:latin typeface="Arial" panose="020B0604020202020204" pitchFamily="34" charset="0"/>
              <a:cs typeface="Arial" panose="020B0604020202020204" pitchFamily="34" charset="0"/>
              <a:sym typeface="+mn-ea"/>
            </a:endParaRPr>
          </a:p>
          <a:p>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Quan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sát</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và</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ghi</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số</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chỉ</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trên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ampe</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kế</a:t>
            </a:r>
            <a:endParaRPr lang="en-US" sz="3200" dirty="0">
              <a:solidFill>
                <a:srgbClr val="000000"/>
              </a:solidFill>
              <a:latin typeface="Arial" panose="020B0604020202020204" pitchFamily="34" charset="0"/>
              <a:cs typeface="Arial" panose="020B0604020202020204" pitchFamily="34" charset="0"/>
              <a:sym typeface="+mn-ea"/>
            </a:endParaRPr>
          </a:p>
          <a:p>
            <a:r>
              <a:rPr lang="en-US" sz="3200" dirty="0">
                <a:solidFill>
                  <a:srgbClr val="000000"/>
                </a:solidFill>
                <a:latin typeface="Arial" panose="020B0604020202020204" pitchFamily="34" charset="0"/>
                <a:cs typeface="Arial" panose="020B0604020202020204" pitchFamily="34" charset="0"/>
                <a:sym typeface="+mn-ea"/>
              </a:rPr>
              <a:t>- So </a:t>
            </a:r>
            <a:r>
              <a:rPr lang="en-US" sz="3200" dirty="0" err="1">
                <a:solidFill>
                  <a:srgbClr val="000000"/>
                </a:solidFill>
                <a:latin typeface="Arial" panose="020B0604020202020204" pitchFamily="34" charset="0"/>
                <a:cs typeface="Arial" panose="020B0604020202020204" pitchFamily="34" charset="0"/>
                <a:sym typeface="+mn-ea"/>
              </a:rPr>
              <a:t>sánh</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số</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chỉ</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trên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Ampe</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kế</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khi</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lần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lượt</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lắp</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các</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nguồn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điện</a:t>
            </a:r>
            <a:r>
              <a:rPr lang="en-US" sz="3200" dirty="0">
                <a:solidFill>
                  <a:srgbClr val="000000"/>
                </a:solidFill>
                <a:latin typeface="Arial" panose="020B0604020202020204" pitchFamily="34" charset="0"/>
                <a:cs typeface="Arial" panose="020B0604020202020204" pitchFamily="34" charset="0"/>
                <a:sym typeface="+mn-ea"/>
              </a:rPr>
              <a:t> 1,5 V; 3V; 4,5V </a:t>
            </a:r>
            <a:r>
              <a:rPr lang="en-US" sz="3200" dirty="0" err="1">
                <a:solidFill>
                  <a:srgbClr val="000000"/>
                </a:solidFill>
                <a:latin typeface="Arial" panose="020B0604020202020204" pitchFamily="34" charset="0"/>
                <a:cs typeface="Arial" panose="020B0604020202020204" pitchFamily="34" charset="0"/>
                <a:sym typeface="+mn-ea"/>
              </a:rPr>
              <a:t>vào</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mạch</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điện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Từ</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đó</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rút</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ra</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nhận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xét</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về</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khả</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năng</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sinh</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ra</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dòng</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điện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của</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từng</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nguồn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điện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trên</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133350" y="52070"/>
          <a:ext cx="12098655" cy="6831965"/>
        </p:xfrm>
        <a:graphic>
          <a:graphicData uri="http://schemas.openxmlformats.org/drawingml/2006/table">
            <a:tbl>
              <a:tblPr firstRow="1" bandRow="1">
                <a:tableStyleId>{5940675A-B579-460E-94D1-54222C63F5DA}</a:tableStyleId>
              </a:tblPr>
              <a:tblGrid>
                <a:gridCol w="12098655"/>
              </a:tblGrid>
              <a:tr h="6831965">
                <a:tc>
                  <a:txBody>
                    <a:bodyPr/>
                    <a:lstStyle/>
                    <a:p>
                      <a:pPr indent="0" algn="ctr">
                        <a:buNone/>
                      </a:pPr>
                      <a:r>
                        <a:rPr lang="en-US" sz="2400" b="1">
                          <a:solidFill>
                            <a:schemeClr val="bg2">
                              <a:lumMod val="25000"/>
                            </a:schemeClr>
                          </a:solidFill>
                          <a:latin typeface="Arial" panose="020B0604020202020204" pitchFamily="34" charset="0"/>
                          <a:cs typeface="Arial" panose="020B0604020202020204" pitchFamily="34" charset="0"/>
                        </a:rPr>
                        <a:t>Phiếu học tập 1</a:t>
                      </a:r>
                    </a:p>
                    <a:p>
                      <a:pPr indent="0" algn="l">
                        <a:buNone/>
                      </a:pPr>
                      <a:r>
                        <a:rPr lang="en-US" sz="2400" b="1">
                          <a:solidFill>
                            <a:srgbClr val="000000"/>
                          </a:solidFill>
                          <a:latin typeface="Arial" panose="020B0604020202020204" pitchFamily="34" charset="0"/>
                          <a:cs typeface="Arial" panose="020B0604020202020204" pitchFamily="34" charset="0"/>
                        </a:rPr>
                        <a:t>Câu 1:</a:t>
                      </a:r>
                      <a:r>
                        <a:rPr lang="en-US" sz="2400" b="0">
                          <a:solidFill>
                            <a:srgbClr val="000000"/>
                          </a:solidFill>
                          <a:latin typeface="Arial" panose="020B0604020202020204" pitchFamily="34" charset="0"/>
                          <a:cs typeface="Arial" panose="020B0604020202020204" pitchFamily="34" charset="0"/>
                        </a:rPr>
                        <a:t>Lần lượt thay các nguồn điện có ghi các giá trị hiệu điện thế 1,5 V; 3V; 4,5V sau đó đọc giá trị hiệu điện thế trên vôn kế, quan sát và ghi số chỉ của ampe kế vào bảng sau: </a:t>
                      </a:r>
                    </a:p>
                    <a:p>
                      <a:pPr indent="0" algn="l">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2: </a:t>
                      </a:r>
                      <a:r>
                        <a:rPr lang="en-US" sz="2400" b="0">
                          <a:solidFill>
                            <a:srgbClr val="000000"/>
                          </a:solidFill>
                          <a:latin typeface="Arial" panose="020B0604020202020204" pitchFamily="34" charset="0"/>
                          <a:cs typeface="Arial" panose="020B0604020202020204" pitchFamily="34" charset="0"/>
                        </a:rPr>
                        <a:t>So sánh số chỉ trên Ampe kế khi lần lượt lắp 3 pin trên</a:t>
                      </a:r>
                    </a:p>
                    <a:p>
                      <a:pPr indent="0" algn="l">
                        <a:buNone/>
                      </a:pPr>
                      <a:r>
                        <a:rPr lang="en-US" sz="2400" b="0">
                          <a:solidFill>
                            <a:srgbClr val="000000"/>
                          </a:solidFill>
                          <a:latin typeface="Arial" panose="020B0604020202020204" pitchFamily="34" charset="0"/>
                          <a:cs typeface="Arial" panose="020B0604020202020204" pitchFamily="34" charset="0"/>
                        </a:rPr>
                        <a:t>….…………………………………………………………………………………………………………………………………………………………………………………………………........</a:t>
                      </a:r>
                    </a:p>
                    <a:p>
                      <a:pPr indent="0" algn="l">
                        <a:buNone/>
                      </a:pPr>
                      <a:r>
                        <a:rPr lang="en-US" sz="2400" b="1">
                          <a:solidFill>
                            <a:srgbClr val="000000"/>
                          </a:solidFill>
                          <a:latin typeface="Arial" panose="020B0604020202020204" pitchFamily="34" charset="0"/>
                          <a:cs typeface="Arial" panose="020B0604020202020204" pitchFamily="34" charset="0"/>
                        </a:rPr>
                        <a:t>Câu 3:</a:t>
                      </a:r>
                      <a:r>
                        <a:rPr lang="en-US" sz="2400" b="0">
                          <a:solidFill>
                            <a:srgbClr val="000000"/>
                          </a:solidFill>
                          <a:latin typeface="Arial" panose="020B0604020202020204" pitchFamily="34" charset="0"/>
                          <a:cs typeface="Arial" panose="020B0604020202020204" pitchFamily="34" charset="0"/>
                        </a:rPr>
                        <a:t>Rút ra nhận xét về khả năng sinh ra dòng điện của từng nguồn điện trên</a:t>
                      </a:r>
                    </a:p>
                    <a:p>
                      <a:pPr indent="0" algn="l">
                        <a:buNone/>
                      </a:pPr>
                      <a:r>
                        <a:rPr lang="en-US" sz="2400" b="0">
                          <a:solidFill>
                            <a:srgbClr val="000000"/>
                          </a:solidFill>
                          <a:latin typeface="Arial" panose="020B0604020202020204" pitchFamily="34" charset="0"/>
                          <a:cs typeface="Arial" panose="020B0604020202020204" pitchFamily="34" charset="0"/>
                        </a:rPr>
                        <a:t>….………………………………………………………………………………………………....</a:t>
                      </a:r>
                    </a:p>
                    <a:p>
                      <a:pPr indent="0" algn="l">
                        <a:buNone/>
                      </a:pPr>
                      <a:r>
                        <a:rPr lang="en-US" sz="2400" b="1">
                          <a:solidFill>
                            <a:srgbClr val="000000"/>
                          </a:solidFill>
                          <a:latin typeface="Arial" panose="020B0604020202020204" pitchFamily="34" charset="0"/>
                          <a:cs typeface="Arial" panose="020B0604020202020204" pitchFamily="34" charset="0"/>
                        </a:rPr>
                        <a:t>Câu 4:</a:t>
                      </a:r>
                      <a:r>
                        <a:rPr lang="en-US" sz="2400" b="0">
                          <a:solidFill>
                            <a:srgbClr val="000000"/>
                          </a:solidFill>
                          <a:latin typeface="Arial" panose="020B0604020202020204" pitchFamily="34" charset="0"/>
                          <a:cs typeface="Arial" panose="020B0604020202020204" pitchFamily="34" charset="0"/>
                        </a:rPr>
                        <a:t>Số chỉ của vôn kế có bằng giá trị ghi trên nguồn điện không? Tại sao?</a:t>
                      </a:r>
                    </a:p>
                    <a:p>
                      <a:pPr indent="0" algn="l">
                        <a:buNone/>
                      </a:pPr>
                      <a:r>
                        <a:rPr lang="en-US" sz="2400" b="0">
                          <a:solidFill>
                            <a:srgbClr val="000000"/>
                          </a:solidFill>
                          <a:latin typeface="Arial" panose="020B0604020202020204" pitchFamily="34" charset="0"/>
                          <a:cs typeface="Arial" panose="020B0604020202020204" pitchFamily="34" charset="0"/>
                        </a:rPr>
                        <a:t>….………………………………………………………………………………………………………………………………………………………………………………………………….........</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tr>
            </a:tbl>
          </a:graphicData>
        </a:graphic>
      </p:graphicFrame>
      <p:graphicFrame>
        <p:nvGraphicFramePr>
          <p:cNvPr id="3" name="Table 2"/>
          <p:cNvGraphicFramePr/>
          <p:nvPr/>
        </p:nvGraphicFramePr>
        <p:xfrm>
          <a:off x="326390" y="1667510"/>
          <a:ext cx="11865610" cy="1769745"/>
        </p:xfrm>
        <a:graphic>
          <a:graphicData uri="http://schemas.openxmlformats.org/drawingml/2006/table">
            <a:tbl>
              <a:tblPr firstRow="1" bandRow="1">
                <a:tableStyleId>{5940675A-B579-460E-94D1-54222C63F5DA}</a:tableStyleId>
              </a:tblPr>
              <a:tblGrid>
                <a:gridCol w="1968500"/>
                <a:gridCol w="3495040"/>
                <a:gridCol w="3201670"/>
                <a:gridCol w="3200400"/>
              </a:tblGrid>
              <a:tr h="40005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Nguồn điện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vôn ghi trên vỏ pin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chỉ của vôn kế</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chỉ của ampekế</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r>
              <a:tr h="400685">
                <a:tc>
                  <a:txBody>
                    <a:bodyPr/>
                    <a:lstStyle/>
                    <a:p>
                      <a:pPr indent="0">
                        <a:buNone/>
                      </a:pPr>
                      <a:r>
                        <a:rPr lang="en-US" sz="2400" b="0">
                          <a:solidFill>
                            <a:srgbClr val="000000"/>
                          </a:solidFill>
                          <a:latin typeface="Arial" panose="020B0604020202020204" pitchFamily="34" charset="0"/>
                          <a:cs typeface="Arial" panose="020B0604020202020204" pitchFamily="34" charset="0"/>
                        </a:rPr>
                        <a:t>Pin 1</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1,5V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0050">
                <a:tc>
                  <a:txBody>
                    <a:bodyPr/>
                    <a:lstStyle/>
                    <a:p>
                      <a:pPr indent="0">
                        <a:buNone/>
                      </a:pPr>
                      <a:r>
                        <a:rPr lang="en-US" sz="2400" b="0">
                          <a:solidFill>
                            <a:srgbClr val="000000"/>
                          </a:solidFill>
                          <a:latin typeface="Arial" panose="020B0604020202020204" pitchFamily="34" charset="0"/>
                          <a:cs typeface="Arial" panose="020B0604020202020204" pitchFamily="34" charset="0"/>
                        </a:rPr>
                        <a:t>Pin 2</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3V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8960">
                <a:tc>
                  <a:txBody>
                    <a:bodyPr/>
                    <a:lstStyle/>
                    <a:p>
                      <a:pPr indent="0">
                        <a:buNone/>
                      </a:pPr>
                      <a:r>
                        <a:rPr lang="en-US" sz="2400" b="0">
                          <a:solidFill>
                            <a:srgbClr val="000000"/>
                          </a:solidFill>
                          <a:latin typeface="Arial" panose="020B0604020202020204" pitchFamily="34" charset="0"/>
                          <a:cs typeface="Arial" panose="020B0604020202020204" pitchFamily="34" charset="0"/>
                        </a:rPr>
                        <a:t>Pin 3</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4,5V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46355" y="26035"/>
          <a:ext cx="12098655" cy="6831965"/>
        </p:xfrm>
        <a:graphic>
          <a:graphicData uri="http://schemas.openxmlformats.org/drawingml/2006/table">
            <a:tbl>
              <a:tblPr firstRow="1" bandRow="1">
                <a:tableStyleId>{5940675A-B579-460E-94D1-54222C63F5DA}</a:tableStyleId>
              </a:tblPr>
              <a:tblGrid>
                <a:gridCol w="12098655"/>
              </a:tblGrid>
              <a:tr h="6831965">
                <a:tc>
                  <a:txBody>
                    <a:bodyPr/>
                    <a:lstStyle/>
                    <a:p>
                      <a:pPr indent="0" algn="ctr">
                        <a:buNone/>
                      </a:pPr>
                      <a:r>
                        <a:rPr lang="en-US" sz="2400" b="1">
                          <a:solidFill>
                            <a:schemeClr val="bg2">
                              <a:lumMod val="25000"/>
                            </a:schemeClr>
                          </a:solidFill>
                          <a:latin typeface="Arial" panose="020B0604020202020204" pitchFamily="34" charset="0"/>
                          <a:cs typeface="Arial" panose="020B0604020202020204" pitchFamily="34" charset="0"/>
                        </a:rPr>
                        <a:t>Phiếu học tập 1</a:t>
                      </a:r>
                    </a:p>
                    <a:p>
                      <a:pPr indent="0" algn="l">
                        <a:buNone/>
                      </a:pPr>
                      <a:r>
                        <a:rPr lang="en-US" sz="2400" b="1">
                          <a:solidFill>
                            <a:srgbClr val="000000"/>
                          </a:solidFill>
                          <a:latin typeface="Arial" panose="020B0604020202020204" pitchFamily="34" charset="0"/>
                          <a:cs typeface="Arial" panose="020B0604020202020204" pitchFamily="34" charset="0"/>
                        </a:rPr>
                        <a:t>Câu 1:</a:t>
                      </a:r>
                      <a:r>
                        <a:rPr lang="en-US" sz="2400" b="0">
                          <a:solidFill>
                            <a:srgbClr val="000000"/>
                          </a:solidFill>
                          <a:latin typeface="Arial" panose="020B0604020202020204" pitchFamily="34" charset="0"/>
                          <a:cs typeface="Arial" panose="020B0604020202020204" pitchFamily="34" charset="0"/>
                        </a:rPr>
                        <a:t>Lần lượt thay các nguồn điện có ghi các giá trị hiệu điện thế 1,5 V; 3V; 4,5V sau đó đọc giá trị hiệu điện thế trên vôn kế, quan sát và ghi số chỉ của ampe kế vào bảng sau: </a:t>
                      </a:r>
                    </a:p>
                    <a:p>
                      <a:pPr indent="0" algn="l">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2: </a:t>
                      </a:r>
                      <a:r>
                        <a:rPr lang="en-US" sz="2400" b="0">
                          <a:solidFill>
                            <a:srgbClr val="000000"/>
                          </a:solidFill>
                          <a:latin typeface="Arial" panose="020B0604020202020204" pitchFamily="34" charset="0"/>
                          <a:cs typeface="Arial" panose="020B0604020202020204" pitchFamily="34" charset="0"/>
                        </a:rPr>
                        <a:t>So sánh số chỉ trên Ampe kế khi lần lượt lắp 3 pin trên</a:t>
                      </a: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3:</a:t>
                      </a:r>
                      <a:r>
                        <a:rPr lang="en-US" sz="2400" b="0">
                          <a:solidFill>
                            <a:srgbClr val="000000"/>
                          </a:solidFill>
                          <a:latin typeface="Arial" panose="020B0604020202020204" pitchFamily="34" charset="0"/>
                          <a:cs typeface="Arial" panose="020B0604020202020204" pitchFamily="34" charset="0"/>
                        </a:rPr>
                        <a:t>Rút ra nhận xét về khả năng sinh ra dòng điện của từng nguồn điện trên</a:t>
                      </a:r>
                    </a:p>
                    <a:p>
                      <a:pPr indent="0" algn="l">
                        <a:buNone/>
                      </a:pPr>
                      <a:r>
                        <a:rPr lang="en-US" sz="2400" b="1">
                          <a:solidFill>
                            <a:srgbClr val="00B050"/>
                          </a:solidFill>
                          <a:latin typeface="Arial" panose="020B0604020202020204" pitchFamily="34" charset="0"/>
                          <a:cs typeface="Arial" panose="020B0604020202020204" pitchFamily="34" charset="0"/>
                        </a:rPr>
                        <a:t>   </a:t>
                      </a:r>
                    </a:p>
                    <a:p>
                      <a:pPr indent="0" algn="l">
                        <a:buNone/>
                      </a:pPr>
                      <a:r>
                        <a:rPr lang="en-US" sz="2400" b="1">
                          <a:solidFill>
                            <a:srgbClr val="000000"/>
                          </a:solidFill>
                          <a:latin typeface="Arial" panose="020B0604020202020204" pitchFamily="34" charset="0"/>
                          <a:cs typeface="Arial" panose="020B0604020202020204" pitchFamily="34" charset="0"/>
                        </a:rPr>
                        <a:t>Câu 4: </a:t>
                      </a:r>
                      <a:r>
                        <a:rPr lang="en-US" sz="2400" b="0">
                          <a:solidFill>
                            <a:srgbClr val="000000"/>
                          </a:solidFill>
                          <a:latin typeface="Arial" panose="020B0604020202020204" pitchFamily="34" charset="0"/>
                          <a:cs typeface="Arial" panose="020B0604020202020204" pitchFamily="34" charset="0"/>
                        </a:rPr>
                        <a:t>Số chỉ của vôn kế có bằng giá trị ghi trên nguồn điện không? Tại sao?</a:t>
                      </a:r>
                    </a:p>
                    <a:p>
                      <a:pPr indent="0" algn="l">
                        <a:buNone/>
                      </a:pPr>
                      <a:endPar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tr>
            </a:tbl>
          </a:graphicData>
        </a:graphic>
      </p:graphicFrame>
      <p:graphicFrame>
        <p:nvGraphicFramePr>
          <p:cNvPr id="3" name="Table 2"/>
          <p:cNvGraphicFramePr/>
          <p:nvPr/>
        </p:nvGraphicFramePr>
        <p:xfrm>
          <a:off x="326390" y="1667510"/>
          <a:ext cx="11865610" cy="1932305"/>
        </p:xfrm>
        <a:graphic>
          <a:graphicData uri="http://schemas.openxmlformats.org/drawingml/2006/table">
            <a:tbl>
              <a:tblPr firstRow="1" bandRow="1">
                <a:tableStyleId>{5940675A-B579-460E-94D1-54222C63F5DA}</a:tableStyleId>
              </a:tblPr>
              <a:tblGrid>
                <a:gridCol w="1968500"/>
                <a:gridCol w="3495040"/>
                <a:gridCol w="3201670"/>
                <a:gridCol w="3200400"/>
              </a:tblGrid>
              <a:tr h="40005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Nguồn điện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vôn ghi trên vỏ pin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chỉ của vôn kế</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chỉ của ampekế</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r>
              <a:tr h="481965">
                <a:tc>
                  <a:txBody>
                    <a:bodyPr/>
                    <a:lstStyle/>
                    <a:p>
                      <a:pPr indent="0">
                        <a:buNone/>
                      </a:pPr>
                      <a:r>
                        <a:rPr lang="en-US" sz="2400" b="0">
                          <a:solidFill>
                            <a:srgbClr val="000000"/>
                          </a:solidFill>
                          <a:latin typeface="Arial" panose="020B0604020202020204" pitchFamily="34" charset="0"/>
                          <a:cs typeface="Arial" panose="020B0604020202020204" pitchFamily="34" charset="0"/>
                        </a:rPr>
                        <a:t>Pin 1</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1,5V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1330">
                <a:tc>
                  <a:txBody>
                    <a:bodyPr/>
                    <a:lstStyle/>
                    <a:p>
                      <a:pPr indent="0">
                        <a:buNone/>
                      </a:pPr>
                      <a:r>
                        <a:rPr lang="en-US" sz="2400" b="0">
                          <a:solidFill>
                            <a:srgbClr val="000000"/>
                          </a:solidFill>
                          <a:latin typeface="Arial" panose="020B0604020202020204" pitchFamily="34" charset="0"/>
                          <a:cs typeface="Arial" panose="020B0604020202020204" pitchFamily="34" charset="0"/>
                        </a:rPr>
                        <a:t>Pin 2</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3V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8960">
                <a:tc>
                  <a:txBody>
                    <a:bodyPr/>
                    <a:lstStyle/>
                    <a:p>
                      <a:pPr indent="0">
                        <a:buNone/>
                      </a:pPr>
                      <a:r>
                        <a:rPr lang="en-US" sz="2400" b="0">
                          <a:solidFill>
                            <a:srgbClr val="000000"/>
                          </a:solidFill>
                          <a:latin typeface="Arial" panose="020B0604020202020204" pitchFamily="34" charset="0"/>
                          <a:cs typeface="Arial" panose="020B0604020202020204" pitchFamily="34" charset="0"/>
                        </a:rPr>
                        <a:t>Pin 3</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4,5V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2" name="Text Box 101"/>
          <p:cNvSpPr txBox="1"/>
          <p:nvPr/>
        </p:nvSpPr>
        <p:spPr>
          <a:xfrm>
            <a:off x="326390" y="3990340"/>
            <a:ext cx="11390630" cy="829945"/>
          </a:xfrm>
          <a:prstGeom prst="rect">
            <a:avLst/>
          </a:prstGeom>
          <a:noFill/>
          <a:ln w="9525">
            <a:noFill/>
          </a:ln>
        </p:spPr>
        <p:txBody>
          <a:bodyPr wrap="square">
            <a:spAutoFit/>
          </a:bodyPr>
          <a:lstStyle/>
          <a:p>
            <a:pPr indent="0"/>
            <a:r>
              <a:rPr lang="en-US" sz="2400" b="1">
                <a:solidFill>
                  <a:srgbClr val="00B050"/>
                </a:solidFill>
                <a:latin typeface="Arial" panose="020B0604020202020204" pitchFamily="34" charset="0"/>
                <a:cs typeface="Arial" panose="020B0604020202020204" pitchFamily="34" charset="0"/>
              </a:rPr>
              <a:t>Số chỉ ampe kế khi mắc nguồn điện 1,5 V nhỏ hơn số chỉ ampe kế khi mắc nguồn điện 3 V nhỏ hơn số chỉ ampe kế khi mắc nguồn điện 4,5 </a:t>
            </a:r>
            <a:r>
              <a:rPr lang="en-US" sz="2000" b="1">
                <a:solidFill>
                  <a:srgbClr val="00B050"/>
                </a:solidFill>
                <a:latin typeface="Arial" panose="020B0604020202020204" pitchFamily="34" charset="0"/>
                <a:cs typeface="Arial" panose="020B0604020202020204" pitchFamily="34" charset="0"/>
              </a:rPr>
              <a:t>V.</a:t>
            </a:r>
          </a:p>
        </p:txBody>
      </p:sp>
      <p:sp>
        <p:nvSpPr>
          <p:cNvPr id="4" name="Text Box 3"/>
          <p:cNvSpPr txBox="1"/>
          <p:nvPr/>
        </p:nvSpPr>
        <p:spPr>
          <a:xfrm>
            <a:off x="621030" y="5930900"/>
            <a:ext cx="10297160" cy="829945"/>
          </a:xfrm>
          <a:prstGeom prst="rect">
            <a:avLst/>
          </a:prstGeom>
          <a:noFill/>
        </p:spPr>
        <p:txBody>
          <a:bodyPr wrap="square" rtlCol="0" anchor="t">
            <a:spAutoFit/>
          </a:bodyPr>
          <a:lstStyle/>
          <a:p>
            <a:pPr indent="0" algn="l">
              <a:buNone/>
            </a:pPr>
            <a:r>
              <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Đối với pin mới: số chỉ vôn kế đo được bằng giá trị ghi trên pin</a:t>
            </a:r>
            <a:endPar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Đối với pin cũ: số chỉ vôn kế đo được nhỏ hơn giá trị ghi trên pin</a:t>
            </a:r>
            <a:endParaRPr lang="en-US" sz="2400"/>
          </a:p>
        </p:txBody>
      </p:sp>
      <p:sp>
        <p:nvSpPr>
          <p:cNvPr id="11" name="Text Box 10"/>
          <p:cNvSpPr txBox="1"/>
          <p:nvPr/>
        </p:nvSpPr>
        <p:spPr>
          <a:xfrm>
            <a:off x="469900" y="5092065"/>
            <a:ext cx="10599420" cy="460375"/>
          </a:xfrm>
          <a:prstGeom prst="rect">
            <a:avLst/>
          </a:prstGeom>
          <a:noFill/>
        </p:spPr>
        <p:txBody>
          <a:bodyPr wrap="none" rtlCol="0" anchor="t">
            <a:spAutoFit/>
          </a:bodyPr>
          <a:lstStyle/>
          <a:p>
            <a:r>
              <a:rPr lang="en-US" sz="2400" b="1">
                <a:solidFill>
                  <a:srgbClr val="00B050"/>
                </a:solidFill>
                <a:latin typeface="Arial" panose="020B0604020202020204" pitchFamily="34" charset="0"/>
                <a:cs typeface="Arial" panose="020B0604020202020204" pitchFamily="34" charset="0"/>
                <a:sym typeface="+mn-ea"/>
              </a:rPr>
              <a:t>Nguồn điện có số vôn càng lớn thì khả năng sinh ra dòng điện càng lớn</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2" grpId="1"/>
      <p:bldP spid="4" grpId="0"/>
      <p:bldP spid="4" grpId="1"/>
      <p:bldP spid="11" grpId="0"/>
      <p:bldP spid="1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sz="half" idx="1"/>
          </p:nvPr>
        </p:nvPicPr>
        <p:blipFill>
          <a:blip r:embed="rId2"/>
          <a:stretch>
            <a:fillRect/>
          </a:stretch>
        </p:blipFill>
        <p:spPr>
          <a:xfrm>
            <a:off x="2933065" y="3286760"/>
            <a:ext cx="990600" cy="1428750"/>
          </a:xfrm>
          <a:prstGeom prst="rect">
            <a:avLst/>
          </a:prstGeom>
          <a:noFill/>
          <a:ln w="9525">
            <a:noFill/>
          </a:ln>
        </p:spPr>
      </p:pic>
      <p:sp>
        <p:nvSpPr>
          <p:cNvPr id="12" name="圆角矩形 11"/>
          <p:cNvSpPr/>
          <p:nvPr/>
        </p:nvSpPr>
        <p:spPr>
          <a:xfrm>
            <a:off x="142875" y="326508"/>
            <a:ext cx="12049125" cy="6441937"/>
          </a:xfrm>
          <a:prstGeom prst="roundRect">
            <a:avLst/>
          </a:prstGeom>
          <a:solidFill>
            <a:schemeClr val="accent4">
              <a:lumMod val="20000"/>
              <a:lumOff val="8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altLang="zh-CN" sz="3400" b="1" dirty="0">
                <a:solidFill>
                  <a:schemeClr val="tx1"/>
                </a:solidFill>
              </a:rPr>
              <a:t>2 . </a:t>
            </a:r>
            <a:r>
              <a:rPr lang="en-US" altLang="zh-CN" sz="3400" b="1" dirty="0" err="1">
                <a:solidFill>
                  <a:schemeClr val="tx1"/>
                </a:solidFill>
              </a:rPr>
              <a:t>Hiệu</a:t>
            </a:r>
            <a:r>
              <a:rPr lang="en-US" altLang="zh-CN" sz="3400" b="1" dirty="0">
                <a:solidFill>
                  <a:schemeClr val="tx1"/>
                </a:solidFill>
              </a:rPr>
              <a:t> </a:t>
            </a:r>
            <a:r>
              <a:rPr lang="en-US" altLang="zh-CN" sz="3400" b="1" dirty="0" err="1">
                <a:solidFill>
                  <a:schemeClr val="tx1"/>
                </a:solidFill>
              </a:rPr>
              <a:t>điện</a:t>
            </a:r>
            <a:r>
              <a:rPr lang="en-US" altLang="zh-CN" sz="3400" b="1" dirty="0">
                <a:solidFill>
                  <a:schemeClr val="tx1"/>
                </a:solidFill>
              </a:rPr>
              <a:t> </a:t>
            </a:r>
            <a:r>
              <a:rPr lang="en-US" altLang="zh-CN" sz="3400" b="1" dirty="0" err="1">
                <a:solidFill>
                  <a:schemeClr val="tx1"/>
                </a:solidFill>
              </a:rPr>
              <a:t>thế</a:t>
            </a:r>
            <a:r>
              <a:rPr lang="en-US" altLang="zh-CN" sz="3400" b="1" dirty="0">
                <a:solidFill>
                  <a:schemeClr val="tx1"/>
                </a:solidFill>
              </a:rPr>
              <a:t>:</a:t>
            </a:r>
          </a:p>
          <a:p>
            <a:pPr algn="l"/>
            <a:r>
              <a:rPr lang="zh-CN" altLang="en-US" sz="3400" b="1" dirty="0">
                <a:solidFill>
                  <a:schemeClr val="tx1"/>
                </a:solidFill>
              </a:rPr>
              <a:t>- Khả năng sinh ra dòng điện của pin (hay acquy) được đo bằng hiệu điện </a:t>
            </a:r>
            <a:r>
              <a:rPr lang="zh-CN" altLang="en-US" sz="3400" b="1" dirty="0" smtClean="0">
                <a:solidFill>
                  <a:schemeClr val="tx1"/>
                </a:solidFill>
              </a:rPr>
              <a:t>thế</a:t>
            </a:r>
            <a:r>
              <a:rPr lang="vi-VN" altLang="zh-CN" sz="3400" b="1" dirty="0" smtClean="0">
                <a:solidFill>
                  <a:schemeClr val="tx1"/>
                </a:solidFill>
              </a:rPr>
              <a:t> (còn gọi là điện áp)</a:t>
            </a:r>
            <a:r>
              <a:rPr lang="zh-CN" altLang="en-US" sz="3400" b="1" dirty="0" smtClean="0">
                <a:solidFill>
                  <a:schemeClr val="tx1"/>
                </a:solidFill>
              </a:rPr>
              <a:t> </a:t>
            </a:r>
            <a:r>
              <a:rPr lang="zh-CN" altLang="en-US" sz="3400" b="1" dirty="0">
                <a:solidFill>
                  <a:schemeClr val="tx1"/>
                </a:solidFill>
              </a:rPr>
              <a:t>giữa hai cực của nó</a:t>
            </a:r>
          </a:p>
          <a:p>
            <a:pPr algn="l"/>
            <a:r>
              <a:rPr lang="zh-CN" altLang="en-US" sz="3400" b="1" dirty="0">
                <a:solidFill>
                  <a:schemeClr val="tx1"/>
                </a:solidFill>
              </a:rPr>
              <a:t>- Kí </a:t>
            </a:r>
            <a:r>
              <a:rPr lang="zh-CN" altLang="en-US" sz="3400" b="1" dirty="0" smtClean="0">
                <a:solidFill>
                  <a:schemeClr val="tx1"/>
                </a:solidFill>
              </a:rPr>
              <a:t>hiệu</a:t>
            </a:r>
            <a:r>
              <a:rPr lang="vi-VN" altLang="zh-CN" sz="3400" b="1" dirty="0" smtClean="0">
                <a:solidFill>
                  <a:schemeClr val="tx1"/>
                </a:solidFill>
              </a:rPr>
              <a:t> hiệu điện thế là chữ</a:t>
            </a:r>
            <a:r>
              <a:rPr lang="zh-CN" altLang="en-US" sz="3400" b="1" dirty="0" smtClean="0">
                <a:solidFill>
                  <a:schemeClr val="tx1"/>
                </a:solidFill>
              </a:rPr>
              <a:t> </a:t>
            </a:r>
            <a:r>
              <a:rPr lang="zh-CN" altLang="en-US" sz="3400" b="1" dirty="0">
                <a:solidFill>
                  <a:schemeClr val="tx1"/>
                </a:solidFill>
              </a:rPr>
              <a:t>U</a:t>
            </a:r>
          </a:p>
          <a:p>
            <a:pPr algn="l"/>
            <a:r>
              <a:rPr lang="zh-CN" altLang="en-US" sz="3400" b="1" dirty="0">
                <a:solidFill>
                  <a:schemeClr val="tx1"/>
                </a:solidFill>
              </a:rPr>
              <a:t>- Đơn vị đo: Vôn ( V )</a:t>
            </a:r>
          </a:p>
          <a:p>
            <a:pPr algn="l"/>
            <a:r>
              <a:rPr lang="en-US" altLang="zh-CN" sz="3400" b="1" dirty="0">
                <a:solidFill>
                  <a:schemeClr val="tx1"/>
                </a:solidFill>
              </a:rPr>
              <a:t>  </a:t>
            </a:r>
            <a:r>
              <a:rPr lang="zh-CN" altLang="en-US" sz="3400" b="1" dirty="0">
                <a:solidFill>
                  <a:schemeClr val="tx1"/>
                </a:solidFill>
              </a:rPr>
              <a:t>Ngoài ra còn dùng: Milivôn: mV, Kilôvôn: kV</a:t>
            </a:r>
          </a:p>
          <a:p>
            <a:pPr algn="l"/>
            <a:r>
              <a:rPr lang="en-US" altLang="zh-CN" sz="3400" b="1" dirty="0">
                <a:solidFill>
                  <a:schemeClr val="tx1"/>
                </a:solidFill>
              </a:rPr>
              <a:t>  </a:t>
            </a:r>
            <a:r>
              <a:rPr lang="zh-CN" altLang="en-US" sz="3400" b="1" dirty="0">
                <a:solidFill>
                  <a:schemeClr val="tx1"/>
                </a:solidFill>
              </a:rPr>
              <a:t>1mV = 0,001V   		       1kV = 1000V</a:t>
            </a:r>
          </a:p>
          <a:p>
            <a:pPr marL="457200" indent="-457200">
              <a:buFontTx/>
              <a:buChar char="-"/>
            </a:pPr>
            <a:r>
              <a:rPr lang="vi-VN" altLang="zh-CN" sz="3400" b="1" dirty="0" smtClean="0">
                <a:solidFill>
                  <a:schemeClr val="tx1"/>
                </a:solidFill>
              </a:rPr>
              <a:t>D</a:t>
            </a:r>
            <a:r>
              <a:rPr lang="zh-CN" altLang="en-US" sz="3400" b="1" dirty="0" smtClean="0">
                <a:solidFill>
                  <a:schemeClr val="tx1"/>
                </a:solidFill>
              </a:rPr>
              <a:t>ụng </a:t>
            </a:r>
            <a:r>
              <a:rPr lang="zh-CN" altLang="en-US" sz="3400" b="1" dirty="0">
                <a:solidFill>
                  <a:schemeClr val="tx1"/>
                </a:solidFill>
              </a:rPr>
              <a:t>cụ để đo hiệu điện </a:t>
            </a:r>
            <a:r>
              <a:rPr lang="zh-CN" altLang="en-US" sz="3400" b="1" dirty="0" smtClean="0">
                <a:solidFill>
                  <a:schemeClr val="tx1"/>
                </a:solidFill>
              </a:rPr>
              <a:t>thế</a:t>
            </a:r>
            <a:r>
              <a:rPr lang="vi-VN" altLang="zh-CN" sz="3400" b="1" dirty="0" smtClean="0">
                <a:solidFill>
                  <a:schemeClr val="tx1"/>
                </a:solidFill>
              </a:rPr>
              <a:t>: </a:t>
            </a:r>
            <a:r>
              <a:rPr lang="zh-CN" altLang="en-US" sz="3400" b="1" dirty="0" smtClean="0">
                <a:solidFill>
                  <a:schemeClr val="tx1"/>
                </a:solidFill>
              </a:rPr>
              <a:t>Vôn </a:t>
            </a:r>
            <a:r>
              <a:rPr lang="zh-CN" altLang="en-US" sz="3400" b="1" dirty="0" smtClean="0">
                <a:solidFill>
                  <a:schemeClr val="tx1"/>
                </a:solidFill>
              </a:rPr>
              <a:t>kế</a:t>
            </a:r>
            <a:endParaRPr lang="vi-VN" altLang="zh-CN" sz="3400" b="1" dirty="0" smtClean="0">
              <a:solidFill>
                <a:schemeClr val="tx1"/>
              </a:solidFill>
            </a:endParaRPr>
          </a:p>
          <a:p>
            <a:pPr marL="457200" indent="-457200" algn="l">
              <a:buFontTx/>
              <a:buChar char="-"/>
            </a:pPr>
            <a:r>
              <a:rPr lang="zh-CN" altLang="en-US" sz="3400" b="1" dirty="0" smtClean="0">
                <a:solidFill>
                  <a:schemeClr val="tx1"/>
                </a:solidFill>
              </a:rPr>
              <a:t>Kí hiệu</a:t>
            </a:r>
            <a:r>
              <a:rPr lang="vi-VN" altLang="zh-CN" sz="3400" b="1" dirty="0" smtClean="0">
                <a:solidFill>
                  <a:schemeClr val="tx1"/>
                </a:solidFill>
              </a:rPr>
              <a:t> của vôn kế trong sơ đồ mạch điện</a:t>
            </a:r>
            <a:r>
              <a:rPr lang="zh-CN" altLang="en-US" sz="3400" b="1" dirty="0" smtClean="0">
                <a:solidFill>
                  <a:schemeClr val="tx1"/>
                </a:solidFill>
              </a:rPr>
              <a:t>: </a:t>
            </a:r>
            <a:endParaRPr lang="zh-CN" altLang="en-US" sz="3400" b="1" dirty="0">
              <a:solidFill>
                <a:schemeClr val="tx1"/>
              </a:solidFill>
            </a:endParaRPr>
          </a:p>
          <a:p>
            <a:pPr algn="l"/>
            <a:endParaRPr lang="zh-CN" altLang="en-US" sz="3200" b="1" dirty="0">
              <a:solidFill>
                <a:schemeClr val="tx1"/>
              </a:solidFill>
            </a:endParaRPr>
          </a:p>
        </p:txBody>
      </p:sp>
      <p:pic>
        <p:nvPicPr>
          <p:cNvPr id="3" name="Picture 6" descr="7"/>
          <p:cNvPicPr>
            <a:picLocks noChangeAspect="1"/>
          </p:cNvPicPr>
          <p:nvPr/>
        </p:nvPicPr>
        <p:blipFill>
          <a:blip r:embed="rId2"/>
          <a:stretch>
            <a:fillRect/>
          </a:stretch>
        </p:blipFill>
        <p:spPr>
          <a:xfrm>
            <a:off x="142875" y="0"/>
            <a:ext cx="922354" cy="787207"/>
          </a:xfrm>
          <a:prstGeom prst="rect">
            <a:avLst/>
          </a:prstGeom>
          <a:noFill/>
          <a:ln w="9525">
            <a:noFill/>
          </a:ln>
        </p:spPr>
      </p:pic>
      <p:pic>
        <p:nvPicPr>
          <p:cNvPr id="439" name="image297.jpeg"/>
          <p:cNvPicPr>
            <a:picLocks noGrp="1" noChangeAspect="1"/>
          </p:cNvPicPr>
          <p:nvPr>
            <p:ph sz="half" idx="2"/>
          </p:nvPr>
        </p:nvPicPr>
        <p:blipFill>
          <a:blip r:embed="rId3" cstate="print"/>
          <a:stretch>
            <a:fillRect/>
          </a:stretch>
        </p:blipFill>
        <p:spPr>
          <a:xfrm>
            <a:off x="4536408" y="5476973"/>
            <a:ext cx="2683589" cy="840131"/>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12" grpId="0" bldLvl="0" animBg="1"/>
      <p:bldP spid="1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169682"/>
            <a:ext cx="7813964" cy="6688317"/>
          </a:xfrm>
          <a:prstGeom prst="rect">
            <a:avLst/>
          </a:prstGeom>
          <a:noFill/>
          <a:ln w="9525">
            <a:noFill/>
            <a:miter lim="800000"/>
            <a:headEnd/>
            <a:tailEnd/>
          </a:ln>
          <a:effectLst/>
        </p:spPr>
      </p:pic>
      <p:sp>
        <p:nvSpPr>
          <p:cNvPr id="5" name="Rectangle 4"/>
          <p:cNvSpPr/>
          <p:nvPr/>
        </p:nvSpPr>
        <p:spPr>
          <a:xfrm>
            <a:off x="7616858" y="79711"/>
            <a:ext cx="4464307" cy="6555641"/>
          </a:xfrm>
          <a:prstGeom prst="rect">
            <a:avLst/>
          </a:prstGeom>
        </p:spPr>
        <p:txBody>
          <a:bodyPr wrap="square">
            <a:spAutoFit/>
          </a:bodyPr>
          <a:lstStyle/>
          <a:p>
            <a:pPr algn="just"/>
            <a:r>
              <a:rPr lang="vi-VN" sz="2800" dirty="0" smtClean="0">
                <a:solidFill>
                  <a:srgbClr val="FF00FF"/>
                </a:solidFill>
                <a:latin typeface="Times New Roman" panose="02020603050405020304" pitchFamily="18" charset="0"/>
              </a:rPr>
              <a:t>- Trong thực hành chỉ làm thí nghiệm với các nguồn điện có hiệu điện thế dưới 40 V.</a:t>
            </a:r>
          </a:p>
          <a:p>
            <a:pPr algn="just"/>
            <a:r>
              <a:rPr lang="vi-VN" sz="2800" dirty="0" smtClean="0">
                <a:solidFill>
                  <a:srgbClr val="FF00FF"/>
                </a:solidFill>
                <a:latin typeface="Times New Roman" panose="02020603050405020304" pitchFamily="18" charset="0"/>
              </a:rPr>
              <a:t>- Phải sử dụng các dây dẫn có vỏ bọc cách điện.</a:t>
            </a:r>
          </a:p>
          <a:p>
            <a:pPr algn="just"/>
            <a:r>
              <a:rPr lang="vi-VN" sz="2800" dirty="0" smtClean="0">
                <a:solidFill>
                  <a:srgbClr val="FF00FF"/>
                </a:solidFill>
                <a:latin typeface="Times New Roman" panose="02020603050405020304" pitchFamily="18" charset="0"/>
              </a:rPr>
              <a:t>- Không được tự mình tiếp xúc với mạng điện dân dụng và các thiết bị điện nếu chưa biết rõ cách sử dụng.</a:t>
            </a:r>
          </a:p>
          <a:p>
            <a:pPr algn="just"/>
            <a:r>
              <a:rPr lang="vi-VN" sz="2800" dirty="0" smtClean="0">
                <a:solidFill>
                  <a:srgbClr val="FF00FF"/>
                </a:solidFill>
                <a:latin typeface="Times New Roman" panose="02020603050405020304" pitchFamily="18" charset="0"/>
              </a:rPr>
              <a:t>- Khi có người bị điện giật cần phải tìm cách ngắt ngay dòng điện bằng cách tắt công tắc, kéo cầu dao điện xuống,... và gọi ngay người cấp cứu.</a:t>
            </a:r>
            <a:endParaRPr lang="vi-VN" sz="2800" dirty="0">
              <a:solidFill>
                <a:srgbClr val="FF00FF"/>
              </a:solidFill>
              <a:latin typeface="Times New Roman" panose="02020603050405020304" pitchFamily="18" charset="0"/>
            </a:endParaRPr>
          </a:p>
        </p:txBody>
      </p:sp>
    </p:spTree>
    <p:extLst>
      <p:ext uri="{BB962C8B-B14F-4D97-AF65-F5344CB8AC3E}">
        <p14:creationId xmlns:p14="http://schemas.microsoft.com/office/powerpoint/2010/main" val="196116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edge">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Horizontal)">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Horizontal)">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Horizontal)">
                                      <p:cBhvr>
                                        <p:cTn id="22" dur="1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Horizontal)">
                                      <p:cBhvr>
                                        <p:cTn id="27"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73742974" name="docshapegroup87"/>
          <p:cNvGrpSpPr/>
          <p:nvPr/>
        </p:nvGrpSpPr>
        <p:grpSpPr>
          <a:xfrm>
            <a:off x="1497814" y="747058"/>
            <a:ext cx="8344051" cy="3970357"/>
            <a:chOff x="1134" y="1089"/>
            <a:chExt cx="5790" cy="3019"/>
          </a:xfrm>
        </p:grpSpPr>
        <p:pic>
          <p:nvPicPr>
            <p:cNvPr id="1073742975" name="docshape88"/>
            <p:cNvPicPr>
              <a:picLocks noChangeAspect="1"/>
            </p:cNvPicPr>
            <p:nvPr/>
          </p:nvPicPr>
          <p:blipFill>
            <a:blip r:embed="rId3"/>
            <a:stretch>
              <a:fillRect/>
            </a:stretch>
          </p:blipFill>
          <p:spPr>
            <a:xfrm>
              <a:off x="1538" y="1147"/>
              <a:ext cx="2001" cy="2711"/>
            </a:xfrm>
            <a:prstGeom prst="rect">
              <a:avLst/>
            </a:prstGeom>
            <a:noFill/>
            <a:ln w="9525">
              <a:noFill/>
            </a:ln>
          </p:spPr>
        </p:pic>
        <p:sp>
          <p:nvSpPr>
            <p:cNvPr id="1073742976" name="docshape89"/>
            <p:cNvSpPr/>
            <p:nvPr/>
          </p:nvSpPr>
          <p:spPr>
            <a:xfrm>
              <a:off x="1134" y="1089"/>
              <a:ext cx="2193" cy="3019"/>
            </a:xfrm>
            <a:custGeom>
              <a:avLst/>
              <a:gdLst/>
              <a:ahLst/>
              <a:cxnLst/>
              <a:rect l="0" t="0" r="0" b="0"/>
              <a:pathLst>
                <a:path w="2193" h="3019">
                  <a:moveTo>
                    <a:pt x="9" y="3018"/>
                  </a:moveTo>
                  <a:lnTo>
                    <a:pt x="9" y="0"/>
                  </a:lnTo>
                  <a:moveTo>
                    <a:pt x="0" y="24"/>
                  </a:moveTo>
                  <a:lnTo>
                    <a:pt x="2192" y="24"/>
                  </a:lnTo>
                </a:path>
              </a:pathLst>
            </a:custGeom>
            <a:noFill/>
            <a:ln w="12210" cap="flat" cmpd="sng">
              <a:solidFill>
                <a:srgbClr val="000000"/>
              </a:solidFill>
              <a:prstDash val="solid"/>
              <a:headEnd type="none" w="med" len="med"/>
              <a:tailEnd type="none" w="med" len="med"/>
            </a:ln>
          </p:spPr>
          <p:txBody>
            <a:bodyPr/>
            <a:lstStyle/>
            <a:p>
              <a:endParaRPr lang="en-US"/>
            </a:p>
          </p:txBody>
        </p:sp>
        <p:sp>
          <p:nvSpPr>
            <p:cNvPr id="1073742977" name="Straight Connector 1073742976"/>
            <p:cNvSpPr/>
            <p:nvPr/>
          </p:nvSpPr>
          <p:spPr>
            <a:xfrm>
              <a:off x="1135" y="4079"/>
              <a:ext cx="5789" cy="0"/>
            </a:xfrm>
            <a:prstGeom prst="line">
              <a:avLst/>
            </a:prstGeom>
            <a:ln w="21363" cap="flat" cmpd="sng">
              <a:solidFill>
                <a:srgbClr val="000000"/>
              </a:solidFill>
              <a:prstDash val="solid"/>
              <a:headEnd type="none" w="med" len="med"/>
              <a:tailEnd type="none" w="med" len="med"/>
            </a:ln>
          </p:spPr>
        </p:sp>
      </p:grpSp>
      <p:pic>
        <p:nvPicPr>
          <p:cNvPr id="51" name="image43.jpeg"/>
          <p:cNvPicPr>
            <a:picLocks noChangeAspect="1"/>
          </p:cNvPicPr>
          <p:nvPr/>
        </p:nvPicPr>
        <p:blipFill>
          <a:blip r:embed="rId4" cstate="print"/>
          <a:stretch>
            <a:fillRect/>
          </a:stretch>
        </p:blipFill>
        <p:spPr>
          <a:xfrm>
            <a:off x="6256655" y="726918"/>
            <a:ext cx="3585210" cy="3707286"/>
          </a:xfrm>
          <a:prstGeom prst="rect">
            <a:avLst/>
          </a:prstGeom>
        </p:spPr>
      </p:pic>
      <p:sp>
        <p:nvSpPr>
          <p:cNvPr id="9" name="Text Box 8"/>
          <p:cNvSpPr txBox="1"/>
          <p:nvPr/>
        </p:nvSpPr>
        <p:spPr>
          <a:xfrm>
            <a:off x="1761490" y="4722495"/>
            <a:ext cx="4155440" cy="829945"/>
          </a:xfrm>
          <a:prstGeom prst="rect">
            <a:avLst/>
          </a:prstGeom>
          <a:noFill/>
        </p:spPr>
        <p:txBody>
          <a:bodyPr wrap="square" rtlCol="0">
            <a:spAutoFit/>
          </a:bodyPr>
          <a:lstStyle/>
          <a:p>
            <a:r>
              <a:rPr lang="en-US"/>
              <a:t>             </a:t>
            </a:r>
            <a:r>
              <a:rPr lang="en-US" sz="2400" b="1">
                <a:solidFill>
                  <a:schemeClr val="accent5">
                    <a:lumMod val="50000"/>
                  </a:schemeClr>
                </a:solidFill>
              </a:rPr>
              <a:t> Ampe kế</a:t>
            </a:r>
          </a:p>
          <a:p>
            <a:r>
              <a:rPr lang="en-US" sz="2400" b="1">
                <a:solidFill>
                  <a:schemeClr val="accent5">
                    <a:lumMod val="50000"/>
                  </a:schemeClr>
                </a:solidFill>
              </a:rPr>
              <a:t>(Đo cường độ dòng điện)</a:t>
            </a:r>
          </a:p>
        </p:txBody>
      </p:sp>
      <p:sp>
        <p:nvSpPr>
          <p:cNvPr id="10" name="Text Box 9"/>
          <p:cNvSpPr txBox="1"/>
          <p:nvPr/>
        </p:nvSpPr>
        <p:spPr>
          <a:xfrm>
            <a:off x="6606540" y="4807585"/>
            <a:ext cx="3074670" cy="829945"/>
          </a:xfrm>
          <a:prstGeom prst="rect">
            <a:avLst/>
          </a:prstGeom>
          <a:noFill/>
        </p:spPr>
        <p:txBody>
          <a:bodyPr wrap="square" rtlCol="0">
            <a:spAutoFit/>
          </a:bodyPr>
          <a:lstStyle/>
          <a:p>
            <a:r>
              <a:rPr lang="en-US"/>
              <a:t>      </a:t>
            </a:r>
            <a:r>
              <a:rPr lang="en-US" sz="2400" b="1">
                <a:solidFill>
                  <a:schemeClr val="accent5">
                    <a:lumMod val="50000"/>
                  </a:schemeClr>
                </a:solidFill>
              </a:rPr>
              <a:t>  Vôn kế</a:t>
            </a:r>
          </a:p>
          <a:p>
            <a:r>
              <a:rPr lang="en-US" sz="2400" b="1">
                <a:solidFill>
                  <a:schemeClr val="accent5">
                    <a:lumMod val="50000"/>
                  </a:schemeClr>
                </a:solidFill>
              </a:rPr>
              <a:t>(Đo hiệu điện thế) </a:t>
            </a:r>
          </a:p>
        </p:txBody>
      </p:sp>
      <p:pic>
        <p:nvPicPr>
          <p:cNvPr id="71688" name="图片 71687" descr="8"/>
          <p:cNvPicPr>
            <a:picLocks noChangeAspect="1"/>
          </p:cNvPicPr>
          <p:nvPr/>
        </p:nvPicPr>
        <p:blipFill>
          <a:blip r:embed="rId5"/>
          <a:stretch>
            <a:fillRect/>
          </a:stretch>
        </p:blipFill>
        <p:spPr>
          <a:xfrm>
            <a:off x="2085340" y="5552440"/>
            <a:ext cx="9709785" cy="1300480"/>
          </a:xfrm>
          <a:prstGeom prst="rect">
            <a:avLst/>
          </a:prstGeom>
          <a:noFill/>
          <a:ln w="9525">
            <a:noFill/>
          </a:ln>
        </p:spPr>
      </p:pic>
      <p:sp>
        <p:nvSpPr>
          <p:cNvPr id="104" name="Text Box 103"/>
          <p:cNvSpPr txBox="1"/>
          <p:nvPr/>
        </p:nvSpPr>
        <p:spPr>
          <a:xfrm>
            <a:off x="2255520" y="5857240"/>
            <a:ext cx="9058910" cy="521970"/>
          </a:xfrm>
          <a:prstGeom prst="rect">
            <a:avLst/>
          </a:prstGeom>
          <a:noFill/>
          <a:ln w="9525">
            <a:noFill/>
          </a:ln>
        </p:spPr>
        <p:txBody>
          <a:bodyPr wrap="square">
            <a:spAutoFit/>
          </a:bodyPr>
          <a:lstStyle/>
          <a:p>
            <a:pPr indent="342265"/>
            <a:r>
              <a:rPr lang="en-US" sz="2800" b="0">
                <a:solidFill>
                  <a:srgbClr val="212529"/>
                </a:solidFill>
                <a:latin typeface="Arial" panose="020B0604020202020204" pitchFamily="34" charset="0"/>
                <a:cs typeface="Arial" panose="020B0604020202020204" pitchFamily="34" charset="0"/>
              </a:rPr>
              <a:t>Vậy số chỉ của Ampe kế và vôn kế cho ta biết điều gì?</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71688"/>
                                        </p:tgtEl>
                                        <p:attrNameLst>
                                          <p:attrName>style.visibility</p:attrName>
                                        </p:attrNameLst>
                                      </p:cBhvr>
                                      <p:to>
                                        <p:strVal val="visible"/>
                                      </p:to>
                                    </p:set>
                                    <p:anim calcmode="lin" valueType="num">
                                      <p:cBhvr additive="base">
                                        <p:cTn id="19" dur="5000" fill="hold"/>
                                        <p:tgtEl>
                                          <p:spTgt spid="71688"/>
                                        </p:tgtEl>
                                        <p:attrNameLst>
                                          <p:attrName>ppt_x</p:attrName>
                                        </p:attrNameLst>
                                      </p:cBhvr>
                                      <p:tavLst>
                                        <p:tav tm="0">
                                          <p:val>
                                            <p:strVal val="#ppt_x"/>
                                          </p:val>
                                        </p:tav>
                                        <p:tav tm="100000">
                                          <p:val>
                                            <p:strVal val="#ppt_x"/>
                                          </p:val>
                                        </p:tav>
                                      </p:tavLst>
                                    </p:anim>
                                    <p:anim calcmode="lin" valueType="num">
                                      <p:cBhvr additive="base">
                                        <p:cTn id="20" dur="5000" fill="hold"/>
                                        <p:tgtEl>
                                          <p:spTgt spid="7168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
                                        </p:tgtEl>
                                        <p:attrNameLst>
                                          <p:attrName>style.visibility</p:attrName>
                                        </p:attrNameLst>
                                      </p:cBhvr>
                                      <p:to>
                                        <p:strVal val="visible"/>
                                      </p:to>
                                    </p:set>
                                    <p:anim calcmode="lin" valueType="num">
                                      <p:cBhvr additive="base">
                                        <p:cTn id="25" dur="500" fill="hold"/>
                                        <p:tgtEl>
                                          <p:spTgt spid="104"/>
                                        </p:tgtEl>
                                        <p:attrNameLst>
                                          <p:attrName>ppt_x</p:attrName>
                                        </p:attrNameLst>
                                      </p:cBhvr>
                                      <p:tavLst>
                                        <p:tav tm="0">
                                          <p:val>
                                            <p:strVal val="#ppt_x"/>
                                          </p:val>
                                        </p:tav>
                                        <p:tav tm="100000">
                                          <p:val>
                                            <p:strVal val="#ppt_x"/>
                                          </p:val>
                                        </p:tav>
                                      </p:tavLst>
                                    </p:anim>
                                    <p:anim calcmode="lin" valueType="num">
                                      <p:cBhvr additive="base">
                                        <p:cTn id="26"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Content Placeholder 102"/>
          <p:cNvPicPr>
            <a:picLocks noGrp="1"/>
          </p:cNvPicPr>
          <p:nvPr>
            <p:ph/>
          </p:nvPr>
        </p:nvPicPr>
        <p:blipFill>
          <a:blip r:embed="rId2"/>
          <a:stretch>
            <a:fillRect/>
          </a:stretch>
        </p:blipFill>
        <p:spPr>
          <a:xfrm>
            <a:off x="0" y="0"/>
            <a:ext cx="12192635" cy="6858000"/>
          </a:xfrm>
          <a:prstGeom prst="rect">
            <a:avLst/>
          </a:prstGeom>
          <a:noFill/>
          <a:ln w="9525">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7215" y="0"/>
            <a:ext cx="8241030" cy="439102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3" name="Text Box 2"/>
          <p:cNvSpPr txBox="1"/>
          <p:nvPr/>
        </p:nvSpPr>
        <p:spPr>
          <a:xfrm>
            <a:off x="2127885" y="2569210"/>
            <a:ext cx="6315710" cy="706755"/>
          </a:xfrm>
          <a:prstGeom prst="rect">
            <a:avLst/>
          </a:prstGeom>
          <a:noFill/>
        </p:spPr>
        <p:txBody>
          <a:bodyPr wrap="square" rtlCol="0">
            <a:spAutoFit/>
          </a:bodyPr>
          <a:lstStyle/>
          <a:p>
            <a:r>
              <a:rPr lang="en-US" sz="4000" b="1">
                <a:solidFill>
                  <a:srgbClr val="00B050"/>
                </a:solidFill>
                <a:latin typeface="Arial" panose="020B0604020202020204" pitchFamily="34" charset="0"/>
                <a:cs typeface="Arial" panose="020B0604020202020204" pitchFamily="34" charset="0"/>
              </a:rPr>
              <a:t>Hoạt động: LUYỆN TẬP</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p:nvPr/>
        </p:nvGraphicFramePr>
        <p:xfrm>
          <a:off x="105410" y="-635"/>
          <a:ext cx="11661140" cy="6520815"/>
        </p:xfrm>
        <a:graphic>
          <a:graphicData uri="http://schemas.openxmlformats.org/drawingml/2006/table">
            <a:tbl>
              <a:tblPr firstRow="1" bandRow="1">
                <a:tableStyleId>{5940675A-B579-460E-94D1-54222C63F5DA}</a:tableStyleId>
              </a:tblPr>
              <a:tblGrid>
                <a:gridCol w="11661140"/>
              </a:tblGrid>
              <a:tr h="6520815">
                <a:tc>
                  <a:txBody>
                    <a:bodyPr/>
                    <a:lstStyle/>
                    <a:p>
                      <a:pPr indent="0" algn="ctr">
                        <a:buNone/>
                      </a:pPr>
                      <a:r>
                        <a:rPr lang="en-US" sz="3200" b="1">
                          <a:solidFill>
                            <a:srgbClr val="000000"/>
                          </a:solidFill>
                          <a:latin typeface="Arial" panose="020B0604020202020204" pitchFamily="34" charset="0"/>
                          <a:cs typeface="Arial" panose="020B0604020202020204" pitchFamily="34" charset="0"/>
                        </a:rPr>
                        <a:t>Phiếu học tập 2</a:t>
                      </a:r>
                      <a:endParaRPr lang="en-US" sz="32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tr>
            </a:tbl>
          </a:graphicData>
        </a:graphic>
      </p:graphicFrame>
      <p:pic>
        <p:nvPicPr>
          <p:cNvPr id="4" name="Picture 3"/>
          <p:cNvPicPr/>
          <p:nvPr/>
        </p:nvPicPr>
        <p:blipFill>
          <a:blip r:embed="rId2"/>
          <a:stretch>
            <a:fillRect/>
          </a:stretch>
        </p:blipFill>
        <p:spPr>
          <a:xfrm>
            <a:off x="105410" y="431165"/>
            <a:ext cx="11662410" cy="6089015"/>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838200" y="820420"/>
          <a:ext cx="11088370" cy="5890260"/>
        </p:xfrm>
        <a:graphic>
          <a:graphicData uri="http://schemas.openxmlformats.org/drawingml/2006/table">
            <a:tbl>
              <a:tblPr firstRow="1" bandRow="1">
                <a:tableStyleId>{5940675A-B579-460E-94D1-54222C63F5DA}</a:tableStyleId>
              </a:tblPr>
              <a:tblGrid>
                <a:gridCol w="11088370"/>
              </a:tblGrid>
              <a:tr h="5890260">
                <a:tc>
                  <a:txBody>
                    <a:bodyPr/>
                    <a:lstStyle/>
                    <a:p>
                      <a:pPr indent="0" algn="ctr">
                        <a:buNone/>
                      </a:pPr>
                      <a:r>
                        <a:rPr lang="en-US" sz="2800" b="1">
                          <a:solidFill>
                            <a:srgbClr val="000000"/>
                          </a:solidFill>
                          <a:latin typeface="Times New Roman" panose="02020603050405020304" pitchFamily="18" charset="0"/>
                          <a:cs typeface="Times New Roman" panose="02020603050405020304" pitchFamily="18" charset="0"/>
                        </a:rPr>
                        <a:t>Phiếu học tập 2</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tr>
            </a:tbl>
          </a:graphicData>
        </a:graphic>
      </p:graphicFrame>
      <p:pic>
        <p:nvPicPr>
          <p:cNvPr id="6" name="Content Placeholder 5"/>
          <p:cNvPicPr>
            <a:picLocks noGrp="1" noChangeAspect="1"/>
          </p:cNvPicPr>
          <p:nvPr>
            <p:ph sz="half" idx="2"/>
          </p:nvPr>
        </p:nvPicPr>
        <p:blipFill>
          <a:blip r:embed="rId2"/>
          <a:stretch>
            <a:fillRect/>
          </a:stretch>
        </p:blipFill>
        <p:spPr>
          <a:xfrm>
            <a:off x="838200" y="1537970"/>
            <a:ext cx="11088370" cy="516826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2386965" y="989330"/>
            <a:ext cx="6696075" cy="1198880"/>
          </a:xfrm>
          <a:prstGeom prst="rect">
            <a:avLst/>
          </a:prstGeom>
          <a:noFill/>
        </p:spPr>
        <p:txBody>
          <a:bodyPr wrap="square" rtlCol="0">
            <a:spAutoFit/>
          </a:bodyPr>
          <a:lstStyle/>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HOẠT ĐỘNG 4: VẬN DỤNG</a:t>
            </a:r>
          </a:p>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               ( VỀ NHÀ)</a:t>
            </a:r>
          </a:p>
        </p:txBody>
      </p:sp>
      <p:sp>
        <p:nvSpPr>
          <p:cNvPr id="2" name="Text Box 1"/>
          <p:cNvSpPr txBox="1"/>
          <p:nvPr/>
        </p:nvSpPr>
        <p:spPr>
          <a:xfrm>
            <a:off x="2204720" y="2194560"/>
            <a:ext cx="8335010" cy="1938020"/>
          </a:xfrm>
          <a:prstGeom prst="rect">
            <a:avLst/>
          </a:prstGeom>
          <a:noFill/>
          <a:ln w="9525">
            <a:noFill/>
          </a:ln>
        </p:spPr>
        <p:txBody>
          <a:bodyPr wrap="square">
            <a:spAutoFit/>
          </a:bodyPr>
          <a:lstStyle/>
          <a:p>
            <a:pPr indent="457200"/>
            <a:r>
              <a:rPr lang="en-US" sz="2400" b="1">
                <a:solidFill>
                  <a:schemeClr val="accent6">
                    <a:lumMod val="50000"/>
                  </a:schemeClr>
                </a:solidFill>
                <a:latin typeface="Arial" panose="020B0604020202020204" pitchFamily="34" charset="0"/>
                <a:cs typeface="Arial" panose="020B0604020202020204" pitchFamily="34" charset="0"/>
              </a:rPr>
              <a:t>- Lớp chia thành 8 nhóm </a:t>
            </a:r>
          </a:p>
          <a:p>
            <a:pPr indent="457200"/>
            <a:r>
              <a:rPr lang="en-US" sz="2400" b="1">
                <a:solidFill>
                  <a:schemeClr val="accent6">
                    <a:lumMod val="50000"/>
                  </a:schemeClr>
                </a:solidFill>
                <a:latin typeface="Arial" panose="020B0604020202020204" pitchFamily="34" charset="0"/>
                <a:cs typeface="Arial" panose="020B0604020202020204" pitchFamily="34" charset="0"/>
              </a:rPr>
              <a:t>- Tìm hiểu hiệu điện thế trên 5 dụng cụ điện trong gia đình. Để các dụng cụ đó hoạt động bình thường thì khi sử dụng phải mắc chúng vào hiệu điện thế bao nhiêu? </a:t>
            </a:r>
          </a:p>
          <a:p>
            <a:pPr indent="457200"/>
            <a:r>
              <a:rPr lang="en-US" sz="2400" b="1">
                <a:solidFill>
                  <a:schemeClr val="accent6">
                    <a:lumMod val="50000"/>
                  </a:schemeClr>
                </a:solidFill>
                <a:latin typeface="Arial" panose="020B0604020202020204" pitchFamily="34" charset="0"/>
                <a:cs typeface="Arial" panose="020B0604020202020204" pitchFamily="34" charset="0"/>
              </a:rPr>
              <a:t>-  Báo cáo vào tiết sau</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12141" y="15656"/>
            <a:ext cx="6167718" cy="749935"/>
          </a:xfrm>
          <a:prstGeom prst="rect">
            <a:avLst/>
          </a:prstGeom>
          <a:solidFill>
            <a:schemeClr val="bg1"/>
          </a:solidFill>
        </p:spPr>
        <p:txBody>
          <a:bodyPr wrap="square">
            <a:spAutoFit/>
          </a:bodyPr>
          <a:lstStyle/>
          <a:p>
            <a:pPr algn="ctr">
              <a:lnSpc>
                <a:spcPct val="107000"/>
              </a:lnSpc>
              <a:spcAft>
                <a:spcPts val="800"/>
              </a:spcAft>
            </a:pPr>
            <a:r>
              <a:rPr lang="en-US" altLang="vi-VN" sz="4000" b="1">
                <a:solidFill>
                  <a:srgbClr val="C00000"/>
                </a:solidFill>
                <a:latin typeface="Arial" panose="020B0604020202020204" pitchFamily="34" charset="0"/>
                <a:ea typeface="Cambria" panose="02040503050406030204" pitchFamily="18" charset="0"/>
                <a:cs typeface="Arial" panose="020B0604020202020204" pitchFamily="34" charset="0"/>
              </a:rPr>
              <a:t>BÁO CÁO</a:t>
            </a:r>
            <a:r>
              <a:rPr lang="vi-VN" sz="4000" b="1">
                <a:solidFill>
                  <a:srgbClr val="C00000"/>
                </a:solidFill>
                <a:latin typeface="Arial" panose="020B0604020202020204" pitchFamily="34" charset="0"/>
                <a:ea typeface="Cambria" panose="02040503050406030204" pitchFamily="18" charset="0"/>
                <a:cs typeface="Arial" panose="020B0604020202020204" pitchFamily="34" charset="0"/>
              </a:rPr>
              <a:t> SẢN PHẨM</a:t>
            </a:r>
          </a:p>
        </p:txBody>
      </p:sp>
      <p:sp>
        <p:nvSpPr>
          <p:cNvPr id="2" name="Text Box 1"/>
          <p:cNvSpPr txBox="1"/>
          <p:nvPr/>
        </p:nvSpPr>
        <p:spPr>
          <a:xfrm>
            <a:off x="150495" y="765810"/>
            <a:ext cx="12306300" cy="460375"/>
          </a:xfrm>
          <a:prstGeom prst="rect">
            <a:avLst/>
          </a:prstGeom>
          <a:noFill/>
        </p:spPr>
        <p:txBody>
          <a:bodyPr wrap="none" rtlCol="0" anchor="t">
            <a:spAutoFit/>
          </a:bodyPr>
          <a:lstStyle/>
          <a:p>
            <a:r>
              <a:rPr lang="vi-VN" sz="2400" i="1">
                <a:solidFill>
                  <a:srgbClr val="C00000"/>
                </a:solidFill>
                <a:effectLst/>
                <a:latin typeface="Cambria" panose="02040503050406030204" pitchFamily="18" charset="0"/>
                <a:ea typeface="Cambria" panose="02040503050406030204" pitchFamily="18" charset="0"/>
                <a:sym typeface="+mn-ea"/>
              </a:rPr>
              <a:t>Đại diện các nhóm lên trình bày, các nhóm khác lắng nghe, chấm điểm sản phẩm cho nhóm bạn. </a:t>
            </a:r>
            <a:endParaRPr lang="en-US" sz="2400"/>
          </a:p>
        </p:txBody>
      </p:sp>
      <p:graphicFrame>
        <p:nvGraphicFramePr>
          <p:cNvPr id="6" name="Table 5"/>
          <p:cNvGraphicFramePr/>
          <p:nvPr/>
        </p:nvGraphicFramePr>
        <p:xfrm>
          <a:off x="824865" y="1464945"/>
          <a:ext cx="10401300" cy="4782185"/>
        </p:xfrm>
        <a:graphic>
          <a:graphicData uri="http://schemas.openxmlformats.org/drawingml/2006/table">
            <a:tbl>
              <a:tblPr firstRow="1" bandRow="1">
                <a:tableStyleId>{5C22544A-7EE6-4342-B048-85BDC9FD1C3A}</a:tableStyleId>
              </a:tblPr>
              <a:tblGrid>
                <a:gridCol w="2600325"/>
                <a:gridCol w="2600325"/>
                <a:gridCol w="2600325"/>
                <a:gridCol w="2600325"/>
              </a:tblGrid>
              <a:tr h="580390">
                <a:tc gridSpan="4">
                  <a:txBody>
                    <a:bodyPr/>
                    <a:lstStyle/>
                    <a:p>
                      <a:pPr algn="ctr">
                        <a:buNone/>
                      </a:pPr>
                      <a:r>
                        <a:rPr lang="en-US"/>
                        <a:t>TIÊU CHÍ ĐÁNH GIÁ </a:t>
                      </a: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93190">
                <a:tc>
                  <a:txBody>
                    <a:bodyPr/>
                    <a:lstStyle/>
                    <a:p>
                      <a:pPr>
                        <a:buNone/>
                      </a:pPr>
                      <a:r>
                        <a:rPr lang="en-US" sz="2000" b="1">
                          <a:solidFill>
                            <a:schemeClr val="accent6">
                              <a:lumMod val="50000"/>
                            </a:schemeClr>
                          </a:solidFill>
                          <a:latin typeface="Arial" panose="020B0604020202020204" pitchFamily="34" charset="0"/>
                          <a:cs typeface="Arial" panose="020B0604020202020204" pitchFamily="34" charset="0"/>
                          <a:sym typeface="+mn-ea"/>
                        </a:rPr>
                        <a:t>Tìm hiểu hiệu điện thế trên 5 dụng cụ điện trong gia đình.</a:t>
                      </a:r>
                    </a:p>
                  </a:txBody>
                  <a:tcPr/>
                </a:tc>
                <a:tc>
                  <a:txBody>
                    <a:bodyPr/>
                    <a:lstStyle/>
                    <a:p>
                      <a:pPr>
                        <a:buNone/>
                      </a:pPr>
                      <a:r>
                        <a:rPr lang="en-US" sz="2000"/>
                        <a:t>Tìm hiểu 3-5 dụng cụ, mỗi hiệu điện thế  đúng được 1 đ</a:t>
                      </a:r>
                    </a:p>
                  </a:txBody>
                  <a:tcPr/>
                </a:tc>
                <a:tc>
                  <a:txBody>
                    <a:bodyPr/>
                    <a:lstStyle/>
                    <a:p>
                      <a:pPr>
                        <a:buNone/>
                      </a:pPr>
                      <a:r>
                        <a:rPr lang="en-US" sz="2000"/>
                        <a:t>1-2 dụng cụ: 2đ</a:t>
                      </a:r>
                    </a:p>
                  </a:txBody>
                  <a:tcPr/>
                </a:tc>
                <a:tc>
                  <a:txBody>
                    <a:bodyPr/>
                    <a:lstStyle/>
                    <a:p>
                      <a:pPr>
                        <a:buNone/>
                      </a:pPr>
                      <a:endParaRPr lang="en-US" sz="2000"/>
                    </a:p>
                  </a:txBody>
                  <a:tcPr/>
                </a:tc>
              </a:tr>
              <a:tr h="2228215">
                <a:tc>
                  <a:txBody>
                    <a:bodyPr/>
                    <a:lstStyle/>
                    <a:p>
                      <a:pPr>
                        <a:buNone/>
                      </a:pPr>
                      <a:r>
                        <a:rPr lang="en-US" sz="2000" b="1">
                          <a:solidFill>
                            <a:schemeClr val="accent6">
                              <a:lumMod val="50000"/>
                            </a:schemeClr>
                          </a:solidFill>
                          <a:latin typeface="Arial" panose="020B0604020202020204" pitchFamily="34" charset="0"/>
                          <a:cs typeface="Arial" panose="020B0604020202020204" pitchFamily="34" charset="0"/>
                          <a:sym typeface="+mn-ea"/>
                        </a:rPr>
                        <a:t> Để các dụng cụ đó hoạt động bình thường thì khi sử dụng phải mắc chúng vào hiệu điện thế bao nhiêu? </a:t>
                      </a:r>
                    </a:p>
                  </a:txBody>
                  <a:tcPr/>
                </a:tc>
                <a:tc>
                  <a:txBody>
                    <a:bodyPr/>
                    <a:lstStyle/>
                    <a:p>
                      <a:pPr>
                        <a:buNone/>
                      </a:pPr>
                      <a:r>
                        <a:rPr lang="en-US" sz="2000"/>
                        <a:t>Giải thích đúng, đầy đủ: 5đ</a:t>
                      </a:r>
                    </a:p>
                  </a:txBody>
                  <a:tcPr/>
                </a:tc>
                <a:tc>
                  <a:txBody>
                    <a:bodyPr/>
                    <a:lstStyle/>
                    <a:p>
                      <a:pPr>
                        <a:buNone/>
                      </a:pPr>
                      <a:r>
                        <a:rPr lang="en-US" sz="2000">
                          <a:sym typeface="+mn-ea"/>
                        </a:rPr>
                        <a:t>Giải thích đúng, chưa đầy đủ: 4đ</a:t>
                      </a:r>
                      <a:endParaRPr lang="en-US" sz="2000"/>
                    </a:p>
                    <a:p>
                      <a:pPr>
                        <a:buNone/>
                      </a:pPr>
                      <a:endParaRPr lang="en-US" sz="2000"/>
                    </a:p>
                  </a:txBody>
                  <a:tcPr/>
                </a:tc>
                <a:tc>
                  <a:txBody>
                    <a:bodyPr/>
                    <a:lstStyle/>
                    <a:p>
                      <a:pPr>
                        <a:buNone/>
                      </a:pPr>
                      <a:r>
                        <a:rPr lang="en-US" sz="2000">
                          <a:sym typeface="+mn-ea"/>
                        </a:rPr>
                        <a:t>Giải thích chưa đúng, chưa đầy đủ: 3đ</a:t>
                      </a:r>
                      <a:endParaRPr lang="en-US" sz="2000"/>
                    </a:p>
                    <a:p>
                      <a:pPr>
                        <a:buNone/>
                      </a:pPr>
                      <a:endParaRPr lang="en-US" sz="2000"/>
                    </a:p>
                  </a:txBody>
                  <a:tcPr/>
                </a:tc>
              </a:tr>
              <a:tr h="580390">
                <a:tc>
                  <a:txBody>
                    <a:bodyPr/>
                    <a:lstStyle/>
                    <a:p>
                      <a:pPr>
                        <a:buNone/>
                      </a:pPr>
                      <a:r>
                        <a:rPr lang="en-US" sz="2000"/>
                        <a:t>Tổng điểm </a:t>
                      </a:r>
                    </a:p>
                  </a:txBody>
                  <a:tcPr/>
                </a:tc>
                <a:tc>
                  <a:txBody>
                    <a:bodyPr/>
                    <a:lstStyle/>
                    <a:p>
                      <a:pPr>
                        <a:buNone/>
                      </a:pPr>
                      <a:endParaRPr lang="en-US" sz="2000"/>
                    </a:p>
                  </a:txBody>
                  <a:tcPr/>
                </a:tc>
                <a:tc>
                  <a:txBody>
                    <a:bodyPr/>
                    <a:lstStyle/>
                    <a:p>
                      <a:pPr>
                        <a:buNone/>
                      </a:pPr>
                      <a:endParaRPr lang="en-US" sz="2000"/>
                    </a:p>
                  </a:txBody>
                  <a:tcPr/>
                </a:tc>
                <a:tc>
                  <a:txBody>
                    <a:bodyPr/>
                    <a:lstStyle/>
                    <a:p>
                      <a:pPr>
                        <a:buNone/>
                      </a:pPr>
                      <a:endParaRPr lang="en-US" sz="2000"/>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3000276" y="2063291"/>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276" y="2120481"/>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3001010" y="2091690"/>
            <a:ext cx="6194425" cy="937260"/>
          </a:xfrm>
          <a:prstGeom prst="rect">
            <a:avLst/>
          </a:prstGeom>
        </p:spPr>
        <p:txBody>
          <a:bodyPr wrap="square">
            <a:spAutoFit/>
          </a:bodyPr>
          <a:lstStyle/>
          <a:p>
            <a:pPr algn="dist" fontAlgn="auto">
              <a:spcBef>
                <a:spcPts val="0"/>
              </a:spcBef>
              <a:spcAft>
                <a:spcPts val="0"/>
              </a:spcAft>
              <a:defRPr/>
            </a:pPr>
            <a:r>
              <a:rPr lang="en-US" altLang="zh-CN" sz="5500" b="1" dirty="0">
                <a:solidFill>
                  <a:srgbClr val="2DB2A4"/>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rPr>
              <a:t>THANK YOU</a:t>
            </a:r>
            <a:endParaRPr lang="zh-CN" altLang="en-US" sz="5500" b="1" dirty="0">
              <a:solidFill>
                <a:srgbClr val="F77A08"/>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endParaRPr>
          </a:p>
        </p:txBody>
      </p:sp>
      <p:cxnSp>
        <p:nvCxnSpPr>
          <p:cNvPr id="6" name="直接连接符 5"/>
          <p:cNvCxnSpPr/>
          <p:nvPr/>
        </p:nvCxnSpPr>
        <p:spPr>
          <a:xfrm>
            <a:off x="3000276" y="298443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3041626"/>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010971" y="3087370"/>
            <a:ext cx="6170295" cy="337185"/>
            <a:chOff x="2992618" y="3469364"/>
            <a:chExt cx="6358413" cy="337185"/>
          </a:xfrm>
        </p:grpSpPr>
        <p:sp>
          <p:nvSpPr>
            <p:cNvPr id="9" name="矩形 8"/>
            <p:cNvSpPr>
              <a:spLocks noChangeArrowheads="1"/>
            </p:cNvSpPr>
            <p:nvPr/>
          </p:nvSpPr>
          <p:spPr bwMode="auto">
            <a:xfrm>
              <a:off x="3898035" y="3469364"/>
              <a:ext cx="439593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SimSun" panose="02010600030101010101" pitchFamily="2" charset="-122"/>
                </a:defRPr>
              </a:lvl1pPr>
              <a:lvl2pPr marL="742950" indent="-285750">
                <a:defRPr>
                  <a:solidFill>
                    <a:schemeClr val="tx1"/>
                  </a:solidFill>
                  <a:latin typeface="Calibri" panose="020F0502020204030204" charset="0"/>
                  <a:ea typeface="SimSun" panose="02010600030101010101" pitchFamily="2" charset="-122"/>
                </a:defRPr>
              </a:lvl2pPr>
              <a:lvl3pPr marL="1143000" indent="-228600">
                <a:defRPr>
                  <a:solidFill>
                    <a:schemeClr val="tx1"/>
                  </a:solidFill>
                  <a:latin typeface="Calibri" panose="020F0502020204030204" charset="0"/>
                  <a:ea typeface="SimSun" panose="02010600030101010101" pitchFamily="2" charset="-122"/>
                </a:defRPr>
              </a:lvl3pPr>
              <a:lvl4pPr marL="1600200" indent="-228600">
                <a:defRPr>
                  <a:solidFill>
                    <a:schemeClr val="tx1"/>
                  </a:solidFill>
                  <a:latin typeface="Calibri" panose="020F0502020204030204" charset="0"/>
                  <a:ea typeface="SimSun" panose="02010600030101010101" pitchFamily="2" charset="-122"/>
                </a:defRPr>
              </a:lvl4pPr>
              <a:lvl5pPr marL="2057400" indent="-228600">
                <a:defRPr>
                  <a:solidFill>
                    <a:schemeClr val="tx1"/>
                  </a:solidFill>
                  <a:latin typeface="Calibri" panose="020F050202020403020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9pPr>
            </a:lstStyle>
            <a:p>
              <a:pPr algn="dist"/>
              <a:endParaRPr lang="zh-CN" altLang="en-US" sz="1600" dirty="0">
                <a:solidFill>
                  <a:srgbClr val="00B050"/>
                </a:solidFill>
                <a:latin typeface="Impact MT Std" pitchFamily="34" charset="0"/>
              </a:endParaRPr>
            </a:p>
          </p:txBody>
        </p:sp>
        <p:cxnSp>
          <p:nvCxnSpPr>
            <p:cNvPr id="10" name="直接连接符 9"/>
            <p:cNvCxnSpPr/>
            <p:nvPr/>
          </p:nvCxnSpPr>
          <p:spPr bwMode="auto">
            <a:xfrm>
              <a:off x="2992618" y="3609064"/>
              <a:ext cx="1769599" cy="0"/>
            </a:xfrm>
            <a:prstGeom prst="line">
              <a:avLst/>
            </a:prstGeom>
            <a:noFill/>
            <a:ln w="12700" cap="flat" cmpd="sng" algn="ctr">
              <a:solidFill>
                <a:schemeClr val="bg1">
                  <a:lumMod val="75000"/>
                </a:schemeClr>
              </a:solidFill>
              <a:prstDash val="solid"/>
            </a:ln>
            <a:effectLst/>
          </p:spPr>
        </p:cxnSp>
        <p:cxnSp>
          <p:nvCxnSpPr>
            <p:cNvPr id="11" name="直接连接符 10"/>
            <p:cNvCxnSpPr/>
            <p:nvPr/>
          </p:nvCxnSpPr>
          <p:spPr bwMode="auto">
            <a:xfrm>
              <a:off x="7581433" y="3609064"/>
              <a:ext cx="1769598" cy="0"/>
            </a:xfrm>
            <a:prstGeom prst="line">
              <a:avLst/>
            </a:prstGeom>
            <a:noFill/>
            <a:ln w="12700" cap="flat" cmpd="sng" algn="ctr">
              <a:solidFill>
                <a:schemeClr val="bg1">
                  <a:lumMod val="75000"/>
                </a:schemeClr>
              </a:solidFill>
              <a:prstDash val="solid"/>
            </a:ln>
            <a:effectLst/>
          </p:spPr>
        </p:cxnSp>
      </p:grpSp>
    </p:spTree>
  </p:cSld>
  <p:clrMapOvr>
    <a:masterClrMapping/>
  </p:clrMapOvr>
  <p:transition advTm="449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0"/>
                                        </p:tgtEl>
                                        <p:attrNameLst>
                                          <p:attrName>ppt_y</p:attrName>
                                        </p:attrNameLst>
                                      </p:cBhvr>
                                      <p:tavLst>
                                        <p:tav tm="0">
                                          <p:val>
                                            <p:strVal val="#ppt_y"/>
                                          </p:val>
                                        </p:tav>
                                        <p:tav tm="100000">
                                          <p:val>
                                            <p:strVal val="#ppt_y"/>
                                          </p:val>
                                        </p:tav>
                                      </p:tavLst>
                                    </p:anim>
                                    <p:anim calcmode="lin" valueType="num">
                                      <p:cBhvr>
                                        <p:cTn id="1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0"/>
                                        </p:tgtEl>
                                      </p:cBhvr>
                                    </p:animEffect>
                                  </p:childTnLst>
                                </p:cTn>
                              </p:par>
                              <p:par>
                                <p:cTn id="21" presetID="2" presetClass="entr" presetSubtype="8"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16" presetClass="entr" presetSubtype="37" fill="hold" nodeType="withEffect">
                                  <p:stCondLst>
                                    <p:cond delay="200"/>
                                  </p:stCondLst>
                                  <p:childTnLst>
                                    <p:set>
                                      <p:cBhvr>
                                        <p:cTn id="30" dur="1" fill="hold">
                                          <p:stCondLst>
                                            <p:cond delay="0"/>
                                          </p:stCondLst>
                                        </p:cTn>
                                        <p:tgtEl>
                                          <p:spTgt spid="8"/>
                                        </p:tgtEl>
                                        <p:attrNameLst>
                                          <p:attrName>style.visibility</p:attrName>
                                        </p:attrNameLst>
                                      </p:cBhvr>
                                      <p:to>
                                        <p:strVal val="visible"/>
                                      </p:to>
                                    </p:set>
                                    <p:animEffect transition="in" filter="barn(out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573155" y="343012"/>
            <a:ext cx="7720155" cy="118166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885189" y="216767"/>
            <a:ext cx="1610563" cy="145210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sp>
        <p:nvSpPr>
          <p:cNvPr id="15" name="文本框 52"/>
          <p:cNvSpPr txBox="1"/>
          <p:nvPr/>
        </p:nvSpPr>
        <p:spPr>
          <a:xfrm>
            <a:off x="4051854" y="546505"/>
            <a:ext cx="6819684" cy="646331"/>
          </a:xfrm>
          <a:prstGeom prst="rect">
            <a:avLst/>
          </a:prstGeom>
          <a:noFill/>
        </p:spPr>
        <p:txBody>
          <a:bodyPr wrap="square" rtlCol="0">
            <a:spAutoFit/>
          </a:bodyPr>
          <a:lstStyle/>
          <a:p>
            <a:pPr algn="ctr"/>
            <a:r>
              <a:rPr lang="en-US" altLang="zh-CN" sz="3600" b="1" dirty="0">
                <a:latin typeface="Arial" panose="020B0604020202020204" pitchFamily="34" charset="0"/>
                <a:ea typeface="Microsoft YaHei" panose="020B0503020204020204" charset="-122"/>
                <a:cs typeface="Arial" panose="020B0604020202020204" pitchFamily="34" charset="0"/>
              </a:rPr>
              <a:t>Tìm hiểu cường độ dòng điện</a:t>
            </a:r>
            <a:r>
              <a:rPr lang="en-US" altLang="zh-CN" sz="2400" b="1" dirty="0">
                <a:ea typeface="Microsoft YaHei" panose="020B0503020204020204" charset="-122"/>
              </a:rPr>
              <a:t> </a:t>
            </a:r>
            <a:endParaRPr lang="zh-CN" altLang="en-US" sz="4400" b="1" dirty="0">
              <a:latin typeface="Microsoft YaHei" panose="020B0503020204020204" charset="-122"/>
              <a:ea typeface="Microsoft YaHei" panose="020B0503020204020204" charset="-122"/>
            </a:endParaRPr>
          </a:p>
        </p:txBody>
      </p:sp>
      <p:sp>
        <p:nvSpPr>
          <p:cNvPr id="12" name="文本框 52"/>
          <p:cNvSpPr txBox="1"/>
          <p:nvPr/>
        </p:nvSpPr>
        <p:spPr>
          <a:xfrm>
            <a:off x="1885315" y="466090"/>
            <a:ext cx="1610360" cy="830997"/>
          </a:xfrm>
          <a:prstGeom prst="rect">
            <a:avLst/>
          </a:prstGeom>
          <a:noFill/>
        </p:spPr>
        <p:txBody>
          <a:bodyPr wrap="square" rtlCol="0">
            <a:spAutoFit/>
          </a:bodyPr>
          <a:lstStyle/>
          <a:p>
            <a:pPr algn="ctr"/>
            <a:r>
              <a:rPr lang="en-US" altLang="zh-CN" sz="4800" b="1" dirty="0">
                <a:latin typeface="Microsoft YaHei" panose="020B0503020204020204" charset="-122"/>
                <a:ea typeface="Microsoft YaHei" panose="020B0503020204020204" charset="-122"/>
              </a:rPr>
              <a:t>I.</a:t>
            </a:r>
          </a:p>
        </p:txBody>
      </p:sp>
      <p:sp>
        <p:nvSpPr>
          <p:cNvPr id="26" name="圆角矩形 25"/>
          <p:cNvSpPr/>
          <p:nvPr/>
        </p:nvSpPr>
        <p:spPr>
          <a:xfrm>
            <a:off x="3573155" y="1811205"/>
            <a:ext cx="5951919" cy="1183355"/>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3600" b="1" dirty="0">
                <a:solidFill>
                  <a:schemeClr val="accent6">
                    <a:lumMod val="50000"/>
                  </a:schemeClr>
                </a:solidFill>
                <a:latin typeface="Microsoft YaHei" panose="020B0503020204020204" charset="-122"/>
                <a:ea typeface="Microsoft YaHei" panose="020B0503020204020204" charset="-122"/>
              </a:rPr>
              <a:t>      </a:t>
            </a:r>
            <a:r>
              <a:rPr lang="en-US" altLang="zh-CN" sz="4000" b="1" dirty="0">
                <a:solidFill>
                  <a:schemeClr val="accent6">
                    <a:lumMod val="50000"/>
                  </a:schemeClr>
                </a:solidFill>
                <a:latin typeface="Microsoft YaHei" panose="020B0503020204020204" charset="-122"/>
                <a:ea typeface="Microsoft YaHei" panose="020B0503020204020204" charset="-122"/>
              </a:rPr>
              <a:t>  </a:t>
            </a:r>
            <a:r>
              <a:rPr lang="en-US" altLang="zh-CN" sz="4000" b="1" dirty="0" err="1">
                <a:solidFill>
                  <a:schemeClr val="accent6">
                    <a:lumMod val="50000"/>
                  </a:schemeClr>
                </a:solidFill>
                <a:latin typeface="Microsoft YaHei" panose="020B0503020204020204" charset="-122"/>
                <a:ea typeface="Microsoft YaHei" panose="020B0503020204020204" charset="-122"/>
              </a:rPr>
              <a:t>Thí</a:t>
            </a:r>
            <a:r>
              <a:rPr lang="en-US" altLang="zh-CN" sz="4000" b="1" dirty="0">
                <a:solidFill>
                  <a:schemeClr val="accent6">
                    <a:lumMod val="50000"/>
                  </a:schemeClr>
                </a:solidFill>
                <a:latin typeface="Microsoft YaHei" panose="020B0503020204020204" charset="-122"/>
                <a:ea typeface="Microsoft YaHei" panose="020B0503020204020204" charset="-122"/>
              </a:rPr>
              <a:t> </a:t>
            </a:r>
            <a:r>
              <a:rPr lang="en-US" altLang="zh-CN" sz="4000" b="1" dirty="0" err="1" smtClean="0">
                <a:solidFill>
                  <a:schemeClr val="accent6">
                    <a:lumMod val="50000"/>
                  </a:schemeClr>
                </a:solidFill>
                <a:latin typeface="Microsoft YaHei" panose="020B0503020204020204" charset="-122"/>
                <a:ea typeface="Microsoft YaHei" panose="020B0503020204020204" charset="-122"/>
              </a:rPr>
              <a:t>nghiệm</a:t>
            </a:r>
            <a:endParaRPr lang="en-US" altLang="zh-CN" sz="4000" b="1" dirty="0">
              <a:solidFill>
                <a:schemeClr val="accent6">
                  <a:lumMod val="50000"/>
                </a:schemeClr>
              </a:solidFill>
              <a:latin typeface="Microsoft YaHei" panose="020B0503020204020204" charset="-122"/>
              <a:ea typeface="Microsoft YaHei" panose="020B0503020204020204" charset="-122"/>
            </a:endParaRPr>
          </a:p>
        </p:txBody>
      </p:sp>
      <p:sp>
        <p:nvSpPr>
          <p:cNvPr id="45" name="圆角矩形 44"/>
          <p:cNvSpPr/>
          <p:nvPr/>
        </p:nvSpPr>
        <p:spPr>
          <a:xfrm>
            <a:off x="2460785" y="1903885"/>
            <a:ext cx="2521703" cy="857505"/>
          </a:xfrm>
          <a:prstGeom prst="roundRect">
            <a:avLst>
              <a:gd name="adj" fmla="val 9725"/>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smtClean="0">
                <a:solidFill>
                  <a:schemeClr val="tx1"/>
                </a:solidFill>
                <a:latin typeface="Impact" panose="020B0806030902050204" charset="0"/>
                <a:ea typeface="Microsoft YaHei" panose="020B0503020204020204" charset="-122"/>
              </a:rPr>
              <a:t>1</a:t>
            </a:r>
            <a:r>
              <a:rPr lang="vi-VN" altLang="zh-CN" sz="4800" dirty="0" smtClean="0">
                <a:solidFill>
                  <a:schemeClr val="tx1"/>
                </a:solidFill>
                <a:latin typeface="Impact" panose="020B0806030902050204" charset="0"/>
                <a:ea typeface="Microsoft YaHei" panose="020B0503020204020204" charset="-122"/>
              </a:rPr>
              <a:t>.</a:t>
            </a:r>
            <a:endParaRPr lang="zh-CN" altLang="en-US" sz="4800" dirty="0">
              <a:solidFill>
                <a:schemeClr val="tx1"/>
              </a:solidFill>
              <a:latin typeface="Impact" panose="020B0806030902050204" charset="0"/>
              <a:ea typeface="Microsoft YaHei" panose="020B0503020204020204" charset="-122"/>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1000">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2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1"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linds(horizontal)">
                                      <p:cBhvr>
                                        <p:cTn id="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26" grpId="0" animBg="1"/>
      <p:bldP spid="45" grpId="0" animBg="1"/>
      <p:bldP spid="4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874135"/>
          </a:xfrm>
          <a:prstGeom prst="rect">
            <a:avLst/>
          </a:prstGeom>
        </p:spPr>
      </p:pic>
      <p:pic>
        <p:nvPicPr>
          <p:cNvPr id="6" name="图片 33799" descr="1-25"/>
          <p:cNvPicPr>
            <a:picLocks noChangeAspect="1"/>
          </p:cNvPicPr>
          <p:nvPr/>
        </p:nvPicPr>
        <p:blipFill>
          <a:blip r:embed="rId5"/>
          <a:stretch>
            <a:fillRect/>
          </a:stretch>
        </p:blipFill>
        <p:spPr>
          <a:xfrm>
            <a:off x="2773045" y="2230120"/>
            <a:ext cx="7877810" cy="4534535"/>
          </a:xfrm>
          <a:prstGeom prst="rect">
            <a:avLst/>
          </a:prstGeom>
          <a:noFill/>
          <a:ln w="9525">
            <a:noFill/>
          </a:ln>
        </p:spPr>
      </p:pic>
      <p:sp>
        <p:nvSpPr>
          <p:cNvPr id="7" name="Text Box 6"/>
          <p:cNvSpPr txBox="1"/>
          <p:nvPr/>
        </p:nvSpPr>
        <p:spPr>
          <a:xfrm>
            <a:off x="4867275" y="3743960"/>
            <a:ext cx="4114800" cy="1383665"/>
          </a:xfrm>
          <a:prstGeom prst="rect">
            <a:avLst/>
          </a:prstGeom>
          <a:noFill/>
        </p:spPr>
        <p:txBody>
          <a:bodyPr wrap="square" rtlCol="0">
            <a:spAutoFit/>
          </a:bodyPr>
          <a:lstStyle/>
          <a:p>
            <a:r>
              <a:rPr lang="en-US" sz="2800">
                <a:ln w="12700">
                  <a:solidFill>
                    <a:schemeClr val="accent1"/>
                  </a:solidFill>
                  <a:prstDash val="solid"/>
                </a:ln>
                <a:solidFill>
                  <a:srgbClr val="FF0000"/>
                </a:solidFill>
                <a:effectLst>
                  <a:outerShdw dist="38100" dir="2640000" algn="bl" rotWithShape="0">
                    <a:schemeClr val="accent1"/>
                  </a:outerShdw>
                </a:effectLst>
              </a:rPr>
              <a:t>biến trở là dụng cụ dùng để thay đổi dòng điện chạy trong mạch</a:t>
            </a:r>
          </a:p>
        </p:txBody>
      </p:sp>
      <p:pic>
        <p:nvPicPr>
          <p:cNvPr id="57" name="image47.jpeg"/>
          <p:cNvPicPr>
            <a:picLocks noChangeAspect="1"/>
          </p:cNvPicPr>
          <p:nvPr/>
        </p:nvPicPr>
        <p:blipFill>
          <a:blip r:embed="rId6" cstate="print"/>
          <a:stretch>
            <a:fillRect/>
          </a:stretch>
        </p:blipFill>
        <p:spPr>
          <a:xfrm>
            <a:off x="3694430" y="159385"/>
            <a:ext cx="6035040" cy="227203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descr="Screenshot 2023-07-12 163634"/>
          <p:cNvPicPr>
            <a:picLocks noChangeAspect="1"/>
          </p:cNvPicPr>
          <p:nvPr/>
        </p:nvPicPr>
        <p:blipFill>
          <a:blip r:embed="rId2"/>
          <a:stretch>
            <a:fillRect/>
          </a:stretch>
        </p:blipFill>
        <p:spPr>
          <a:xfrm>
            <a:off x="7376618" y="725864"/>
            <a:ext cx="4697730" cy="5348605"/>
          </a:xfrm>
          <a:prstGeom prst="rect">
            <a:avLst/>
          </a:prstGeom>
        </p:spPr>
      </p:pic>
      <p:sp>
        <p:nvSpPr>
          <p:cNvPr id="4" name="Text Box 3"/>
          <p:cNvSpPr txBox="1"/>
          <p:nvPr/>
        </p:nvSpPr>
        <p:spPr>
          <a:xfrm>
            <a:off x="395927" y="0"/>
            <a:ext cx="6806151" cy="7232749"/>
          </a:xfrm>
          <a:prstGeom prst="rect">
            <a:avLst/>
          </a:prstGeom>
          <a:noFill/>
        </p:spPr>
        <p:txBody>
          <a:bodyPr wrap="square" rtlCol="0">
            <a:spAutoFit/>
          </a:bodyPr>
          <a:lstStyle/>
          <a:p>
            <a:endParaRPr lang="en-US" sz="3200" dirty="0"/>
          </a:p>
          <a:p>
            <a:r>
              <a:rPr lang="vi-VN" sz="3600" b="1" dirty="0" smtClean="0">
                <a:solidFill>
                  <a:srgbClr val="FF0000"/>
                </a:solidFill>
              </a:rPr>
              <a:t>Cách t</a:t>
            </a:r>
            <a:r>
              <a:rPr lang="en-US" sz="3600" b="1" dirty="0" err="1" smtClean="0">
                <a:solidFill>
                  <a:srgbClr val="FF0000"/>
                </a:solidFill>
              </a:rPr>
              <a:t>iến</a:t>
            </a:r>
            <a:r>
              <a:rPr lang="en-US" sz="3600" b="1" dirty="0" smtClean="0">
                <a:solidFill>
                  <a:srgbClr val="FF0000"/>
                </a:solidFill>
              </a:rPr>
              <a:t> </a:t>
            </a:r>
            <a:r>
              <a:rPr lang="en-US" sz="3600" b="1" dirty="0" err="1">
                <a:solidFill>
                  <a:srgbClr val="FF0000"/>
                </a:solidFill>
              </a:rPr>
              <a:t>hành</a:t>
            </a:r>
            <a:r>
              <a:rPr lang="en-US" sz="3600" b="1" dirty="0">
                <a:solidFill>
                  <a:srgbClr val="FF0000"/>
                </a:solidFill>
              </a:rPr>
              <a:t>: </a:t>
            </a:r>
          </a:p>
          <a:p>
            <a:r>
              <a:rPr lang="en-US" sz="3200" dirty="0"/>
              <a:t>- </a:t>
            </a:r>
            <a:r>
              <a:rPr lang="en-US" sz="3200" dirty="0" err="1"/>
              <a:t>Lắp</a:t>
            </a:r>
            <a:r>
              <a:rPr lang="en-US" sz="3200" dirty="0"/>
              <a:t> </a:t>
            </a:r>
            <a:r>
              <a:rPr lang="en-US" sz="3200" dirty="0" err="1"/>
              <a:t>mạch</a:t>
            </a:r>
            <a:r>
              <a:rPr lang="en-US" sz="3200" dirty="0"/>
              <a:t> </a:t>
            </a:r>
            <a:r>
              <a:rPr lang="en-US" sz="3200" dirty="0" err="1"/>
              <a:t>điện</a:t>
            </a:r>
            <a:r>
              <a:rPr lang="en-US" sz="3200" dirty="0"/>
              <a:t> </a:t>
            </a:r>
            <a:r>
              <a:rPr lang="en-US" sz="3200" dirty="0" err="1"/>
              <a:t>như</a:t>
            </a:r>
            <a:r>
              <a:rPr lang="en-US" sz="3200" dirty="0"/>
              <a:t> </a:t>
            </a:r>
            <a:r>
              <a:rPr lang="en-US" sz="3200" dirty="0" err="1"/>
              <a:t>sơ</a:t>
            </a:r>
            <a:r>
              <a:rPr lang="en-US" sz="3200" dirty="0"/>
              <a:t> </a:t>
            </a:r>
            <a:r>
              <a:rPr lang="en-US" sz="3200" dirty="0" err="1"/>
              <a:t>đồ</a:t>
            </a:r>
            <a:r>
              <a:rPr lang="en-US" sz="3200" dirty="0"/>
              <a:t> </a:t>
            </a:r>
            <a:r>
              <a:rPr lang="en-US" sz="3200" dirty="0" err="1"/>
              <a:t>Hình</a:t>
            </a:r>
            <a:r>
              <a:rPr lang="en-US" sz="3200" dirty="0"/>
              <a:t> 24.1</a:t>
            </a:r>
          </a:p>
          <a:p>
            <a:r>
              <a:rPr lang="en-US" sz="3200" dirty="0"/>
              <a:t>- </a:t>
            </a:r>
            <a:r>
              <a:rPr lang="en-US" sz="3200" dirty="0" err="1">
                <a:solidFill>
                  <a:srgbClr val="202124"/>
                </a:solidFill>
                <a:latin typeface="Arial" panose="020B0604020202020204" pitchFamily="34" charset="0"/>
                <a:cs typeface="Arial" panose="020B0604020202020204" pitchFamily="34" charset="0"/>
                <a:sym typeface="+mn-ea"/>
              </a:rPr>
              <a:t>Đóng</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công</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tắc</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và</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dịch</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chuyển</a:t>
            </a:r>
            <a:r>
              <a:rPr lang="en-US" sz="3200" dirty="0">
                <a:solidFill>
                  <a:srgbClr val="202124"/>
                </a:solidFill>
                <a:latin typeface="Arial" panose="020B0604020202020204" pitchFamily="34" charset="0"/>
                <a:cs typeface="Arial" panose="020B0604020202020204" pitchFamily="34" charset="0"/>
                <a:sym typeface="+mn-ea"/>
              </a:rPr>
              <a:t> con </a:t>
            </a:r>
            <a:r>
              <a:rPr lang="en-US" sz="3200" dirty="0" err="1">
                <a:solidFill>
                  <a:srgbClr val="202124"/>
                </a:solidFill>
                <a:latin typeface="Arial" panose="020B0604020202020204" pitchFamily="34" charset="0"/>
                <a:cs typeface="Arial" panose="020B0604020202020204" pitchFamily="34" charset="0"/>
                <a:sym typeface="+mn-ea"/>
              </a:rPr>
              <a:t>chạy</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trên</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biến</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trở</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đến</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ba</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vị</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trí</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khác</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nhau</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quan</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sát</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độ</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sáng</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của</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bóng</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đèn</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và</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đọc</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số</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chỉ</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trên</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ampe</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kế</a:t>
            </a:r>
            <a:r>
              <a:rPr lang="en-US" sz="3200" dirty="0">
                <a:solidFill>
                  <a:srgbClr val="202124"/>
                </a:solidFill>
                <a:latin typeface="Arial" panose="020B0604020202020204" pitchFamily="34" charset="0"/>
                <a:cs typeface="Arial" panose="020B0604020202020204" pitchFamily="34" charset="0"/>
                <a:sym typeface="+mn-ea"/>
              </a:rPr>
              <a:t> ở </a:t>
            </a:r>
            <a:r>
              <a:rPr lang="en-US" sz="3200" dirty="0" err="1">
                <a:solidFill>
                  <a:srgbClr val="202124"/>
                </a:solidFill>
                <a:latin typeface="Arial" panose="020B0604020202020204" pitchFamily="34" charset="0"/>
                <a:cs typeface="Arial" panose="020B0604020202020204" pitchFamily="34" charset="0"/>
                <a:sym typeface="+mn-ea"/>
              </a:rPr>
              <a:t>từng</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vị</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trí</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của</a:t>
            </a:r>
            <a:r>
              <a:rPr lang="en-US" sz="3200" dirty="0">
                <a:solidFill>
                  <a:srgbClr val="202124"/>
                </a:solidFill>
                <a:latin typeface="Arial" panose="020B0604020202020204" pitchFamily="34" charset="0"/>
                <a:cs typeface="Arial" panose="020B0604020202020204" pitchFamily="34" charset="0"/>
                <a:sym typeface="+mn-ea"/>
              </a:rPr>
              <a:t> con </a:t>
            </a:r>
            <a:r>
              <a:rPr lang="en-US" sz="3200" dirty="0" err="1">
                <a:solidFill>
                  <a:srgbClr val="202124"/>
                </a:solidFill>
                <a:latin typeface="Arial" panose="020B0604020202020204" pitchFamily="34" charset="0"/>
                <a:cs typeface="Arial" panose="020B0604020202020204" pitchFamily="34" charset="0"/>
                <a:sym typeface="+mn-ea"/>
              </a:rPr>
              <a:t>chạy</a:t>
            </a:r>
            <a:r>
              <a:rPr lang="en-US" sz="3200" dirty="0">
                <a:solidFill>
                  <a:srgbClr val="202124"/>
                </a:solidFill>
                <a:latin typeface="Arial" panose="020B0604020202020204" pitchFamily="34" charset="0"/>
                <a:cs typeface="Arial" panose="020B0604020202020204" pitchFamily="34" charset="0"/>
                <a:sym typeface="+mn-ea"/>
              </a:rPr>
              <a:t>. </a:t>
            </a:r>
          </a:p>
          <a:p>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Rút</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ra</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nhận</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xét</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về</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mối</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quan</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hệ</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giữa</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độ</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sáng</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của</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bóng</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đèn</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số</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chỉ</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trên</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ampe</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kế</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và</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mức</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độ</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mạnh</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yếu</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của</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dòng</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điện</a:t>
            </a:r>
            <a:r>
              <a:rPr lang="en-US" sz="3200" dirty="0">
                <a:solidFill>
                  <a:srgbClr val="202124"/>
                </a:solidFill>
                <a:latin typeface="Arial" panose="020B0604020202020204" pitchFamily="34" charset="0"/>
                <a:cs typeface="Arial" panose="020B0604020202020204" pitchFamily="34" charset="0"/>
                <a:sym typeface="+mn-ea"/>
              </a:rPr>
              <a:t>.</a:t>
            </a:r>
            <a:endParaRPr lang="en-US" sz="32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endParaRPr 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3076" name="Picture 4" descr="5"/>
          <p:cNvPicPr>
            <a:picLocks noChangeAspect="1"/>
          </p:cNvPicPr>
          <p:nvPr/>
        </p:nvPicPr>
        <p:blipFill>
          <a:blip r:embed="rId3"/>
          <a:stretch>
            <a:fillRect/>
          </a:stretch>
        </p:blipFill>
        <p:spPr>
          <a:xfrm>
            <a:off x="1905" y="0"/>
            <a:ext cx="12192635" cy="6988810"/>
          </a:xfrm>
          <a:prstGeom prst="rect">
            <a:avLst/>
          </a:prstGeom>
          <a:noFill/>
          <a:ln w="9525">
            <a:noFill/>
          </a:ln>
        </p:spPr>
      </p:pic>
      <p:pic>
        <p:nvPicPr>
          <p:cNvPr id="3080" name="Picture 8" descr="8"/>
          <p:cNvPicPr>
            <a:picLocks noChangeAspect="1"/>
          </p:cNvPicPr>
          <p:nvPr/>
        </p:nvPicPr>
        <p:blipFill>
          <a:blip r:embed="rId4"/>
          <a:stretch>
            <a:fillRect/>
          </a:stretch>
        </p:blipFill>
        <p:spPr>
          <a:xfrm>
            <a:off x="2604135" y="455295"/>
            <a:ext cx="9045575" cy="3091180"/>
          </a:xfrm>
          <a:prstGeom prst="rect">
            <a:avLst/>
          </a:prstGeom>
          <a:noFill/>
          <a:ln w="9525">
            <a:noFill/>
          </a:ln>
        </p:spPr>
      </p:pic>
      <p:pic>
        <p:nvPicPr>
          <p:cNvPr id="3082" name="Picture 10" descr="10"/>
          <p:cNvPicPr>
            <a:picLocks noChangeAspect="1"/>
          </p:cNvPicPr>
          <p:nvPr/>
        </p:nvPicPr>
        <p:blipFill>
          <a:blip r:embed="rId5"/>
          <a:stretch>
            <a:fillRect/>
          </a:stretch>
        </p:blipFill>
        <p:spPr>
          <a:xfrm>
            <a:off x="2740025" y="3199130"/>
            <a:ext cx="9175750" cy="3121025"/>
          </a:xfrm>
          <a:prstGeom prst="rect">
            <a:avLst/>
          </a:prstGeom>
          <a:noFill/>
          <a:ln w="9525">
            <a:noFill/>
          </a:ln>
        </p:spPr>
      </p:pic>
      <p:sp>
        <p:nvSpPr>
          <p:cNvPr id="3084" name="Text Box 12"/>
          <p:cNvSpPr txBox="1"/>
          <p:nvPr/>
        </p:nvSpPr>
        <p:spPr>
          <a:xfrm>
            <a:off x="1097280" y="3198495"/>
            <a:ext cx="1330960" cy="2799715"/>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Báo cáo, thảo luận</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a:p>
            <a:pPr defTabSz="1500505">
              <a:spcBef>
                <a:spcPct val="50000"/>
              </a:spcBef>
            </a:pP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pic>
        <p:nvPicPr>
          <p:cNvPr id="22530" name="Picture 2" descr="F:\1-原创素材\1_mm1102\PPT\PPT_014\materaials\pageimg_g17.pn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05460" y="181610"/>
            <a:ext cx="2110105" cy="556958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3173095" y="849630"/>
            <a:ext cx="7555230" cy="1814830"/>
          </a:xfrm>
          <a:prstGeom prst="rect">
            <a:avLst/>
          </a:prstGeom>
          <a:noFill/>
          <a:ln w="9525">
            <a:noFill/>
          </a:ln>
        </p:spPr>
        <p:txBody>
          <a:bodyPr wrap="square">
            <a:spAutoFit/>
          </a:bodyPr>
          <a:lstStyle/>
          <a:p>
            <a:pPr indent="266700"/>
            <a:r>
              <a:rPr lang="en-US" sz="2800" b="0">
                <a:solidFill>
                  <a:srgbClr val="202124"/>
                </a:solidFill>
                <a:latin typeface="Arial" panose="020B0604020202020204" pitchFamily="34" charset="0"/>
                <a:cs typeface="Arial" panose="020B0604020202020204" pitchFamily="34" charset="0"/>
              </a:rPr>
              <a:t>- Đóng công tắc và dịch chuyển con chạy trên biến trở đến ba vị trí khác nhau, quan sát độ sáng của bóng đèn và đọc số chỉ trên ampe kế ở từng vị trí của con chạy. </a:t>
            </a:r>
            <a:endParaRPr lang="en-US" sz="2800">
              <a:latin typeface="Arial" panose="020B0604020202020204" pitchFamily="34" charset="0"/>
              <a:cs typeface="Arial" panose="020B0604020202020204" pitchFamily="34" charset="0"/>
            </a:endParaRPr>
          </a:p>
        </p:txBody>
      </p:sp>
      <p:sp>
        <p:nvSpPr>
          <p:cNvPr id="9" name="Text Box 8"/>
          <p:cNvSpPr txBox="1"/>
          <p:nvPr/>
        </p:nvSpPr>
        <p:spPr>
          <a:xfrm>
            <a:off x="3264535" y="3741420"/>
            <a:ext cx="7218680" cy="1383665"/>
          </a:xfrm>
          <a:prstGeom prst="rect">
            <a:avLst/>
          </a:prstGeom>
          <a:noFill/>
          <a:ln w="9525">
            <a:noFill/>
          </a:ln>
        </p:spPr>
        <p:txBody>
          <a:bodyPr wrap="square">
            <a:spAutoFit/>
          </a:bodyPr>
          <a:lstStyle/>
          <a:p>
            <a:pPr indent="266700"/>
            <a:r>
              <a:rPr lang="en-US" sz="2800" b="0">
                <a:solidFill>
                  <a:srgbClr val="202124"/>
                </a:solidFill>
                <a:latin typeface="Arial" panose="020B0604020202020204" pitchFamily="34" charset="0"/>
                <a:cs typeface="Arial" panose="020B0604020202020204" pitchFamily="34" charset="0"/>
              </a:rPr>
              <a:t>- Rút ra nhận xét về mối quan hệ giữa độ sáng của bóng đèn, số chỉ trên ampe kế và mức độ mạnh yếu của dòng điện.</a:t>
            </a:r>
            <a:endParaRPr lang="en-US" sz="2800">
              <a:latin typeface="Arial" panose="020B0604020202020204" pitchFamily="34" charset="0"/>
              <a:cs typeface="Arial" panose="020B0604020202020204" pitchFamily="34" charset="0"/>
            </a:endParaRPr>
          </a:p>
        </p:txBody>
      </p:sp>
      <p:sp>
        <p:nvSpPr>
          <p:cNvPr id="10" name="Text Box 9"/>
          <p:cNvSpPr txBox="1"/>
          <p:nvPr/>
        </p:nvSpPr>
        <p:spPr>
          <a:xfrm>
            <a:off x="3287395" y="768350"/>
            <a:ext cx="7172325" cy="1814830"/>
          </a:xfrm>
          <a:prstGeom prst="rect">
            <a:avLst/>
          </a:prstGeom>
          <a:noFill/>
          <a:ln w="9525">
            <a:noFill/>
          </a:ln>
        </p:spPr>
        <p:txBody>
          <a:bodyPr wrap="square">
            <a:spAutoFit/>
          </a:bodyPr>
          <a:lstStyle/>
          <a:p>
            <a:pPr indent="266700"/>
            <a:r>
              <a:rPr lang="en-US" sz="2800" b="0">
                <a:solidFill>
                  <a:schemeClr val="accent4">
                    <a:lumMod val="50000"/>
                  </a:schemeClr>
                </a:solidFill>
                <a:latin typeface="Arial" panose="020B0604020202020204" pitchFamily="34" charset="0"/>
                <a:cs typeface="Arial" panose="020B0604020202020204" pitchFamily="34" charset="0"/>
              </a:rPr>
              <a:t> Ở ba vị trí khác nhau, độ sáng của bóng đèn khác nhau, số chỉ trên ampe kế ở từng vị trí của con chạy là khác nhau (đèn càng sáng thì số chỉ Ampe kế càng lớn)</a:t>
            </a:r>
          </a:p>
        </p:txBody>
      </p:sp>
      <p:sp>
        <p:nvSpPr>
          <p:cNvPr id="11" name="Text Box 10"/>
          <p:cNvSpPr txBox="1"/>
          <p:nvPr/>
        </p:nvSpPr>
        <p:spPr>
          <a:xfrm>
            <a:off x="3558540" y="5474335"/>
            <a:ext cx="5080000" cy="1383665"/>
          </a:xfrm>
          <a:prstGeom prst="rect">
            <a:avLst/>
          </a:prstGeom>
          <a:noFill/>
          <a:ln w="9525">
            <a:noFill/>
          </a:ln>
        </p:spPr>
        <p:txBody>
          <a:bodyPr>
            <a:spAutoFit/>
          </a:bodyPr>
          <a:lstStyle/>
          <a:p>
            <a:pPr indent="0"/>
            <a:r>
              <a:rPr lang="en-US" sz="2800" b="0">
                <a:solidFill>
                  <a:schemeClr val="accent4">
                    <a:lumMod val="50000"/>
                  </a:schemeClr>
                </a:solidFill>
                <a:latin typeface="Arial" panose="020B0604020202020204" pitchFamily="34" charset="0"/>
                <a:cs typeface="Arial" panose="020B0604020202020204" pitchFamily="34" charset="0"/>
              </a:rPr>
              <a:t>Đèn càng sáng → số chỉ ampe kế càng lớn→dòng điện càng mạnh và ngược lại.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3084" grpId="1"/>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sz="half" idx="1"/>
          </p:nvPr>
        </p:nvPicPr>
        <p:blipFill>
          <a:blip r:embed="rId2"/>
          <a:stretch>
            <a:fillRect/>
          </a:stretch>
        </p:blipFill>
        <p:spPr>
          <a:xfrm>
            <a:off x="2933065" y="3286760"/>
            <a:ext cx="990600" cy="1428750"/>
          </a:xfrm>
          <a:prstGeom prst="rect">
            <a:avLst/>
          </a:prstGeom>
          <a:noFill/>
          <a:ln w="9525">
            <a:noFill/>
          </a:ln>
        </p:spPr>
      </p:pic>
      <p:sp>
        <p:nvSpPr>
          <p:cNvPr id="12" name="圆角矩形 11"/>
          <p:cNvSpPr/>
          <p:nvPr/>
        </p:nvSpPr>
        <p:spPr>
          <a:xfrm>
            <a:off x="142875" y="301659"/>
            <a:ext cx="12049125" cy="6372518"/>
          </a:xfrm>
          <a:prstGeom prst="roundRect">
            <a:avLst/>
          </a:prstGeom>
          <a:solidFill>
            <a:schemeClr val="accent2">
              <a:lumMod val="20000"/>
              <a:lumOff val="8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vi-VN" altLang="zh-CN" sz="3400" b="1" dirty="0" smtClean="0">
                <a:solidFill>
                  <a:srgbClr val="FF0000"/>
                </a:solidFill>
              </a:rPr>
              <a:t>2. </a:t>
            </a:r>
            <a:r>
              <a:rPr lang="en-US" altLang="zh-CN" sz="3400" b="1" dirty="0">
                <a:solidFill>
                  <a:srgbClr val="FF0000"/>
                </a:solidFill>
                <a:latin typeface="Arial" panose="020B0604020202020204" pitchFamily="34" charset="0"/>
                <a:ea typeface="Microsoft YaHei" panose="020B0503020204020204" charset="-122"/>
                <a:cs typeface="Arial" panose="020B0604020202020204" pitchFamily="34" charset="0"/>
              </a:rPr>
              <a:t>KẾT </a:t>
            </a:r>
            <a:r>
              <a:rPr lang="en-US" altLang="zh-CN" sz="3400" b="1" dirty="0" smtClean="0">
                <a:solidFill>
                  <a:srgbClr val="FF0000"/>
                </a:solidFill>
                <a:latin typeface="Arial" panose="020B0604020202020204" pitchFamily="34" charset="0"/>
                <a:ea typeface="Microsoft YaHei" panose="020B0503020204020204" charset="-122"/>
                <a:cs typeface="Arial" panose="020B0604020202020204" pitchFamily="34" charset="0"/>
              </a:rPr>
              <a:t>LUẬN</a:t>
            </a:r>
            <a:endParaRPr lang="zh-CN" altLang="en-US" sz="3400" b="1" dirty="0">
              <a:solidFill>
                <a:schemeClr val="tx1"/>
              </a:solidFill>
            </a:endParaRPr>
          </a:p>
          <a:p>
            <a:pPr algn="l"/>
            <a:r>
              <a:rPr lang="zh-CN" altLang="en-US" sz="3400" b="1" dirty="0">
                <a:solidFill>
                  <a:schemeClr val="tx1"/>
                </a:solidFill>
              </a:rPr>
              <a:t>- Số chỉ của ampe kế  là giá trị của cường độ dòng điện, cho biết mức độ mạnh, yếu của dòng điện</a:t>
            </a:r>
          </a:p>
          <a:p>
            <a:pPr algn="l"/>
            <a:r>
              <a:rPr lang="zh-CN" altLang="en-US" sz="3400" b="1" dirty="0">
                <a:solidFill>
                  <a:schemeClr val="tx1"/>
                </a:solidFill>
              </a:rPr>
              <a:t>- Dòng điện càng mạnh thì cường độ dòng điện càng lớn.</a:t>
            </a:r>
          </a:p>
          <a:p>
            <a:r>
              <a:rPr lang="vi-VN" altLang="zh-CN" sz="3400" b="1" dirty="0" smtClean="0">
                <a:solidFill>
                  <a:schemeClr val="tx1"/>
                </a:solidFill>
              </a:rPr>
              <a:t>- </a:t>
            </a:r>
            <a:r>
              <a:rPr lang="zh-CN" altLang="en-US" sz="3400" b="1" dirty="0" smtClean="0">
                <a:solidFill>
                  <a:schemeClr val="tx1"/>
                </a:solidFill>
              </a:rPr>
              <a:t>Kí </a:t>
            </a:r>
            <a:r>
              <a:rPr lang="zh-CN" altLang="en-US" sz="3400" b="1" dirty="0">
                <a:solidFill>
                  <a:schemeClr val="tx1"/>
                </a:solidFill>
              </a:rPr>
              <a:t>hiệu cường độ dòng </a:t>
            </a:r>
            <a:r>
              <a:rPr lang="zh-CN" altLang="en-US" sz="3400" b="1" dirty="0" smtClean="0">
                <a:solidFill>
                  <a:schemeClr val="tx1"/>
                </a:solidFill>
              </a:rPr>
              <a:t>điện</a:t>
            </a:r>
            <a:r>
              <a:rPr lang="vi-VN" altLang="zh-CN" sz="3400" b="1" dirty="0" smtClean="0">
                <a:solidFill>
                  <a:schemeClr val="tx1"/>
                </a:solidFill>
              </a:rPr>
              <a:t> </a:t>
            </a:r>
            <a:r>
              <a:rPr lang="en-US" sz="3600" dirty="0" err="1" smtClean="0">
                <a:solidFill>
                  <a:srgbClr val="0000FF"/>
                </a:solidFill>
                <a:latin typeface="Times New Roman" pitchFamily="18" charset="0"/>
                <a:cs typeface="Times New Roman" pitchFamily="18" charset="0"/>
              </a:rPr>
              <a:t>là</a:t>
            </a:r>
            <a:r>
              <a:rPr lang="vi-VN" sz="3600" dirty="0" smtClean="0">
                <a:solidFill>
                  <a:srgbClr val="0000FF"/>
                </a:solidFill>
                <a:latin typeface="Times New Roman" pitchFamily="18" charset="0"/>
                <a:cs typeface="Times New Roman" pitchFamily="18" charset="0"/>
              </a:rPr>
              <a:t> chữ</a:t>
            </a:r>
            <a:r>
              <a:rPr lang="en-US" sz="3600" dirty="0" smtClean="0">
                <a:solidFill>
                  <a:srgbClr val="0000FF"/>
                </a:solidFill>
                <a:latin typeface="Times New Roman" pitchFamily="18" charset="0"/>
                <a:cs typeface="Times New Roman" pitchFamily="18" charset="0"/>
              </a:rPr>
              <a:t> </a:t>
            </a:r>
            <a:r>
              <a:rPr lang="en-US" sz="3600" dirty="0">
                <a:solidFill>
                  <a:srgbClr val="0000FF"/>
                </a:solidFill>
                <a:latin typeface="Times New Roman" pitchFamily="18" charset="0"/>
                <a:cs typeface="Times New Roman" pitchFamily="18" charset="0"/>
              </a:rPr>
              <a:t>I </a:t>
            </a:r>
            <a:endParaRPr lang="vi-VN" sz="3600" dirty="0" smtClean="0">
              <a:solidFill>
                <a:srgbClr val="0000FF"/>
              </a:solidFill>
              <a:latin typeface="Times New Roman" pitchFamily="18" charset="0"/>
              <a:cs typeface="Times New Roman" pitchFamily="18" charset="0"/>
            </a:endParaRPr>
          </a:p>
          <a:p>
            <a:r>
              <a:rPr lang="zh-CN" altLang="en-US" sz="3400" b="1" dirty="0" smtClean="0">
                <a:solidFill>
                  <a:schemeClr val="tx1"/>
                </a:solidFill>
              </a:rPr>
              <a:t>- </a:t>
            </a:r>
            <a:r>
              <a:rPr lang="zh-CN" altLang="en-US" sz="3400" b="1" dirty="0">
                <a:solidFill>
                  <a:schemeClr val="tx1"/>
                </a:solidFill>
              </a:rPr>
              <a:t>Đơn vị: A (ampe), mA (mili ampe): 1 A = 1000 mA</a:t>
            </a:r>
          </a:p>
          <a:p>
            <a:pPr marL="457200" indent="-457200" algn="l">
              <a:buFontTx/>
              <a:buChar char="-"/>
            </a:pPr>
            <a:r>
              <a:rPr lang="vi-VN" altLang="zh-CN" sz="3400" b="1" dirty="0" smtClean="0">
                <a:solidFill>
                  <a:schemeClr val="tx1"/>
                </a:solidFill>
              </a:rPr>
              <a:t>Dụng cụ đo: </a:t>
            </a:r>
            <a:r>
              <a:rPr lang="zh-CN" altLang="en-US" sz="3400" b="1" dirty="0" smtClean="0">
                <a:solidFill>
                  <a:schemeClr val="tx1"/>
                </a:solidFill>
              </a:rPr>
              <a:t>Ampe kế.</a:t>
            </a:r>
            <a:endParaRPr lang="vi-VN" altLang="zh-CN" sz="3400" b="1" dirty="0" smtClean="0">
              <a:solidFill>
                <a:schemeClr val="tx1"/>
              </a:solidFill>
            </a:endParaRPr>
          </a:p>
          <a:p>
            <a:pPr marL="457200" indent="-457200" algn="l">
              <a:buFontTx/>
              <a:buChar char="-"/>
            </a:pPr>
            <a:r>
              <a:rPr lang="zh-CN" altLang="en-US" sz="3400" b="1" dirty="0" smtClean="0">
                <a:solidFill>
                  <a:schemeClr val="tx1"/>
                </a:solidFill>
              </a:rPr>
              <a:t>Kí hiệu</a:t>
            </a:r>
            <a:r>
              <a:rPr lang="vi-VN" altLang="zh-CN" sz="3400" b="1" dirty="0" smtClean="0">
                <a:solidFill>
                  <a:schemeClr val="tx1"/>
                </a:solidFill>
              </a:rPr>
              <a:t> của ampe kế trong sơ đồ mạch điện</a:t>
            </a:r>
            <a:r>
              <a:rPr lang="zh-CN" altLang="en-US" sz="3400" b="1" dirty="0" smtClean="0">
                <a:solidFill>
                  <a:schemeClr val="tx1"/>
                </a:solidFill>
              </a:rPr>
              <a:t>:</a:t>
            </a:r>
            <a:endParaRPr lang="zh-CN" altLang="en-US" sz="3400" b="1" dirty="0">
              <a:solidFill>
                <a:schemeClr val="tx1"/>
              </a:solidFill>
            </a:endParaRPr>
          </a:p>
        </p:txBody>
      </p:sp>
      <p:pic>
        <p:nvPicPr>
          <p:cNvPr id="18" name="Picture 3"/>
          <p:cNvPicPr>
            <a:picLocks noGrp="1" noChangeAspect="1"/>
          </p:cNvPicPr>
          <p:nvPr>
            <p:ph sz="half" idx="2"/>
          </p:nvPr>
        </p:nvPicPr>
        <p:blipFill>
          <a:blip r:embed="rId3">
            <a:lum bright="-6000" contrast="12000"/>
          </a:blip>
          <a:stretch>
            <a:fillRect/>
          </a:stretch>
        </p:blipFill>
        <p:spPr>
          <a:xfrm>
            <a:off x="4432712" y="5097229"/>
            <a:ext cx="2910767" cy="1289054"/>
          </a:xfrm>
          <a:prstGeom prst="rect">
            <a:avLst/>
          </a:prstGeom>
          <a:noFill/>
          <a:ln>
            <a:noFill/>
          </a:ln>
        </p:spPr>
      </p:pic>
      <p:pic>
        <p:nvPicPr>
          <p:cNvPr id="3" name="Picture 6" descr="7"/>
          <p:cNvPicPr>
            <a:picLocks noChangeAspect="1"/>
          </p:cNvPicPr>
          <p:nvPr/>
        </p:nvPicPr>
        <p:blipFill>
          <a:blip r:embed="rId2"/>
          <a:stretch>
            <a:fillRect/>
          </a:stretch>
        </p:blipFill>
        <p:spPr>
          <a:xfrm>
            <a:off x="-187063" y="-186689"/>
            <a:ext cx="991904" cy="846566"/>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12" grpId="0" bldLvl="0" animBg="1"/>
      <p:bldP spid="12" grpId="1" animBg="1"/>
    </p:bldLst>
  </p:timing>
</p:sld>
</file>

<file path=ppt/theme/theme1.xml><?xml version="1.0" encoding="utf-8"?>
<a:theme xmlns:a="http://schemas.openxmlformats.org/drawingml/2006/main" name="Office 主题">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1359</Words>
  <Application>Microsoft Office PowerPoint</Application>
  <PresentationFormat>Widescreen</PresentationFormat>
  <Paragraphs>149</Paragraphs>
  <Slides>26</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Microsoft YaHei</vt:lpstr>
      <vt:lpstr>SimSun</vt:lpstr>
      <vt:lpstr>SimSun</vt:lpstr>
      <vt:lpstr>Arial</vt:lpstr>
      <vt:lpstr>Calibri</vt:lpstr>
      <vt:lpstr>Calibri Light</vt:lpstr>
      <vt:lpstr>Cambria</vt:lpstr>
      <vt:lpstr>Impact</vt:lpstr>
      <vt:lpstr>Impact MT Std</vt:lpstr>
      <vt:lpstr>黑体</vt:lpstr>
      <vt:lpstr>Times New Roman</vt:lpstr>
      <vt:lpstr>Office 主题</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27</cp:revision>
  <dcterms:created xsi:type="dcterms:W3CDTF">2017-05-28T12:28:00Z</dcterms:created>
  <dcterms:modified xsi:type="dcterms:W3CDTF">2025-03-03T14:23:16Z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1033-11.2.0.11537</vt:lpwstr>
  </property>
  <property fmtid="{D5CDD505-2E9C-101B-9397-08002B2CF9AE}" pid="3" name="ICV">
    <vt:lpwstr>E72FB7A83CC749CA867AA306F0596FA8</vt:lpwstr>
  </property>
</Properties>
</file>