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4" r:id="rId2"/>
    <p:sldId id="261" r:id="rId3"/>
    <p:sldId id="266" r:id="rId4"/>
    <p:sldId id="267" r:id="rId5"/>
    <p:sldId id="268" r:id="rId6"/>
    <p:sldId id="290" r:id="rId7"/>
    <p:sldId id="287" r:id="rId8"/>
    <p:sldId id="288" r:id="rId9"/>
    <p:sldId id="289" r:id="rId10"/>
    <p:sldId id="269" r:id="rId11"/>
    <p:sldId id="262" r:id="rId12"/>
    <p:sldId id="291" r:id="rId13"/>
    <p:sldId id="272" r:id="rId14"/>
    <p:sldId id="271" r:id="rId15"/>
    <p:sldId id="270" r:id="rId16"/>
    <p:sldId id="273" r:id="rId17"/>
    <p:sldId id="274" r:id="rId18"/>
    <p:sldId id="276" r:id="rId19"/>
    <p:sldId id="275" r:id="rId20"/>
    <p:sldId id="292" r:id="rId21"/>
    <p:sldId id="278" r:id="rId22"/>
    <p:sldId id="280" r:id="rId23"/>
    <p:sldId id="281" r:id="rId24"/>
    <p:sldId id="282" r:id="rId25"/>
    <p:sldId id="279" r:id="rId26"/>
    <p:sldId id="283" r:id="rId27"/>
    <p:sldId id="284" r:id="rId28"/>
    <p:sldId id="263" r:id="rId29"/>
    <p:sldId id="257"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61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F5A4C9-0CB9-4DA7-BBE7-5B426EF04E9E}" type="datetimeFigureOut">
              <a:rPr lang="en-US" smtClean="0"/>
              <a:t>3/31/2025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320076-DECB-423C-888C-518D1A7B936A}" type="slidenum">
              <a:rPr lang="en-US" smtClean="0"/>
              <a:t>‹#›</a:t>
            </a:fld>
            <a:endParaRPr lang="en-US"/>
          </a:p>
        </p:txBody>
      </p:sp>
    </p:spTree>
    <p:extLst>
      <p:ext uri="{BB962C8B-B14F-4D97-AF65-F5344CB8AC3E}">
        <p14:creationId xmlns:p14="http://schemas.microsoft.com/office/powerpoint/2010/main" val="1052828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9E1C6-B4B0-4B84-BFAC-A2273FD97B3B}" type="slidenum">
              <a:rPr lang="en-US" smtClean="0"/>
              <a:pPr/>
              <a:t>2</a:t>
            </a:fld>
            <a:endParaRPr lang="en-US"/>
          </a:p>
        </p:txBody>
      </p:sp>
    </p:spTree>
    <p:extLst>
      <p:ext uri="{BB962C8B-B14F-4D97-AF65-F5344CB8AC3E}">
        <p14:creationId xmlns:p14="http://schemas.microsoft.com/office/powerpoint/2010/main" val="111994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26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176362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295706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271644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45495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20076-DECB-423C-888C-518D1A7B936A}" type="slidenum">
              <a:rPr lang="en-US" smtClean="0"/>
              <a:t>13</a:t>
            </a:fld>
            <a:endParaRPr lang="en-US"/>
          </a:p>
        </p:txBody>
      </p:sp>
    </p:spTree>
    <p:extLst>
      <p:ext uri="{BB962C8B-B14F-4D97-AF65-F5344CB8AC3E}">
        <p14:creationId xmlns:p14="http://schemas.microsoft.com/office/powerpoint/2010/main" val="813265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Nhóm</a:t>
            </a:r>
            <a:r>
              <a:rPr lang="en-US" altLang="zh-CN" dirty="0"/>
              <a:t> </a:t>
            </a:r>
            <a:r>
              <a:rPr lang="en-US" altLang="zh-CN" dirty="0" err="1"/>
              <a:t>tìm</a:t>
            </a:r>
            <a:r>
              <a:rPr lang="en-US" altLang="zh-CN" dirty="0"/>
              <a:t> </a:t>
            </a:r>
            <a:r>
              <a:rPr lang="en-US" altLang="zh-CN" dirty="0" err="1"/>
              <a:t>hiểu</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và</a:t>
            </a:r>
            <a:r>
              <a:rPr lang="en-US" altLang="zh-CN" dirty="0"/>
              <a:t> </a:t>
            </a:r>
            <a:r>
              <a:rPr lang="en-US" altLang="zh-CN" dirty="0" err="1"/>
              <a:t>giáo</a:t>
            </a:r>
            <a:r>
              <a:rPr lang="en-US" altLang="zh-CN" dirty="0"/>
              <a:t> </a:t>
            </a:r>
            <a:r>
              <a:rPr lang="en-US" altLang="zh-CN" dirty="0" err="1"/>
              <a:t>viên</a:t>
            </a:r>
            <a:r>
              <a:rPr lang="en-US" altLang="zh-CN" dirty="0"/>
              <a:t> </a:t>
            </a:r>
            <a:r>
              <a:rPr lang="en-US" altLang="zh-CN" dirty="0" err="1"/>
              <a:t>tổng</a:t>
            </a:r>
            <a:r>
              <a:rPr lang="en-US" altLang="zh-CN" dirty="0"/>
              <a:t> </a:t>
            </a:r>
            <a:r>
              <a:rPr lang="en-US" altLang="zh-CN" dirty="0" err="1"/>
              <a:t>kết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Segoe UI" panose="020B0502040204020203" pitchFamily="34" charset="0"/>
              </a:rPr>
              <a:t>là</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ví</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dụ</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về</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rắn</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lỏng</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khí</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của</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Mỗi</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có</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tồn</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tại</a:t>
            </a:r>
            <a:r>
              <a:rPr lang="vi-VN" sz="1200" dirty="0">
                <a:solidFill>
                  <a:srgbClr val="000000"/>
                </a:solidFill>
                <a:effectLst/>
                <a:latin typeface="Times New Roman" panose="02020603050405020304" pitchFamily="18" charset="0"/>
                <a:ea typeface="Segoe UI" panose="020B0502040204020203" pitchFamily="34" charset="0"/>
              </a:rPr>
              <a:t> ở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khác</a:t>
            </a:r>
            <a:r>
              <a:rPr lang="vi-VN" sz="1200" dirty="0">
                <a:solidFill>
                  <a:srgbClr val="000000"/>
                </a:solidFill>
                <a:effectLst/>
                <a:latin typeface="Times New Roman" panose="02020603050405020304" pitchFamily="18" charset="0"/>
                <a:ea typeface="Segoe UI" panose="020B0502040204020203" pitchFamily="34" charset="0"/>
              </a:rPr>
              <a:t> nhau </a:t>
            </a:r>
            <a:r>
              <a:rPr lang="vi-VN" sz="1200" dirty="0" err="1">
                <a:solidFill>
                  <a:srgbClr val="000000"/>
                </a:solidFill>
                <a:effectLst/>
                <a:latin typeface="Times New Roman" panose="02020603050405020304" pitchFamily="18" charset="0"/>
                <a:ea typeface="Segoe UI" panose="020B0502040204020203" pitchFamily="34" charset="0"/>
              </a:rPr>
              <a:t>và</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có</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tính</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khác</a:t>
            </a:r>
            <a:r>
              <a:rPr lang="vi-VN" sz="1200" dirty="0">
                <a:solidFill>
                  <a:srgbClr val="000000"/>
                </a:solidFill>
                <a:effectLst/>
                <a:latin typeface="Times New Roman" panose="02020603050405020304" pitchFamily="18" charset="0"/>
                <a:ea typeface="Segoe UI" panose="020B0502040204020203" pitchFamily="34" charset="0"/>
              </a:rPr>
              <a:t> nhau.</a:t>
            </a:r>
            <a:endParaRPr lang="en-US" sz="1200" i="0" dirty="0">
              <a:solidFill>
                <a:schemeClr val="tx1"/>
              </a:solidFill>
              <a:effectLst/>
              <a:latin typeface="Segoe UI" panose="020B0502040204020203" pitchFamily="34" charset="0"/>
              <a:ea typeface="Segoe UI" panose="020B0502040204020203" pitchFamily="34" charset="0"/>
            </a:endParaRP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722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Nhóm</a:t>
            </a:r>
            <a:r>
              <a:rPr lang="en-US" altLang="zh-CN" dirty="0"/>
              <a:t> </a:t>
            </a:r>
            <a:r>
              <a:rPr lang="en-US" altLang="zh-CN" dirty="0" err="1"/>
              <a:t>tìm</a:t>
            </a:r>
            <a:r>
              <a:rPr lang="en-US" altLang="zh-CN" dirty="0"/>
              <a:t> </a:t>
            </a:r>
            <a:r>
              <a:rPr lang="en-US" altLang="zh-CN" dirty="0" err="1"/>
              <a:t>hiểu</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và</a:t>
            </a:r>
            <a:r>
              <a:rPr lang="en-US" altLang="zh-CN" dirty="0"/>
              <a:t> </a:t>
            </a:r>
            <a:r>
              <a:rPr lang="en-US" altLang="zh-CN" dirty="0" err="1"/>
              <a:t>giáo</a:t>
            </a:r>
            <a:r>
              <a:rPr lang="en-US" altLang="zh-CN" dirty="0"/>
              <a:t> </a:t>
            </a:r>
            <a:r>
              <a:rPr lang="en-US" altLang="zh-CN" dirty="0" err="1"/>
              <a:t>viên</a:t>
            </a:r>
            <a:r>
              <a:rPr lang="en-US" altLang="zh-CN" dirty="0"/>
              <a:t> </a:t>
            </a:r>
            <a:r>
              <a:rPr lang="en-US" altLang="zh-CN" dirty="0" err="1"/>
              <a:t>tổng</a:t>
            </a:r>
            <a:r>
              <a:rPr lang="en-US" altLang="zh-CN" dirty="0"/>
              <a:t> </a:t>
            </a:r>
            <a:r>
              <a:rPr lang="en-US" altLang="zh-CN" dirty="0" err="1"/>
              <a:t>kết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Segoe UI" panose="020B0502040204020203" pitchFamily="34" charset="0"/>
              </a:rPr>
              <a:t>là</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ví</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dụ</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về</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rắn</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lỏng</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khí</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của</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Mỗi</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có</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tồn</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tại</a:t>
            </a:r>
            <a:r>
              <a:rPr lang="vi-VN" sz="1200" dirty="0">
                <a:solidFill>
                  <a:srgbClr val="000000"/>
                </a:solidFill>
                <a:effectLst/>
                <a:latin typeface="Times New Roman" panose="02020603050405020304" pitchFamily="18" charset="0"/>
                <a:ea typeface="Segoe UI" panose="020B0502040204020203" pitchFamily="34" charset="0"/>
              </a:rPr>
              <a:t> ở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khác</a:t>
            </a:r>
            <a:r>
              <a:rPr lang="vi-VN" sz="1200" dirty="0">
                <a:solidFill>
                  <a:srgbClr val="000000"/>
                </a:solidFill>
                <a:effectLst/>
                <a:latin typeface="Times New Roman" panose="02020603050405020304" pitchFamily="18" charset="0"/>
                <a:ea typeface="Segoe UI" panose="020B0502040204020203" pitchFamily="34" charset="0"/>
              </a:rPr>
              <a:t> nhau </a:t>
            </a:r>
            <a:r>
              <a:rPr lang="vi-VN" sz="1200" dirty="0" err="1">
                <a:solidFill>
                  <a:srgbClr val="000000"/>
                </a:solidFill>
                <a:effectLst/>
                <a:latin typeface="Times New Roman" panose="02020603050405020304" pitchFamily="18" charset="0"/>
                <a:ea typeface="Segoe UI" panose="020B0502040204020203" pitchFamily="34" charset="0"/>
              </a:rPr>
              <a:t>và</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có</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tính</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khác</a:t>
            </a:r>
            <a:r>
              <a:rPr lang="vi-VN" sz="1200" dirty="0">
                <a:solidFill>
                  <a:srgbClr val="000000"/>
                </a:solidFill>
                <a:effectLst/>
                <a:latin typeface="Times New Roman" panose="02020603050405020304" pitchFamily="18" charset="0"/>
                <a:ea typeface="Segoe UI" panose="020B0502040204020203" pitchFamily="34" charset="0"/>
              </a:rPr>
              <a:t> nhau.</a:t>
            </a:r>
            <a:endParaRPr lang="en-US" sz="1200" i="0" dirty="0">
              <a:solidFill>
                <a:schemeClr val="tx1"/>
              </a:solidFill>
              <a:effectLst/>
              <a:latin typeface="Segoe UI" panose="020B0502040204020203" pitchFamily="34" charset="0"/>
              <a:ea typeface="Segoe UI" panose="020B0502040204020203" pitchFamily="34" charset="0"/>
            </a:endParaRP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6524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Nhóm</a:t>
            </a:r>
            <a:r>
              <a:rPr lang="en-US" altLang="zh-CN" dirty="0"/>
              <a:t> </a:t>
            </a:r>
            <a:r>
              <a:rPr lang="en-US" altLang="zh-CN" dirty="0" err="1"/>
              <a:t>tìm</a:t>
            </a:r>
            <a:r>
              <a:rPr lang="en-US" altLang="zh-CN" dirty="0"/>
              <a:t> </a:t>
            </a:r>
            <a:r>
              <a:rPr lang="en-US" altLang="zh-CN" dirty="0" err="1"/>
              <a:t>hiểu</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và</a:t>
            </a:r>
            <a:r>
              <a:rPr lang="en-US" altLang="zh-CN" dirty="0"/>
              <a:t> </a:t>
            </a:r>
            <a:r>
              <a:rPr lang="en-US" altLang="zh-CN" dirty="0" err="1"/>
              <a:t>giáo</a:t>
            </a:r>
            <a:r>
              <a:rPr lang="en-US" altLang="zh-CN" dirty="0"/>
              <a:t> </a:t>
            </a:r>
            <a:r>
              <a:rPr lang="en-US" altLang="zh-CN" dirty="0" err="1"/>
              <a:t>viên</a:t>
            </a:r>
            <a:r>
              <a:rPr lang="en-US" altLang="zh-CN" dirty="0"/>
              <a:t> </a:t>
            </a:r>
            <a:r>
              <a:rPr lang="en-US" altLang="zh-CN" dirty="0" err="1"/>
              <a:t>tổng</a:t>
            </a:r>
            <a:r>
              <a:rPr lang="en-US" altLang="zh-CN" dirty="0"/>
              <a:t> </a:t>
            </a:r>
            <a:r>
              <a:rPr lang="en-US" altLang="zh-CN" dirty="0" err="1"/>
              <a:t>kết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vi-V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err="1">
                <a:solidFill>
                  <a:srgbClr val="000000"/>
                </a:solidFill>
                <a:effectLst/>
                <a:latin typeface="Times New Roman" panose="02020603050405020304" pitchFamily="18" charset="0"/>
                <a:ea typeface="Segoe UI" panose="020B0502040204020203" pitchFamily="34" charset="0"/>
              </a:rPr>
              <a:t>là</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ví</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dụ</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về</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rắn</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lỏng</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khí</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của</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Mỗi</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có</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tồn</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tại</a:t>
            </a:r>
            <a:r>
              <a:rPr lang="vi-VN" sz="1200" dirty="0">
                <a:solidFill>
                  <a:srgbClr val="000000"/>
                </a:solidFill>
                <a:effectLst/>
                <a:latin typeface="Times New Roman" panose="02020603050405020304" pitchFamily="18" charset="0"/>
                <a:ea typeface="Segoe UI" panose="020B0502040204020203" pitchFamily="34" charset="0"/>
              </a:rPr>
              <a:t> ở </a:t>
            </a:r>
            <a:r>
              <a:rPr lang="vi-VN" sz="1200" dirty="0" err="1">
                <a:solidFill>
                  <a:srgbClr val="000000"/>
                </a:solidFill>
                <a:effectLst/>
                <a:latin typeface="Times New Roman" panose="02020603050405020304" pitchFamily="18" charset="0"/>
                <a:ea typeface="Segoe UI" panose="020B0502040204020203" pitchFamily="34" charset="0"/>
              </a:rPr>
              <a:t>các</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thể</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khác</a:t>
            </a:r>
            <a:r>
              <a:rPr lang="vi-VN" sz="1200" dirty="0">
                <a:solidFill>
                  <a:srgbClr val="000000"/>
                </a:solidFill>
                <a:effectLst/>
                <a:latin typeface="Times New Roman" panose="02020603050405020304" pitchFamily="18" charset="0"/>
                <a:ea typeface="Segoe UI" panose="020B0502040204020203" pitchFamily="34" charset="0"/>
              </a:rPr>
              <a:t> nhau </a:t>
            </a:r>
            <a:r>
              <a:rPr lang="vi-VN" sz="1200" dirty="0" err="1">
                <a:solidFill>
                  <a:srgbClr val="000000"/>
                </a:solidFill>
                <a:effectLst/>
                <a:latin typeface="Times New Roman" panose="02020603050405020304" pitchFamily="18" charset="0"/>
                <a:ea typeface="Segoe UI" panose="020B0502040204020203" pitchFamily="34" charset="0"/>
              </a:rPr>
              <a:t>và</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có</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tính</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chất</a:t>
            </a:r>
            <a:r>
              <a:rPr lang="vi-VN" sz="1200" dirty="0">
                <a:solidFill>
                  <a:srgbClr val="000000"/>
                </a:solidFill>
                <a:effectLst/>
                <a:latin typeface="Times New Roman" panose="02020603050405020304" pitchFamily="18" charset="0"/>
                <a:ea typeface="Segoe UI" panose="020B0502040204020203" pitchFamily="34" charset="0"/>
              </a:rPr>
              <a:t> </a:t>
            </a:r>
            <a:r>
              <a:rPr lang="vi-VN" sz="1200" dirty="0" err="1">
                <a:solidFill>
                  <a:srgbClr val="000000"/>
                </a:solidFill>
                <a:effectLst/>
                <a:latin typeface="Times New Roman" panose="02020603050405020304" pitchFamily="18" charset="0"/>
                <a:ea typeface="Segoe UI" panose="020B0502040204020203" pitchFamily="34" charset="0"/>
              </a:rPr>
              <a:t>khác</a:t>
            </a:r>
            <a:r>
              <a:rPr lang="vi-VN" sz="1200" dirty="0">
                <a:solidFill>
                  <a:srgbClr val="000000"/>
                </a:solidFill>
                <a:effectLst/>
                <a:latin typeface="Times New Roman" panose="02020603050405020304" pitchFamily="18" charset="0"/>
                <a:ea typeface="Segoe UI" panose="020B0502040204020203" pitchFamily="34" charset="0"/>
              </a:rPr>
              <a:t> nhau.</a:t>
            </a:r>
            <a:endParaRPr lang="en-US" sz="1200" i="0" dirty="0">
              <a:solidFill>
                <a:schemeClr val="tx1"/>
              </a:solidFill>
              <a:effectLst/>
              <a:latin typeface="Segoe UI" panose="020B0502040204020203" pitchFamily="34" charset="0"/>
              <a:ea typeface="Segoe UI" panose="020B0502040204020203" pitchFamily="34" charset="0"/>
            </a:endParaRP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948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A60AF5-CC12-4669-9386-80188E260DF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A60AF5-CC12-4669-9386-80188E260DF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A60AF5-CC12-4669-9386-80188E260DF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xmlns=""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977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7997294" y="4753112"/>
            <a:ext cx="912816"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 name="Google Shape;84;p7"/>
          <p:cNvSpPr/>
          <p:nvPr/>
        </p:nvSpPr>
        <p:spPr>
          <a:xfrm>
            <a:off x="642526" y="442364"/>
            <a:ext cx="6943343"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7"/>
          <p:cNvSpPr/>
          <p:nvPr/>
        </p:nvSpPr>
        <p:spPr>
          <a:xfrm>
            <a:off x="368195" y="562837"/>
            <a:ext cx="8379859"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7"/>
          <p:cNvSpPr txBox="1">
            <a:spLocks noGrp="1"/>
          </p:cNvSpPr>
          <p:nvPr>
            <p:ph type="title"/>
          </p:nvPr>
        </p:nvSpPr>
        <p:spPr>
          <a:xfrm>
            <a:off x="883375" y="911467"/>
            <a:ext cx="64263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188175" y="2008467"/>
            <a:ext cx="30027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8" name="Google Shape;88;p7"/>
          <p:cNvSpPr txBox="1">
            <a:spLocks noGrp="1"/>
          </p:cNvSpPr>
          <p:nvPr>
            <p:ph type="body" idx="2"/>
          </p:nvPr>
        </p:nvSpPr>
        <p:spPr>
          <a:xfrm>
            <a:off x="4611864" y="2008467"/>
            <a:ext cx="30027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9" name="Google Shape;89;p7"/>
          <p:cNvSpPr txBox="1">
            <a:spLocks noGrp="1"/>
          </p:cNvSpPr>
          <p:nvPr>
            <p:ph type="sldNum" idx="12"/>
          </p:nvPr>
        </p:nvSpPr>
        <p:spPr>
          <a:xfrm>
            <a:off x="8404375" y="6257835"/>
            <a:ext cx="5487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0" name="Google Shape;90;p7"/>
          <p:cNvSpPr/>
          <p:nvPr/>
        </p:nvSpPr>
        <p:spPr>
          <a:xfrm>
            <a:off x="8138825" y="316035"/>
            <a:ext cx="739006"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7"/>
          <p:cNvSpPr/>
          <p:nvPr/>
        </p:nvSpPr>
        <p:spPr>
          <a:xfrm>
            <a:off x="8547669" y="3796060"/>
            <a:ext cx="262123"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7"/>
          <p:cNvSpPr/>
          <p:nvPr/>
        </p:nvSpPr>
        <p:spPr>
          <a:xfrm>
            <a:off x="4426767" y="6299609"/>
            <a:ext cx="888148"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 name="Google Shape;93;p7"/>
          <p:cNvSpPr/>
          <p:nvPr/>
        </p:nvSpPr>
        <p:spPr>
          <a:xfrm>
            <a:off x="5368772" y="6340678"/>
            <a:ext cx="86890"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7"/>
          <p:cNvSpPr/>
          <p:nvPr/>
        </p:nvSpPr>
        <p:spPr>
          <a:xfrm>
            <a:off x="5538653" y="6340233"/>
            <a:ext cx="299728"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 name="Google Shape;95;p7"/>
          <p:cNvSpPr/>
          <p:nvPr/>
        </p:nvSpPr>
        <p:spPr>
          <a:xfrm>
            <a:off x="325537" y="1370193"/>
            <a:ext cx="113330"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 name="Google Shape;96;p7"/>
          <p:cNvSpPr/>
          <p:nvPr/>
        </p:nvSpPr>
        <p:spPr>
          <a:xfrm>
            <a:off x="257002" y="1494769"/>
            <a:ext cx="80437"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78103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93"/>
            <a:ext cx="9144000" cy="6854343"/>
          </a:xfrm>
          <a:prstGeom prst="rect">
            <a:avLst/>
          </a:prstGeom>
        </p:spPr>
      </p:pic>
      <p:sp>
        <p:nvSpPr>
          <p:cNvPr id="5" name="标题 1"/>
          <p:cNvSpPr txBox="1">
            <a:spLocks/>
          </p:cNvSpPr>
          <p:nvPr userDrawn="1"/>
        </p:nvSpPr>
        <p:spPr bwMode="auto">
          <a:xfrm>
            <a:off x="228717" y="110330"/>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9" y="50665"/>
            <a:ext cx="2266391" cy="1129708"/>
          </a:xfrm>
          <a:prstGeom prst="rect">
            <a:avLst/>
          </a:prstGeom>
        </p:spPr>
      </p:pic>
      <p:sp>
        <p:nvSpPr>
          <p:cNvPr id="6" name="矩形 5"/>
          <p:cNvSpPr/>
          <p:nvPr userDrawn="1"/>
        </p:nvSpPr>
        <p:spPr bwMode="auto">
          <a:xfrm>
            <a:off x="152517" y="754620"/>
            <a:ext cx="8838968"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5405909"/>
            <a:ext cx="1130715"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8" y="5623503"/>
            <a:ext cx="1199893" cy="1250632"/>
          </a:xfrm>
          <a:prstGeom prst="rect">
            <a:avLst/>
          </a:prstGeom>
        </p:spPr>
      </p:pic>
    </p:spTree>
    <p:extLst>
      <p:ext uri="{BB962C8B-B14F-4D97-AF65-F5344CB8AC3E}">
        <p14:creationId xmlns:p14="http://schemas.microsoft.com/office/powerpoint/2010/main" val="568572049"/>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A60AF5-CC12-4669-9386-80188E260DF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A60AF5-CC12-4669-9386-80188E260DF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A60AF5-CC12-4669-9386-80188E260DF2}"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A60AF5-CC12-4669-9386-80188E260DF2}"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A60AF5-CC12-4669-9386-80188E260DF2}"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60AF5-CC12-4669-9386-80188E260DF2}"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A60AF5-CC12-4669-9386-80188E260DF2}"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A60AF5-CC12-4669-9386-80188E260DF2}"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E0C05-7062-4CD1-A44E-5A3E4663B4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60AF5-CC12-4669-9386-80188E260DF2}" type="datetimeFigureOut">
              <a:rPr lang="en-US" smtClean="0"/>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E0C05-7062-4CD1-A44E-5A3E4663B4E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20.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28601" y="1981200"/>
            <a:ext cx="8686800" cy="36576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lvl="0" algn="ctr" eaLnBrk="0" fontAlgn="base" hangingPunct="0">
              <a:spcBef>
                <a:spcPct val="0"/>
              </a:spcBef>
              <a:spcAft>
                <a:spcPct val="0"/>
              </a:spcAft>
              <a:buClrTx/>
              <a:buNone/>
              <a:defRPr/>
            </a:pPr>
            <a:r>
              <a:rPr lang="vi-VN" altLang="en-US" sz="7200" b="1" kern="0" dirty="0" smtClean="0">
                <a:solidFill>
                  <a:srgbClr val="FF0000"/>
                </a:solidFill>
              </a:rPr>
              <a:t>BÀI </a:t>
            </a:r>
            <a:r>
              <a:rPr lang="vi-VN" altLang="en-US" sz="7200" b="1" kern="0" dirty="0" smtClean="0">
                <a:solidFill>
                  <a:srgbClr val="FF0000"/>
                </a:solidFill>
              </a:rPr>
              <a:t>26</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600" b="1" kern="0" dirty="0" smtClean="0">
                <a:solidFill>
                  <a:srgbClr val="0000FF"/>
                </a:solidFill>
              </a:rPr>
              <a:t>NĂNG LƯỢNG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600" b="1" kern="0" dirty="0" smtClean="0">
                <a:solidFill>
                  <a:srgbClr val="0000FF"/>
                </a:solidFill>
              </a:rPr>
              <a:t>NHIỆT VÀ NỘI NĂNG</a:t>
            </a:r>
            <a:endParaRPr kumimoji="0" lang="en-US" altLang="en-US" sz="6600" b="0" i="0" u="none" strike="noStrike" kern="0" cap="none" spc="0" normalizeH="0" baseline="0" noProof="0" dirty="0" smtClean="0">
              <a:ln>
                <a:noFill/>
              </a:ln>
              <a:solidFill>
                <a:srgbClr val="0000FF"/>
              </a:solidFill>
              <a:effectLst/>
              <a:uLnTx/>
              <a:uFillTx/>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smtClean="0">
              <a:ln>
                <a:noFill/>
              </a:ln>
              <a:solidFill>
                <a:srgbClr val="0000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5400" b="0" i="0" u="none" strike="noStrike" kern="0" cap="none" spc="0" normalizeH="0" baseline="0" noProof="0" dirty="0" smtClean="0">
              <a:ln>
                <a:noFill/>
              </a:ln>
              <a:solidFill>
                <a:srgbClr val="FF0066"/>
              </a:solidFill>
              <a:effectLst/>
              <a:uLnTx/>
              <a:uFillTx/>
              <a:latin typeface="Times New Roman" panose="02020603050405020304" pitchFamily="18" charset="0"/>
            </a:endParaRPr>
          </a:p>
        </p:txBody>
      </p:sp>
      <p:sp>
        <p:nvSpPr>
          <p:cNvPr id="6" name="Rectangle 5"/>
          <p:cNvSpPr/>
          <p:nvPr/>
        </p:nvSpPr>
        <p:spPr>
          <a:xfrm>
            <a:off x="609600" y="304800"/>
            <a:ext cx="7666394" cy="1015663"/>
          </a:xfrm>
          <a:prstGeom prst="rect">
            <a:avLst/>
          </a:prstGeom>
          <a:solidFill>
            <a:srgbClr val="002060"/>
          </a:solidFill>
        </p:spPr>
        <p:txBody>
          <a:bodyPr wrap="none">
            <a:spAutoFit/>
          </a:bodyPr>
          <a:lstStyle/>
          <a:p>
            <a:pPr lvl="0" algn="ctr">
              <a:defRPr/>
            </a:pPr>
            <a:r>
              <a:rPr lang="en-US" sz="6000" b="1" dirty="0" smtClean="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a:t>
            </a:r>
            <a:r>
              <a:rPr lang="en-US" sz="60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VI: NHIỆT</a:t>
            </a:r>
          </a:p>
        </p:txBody>
      </p:sp>
    </p:spTree>
    <p:extLst>
      <p:ext uri="{BB962C8B-B14F-4D97-AF65-F5344CB8AC3E}">
        <p14:creationId xmlns:p14="http://schemas.microsoft.com/office/powerpoint/2010/main" val="250551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167E272-5AAF-AA0D-6A03-01BA972CE0AD}"/>
              </a:ext>
            </a:extLst>
          </p:cNvPr>
          <p:cNvSpPr txBox="1"/>
          <p:nvPr/>
        </p:nvSpPr>
        <p:spPr>
          <a:xfrm>
            <a:off x="152400" y="64247"/>
            <a:ext cx="881433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Quan sát hình ảnh </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26.1, 26.2, 26.3</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SGK hoạt động cặp đôi hoàn thành phiếu học tập số </a:t>
            </a:r>
            <a:r>
              <a:rPr lang="vi-VN" sz="2400" kern="0" dirty="0">
                <a:solidFill>
                  <a:srgbClr val="FF0000"/>
                </a:solidFill>
                <a:latin typeface="Times New Roman" panose="02020603050405020304" pitchFamily="18" charset="0"/>
                <a:cs typeface="Arial"/>
                <a:sym typeface="Arial"/>
              </a:rPr>
              <a:t>2</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799165880"/>
              </p:ext>
            </p:extLst>
          </p:nvPr>
        </p:nvGraphicFramePr>
        <p:xfrm>
          <a:off x="156412" y="960110"/>
          <a:ext cx="8911388" cy="5145464"/>
        </p:xfrm>
        <a:graphic>
          <a:graphicData uri="http://schemas.openxmlformats.org/drawingml/2006/table">
            <a:tbl>
              <a:tblPr/>
              <a:tblGrid>
                <a:gridCol w="468610">
                  <a:extLst>
                    <a:ext uri="{9D8B030D-6E8A-4147-A177-3AD203B41FA5}">
                      <a16:colId xmlns="" xmlns:a16="http://schemas.microsoft.com/office/drawing/2014/main" val="20000"/>
                    </a:ext>
                  </a:extLst>
                </a:gridCol>
                <a:gridCol w="3337378">
                  <a:extLst>
                    <a:ext uri="{9D8B030D-6E8A-4147-A177-3AD203B41FA5}">
                      <a16:colId xmlns="" xmlns:a16="http://schemas.microsoft.com/office/drawing/2014/main" val="20001"/>
                    </a:ext>
                  </a:extLst>
                </a:gridCol>
                <a:gridCol w="5105400">
                  <a:extLst>
                    <a:ext uri="{9D8B030D-6E8A-4147-A177-3AD203B41FA5}">
                      <a16:colId xmlns="" xmlns:a16="http://schemas.microsoft.com/office/drawing/2014/main" val="20002"/>
                    </a:ext>
                  </a:extLst>
                </a:gridCol>
              </a:tblGrid>
              <a:tr h="337109">
                <a:tc gridSpan="3">
                  <a:txBody>
                    <a:bodyPr/>
                    <a:lstStyle/>
                    <a:p>
                      <a:pPr algn="ctr">
                        <a:spcAft>
                          <a:spcPts val="0"/>
                        </a:spcAft>
                      </a:pPr>
                      <a:r>
                        <a:rPr lang="vi-VN" sz="2800" b="1" dirty="0">
                          <a:solidFill>
                            <a:schemeClr val="tx1"/>
                          </a:solidFill>
                          <a:latin typeface="+mj-lt"/>
                          <a:ea typeface="Arial"/>
                          <a:cs typeface="Arial"/>
                        </a:rPr>
                        <a:t>PHIẾU HỌC TẬP SỐ </a:t>
                      </a:r>
                      <a:r>
                        <a:rPr lang="vi-VN" sz="2800" b="1" dirty="0" smtClean="0">
                          <a:solidFill>
                            <a:schemeClr val="tx1"/>
                          </a:solidFill>
                          <a:latin typeface="+mj-lt"/>
                          <a:ea typeface="Arial"/>
                          <a:cs typeface="Arial"/>
                        </a:rPr>
                        <a:t>2</a:t>
                      </a:r>
                      <a:endParaRPr lang="vi-VN" sz="2800" b="1" dirty="0">
                        <a:solidFill>
                          <a:schemeClr val="tx1"/>
                        </a:solidFill>
                        <a:latin typeface="+mj-lt"/>
                        <a:ea typeface="Times New Roman"/>
                        <a:cs typeface="Ari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extLst>
                  <a:ext uri="{0D108BD9-81ED-4DB2-BD59-A6C34878D82A}">
                    <a16:rowId xmlns="" xmlns:a16="http://schemas.microsoft.com/office/drawing/2014/main" val="10000"/>
                  </a:ext>
                </a:extLst>
              </a:tr>
              <a:tr h="451544">
                <a:tc gridSpan="2">
                  <a:txBody>
                    <a:bodyPr/>
                    <a:lstStyle/>
                    <a:p>
                      <a:pPr algn="ctr">
                        <a:spcAft>
                          <a:spcPts val="0"/>
                        </a:spcAft>
                      </a:pPr>
                      <a:r>
                        <a:rPr lang="en-US" sz="2800" b="1" dirty="0" err="1">
                          <a:solidFill>
                            <a:schemeClr val="tx1"/>
                          </a:solidFill>
                          <a:latin typeface="Times New Roman" pitchFamily="18" charset="0"/>
                          <a:ea typeface="Arial"/>
                          <a:cs typeface="Times New Roman" pitchFamily="18" charset="0"/>
                        </a:rPr>
                        <a:t>Câu</a:t>
                      </a:r>
                      <a:r>
                        <a:rPr lang="en-US" sz="2800" b="1" dirty="0">
                          <a:solidFill>
                            <a:schemeClr val="tx1"/>
                          </a:solidFill>
                          <a:latin typeface="Times New Roman" pitchFamily="18" charset="0"/>
                          <a:ea typeface="Arial"/>
                          <a:cs typeface="Times New Roman" pitchFamily="18" charset="0"/>
                        </a:rPr>
                        <a:t> </a:t>
                      </a:r>
                      <a:r>
                        <a:rPr lang="en-US" sz="2800" b="1" dirty="0" err="1">
                          <a:solidFill>
                            <a:schemeClr val="tx1"/>
                          </a:solidFill>
                          <a:latin typeface="Times New Roman" pitchFamily="18" charset="0"/>
                          <a:ea typeface="Arial"/>
                          <a:cs typeface="Times New Roman" pitchFamily="18" charset="0"/>
                        </a:rPr>
                        <a:t>hỏi</a:t>
                      </a:r>
                      <a:endParaRPr lang="vi-VN" sz="2800" b="1"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gn="ctr">
                        <a:spcAft>
                          <a:spcPts val="0"/>
                        </a:spcAft>
                      </a:pPr>
                      <a:r>
                        <a:rPr lang="en-US" sz="2800" b="1" dirty="0" err="1">
                          <a:solidFill>
                            <a:schemeClr val="tx1"/>
                          </a:solidFill>
                          <a:latin typeface="Times New Roman" pitchFamily="18" charset="0"/>
                          <a:ea typeface="Arial"/>
                          <a:cs typeface="Times New Roman" pitchFamily="18" charset="0"/>
                        </a:rPr>
                        <a:t>Đáp</a:t>
                      </a:r>
                      <a:r>
                        <a:rPr lang="en-US" sz="2800" b="1" dirty="0">
                          <a:solidFill>
                            <a:schemeClr val="tx1"/>
                          </a:solidFill>
                          <a:latin typeface="Times New Roman" pitchFamily="18" charset="0"/>
                          <a:ea typeface="Arial"/>
                          <a:cs typeface="Times New Roman" pitchFamily="18" charset="0"/>
                        </a:rPr>
                        <a:t> </a:t>
                      </a:r>
                      <a:r>
                        <a:rPr lang="en-US" sz="2800" b="1" dirty="0" err="1">
                          <a:solidFill>
                            <a:schemeClr val="tx1"/>
                          </a:solidFill>
                          <a:latin typeface="Times New Roman" pitchFamily="18" charset="0"/>
                          <a:ea typeface="Arial"/>
                          <a:cs typeface="Times New Roman" pitchFamily="18" charset="0"/>
                        </a:rPr>
                        <a:t>án</a:t>
                      </a:r>
                      <a:endParaRPr lang="vi-VN" sz="2800" b="1"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44880">
                <a:tc>
                  <a:txBody>
                    <a:bodyPr/>
                    <a:lstStyle/>
                    <a:p>
                      <a:pPr>
                        <a:spcAft>
                          <a:spcPts val="0"/>
                        </a:spcAft>
                      </a:pPr>
                      <a:r>
                        <a:rPr lang="vi-VN" sz="2800" dirty="0" smtClean="0">
                          <a:solidFill>
                            <a:schemeClr val="tx1"/>
                          </a:solidFill>
                          <a:latin typeface="Times New Roman" pitchFamily="18" charset="0"/>
                          <a:ea typeface="Arial"/>
                          <a:cs typeface="Times New Roman" pitchFamily="18" charset="0"/>
                        </a:rPr>
                        <a:t>?</a:t>
                      </a:r>
                      <a:r>
                        <a:rPr lang="en-US" sz="2800" dirty="0" smtClean="0">
                          <a:solidFill>
                            <a:schemeClr val="tx1"/>
                          </a:solidFill>
                          <a:latin typeface="Times New Roman" pitchFamily="18" charset="0"/>
                          <a:ea typeface="Arial"/>
                          <a:cs typeface="Times New Roman" pitchFamily="18" charset="0"/>
                        </a:rPr>
                        <a:t>1</a:t>
                      </a:r>
                      <a:endParaRPr lang="vi-VN" sz="2800"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solidFill>
                            <a:schemeClr val="tx1"/>
                          </a:solidFill>
                          <a:effectLst/>
                          <a:latin typeface="Times New Roman" panose="02020603050405020304" pitchFamily="18" charset="0"/>
                          <a:ea typeface="Calibri" panose="020F0502020204030204" pitchFamily="34" charset="0"/>
                        </a:rPr>
                        <a:t>Nguyên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tử</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phân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tử</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chuyển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động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như</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thế</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nào</a:t>
                      </a:r>
                      <a:r>
                        <a:rPr lang="en-US" sz="2800" dirty="0">
                          <a:solidFill>
                            <a:schemeClr val="tx1"/>
                          </a:solidFill>
                          <a:effectLst/>
                          <a:latin typeface="Times New Roman" panose="02020603050405020304" pitchFamily="18" charset="0"/>
                          <a:ea typeface="Calibri" panose="020F0502020204030204" pitchFamily="34" charset="0"/>
                        </a:rPr>
                        <a:t>?</a:t>
                      </a:r>
                      <a:endParaRPr lang="vi-VN" sz="2800"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2800" dirty="0">
                        <a:solidFill>
                          <a:schemeClr val="tx1"/>
                        </a:solidFill>
                        <a:latin typeface="+mj-lt"/>
                        <a:ea typeface="Arial"/>
                        <a:cs typeface="Ari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81425">
                <a:tc>
                  <a:txBody>
                    <a:bodyPr/>
                    <a:lstStyle/>
                    <a:p>
                      <a:pPr>
                        <a:spcAft>
                          <a:spcPts val="0"/>
                        </a:spcAft>
                      </a:pPr>
                      <a:r>
                        <a:rPr lang="vi-VN" sz="2800" dirty="0" smtClean="0">
                          <a:solidFill>
                            <a:schemeClr val="tx1"/>
                          </a:solidFill>
                          <a:latin typeface="Times New Roman" pitchFamily="18" charset="0"/>
                          <a:ea typeface="Arial"/>
                          <a:cs typeface="Times New Roman" pitchFamily="18" charset="0"/>
                        </a:rPr>
                        <a:t>?</a:t>
                      </a:r>
                      <a:r>
                        <a:rPr lang="en-US" sz="2800" dirty="0" smtClean="0">
                          <a:solidFill>
                            <a:schemeClr val="tx1"/>
                          </a:solidFill>
                          <a:latin typeface="Times New Roman" pitchFamily="18" charset="0"/>
                          <a:ea typeface="Arial"/>
                          <a:cs typeface="Times New Roman" pitchFamily="18" charset="0"/>
                        </a:rPr>
                        <a:t>2</a:t>
                      </a:r>
                      <a:endParaRPr lang="vi-VN" sz="2800"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chemeClr val="tx1"/>
                          </a:solidFill>
                          <a:effectLst/>
                          <a:latin typeface="Times New Roman" panose="02020603050405020304" pitchFamily="18" charset="0"/>
                          <a:ea typeface="Calibri" panose="020F0502020204030204" pitchFamily="34" charset="0"/>
                        </a:rPr>
                        <a:t>Khi </a:t>
                      </a:r>
                      <a:r>
                        <a:rPr lang="en-US" sz="2800" dirty="0" err="1">
                          <a:solidFill>
                            <a:schemeClr val="tx1"/>
                          </a:solidFill>
                          <a:effectLst/>
                          <a:latin typeface="Times New Roman" panose="02020603050405020304" pitchFamily="18" charset="0"/>
                          <a:ea typeface="Calibri" panose="020F0502020204030204" pitchFamily="34" charset="0"/>
                        </a:rPr>
                        <a:t>nhiệt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độ</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vật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càng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cao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thì</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nguyên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tử</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phân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tử</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chuyển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động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như</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thế</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nào</a:t>
                      </a:r>
                      <a:r>
                        <a:rPr lang="en-US" sz="2800" dirty="0">
                          <a:solidFill>
                            <a:schemeClr val="tx1"/>
                          </a:solidFill>
                          <a:effectLst/>
                          <a:latin typeface="Times New Roman" panose="02020603050405020304" pitchFamily="18" charset="0"/>
                          <a:ea typeface="Calibri" panose="020F0502020204030204" pitchFamily="34" charset="0"/>
                        </a:rPr>
                        <a:t>?</a:t>
                      </a:r>
                      <a:endParaRPr lang="vi-VN" sz="2800"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2800" dirty="0">
                        <a:solidFill>
                          <a:schemeClr val="tx1"/>
                        </a:solidFill>
                        <a:latin typeface="+mj-lt"/>
                        <a:ea typeface="Arial"/>
                        <a:cs typeface="Ari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85616">
                <a:tc>
                  <a:txBody>
                    <a:bodyPr/>
                    <a:lstStyle/>
                    <a:p>
                      <a:pPr>
                        <a:spcAft>
                          <a:spcPts val="0"/>
                        </a:spcAft>
                      </a:pPr>
                      <a:r>
                        <a:rPr lang="vi-VN" sz="2800" dirty="0" smtClean="0">
                          <a:solidFill>
                            <a:schemeClr val="tx1"/>
                          </a:solidFill>
                          <a:latin typeface="Times New Roman" pitchFamily="18" charset="0"/>
                          <a:ea typeface="Times New Roman"/>
                          <a:cs typeface="Times New Roman" pitchFamily="18" charset="0"/>
                        </a:rPr>
                        <a:t>?</a:t>
                      </a:r>
                      <a:r>
                        <a:rPr lang="en-US" sz="2800" dirty="0" smtClean="0">
                          <a:solidFill>
                            <a:schemeClr val="tx1"/>
                          </a:solidFill>
                          <a:latin typeface="Times New Roman" pitchFamily="18" charset="0"/>
                          <a:ea typeface="Times New Roman"/>
                          <a:cs typeface="Times New Roman" pitchFamily="18" charset="0"/>
                        </a:rPr>
                        <a:t>3</a:t>
                      </a:r>
                      <a:endParaRPr lang="vi-VN" sz="2800"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solidFill>
                            <a:schemeClr val="tx1"/>
                          </a:solidFill>
                          <a:effectLst/>
                          <a:latin typeface="Times New Roman" panose="02020603050405020304" pitchFamily="18" charset="0"/>
                          <a:ea typeface="Calibri" panose="020F0502020204030204" pitchFamily="34" charset="0"/>
                        </a:rPr>
                        <a:t>Thế</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nào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lực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tương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giữa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nguyên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tử</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phân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tử</a:t>
                      </a:r>
                      <a:r>
                        <a:rPr lang="en-US" sz="2800" dirty="0">
                          <a:solidFill>
                            <a:schemeClr val="tx1"/>
                          </a:solidFill>
                          <a:effectLst/>
                          <a:latin typeface="Times New Roman" panose="02020603050405020304" pitchFamily="18" charset="0"/>
                          <a:ea typeface="Calibri" panose="020F0502020204030204" pitchFamily="34" charset="0"/>
                        </a:rPr>
                        <a:t>?</a:t>
                      </a:r>
                      <a:endParaRPr lang="vi-VN" sz="2800" dirty="0">
                        <a:solidFill>
                          <a:schemeClr val="tx1"/>
                        </a:solidFill>
                        <a:latin typeface="Times New Roman" pitchFamily="18" charset="0"/>
                        <a:ea typeface="Times New Roman"/>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2800" dirty="0">
                        <a:solidFill>
                          <a:schemeClr val="tx1"/>
                        </a:solidFill>
                        <a:latin typeface="+mj-lt"/>
                        <a:ea typeface="Arial"/>
                        <a:cs typeface="Arial"/>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Box 4">
            <a:extLst>
              <a:ext uri="{FF2B5EF4-FFF2-40B4-BE49-F238E27FC236}">
                <a16:creationId xmlns="" xmlns:a16="http://schemas.microsoft.com/office/drawing/2014/main" id="{8A230B1A-04F1-54F2-F981-4D5A8D38A0CB}"/>
              </a:ext>
            </a:extLst>
          </p:cNvPr>
          <p:cNvSpPr txBox="1"/>
          <p:nvPr/>
        </p:nvSpPr>
        <p:spPr>
          <a:xfrm>
            <a:off x="4191000" y="2037583"/>
            <a:ext cx="5105400" cy="830997"/>
          </a:xfrm>
          <a:prstGeom prst="rect">
            <a:avLst/>
          </a:prstGeom>
          <a:noFill/>
        </p:spPr>
        <p:txBody>
          <a:bodyPr wrap="square">
            <a:spAutoFit/>
          </a:bodyPr>
          <a:lstStyle/>
          <a:p>
            <a:r>
              <a:rPr lang="de-DE" sz="2400" dirty="0">
                <a:solidFill>
                  <a:srgbClr val="0000FF"/>
                </a:solidFill>
                <a:effectLst/>
                <a:latin typeface="Times New Roman" panose="02020603050405020304" pitchFamily="18" charset="0"/>
                <a:ea typeface="Times New Roman" panose="02020603050405020304" pitchFamily="18" charset="0"/>
              </a:rPr>
              <a:t>Các phân tử, nguyên tử chuyển động hỗn độn không ngừng về mọi phía.</a:t>
            </a:r>
            <a:endParaRPr lang="en-US" sz="2400" dirty="0">
              <a:solidFill>
                <a:srgbClr val="0000FF"/>
              </a:solidFill>
            </a:endParaRPr>
          </a:p>
        </p:txBody>
      </p:sp>
      <p:sp>
        <p:nvSpPr>
          <p:cNvPr id="6" name="TextBox 5">
            <a:extLst>
              <a:ext uri="{FF2B5EF4-FFF2-40B4-BE49-F238E27FC236}">
                <a16:creationId xmlns="" xmlns:a16="http://schemas.microsoft.com/office/drawing/2014/main" id="{70CBE425-13F3-DD47-2A17-8A896322B3FF}"/>
              </a:ext>
            </a:extLst>
          </p:cNvPr>
          <p:cNvSpPr txBox="1"/>
          <p:nvPr/>
        </p:nvSpPr>
        <p:spPr>
          <a:xfrm>
            <a:off x="3987265" y="3113323"/>
            <a:ext cx="5156735" cy="1569660"/>
          </a:xfrm>
          <a:prstGeom prst="rect">
            <a:avLst/>
          </a:prstGeom>
          <a:noFill/>
        </p:spPr>
        <p:txBody>
          <a:bodyPr wrap="square">
            <a:spAutoFit/>
          </a:bodyPr>
          <a:lstStyle/>
          <a:p>
            <a:pPr indent="450215">
              <a:spcAft>
                <a:spcPts val="8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 tử,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FB575479-BB19-8BF6-519B-521285980228}"/>
              </a:ext>
            </a:extLst>
          </p:cNvPr>
          <p:cNvSpPr txBox="1"/>
          <p:nvPr/>
        </p:nvSpPr>
        <p:spPr>
          <a:xfrm>
            <a:off x="3962400" y="4841918"/>
            <a:ext cx="500433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0" i="0" u="none" strike="noStrike" kern="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sym typeface="Arial"/>
              </a:rPr>
              <a:t>Giữa các phân tử, nguyên tử có lực hút và lực đẩy gọi là lực tương tác phân tử, nguyên tử. </a:t>
            </a:r>
            <a:endParaRPr kumimoji="0" lang="en-US" sz="2400" b="0" i="0" u="none" strike="noStrike" kern="0" cap="none" spc="0" normalizeH="0" baseline="0" noProof="0" dirty="0">
              <a:ln>
                <a:noFill/>
              </a:ln>
              <a:solidFill>
                <a:srgbClr val="0000FF"/>
              </a:solidFill>
              <a:effectLst/>
              <a:uLnTx/>
              <a:uFillTx/>
              <a:latin typeface="Arial"/>
              <a:ea typeface="Arial"/>
              <a:cs typeface="Arial"/>
              <a:sym typeface="Arial"/>
            </a:endParaRPr>
          </a:p>
        </p:txBody>
      </p:sp>
    </p:spTree>
    <p:extLst>
      <p:ext uri="{BB962C8B-B14F-4D97-AF65-F5344CB8AC3E}">
        <p14:creationId xmlns:p14="http://schemas.microsoft.com/office/powerpoint/2010/main" val="127421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A804C41-41C8-1F20-5658-2CC9930450E5}"/>
              </a:ext>
            </a:extLst>
          </p:cNvPr>
          <p:cNvSpPr txBox="1"/>
          <p:nvPr/>
        </p:nvSpPr>
        <p:spPr>
          <a:xfrm>
            <a:off x="558416" y="990600"/>
            <a:ext cx="8001000" cy="4729500"/>
          </a:xfrm>
          <a:prstGeom prst="rect">
            <a:avLst/>
          </a:prstGeom>
          <a:noFill/>
        </p:spPr>
        <p:txBody>
          <a:bodyPr wrap="square">
            <a:spAutoFit/>
          </a:bodyPr>
          <a:lstStyle/>
          <a:p>
            <a:pPr>
              <a:spcAft>
                <a:spcPts val="800"/>
              </a:spcAft>
            </a:pPr>
            <a:r>
              <a:rPr lang="de-DE"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3600" dirty="0">
                <a:latin typeface="Times New Roman" panose="02020603050405020304" pitchFamily="18" charset="0"/>
                <a:ea typeface="Times New Roman" panose="02020603050405020304" pitchFamily="18" charset="0"/>
                <a:cs typeface="Times New Roman" panose="02020603050405020304" pitchFamily="18" charset="0"/>
              </a:rPr>
              <a:t>Các phân tử, nguyên tử chuyển động hỗn độn không ngừng về mọi phía.</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de-DE"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Khi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de-DE" sz="3600" dirty="0">
                <a:latin typeface="Times New Roman" panose="02020603050405020304" pitchFamily="18" charset="0"/>
                <a:ea typeface="Times New Roman" panose="02020603050405020304" pitchFamily="18" charset="0"/>
                <a:cs typeface="Times New Roman" panose="02020603050405020304" pitchFamily="18" charset="0"/>
              </a:rPr>
              <a:t>phân tử,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de-DE" sz="3600" dirty="0">
                <a:latin typeface="Times New Roman" panose="02020603050405020304" pitchFamily="18" charset="0"/>
                <a:ea typeface="Times New Roman" panose="02020603050405020304" pitchFamily="18" charset="0"/>
                <a:cs typeface="Times New Roman" panose="02020603050405020304" pitchFamily="18" charset="0"/>
              </a:rPr>
              <a:t>- Giữa các phân tử, nguyên tử có lực hút và lực đẩy gọi là lực tương tác phân tử, nguyên tử. </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 Box 9">
            <a:extLst>
              <a:ext uri="{FF2B5EF4-FFF2-40B4-BE49-F238E27FC236}">
                <a16:creationId xmlns="" xmlns:a16="http://schemas.microsoft.com/office/drawing/2014/main" id="{71ADB0A4-9CFA-3395-6807-9D6065683AE1}"/>
              </a:ext>
            </a:extLst>
          </p:cNvPr>
          <p:cNvSpPr txBox="1">
            <a:spLocks noChangeArrowheads="1"/>
          </p:cNvSpPr>
          <p:nvPr/>
        </p:nvSpPr>
        <p:spPr bwMode="auto">
          <a:xfrm>
            <a:off x="346510" y="178913"/>
            <a:ext cx="842481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00050" indent="-400050" fontAlgn="base">
              <a:spcBef>
                <a:spcPct val="0"/>
              </a:spcBef>
              <a:spcAft>
                <a:spcPct val="0"/>
              </a:spcAft>
              <a:buFontTx/>
              <a:buAutoNum type="romanUcPeriod"/>
              <a:defRPr/>
            </a:pPr>
            <a:r>
              <a:rPr lang="en-US" sz="3200" b="1" dirty="0" err="1">
                <a:solidFill>
                  <a:srgbClr val="0000FF"/>
                </a:solidFill>
                <a:latin typeface="Times New Roman" panose="02020603050405020304" pitchFamily="18" charset="0"/>
              </a:rPr>
              <a:t>Một</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số</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tính</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chất</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của</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phân</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tử</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nguyên</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tử</a:t>
            </a:r>
            <a:r>
              <a:rPr lang="en-US" sz="3200" b="1" dirty="0">
                <a:solidFill>
                  <a:srgbClr val="0000FF"/>
                </a:solidFill>
                <a:latin typeface="Times New Roman" panose="02020603050405020304" pitchFamily="18" charset="0"/>
              </a:rPr>
              <a:t>.</a:t>
            </a:r>
            <a:endParaRPr lang="en-US" sz="3200" b="1" dirty="0">
              <a:solidFill>
                <a:srgbClr val="0000FF"/>
              </a:solidFill>
              <a:latin typeface="Calibri Light" panose="020F0302020204030204"/>
            </a:endParaRPr>
          </a:p>
        </p:txBody>
      </p:sp>
    </p:spTree>
    <p:extLst>
      <p:ext uri="{BB962C8B-B14F-4D97-AF65-F5344CB8AC3E}">
        <p14:creationId xmlns:p14="http://schemas.microsoft.com/office/powerpoint/2010/main" val="10288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609600"/>
            <a:ext cx="6308137" cy="645113"/>
          </a:xfrm>
          <a:prstGeom prst="rect">
            <a:avLst/>
          </a:prstGeom>
        </p:spPr>
        <p:txBody>
          <a:bodyPr wrap="none">
            <a:spAutoFit/>
          </a:bodyPr>
          <a:lstStyle/>
          <a:p>
            <a:pPr lvl="0">
              <a:lnSpc>
                <a:spcPct val="107000"/>
              </a:lnSpc>
              <a:spcAft>
                <a:spcPts val="800"/>
              </a:spcAft>
            </a:pPr>
            <a:r>
              <a:rPr lang="en-US" sz="3600" b="1" dirty="0">
                <a:solidFill>
                  <a:srgbClr val="434343"/>
                </a:solidFill>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rgbClr val="434343"/>
                </a:solidFill>
                <a:latin typeface="Times New Roman" panose="02020603050405020304" pitchFamily="18" charset="0"/>
                <a:ea typeface="Calibri" panose="020F0502020204030204" pitchFamily="34" charset="0"/>
                <a:cs typeface="Times New Roman" panose="02020603050405020304" pitchFamily="18" charset="0"/>
              </a:rPr>
              <a:t>Khái</a:t>
            </a:r>
            <a:r>
              <a:rPr lang="en-US" sz="3600" b="1" dirty="0">
                <a:solidFill>
                  <a:srgbClr val="43434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434343"/>
                </a:solidFill>
                <a:latin typeface="Times New Roman" panose="02020603050405020304" pitchFamily="18" charset="0"/>
                <a:ea typeface="Calibri" panose="020F0502020204030204" pitchFamily="34" charset="0"/>
                <a:cs typeface="Times New Roman" panose="02020603050405020304" pitchFamily="18" charset="0"/>
              </a:rPr>
              <a:t>niệm</a:t>
            </a:r>
            <a:r>
              <a:rPr lang="en-US" sz="3600" b="1" dirty="0">
                <a:solidFill>
                  <a:srgbClr val="43434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434343"/>
                </a:solidFill>
                <a:latin typeface="Times New Roman" panose="02020603050405020304" pitchFamily="18" charset="0"/>
                <a:ea typeface="Calibri" panose="020F0502020204030204" pitchFamily="34" charset="0"/>
                <a:cs typeface="Times New Roman" panose="02020603050405020304" pitchFamily="18" charset="0"/>
              </a:rPr>
              <a:t>năng</a:t>
            </a:r>
            <a:r>
              <a:rPr lang="en-US" sz="3600" b="1" dirty="0">
                <a:solidFill>
                  <a:srgbClr val="43434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434343"/>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600" b="1" dirty="0">
                <a:solidFill>
                  <a:srgbClr val="43434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434343"/>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3600" dirty="0">
              <a:solidFill>
                <a:srgbClr val="434343"/>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9119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06525076"/>
              </p:ext>
            </p:extLst>
          </p:nvPr>
        </p:nvGraphicFramePr>
        <p:xfrm>
          <a:off x="304800" y="304800"/>
          <a:ext cx="8610600" cy="5025073"/>
        </p:xfrm>
        <a:graphic>
          <a:graphicData uri="http://schemas.openxmlformats.org/drawingml/2006/table">
            <a:tbl>
              <a:tblPr/>
              <a:tblGrid>
                <a:gridCol w="8610600">
                  <a:extLst>
                    <a:ext uri="{9D8B030D-6E8A-4147-A177-3AD203B41FA5}">
                      <a16:colId xmlns="" xmlns:a16="http://schemas.microsoft.com/office/drawing/2014/main" val="20000"/>
                    </a:ext>
                  </a:extLst>
                </a:gridCol>
              </a:tblGrid>
              <a:tr h="0">
                <a:tc>
                  <a:txBody>
                    <a:bodyPr/>
                    <a:lstStyle/>
                    <a:p>
                      <a:pPr algn="ctr">
                        <a:spcAft>
                          <a:spcPts val="0"/>
                        </a:spcAft>
                      </a:pPr>
                      <a:r>
                        <a:rPr lang="vi-VN" sz="2800" dirty="0">
                          <a:solidFill>
                            <a:srgbClr val="FF0000"/>
                          </a:solidFill>
                          <a:latin typeface="+mj-lt"/>
                          <a:ea typeface="Arial"/>
                          <a:cs typeface="Arial"/>
                        </a:rPr>
                        <a:t>PHIẾU HỌC TẬP SỐ </a:t>
                      </a:r>
                      <a:r>
                        <a:rPr lang="vi-VN" sz="2800" dirty="0">
                          <a:solidFill>
                            <a:srgbClr val="FF0000"/>
                          </a:solidFill>
                          <a:latin typeface="+mj-lt"/>
                          <a:ea typeface="Arial"/>
                          <a:cs typeface="Arial"/>
                        </a:rPr>
                        <a:t>3</a:t>
                      </a:r>
                      <a:r>
                        <a:rPr lang="en-US" sz="2800" dirty="0" smtClean="0">
                          <a:solidFill>
                            <a:srgbClr val="FF0000"/>
                          </a:solidFill>
                          <a:latin typeface="+mj-lt"/>
                          <a:ea typeface="Arial"/>
                          <a:cs typeface="Arial"/>
                        </a:rPr>
                        <a:t> </a:t>
                      </a:r>
                      <a:endParaRPr lang="vi-VN" sz="2800" dirty="0">
                        <a:solidFill>
                          <a:srgbClr val="FF0000"/>
                        </a:solidFill>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230504">
                <a:tc>
                  <a:txBody>
                    <a:bodyPr/>
                    <a:lstStyle/>
                    <a:p>
                      <a:pPr indent="450215" algn="l">
                        <a:lnSpc>
                          <a:spcPct val="107000"/>
                        </a:lnSpc>
                        <a:spcAft>
                          <a:spcPts val="800"/>
                        </a:spcAft>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0215" algn="just">
                        <a:lnSpc>
                          <a:spcPct val="107000"/>
                        </a:lnSpc>
                        <a:spcAft>
                          <a:spcPts val="80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indent="450215" algn="just">
                        <a:lnSpc>
                          <a:spcPct val="107000"/>
                        </a:lnSpc>
                        <a:spcAft>
                          <a:spcPts val="800"/>
                        </a:spcAft>
                      </a:pPr>
                      <a:r>
                        <a:rPr lang="en-US" sz="240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indent="450215" algn="just">
                        <a:lnSpc>
                          <a:spcPct val="107000"/>
                        </a:lnSpc>
                        <a:spcAft>
                          <a:spcPts val="800"/>
                        </a:spcAft>
                      </a:pPr>
                      <a:r>
                        <a:rPr lang="en-US" sz="240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400" b="1"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400" b="1"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7.</a:t>
                      </a: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0215" algn="just">
                        <a:lnSpc>
                          <a:spcPct val="107000"/>
                        </a:lnSpc>
                        <a:spcAft>
                          <a:spcPts val="80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88146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7970006"/>
              </p:ext>
            </p:extLst>
          </p:nvPr>
        </p:nvGraphicFramePr>
        <p:xfrm>
          <a:off x="9293" y="0"/>
          <a:ext cx="8982307" cy="6781800"/>
        </p:xfrm>
        <a:graphic>
          <a:graphicData uri="http://schemas.openxmlformats.org/drawingml/2006/table">
            <a:tbl>
              <a:tblPr/>
              <a:tblGrid>
                <a:gridCol w="8982307">
                  <a:extLst>
                    <a:ext uri="{9D8B030D-6E8A-4147-A177-3AD203B41FA5}">
                      <a16:colId xmlns="" xmlns:a16="http://schemas.microsoft.com/office/drawing/2014/main" val="20000"/>
                    </a:ext>
                  </a:extLst>
                </a:gridCol>
              </a:tblGrid>
              <a:tr h="535734">
                <a:tc>
                  <a:txBody>
                    <a:bodyPr/>
                    <a:lstStyle/>
                    <a:p>
                      <a:pPr algn="ctr">
                        <a:spcAft>
                          <a:spcPts val="0"/>
                        </a:spcAft>
                      </a:pPr>
                      <a:r>
                        <a:rPr lang="vi-VN" sz="2800" dirty="0">
                          <a:solidFill>
                            <a:srgbClr val="FF0000"/>
                          </a:solidFill>
                          <a:latin typeface="+mj-lt"/>
                          <a:ea typeface="Arial"/>
                          <a:cs typeface="Arial"/>
                        </a:rPr>
                        <a:t>PHIẾU HỌC TẬP SỐ </a:t>
                      </a:r>
                      <a:r>
                        <a:rPr lang="vi-VN" sz="2800" dirty="0" smtClean="0">
                          <a:solidFill>
                            <a:srgbClr val="FF0000"/>
                          </a:solidFill>
                          <a:latin typeface="+mj-lt"/>
                          <a:ea typeface="Arial"/>
                          <a:cs typeface="Arial"/>
                        </a:rPr>
                        <a:t>3</a:t>
                      </a:r>
                      <a:endParaRPr lang="vi-VN" sz="2800" dirty="0">
                        <a:solidFill>
                          <a:srgbClr val="FF0000"/>
                        </a:solidFill>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246066">
                <a:tc>
                  <a:txBody>
                    <a:bodyPr/>
                    <a:lstStyle/>
                    <a:p>
                      <a:pPr indent="450215" algn="l">
                        <a:lnSpc>
                          <a:spcPct val="100000"/>
                        </a:lnSpc>
                        <a:spcAft>
                          <a:spcPts val="800"/>
                        </a:spcAft>
                      </a:pPr>
                      <a:r>
                        <a:rPr lang="vi-VN"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5.Thế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 tử,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aseline="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 lượng mà vật có được nhờ chuyển động nhiệt gọi là  năng lượng nhiệt (gọi tắt là nhiệt năng</a:t>
                      </a:r>
                      <a:r>
                        <a:rPr lang="de-DE" sz="28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Do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aseline="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7</a:t>
                      </a:r>
                      <a:r>
                        <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88146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96686" y="199329"/>
            <a:ext cx="4950394" cy="522259"/>
          </a:xfrm>
          <a:prstGeom prst="rect">
            <a:avLst/>
          </a:prstGeom>
        </p:spPr>
        <p:txBody>
          <a:bodyPr wrap="none">
            <a:spAutoFit/>
          </a:bodyPr>
          <a:lstStyle/>
          <a:p>
            <a:pPr lvl="0">
              <a:lnSpc>
                <a:spcPct val="107000"/>
              </a:lnSpc>
              <a:spcAft>
                <a:spcPts val="800"/>
              </a:spcAft>
            </a:pP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2800"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649357" y="908092"/>
            <a:ext cx="8153400" cy="1815882"/>
          </a:xfrm>
          <a:prstGeom prst="rect">
            <a:avLst/>
          </a:prstGeom>
        </p:spPr>
        <p:txBody>
          <a:bodyPr wrap="square">
            <a:spAutoFit/>
          </a:bodyPr>
          <a:lstStyle/>
          <a:p>
            <a:pPr algn="just">
              <a:spcAft>
                <a:spcPts val="800"/>
              </a:spcAft>
            </a:pP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de-DE"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N</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hiệt</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phân tử,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696686" y="2910478"/>
            <a:ext cx="8142514" cy="1014380"/>
          </a:xfrm>
          <a:prstGeom prst="rect">
            <a:avLst/>
          </a:prstGeom>
        </p:spPr>
        <p:txBody>
          <a:bodyPr wrap="square">
            <a:spAutoFit/>
          </a:bodyPr>
          <a:lstStyle/>
          <a:p>
            <a:pPr algn="just">
              <a:lnSpc>
                <a:spcPct val="107000"/>
              </a:lnSpc>
              <a:spcAft>
                <a:spcPts val="800"/>
              </a:spcAft>
            </a:pP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 Năng lượng mà vật có được nhờ chuyển động nhiệt gọi là </a:t>
            </a:r>
            <a:r>
              <a:rPr lang="de-DE" sz="2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năng </a:t>
            </a:r>
            <a:r>
              <a:rPr lang="de-DE"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 nhiệt </a:t>
            </a: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(gọi tắt là </a:t>
            </a:r>
            <a:r>
              <a:rPr lang="de-DE"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nhiệt năng</a:t>
            </a: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696685" y="4111362"/>
            <a:ext cx="8106071" cy="1384995"/>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rPr>
              <a:t>- Do </a:t>
            </a:r>
            <a:r>
              <a:rPr lang="en-US" sz="2800" b="1" dirty="0" err="1" smtClean="0">
                <a:latin typeface="Times New Roman" panose="02020603050405020304" pitchFamily="18" charset="0"/>
                <a:ea typeface="Calibri" panose="020F0502020204030204" pitchFamily="34" charset="0"/>
              </a:rPr>
              <a:t>các</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phân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tử</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nguyên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tử</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động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hỗn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độn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không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ngừng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nên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mọi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đều</a:t>
            </a:r>
            <a:r>
              <a:rPr lang="en-US" sz="2800" b="1" dirty="0">
                <a:latin typeface="Times New Roman" panose="02020603050405020304" pitchFamily="18" charset="0"/>
                <a:ea typeface="Calibri" panose="020F0502020204030204" pitchFamily="34" charset="0"/>
              </a:rPr>
              <a:t> có </a:t>
            </a:r>
            <a:r>
              <a:rPr lang="en-US" sz="2800" b="1" dirty="0" err="1">
                <a:latin typeface="Times New Roman" panose="02020603050405020304" pitchFamily="18" charset="0"/>
                <a:ea typeface="Calibri" panose="020F0502020204030204" pitchFamily="34" charset="0"/>
              </a:rPr>
              <a:t>nhiệt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năng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Khi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tăng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nhiệt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độ</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thì</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nhiệt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năng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tăng</a:t>
            </a:r>
            <a:r>
              <a:rPr lang="en-US" sz="2800" b="1" dirty="0">
                <a:latin typeface="Times New Roman" panose="02020603050405020304" pitchFamily="18" charset="0"/>
                <a:ea typeface="Calibri" panose="020F0502020204030204" pitchFamily="34" charset="0"/>
              </a:rPr>
              <a:t>.</a:t>
            </a:r>
            <a:endParaRPr lang="en-US" sz="2800" b="1" dirty="0">
              <a:latin typeface="Arial"/>
            </a:endParaRPr>
          </a:p>
        </p:txBody>
      </p:sp>
    </p:spTree>
    <p:extLst>
      <p:ext uri="{BB962C8B-B14F-4D97-AF65-F5344CB8AC3E}">
        <p14:creationId xmlns:p14="http://schemas.microsoft.com/office/powerpoint/2010/main" val="353090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B605098-310F-4903-ACF9-06CC6E6F8829}"/>
              </a:ext>
            </a:extLst>
          </p:cNvPr>
          <p:cNvPicPr>
            <a:picLocks noChangeAspect="1"/>
          </p:cNvPicPr>
          <p:nvPr/>
        </p:nvPicPr>
        <p:blipFill rotWithShape="1">
          <a:blip r:embed="rId2">
            <a:extLst>
              <a:ext uri="{28A0092B-C50C-407E-A947-70E740481C1C}">
                <a14:useLocalDpi xmlns:a14="http://schemas.microsoft.com/office/drawing/2010/main" val="0"/>
              </a:ext>
            </a:extLst>
          </a:blip>
          <a:srcRect t="36291" b="35761"/>
          <a:stretch/>
        </p:blipFill>
        <p:spPr>
          <a:xfrm>
            <a:off x="0" y="0"/>
            <a:ext cx="9144000" cy="6858000"/>
          </a:xfrm>
          <a:prstGeom prst="rect">
            <a:avLst/>
          </a:prstGeom>
        </p:spPr>
      </p:pic>
      <p:pic>
        <p:nvPicPr>
          <p:cNvPr id="11" name="Picture 10">
            <a:extLst>
              <a:ext uri="{FF2B5EF4-FFF2-40B4-BE49-F238E27FC236}">
                <a16:creationId xmlns="" xmlns:a16="http://schemas.microsoft.com/office/drawing/2014/main" id="{8A81D954-78B1-4F1C-8765-AFEAFD194CD5}"/>
              </a:ext>
            </a:extLst>
          </p:cNvPr>
          <p:cNvPicPr>
            <a:picLocks noChangeAspect="1"/>
          </p:cNvPicPr>
          <p:nvPr/>
        </p:nvPicPr>
        <p:blipFill>
          <a:blip r:embed="rId3"/>
          <a:stretch>
            <a:fillRect/>
          </a:stretch>
        </p:blipFill>
        <p:spPr>
          <a:xfrm>
            <a:off x="0" y="0"/>
            <a:ext cx="3276600" cy="2194560"/>
          </a:xfrm>
          <a:prstGeom prst="rect">
            <a:avLst/>
          </a:prstGeom>
        </p:spPr>
      </p:pic>
      <p:sp>
        <p:nvSpPr>
          <p:cNvPr id="4" name="TextBox 3">
            <a:extLst>
              <a:ext uri="{FF2B5EF4-FFF2-40B4-BE49-F238E27FC236}">
                <a16:creationId xmlns="" xmlns:a16="http://schemas.microsoft.com/office/drawing/2014/main" id="{281FBE1D-023B-D63C-E372-504EE961C4BF}"/>
              </a:ext>
            </a:extLst>
          </p:cNvPr>
          <p:cNvSpPr txBox="1"/>
          <p:nvPr/>
        </p:nvSpPr>
        <p:spPr>
          <a:xfrm>
            <a:off x="1638300" y="396268"/>
            <a:ext cx="1333500" cy="1200329"/>
          </a:xfrm>
          <a:prstGeom prst="rect">
            <a:avLst/>
          </a:prstGeom>
          <a:noFill/>
        </p:spPr>
        <p:txBody>
          <a:bodyPr wrap="square">
            <a:spAutoFit/>
          </a:bodyPr>
          <a:lstStyle/>
          <a:p>
            <a:r>
              <a:rPr lang="en-US" sz="3600" dirty="0" err="1">
                <a:latin typeface="Times New Roman" panose="02020603050405020304" pitchFamily="18" charset="0"/>
                <a:ea typeface="Calibri" panose="020F0502020204030204" pitchFamily="34" charset="0"/>
              </a:rPr>
              <a:t>T</a:t>
            </a:r>
            <a:r>
              <a:rPr lang="en-US" sz="3600" dirty="0" err="1">
                <a:effectLst/>
                <a:latin typeface="Times New Roman" panose="02020603050405020304" pitchFamily="18" charset="0"/>
                <a:ea typeface="Calibri" panose="020F0502020204030204" pitchFamily="34" charset="0"/>
              </a:rPr>
              <a:t>hảo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luận</a:t>
            </a:r>
            <a:r>
              <a:rPr lang="en-US" sz="3600" dirty="0">
                <a:effectLst/>
                <a:latin typeface="Times New Roman" panose="02020603050405020304" pitchFamily="18" charset="0"/>
                <a:ea typeface="Calibri" panose="020F0502020204030204" pitchFamily="34" charset="0"/>
              </a:rPr>
              <a:t> </a:t>
            </a:r>
            <a:endParaRPr lang="en-US" sz="3600" dirty="0"/>
          </a:p>
        </p:txBody>
      </p:sp>
      <p:sp>
        <p:nvSpPr>
          <p:cNvPr id="7" name="TextBox 6">
            <a:extLst>
              <a:ext uri="{FF2B5EF4-FFF2-40B4-BE49-F238E27FC236}">
                <a16:creationId xmlns="" xmlns:a16="http://schemas.microsoft.com/office/drawing/2014/main" id="{0759E933-99AC-57B2-2E15-75FDC9703D6E}"/>
              </a:ext>
            </a:extLst>
          </p:cNvPr>
          <p:cNvSpPr txBox="1"/>
          <p:nvPr/>
        </p:nvSpPr>
        <p:spPr>
          <a:xfrm>
            <a:off x="180473" y="2362078"/>
            <a:ext cx="4099891" cy="3642023"/>
          </a:xfrm>
          <a:prstGeom prst="rect">
            <a:avLst/>
          </a:prstGeom>
          <a:noFill/>
        </p:spPr>
        <p:txBody>
          <a:bodyPr wrap="square">
            <a:spAutoFit/>
          </a:bodyPr>
          <a:lstStyle/>
          <a:p>
            <a:pPr>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9" name="Shape 1052">
            <a:extLst>
              <a:ext uri="{FF2B5EF4-FFF2-40B4-BE49-F238E27FC236}">
                <a16:creationId xmlns="" xmlns:a16="http://schemas.microsoft.com/office/drawing/2014/main" id="{E524BA60-F914-D226-DFCC-A392BE3BACA1}"/>
              </a:ext>
            </a:extLst>
          </p:cNvPr>
          <p:cNvPicPr/>
          <p:nvPr/>
        </p:nvPicPr>
        <p:blipFill>
          <a:blip r:embed="rId4"/>
          <a:stretch/>
        </p:blipFill>
        <p:spPr>
          <a:xfrm>
            <a:off x="4280365" y="154005"/>
            <a:ext cx="4863635" cy="4798995"/>
          </a:xfrm>
          <a:prstGeom prst="rect">
            <a:avLst/>
          </a:prstGeom>
        </p:spPr>
      </p:pic>
      <p:sp>
        <p:nvSpPr>
          <p:cNvPr id="12" name="TextBox 11">
            <a:extLst>
              <a:ext uri="{FF2B5EF4-FFF2-40B4-BE49-F238E27FC236}">
                <a16:creationId xmlns="" xmlns:a16="http://schemas.microsoft.com/office/drawing/2014/main" id="{4E1D9300-50BD-48ED-4CCD-304E3BFE355B}"/>
              </a:ext>
            </a:extLst>
          </p:cNvPr>
          <p:cNvSpPr txBox="1"/>
          <p:nvPr/>
        </p:nvSpPr>
        <p:spPr>
          <a:xfrm>
            <a:off x="3784324" y="5486400"/>
            <a:ext cx="5359676" cy="830997"/>
          </a:xfrm>
          <a:prstGeom prst="rect">
            <a:avLst/>
          </a:prstGeom>
          <a:noFill/>
        </p:spPr>
        <p:txBody>
          <a:bodyPr wrap="square">
            <a:spAutoFit/>
          </a:bodyPr>
          <a:lstStyle/>
          <a:p>
            <a:pPr marL="876300" algn="ctr">
              <a:spcAft>
                <a:spcPts val="200"/>
              </a:spcAft>
            </a:pPr>
            <a:r>
              <a:rPr lang="vi-VN" sz="2400" dirty="0">
                <a:solidFill>
                  <a:srgbClr val="000000"/>
                </a:solidFill>
                <a:effectLst/>
                <a:latin typeface="+mj-lt"/>
                <a:ea typeface="Arial" panose="020B0604020202020204" pitchFamily="34" charset="0"/>
              </a:rPr>
              <a:t>Bố trí thí nghiệm so sánh</a:t>
            </a:r>
            <a:r>
              <a:rPr lang="en-US" sz="2400" dirty="0">
                <a:latin typeface="+mj-lt"/>
                <a:ea typeface="Arial" panose="020B0604020202020204" pitchFamily="34" charset="0"/>
              </a:rPr>
              <a:t> </a:t>
            </a:r>
            <a:r>
              <a:rPr lang="vi-VN" sz="2400" dirty="0">
                <a:solidFill>
                  <a:srgbClr val="000000"/>
                </a:solidFill>
                <a:effectLst/>
                <a:latin typeface="+mj-lt"/>
                <a:ea typeface="Arial" panose="020B0604020202020204" pitchFamily="34" charset="0"/>
              </a:rPr>
              <a:t>nội n</a:t>
            </a:r>
            <a:r>
              <a:rPr lang="en-US" sz="2400" dirty="0">
                <a:solidFill>
                  <a:srgbClr val="000000"/>
                </a:solidFill>
                <a:latin typeface="+mj-lt"/>
                <a:ea typeface="Arial" panose="020B0604020202020204" pitchFamily="34" charset="0"/>
              </a:rPr>
              <a:t>ă</a:t>
            </a:r>
            <a:r>
              <a:rPr lang="vi-VN" sz="2400" dirty="0">
                <a:solidFill>
                  <a:srgbClr val="000000"/>
                </a:solidFill>
                <a:effectLst/>
                <a:latin typeface="+mj-lt"/>
                <a:ea typeface="Arial" panose="020B0604020202020204" pitchFamily="34" charset="0"/>
              </a:rPr>
              <a:t>ng và động năng phân tử của nước</a:t>
            </a:r>
            <a:endParaRPr lang="en-US" sz="2400" dirty="0">
              <a:effectLst/>
              <a:latin typeface="+mj-lt"/>
              <a:ea typeface="Times New Roman" panose="02020603050405020304" pitchFamily="18" charset="0"/>
            </a:endParaRPr>
          </a:p>
        </p:txBody>
      </p:sp>
      <p:sp>
        <p:nvSpPr>
          <p:cNvPr id="13" name="Shape 1054">
            <a:extLst>
              <a:ext uri="{FF2B5EF4-FFF2-40B4-BE49-F238E27FC236}">
                <a16:creationId xmlns="" xmlns:a16="http://schemas.microsoft.com/office/drawing/2014/main" id="{C6BFAFBF-E050-81FA-8C44-7263902CAC6A}"/>
              </a:ext>
            </a:extLst>
          </p:cNvPr>
          <p:cNvSpPr txBox="1"/>
          <p:nvPr/>
        </p:nvSpPr>
        <p:spPr>
          <a:xfrm>
            <a:off x="4876800" y="5105400"/>
            <a:ext cx="3827481" cy="559311"/>
          </a:xfrm>
          <a:prstGeom prst="rect">
            <a:avLst/>
          </a:prstGeom>
          <a:noFill/>
        </p:spPr>
        <p:txBody>
          <a:bodyPr lIns="0" tIns="0" rIns="0" bIns="0"/>
          <a:lstStyle/>
          <a:p>
            <a:r>
              <a:rPr lang="en-US" sz="2000" dirty="0">
                <a:solidFill>
                  <a:srgbClr val="000000"/>
                </a:solidFill>
                <a:latin typeface="Arial" panose="020B0604020202020204" pitchFamily="34" charset="0"/>
                <a:ea typeface="Arial" panose="020B0604020202020204" pitchFamily="34" charset="0"/>
              </a:rPr>
              <a:t> </a:t>
            </a:r>
            <a:r>
              <a:rPr lang="en-US" sz="2000" dirty="0">
                <a:solidFill>
                  <a:srgbClr val="000000"/>
                </a:solidFill>
                <a:latin typeface="Times New Roman" pitchFamily="18" charset="0"/>
                <a:ea typeface="Arial" panose="020B0604020202020204" pitchFamily="34" charset="0"/>
                <a:cs typeface="Times New Roman" pitchFamily="18" charset="0"/>
              </a:rPr>
              <a:t>a                                                </a:t>
            </a:r>
            <a:r>
              <a:rPr lang="vi-VN" sz="2000" dirty="0">
                <a:solidFill>
                  <a:srgbClr val="000000"/>
                </a:solidFill>
                <a:effectLst/>
                <a:latin typeface="Times New Roman" pitchFamily="18" charset="0"/>
                <a:ea typeface="Arial" panose="020B0604020202020204" pitchFamily="34" charset="0"/>
                <a:cs typeface="Times New Roman" pitchFamily="18" charset="0"/>
              </a:rPr>
              <a:t>b</a:t>
            </a:r>
            <a:endParaRPr lang="en-US" sz="1200" dirty="0">
              <a:effectLst/>
              <a:latin typeface="Times New Roman" panose="02020603050405020304"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4959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6200" y="-76200"/>
            <a:ext cx="8915400" cy="848758"/>
          </a:xfrm>
          <a:prstGeom prst="rect">
            <a:avLst/>
          </a:prstGeom>
        </p:spPr>
        <p:txBody>
          <a:bodyPr wrap="square" lIns="0" tIns="0" rIns="0" bIns="0" rtlCol="0" anchor="t">
            <a:spAutoFit/>
          </a:bodyPr>
          <a:lstStyle/>
          <a:p>
            <a:pPr algn="ctr" defTabSz="609630">
              <a:lnSpc>
                <a:spcPts val="7680"/>
              </a:lnSpc>
              <a:spcBef>
                <a:spcPct val="0"/>
              </a:spcBef>
            </a:pPr>
            <a:r>
              <a:rPr lang="en-US" sz="3600" b="1" dirty="0" err="1">
                <a:solidFill>
                  <a:srgbClr val="FA7A4A"/>
                </a:solidFill>
                <a:latin typeface="Times New Roman" pitchFamily="18" charset="0"/>
                <a:cs typeface="Times New Roman" pitchFamily="18" charset="0"/>
              </a:rPr>
              <a:t>Liên</a:t>
            </a:r>
            <a:r>
              <a:rPr lang="en-US" sz="3600" b="1" dirty="0">
                <a:solidFill>
                  <a:srgbClr val="FA7A4A"/>
                </a:solidFill>
                <a:latin typeface="Times New Roman" pitchFamily="18" charset="0"/>
                <a:cs typeface="Times New Roman" pitchFamily="18" charset="0"/>
              </a:rPr>
              <a:t> </a:t>
            </a:r>
            <a:r>
              <a:rPr lang="en-US" sz="3600" b="1" dirty="0" err="1">
                <a:solidFill>
                  <a:srgbClr val="FA7A4A"/>
                </a:solidFill>
                <a:latin typeface="Times New Roman" pitchFamily="18" charset="0"/>
                <a:cs typeface="Times New Roman" pitchFamily="18" charset="0"/>
              </a:rPr>
              <a:t>hệ</a:t>
            </a:r>
            <a:r>
              <a:rPr lang="en-US" sz="3600" b="1" dirty="0">
                <a:solidFill>
                  <a:srgbClr val="FA7A4A"/>
                </a:solidFill>
                <a:latin typeface="Times New Roman" pitchFamily="18" charset="0"/>
                <a:cs typeface="Times New Roman" pitchFamily="18" charset="0"/>
              </a:rPr>
              <a:t> </a:t>
            </a:r>
            <a:r>
              <a:rPr lang="en-US" sz="3600" b="1" dirty="0" err="1">
                <a:solidFill>
                  <a:srgbClr val="FA7A4A"/>
                </a:solidFill>
                <a:latin typeface="Times New Roman" pitchFamily="18" charset="0"/>
                <a:cs typeface="Times New Roman" pitchFamily="18" charset="0"/>
              </a:rPr>
              <a:t>thực</a:t>
            </a:r>
            <a:r>
              <a:rPr lang="en-US" sz="3600" b="1" dirty="0">
                <a:solidFill>
                  <a:srgbClr val="FA7A4A"/>
                </a:solidFill>
                <a:latin typeface="Times New Roman" pitchFamily="18" charset="0"/>
                <a:cs typeface="Times New Roman" pitchFamily="18" charset="0"/>
              </a:rPr>
              <a:t> </a:t>
            </a:r>
            <a:r>
              <a:rPr lang="en-US" sz="3600" b="1" dirty="0" err="1">
                <a:solidFill>
                  <a:srgbClr val="FA7A4A"/>
                </a:solidFill>
                <a:latin typeface="Times New Roman" pitchFamily="18" charset="0"/>
                <a:cs typeface="Times New Roman" pitchFamily="18" charset="0"/>
              </a:rPr>
              <a:t>tế</a:t>
            </a:r>
            <a:endParaRPr lang="en-US" sz="3600" b="1" dirty="0">
              <a:solidFill>
                <a:srgbClr val="FA7A4A"/>
              </a:solidFill>
              <a:latin typeface="Times New Roman" pitchFamily="18" charset="0"/>
              <a:cs typeface="Times New Roman" pitchFamily="18"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30732" y="3185201"/>
            <a:ext cx="7103766" cy="473584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31447" y="1009054"/>
            <a:ext cx="3463181" cy="319032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524263">
            <a:off x="8304210" y="2057792"/>
            <a:ext cx="475935" cy="44420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35895">
            <a:off x="4981978" y="4101165"/>
            <a:ext cx="634580" cy="333155"/>
          </a:xfrm>
          <a:prstGeom prst="rect">
            <a:avLst/>
          </a:prstGeom>
        </p:spPr>
      </p:pic>
      <p:pic>
        <p:nvPicPr>
          <p:cNvPr id="1026" name="Picture 2">
            <a:extLst>
              <a:ext uri="{FF2B5EF4-FFF2-40B4-BE49-F238E27FC236}">
                <a16:creationId xmlns="" xmlns:a16="http://schemas.microsoft.com/office/drawing/2014/main" id="{4C49C990-F8AC-1B89-79B8-66A6767375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851362"/>
            <a:ext cx="6406415" cy="585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19645"/>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50259" y="3436036"/>
            <a:ext cx="1233407" cy="202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5"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5966"/>
            <a:ext cx="1600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a:off x="3105978" y="457201"/>
            <a:ext cx="5809421" cy="1948074"/>
          </a:xfrm>
          <a:prstGeom prst="cloudCallout">
            <a:avLst>
              <a:gd name="adj1" fmla="val -78163"/>
              <a:gd name="adj2" fmla="val 3714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Nghiên</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cứu</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thông</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tin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trong</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SGK </a:t>
            </a:r>
            <a:r>
              <a:rPr lang="en-US" sz="2400" b="1" dirty="0">
                <a:solidFill>
                  <a:prstClr val="black"/>
                </a:solidFill>
                <a:latin typeface="Times New Roman" pitchFamily="18" charset="0"/>
                <a:cs typeface="Times New Roman" pitchFamily="18" charset="0"/>
              </a:rPr>
              <a:t>h</a:t>
            </a:r>
            <a:r>
              <a:rPr kumimoji="0" lang="en-US" sz="2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oạt</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động</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cá</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nhân</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trả</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lời</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câu</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hỏi</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sau</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 ( 5 </a:t>
            </a:r>
            <a:r>
              <a:rPr kumimoji="0" lang="en-US" sz="24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phút</a:t>
            </a:r>
            <a:r>
              <a:rPr kumimoji="0" lang="en-US" sz="2400" b="1"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sp>
        <p:nvSpPr>
          <p:cNvPr id="5" name="TextBox 4">
            <a:extLst>
              <a:ext uri="{FF2B5EF4-FFF2-40B4-BE49-F238E27FC236}">
                <a16:creationId xmlns="" xmlns:a16="http://schemas.microsoft.com/office/drawing/2014/main" id="{F8D51E0F-C8AA-6B57-BCBE-876F38BC633D}"/>
              </a:ext>
            </a:extLst>
          </p:cNvPr>
          <p:cNvSpPr txBox="1"/>
          <p:nvPr/>
        </p:nvSpPr>
        <p:spPr>
          <a:xfrm>
            <a:off x="89452" y="2976191"/>
            <a:ext cx="8902147" cy="2882840"/>
          </a:xfrm>
          <a:prstGeom prst="rect">
            <a:avLst/>
          </a:prstGeom>
          <a:noFill/>
        </p:spPr>
        <p:txBody>
          <a:bodyPr wrap="square">
            <a:spAutoFit/>
          </a:bodyPr>
          <a:lstStyle/>
          <a:p>
            <a:pPr indent="450215">
              <a:spcAft>
                <a:spcPts val="800"/>
              </a:spcAft>
            </a:pP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indent="450215">
              <a:spcAft>
                <a:spcPts val="800"/>
              </a:spcAft>
            </a:pP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9</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là th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ế</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năng tương tác phân tử, nguyên tử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tương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phụ</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thuộc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a:t>
            </a:r>
          </a:p>
          <a:p>
            <a:pPr indent="450215">
              <a:spcAft>
                <a:spcPts val="800"/>
              </a:spcAft>
            </a:pP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10</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370857B9-794E-6B73-1CCA-8750BB9D5209}"/>
              </a:ext>
            </a:extLst>
          </p:cNvPr>
          <p:cNvSpPr txBox="1"/>
          <p:nvPr/>
        </p:nvSpPr>
        <p:spPr>
          <a:xfrm>
            <a:off x="122110" y="0"/>
            <a:ext cx="4523573" cy="553357"/>
          </a:xfrm>
          <a:prstGeom prst="rect">
            <a:avLst/>
          </a:prstGeom>
          <a:noFill/>
        </p:spPr>
        <p:txBody>
          <a:bodyPr wrap="square">
            <a:spAutoFit/>
          </a:bodyPr>
          <a:lstStyle/>
          <a:p>
            <a:pPr>
              <a:lnSpc>
                <a:spcPct val="107000"/>
              </a:lnSpc>
              <a:spcAft>
                <a:spcPts val="800"/>
              </a:spcAft>
              <a:defRPr/>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endPar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0264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6F734D3-129A-0C32-ADCB-F2A131AC24A3}"/>
              </a:ext>
            </a:extLst>
          </p:cNvPr>
          <p:cNvSpPr txBox="1"/>
          <p:nvPr/>
        </p:nvSpPr>
        <p:spPr>
          <a:xfrm>
            <a:off x="685800" y="304800"/>
            <a:ext cx="8097252" cy="1266950"/>
          </a:xfrm>
          <a:prstGeom prst="rect">
            <a:avLst/>
          </a:prstGeom>
          <a:noFill/>
        </p:spPr>
        <p:txBody>
          <a:bodyPr wrap="square">
            <a:spAutoFit/>
          </a:bodyPr>
          <a:lstStyle/>
          <a:p>
            <a:pPr algn="just">
              <a:lnSpc>
                <a:spcPct val="110000"/>
              </a:lnSpc>
              <a:spcAft>
                <a:spcPts val="300"/>
              </a:spcAft>
              <a:tabLst>
                <a:tab pos="201295" algn="l"/>
              </a:tabLst>
            </a:pP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 năng và </a:t>
            </a:r>
            <a:r>
              <a:rPr lang="vi-VN" sz="3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thế năng </a:t>
            </a:r>
            <a:r>
              <a:rPr lang="vi-VN"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 phân tử, nguyên tử</a:t>
            </a:r>
            <a:endParaRPr lang="en-US" sz="36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685800" y="1772240"/>
            <a:ext cx="2531462" cy="594778"/>
          </a:xfrm>
          <a:prstGeom prst="rect">
            <a:avLst/>
          </a:prstGeom>
        </p:spPr>
        <p:txBody>
          <a:bodyPr wrap="none">
            <a:spAutoFit/>
          </a:bodyPr>
          <a:lstStyle/>
          <a:p>
            <a:pPr algn="just">
              <a:lnSpc>
                <a:spcPct val="110000"/>
              </a:lnSpc>
              <a:spcAft>
                <a:spcPts val="300"/>
              </a:spcAft>
            </a:pPr>
            <a:r>
              <a:rPr lang="vi-VN"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Động năng</a:t>
            </a:r>
            <a:endPar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685800" y="2438400"/>
            <a:ext cx="8272678" cy="2964914"/>
          </a:xfrm>
          <a:prstGeom prst="rect">
            <a:avLst/>
          </a:prstGeom>
        </p:spPr>
        <p:txBody>
          <a:bodyPr wrap="square">
            <a:spAutoFit/>
          </a:bodyPr>
          <a:lstStyle/>
          <a:p>
            <a:pPr marL="457200" indent="-457200">
              <a:spcAft>
                <a:spcPts val="800"/>
              </a:spcAft>
              <a:buFontTx/>
              <a:buChar char="-"/>
            </a:pP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 tử, nguyên tử chuyển động hỗn loạn không ngừng nên chúng có động năng. </a:t>
            </a:r>
            <a:endPar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spcAft>
                <a:spcPts val="800"/>
              </a:spcAft>
              <a:buFontTx/>
              <a:buChar char="-"/>
            </a:pP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 nguyên tử chuyển động càng nhanh thì động năng càng lớn.</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137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58">
            <a:extLst>
              <a:ext uri="{FF2B5EF4-FFF2-40B4-BE49-F238E27FC236}">
                <a16:creationId xmlns="" xmlns:a16="http://schemas.microsoft.com/office/drawing/2014/main" id="{9E58E699-E7C6-4E45-8081-5DA3BA51B3BC}"/>
              </a:ext>
            </a:extLst>
          </p:cNvPr>
          <p:cNvSpPr>
            <a:spLocks/>
          </p:cNvSpPr>
          <p:nvPr/>
        </p:nvSpPr>
        <p:spPr>
          <a:xfrm flipV="1">
            <a:off x="-68201" y="3381184"/>
            <a:ext cx="9344660" cy="3476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a:p>
        </p:txBody>
      </p:sp>
      <p:sp>
        <p:nvSpPr>
          <p:cNvPr id="6" name="Hình chữ nhật 57">
            <a:extLst>
              <a:ext uri="{FF2B5EF4-FFF2-40B4-BE49-F238E27FC236}">
                <a16:creationId xmlns="" xmlns:a16="http://schemas.microsoft.com/office/drawing/2014/main" id="{F0552669-9420-450C-B38C-7D1806421CE3}"/>
              </a:ext>
            </a:extLst>
          </p:cNvPr>
          <p:cNvSpPr>
            <a:spLocks/>
          </p:cNvSpPr>
          <p:nvPr/>
        </p:nvSpPr>
        <p:spPr>
          <a:xfrm>
            <a:off x="-132460" y="-131823"/>
            <a:ext cx="9408919" cy="352413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dirty="0"/>
          </a:p>
        </p:txBody>
      </p:sp>
      <p:sp>
        <p:nvSpPr>
          <p:cNvPr id="11" name="Hình chữ nhật: Góc Tròn 15">
            <a:extLst>
              <a:ext uri="{FF2B5EF4-FFF2-40B4-BE49-F238E27FC236}">
                <a16:creationId xmlns="" xmlns:a16="http://schemas.microsoft.com/office/drawing/2014/main" id="{FB5E53FE-0E87-49B8-991C-C793D7A5E093}"/>
              </a:ext>
            </a:extLst>
          </p:cNvPr>
          <p:cNvSpPr>
            <a:spLocks/>
          </p:cNvSpPr>
          <p:nvPr/>
        </p:nvSpPr>
        <p:spPr>
          <a:xfrm>
            <a:off x="4664583" y="3392711"/>
            <a:ext cx="4022217" cy="3302003"/>
          </a:xfrm>
          <a:prstGeom prst="roundRect">
            <a:avLst/>
          </a:prstGeom>
          <a:solidFill>
            <a:schemeClr val="accent4">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spcBef>
                <a:spcPts val="800"/>
              </a:spcBef>
              <a:spcAft>
                <a:spcPts val="800"/>
              </a:spcAft>
              <a:buClr>
                <a:srgbClr val="2B3547"/>
              </a:buClr>
            </a:pPr>
            <a:r>
              <a:rPr lang="en-US" sz="3200" b="1" kern="0" dirty="0" err="1" smtClean="0">
                <a:solidFill>
                  <a:srgbClr val="000000"/>
                </a:solidFill>
                <a:latin typeface="Times New Roman" pitchFamily="18" charset="0"/>
                <a:ea typeface="Calibri" panose="020F0502020204030204" pitchFamily="34" charset="0"/>
                <a:cs typeface="Times New Roman" pitchFamily="18" charset="0"/>
              </a:rPr>
              <a:t>IV.Luyện</a:t>
            </a:r>
            <a:r>
              <a:rPr lang="en-US" sz="3200" b="1" kern="0" dirty="0" smtClean="0">
                <a:solidFill>
                  <a:srgbClr val="000000"/>
                </a:solidFill>
                <a:latin typeface="Times New Roman" pitchFamily="18" charset="0"/>
                <a:ea typeface="Calibri" panose="020F0502020204030204" pitchFamily="34" charset="0"/>
                <a:cs typeface="Times New Roman" pitchFamily="18" charset="0"/>
              </a:rPr>
              <a:t> </a:t>
            </a:r>
            <a:r>
              <a:rPr lang="en-US" sz="3200" b="1" kern="0" dirty="0" err="1" smtClean="0">
                <a:solidFill>
                  <a:srgbClr val="000000"/>
                </a:solidFill>
                <a:latin typeface="Times New Roman" pitchFamily="18" charset="0"/>
                <a:ea typeface="Calibri" panose="020F0502020204030204" pitchFamily="34" charset="0"/>
                <a:cs typeface="Times New Roman" pitchFamily="18" charset="0"/>
              </a:rPr>
              <a:t>tập</a:t>
            </a:r>
            <a:endParaRPr lang="en-US" sz="3200" b="1" kern="0" dirty="0">
              <a:solidFill>
                <a:srgbClr val="000000"/>
              </a:solidFill>
              <a:latin typeface="Times New Roman" pitchFamily="18" charset="0"/>
              <a:ea typeface="Calibri" panose="020F0502020204030204" pitchFamily="34" charset="0"/>
              <a:cs typeface="Times New Roman" pitchFamily="18" charset="0"/>
            </a:endParaRPr>
          </a:p>
        </p:txBody>
      </p:sp>
      <p:sp>
        <p:nvSpPr>
          <p:cNvPr id="14" name="Hình chữ nhật: Góc Tròn 14">
            <a:extLst>
              <a:ext uri="{FF2B5EF4-FFF2-40B4-BE49-F238E27FC236}">
                <a16:creationId xmlns="" xmlns:a16="http://schemas.microsoft.com/office/drawing/2014/main" id="{535AE683-B746-49C7-8E5A-031AA132F5F1}"/>
              </a:ext>
            </a:extLst>
          </p:cNvPr>
          <p:cNvSpPr>
            <a:spLocks/>
          </p:cNvSpPr>
          <p:nvPr/>
        </p:nvSpPr>
        <p:spPr>
          <a:xfrm>
            <a:off x="4724012" y="381001"/>
            <a:ext cx="3928741" cy="2772056"/>
          </a:xfrm>
          <a:prstGeom prst="roundRect">
            <a:avLst/>
          </a:prstGeom>
          <a:solidFill>
            <a:schemeClr val="accent4">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II.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Khái</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niệm</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năng</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lượng</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nhiệt</a:t>
            </a:r>
            <a:endPar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endParaRPr>
          </a:p>
        </p:txBody>
      </p:sp>
      <p:sp>
        <p:nvSpPr>
          <p:cNvPr id="17" name="Hình chữ nhật: Góc Tròn 3">
            <a:extLst>
              <a:ext uri="{FF2B5EF4-FFF2-40B4-BE49-F238E27FC236}">
                <a16:creationId xmlns="" xmlns:a16="http://schemas.microsoft.com/office/drawing/2014/main" id="{49D0A908-2A79-448B-83CB-7F4664165EE1}"/>
              </a:ext>
            </a:extLst>
          </p:cNvPr>
          <p:cNvSpPr>
            <a:spLocks/>
          </p:cNvSpPr>
          <p:nvPr/>
        </p:nvSpPr>
        <p:spPr>
          <a:xfrm>
            <a:off x="0" y="3409813"/>
            <a:ext cx="4407413" cy="3302003"/>
          </a:xfrm>
          <a:prstGeom prst="roundRect">
            <a:avLst/>
          </a:prstGeom>
          <a:solidFill>
            <a:schemeClr val="accent2">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b="1" dirty="0" smtClean="0">
                <a:solidFill>
                  <a:schemeClr val="tx1"/>
                </a:solidFill>
                <a:effectLst>
                  <a:glow rad="139700">
                    <a:srgbClr val="8064A2">
                      <a:satMod val="175000"/>
                      <a:alpha val="40000"/>
                    </a:srgbClr>
                  </a:glow>
                </a:effectLst>
                <a:latin typeface="Times New Roman" pitchFamily="18" charset="0"/>
                <a:cs typeface="Times New Roman" pitchFamily="18" charset="0"/>
              </a:rPr>
              <a:t>III</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Khái</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niệm</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nội</a:t>
            </a:r>
            <a:r>
              <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chemeClr val="tx1"/>
                </a:solidFill>
                <a:effectLst>
                  <a:glow rad="139700">
                    <a:srgbClr val="8064A2">
                      <a:satMod val="175000"/>
                      <a:alpha val="40000"/>
                    </a:srgbClr>
                  </a:glow>
                </a:effectLst>
                <a:latin typeface="Times New Roman" pitchFamily="18" charset="0"/>
                <a:cs typeface="Times New Roman" pitchFamily="18" charset="0"/>
              </a:rPr>
              <a:t>năng</a:t>
            </a:r>
            <a:endParaRPr lang="en-US" sz="3200" b="1" dirty="0">
              <a:solidFill>
                <a:schemeClr val="tx1"/>
              </a:solidFill>
              <a:effectLst>
                <a:glow rad="139700">
                  <a:srgbClr val="8064A2">
                    <a:satMod val="175000"/>
                    <a:alpha val="40000"/>
                  </a:srgbClr>
                </a:glow>
              </a:effectLst>
              <a:latin typeface="Times New Roman" pitchFamily="18" charset="0"/>
              <a:cs typeface="Times New Roman" pitchFamily="18" charset="0"/>
            </a:endParaRPr>
          </a:p>
        </p:txBody>
      </p:sp>
      <p:sp>
        <p:nvSpPr>
          <p:cNvPr id="20" name="Hình chữ nhật: Góc Tròn 1">
            <a:extLst>
              <a:ext uri="{FF2B5EF4-FFF2-40B4-BE49-F238E27FC236}">
                <a16:creationId xmlns="" xmlns:a16="http://schemas.microsoft.com/office/drawing/2014/main" id="{95581C83-F15D-4788-B537-FCFFE66A219A}"/>
              </a:ext>
            </a:extLst>
          </p:cNvPr>
          <p:cNvSpPr>
            <a:spLocks/>
          </p:cNvSpPr>
          <p:nvPr/>
        </p:nvSpPr>
        <p:spPr>
          <a:xfrm>
            <a:off x="228600" y="304801"/>
            <a:ext cx="4178811" cy="2876414"/>
          </a:xfrm>
          <a:prstGeom prst="roundRect">
            <a:avLst/>
          </a:prstGeom>
          <a:solidFill>
            <a:schemeClr val="accent2">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I.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Một</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số</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tính</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chất</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của</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phân</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tử</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nguyên</a:t>
            </a:r>
            <a:r>
              <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rPr>
              <a:t> </a:t>
            </a:r>
            <a:r>
              <a:rPr lang="en-US" sz="3200" b="1" dirty="0" err="1">
                <a:solidFill>
                  <a:srgbClr val="FFFF00"/>
                </a:solidFill>
                <a:effectLst>
                  <a:glow rad="139700">
                    <a:srgbClr val="8064A2">
                      <a:satMod val="175000"/>
                      <a:alpha val="40000"/>
                    </a:srgbClr>
                  </a:glow>
                </a:effectLst>
                <a:latin typeface="Times New Roman" pitchFamily="18" charset="0"/>
                <a:cs typeface="Times New Roman" pitchFamily="18" charset="0"/>
              </a:rPr>
              <a:t>tử</a:t>
            </a:r>
            <a:endParaRPr lang="en-US" sz="3200" b="1" dirty="0">
              <a:solidFill>
                <a:srgbClr val="FFFF00"/>
              </a:solidFill>
              <a:effectLst>
                <a:glow rad="139700">
                  <a:srgbClr val="8064A2">
                    <a:satMod val="175000"/>
                    <a:alpha val="40000"/>
                  </a:srgbClr>
                </a:glow>
              </a:effectLst>
              <a:latin typeface="Times New Roman" pitchFamily="18" charset="0"/>
              <a:cs typeface="Times New Roman" pitchFamily="18" charset="0"/>
            </a:endParaRPr>
          </a:p>
        </p:txBody>
      </p:sp>
      <p:sp>
        <p:nvSpPr>
          <p:cNvPr id="22" name="Hình Bầu dục 4">
            <a:extLst>
              <a:ext uri="{FF2B5EF4-FFF2-40B4-BE49-F238E27FC236}">
                <a16:creationId xmlns="" xmlns:a16="http://schemas.microsoft.com/office/drawing/2014/main" id="{8B01E911-59B3-44A2-A8EA-FAD23C16058F}"/>
              </a:ext>
            </a:extLst>
          </p:cNvPr>
          <p:cNvSpPr>
            <a:spLocks/>
          </p:cNvSpPr>
          <p:nvPr/>
        </p:nvSpPr>
        <p:spPr>
          <a:xfrm>
            <a:off x="2400809" y="2851012"/>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3" name="Hình Bầu dục 5">
            <a:extLst>
              <a:ext uri="{FF2B5EF4-FFF2-40B4-BE49-F238E27FC236}">
                <a16:creationId xmlns="" xmlns:a16="http://schemas.microsoft.com/office/drawing/2014/main" id="{A009539C-91FF-402A-B77A-DB71B1112126}"/>
              </a:ext>
            </a:extLst>
          </p:cNvPr>
          <p:cNvSpPr>
            <a:spLocks/>
          </p:cNvSpPr>
          <p:nvPr/>
        </p:nvSpPr>
        <p:spPr>
          <a:xfrm>
            <a:off x="2400809" y="352834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4" name="Hình chữ nhật: Góc Tròn 6">
            <a:extLst>
              <a:ext uri="{FF2B5EF4-FFF2-40B4-BE49-F238E27FC236}">
                <a16:creationId xmlns="" xmlns:a16="http://schemas.microsoft.com/office/drawing/2014/main" id="{2482542A-8B95-4459-A988-4CA199F0C328}"/>
              </a:ext>
            </a:extLst>
          </p:cNvPr>
          <p:cNvSpPr>
            <a:spLocks/>
          </p:cNvSpPr>
          <p:nvPr/>
        </p:nvSpPr>
        <p:spPr>
          <a:xfrm>
            <a:off x="2432558" y="2978015"/>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5" name="Hình Bầu dục 8">
            <a:extLst>
              <a:ext uri="{FF2B5EF4-FFF2-40B4-BE49-F238E27FC236}">
                <a16:creationId xmlns="" xmlns:a16="http://schemas.microsoft.com/office/drawing/2014/main" id="{B3CD9D07-F35C-4A00-9FBD-F62BA62D5137}"/>
              </a:ext>
            </a:extLst>
          </p:cNvPr>
          <p:cNvSpPr>
            <a:spLocks/>
          </p:cNvSpPr>
          <p:nvPr/>
        </p:nvSpPr>
        <p:spPr>
          <a:xfrm>
            <a:off x="2921510" y="2867947"/>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6" name="Hình Bầu dục 9">
            <a:extLst>
              <a:ext uri="{FF2B5EF4-FFF2-40B4-BE49-F238E27FC236}">
                <a16:creationId xmlns="" xmlns:a16="http://schemas.microsoft.com/office/drawing/2014/main" id="{63F9787E-3179-43FB-ACD7-89C144DEB4F8}"/>
              </a:ext>
            </a:extLst>
          </p:cNvPr>
          <p:cNvSpPr>
            <a:spLocks/>
          </p:cNvSpPr>
          <p:nvPr/>
        </p:nvSpPr>
        <p:spPr>
          <a:xfrm>
            <a:off x="2921510" y="351141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7" name="Hình chữ nhật: Góc Tròn 10">
            <a:extLst>
              <a:ext uri="{FF2B5EF4-FFF2-40B4-BE49-F238E27FC236}">
                <a16:creationId xmlns="" xmlns:a16="http://schemas.microsoft.com/office/drawing/2014/main" id="{8B2E893E-08A1-402D-B3A9-716714CD9483}"/>
              </a:ext>
            </a:extLst>
          </p:cNvPr>
          <p:cNvSpPr>
            <a:spLocks/>
          </p:cNvSpPr>
          <p:nvPr/>
        </p:nvSpPr>
        <p:spPr>
          <a:xfrm>
            <a:off x="2953259" y="2961081"/>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8" name="Hình Bầu dục 11">
            <a:extLst>
              <a:ext uri="{FF2B5EF4-FFF2-40B4-BE49-F238E27FC236}">
                <a16:creationId xmlns="" xmlns:a16="http://schemas.microsoft.com/office/drawing/2014/main" id="{BE24E70B-F5AD-437A-8282-401879D0B19B}"/>
              </a:ext>
            </a:extLst>
          </p:cNvPr>
          <p:cNvSpPr>
            <a:spLocks/>
          </p:cNvSpPr>
          <p:nvPr/>
        </p:nvSpPr>
        <p:spPr>
          <a:xfrm>
            <a:off x="3458084" y="2851012"/>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29" name="Hình Bầu dục 12">
            <a:extLst>
              <a:ext uri="{FF2B5EF4-FFF2-40B4-BE49-F238E27FC236}">
                <a16:creationId xmlns="" xmlns:a16="http://schemas.microsoft.com/office/drawing/2014/main" id="{3E13F9A3-1055-459D-8860-034E1A90F4C7}"/>
              </a:ext>
            </a:extLst>
          </p:cNvPr>
          <p:cNvSpPr>
            <a:spLocks/>
          </p:cNvSpPr>
          <p:nvPr/>
        </p:nvSpPr>
        <p:spPr>
          <a:xfrm>
            <a:off x="3458084" y="352834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0" name="Hình chữ nhật: Góc Tròn 13">
            <a:extLst>
              <a:ext uri="{FF2B5EF4-FFF2-40B4-BE49-F238E27FC236}">
                <a16:creationId xmlns="" xmlns:a16="http://schemas.microsoft.com/office/drawing/2014/main" id="{B6622C44-D5F3-40AA-A4C5-777E6D81323F}"/>
              </a:ext>
            </a:extLst>
          </p:cNvPr>
          <p:cNvSpPr>
            <a:spLocks/>
          </p:cNvSpPr>
          <p:nvPr/>
        </p:nvSpPr>
        <p:spPr>
          <a:xfrm>
            <a:off x="3489833" y="2978015"/>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1" name="Hình Bầu dục 16">
            <a:extLst>
              <a:ext uri="{FF2B5EF4-FFF2-40B4-BE49-F238E27FC236}">
                <a16:creationId xmlns="" xmlns:a16="http://schemas.microsoft.com/office/drawing/2014/main" id="{A625A8CA-8519-4BEB-BD28-0E057D5EBA19}"/>
              </a:ext>
            </a:extLst>
          </p:cNvPr>
          <p:cNvSpPr>
            <a:spLocks/>
          </p:cNvSpPr>
          <p:nvPr/>
        </p:nvSpPr>
        <p:spPr>
          <a:xfrm>
            <a:off x="5647868" y="288083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t>  </a:t>
            </a:r>
          </a:p>
        </p:txBody>
      </p:sp>
      <p:sp>
        <p:nvSpPr>
          <p:cNvPr id="32" name="Hình Bầu dục 17">
            <a:extLst>
              <a:ext uri="{FF2B5EF4-FFF2-40B4-BE49-F238E27FC236}">
                <a16:creationId xmlns="" xmlns:a16="http://schemas.microsoft.com/office/drawing/2014/main" id="{C8938D03-BB59-4A6A-BC9A-0B18EE9DFE18}"/>
              </a:ext>
            </a:extLst>
          </p:cNvPr>
          <p:cNvSpPr>
            <a:spLocks/>
          </p:cNvSpPr>
          <p:nvPr/>
        </p:nvSpPr>
        <p:spPr>
          <a:xfrm>
            <a:off x="5678296" y="350175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3" name="Hình chữ nhật: Góc Tròn 18">
            <a:extLst>
              <a:ext uri="{FF2B5EF4-FFF2-40B4-BE49-F238E27FC236}">
                <a16:creationId xmlns="" xmlns:a16="http://schemas.microsoft.com/office/drawing/2014/main" id="{43FC1EFB-6101-4056-8239-3017CB2888D2}"/>
              </a:ext>
            </a:extLst>
          </p:cNvPr>
          <p:cNvSpPr>
            <a:spLocks/>
          </p:cNvSpPr>
          <p:nvPr/>
        </p:nvSpPr>
        <p:spPr>
          <a:xfrm>
            <a:off x="5678296" y="2992529"/>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4" name="Hình Bầu dục 19">
            <a:extLst>
              <a:ext uri="{FF2B5EF4-FFF2-40B4-BE49-F238E27FC236}">
                <a16:creationId xmlns="" xmlns:a16="http://schemas.microsoft.com/office/drawing/2014/main" id="{83023DF6-C759-4BB8-8AB9-78057FFCCC92}"/>
              </a:ext>
            </a:extLst>
          </p:cNvPr>
          <p:cNvSpPr>
            <a:spLocks/>
          </p:cNvSpPr>
          <p:nvPr/>
        </p:nvSpPr>
        <p:spPr>
          <a:xfrm>
            <a:off x="6183810" y="286776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5" name="Hình Bầu dục 20">
            <a:extLst>
              <a:ext uri="{FF2B5EF4-FFF2-40B4-BE49-F238E27FC236}">
                <a16:creationId xmlns="" xmlns:a16="http://schemas.microsoft.com/office/drawing/2014/main" id="{ACAFE305-1265-425F-8281-6B3B157A452D}"/>
              </a:ext>
            </a:extLst>
          </p:cNvPr>
          <p:cNvSpPr>
            <a:spLocks/>
          </p:cNvSpPr>
          <p:nvPr/>
        </p:nvSpPr>
        <p:spPr>
          <a:xfrm>
            <a:off x="6198997" y="348482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6" name="Hình chữ nhật: Góc Tròn 21">
            <a:extLst>
              <a:ext uri="{FF2B5EF4-FFF2-40B4-BE49-F238E27FC236}">
                <a16:creationId xmlns="" xmlns:a16="http://schemas.microsoft.com/office/drawing/2014/main" id="{C6DD6EF2-5908-4210-9C93-2FE702DC37F5}"/>
              </a:ext>
            </a:extLst>
          </p:cNvPr>
          <p:cNvSpPr>
            <a:spLocks/>
          </p:cNvSpPr>
          <p:nvPr/>
        </p:nvSpPr>
        <p:spPr>
          <a:xfrm>
            <a:off x="6211593" y="2961081"/>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7" name="Hình Bầu dục 22">
            <a:extLst>
              <a:ext uri="{FF2B5EF4-FFF2-40B4-BE49-F238E27FC236}">
                <a16:creationId xmlns="" xmlns:a16="http://schemas.microsoft.com/office/drawing/2014/main" id="{85F22247-28D9-4571-96A0-62F2BD3BBB22}"/>
              </a:ext>
            </a:extLst>
          </p:cNvPr>
          <p:cNvSpPr>
            <a:spLocks/>
          </p:cNvSpPr>
          <p:nvPr/>
        </p:nvSpPr>
        <p:spPr>
          <a:xfrm>
            <a:off x="6735571" y="285277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t>                   </a:t>
            </a:r>
          </a:p>
        </p:txBody>
      </p:sp>
      <p:sp>
        <p:nvSpPr>
          <p:cNvPr id="38" name="Hình Bầu dục 23">
            <a:extLst>
              <a:ext uri="{FF2B5EF4-FFF2-40B4-BE49-F238E27FC236}">
                <a16:creationId xmlns="" xmlns:a16="http://schemas.microsoft.com/office/drawing/2014/main" id="{53D70CD9-0CE9-41B5-A5E7-51E4C8E4AD0C}"/>
              </a:ext>
            </a:extLst>
          </p:cNvPr>
          <p:cNvSpPr>
            <a:spLocks/>
          </p:cNvSpPr>
          <p:nvPr/>
        </p:nvSpPr>
        <p:spPr>
          <a:xfrm>
            <a:off x="6730371" y="350175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
        <p:nvSpPr>
          <p:cNvPr id="39" name="Hình chữ nhật: Góc Tròn 24">
            <a:extLst>
              <a:ext uri="{FF2B5EF4-FFF2-40B4-BE49-F238E27FC236}">
                <a16:creationId xmlns="" xmlns:a16="http://schemas.microsoft.com/office/drawing/2014/main" id="{6D4771C4-7348-44BB-85B6-E382F54994E2}"/>
              </a:ext>
            </a:extLst>
          </p:cNvPr>
          <p:cNvSpPr>
            <a:spLocks/>
          </p:cNvSpPr>
          <p:nvPr/>
        </p:nvSpPr>
        <p:spPr>
          <a:xfrm>
            <a:off x="6767321" y="2950381"/>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p>
        </p:txBody>
      </p:sp>
    </p:spTree>
    <p:extLst>
      <p:ext uri="{BB962C8B-B14F-4D97-AF65-F5344CB8AC3E}">
        <p14:creationId xmlns:p14="http://schemas.microsoft.com/office/powerpoint/2010/main" val="8502918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plus(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83756" y="381000"/>
            <a:ext cx="2518638" cy="645113"/>
          </a:xfrm>
          <a:prstGeom prst="rect">
            <a:avLst/>
          </a:prstGeom>
        </p:spPr>
        <p:txBody>
          <a:bodyPr wrap="none">
            <a:spAutoFit/>
          </a:bodyPr>
          <a:lstStyle/>
          <a:p>
            <a:pPr algn="just">
              <a:lnSpc>
                <a:spcPct val="107000"/>
              </a:lnSpc>
              <a:spcAft>
                <a:spcPts val="800"/>
              </a:spcAft>
            </a:pPr>
            <a:r>
              <a:rPr lang="en-US"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 </a:t>
            </a:r>
            <a:r>
              <a:rPr lang="en-US"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Thế</a:t>
            </a:r>
            <a:r>
              <a:rPr lang="en-US"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năng</a:t>
            </a:r>
            <a:endPar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33400" y="1026113"/>
            <a:ext cx="8305800" cy="5180905"/>
          </a:xfrm>
          <a:prstGeom prst="rect">
            <a:avLst/>
          </a:prstGeom>
        </p:spPr>
        <p:txBody>
          <a:bodyPr wrap="square">
            <a:spAutoFit/>
          </a:bodyPr>
          <a:lstStyle/>
          <a:p>
            <a:pPr marL="457200" indent="-457200">
              <a:spcAft>
                <a:spcPts val="800"/>
              </a:spcAft>
              <a:buFontTx/>
              <a:buChar char="-"/>
            </a:pPr>
            <a:r>
              <a:rPr lang="en-US" sz="36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C</a:t>
            </a:r>
            <a:r>
              <a:rPr lang="vi-VN"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ác phân tử, nguyên tử tương tác với nhau thông qua lực tương tác phân tử, nguyên tử nên chúng cũng có th</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ế</a:t>
            </a:r>
            <a:r>
              <a:rPr lang="vi-VN"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năng, gọi là th</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ế</a:t>
            </a:r>
            <a:r>
              <a:rPr lang="vi-VN"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năng tương tác phân tử, nguyên tử (gọi tắt là thế năng phân tử, nguyên tử). </a:t>
            </a:r>
            <a:endParaRPr lang="vi-VN" sz="36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marL="457200" indent="-457200">
              <a:spcAft>
                <a:spcPts val="800"/>
              </a:spcAft>
              <a:buFontTx/>
              <a:buChar char="-"/>
            </a:pPr>
            <a:r>
              <a:rPr lang="vi-VN" sz="36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Thế </a:t>
            </a:r>
            <a:r>
              <a:rPr lang="vi-VN"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 phân tử, nguyên tử có độ lớn phụ thuộc vào khoảng cách giữa các phần tử, nguyên tử.</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77866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3618"/>
            <a:ext cx="2428870" cy="712824"/>
          </a:xfrm>
          <a:prstGeom prst="rect">
            <a:avLst/>
          </a:prstGeom>
        </p:spPr>
        <p:txBody>
          <a:bodyPr wrap="none">
            <a:spAutoFit/>
          </a:bodyPr>
          <a:lstStyle/>
          <a:p>
            <a:pPr algn="just">
              <a:lnSpc>
                <a:spcPct val="112000"/>
              </a:lnSpc>
              <a:spcAft>
                <a:spcPts val="300"/>
              </a:spcAft>
              <a:tabLst>
                <a:tab pos="408305" algn="l"/>
              </a:tabLst>
            </a:pPr>
            <a:r>
              <a:rPr lang="en-US" sz="3600" b="1" dirty="0">
                <a:solidFill>
                  <a:srgbClr val="0000FF"/>
                </a:solidFill>
                <a:latin typeface="Times New Roman" panose="02020603050405020304" pitchFamily="18" charset="0"/>
                <a:ea typeface="Times New Roman" panose="02020603050405020304" pitchFamily="18" charset="0"/>
              </a:rPr>
              <a:t>2. </a:t>
            </a:r>
            <a:r>
              <a:rPr lang="vi-VN" sz="3600" b="1" dirty="0">
                <a:solidFill>
                  <a:srgbClr val="0000FF"/>
                </a:solidFill>
                <a:latin typeface="Times New Roman" panose="02020603050405020304" pitchFamily="18" charset="0"/>
                <a:ea typeface="Times New Roman" panose="02020603050405020304" pitchFamily="18" charset="0"/>
              </a:rPr>
              <a:t>Nội năng</a:t>
            </a:r>
            <a:endParaRPr lang="en-US" sz="3600" b="1" dirty="0">
              <a:solidFill>
                <a:srgbClr val="0000FF"/>
              </a:solidFill>
              <a:latin typeface="Times New Roman" panose="02020603050405020304" pitchFamily="18" charset="0"/>
              <a:ea typeface="Times New Roman" panose="02020603050405020304" pitchFamily="18" charset="0"/>
            </a:endParaRPr>
          </a:p>
        </p:txBody>
      </p:sp>
      <p:sp>
        <p:nvSpPr>
          <p:cNvPr id="3" name="Rectangle 2"/>
          <p:cNvSpPr/>
          <p:nvPr/>
        </p:nvSpPr>
        <p:spPr>
          <a:xfrm>
            <a:off x="533400" y="685800"/>
            <a:ext cx="8305800" cy="954107"/>
          </a:xfrm>
          <a:prstGeom prst="rect">
            <a:avLst/>
          </a:prstGeom>
        </p:spPr>
        <p:txBody>
          <a:bodyPr wrap="square">
            <a:spAutoFit/>
          </a:bodyPr>
          <a:lstStyle/>
          <a:p>
            <a:pPr>
              <a:spcAft>
                <a:spcPts val="550"/>
              </a:spcAft>
            </a:pPr>
            <a:r>
              <a:rPr lang="vi-VN" sz="2800" dirty="0">
                <a:solidFill>
                  <a:srgbClr val="000000"/>
                </a:solidFill>
                <a:latin typeface="Times New Roman" panose="02020603050405020304" pitchFamily="18" charset="0"/>
                <a:ea typeface="Times New Roman" panose="02020603050405020304" pitchFamily="18" charset="0"/>
              </a:rPr>
              <a:t>Nội năng của một vật là </a:t>
            </a:r>
            <a:r>
              <a:rPr lang="vi-VN" sz="2800" dirty="0" smtClean="0">
                <a:solidFill>
                  <a:srgbClr val="000000"/>
                </a:solidFill>
                <a:latin typeface="Times New Roman" panose="02020603050405020304" pitchFamily="18" charset="0"/>
                <a:ea typeface="Times New Roman" panose="02020603050405020304" pitchFamily="18" charset="0"/>
              </a:rPr>
              <a:t>tổng </a:t>
            </a:r>
            <a:r>
              <a:rPr lang="vi-VN" sz="2800" dirty="0">
                <a:solidFill>
                  <a:srgbClr val="000000"/>
                </a:solidFill>
                <a:latin typeface="Times New Roman" panose="02020603050405020304" pitchFamily="18" charset="0"/>
                <a:ea typeface="Times New Roman" panose="02020603050405020304" pitchFamily="18" charset="0"/>
              </a:rPr>
              <a:t>động năng và thê năng của các nguyên tử, phân t</a:t>
            </a:r>
            <a:r>
              <a:rPr lang="en-US" sz="2800" dirty="0">
                <a:solidFill>
                  <a:srgbClr val="000000"/>
                </a:solidFill>
                <a:latin typeface="Times New Roman" panose="02020603050405020304" pitchFamily="18" charset="0"/>
                <a:ea typeface="Times New Roman" panose="02020603050405020304" pitchFamily="18" charset="0"/>
              </a:rPr>
              <a:t>ử</a:t>
            </a:r>
            <a:r>
              <a:rPr lang="vi-VN" sz="2800" dirty="0">
                <a:solidFill>
                  <a:srgbClr val="000000"/>
                </a:solidFill>
                <a:latin typeface="Times New Roman" panose="02020603050405020304" pitchFamily="18" charset="0"/>
                <a:ea typeface="Times New Roman" panose="02020603050405020304" pitchFamily="18" charset="0"/>
              </a:rPr>
              <a:t> cấu tạo nên vật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4" name="Rectangle 3"/>
          <p:cNvSpPr/>
          <p:nvPr/>
        </p:nvSpPr>
        <p:spPr>
          <a:xfrm>
            <a:off x="1979594" y="1639907"/>
            <a:ext cx="4765921" cy="523220"/>
          </a:xfrm>
          <a:prstGeom prst="rect">
            <a:avLst/>
          </a:prstGeom>
        </p:spPr>
        <p:txBody>
          <a:bodyPr wrap="none">
            <a:spAutoFit/>
          </a:bodyPr>
          <a:lstStyle/>
          <a:p>
            <a:pPr lvl="0" algn="ctr">
              <a:spcAft>
                <a:spcPts val="1333"/>
              </a:spcAft>
              <a:buClr>
                <a:srgbClr val="AEE25A"/>
              </a:buClr>
              <a:buSzPts val="2800"/>
            </a:pPr>
            <a:r>
              <a:rPr lang="en-US" altLang="zh-CN" sz="2800" b="1" cap="all" dirty="0" err="1">
                <a:latin typeface="Times New Roman" pitchFamily="18" charset="0"/>
                <a:ea typeface="方正姚体" panose="02010601030101010101" pitchFamily="2" charset="-122"/>
                <a:cs typeface="Times New Roman" pitchFamily="18" charset="0"/>
              </a:rPr>
              <a:t>Hoạt</a:t>
            </a:r>
            <a:r>
              <a:rPr lang="en-US" altLang="zh-CN" sz="2800" b="1" cap="all" dirty="0">
                <a:latin typeface="Times New Roman" pitchFamily="18" charset="0"/>
                <a:ea typeface="方正姚体" panose="02010601030101010101" pitchFamily="2" charset="-122"/>
                <a:cs typeface="Times New Roman" pitchFamily="18" charset="0"/>
              </a:rPr>
              <a:t> </a:t>
            </a:r>
            <a:r>
              <a:rPr lang="en-US" altLang="zh-CN" sz="2800" b="1" cap="all" dirty="0" err="1">
                <a:latin typeface="Times New Roman" pitchFamily="18" charset="0"/>
                <a:ea typeface="方正姚体" panose="02010601030101010101" pitchFamily="2" charset="-122"/>
                <a:cs typeface="Times New Roman" pitchFamily="18" charset="0"/>
              </a:rPr>
              <a:t>động</a:t>
            </a:r>
            <a:r>
              <a:rPr lang="en-US" altLang="zh-CN" sz="2800" b="1" cap="all" dirty="0">
                <a:latin typeface="Times New Roman" pitchFamily="18" charset="0"/>
                <a:ea typeface="方正姚体" panose="02010601030101010101" pitchFamily="2" charset="-122"/>
                <a:cs typeface="Times New Roman" pitchFamily="18" charset="0"/>
              </a:rPr>
              <a:t> </a:t>
            </a:r>
            <a:r>
              <a:rPr lang="en-US" altLang="zh-CN" sz="2800" b="1" cap="all" dirty="0" err="1">
                <a:latin typeface="Times New Roman" pitchFamily="18" charset="0"/>
                <a:ea typeface="方正姚体" panose="02010601030101010101" pitchFamily="2" charset="-122"/>
                <a:cs typeface="Times New Roman" pitchFamily="18" charset="0"/>
              </a:rPr>
              <a:t>thí</a:t>
            </a:r>
            <a:r>
              <a:rPr lang="en-US" altLang="zh-CN" sz="2800" b="1" cap="all" dirty="0">
                <a:latin typeface="Times New Roman" pitchFamily="18" charset="0"/>
                <a:ea typeface="方正姚体" panose="02010601030101010101" pitchFamily="2" charset="-122"/>
                <a:cs typeface="Times New Roman" pitchFamily="18" charset="0"/>
              </a:rPr>
              <a:t> </a:t>
            </a:r>
            <a:r>
              <a:rPr lang="en-US" altLang="zh-CN" sz="2800" b="1" cap="all" dirty="0" err="1">
                <a:latin typeface="Times New Roman" pitchFamily="18" charset="0"/>
                <a:ea typeface="方正姚体" panose="02010601030101010101" pitchFamily="2" charset="-122"/>
                <a:cs typeface="Times New Roman" pitchFamily="18" charset="0"/>
              </a:rPr>
              <a:t>nghiệm</a:t>
            </a:r>
            <a:endParaRPr lang="en-US" sz="2800" b="1" kern="0" dirty="0">
              <a:latin typeface="Palatino Linotype" panose="02040502050505030304" pitchFamily="18" charset="0"/>
              <a:sym typeface="Nunito SemiBold"/>
            </a:endParaRPr>
          </a:p>
        </p:txBody>
      </p:sp>
      <p:sp>
        <p:nvSpPr>
          <p:cNvPr id="6" name="矩形 11">
            <a:extLst>
              <a:ext uri="{FF2B5EF4-FFF2-40B4-BE49-F238E27FC236}">
                <a16:creationId xmlns="" xmlns:a16="http://schemas.microsoft.com/office/drawing/2014/main" id="{493C92C1-31F1-4FC3-820A-3CEAED298130}"/>
              </a:ext>
            </a:extLst>
          </p:cNvPr>
          <p:cNvSpPr/>
          <p:nvPr/>
        </p:nvSpPr>
        <p:spPr>
          <a:xfrm>
            <a:off x="646094" y="2163127"/>
            <a:ext cx="2667000" cy="87657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1218804"/>
            <a:r>
              <a:rPr lang="en-US" altLang="zh-CN" sz="3199" b="1" dirty="0">
                <a:solidFill>
                  <a:schemeClr val="tx1"/>
                </a:solidFill>
                <a:latin typeface="Times New Roman" pitchFamily="18" charset="0"/>
                <a:ea typeface="宋体" panose="02010600030101010101" pitchFamily="2" charset="-122"/>
                <a:cs typeface="Times New Roman" pitchFamily="18" charset="0"/>
              </a:rPr>
              <a:t>NHÓM 1,2</a:t>
            </a:r>
            <a:endParaRPr lang="zh-CN" altLang="en-US" sz="3199" b="1" dirty="0">
              <a:solidFill>
                <a:schemeClr val="tx1"/>
              </a:solidFill>
              <a:latin typeface="Times New Roman" pitchFamily="18" charset="0"/>
              <a:ea typeface="宋体" panose="02010600030101010101" pitchFamily="2" charset="-122"/>
              <a:cs typeface="Times New Roman" pitchFamily="18" charset="0"/>
            </a:endParaRPr>
          </a:p>
        </p:txBody>
      </p:sp>
      <p:sp>
        <p:nvSpPr>
          <p:cNvPr id="7" name="TextBox 6">
            <a:extLst>
              <a:ext uri="{FF2B5EF4-FFF2-40B4-BE49-F238E27FC236}">
                <a16:creationId xmlns="" xmlns:a16="http://schemas.microsoft.com/office/drawing/2014/main" id="{171F6068-775E-4ECB-93C5-96A1F61AB1E1}"/>
              </a:ext>
            </a:extLst>
          </p:cNvPr>
          <p:cNvSpPr txBox="1"/>
          <p:nvPr/>
        </p:nvSpPr>
        <p:spPr>
          <a:xfrm>
            <a:off x="598714" y="3045147"/>
            <a:ext cx="2995339" cy="2677656"/>
          </a:xfrm>
          <a:prstGeom prst="rect">
            <a:avLst/>
          </a:prstGeom>
          <a:noFill/>
        </p:spPr>
        <p:txBody>
          <a:bodyPr wrap="square" rtlCol="0">
            <a:spAutoFit/>
          </a:bodyPr>
          <a:lstStyle/>
          <a:p>
            <a:pPr defTabSz="1218804"/>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Quan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sát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H26.4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dụng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TN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trả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sgk</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/107</a:t>
            </a:r>
            <a:endParaRPr lang="en-US" sz="2800" b="1" dirty="0">
              <a:solidFill>
                <a:prstClr val="black"/>
              </a:solidFill>
              <a:latin typeface="Times New Roman" pitchFamily="18" charset="0"/>
              <a:cs typeface="Times New Roman" pitchFamily="18" charset="0"/>
            </a:endParaRPr>
          </a:p>
        </p:txBody>
      </p:sp>
      <p:sp>
        <p:nvSpPr>
          <p:cNvPr id="8" name="矩形 11">
            <a:extLst>
              <a:ext uri="{FF2B5EF4-FFF2-40B4-BE49-F238E27FC236}">
                <a16:creationId xmlns="" xmlns:a16="http://schemas.microsoft.com/office/drawing/2014/main" id="{B3953DA9-69AF-431E-BA1C-6C074DD164BE}"/>
              </a:ext>
            </a:extLst>
          </p:cNvPr>
          <p:cNvSpPr/>
          <p:nvPr/>
        </p:nvSpPr>
        <p:spPr>
          <a:xfrm>
            <a:off x="3733800" y="2163127"/>
            <a:ext cx="2393585" cy="78393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1218804"/>
            <a:r>
              <a:rPr lang="en-US" altLang="zh-CN" sz="3199" b="1" dirty="0">
                <a:solidFill>
                  <a:schemeClr val="tx1"/>
                </a:solidFill>
                <a:latin typeface="Times New Roman" pitchFamily="18" charset="0"/>
                <a:ea typeface="宋体" panose="02010600030101010101" pitchFamily="2" charset="-122"/>
                <a:cs typeface="Times New Roman" pitchFamily="18" charset="0"/>
              </a:rPr>
              <a:t>NHÓM 3,4</a:t>
            </a:r>
            <a:endParaRPr lang="zh-CN" altLang="en-US" sz="3199" b="1" dirty="0">
              <a:solidFill>
                <a:schemeClr val="tx1"/>
              </a:solidFill>
              <a:latin typeface="Times New Roman" pitchFamily="18" charset="0"/>
              <a:ea typeface="宋体" panose="02010600030101010101" pitchFamily="2" charset="-122"/>
              <a:cs typeface="Times New Roman" pitchFamily="18" charset="0"/>
            </a:endParaRPr>
          </a:p>
        </p:txBody>
      </p:sp>
      <p:sp>
        <p:nvSpPr>
          <p:cNvPr id="9" name="TextBox 8">
            <a:extLst>
              <a:ext uri="{FF2B5EF4-FFF2-40B4-BE49-F238E27FC236}">
                <a16:creationId xmlns="" xmlns:a16="http://schemas.microsoft.com/office/drawing/2014/main" id="{FF0D15EE-9266-4EDE-B37A-3AF0F1058BA0}"/>
              </a:ext>
            </a:extLst>
          </p:cNvPr>
          <p:cNvSpPr txBox="1"/>
          <p:nvPr/>
        </p:nvSpPr>
        <p:spPr>
          <a:xfrm>
            <a:off x="3594053" y="3267783"/>
            <a:ext cx="2673078" cy="1384995"/>
          </a:xfrm>
          <a:prstGeom prst="rect">
            <a:avLst/>
          </a:prstGeom>
          <a:noFill/>
        </p:spPr>
        <p:txBody>
          <a:bodyPr wrap="square" rtlCol="0">
            <a:spAutoFit/>
          </a:bodyPr>
          <a:lstStyle/>
          <a:p>
            <a:pPr defTabSz="1218804"/>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TN H26.5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/107.</a:t>
            </a:r>
            <a:endParaRPr lang="en-US" sz="2399" b="1" dirty="0">
              <a:solidFill>
                <a:prstClr val="black"/>
              </a:solidFill>
              <a:latin typeface="Times New Roman" pitchFamily="18" charset="0"/>
              <a:cs typeface="Times New Roman" pitchFamily="18" charset="0"/>
            </a:endParaRPr>
          </a:p>
        </p:txBody>
      </p:sp>
      <p:sp>
        <p:nvSpPr>
          <p:cNvPr id="10" name="矩形 11">
            <a:extLst>
              <a:ext uri="{FF2B5EF4-FFF2-40B4-BE49-F238E27FC236}">
                <a16:creationId xmlns="" xmlns:a16="http://schemas.microsoft.com/office/drawing/2014/main" id="{A5A2130B-30FC-4725-93EE-E73BDD3BBC06}"/>
              </a:ext>
            </a:extLst>
          </p:cNvPr>
          <p:cNvSpPr/>
          <p:nvPr/>
        </p:nvSpPr>
        <p:spPr>
          <a:xfrm>
            <a:off x="6400800" y="2161239"/>
            <a:ext cx="2229397" cy="78393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defTabSz="1218804"/>
            <a:r>
              <a:rPr lang="en-US" altLang="zh-CN" sz="3199" b="1" dirty="0">
                <a:solidFill>
                  <a:schemeClr val="tx1"/>
                </a:solidFill>
                <a:latin typeface="Times New Roman" pitchFamily="18" charset="0"/>
                <a:ea typeface="宋体" panose="02010600030101010101" pitchFamily="2" charset="-122"/>
                <a:cs typeface="Times New Roman" pitchFamily="18" charset="0"/>
              </a:rPr>
              <a:t>NHÓM 5,6</a:t>
            </a:r>
            <a:endParaRPr lang="zh-CN" altLang="en-US" sz="3199" b="1" dirty="0">
              <a:solidFill>
                <a:schemeClr val="tx1"/>
              </a:solidFill>
              <a:latin typeface="Times New Roman" pitchFamily="18" charset="0"/>
              <a:ea typeface="宋体" panose="02010600030101010101" pitchFamily="2" charset="-122"/>
              <a:cs typeface="Times New Roman" pitchFamily="18" charset="0"/>
            </a:endParaRPr>
          </a:p>
        </p:txBody>
      </p:sp>
      <p:sp>
        <p:nvSpPr>
          <p:cNvPr id="11" name="TextBox 10">
            <a:extLst>
              <a:ext uri="{FF2B5EF4-FFF2-40B4-BE49-F238E27FC236}">
                <a16:creationId xmlns="" xmlns:a16="http://schemas.microsoft.com/office/drawing/2014/main" id="{C1F9BDEF-F5D3-45AA-BAC5-075390BC9177}"/>
              </a:ext>
            </a:extLst>
          </p:cNvPr>
          <p:cNvSpPr txBox="1"/>
          <p:nvPr/>
        </p:nvSpPr>
        <p:spPr>
          <a:xfrm>
            <a:off x="6127385" y="2947814"/>
            <a:ext cx="2502812" cy="2397451"/>
          </a:xfrm>
          <a:prstGeom prst="rect">
            <a:avLst/>
          </a:prstGeom>
          <a:noFill/>
        </p:spPr>
        <p:txBody>
          <a:bodyPr wrap="square" rtlCol="0">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nghiệm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H26.6),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/108</a:t>
            </a:r>
            <a:endParaRPr lang="en-US" sz="2399"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998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par>
                          <p:cTn id="18" fill="hold">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lide(fromBottom)">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Bottom)">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8" grpId="0" animBg="1"/>
      <p:bldP spid="9" grpId="0"/>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p:cNvGrpSpPr>
            <a:grpSpLocks/>
          </p:cNvGrpSpPr>
          <p:nvPr/>
        </p:nvGrpSpPr>
        <p:grpSpPr bwMode="auto">
          <a:xfrm>
            <a:off x="700716" y="2650763"/>
            <a:ext cx="1936003" cy="791633"/>
            <a:chOff x="1" y="0"/>
            <a:chExt cx="1936556" cy="592940"/>
          </a:xfrm>
        </p:grpSpPr>
        <p:sp>
          <p:nvSpPr>
            <p:cNvPr id="28697" name="Rectangle 23"/>
            <p:cNvSpPr>
              <a:spLocks noChangeArrowheads="1"/>
            </p:cNvSpPr>
            <p:nvPr/>
          </p:nvSpPr>
          <p:spPr bwMode="auto">
            <a:xfrm>
              <a:off x="1" y="29274"/>
              <a:ext cx="1759641" cy="534393"/>
            </a:xfrm>
            <a:prstGeom prst="rect">
              <a:avLst/>
            </a:prstGeom>
            <a:solidFill>
              <a:schemeClr val="accent2"/>
            </a:solidFill>
            <a:ln w="9525">
              <a:noFill/>
              <a:miter lim="800000"/>
              <a:headEnd/>
              <a:tailEnd/>
            </a:ln>
          </p:spPr>
          <p:txBody>
            <a:bodyPr/>
            <a:lstStyle/>
            <a:p>
              <a:pPr defTabSz="1218804"/>
              <a:endParaRPr lang="en-US" altLang="zh-CN" sz="2399">
                <a:solidFill>
                  <a:srgbClr val="000000"/>
                </a:solidFill>
                <a:latin typeface="Calibri"/>
                <a:ea typeface="宋体" panose="02010600030101010101" pitchFamily="2" charset="-122"/>
              </a:endParaRPr>
            </a:p>
          </p:txBody>
        </p:sp>
        <p:grpSp>
          <p:nvGrpSpPr>
            <p:cNvPr id="7" name="组合 14"/>
            <p:cNvGrpSpPr>
              <a:grpSpLocks/>
            </p:cNvGrpSpPr>
            <p:nvPr/>
          </p:nvGrpSpPr>
          <p:grpSpPr bwMode="auto">
            <a:xfrm>
              <a:off x="1128408" y="0"/>
              <a:ext cx="808149" cy="592940"/>
              <a:chOff x="-1063066" y="0"/>
              <a:chExt cx="808149" cy="592940"/>
            </a:xfrm>
          </p:grpSpPr>
          <p:sp>
            <p:nvSpPr>
              <p:cNvPr id="28699" name="Oval 25"/>
              <p:cNvSpPr>
                <a:spLocks noChangeArrowheads="1"/>
              </p:cNvSpPr>
              <p:nvPr/>
            </p:nvSpPr>
            <p:spPr bwMode="auto">
              <a:xfrm>
                <a:off x="-1063066" y="0"/>
                <a:ext cx="808149"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algn="ctr" defTabSz="1218804"/>
                <a:endParaRPr lang="en-US" altLang="en-US" sz="2399">
                  <a:solidFill>
                    <a:srgbClr val="FFFFFF"/>
                  </a:solidFill>
                  <a:latin typeface="Calibri"/>
                  <a:cs typeface="Arial" pitchFamily="34" charset="0"/>
                </a:endParaRPr>
              </a:p>
            </p:txBody>
          </p:sp>
          <p:sp>
            <p:nvSpPr>
              <p:cNvPr id="28700" name="직사각형 153"/>
              <p:cNvSpPr>
                <a:spLocks noChangeArrowheads="1"/>
              </p:cNvSpPr>
              <p:nvPr/>
            </p:nvSpPr>
            <p:spPr bwMode="auto">
              <a:xfrm>
                <a:off x="-958331" y="107607"/>
                <a:ext cx="600664" cy="376432"/>
              </a:xfrm>
              <a:prstGeom prst="rect">
                <a:avLst/>
              </a:prstGeom>
              <a:noFill/>
              <a:ln w="9525">
                <a:noFill/>
                <a:miter lim="800000"/>
                <a:headEnd/>
                <a:tailEnd/>
              </a:ln>
            </p:spPr>
            <p:txBody>
              <a:bodyPr wrap="square">
                <a:spAutoFit/>
              </a:bodyPr>
              <a:lstStyle/>
              <a:p>
                <a:pPr defTabSz="1218804"/>
                <a:r>
                  <a:rPr lang="en-US" altLang="zh-CN" sz="2666" dirty="0">
                    <a:solidFill>
                      <a:srgbClr val="595959"/>
                    </a:solidFill>
                    <a:latin typeface="Impact" pitchFamily="34" charset="0"/>
                    <a:ea typeface="HY견고딕"/>
                    <a:cs typeface="HY견고딕"/>
                  </a:rPr>
                  <a:t>01</a:t>
                </a:r>
                <a:endParaRPr lang="ko-KR" altLang="en-US" sz="2666" dirty="0">
                  <a:solidFill>
                    <a:prstClr val="black"/>
                  </a:solidFill>
                  <a:latin typeface="Impact" pitchFamily="34" charset="0"/>
                  <a:ea typeface="맑은 고딕" panose="020B0503020000020004" pitchFamily="34" charset="-127"/>
                </a:endParaRPr>
              </a:p>
            </p:txBody>
          </p:sp>
        </p:grpSp>
      </p:grpSp>
      <p:grpSp>
        <p:nvGrpSpPr>
          <p:cNvPr id="12" name="组合 27"/>
          <p:cNvGrpSpPr>
            <a:grpSpLocks/>
          </p:cNvGrpSpPr>
          <p:nvPr/>
        </p:nvGrpSpPr>
        <p:grpSpPr bwMode="auto">
          <a:xfrm>
            <a:off x="700716" y="5018638"/>
            <a:ext cx="1623463" cy="791633"/>
            <a:chOff x="0" y="0"/>
            <a:chExt cx="1622964" cy="592940"/>
          </a:xfrm>
        </p:grpSpPr>
        <p:sp>
          <p:nvSpPr>
            <p:cNvPr id="28685" name="Rectangle 23"/>
            <p:cNvSpPr>
              <a:spLocks noChangeArrowheads="1"/>
            </p:cNvSpPr>
            <p:nvPr/>
          </p:nvSpPr>
          <p:spPr bwMode="auto">
            <a:xfrm>
              <a:off x="0" y="29274"/>
              <a:ext cx="1315437" cy="534393"/>
            </a:xfrm>
            <a:prstGeom prst="rect">
              <a:avLst/>
            </a:prstGeom>
            <a:solidFill>
              <a:schemeClr val="accent4"/>
            </a:solidFill>
            <a:ln w="9525">
              <a:noFill/>
              <a:miter lim="800000"/>
              <a:headEnd/>
              <a:tailEnd/>
            </a:ln>
          </p:spPr>
          <p:txBody>
            <a:bodyPr/>
            <a:lstStyle/>
            <a:p>
              <a:pPr defTabSz="1218804"/>
              <a:endParaRPr lang="en-US" altLang="zh-CN" sz="2399">
                <a:solidFill>
                  <a:srgbClr val="000000"/>
                </a:solidFill>
                <a:latin typeface="Calibri"/>
                <a:ea typeface="宋体" panose="02010600030101010101" pitchFamily="2" charset="-122"/>
              </a:endParaRPr>
            </a:p>
          </p:txBody>
        </p:sp>
        <p:grpSp>
          <p:nvGrpSpPr>
            <p:cNvPr id="13" name="组合 30"/>
            <p:cNvGrpSpPr>
              <a:grpSpLocks/>
            </p:cNvGrpSpPr>
            <p:nvPr/>
          </p:nvGrpSpPr>
          <p:grpSpPr bwMode="auto">
            <a:xfrm>
              <a:off x="916921" y="0"/>
              <a:ext cx="706043" cy="592940"/>
              <a:chOff x="-102046" y="0"/>
              <a:chExt cx="706043" cy="592940"/>
            </a:xfrm>
          </p:grpSpPr>
          <p:sp>
            <p:nvSpPr>
              <p:cNvPr id="28687" name="Oval 25"/>
              <p:cNvSpPr>
                <a:spLocks noChangeArrowheads="1"/>
              </p:cNvSpPr>
              <p:nvPr/>
            </p:nvSpPr>
            <p:spPr bwMode="auto">
              <a:xfrm>
                <a:off x="-102046" y="0"/>
                <a:ext cx="706043"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algn="ctr" defTabSz="1218804"/>
                <a:endParaRPr lang="en-US" altLang="en-US" sz="2399">
                  <a:solidFill>
                    <a:srgbClr val="FFFFFF"/>
                  </a:solidFill>
                  <a:latin typeface="Calibri"/>
                  <a:cs typeface="Arial" pitchFamily="34" charset="0"/>
                </a:endParaRPr>
              </a:p>
            </p:txBody>
          </p:sp>
          <p:sp>
            <p:nvSpPr>
              <p:cNvPr id="28688" name="직사각형 153"/>
              <p:cNvSpPr>
                <a:spLocks noChangeArrowheads="1"/>
              </p:cNvSpPr>
              <p:nvPr/>
            </p:nvSpPr>
            <p:spPr bwMode="auto">
              <a:xfrm>
                <a:off x="-18408" y="126522"/>
                <a:ext cx="538765" cy="376432"/>
              </a:xfrm>
              <a:prstGeom prst="rect">
                <a:avLst/>
              </a:prstGeom>
              <a:noFill/>
              <a:ln w="9525">
                <a:noFill/>
                <a:miter lim="800000"/>
                <a:headEnd/>
                <a:tailEnd/>
              </a:ln>
            </p:spPr>
            <p:txBody>
              <a:bodyPr wrap="none">
                <a:spAutoFit/>
              </a:bodyPr>
              <a:lstStyle/>
              <a:p>
                <a:pPr defTabSz="1218804"/>
                <a:r>
                  <a:rPr lang="en-US" altLang="zh-CN" sz="2666" dirty="0">
                    <a:solidFill>
                      <a:srgbClr val="595959"/>
                    </a:solidFill>
                    <a:latin typeface="Impact" pitchFamily="34" charset="0"/>
                    <a:ea typeface="HY견고딕"/>
                    <a:cs typeface="HY견고딕"/>
                  </a:rPr>
                  <a:t>02</a:t>
                </a:r>
                <a:endParaRPr lang="ko-KR" altLang="en-US" sz="2666" dirty="0">
                  <a:solidFill>
                    <a:prstClr val="black"/>
                  </a:solidFill>
                  <a:latin typeface="Impact" pitchFamily="34" charset="0"/>
                  <a:ea typeface="맑은 고딕" panose="020B0503020000020004" pitchFamily="34" charset="-127"/>
                </a:endParaRPr>
              </a:p>
            </p:txBody>
          </p:sp>
        </p:grpSp>
      </p:grpSp>
      <p:pic>
        <p:nvPicPr>
          <p:cNvPr id="34849" name="Group 12"/>
          <p:cNvPicPr>
            <a:picLocks noChangeArrowheads="1"/>
          </p:cNvPicPr>
          <p:nvPr/>
        </p:nvPicPr>
        <p:blipFill>
          <a:blip r:embed="rId3" cstate="print"/>
          <a:srcRect/>
          <a:stretch>
            <a:fillRect/>
          </a:stretch>
        </p:blipFill>
        <p:spPr bwMode="auto">
          <a:xfrm>
            <a:off x="104670" y="2136750"/>
            <a:ext cx="1126778" cy="3941234"/>
          </a:xfrm>
          <a:prstGeom prst="rect">
            <a:avLst/>
          </a:prstGeom>
          <a:noFill/>
          <a:ln w="9525">
            <a:noFill/>
            <a:miter lim="800000"/>
            <a:headEnd/>
            <a:tailEnd/>
          </a:ln>
        </p:spPr>
      </p:pic>
      <p:sp>
        <p:nvSpPr>
          <p:cNvPr id="27" name="文本框 13">
            <a:extLst>
              <a:ext uri="{FF2B5EF4-FFF2-40B4-BE49-F238E27FC236}">
                <a16:creationId xmlns="" xmlns:a16="http://schemas.microsoft.com/office/drawing/2014/main" id="{7C231A06-6771-4E84-AB42-9D157DBFBF8D}"/>
              </a:ext>
            </a:extLst>
          </p:cNvPr>
          <p:cNvSpPr txBox="1">
            <a:spLocks noChangeArrowheads="1"/>
          </p:cNvSpPr>
          <p:nvPr/>
        </p:nvSpPr>
        <p:spPr bwMode="auto">
          <a:xfrm>
            <a:off x="93784" y="76200"/>
            <a:ext cx="6255154" cy="5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96" tIns="43296" rIns="86596" bIns="43296">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5859" fontAlgn="base">
              <a:spcBef>
                <a:spcPct val="0"/>
              </a:spcBef>
              <a:spcAft>
                <a:spcPct val="0"/>
              </a:spcAft>
            </a:pPr>
            <a:r>
              <a:rPr lang="en-US" altLang="zh-CN" sz="2800" b="1" cap="all" dirty="0" err="1">
                <a:latin typeface="Times New Roman" pitchFamily="18" charset="0"/>
                <a:ea typeface="方正姚体" panose="02010601030101010101" pitchFamily="2" charset="-122"/>
                <a:cs typeface="Times New Roman" pitchFamily="18" charset="0"/>
              </a:rPr>
              <a:t>Nhóm</a:t>
            </a:r>
            <a:r>
              <a:rPr lang="en-US" altLang="zh-CN" sz="2800" b="1" cap="all" dirty="0">
                <a:latin typeface="Times New Roman" pitchFamily="18" charset="0"/>
                <a:ea typeface="方正姚体" panose="02010601030101010101" pitchFamily="2" charset="-122"/>
                <a:cs typeface="Times New Roman" pitchFamily="18" charset="0"/>
              </a:rPr>
              <a:t> 1,2</a:t>
            </a:r>
            <a:endParaRPr lang="zh-CN" altLang="en-US" sz="2800" b="1" cap="all" dirty="0">
              <a:latin typeface="Times New Roman" pitchFamily="18" charset="0"/>
              <a:ea typeface="方正姚体" panose="02010601030101010101" pitchFamily="2" charset="-122"/>
              <a:cs typeface="Times New Roman" pitchFamily="18" charset="0"/>
            </a:endParaRPr>
          </a:p>
        </p:txBody>
      </p:sp>
      <p:sp>
        <p:nvSpPr>
          <p:cNvPr id="2" name="TextBox 1">
            <a:extLst>
              <a:ext uri="{FF2B5EF4-FFF2-40B4-BE49-F238E27FC236}">
                <a16:creationId xmlns="" xmlns:a16="http://schemas.microsoft.com/office/drawing/2014/main" id="{7C8A99DA-62B6-A325-F846-CAFDA60EF9CF}"/>
              </a:ext>
            </a:extLst>
          </p:cNvPr>
          <p:cNvSpPr txBox="1"/>
          <p:nvPr/>
        </p:nvSpPr>
        <p:spPr>
          <a:xfrm>
            <a:off x="93784" y="575597"/>
            <a:ext cx="8974016" cy="1461939"/>
          </a:xfrm>
          <a:prstGeom prst="rect">
            <a:avLst/>
          </a:prstGeom>
          <a:noFill/>
        </p:spPr>
        <p:txBody>
          <a:bodyPr wrap="square">
            <a:spAutoFit/>
          </a:bodyPr>
          <a:lstStyle/>
          <a:p>
            <a:pPr marL="393700">
              <a:spcAft>
                <a:spcPts val="550"/>
              </a:spcAft>
              <a:tabLst>
                <a:tab pos="391160" algn="l"/>
              </a:tabLst>
            </a:pPr>
            <a:r>
              <a:rPr lang="en-US" sz="2800" dirty="0">
                <a:latin typeface="Times New Roman" panose="02020603050405020304" pitchFamily="18" charset="0"/>
                <a:ea typeface="Calibri" panose="020F0502020204030204" pitchFamily="34" charset="0"/>
              </a:rPr>
              <a:t>?1. </a:t>
            </a:r>
            <a:r>
              <a:rPr lang="vi-VN" sz="2800" dirty="0">
                <a:latin typeface="Times New Roman" panose="02020603050405020304" pitchFamily="18" charset="0"/>
                <a:ea typeface="Times New Roman" panose="02020603050405020304" pitchFamily="18" charset="0"/>
              </a:rPr>
              <a:t>So sánh động năng của phân tử nước ở Hình 26.4a với động năng của phân tử nước ở Hình 26.4b.</a:t>
            </a:r>
            <a:endParaRPr lang="en-US" sz="2800" dirty="0">
              <a:latin typeface="Times New Roman" panose="02020603050405020304" pitchFamily="18" charset="0"/>
              <a:ea typeface="Times New Roman" panose="02020603050405020304" pitchFamily="18" charset="0"/>
            </a:endParaRPr>
          </a:p>
          <a:p>
            <a:pPr marL="393700" algn="just">
              <a:spcAft>
                <a:spcPts val="550"/>
              </a:spcAft>
              <a:tabLst>
                <a:tab pos="398780" algn="l"/>
              </a:tabLst>
            </a:pPr>
            <a:r>
              <a:rPr lang="en-US" sz="2800" dirty="0">
                <a:latin typeface="Times New Roman" panose="02020603050405020304" pitchFamily="18" charset="0"/>
                <a:ea typeface="Calibri" panose="020F0502020204030204" pitchFamily="34" charset="0"/>
              </a:rPr>
              <a:t>?2. </a:t>
            </a:r>
            <a:r>
              <a:rPr lang="vi-VN" sz="2800" dirty="0">
                <a:latin typeface="Times New Roman" panose="02020603050405020304" pitchFamily="18" charset="0"/>
                <a:ea typeface="Times New Roman" panose="02020603050405020304" pitchFamily="18" charset="0"/>
              </a:rPr>
              <a:t>So sánh nội năng của nước trong hai cốc ở Hình 26.4.</a:t>
            </a:r>
            <a:endParaRPr lang="en-US" sz="2800" dirty="0">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 xmlns:a16="http://schemas.microsoft.com/office/drawing/2014/main" id="{147EE74A-535C-B779-B13A-BDBC03CCF390}"/>
              </a:ext>
            </a:extLst>
          </p:cNvPr>
          <p:cNvSpPr txBox="1"/>
          <p:nvPr/>
        </p:nvSpPr>
        <p:spPr>
          <a:xfrm>
            <a:off x="2533998" y="2019650"/>
            <a:ext cx="6457602" cy="2246769"/>
          </a:xfrm>
          <a:prstGeom prst="rect">
            <a:avLst/>
          </a:prstGeom>
          <a:noFill/>
        </p:spPr>
        <p:txBody>
          <a:bodyPr wrap="square">
            <a:spAutoFit/>
          </a:bodyPr>
          <a:lstStyle/>
          <a:p>
            <a:pPr>
              <a:spcAft>
                <a:spcPts val="55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Động năng của phân tử nước ở Hình 26.4a lớn hơn động năng của phân tử nước ở Hình 26.4b vì nhiệt độ càng cao, các phân tử, nguyên tử nước chuyển động càng nhanh nên động năng càng lớn.</a:t>
            </a:r>
            <a:endParaRPr lang="en-US" sz="2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 xmlns:a16="http://schemas.microsoft.com/office/drawing/2014/main" id="{EC4C77B4-5BB2-18FF-72A8-EAD2E73DCC01}"/>
              </a:ext>
            </a:extLst>
          </p:cNvPr>
          <p:cNvSpPr txBox="1"/>
          <p:nvPr/>
        </p:nvSpPr>
        <p:spPr>
          <a:xfrm>
            <a:off x="2324179" y="4266419"/>
            <a:ext cx="6743621" cy="2246769"/>
          </a:xfrm>
          <a:prstGeom prst="rect">
            <a:avLst/>
          </a:prstGeom>
          <a:noFill/>
        </p:spPr>
        <p:txBody>
          <a:bodyPr wrap="square">
            <a:spAutoFit/>
          </a:bodyPr>
          <a:lstStyle/>
          <a:p>
            <a:r>
              <a:rPr lang="en-US" sz="2800" dirty="0">
                <a:solidFill>
                  <a:srgbClr val="0070C0"/>
                </a:solidFill>
                <a:effectLst/>
                <a:latin typeface="Times New Roman" panose="02020603050405020304" pitchFamily="18" charset="0"/>
                <a:ea typeface="Calibri" panose="020F0502020204030204" pitchFamily="34" charset="0"/>
              </a:rPr>
              <a:t>2. </a:t>
            </a:r>
            <a:r>
              <a:rPr lang="vi-VN" sz="2800" dirty="0">
                <a:solidFill>
                  <a:srgbClr val="0070C0"/>
                </a:solidFill>
                <a:effectLst/>
                <a:latin typeface="Times New Roman" panose="02020603050405020304" pitchFamily="18" charset="0"/>
                <a:ea typeface="Arial" panose="020B0604020202020204" pitchFamily="34" charset="0"/>
              </a:rPr>
              <a:t>Nội năng của phân tử nước ở Hình 26.4a lớn hơn nội năng của phân tử nước ở Hình 26.4b vì động năng của phân tử nước ở Hình 26.4a lớn hơn động năng của phân tử nước ở Hình 26.4b.</a:t>
            </a:r>
            <a:endParaRPr lang="en-US" sz="2800" dirty="0">
              <a:solidFill>
                <a:srgbClr val="0070C0"/>
              </a:solidFill>
            </a:endParaRPr>
          </a:p>
        </p:txBody>
      </p:sp>
    </p:spTree>
    <p:extLst>
      <p:ext uri="{BB962C8B-B14F-4D97-AF65-F5344CB8AC3E}">
        <p14:creationId xmlns:p14="http://schemas.microsoft.com/office/powerpoint/2010/main" val="3979403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849"/>
                                        </p:tgtEl>
                                        <p:attrNameLst>
                                          <p:attrName>style.visibility</p:attrName>
                                        </p:attrNameLst>
                                      </p:cBhvr>
                                      <p:to>
                                        <p:strVal val="visible"/>
                                      </p:to>
                                    </p:set>
                                    <p:anim calcmode="lin" valueType="num">
                                      <p:cBhvr additive="base">
                                        <p:cTn id="17" dur="500" fill="hold"/>
                                        <p:tgtEl>
                                          <p:spTgt spid="34849"/>
                                        </p:tgtEl>
                                        <p:attrNameLst>
                                          <p:attrName>ppt_x</p:attrName>
                                        </p:attrNameLst>
                                      </p:cBhvr>
                                      <p:tavLst>
                                        <p:tav tm="0">
                                          <p:val>
                                            <p:strVal val="#ppt_x"/>
                                          </p:val>
                                        </p:tav>
                                        <p:tav tm="100000">
                                          <p:val>
                                            <p:strVal val="#ppt_x"/>
                                          </p:val>
                                        </p:tav>
                                      </p:tavLst>
                                    </p:anim>
                                    <p:anim calcmode="lin" valueType="num">
                                      <p:cBhvr additive="base">
                                        <p:cTn id="18" dur="500" fill="hold"/>
                                        <p:tgtEl>
                                          <p:spTgt spid="3484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p:cNvGrpSpPr>
            <a:grpSpLocks/>
          </p:cNvGrpSpPr>
          <p:nvPr/>
        </p:nvGrpSpPr>
        <p:grpSpPr bwMode="auto">
          <a:xfrm>
            <a:off x="779971" y="2906250"/>
            <a:ext cx="1936003" cy="1056480"/>
            <a:chOff x="1" y="0"/>
            <a:chExt cx="1936556" cy="791313"/>
          </a:xfrm>
        </p:grpSpPr>
        <p:sp>
          <p:nvSpPr>
            <p:cNvPr id="28697" name="Rectangle 23"/>
            <p:cNvSpPr>
              <a:spLocks noChangeArrowheads="1"/>
            </p:cNvSpPr>
            <p:nvPr/>
          </p:nvSpPr>
          <p:spPr bwMode="auto">
            <a:xfrm>
              <a:off x="1" y="29274"/>
              <a:ext cx="1759641" cy="534393"/>
            </a:xfrm>
            <a:prstGeom prst="rect">
              <a:avLst/>
            </a:prstGeom>
            <a:solidFill>
              <a:schemeClr val="accent2"/>
            </a:solidFill>
            <a:ln w="9525">
              <a:noFill/>
              <a:miter lim="800000"/>
              <a:headEnd/>
              <a:tailEnd/>
            </a:ln>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altLang="zh-CN" sz="2399"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nvGrpSpPr>
            <p:cNvPr id="7" name="组合 14"/>
            <p:cNvGrpSpPr>
              <a:grpSpLocks/>
            </p:cNvGrpSpPr>
            <p:nvPr/>
          </p:nvGrpSpPr>
          <p:grpSpPr bwMode="auto">
            <a:xfrm>
              <a:off x="1343617" y="0"/>
              <a:ext cx="592940" cy="791313"/>
              <a:chOff x="-847857" y="0"/>
              <a:chExt cx="592940" cy="791313"/>
            </a:xfrm>
          </p:grpSpPr>
          <p:sp>
            <p:nvSpPr>
              <p:cNvPr id="28699" name="Oval 25"/>
              <p:cNvSpPr>
                <a:spLocks noChangeArrowheads="1"/>
              </p:cNvSpPr>
              <p:nvPr/>
            </p:nvSpPr>
            <p:spPr bwMode="auto">
              <a:xfrm>
                <a:off x="-847857" y="0"/>
                <a:ext cx="592940"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en-US" sz="2399"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28700" name="직사각형 153"/>
              <p:cNvSpPr>
                <a:spLocks noChangeArrowheads="1"/>
              </p:cNvSpPr>
              <p:nvPr/>
            </p:nvSpPr>
            <p:spPr bwMode="auto">
              <a:xfrm>
                <a:off x="-730714" y="107607"/>
                <a:ext cx="373046" cy="683706"/>
              </a:xfrm>
              <a:prstGeom prst="rect">
                <a:avLst/>
              </a:prstGeom>
              <a:noFill/>
              <a:ln w="9525">
                <a:noFill/>
                <a:miter lim="800000"/>
                <a:headEnd/>
                <a:tailEnd/>
              </a:ln>
            </p:spPr>
            <p:txBody>
              <a:bodyPr wrap="squar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altLang="zh-CN" sz="2666" b="0" i="0" u="none" strike="noStrike" kern="1200" cap="none" spc="0" normalizeH="0" baseline="0" noProof="0" dirty="0">
                    <a:ln>
                      <a:noFill/>
                    </a:ln>
                    <a:solidFill>
                      <a:srgbClr val="595959"/>
                    </a:solidFill>
                    <a:effectLst/>
                    <a:uLnTx/>
                    <a:uFillTx/>
                    <a:latin typeface="Impact" pitchFamily="34" charset="0"/>
                    <a:ea typeface="HY견고딕"/>
                    <a:cs typeface="HY견고딕"/>
                  </a:rPr>
                  <a:t>01</a:t>
                </a:r>
                <a:endParaRPr kumimoji="0" lang="ko-KR" altLang="en-US" sz="2666" b="0" i="0" u="none" strike="noStrike" kern="1200" cap="none" spc="0" normalizeH="0" baseline="0" noProof="0" dirty="0">
                  <a:ln>
                    <a:noFill/>
                  </a:ln>
                  <a:solidFill>
                    <a:prstClr val="black"/>
                  </a:solidFill>
                  <a:effectLst/>
                  <a:uLnTx/>
                  <a:uFillTx/>
                  <a:latin typeface="Impact" pitchFamily="34" charset="0"/>
                  <a:ea typeface="맑은 고딕" panose="020B0503020000020004" pitchFamily="34" charset="-127"/>
                  <a:cs typeface="+mn-cs"/>
                </a:endParaRPr>
              </a:p>
            </p:txBody>
          </p:sp>
        </p:grpSp>
      </p:grpSp>
      <p:grpSp>
        <p:nvGrpSpPr>
          <p:cNvPr id="12" name="组合 27"/>
          <p:cNvGrpSpPr>
            <a:grpSpLocks/>
          </p:cNvGrpSpPr>
          <p:nvPr/>
        </p:nvGrpSpPr>
        <p:grpSpPr bwMode="auto">
          <a:xfrm>
            <a:off x="914225" y="4824300"/>
            <a:ext cx="1623463" cy="791633"/>
            <a:chOff x="0" y="0"/>
            <a:chExt cx="1622964" cy="592940"/>
          </a:xfrm>
        </p:grpSpPr>
        <p:sp>
          <p:nvSpPr>
            <p:cNvPr id="28685" name="Rectangle 23"/>
            <p:cNvSpPr>
              <a:spLocks noChangeArrowheads="1"/>
            </p:cNvSpPr>
            <p:nvPr/>
          </p:nvSpPr>
          <p:spPr bwMode="auto">
            <a:xfrm>
              <a:off x="0" y="29274"/>
              <a:ext cx="1315437" cy="534393"/>
            </a:xfrm>
            <a:prstGeom prst="rect">
              <a:avLst/>
            </a:prstGeom>
            <a:solidFill>
              <a:schemeClr val="accent4"/>
            </a:solidFill>
            <a:ln w="9525">
              <a:noFill/>
              <a:miter lim="800000"/>
              <a:headEnd/>
              <a:tailEnd/>
            </a:ln>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altLang="zh-CN" sz="2399"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nvGrpSpPr>
            <p:cNvPr id="13" name="组合 30"/>
            <p:cNvGrpSpPr>
              <a:grpSpLocks/>
            </p:cNvGrpSpPr>
            <p:nvPr/>
          </p:nvGrpSpPr>
          <p:grpSpPr bwMode="auto">
            <a:xfrm>
              <a:off x="1018967" y="0"/>
              <a:ext cx="603997" cy="592940"/>
              <a:chOff x="0" y="0"/>
              <a:chExt cx="603997" cy="592940"/>
            </a:xfrm>
          </p:grpSpPr>
          <p:sp>
            <p:nvSpPr>
              <p:cNvPr id="28687"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en-US" sz="2399"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28688" name="직사각형 153"/>
              <p:cNvSpPr>
                <a:spLocks noChangeArrowheads="1"/>
              </p:cNvSpPr>
              <p:nvPr/>
            </p:nvSpPr>
            <p:spPr bwMode="auto">
              <a:xfrm>
                <a:off x="65232" y="126522"/>
                <a:ext cx="538765" cy="376432"/>
              </a:xfrm>
              <a:prstGeom prst="rect">
                <a:avLst/>
              </a:prstGeom>
              <a:noFill/>
              <a:ln w="9525">
                <a:noFill/>
                <a:miter lim="800000"/>
                <a:headEnd/>
                <a:tailEnd/>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altLang="zh-CN" sz="2666" b="0" i="0" u="none" strike="noStrike" kern="1200" cap="none" spc="0" normalizeH="0" baseline="0" noProof="0" dirty="0">
                    <a:ln>
                      <a:noFill/>
                    </a:ln>
                    <a:solidFill>
                      <a:srgbClr val="595959"/>
                    </a:solidFill>
                    <a:effectLst/>
                    <a:uLnTx/>
                    <a:uFillTx/>
                    <a:latin typeface="Impact" pitchFamily="34" charset="0"/>
                    <a:ea typeface="HY견고딕"/>
                    <a:cs typeface="HY견고딕"/>
                  </a:rPr>
                  <a:t>02</a:t>
                </a:r>
                <a:endParaRPr kumimoji="0" lang="ko-KR" altLang="en-US" sz="2666" b="0" i="0" u="none" strike="noStrike" kern="1200" cap="none" spc="0" normalizeH="0" baseline="0" noProof="0" dirty="0">
                  <a:ln>
                    <a:noFill/>
                  </a:ln>
                  <a:solidFill>
                    <a:prstClr val="black"/>
                  </a:solidFill>
                  <a:effectLst/>
                  <a:uLnTx/>
                  <a:uFillTx/>
                  <a:latin typeface="Impact" pitchFamily="34" charset="0"/>
                  <a:ea typeface="맑은 고딕" panose="020B0503020000020004" pitchFamily="34" charset="-127"/>
                  <a:cs typeface="+mn-cs"/>
                </a:endParaRPr>
              </a:p>
            </p:txBody>
          </p:sp>
        </p:grpSp>
      </p:grpSp>
      <p:pic>
        <p:nvPicPr>
          <p:cNvPr id="34849" name="Group 12"/>
          <p:cNvPicPr>
            <a:picLocks noChangeArrowheads="1"/>
          </p:cNvPicPr>
          <p:nvPr/>
        </p:nvPicPr>
        <p:blipFill>
          <a:blip r:embed="rId3" cstate="print"/>
          <a:srcRect/>
          <a:stretch>
            <a:fillRect/>
          </a:stretch>
        </p:blipFill>
        <p:spPr bwMode="auto">
          <a:xfrm>
            <a:off x="304800" y="2133600"/>
            <a:ext cx="1182049" cy="4280099"/>
          </a:xfrm>
          <a:prstGeom prst="rect">
            <a:avLst/>
          </a:prstGeom>
          <a:noFill/>
          <a:ln w="9525">
            <a:noFill/>
            <a:miter lim="800000"/>
            <a:headEnd/>
            <a:tailEnd/>
          </a:ln>
        </p:spPr>
      </p:pic>
      <p:sp>
        <p:nvSpPr>
          <p:cNvPr id="27" name="文本框 13">
            <a:extLst>
              <a:ext uri="{FF2B5EF4-FFF2-40B4-BE49-F238E27FC236}">
                <a16:creationId xmlns="" xmlns:a16="http://schemas.microsoft.com/office/drawing/2014/main" id="{7C231A06-6771-4E84-AB42-9D157DBFBF8D}"/>
              </a:ext>
            </a:extLst>
          </p:cNvPr>
          <p:cNvSpPr txBox="1">
            <a:spLocks noChangeArrowheads="1"/>
          </p:cNvSpPr>
          <p:nvPr/>
        </p:nvSpPr>
        <p:spPr bwMode="auto">
          <a:xfrm>
            <a:off x="152400" y="0"/>
            <a:ext cx="6255154" cy="5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96" tIns="43296" rIns="86596" bIns="43296">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865859"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all" spc="0" normalizeH="0" baseline="0" noProof="0" dirty="0" err="1">
                <a:ln>
                  <a:noFill/>
                </a:ln>
                <a:effectLst/>
                <a:uLnTx/>
                <a:uFillTx/>
                <a:latin typeface="Times New Roman" pitchFamily="18" charset="0"/>
                <a:ea typeface="方正姚体" panose="02010601030101010101" pitchFamily="2" charset="-122"/>
                <a:cs typeface="Times New Roman" pitchFamily="18" charset="0"/>
              </a:rPr>
              <a:t>Nhóm</a:t>
            </a:r>
            <a:r>
              <a:rPr kumimoji="0" lang="en-US" altLang="zh-CN" sz="2800" b="1" i="0" u="none" strike="noStrike" kern="1200" cap="all" spc="0" normalizeH="0" baseline="0" noProof="0" dirty="0">
                <a:ln>
                  <a:noFill/>
                </a:ln>
                <a:effectLst/>
                <a:uLnTx/>
                <a:uFillTx/>
                <a:latin typeface="Times New Roman" pitchFamily="18" charset="0"/>
                <a:ea typeface="方正姚体" panose="02010601030101010101" pitchFamily="2" charset="-122"/>
                <a:cs typeface="Times New Roman" pitchFamily="18" charset="0"/>
              </a:rPr>
              <a:t> </a:t>
            </a:r>
            <a:r>
              <a:rPr lang="en-US" altLang="zh-CN" sz="2800" b="1" cap="all" dirty="0">
                <a:latin typeface="Times New Roman" pitchFamily="18" charset="0"/>
                <a:ea typeface="方正姚体" panose="02010601030101010101" pitchFamily="2" charset="-122"/>
                <a:cs typeface="Times New Roman" pitchFamily="18" charset="0"/>
              </a:rPr>
              <a:t>3,4</a:t>
            </a:r>
            <a:endParaRPr kumimoji="0" lang="zh-CN" altLang="en-US" sz="2800" b="1" i="0" u="none" strike="noStrike" kern="1200" cap="all" spc="0" normalizeH="0" baseline="0" noProof="0" dirty="0">
              <a:ln>
                <a:noFill/>
              </a:ln>
              <a:effectLst/>
              <a:uLnTx/>
              <a:uFillTx/>
              <a:latin typeface="Times New Roman" pitchFamily="18" charset="0"/>
              <a:ea typeface="方正姚体" panose="02010601030101010101" pitchFamily="2" charset="-122"/>
              <a:cs typeface="Times New Roman" pitchFamily="18" charset="0"/>
            </a:endParaRPr>
          </a:p>
        </p:txBody>
      </p:sp>
      <p:sp>
        <p:nvSpPr>
          <p:cNvPr id="2" name="TextBox 1">
            <a:extLst>
              <a:ext uri="{FF2B5EF4-FFF2-40B4-BE49-F238E27FC236}">
                <a16:creationId xmlns="" xmlns:a16="http://schemas.microsoft.com/office/drawing/2014/main" id="{7C8A99DA-62B6-A325-F846-CAFDA60EF9CF}"/>
              </a:ext>
            </a:extLst>
          </p:cNvPr>
          <p:cNvSpPr txBox="1"/>
          <p:nvPr/>
        </p:nvSpPr>
        <p:spPr>
          <a:xfrm>
            <a:off x="24377" y="457200"/>
            <a:ext cx="8967223" cy="1569660"/>
          </a:xfrm>
          <a:prstGeom prst="rect">
            <a:avLst/>
          </a:prstGeom>
          <a:noFill/>
        </p:spPr>
        <p:txBody>
          <a:bodyPr wrap="square">
            <a:spAutoFit/>
          </a:bodyPr>
          <a:lstStyle/>
          <a:p>
            <a:pPr marL="393700" lvl="0">
              <a:spcAft>
                <a:spcPts val="550"/>
              </a:spcAft>
              <a:tabLst>
                <a:tab pos="391160" algn="l"/>
              </a:tabLst>
            </a:pPr>
            <a:r>
              <a:rPr lang="en-US" sz="32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TextBox 3">
            <a:extLst>
              <a:ext uri="{FF2B5EF4-FFF2-40B4-BE49-F238E27FC236}">
                <a16:creationId xmlns="" xmlns:a16="http://schemas.microsoft.com/office/drawing/2014/main" id="{147EE74A-535C-B779-B13A-BDBC03CCF390}"/>
              </a:ext>
            </a:extLst>
          </p:cNvPr>
          <p:cNvSpPr txBox="1"/>
          <p:nvPr/>
        </p:nvSpPr>
        <p:spPr>
          <a:xfrm>
            <a:off x="2715974" y="2406437"/>
            <a:ext cx="6275626" cy="1791260"/>
          </a:xfrm>
          <a:prstGeom prst="rect">
            <a:avLst/>
          </a:prstGeom>
          <a:noFill/>
        </p:spPr>
        <p:txBody>
          <a:bodyPr wrap="square">
            <a:spAutoFit/>
          </a:bodyPr>
          <a:lstStyle/>
          <a:p>
            <a:pPr lvl="0" algn="just">
              <a:lnSpc>
                <a:spcPct val="115000"/>
              </a:lnSpc>
              <a:spcAft>
                <a:spcPts val="550"/>
              </a:spcAft>
            </a:pPr>
            <a:r>
              <a:rPr lang="vi-VN" sz="2800" dirty="0">
                <a:solidFill>
                  <a:srgbClr val="000000"/>
                </a:solidFill>
                <a:latin typeface="Times New Roman" panose="02020603050405020304" pitchFamily="18" charset="0"/>
                <a:ea typeface="Arial" panose="020B0604020202020204" pitchFamily="34" charset="0"/>
              </a:rPr>
              <a:t> </a:t>
            </a:r>
            <a:r>
              <a:rPr lang="vi-VN" sz="3200" b="1" dirty="0">
                <a:solidFill>
                  <a:srgbClr val="FF0000"/>
                </a:solidFill>
                <a:latin typeface="Times New Roman" panose="02020603050405020304" pitchFamily="18" charset="0"/>
                <a:ea typeface="Arial" panose="020B0604020202020204" pitchFamily="34" charset="0"/>
              </a:rPr>
              <a:t>Động năng của phân tử nước giảm và động năng của nguyên tử kim loại tăng lên.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 xmlns:a16="http://schemas.microsoft.com/office/drawing/2014/main" id="{EC4C77B4-5BB2-18FF-72A8-EAD2E73DCC01}"/>
              </a:ext>
            </a:extLst>
          </p:cNvPr>
          <p:cNvSpPr txBox="1"/>
          <p:nvPr/>
        </p:nvSpPr>
        <p:spPr>
          <a:xfrm>
            <a:off x="2526627" y="4698410"/>
            <a:ext cx="6388773" cy="1077218"/>
          </a:xfrm>
          <a:prstGeom prst="rect">
            <a:avLst/>
          </a:prstGeom>
          <a:noFill/>
        </p:spPr>
        <p:txBody>
          <a:bodyPr wrap="square">
            <a:spAutoFit/>
          </a:bodyPr>
          <a:lstStyle/>
          <a:p>
            <a:pPr lvl="0"/>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3200" b="1" dirty="0">
                <a:solidFill>
                  <a:srgbClr val="FF0000"/>
                </a:solidFill>
                <a:latin typeface="Times New Roman" panose="02020603050405020304" pitchFamily="18" charset="0"/>
                <a:ea typeface="Arial" panose="020B0604020202020204" pitchFamily="34" charset="0"/>
              </a:rPr>
              <a:t>Nội năng của phân tử nước giảm và nội năng của quả cầu tăng lên.</a:t>
            </a:r>
            <a:endParaRPr kumimoji="0" lang="en-US" sz="3200" b="1"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807692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849"/>
                                        </p:tgtEl>
                                        <p:attrNameLst>
                                          <p:attrName>style.visibility</p:attrName>
                                        </p:attrNameLst>
                                      </p:cBhvr>
                                      <p:to>
                                        <p:strVal val="visible"/>
                                      </p:to>
                                    </p:set>
                                    <p:anim calcmode="lin" valueType="num">
                                      <p:cBhvr additive="base">
                                        <p:cTn id="17" dur="500" fill="hold"/>
                                        <p:tgtEl>
                                          <p:spTgt spid="34849"/>
                                        </p:tgtEl>
                                        <p:attrNameLst>
                                          <p:attrName>ppt_x</p:attrName>
                                        </p:attrNameLst>
                                      </p:cBhvr>
                                      <p:tavLst>
                                        <p:tav tm="0">
                                          <p:val>
                                            <p:strVal val="#ppt_x"/>
                                          </p:val>
                                        </p:tav>
                                        <p:tav tm="100000">
                                          <p:val>
                                            <p:strVal val="#ppt_x"/>
                                          </p:val>
                                        </p:tav>
                                      </p:tavLst>
                                    </p:anim>
                                    <p:anim calcmode="lin" valueType="num">
                                      <p:cBhvr additive="base">
                                        <p:cTn id="18" dur="500" fill="hold"/>
                                        <p:tgtEl>
                                          <p:spTgt spid="3484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p:cNvGrpSpPr>
            <a:grpSpLocks/>
          </p:cNvGrpSpPr>
          <p:nvPr/>
        </p:nvGrpSpPr>
        <p:grpSpPr bwMode="auto">
          <a:xfrm>
            <a:off x="604144" y="3006992"/>
            <a:ext cx="1936004" cy="791633"/>
            <a:chOff x="1" y="0"/>
            <a:chExt cx="1936557" cy="592940"/>
          </a:xfrm>
        </p:grpSpPr>
        <p:sp>
          <p:nvSpPr>
            <p:cNvPr id="28697" name="Rectangle 23"/>
            <p:cNvSpPr>
              <a:spLocks noChangeArrowheads="1"/>
            </p:cNvSpPr>
            <p:nvPr/>
          </p:nvSpPr>
          <p:spPr bwMode="auto">
            <a:xfrm>
              <a:off x="1" y="29274"/>
              <a:ext cx="1759641" cy="534393"/>
            </a:xfrm>
            <a:prstGeom prst="rect">
              <a:avLst/>
            </a:prstGeom>
            <a:solidFill>
              <a:schemeClr val="accent2"/>
            </a:solidFill>
            <a:ln w="9525">
              <a:noFill/>
              <a:miter lim="800000"/>
              <a:headEnd/>
              <a:tailEnd/>
            </a:ln>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altLang="zh-CN" sz="2399"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nvGrpSpPr>
            <p:cNvPr id="7" name="组合 14"/>
            <p:cNvGrpSpPr>
              <a:grpSpLocks/>
            </p:cNvGrpSpPr>
            <p:nvPr/>
          </p:nvGrpSpPr>
          <p:grpSpPr bwMode="auto">
            <a:xfrm>
              <a:off x="1116386" y="0"/>
              <a:ext cx="820172" cy="592940"/>
              <a:chOff x="-1075088" y="0"/>
              <a:chExt cx="820172" cy="592940"/>
            </a:xfrm>
          </p:grpSpPr>
          <p:sp>
            <p:nvSpPr>
              <p:cNvPr id="28699" name="Oval 25"/>
              <p:cNvSpPr>
                <a:spLocks noChangeArrowheads="1"/>
              </p:cNvSpPr>
              <p:nvPr/>
            </p:nvSpPr>
            <p:spPr bwMode="auto">
              <a:xfrm>
                <a:off x="-1075088" y="0"/>
                <a:ext cx="820172"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en-US" sz="2399"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28700" name="직사각형 153"/>
              <p:cNvSpPr>
                <a:spLocks noChangeArrowheads="1"/>
              </p:cNvSpPr>
              <p:nvPr/>
            </p:nvSpPr>
            <p:spPr bwMode="auto">
              <a:xfrm>
                <a:off x="-940208" y="107607"/>
                <a:ext cx="582540" cy="376432"/>
              </a:xfrm>
              <a:prstGeom prst="rect">
                <a:avLst/>
              </a:prstGeom>
              <a:noFill/>
              <a:ln w="9525">
                <a:noFill/>
                <a:miter lim="800000"/>
                <a:headEnd/>
                <a:tailEnd/>
              </a:ln>
            </p:spPr>
            <p:txBody>
              <a:bodyPr wrap="squar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altLang="zh-CN" sz="2666" b="0" i="0" u="none" strike="noStrike" kern="1200" cap="none" spc="0" normalizeH="0" baseline="0" noProof="0" dirty="0">
                    <a:ln>
                      <a:noFill/>
                    </a:ln>
                    <a:solidFill>
                      <a:srgbClr val="595959"/>
                    </a:solidFill>
                    <a:effectLst/>
                    <a:uLnTx/>
                    <a:uFillTx/>
                    <a:latin typeface="Impact" pitchFamily="34" charset="0"/>
                    <a:ea typeface="HY견고딕"/>
                    <a:cs typeface="HY견고딕"/>
                  </a:rPr>
                  <a:t>01</a:t>
                </a:r>
                <a:endParaRPr kumimoji="0" lang="ko-KR" altLang="en-US" sz="2666" b="0" i="0" u="none" strike="noStrike" kern="1200" cap="none" spc="0" normalizeH="0" baseline="0" noProof="0" dirty="0">
                  <a:ln>
                    <a:noFill/>
                  </a:ln>
                  <a:solidFill>
                    <a:prstClr val="black"/>
                  </a:solidFill>
                  <a:effectLst/>
                  <a:uLnTx/>
                  <a:uFillTx/>
                  <a:latin typeface="Impact" pitchFamily="34" charset="0"/>
                  <a:ea typeface="맑은 고딕" panose="020B0503020000020004" pitchFamily="34" charset="-127"/>
                  <a:cs typeface="+mn-cs"/>
                </a:endParaRPr>
              </a:p>
            </p:txBody>
          </p:sp>
        </p:grpSp>
      </p:grpSp>
      <p:grpSp>
        <p:nvGrpSpPr>
          <p:cNvPr id="12" name="组合 27"/>
          <p:cNvGrpSpPr>
            <a:grpSpLocks/>
          </p:cNvGrpSpPr>
          <p:nvPr/>
        </p:nvGrpSpPr>
        <p:grpSpPr bwMode="auto">
          <a:xfrm>
            <a:off x="573050" y="4990811"/>
            <a:ext cx="1612404" cy="791633"/>
            <a:chOff x="0" y="0"/>
            <a:chExt cx="1611908" cy="592940"/>
          </a:xfrm>
        </p:grpSpPr>
        <p:sp>
          <p:nvSpPr>
            <p:cNvPr id="28685" name="Rectangle 23"/>
            <p:cNvSpPr>
              <a:spLocks noChangeArrowheads="1"/>
            </p:cNvSpPr>
            <p:nvPr/>
          </p:nvSpPr>
          <p:spPr bwMode="auto">
            <a:xfrm>
              <a:off x="0" y="29274"/>
              <a:ext cx="1315437" cy="534393"/>
            </a:xfrm>
            <a:prstGeom prst="rect">
              <a:avLst/>
            </a:prstGeom>
            <a:solidFill>
              <a:schemeClr val="accent4"/>
            </a:solidFill>
            <a:ln w="9525">
              <a:noFill/>
              <a:miter lim="800000"/>
              <a:headEnd/>
              <a:tailEnd/>
            </a:ln>
          </p:spPr>
          <p:txBody>
            <a:body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altLang="zh-CN" sz="2399"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nvGrpSpPr>
            <p:cNvPr id="13" name="组合 30"/>
            <p:cNvGrpSpPr>
              <a:grpSpLocks/>
            </p:cNvGrpSpPr>
            <p:nvPr/>
          </p:nvGrpSpPr>
          <p:grpSpPr bwMode="auto">
            <a:xfrm>
              <a:off x="847776" y="0"/>
              <a:ext cx="764132" cy="592940"/>
              <a:chOff x="-171191" y="0"/>
              <a:chExt cx="764132" cy="592940"/>
            </a:xfrm>
          </p:grpSpPr>
          <p:sp>
            <p:nvSpPr>
              <p:cNvPr id="28687" name="Oval 25"/>
              <p:cNvSpPr>
                <a:spLocks noChangeArrowheads="1"/>
              </p:cNvSpPr>
              <p:nvPr/>
            </p:nvSpPr>
            <p:spPr bwMode="auto">
              <a:xfrm>
                <a:off x="-171191" y="0"/>
                <a:ext cx="764132"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en-US" sz="2399"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28688" name="직사각형 153"/>
              <p:cNvSpPr>
                <a:spLocks noChangeArrowheads="1"/>
              </p:cNvSpPr>
              <p:nvPr/>
            </p:nvSpPr>
            <p:spPr bwMode="auto">
              <a:xfrm>
                <a:off x="-58508" y="126522"/>
                <a:ext cx="538765" cy="376432"/>
              </a:xfrm>
              <a:prstGeom prst="rect">
                <a:avLst/>
              </a:prstGeom>
              <a:noFill/>
              <a:ln w="9525">
                <a:noFill/>
                <a:miter lim="800000"/>
                <a:headEnd/>
                <a:tailEnd/>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altLang="zh-CN" sz="2666" b="0" i="0" u="none" strike="noStrike" kern="1200" cap="none" spc="0" normalizeH="0" baseline="0" noProof="0" dirty="0">
                    <a:ln>
                      <a:noFill/>
                    </a:ln>
                    <a:solidFill>
                      <a:srgbClr val="595959"/>
                    </a:solidFill>
                    <a:effectLst/>
                    <a:uLnTx/>
                    <a:uFillTx/>
                    <a:latin typeface="Impact" pitchFamily="34" charset="0"/>
                    <a:ea typeface="HY견고딕"/>
                    <a:cs typeface="HY견고딕"/>
                  </a:rPr>
                  <a:t>02</a:t>
                </a:r>
                <a:endParaRPr kumimoji="0" lang="ko-KR" altLang="en-US" sz="2666" b="0" i="0" u="none" strike="noStrike" kern="1200" cap="none" spc="0" normalizeH="0" baseline="0" noProof="0" dirty="0">
                  <a:ln>
                    <a:noFill/>
                  </a:ln>
                  <a:solidFill>
                    <a:prstClr val="black"/>
                  </a:solidFill>
                  <a:effectLst/>
                  <a:uLnTx/>
                  <a:uFillTx/>
                  <a:latin typeface="Impact" pitchFamily="34" charset="0"/>
                  <a:ea typeface="맑은 고딕" panose="020B0503020000020004" pitchFamily="34" charset="-127"/>
                  <a:cs typeface="+mn-cs"/>
                </a:endParaRPr>
              </a:p>
            </p:txBody>
          </p:sp>
        </p:grpSp>
      </p:grpSp>
      <p:pic>
        <p:nvPicPr>
          <p:cNvPr id="34849" name="Group 12"/>
          <p:cNvPicPr>
            <a:picLocks noChangeArrowheads="1"/>
          </p:cNvPicPr>
          <p:nvPr/>
        </p:nvPicPr>
        <p:blipFill>
          <a:blip r:embed="rId3" cstate="print"/>
          <a:srcRect/>
          <a:stretch>
            <a:fillRect/>
          </a:stretch>
        </p:blipFill>
        <p:spPr bwMode="auto">
          <a:xfrm>
            <a:off x="20547" y="2517618"/>
            <a:ext cx="1126778" cy="3888305"/>
          </a:xfrm>
          <a:prstGeom prst="rect">
            <a:avLst/>
          </a:prstGeom>
          <a:noFill/>
          <a:ln w="9525">
            <a:noFill/>
            <a:miter lim="800000"/>
            <a:headEnd/>
            <a:tailEnd/>
          </a:ln>
        </p:spPr>
      </p:pic>
      <p:sp>
        <p:nvSpPr>
          <p:cNvPr id="27" name="文本框 13">
            <a:extLst>
              <a:ext uri="{FF2B5EF4-FFF2-40B4-BE49-F238E27FC236}">
                <a16:creationId xmlns="" xmlns:a16="http://schemas.microsoft.com/office/drawing/2014/main" id="{7C231A06-6771-4E84-AB42-9D157DBFBF8D}"/>
              </a:ext>
            </a:extLst>
          </p:cNvPr>
          <p:cNvSpPr txBox="1">
            <a:spLocks noChangeArrowheads="1"/>
          </p:cNvSpPr>
          <p:nvPr/>
        </p:nvSpPr>
        <p:spPr bwMode="auto">
          <a:xfrm>
            <a:off x="152400" y="76200"/>
            <a:ext cx="6255154" cy="5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96" tIns="43296" rIns="86596" bIns="43296">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865859"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all" spc="0" normalizeH="0" baseline="0" noProof="0" dirty="0" err="1">
                <a:ln>
                  <a:noFill/>
                </a:ln>
                <a:effectLst/>
                <a:uLnTx/>
                <a:uFillTx/>
                <a:latin typeface="Times New Roman" pitchFamily="18" charset="0"/>
                <a:ea typeface="方正姚体" panose="02010601030101010101" pitchFamily="2" charset="-122"/>
                <a:cs typeface="Times New Roman" pitchFamily="18" charset="0"/>
              </a:rPr>
              <a:t>Nhóm</a:t>
            </a:r>
            <a:r>
              <a:rPr kumimoji="0" lang="en-US" altLang="zh-CN" sz="2800" b="1" i="0" u="none" strike="noStrike" kern="1200" cap="all" spc="0" normalizeH="0" baseline="0" noProof="0" dirty="0">
                <a:ln>
                  <a:noFill/>
                </a:ln>
                <a:effectLst/>
                <a:uLnTx/>
                <a:uFillTx/>
                <a:latin typeface="Times New Roman" pitchFamily="18" charset="0"/>
                <a:ea typeface="方正姚体" panose="02010601030101010101" pitchFamily="2" charset="-122"/>
                <a:cs typeface="Times New Roman" pitchFamily="18" charset="0"/>
              </a:rPr>
              <a:t> </a:t>
            </a:r>
            <a:r>
              <a:rPr lang="en-US" altLang="zh-CN" sz="2800" b="1" cap="all" dirty="0">
                <a:latin typeface="Times New Roman" pitchFamily="18" charset="0"/>
                <a:ea typeface="方正姚体" panose="02010601030101010101" pitchFamily="2" charset="-122"/>
                <a:cs typeface="Times New Roman" pitchFamily="18" charset="0"/>
              </a:rPr>
              <a:t>5,6</a:t>
            </a:r>
            <a:endParaRPr kumimoji="0" lang="zh-CN" altLang="en-US" sz="2800" b="1" i="0" u="none" strike="noStrike" kern="1200" cap="all" spc="0" normalizeH="0" baseline="0" noProof="0" dirty="0">
              <a:ln>
                <a:noFill/>
              </a:ln>
              <a:effectLst/>
              <a:uLnTx/>
              <a:uFillTx/>
              <a:latin typeface="Times New Roman" pitchFamily="18" charset="0"/>
              <a:ea typeface="方正姚体" panose="02010601030101010101" pitchFamily="2" charset="-122"/>
              <a:cs typeface="Times New Roman" pitchFamily="18" charset="0"/>
            </a:endParaRPr>
          </a:p>
        </p:txBody>
      </p:sp>
      <p:sp>
        <p:nvSpPr>
          <p:cNvPr id="2" name="TextBox 1">
            <a:extLst>
              <a:ext uri="{FF2B5EF4-FFF2-40B4-BE49-F238E27FC236}">
                <a16:creationId xmlns="" xmlns:a16="http://schemas.microsoft.com/office/drawing/2014/main" id="{7C8A99DA-62B6-A325-F846-CAFDA60EF9CF}"/>
              </a:ext>
            </a:extLst>
          </p:cNvPr>
          <p:cNvSpPr txBox="1"/>
          <p:nvPr/>
        </p:nvSpPr>
        <p:spPr>
          <a:xfrm>
            <a:off x="20547" y="457200"/>
            <a:ext cx="9047253" cy="2068195"/>
          </a:xfrm>
          <a:prstGeom prst="rect">
            <a:avLst/>
          </a:prstGeom>
          <a:noFill/>
        </p:spPr>
        <p:txBody>
          <a:bodyPr wrap="square">
            <a:spAutoFit/>
          </a:bodyPr>
          <a:lstStyle/>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H12.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2400" dirty="0">
                <a:latin typeface="Times New Roman" panose="02020603050405020304" pitchFamily="18" charset="0"/>
                <a:ea typeface="Calibri" panose="020F0502020204030204" pitchFamily="34" charset="0"/>
                <a:cs typeface="Times New Roman" panose="02020603050405020304" pitchFamily="18" charset="0"/>
              </a:rPr>
              <a:t>H13. Khi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đèn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147EE74A-535C-B779-B13A-BDBC03CCF390}"/>
              </a:ext>
            </a:extLst>
          </p:cNvPr>
          <p:cNvSpPr txBox="1"/>
          <p:nvPr/>
        </p:nvSpPr>
        <p:spPr>
          <a:xfrm>
            <a:off x="2540149" y="2236952"/>
            <a:ext cx="6527652" cy="2308324"/>
          </a:xfrm>
          <a:prstGeom prst="rect">
            <a:avLst/>
          </a:prstGeom>
          <a:noFill/>
        </p:spPr>
        <p:txBody>
          <a:bodyPr wrap="square">
            <a:spAutoFit/>
          </a:bodyPr>
          <a:lstStyle/>
          <a:p>
            <a:pPr marR="28575" indent="457200" algn="just"/>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nước được đun (truyền nhiệt từ nguồn nhiệt) thì các phân tử, nguyên tử của nước chuyển động nhanh lên làm nội năng của nước tăng và nhiệt độ của nước tăng theo. Vì nhiệt độ sôi của nước là 100</a:t>
            </a:r>
            <a:r>
              <a:rPr lang="vi-VN" sz="2400"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nên nước sẽ nhận nhiệt lượng từ nguồn nhiệt truyền cho nó tới khi nó sôi.</a:t>
            </a:r>
            <a:endParaRPr lang="en-US" sz="2400" dirty="0">
              <a:solidFill>
                <a:srgbClr val="FF0000"/>
              </a:solidFill>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 xmlns:a16="http://schemas.microsoft.com/office/drawing/2014/main" id="{EC4C77B4-5BB2-18FF-72A8-EAD2E73DCC01}"/>
              </a:ext>
            </a:extLst>
          </p:cNvPr>
          <p:cNvSpPr txBox="1"/>
          <p:nvPr/>
        </p:nvSpPr>
        <p:spPr>
          <a:xfrm>
            <a:off x="2185454" y="4559189"/>
            <a:ext cx="6890960" cy="2308324"/>
          </a:xfrm>
          <a:prstGeom prst="rect">
            <a:avLst/>
          </a:prstGeom>
          <a:noFill/>
        </p:spPr>
        <p:txBody>
          <a:bodyPr wrap="square">
            <a:spAutoFit/>
          </a:bodyPr>
          <a:lstStyle/>
          <a:p>
            <a:pPr marR="28575" indent="450215" algn="just"/>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rPr>
              <a:t> </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nước đã sôi ở 100</a:t>
            </a:r>
            <a:r>
              <a:rPr lang="vi-VN" sz="2400"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ta tiếp tục đun thì nước dùng lượng nhiệt đó để chuyển từ thể lỏng sang thể hơi nên nhiệt độ nước không tăng mà vẫn giữ 100</a:t>
            </a:r>
            <a:r>
              <a:rPr lang="vi-VN" sz="2400"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đến khi cạn dần. Trong quá trình này, vẫn có sự chuyển hóa nhiệt năng thành động năng của phân tử nước.</a:t>
            </a:r>
            <a:endParaRPr lang="en-US" sz="24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585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849"/>
                                        </p:tgtEl>
                                        <p:attrNameLst>
                                          <p:attrName>style.visibility</p:attrName>
                                        </p:attrNameLst>
                                      </p:cBhvr>
                                      <p:to>
                                        <p:strVal val="visible"/>
                                      </p:to>
                                    </p:set>
                                    <p:anim calcmode="lin" valueType="num">
                                      <p:cBhvr additive="base">
                                        <p:cTn id="17" dur="500" fill="hold"/>
                                        <p:tgtEl>
                                          <p:spTgt spid="34849"/>
                                        </p:tgtEl>
                                        <p:attrNameLst>
                                          <p:attrName>ppt_x</p:attrName>
                                        </p:attrNameLst>
                                      </p:cBhvr>
                                      <p:tavLst>
                                        <p:tav tm="0">
                                          <p:val>
                                            <p:strVal val="#ppt_x"/>
                                          </p:val>
                                        </p:tav>
                                        <p:tav tm="100000">
                                          <p:val>
                                            <p:strVal val="#ppt_x"/>
                                          </p:val>
                                        </p:tav>
                                      </p:tavLst>
                                    </p:anim>
                                    <p:anim calcmode="lin" valueType="num">
                                      <p:cBhvr additive="base">
                                        <p:cTn id="18" dur="500" fill="hold"/>
                                        <p:tgtEl>
                                          <p:spTgt spid="3484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4"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60+ khung nền đẹp, miễn phí dành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1600" y="990600"/>
            <a:ext cx="4174541" cy="531940"/>
          </a:xfrm>
          <a:prstGeom prst="rect">
            <a:avLst/>
          </a:prstGeom>
        </p:spPr>
        <p:txBody>
          <a:bodyPr wrap="none">
            <a:spAutoFit/>
          </a:bodyPr>
          <a:lstStyle/>
          <a:p>
            <a:pPr lvl="0" algn="just">
              <a:lnSpc>
                <a:spcPct val="110000"/>
              </a:lnSpc>
              <a:spcAft>
                <a:spcPts val="300"/>
              </a:spcAft>
              <a:tabLst>
                <a:tab pos="201295" algn="l"/>
              </a:tabLst>
              <a:defRPr/>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2B3547"/>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172870" y="1518075"/>
            <a:ext cx="7361530" cy="1384995"/>
          </a:xfrm>
          <a:prstGeom prst="rect">
            <a:avLst/>
          </a:prstGeom>
        </p:spPr>
        <p:txBody>
          <a:bodyPr wrap="square">
            <a:spAutoFit/>
          </a:bodyPr>
          <a:lstStyle/>
          <a:p>
            <a:pPr lvl="0">
              <a:defRPr/>
            </a:pP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Khi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một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vật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được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làm</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nóng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các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phân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tử</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nguyên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tử</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của</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vật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chuyển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động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nhanh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lên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và</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nội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năng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của</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vật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tăng</a:t>
            </a:r>
            <a:r>
              <a:rPr lang="en-US" sz="2800" dirty="0">
                <a:solidFill>
                  <a:prstClr val="black"/>
                </a:solidFill>
                <a:latin typeface="Times New Roman" panose="02020603050405020304" pitchFamily="18" charset="0"/>
                <a:ea typeface="Calibri" panose="020F0502020204030204" pitchFamily="34" charset="0"/>
              </a:rPr>
              <a:t>.</a:t>
            </a:r>
            <a:endParaRPr lang="en-US" sz="2800" dirty="0">
              <a:solidFill>
                <a:prstClr val="black"/>
              </a:solidFill>
              <a:latin typeface="Arial"/>
            </a:endParaRPr>
          </a:p>
        </p:txBody>
      </p:sp>
      <p:sp>
        <p:nvSpPr>
          <p:cNvPr id="4" name="Rectangle 3"/>
          <p:cNvSpPr/>
          <p:nvPr/>
        </p:nvSpPr>
        <p:spPr>
          <a:xfrm>
            <a:off x="1306286" y="2903461"/>
            <a:ext cx="2241319" cy="523220"/>
          </a:xfrm>
          <a:prstGeom prst="rect">
            <a:avLst/>
          </a:prstGeom>
        </p:spPr>
        <p:txBody>
          <a:bodyPr wrap="none">
            <a:spAutoFit/>
          </a:bodyPr>
          <a:lstStyle/>
          <a:p>
            <a:pPr algn="ctr" defTabSz="1219170">
              <a:spcBef>
                <a:spcPts val="800"/>
              </a:spcBef>
              <a:spcAft>
                <a:spcPts val="800"/>
              </a:spcAft>
              <a:buClr>
                <a:srgbClr val="2B3547"/>
              </a:buClr>
            </a:pPr>
            <a:r>
              <a:rPr lang="en-US" sz="2800" b="1" kern="0" dirty="0" err="1">
                <a:solidFill>
                  <a:srgbClr val="000000"/>
                </a:solidFill>
                <a:latin typeface="Times New Roman" pitchFamily="18" charset="0"/>
                <a:ea typeface="Calibri" panose="020F0502020204030204" pitchFamily="34" charset="0"/>
                <a:cs typeface="Times New Roman" pitchFamily="18" charset="0"/>
              </a:rPr>
              <a:t>IV.Luyện</a:t>
            </a:r>
            <a:r>
              <a:rPr lang="en-US" sz="2800" b="1" kern="0" dirty="0">
                <a:solidFill>
                  <a:srgbClr val="000000"/>
                </a:solidFill>
                <a:latin typeface="Times New Roman" pitchFamily="18" charset="0"/>
                <a:ea typeface="Calibri" panose="020F0502020204030204" pitchFamily="34" charset="0"/>
                <a:cs typeface="Times New Roman" pitchFamily="18" charset="0"/>
              </a:rPr>
              <a:t> </a:t>
            </a:r>
            <a:r>
              <a:rPr lang="en-US" sz="2800" b="1" kern="0" dirty="0" err="1">
                <a:solidFill>
                  <a:srgbClr val="000000"/>
                </a:solidFill>
                <a:latin typeface="Times New Roman" pitchFamily="18" charset="0"/>
                <a:ea typeface="Calibri" panose="020F0502020204030204" pitchFamily="34" charset="0"/>
                <a:cs typeface="Times New Roman" pitchFamily="18" charset="0"/>
              </a:rPr>
              <a:t>tập</a:t>
            </a:r>
            <a:endParaRPr lang="en-US" sz="2800" b="1" kern="0" dirty="0">
              <a:solidFill>
                <a:srgbClr val="000000"/>
              </a:solidFill>
              <a:latin typeface="Times New Roman" pitchFamily="18" charset="0"/>
              <a:ea typeface="Calibri" panose="020F0502020204030204" pitchFamily="34" charset="0"/>
              <a:cs typeface="Times New Roman" pitchFamily="18" charset="0"/>
            </a:endParaRPr>
          </a:p>
        </p:txBody>
      </p:sp>
      <p:sp>
        <p:nvSpPr>
          <p:cNvPr id="5" name="Rectangle 4"/>
          <p:cNvSpPr/>
          <p:nvPr/>
        </p:nvSpPr>
        <p:spPr>
          <a:xfrm>
            <a:off x="1261604" y="3429000"/>
            <a:ext cx="6967995" cy="1569660"/>
          </a:xfrm>
          <a:prstGeom prst="rect">
            <a:avLst/>
          </a:prstGeom>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6" name="Rectangle 5"/>
          <p:cNvSpPr/>
          <p:nvPr/>
        </p:nvSpPr>
        <p:spPr>
          <a:xfrm>
            <a:off x="1317172" y="4500502"/>
            <a:ext cx="6531428" cy="523220"/>
          </a:xfrm>
          <a:prstGeom prst="rect">
            <a:avLst/>
          </a:prstGeom>
        </p:spPr>
        <p:txBody>
          <a:bodyPr wrap="square">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0998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circle(in)">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heel(1)">
                                      <p:cBhvr>
                                        <p:cTn id="2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DFA9631-F1F7-4163-B557-2BF7421C229E}"/>
              </a:ext>
            </a:extLst>
          </p:cNvPr>
          <p:cNvPicPr>
            <a:picLocks noChangeAspect="1"/>
          </p:cNvPicPr>
          <p:nvPr/>
        </p:nvPicPr>
        <p:blipFill>
          <a:blip r:embed="rId3"/>
          <a:stretch>
            <a:fillRect/>
          </a:stretch>
        </p:blipFill>
        <p:spPr>
          <a:xfrm>
            <a:off x="0" y="1"/>
            <a:ext cx="9144000" cy="6915573"/>
          </a:xfrm>
          <a:prstGeom prst="rect">
            <a:avLst/>
          </a:prstGeom>
        </p:spPr>
      </p:pic>
      <p:sp>
        <p:nvSpPr>
          <p:cNvPr id="5" name="Slide Number Placeholder 4">
            <a:extLst>
              <a:ext uri="{FF2B5EF4-FFF2-40B4-BE49-F238E27FC236}">
                <a16:creationId xmlns="" xmlns:a16="http://schemas.microsoft.com/office/drawing/2014/main" id="{28E36558-FD79-45AA-9D7B-B90A25563672}"/>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7F8B91"/>
                </a:solidFill>
              </a:rPr>
              <a:pPr defTabSz="1219170">
                <a:buClr>
                  <a:srgbClr val="000000"/>
                </a:buClr>
              </a:pPr>
              <a:t>26</a:t>
            </a:fld>
            <a:endParaRPr lang="en" kern="0">
              <a:solidFill>
                <a:srgbClr val="7F8B91"/>
              </a:solidFill>
            </a:endParaRPr>
          </a:p>
        </p:txBody>
      </p:sp>
      <p:sp>
        <p:nvSpPr>
          <p:cNvPr id="14" name="Google Shape;183;p15">
            <a:extLst>
              <a:ext uri="{FF2B5EF4-FFF2-40B4-BE49-F238E27FC236}">
                <a16:creationId xmlns="" xmlns:a16="http://schemas.microsoft.com/office/drawing/2014/main" id="{DB09051A-894E-4B3A-B470-8D6294C99900}"/>
              </a:ext>
            </a:extLst>
          </p:cNvPr>
          <p:cNvSpPr txBox="1">
            <a:spLocks/>
          </p:cNvSpPr>
          <p:nvPr/>
        </p:nvSpPr>
        <p:spPr>
          <a:xfrm>
            <a:off x="1918003" y="3629987"/>
            <a:ext cx="5410200" cy="224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pPr algn="ctr" defTabSz="1219170">
              <a:spcBef>
                <a:spcPts val="800"/>
              </a:spcBef>
              <a:spcAft>
                <a:spcPts val="800"/>
              </a:spcAft>
              <a:buClr>
                <a:srgbClr val="2B3547"/>
              </a:buClr>
            </a:pPr>
            <a:r>
              <a:rPr lang="en-US" sz="4400" kern="0" dirty="0">
                <a:solidFill>
                  <a:srgbClr val="FFFFFF"/>
                </a:solidFill>
                <a:latin typeface="Times New Roman" pitchFamily="18" charset="0"/>
                <a:ea typeface="Calibri" panose="020F0502020204030204" pitchFamily="34" charset="0"/>
                <a:cs typeface="Times New Roman" pitchFamily="18" charset="0"/>
              </a:rPr>
              <a:t>VẬN DỤNG</a:t>
            </a:r>
          </a:p>
        </p:txBody>
      </p:sp>
    </p:spTree>
    <p:extLst>
      <p:ext uri="{BB962C8B-B14F-4D97-AF65-F5344CB8AC3E}">
        <p14:creationId xmlns:p14="http://schemas.microsoft.com/office/powerpoint/2010/main" val="2021854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EF689DE-CF10-4C4E-B83D-D43CE0569D2E}"/>
              </a:ext>
            </a:extLst>
          </p:cNvPr>
          <p:cNvPicPr>
            <a:picLocks noChangeAspect="1"/>
          </p:cNvPicPr>
          <p:nvPr/>
        </p:nvPicPr>
        <p:blipFill>
          <a:blip r:embed="rId2"/>
          <a:stretch>
            <a:fillRect/>
          </a:stretch>
        </p:blipFill>
        <p:spPr>
          <a:xfrm>
            <a:off x="0" y="-1"/>
            <a:ext cx="9144000" cy="6858001"/>
          </a:xfrm>
          <a:prstGeom prst="rect">
            <a:avLst/>
          </a:prstGeom>
        </p:spPr>
      </p:pic>
      <p:sp>
        <p:nvSpPr>
          <p:cNvPr id="13" name="TextBox 12">
            <a:extLst>
              <a:ext uri="{FF2B5EF4-FFF2-40B4-BE49-F238E27FC236}">
                <a16:creationId xmlns="" xmlns:a16="http://schemas.microsoft.com/office/drawing/2014/main" id="{628B1299-931B-452D-B580-BD84314E8604}"/>
              </a:ext>
            </a:extLst>
          </p:cNvPr>
          <p:cNvSpPr txBox="1"/>
          <p:nvPr/>
        </p:nvSpPr>
        <p:spPr>
          <a:xfrm>
            <a:off x="2171700" y="2001520"/>
            <a:ext cx="5753100" cy="2068259"/>
          </a:xfrm>
          <a:prstGeom prst="rect">
            <a:avLst/>
          </a:prstGeom>
          <a:noFill/>
        </p:spPr>
        <p:txBody>
          <a:bodyPr wrap="square" rtlCol="0">
            <a:spAutoFit/>
          </a:bodyPr>
          <a:lstStyle/>
          <a:p>
            <a:pPr indent="450215">
              <a:lnSpc>
                <a:spcPct val="107000"/>
              </a:lnSpc>
              <a:spcAft>
                <a:spcPts val="800"/>
              </a:spcAft>
            </a:pP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nhiệt</a:t>
            </a:r>
            <a: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nội</a:t>
            </a:r>
            <a: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2079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7" name="Picture 2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2993">
            <a:off x="1575" y="1686576"/>
            <a:ext cx="2269603" cy="142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66263">
            <a:off x="59794" y="468970"/>
            <a:ext cx="2333549" cy="160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1416050"/>
            <a:ext cx="221615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1097">
            <a:off x="6256338" y="4648200"/>
            <a:ext cx="2676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4554538"/>
            <a:ext cx="213645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7" y="3625066"/>
            <a:ext cx="2352675" cy="88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900" y="3943350"/>
            <a:ext cx="13081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2975" y="4216400"/>
            <a:ext cx="147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53133">
            <a:off x="360891" y="4716753"/>
            <a:ext cx="3147425" cy="176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0238" y="4235450"/>
            <a:ext cx="4540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400" y="3958432"/>
            <a:ext cx="1023938"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400" y="3429000"/>
            <a:ext cx="9874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938588"/>
            <a:ext cx="24812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138" y="2814638"/>
            <a:ext cx="11890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244304">
            <a:off x="7010400" y="2346324"/>
            <a:ext cx="1833563"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29413" y="2214563"/>
            <a:ext cx="61595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218552">
            <a:off x="6695433" y="651755"/>
            <a:ext cx="2389402" cy="153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02425" y="1762125"/>
            <a:ext cx="6159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22688" y="1995488"/>
            <a:ext cx="325913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51125" y="1704975"/>
            <a:ext cx="2284413"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939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righ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right)">
                                      <p:cBhvr>
                                        <p:cTn id="102"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nền cho PowerPoint hoa lá cỏ câ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533400" y="838200"/>
            <a:ext cx="8610600" cy="1015663"/>
          </a:xfrm>
          <a:prstGeom prst="rect">
            <a:avLst/>
          </a:prstGeom>
          <a:noFill/>
        </p:spPr>
        <p:txBody>
          <a:bodyPr wrap="square" lIns="91440" tIns="45720" rIns="91440" bIns="45720">
            <a:spAutoFit/>
          </a:bodyPr>
          <a:lstStyle/>
          <a:p>
            <a:pPr algn="ctr"/>
            <a:r>
              <a:rPr lang="vi-VN" sz="60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60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4" name="Google Shape;2737;p29"/>
          <p:cNvSpPr txBox="1">
            <a:spLocks/>
          </p:cNvSpPr>
          <p:nvPr/>
        </p:nvSpPr>
        <p:spPr>
          <a:xfrm>
            <a:off x="1752600" y="1866167"/>
            <a:ext cx="6988907" cy="3260036"/>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buFont typeface="Symbol" panose="05050102010706020507" pitchFamily="18" charset="2"/>
              <a:buChar char="-"/>
              <a:tabLst>
                <a:tab pos="1207770" algn="l"/>
              </a:tabLst>
            </a:pPr>
            <a:r>
              <a:rPr lang="vi-VN" b="1" i="1" smtClean="0">
                <a:latin typeface="Times New Roman" panose="02020603050405020304" pitchFamily="18" charset="0"/>
                <a:ea typeface="Times New Roman" panose="02020603050405020304" pitchFamily="18" charset="0"/>
                <a:cs typeface="Times New Roman" panose="02020603050405020304" pitchFamily="18" charset="0"/>
              </a:rPr>
              <a:t>Học bài cũ </a:t>
            </a:r>
            <a:endParaRPr lang="en-US" b="1" smtClean="0">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buFont typeface="Symbol" panose="05050102010706020507" pitchFamily="18" charset="2"/>
              <a:buChar char="-"/>
              <a:tabLst>
                <a:tab pos="1207770" algn="l"/>
              </a:tabLst>
            </a:pPr>
            <a:r>
              <a:rPr lang="vi-VN" b="1" i="1" smtClean="0">
                <a:latin typeface="Times New Roman" panose="02020603050405020304" pitchFamily="18" charset="0"/>
                <a:ea typeface="Times New Roman" panose="02020603050405020304" pitchFamily="18" charset="0"/>
                <a:cs typeface="Times New Roman" panose="02020603050405020304" pitchFamily="18" charset="0"/>
              </a:rPr>
              <a:t>Làm bài tập ở SBT</a:t>
            </a:r>
            <a:endParaRPr lang="en-US" b="1" smtClean="0">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buFont typeface="Symbol" panose="05050102010706020507" pitchFamily="18" charset="2"/>
              <a:buChar char="-"/>
              <a:tabLst>
                <a:tab pos="1207770" algn="l"/>
              </a:tabLst>
            </a:pPr>
            <a:r>
              <a:rPr lang="vi-VN" b="1" i="1" smtClean="0">
                <a:latin typeface="Times New Roman" panose="02020603050405020304" pitchFamily="18" charset="0"/>
                <a:ea typeface="Times New Roman" panose="02020603050405020304" pitchFamily="18" charset="0"/>
                <a:cs typeface="Times New Roman" panose="02020603050405020304" pitchFamily="18" charset="0"/>
              </a:rPr>
              <a:t>Xem trước bài </a:t>
            </a:r>
            <a:r>
              <a:rPr lang="en-US" b="1" i="1" smtClean="0">
                <a:latin typeface="Times New Roman" panose="02020603050405020304" pitchFamily="18" charset="0"/>
                <a:ea typeface="Times New Roman" panose="02020603050405020304" pitchFamily="18" charset="0"/>
                <a:cs typeface="Times New Roman" panose="02020603050405020304" pitchFamily="18" charset="0"/>
              </a:rPr>
              <a:t>27. Thực hành đo năng lượng nhiệt bằng Joulemeter.</a:t>
            </a:r>
            <a:endParaRPr lang="en-US" b="1" smtClean="0">
              <a:latin typeface="Times New Roman" panose="02020603050405020304" pitchFamily="18" charset="0"/>
              <a:ea typeface="Arial" panose="020B0604020202020204" pitchFamily="34" charset="0"/>
              <a:cs typeface="Times New Roman" panose="02020603050405020304" pitchFamily="18" charset="0"/>
            </a:endParaRPr>
          </a:p>
          <a:p>
            <a:pPr marL="0" indent="0">
              <a:spcBef>
                <a:spcPts val="0"/>
              </a:spcBef>
              <a:buFont typeface="Arial" pitchFamily="34" charset="0"/>
              <a:buNone/>
            </a:pPr>
            <a:endParaRPr lang="vi-VN" sz="3000" b="1" dirty="0">
              <a:solidFill>
                <a:schemeClr val="bg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2765" y="228600"/>
            <a:ext cx="9144000" cy="1540037"/>
          </a:xfrm>
          <a:prstGeom prst="rect">
            <a:avLst/>
          </a:prstGeom>
        </p:spPr>
        <p:txBody>
          <a:bodyPr wrap="square">
            <a:spAutoFit/>
          </a:bodyPr>
          <a:lstStyle/>
          <a:p>
            <a:pPr marL="165100" indent="25400">
              <a:lnSpc>
                <a:spcPct val="112000"/>
              </a:lnSpc>
              <a:spcAft>
                <a:spcPts val="3200"/>
              </a:spcAft>
            </a:pPr>
            <a:r>
              <a:rPr lang="vi-VN" sz="2800" b="1" dirty="0">
                <a:latin typeface="Times New Roman" panose="02020603050405020304" pitchFamily="18" charset="0"/>
                <a:ea typeface="Times New Roman" panose="02020603050405020304" pitchFamily="18" charset="0"/>
              </a:rPr>
              <a:t>Ngay từ lớp 6, các em đã </a:t>
            </a:r>
            <a:r>
              <a:rPr lang="en-US" sz="2800" b="1" dirty="0">
                <a:latin typeface="Times New Roman" panose="02020603050405020304" pitchFamily="18" charset="0"/>
                <a:ea typeface="Times New Roman" panose="02020603050405020304" pitchFamily="18" charset="0"/>
              </a:rPr>
              <a:t>đ</a:t>
            </a:r>
            <a:r>
              <a:rPr lang="vi-VN" sz="2800" b="1" dirty="0">
                <a:latin typeface="Times New Roman" panose="02020603050405020304" pitchFamily="18" charset="0"/>
                <a:ea typeface="Times New Roman" panose="02020603050405020304" pitchFamily="18" charset="0"/>
              </a:rPr>
              <a:t>ược làm quen với năng lượng nhiệt. </a:t>
            </a:r>
            <a:r>
              <a:rPr lang="en-US" sz="2800" b="1" dirty="0">
                <a:latin typeface="Times New Roman" panose="02020603050405020304" pitchFamily="18" charset="0"/>
                <a:ea typeface="Times New Roman" panose="02020603050405020304" pitchFamily="18" charset="0"/>
              </a:rPr>
              <a:t>T</a:t>
            </a:r>
            <a:r>
              <a:rPr lang="vi-VN" sz="2800" b="1" dirty="0">
                <a:latin typeface="Times New Roman" panose="02020603050405020304" pitchFamily="18" charset="0"/>
                <a:ea typeface="Times New Roman" panose="02020603050405020304" pitchFamily="18" charset="0"/>
              </a:rPr>
              <a:t>heo em, năng lượng nhiệt là gì v</a:t>
            </a:r>
            <a:r>
              <a:rPr lang="en-US" sz="2800" b="1" dirty="0">
                <a:latin typeface="Times New Roman" panose="02020603050405020304" pitchFamily="18" charset="0"/>
                <a:ea typeface="Times New Roman" panose="02020603050405020304" pitchFamily="18" charset="0"/>
              </a:rPr>
              <a:t>à</a:t>
            </a:r>
            <a:r>
              <a:rPr lang="vi-VN" sz="2800" b="1" dirty="0">
                <a:latin typeface="Times New Roman" panose="02020603050405020304" pitchFamily="18" charset="0"/>
                <a:ea typeface="Times New Roman" panose="02020603050405020304" pitchFamily="18" charset="0"/>
              </a:rPr>
              <a:t> tại sao mọi vật đều luôn có năng lượng này?</a:t>
            </a:r>
            <a:endParaRPr lang="en-US" sz="2800" b="1" dirty="0">
              <a:latin typeface="Times New Roman" panose="02020603050405020304" pitchFamily="18" charset="0"/>
              <a:ea typeface="Times New Roman" panose="02020603050405020304" pitchFamily="18" charset="0"/>
            </a:endParaRPr>
          </a:p>
        </p:txBody>
      </p:sp>
      <p:pic>
        <p:nvPicPr>
          <p:cNvPr id="4" name="Picture 3" descr="Giải thích: Vì sao trên nắp ấm nước lại có lỗ?">
            <a:extLst>
              <a:ext uri="{FF2B5EF4-FFF2-40B4-BE49-F238E27FC236}">
                <a16:creationId xmlns="" xmlns:a16="http://schemas.microsoft.com/office/drawing/2014/main" id="{A32940E4-310D-C8CA-8D89-4295061CA3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652" y="2209800"/>
            <a:ext cx="5850896" cy="3690582"/>
          </a:xfrm>
          <a:prstGeom prst="rect">
            <a:avLst/>
          </a:prstGeom>
          <a:noFill/>
          <a:ln>
            <a:noFill/>
          </a:ln>
        </p:spPr>
      </p:pic>
    </p:spTree>
    <p:extLst>
      <p:ext uri="{BB962C8B-B14F-4D97-AF65-F5344CB8AC3E}">
        <p14:creationId xmlns:p14="http://schemas.microsoft.com/office/powerpoint/2010/main" val="11678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p 60 Hình nền powerpoint kết thúc đẹp nhất cuối slide | Cám ơn, Hình ảnh,  T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06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a:extLst>
              <a:ext uri="{FF2B5EF4-FFF2-40B4-BE49-F238E27FC236}">
                <a16:creationId xmlns="" xmlns:a16="http://schemas.microsoft.com/office/drawing/2014/main" id="{71ADB0A4-9CFA-3395-6807-9D6065683AE1}"/>
              </a:ext>
            </a:extLst>
          </p:cNvPr>
          <p:cNvSpPr txBox="1">
            <a:spLocks noChangeArrowheads="1"/>
          </p:cNvSpPr>
          <p:nvPr/>
        </p:nvSpPr>
        <p:spPr bwMode="auto">
          <a:xfrm>
            <a:off x="346510" y="178913"/>
            <a:ext cx="842481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00050" indent="-400050" fontAlgn="base">
              <a:spcBef>
                <a:spcPct val="0"/>
              </a:spcBef>
              <a:spcAft>
                <a:spcPct val="0"/>
              </a:spcAft>
              <a:buFontTx/>
              <a:buAutoNum type="romanUcPeriod"/>
              <a:defRPr/>
            </a:pPr>
            <a:r>
              <a:rPr lang="en-US" sz="3200" b="1" dirty="0" err="1">
                <a:solidFill>
                  <a:srgbClr val="0000FF"/>
                </a:solidFill>
                <a:latin typeface="Times New Roman" panose="02020603050405020304" pitchFamily="18" charset="0"/>
              </a:rPr>
              <a:t>Một</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số</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tính</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chất</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của</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phân</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tử</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nguyên</a:t>
            </a:r>
            <a:r>
              <a:rPr lang="en-US" sz="3200" b="1" dirty="0">
                <a:solidFill>
                  <a:srgbClr val="0000FF"/>
                </a:solidFill>
                <a:latin typeface="Times New Roman" panose="02020603050405020304" pitchFamily="18" charset="0"/>
              </a:rPr>
              <a:t> </a:t>
            </a:r>
            <a:r>
              <a:rPr lang="en-US" sz="3200" b="1" dirty="0" err="1">
                <a:solidFill>
                  <a:srgbClr val="0000FF"/>
                </a:solidFill>
                <a:latin typeface="Times New Roman" panose="02020603050405020304" pitchFamily="18" charset="0"/>
              </a:rPr>
              <a:t>tử</a:t>
            </a:r>
            <a:r>
              <a:rPr lang="en-US" sz="3200" b="1" dirty="0">
                <a:solidFill>
                  <a:srgbClr val="0000FF"/>
                </a:solidFill>
                <a:latin typeface="Times New Roman" panose="02020603050405020304" pitchFamily="18" charset="0"/>
              </a:rPr>
              <a:t>.</a:t>
            </a:r>
            <a:endParaRPr lang="en-US" sz="3200" b="1" dirty="0">
              <a:solidFill>
                <a:srgbClr val="0000FF"/>
              </a:solidFill>
              <a:latin typeface="Calibri Light" panose="020F0302020204030204"/>
            </a:endParaRPr>
          </a:p>
        </p:txBody>
      </p:sp>
      <p:pic>
        <p:nvPicPr>
          <p:cNvPr id="10" name="Shape 1030">
            <a:extLst>
              <a:ext uri="{FF2B5EF4-FFF2-40B4-BE49-F238E27FC236}">
                <a16:creationId xmlns="" xmlns:a16="http://schemas.microsoft.com/office/drawing/2014/main" id="{9A5C503F-4814-2224-63FD-563F3BC4853F}"/>
              </a:ext>
            </a:extLst>
          </p:cNvPr>
          <p:cNvPicPr/>
          <p:nvPr/>
        </p:nvPicPr>
        <p:blipFill>
          <a:blip r:embed="rId2"/>
          <a:stretch/>
        </p:blipFill>
        <p:spPr>
          <a:xfrm>
            <a:off x="555859" y="1058779"/>
            <a:ext cx="3703320" cy="4023360"/>
          </a:xfrm>
          <a:prstGeom prst="rect">
            <a:avLst/>
          </a:prstGeom>
        </p:spPr>
      </p:pic>
      <p:pic>
        <p:nvPicPr>
          <p:cNvPr id="11" name="Shape 1036">
            <a:extLst>
              <a:ext uri="{FF2B5EF4-FFF2-40B4-BE49-F238E27FC236}">
                <a16:creationId xmlns="" xmlns:a16="http://schemas.microsoft.com/office/drawing/2014/main" id="{F24DEEED-5BA9-CDC7-56B4-80772F11D512}"/>
              </a:ext>
            </a:extLst>
          </p:cNvPr>
          <p:cNvPicPr/>
          <p:nvPr/>
        </p:nvPicPr>
        <p:blipFill>
          <a:blip r:embed="rId3"/>
          <a:stretch/>
        </p:blipFill>
        <p:spPr>
          <a:xfrm>
            <a:off x="4663440" y="1058779"/>
            <a:ext cx="3782727" cy="4023360"/>
          </a:xfrm>
          <a:prstGeom prst="rect">
            <a:avLst/>
          </a:prstGeom>
        </p:spPr>
      </p:pic>
      <p:sp>
        <p:nvSpPr>
          <p:cNvPr id="4" name="TextBox 3">
            <a:extLst>
              <a:ext uri="{FF2B5EF4-FFF2-40B4-BE49-F238E27FC236}">
                <a16:creationId xmlns="" xmlns:a16="http://schemas.microsoft.com/office/drawing/2014/main" id="{76BB5553-6A32-3F63-0405-859674D28764}"/>
              </a:ext>
            </a:extLst>
          </p:cNvPr>
          <p:cNvSpPr txBox="1"/>
          <p:nvPr/>
        </p:nvSpPr>
        <p:spPr>
          <a:xfrm>
            <a:off x="346510" y="5494126"/>
            <a:ext cx="8424812" cy="954107"/>
          </a:xfrm>
          <a:prstGeom prst="rect">
            <a:avLst/>
          </a:prstGeom>
          <a:noFill/>
        </p:spPr>
        <p:txBody>
          <a:bodyPr wrap="square">
            <a:spAutoFit/>
          </a:bodyPr>
          <a:lstStyle/>
          <a:p>
            <a:r>
              <a:rPr lang="en-US" sz="2800" b="1" dirty="0" err="1">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sz="2800" b="1" dirty="0">
                <a:effectLst/>
                <a:latin typeface="Times New Roman" panose="02020603050405020304" pitchFamily="18" charset="0"/>
                <a:ea typeface="Courier New" panose="02070309020205020404" pitchFamily="49" charset="0"/>
                <a:cs typeface="Times New Roman" panose="02020603050405020304" pitchFamily="18" charset="0"/>
              </a:rPr>
              <a:t> 26.1 </a:t>
            </a:r>
            <a:r>
              <a:rPr lang="vi-VN" sz="2800" b="1" dirty="0" smtClean="0">
                <a:effectLst/>
                <a:latin typeface="Times New Roman" pitchFamily="18" charset="0"/>
                <a:ea typeface="Courier New" panose="02070309020205020404" pitchFamily="49" charset="0"/>
                <a:cs typeface="Times New Roman" pitchFamily="18" charset="0"/>
              </a:rPr>
              <a:t>Chuyển </a:t>
            </a:r>
            <a:r>
              <a:rPr lang="vi-VN" sz="2800" b="1" dirty="0">
                <a:effectLst/>
                <a:latin typeface="Times New Roman" pitchFamily="18" charset="0"/>
                <a:ea typeface="Courier New" panose="02070309020205020404" pitchFamily="49" charset="0"/>
                <a:cs typeface="Times New Roman" pitchFamily="18" charset="0"/>
              </a:rPr>
              <a:t>động c</a:t>
            </a:r>
            <a:r>
              <a:rPr lang="en-US" sz="2800" b="1" dirty="0">
                <a:latin typeface="Times New Roman" pitchFamily="18" charset="0"/>
                <a:ea typeface="Courier New" panose="02070309020205020404" pitchFamily="49" charset="0"/>
                <a:cs typeface="Times New Roman" pitchFamily="18" charset="0"/>
              </a:rPr>
              <a:t>ủ</a:t>
            </a:r>
            <a:r>
              <a:rPr lang="vi-VN" sz="2800" b="1" dirty="0">
                <a:effectLst/>
                <a:latin typeface="Times New Roman" pitchFamily="18" charset="0"/>
                <a:ea typeface="Courier New" panose="02070309020205020404" pitchFamily="49" charset="0"/>
                <a:cs typeface="Times New Roman" pitchFamily="18" charset="0"/>
              </a:rPr>
              <a:t>a phân tử</a:t>
            </a:r>
            <a:r>
              <a:rPr lang="en-US" sz="2800" b="1" dirty="0">
                <a:effectLst/>
                <a:latin typeface="Times New Roman" pitchFamily="18" charset="0"/>
                <a:ea typeface="Courier New" panose="02070309020205020404" pitchFamily="49" charset="0"/>
                <a:cs typeface="Times New Roman" pitchFamily="18" charset="0"/>
              </a:rPr>
              <a:t> </a:t>
            </a:r>
            <a:r>
              <a:rPr lang="vi-VN" sz="2800" b="1" dirty="0">
                <a:effectLst/>
                <a:latin typeface="Times New Roman" pitchFamily="18" charset="0"/>
                <a:ea typeface="Courier New" panose="02070309020205020404" pitchFamily="49" charset="0"/>
                <a:cs typeface="Times New Roman" pitchFamily="18" charset="0"/>
              </a:rPr>
              <a:t>trong vật có nhiệt độ thấp (a), trong vật có nhiệt độ cao hơn (b)</a:t>
            </a:r>
            <a:endParaRPr lang="en-US" sz="2800" b="1" dirty="0">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F8334667-31D5-2F29-31E1-4A9DD46505C3}"/>
              </a:ext>
            </a:extLst>
          </p:cNvPr>
          <p:cNvSpPr txBox="1"/>
          <p:nvPr/>
        </p:nvSpPr>
        <p:spPr>
          <a:xfrm>
            <a:off x="1971372" y="5142506"/>
            <a:ext cx="6029627" cy="369332"/>
          </a:xfrm>
          <a:prstGeom prst="rect">
            <a:avLst/>
          </a:prstGeom>
          <a:noFill/>
        </p:spPr>
        <p:txBody>
          <a:bodyPr wrap="square">
            <a:spAutoFit/>
          </a:bodyPr>
          <a:lstStyle/>
          <a:p>
            <a:r>
              <a:rPr kumimoji="0" lang="en-US" sz="1800" b="0" i="0" u="none" strike="noStrike" kern="1200" cap="none" spc="0" normalizeH="0" baseline="0" noProof="0" dirty="0">
                <a:ln>
                  <a:noFill/>
                </a:ln>
                <a:effectLst/>
                <a:uLnTx/>
                <a:uFillTx/>
                <a:latin typeface="Times New Roman" panose="02020603050405020304" pitchFamily="18" charset="0"/>
                <a:ea typeface="Courier New" panose="02070309020205020404" pitchFamily="49" charset="0"/>
                <a:cs typeface="+mn-cs"/>
              </a:rPr>
              <a:t>     </a:t>
            </a:r>
            <a:r>
              <a:rPr kumimoji="0" lang="en-US" sz="1800" b="1" i="0" u="none" strike="noStrike" kern="1200" cap="none" spc="0" normalizeH="0" baseline="0" noProof="0" dirty="0">
                <a:ln>
                  <a:noFill/>
                </a:ln>
                <a:effectLst/>
                <a:uLnTx/>
                <a:uFillTx/>
                <a:latin typeface="Times New Roman" panose="02020603050405020304" pitchFamily="18" charset="0"/>
                <a:ea typeface="Courier New" panose="02070309020205020404" pitchFamily="49" charset="0"/>
                <a:cs typeface="+mn-cs"/>
              </a:rPr>
              <a:t>a </a:t>
            </a:r>
            <a:r>
              <a:rPr kumimoji="0" lang="en-US" sz="1800" b="0" i="0" u="none" strike="noStrike" kern="1200" cap="none" spc="0" normalizeH="0" baseline="0" noProof="0" dirty="0">
                <a:ln>
                  <a:noFill/>
                </a:ln>
                <a:effectLst/>
                <a:uLnTx/>
                <a:uFillTx/>
                <a:latin typeface="Times New Roman" panose="02020603050405020304" pitchFamily="18" charset="0"/>
                <a:ea typeface="Courier New" panose="02070309020205020404" pitchFamily="49" charset="0"/>
                <a:cs typeface="+mn-cs"/>
              </a:rPr>
              <a:t>                                                                                       </a:t>
            </a:r>
            <a:r>
              <a:rPr kumimoji="0" lang="en-US" sz="1800" b="1" i="0" u="none" strike="noStrike" kern="1200" cap="none" spc="0" normalizeH="0" baseline="0" noProof="0" dirty="0">
                <a:ln>
                  <a:noFill/>
                </a:ln>
                <a:effectLst/>
                <a:uLnTx/>
                <a:uFillTx/>
                <a:latin typeface="Times New Roman" panose="02020603050405020304" pitchFamily="18" charset="0"/>
                <a:ea typeface="Courier New" panose="02070309020205020404" pitchFamily="49" charset="0"/>
                <a:cs typeface="+mn-cs"/>
              </a:rPr>
              <a:t>b</a:t>
            </a:r>
            <a:r>
              <a:rPr kumimoji="0" lang="vi-VN" sz="1800" b="0" i="0" u="none" strike="noStrike" kern="1200" cap="none" spc="0" normalizeH="0" baseline="0" noProof="0" dirty="0">
                <a:ln>
                  <a:noFill/>
                </a:ln>
                <a:effectLst/>
                <a:uLnTx/>
                <a:uFillTx/>
                <a:latin typeface="Times New Roman" panose="02020603050405020304" pitchFamily="18" charset="0"/>
                <a:ea typeface="Courier New" panose="02070309020205020404" pitchFamily="49" charset="0"/>
              </a:rPr>
              <a:t> </a:t>
            </a:r>
            <a:endParaRPr lang="en-US" dirty="0"/>
          </a:p>
        </p:txBody>
      </p:sp>
    </p:spTree>
    <p:extLst>
      <p:ext uri="{BB962C8B-B14F-4D97-AF65-F5344CB8AC3E}">
        <p14:creationId xmlns:p14="http://schemas.microsoft.com/office/powerpoint/2010/main" val="748382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 xmlns:a16="http://schemas.microsoft.com/office/drawing/2014/main" id="{66D99FA7-7388-713A-3869-FFB7067AC0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26493"/>
            <a:ext cx="8989394"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76BB5553-6A32-3F63-0405-859674D28764}"/>
              </a:ext>
            </a:extLst>
          </p:cNvPr>
          <p:cNvSpPr txBox="1"/>
          <p:nvPr/>
        </p:nvSpPr>
        <p:spPr>
          <a:xfrm>
            <a:off x="4953000" y="4335754"/>
            <a:ext cx="381882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ea typeface="Courier New" panose="02070309020205020404" pitchFamily="49" charset="0"/>
                <a:cs typeface="+mn-cs"/>
              </a:rPr>
              <a:t>Hình</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26.3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Va</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chạm</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của</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các</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phân</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tử</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nước</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vào</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các</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hạt</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phấn</a:t>
            </a:r>
            <a:r>
              <a:rPr kumimoji="0" lang="en-US" sz="2800" b="1" i="0" u="none" strike="noStrike" kern="1200" cap="none" spc="0" normalizeH="0" noProof="0" dirty="0">
                <a:ln>
                  <a:noFill/>
                </a:ln>
                <a:effectLst/>
                <a:uLnTx/>
                <a:uFillTx/>
                <a:latin typeface="Times New Roman" panose="02020603050405020304" pitchFamily="18" charset="0"/>
                <a:ea typeface="Courier New" panose="02070309020205020404" pitchFamily="49" charset="0"/>
                <a:cs typeface="+mn-cs"/>
              </a:rPr>
              <a:t> </a:t>
            </a:r>
            <a:r>
              <a:rPr kumimoji="0" lang="en-US" sz="2800" b="1" i="0" u="none" strike="noStrike" kern="1200" cap="none" spc="0" normalizeH="0" noProof="0" dirty="0" err="1">
                <a:ln>
                  <a:noFill/>
                </a:ln>
                <a:effectLst/>
                <a:uLnTx/>
                <a:uFillTx/>
                <a:latin typeface="Times New Roman" panose="02020603050405020304" pitchFamily="18" charset="0"/>
                <a:ea typeface="Courier New" panose="02070309020205020404" pitchFamily="49" charset="0"/>
                <a:cs typeface="+mn-cs"/>
              </a:rPr>
              <a:t>hoa</a:t>
            </a:r>
            <a:endParaRPr kumimoji="0" lang="en-US" sz="2800" b="1" i="0" u="none" strike="noStrike" kern="1200" cap="none" spc="0" normalizeH="0" baseline="0" noProof="0" dirty="0">
              <a:ln>
                <a:noFill/>
              </a:ln>
              <a:effectLst/>
              <a:uLnTx/>
              <a:uFillTx/>
              <a:latin typeface="Calibri Light" panose="020F0302020204030204"/>
              <a:cs typeface="+mn-cs"/>
            </a:endParaRPr>
          </a:p>
        </p:txBody>
      </p:sp>
      <p:sp>
        <p:nvSpPr>
          <p:cNvPr id="7" name="TextBox 6">
            <a:extLst>
              <a:ext uri="{FF2B5EF4-FFF2-40B4-BE49-F238E27FC236}">
                <a16:creationId xmlns="" xmlns:a16="http://schemas.microsoft.com/office/drawing/2014/main" id="{F8334667-31D5-2F29-31E1-4A9DD46505C3}"/>
              </a:ext>
            </a:extLst>
          </p:cNvPr>
          <p:cNvSpPr txBox="1"/>
          <p:nvPr/>
        </p:nvSpPr>
        <p:spPr>
          <a:xfrm>
            <a:off x="381000" y="4197255"/>
            <a:ext cx="38862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Courier New" panose="02070309020205020404" pitchFamily="49" charset="0"/>
              </a:rPr>
              <a:t>Hình</a:t>
            </a:r>
            <a:r>
              <a:rPr lang="en-US" sz="2800" b="1" dirty="0">
                <a:latin typeface="Times New Roman" panose="02020603050405020304" pitchFamily="18" charset="0"/>
                <a:ea typeface="Courier New" panose="02070309020205020404" pitchFamily="49" charset="0"/>
              </a:rPr>
              <a:t> 26.2 </a:t>
            </a:r>
            <a:r>
              <a:rPr lang="en-US" sz="2800" b="1" dirty="0" err="1">
                <a:latin typeface="Times New Roman" panose="02020603050405020304" pitchFamily="18" charset="0"/>
                <a:ea typeface="Courier New" panose="02070309020205020404" pitchFamily="49" charset="0"/>
              </a:rPr>
              <a:t>Đường</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đi</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của</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các</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hạt</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phấn</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hoa</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trong</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thí</a:t>
            </a:r>
            <a:r>
              <a:rPr lang="en-US" sz="2800" b="1" dirty="0">
                <a:latin typeface="Times New Roman" panose="02020603050405020304" pitchFamily="18" charset="0"/>
                <a:ea typeface="Courier New" panose="02070309020205020404" pitchFamily="49" charset="0"/>
              </a:rPr>
              <a:t> nghiệm Brown</a:t>
            </a:r>
            <a:r>
              <a:rPr kumimoji="0" lang="en-US" sz="2800" b="1" i="0" u="none" strike="noStrike" kern="1200" cap="none" spc="0" normalizeH="0" baseline="0" noProof="0" dirty="0">
                <a:ln>
                  <a:noFill/>
                </a:ln>
                <a:effectLst/>
                <a:uLnTx/>
                <a:uFillTx/>
                <a:latin typeface="Times New Roman" panose="02020603050405020304" pitchFamily="18" charset="0"/>
                <a:ea typeface="Courier New" panose="02070309020205020404" pitchFamily="49" charset="0"/>
              </a:rPr>
              <a:t>                                                                                </a:t>
            </a:r>
            <a:endParaRPr kumimoji="0" lang="en-US" sz="2800" b="1" i="0" u="none" strike="noStrike" kern="1200" cap="none" spc="0" normalizeH="0" baseline="0" noProof="0" dirty="0">
              <a:ln>
                <a:noFill/>
              </a:ln>
              <a:effectLst/>
              <a:uLnTx/>
              <a:uFillTx/>
              <a:latin typeface="Calibri" panose="020F0502020204030204"/>
            </a:endParaRPr>
          </a:p>
        </p:txBody>
      </p:sp>
      <p:pic>
        <p:nvPicPr>
          <p:cNvPr id="3" name="Shape 1040">
            <a:extLst>
              <a:ext uri="{FF2B5EF4-FFF2-40B4-BE49-F238E27FC236}">
                <a16:creationId xmlns="" xmlns:a16="http://schemas.microsoft.com/office/drawing/2014/main" id="{76A9F715-C2E9-F3CA-E32C-59EFEB939106}"/>
              </a:ext>
            </a:extLst>
          </p:cNvPr>
          <p:cNvPicPr/>
          <p:nvPr/>
        </p:nvPicPr>
        <p:blipFill>
          <a:blip r:embed="rId3"/>
          <a:stretch/>
        </p:blipFill>
        <p:spPr>
          <a:xfrm>
            <a:off x="4724400" y="0"/>
            <a:ext cx="3989669" cy="4097543"/>
          </a:xfrm>
          <a:prstGeom prst="rect">
            <a:avLst/>
          </a:prstGeom>
        </p:spPr>
      </p:pic>
      <p:pic>
        <p:nvPicPr>
          <p:cNvPr id="5" name="Picture 4">
            <a:extLst>
              <a:ext uri="{FF2B5EF4-FFF2-40B4-BE49-F238E27FC236}">
                <a16:creationId xmlns="" xmlns:a16="http://schemas.microsoft.com/office/drawing/2014/main" id="{F665280C-6F87-B2A4-475D-867BC6F65552}"/>
              </a:ext>
            </a:extLst>
          </p:cNvPr>
          <p:cNvPicPr>
            <a:picLocks noChangeAspect="1"/>
          </p:cNvPicPr>
          <p:nvPr/>
        </p:nvPicPr>
        <p:blipFill>
          <a:blip r:embed="rId4"/>
          <a:stretch>
            <a:fillRect/>
          </a:stretch>
        </p:blipFill>
        <p:spPr>
          <a:xfrm>
            <a:off x="381000" y="32657"/>
            <a:ext cx="4113698" cy="4097543"/>
          </a:xfrm>
          <a:prstGeom prst="rect">
            <a:avLst/>
          </a:prstGeom>
          <a:ln>
            <a:noFill/>
          </a:ln>
          <a:effectLst>
            <a:softEdge rad="112500"/>
          </a:effectLst>
        </p:spPr>
      </p:pic>
    </p:spTree>
    <p:extLst>
      <p:ext uri="{BB962C8B-B14F-4D97-AF65-F5344CB8AC3E}">
        <p14:creationId xmlns:p14="http://schemas.microsoft.com/office/powerpoint/2010/main" val="421668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3435394"/>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文本框 4">
            <a:extLst>
              <a:ext uri="{FF2B5EF4-FFF2-40B4-BE49-F238E27FC236}">
                <a16:creationId xmlns:a16="http://schemas.microsoft.com/office/drawing/2014/main" xmlns="" id="{34151C39-710F-47FF-9107-838383C9955E}"/>
              </a:ext>
            </a:extLst>
          </p:cNvPr>
          <p:cNvSpPr txBox="1"/>
          <p:nvPr/>
        </p:nvSpPr>
        <p:spPr>
          <a:xfrm>
            <a:off x="152516" y="152400"/>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31C4215F-3DD0-4C07-B9BD-20676F191B43}"/>
              </a:ext>
            </a:extLst>
          </p:cNvPr>
          <p:cNvSpPr/>
          <p:nvPr/>
        </p:nvSpPr>
        <p:spPr>
          <a:xfrm>
            <a:off x="571605" y="1600200"/>
            <a:ext cx="8000786" cy="2074414"/>
          </a:xfrm>
          <a:prstGeom prst="rect">
            <a:avLst/>
          </a:prstGeom>
          <a:solidFill>
            <a:schemeClr val="bg2">
              <a:lumMod val="20000"/>
              <a:lumOff val="80000"/>
            </a:schemeClr>
          </a:solidFill>
          <a:ln w="12700">
            <a:solidFill>
              <a:schemeClr val="tx1"/>
            </a:solidFill>
          </a:ln>
        </p:spPr>
        <p:txBody>
          <a:bodyPr wrap="square">
            <a:spAutoFit/>
          </a:bodyPr>
          <a:lstStyle/>
          <a:p>
            <a:pPr marL="457200" algn="ctr">
              <a:lnSpc>
                <a:spcPct val="115000"/>
              </a:lnSpc>
            </a:pPr>
            <a:r>
              <a:rPr lang="en-US" sz="2800" b="1" dirty="0">
                <a:solidFill>
                  <a:srgbClr val="000000"/>
                </a:solidFill>
                <a:latin typeface="+mj-lt"/>
                <a:ea typeface="Times New Roman" panose="02020603050405020304" pitchFamily="18" charset="0"/>
              </a:rPr>
              <a:t>HOẠT ĐỘNG NHÓM</a:t>
            </a:r>
          </a:p>
          <a:p>
            <a:pPr marL="342900" indent="-342900" algn="just">
              <a:lnSpc>
                <a:spcPct val="115000"/>
              </a:lnSpc>
              <a:buFont typeface="+mj-lt"/>
              <a:buAutoNum type="arabicPeriod"/>
            </a:pPr>
            <a:r>
              <a:rPr lang="vi-VN" sz="2800" dirty="0" smtClean="0">
                <a:solidFill>
                  <a:srgbClr val="000000"/>
                </a:solidFill>
                <a:latin typeface="+mj-lt"/>
                <a:ea typeface="Times New Roman" panose="02020603050405020304" pitchFamily="18" charset="0"/>
              </a:rPr>
              <a:t>Xem </a:t>
            </a:r>
            <a:r>
              <a:rPr lang="en-US" sz="2800" dirty="0" smtClean="0">
                <a:solidFill>
                  <a:srgbClr val="000000"/>
                </a:solidFill>
                <a:latin typeface="+mj-lt"/>
                <a:ea typeface="Times New Roman" panose="02020603050405020304" pitchFamily="18" charset="0"/>
              </a:rPr>
              <a:t>video </a:t>
            </a:r>
            <a:r>
              <a:rPr lang="en-US" sz="2800" dirty="0" err="1">
                <a:solidFill>
                  <a:srgbClr val="000000"/>
                </a:solidFill>
                <a:latin typeface="+mj-lt"/>
                <a:ea typeface="Times New Roman" panose="02020603050405020304" pitchFamily="18" charset="0"/>
              </a:rPr>
              <a:t>Thí</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nghiệm</a:t>
            </a:r>
            <a:r>
              <a:rPr lang="en-US" sz="2800" dirty="0">
                <a:solidFill>
                  <a:srgbClr val="000000"/>
                </a:solidFill>
                <a:latin typeface="+mj-lt"/>
                <a:ea typeface="Times New Roman" panose="02020603050405020304" pitchFamily="18" charset="0"/>
              </a:rPr>
              <a:t> Brown</a:t>
            </a:r>
          </a:p>
          <a:p>
            <a:pPr marL="342900" indent="-342900" algn="just">
              <a:lnSpc>
                <a:spcPct val="115000"/>
              </a:lnSpc>
              <a:buFont typeface="+mj-lt"/>
              <a:buAutoNum type="arabicPeriod"/>
            </a:pPr>
            <a:r>
              <a:rPr lang="en-US" sz="2800" dirty="0" err="1">
                <a:solidFill>
                  <a:srgbClr val="000000"/>
                </a:solidFill>
                <a:latin typeface="+mj-lt"/>
                <a:ea typeface="Times New Roman" panose="02020603050405020304" pitchFamily="18" charset="0"/>
              </a:rPr>
              <a:t>Cá</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nhân</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đọc</a:t>
            </a:r>
            <a:r>
              <a:rPr lang="en-US" sz="2800" dirty="0">
                <a:solidFill>
                  <a:srgbClr val="000000"/>
                </a:solidFill>
                <a:latin typeface="+mj-lt"/>
                <a:ea typeface="Times New Roman" panose="02020603050405020304" pitchFamily="18" charset="0"/>
              </a:rPr>
              <a:t> SGK </a:t>
            </a:r>
            <a:r>
              <a:rPr lang="en-US" sz="2800" dirty="0" err="1">
                <a:solidFill>
                  <a:srgbClr val="000000"/>
                </a:solidFill>
                <a:latin typeface="+mj-lt"/>
                <a:ea typeface="Times New Roman" panose="02020603050405020304" pitchFamily="18" charset="0"/>
              </a:rPr>
              <a:t>mục</a:t>
            </a:r>
            <a:r>
              <a:rPr lang="en-US" sz="2800" dirty="0">
                <a:solidFill>
                  <a:srgbClr val="000000"/>
                </a:solidFill>
                <a:latin typeface="+mj-lt"/>
                <a:ea typeface="Times New Roman" panose="02020603050405020304" pitchFamily="18" charset="0"/>
              </a:rPr>
              <a:t> </a:t>
            </a:r>
            <a:r>
              <a:rPr lang="en-US" sz="2800" dirty="0" smtClean="0">
                <a:solidFill>
                  <a:srgbClr val="000000"/>
                </a:solidFill>
                <a:latin typeface="+mj-lt"/>
                <a:ea typeface="Times New Roman" panose="02020603050405020304" pitchFamily="18" charset="0"/>
              </a:rPr>
              <a:t>I.</a:t>
            </a:r>
            <a:endParaRPr lang="en-US" sz="2800" dirty="0">
              <a:latin typeface="+mj-lt"/>
              <a:ea typeface="Times New Roman" panose="02020603050405020304" pitchFamily="18" charset="0"/>
            </a:endParaRPr>
          </a:p>
          <a:p>
            <a:pPr marL="342900" indent="-342900" algn="just">
              <a:lnSpc>
                <a:spcPct val="115000"/>
              </a:lnSpc>
              <a:buFont typeface="+mj-lt"/>
              <a:buAutoNum type="arabicPeriod"/>
            </a:pPr>
            <a:r>
              <a:rPr lang="en-US" sz="2800" dirty="0" err="1">
                <a:solidFill>
                  <a:srgbClr val="000000"/>
                </a:solidFill>
                <a:latin typeface="+mj-lt"/>
                <a:ea typeface="Times New Roman" panose="02020603050405020304" pitchFamily="18" charset="0"/>
              </a:rPr>
              <a:t>Thảo</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luận</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nhóm</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trả</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lời</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câu</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hỏi</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phiếu</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học</a:t>
            </a:r>
            <a:r>
              <a:rPr lang="en-US" sz="2800" dirty="0">
                <a:solidFill>
                  <a:srgbClr val="000000"/>
                </a:solidFill>
                <a:latin typeface="+mj-lt"/>
                <a:ea typeface="Times New Roman" panose="02020603050405020304" pitchFamily="18" charset="0"/>
              </a:rPr>
              <a:t> </a:t>
            </a:r>
            <a:r>
              <a:rPr lang="en-US" sz="2800" dirty="0" err="1">
                <a:solidFill>
                  <a:srgbClr val="000000"/>
                </a:solidFill>
                <a:latin typeface="+mj-lt"/>
                <a:ea typeface="Times New Roman" panose="02020603050405020304" pitchFamily="18" charset="0"/>
              </a:rPr>
              <a:t>tập</a:t>
            </a:r>
            <a:r>
              <a:rPr lang="en-US" sz="2800" dirty="0">
                <a:solidFill>
                  <a:srgbClr val="000000"/>
                </a:solidFill>
                <a:latin typeface="+mj-lt"/>
                <a:ea typeface="Times New Roman" panose="02020603050405020304" pitchFamily="18" charset="0"/>
              </a:rPr>
              <a:t> 1.</a:t>
            </a:r>
            <a:endParaRPr lang="en-US" sz="2800" dirty="0">
              <a:latin typeface="+mj-lt"/>
              <a:ea typeface="Times New Roman" panose="02020603050405020304" pitchFamily="18" charset="0"/>
            </a:endParaRPr>
          </a:p>
        </p:txBody>
      </p:sp>
    </p:spTree>
    <p:custDataLst>
      <p:tags r:id="rId1"/>
    </p:custDataLst>
    <p:extLst>
      <p:ext uri="{BB962C8B-B14F-4D97-AF65-F5344CB8AC3E}">
        <p14:creationId xmlns:p14="http://schemas.microsoft.com/office/powerpoint/2010/main" val="3469663223"/>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2754993"/>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2754366"/>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2754366"/>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00544" y="2754366"/>
            <a:ext cx="2444289" cy="2455159"/>
          </a:xfrm>
          <a:prstGeom prst="rect">
            <a:avLst/>
          </a:prstGeom>
        </p:spPr>
      </p:pic>
      <p:sp>
        <p:nvSpPr>
          <p:cNvPr id="22" name="文本框 4">
            <a:extLst>
              <a:ext uri="{FF2B5EF4-FFF2-40B4-BE49-F238E27FC236}">
                <a16:creationId xmlns:a16="http://schemas.microsoft.com/office/drawing/2014/main" xmlns="" id="{0906313D-6940-42ED-AC73-78C055EFB574}"/>
              </a:ext>
            </a:extLst>
          </p:cNvPr>
          <p:cNvSpPr txBox="1"/>
          <p:nvPr/>
        </p:nvSpPr>
        <p:spPr>
          <a:xfrm>
            <a:off x="207108" y="101784"/>
            <a:ext cx="885740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xmlns=""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6"/>
          <a:stretch>
            <a:fillRect/>
          </a:stretch>
        </p:blipFill>
        <p:spPr>
          <a:xfrm>
            <a:off x="207108" y="761999"/>
            <a:ext cx="8632092" cy="4816857"/>
          </a:xfrm>
          <a:prstGeom prst="rect">
            <a:avLst/>
          </a:prstGeom>
        </p:spPr>
      </p:pic>
      <p:sp>
        <p:nvSpPr>
          <p:cNvPr id="25" name="Rectangle 24">
            <a:extLst>
              <a:ext uri="{FF2B5EF4-FFF2-40B4-BE49-F238E27FC236}">
                <a16:creationId xmlns:a16="http://schemas.microsoft.com/office/drawing/2014/main" xmlns="" id="{5195F480-F704-4F01-AB62-ED5B36604FAE}"/>
              </a:ext>
            </a:extLst>
          </p:cNvPr>
          <p:cNvSpPr/>
          <p:nvPr/>
        </p:nvSpPr>
        <p:spPr>
          <a:xfrm>
            <a:off x="3533275" y="5209525"/>
            <a:ext cx="2519088" cy="369332"/>
          </a:xfrm>
          <a:prstGeom prst="rect">
            <a:avLst/>
          </a:prstGeom>
        </p:spPr>
        <p:txBody>
          <a:bodyPr wrap="none">
            <a:spAutoFit/>
          </a:bodyPr>
          <a:lstStyle/>
          <a:p>
            <a:r>
              <a:rPr lang="en-US" i="1" dirty="0">
                <a:solidFill>
                  <a:srgbClr val="000000"/>
                </a:solidFill>
                <a:ea typeface="Times New Roman" panose="02020603050405020304" pitchFamily="18" charset="0"/>
              </a:rPr>
              <a:t>Video </a:t>
            </a:r>
            <a:r>
              <a:rPr lang="en-US" i="1" dirty="0" err="1">
                <a:solidFill>
                  <a:srgbClr val="000000"/>
                </a:solidFill>
                <a:ea typeface="Times New Roman" panose="02020603050405020304" pitchFamily="18" charset="0"/>
              </a:rPr>
              <a:t>Thí</a:t>
            </a:r>
            <a:r>
              <a:rPr lang="en-US" i="1" dirty="0">
                <a:solidFill>
                  <a:srgbClr val="000000"/>
                </a:solidFill>
                <a:ea typeface="Times New Roman" panose="02020603050405020304" pitchFamily="18" charset="0"/>
              </a:rPr>
              <a:t> </a:t>
            </a:r>
            <a:r>
              <a:rPr lang="en-US" i="1" dirty="0" err="1">
                <a:solidFill>
                  <a:srgbClr val="000000"/>
                </a:solidFill>
                <a:ea typeface="Times New Roman" panose="02020603050405020304" pitchFamily="18" charset="0"/>
              </a:rPr>
              <a:t>nghiệm</a:t>
            </a:r>
            <a:r>
              <a:rPr lang="en-US" i="1" dirty="0">
                <a:solidFill>
                  <a:srgbClr val="000000"/>
                </a:solidFill>
                <a:ea typeface="Times New Roman" panose="02020603050405020304" pitchFamily="18" charset="0"/>
              </a:rPr>
              <a:t> Brown </a:t>
            </a:r>
            <a:endParaRPr lang="en-US" i="1" dirty="0"/>
          </a:p>
        </p:txBody>
      </p:sp>
    </p:spTree>
    <p:extLst>
      <p:ext uri="{BB962C8B-B14F-4D97-AF65-F5344CB8AC3E}">
        <p14:creationId xmlns:p14="http://schemas.microsoft.com/office/powerpoint/2010/main" val="3050025202"/>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2754993"/>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2754366"/>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2754366"/>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xmlns="" id="{0906313D-6940-42ED-AC73-78C055EFB574}"/>
              </a:ext>
            </a:extLst>
          </p:cNvPr>
          <p:cNvSpPr txBox="1"/>
          <p:nvPr/>
        </p:nvSpPr>
        <p:spPr>
          <a:xfrm>
            <a:off x="228600" y="15240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xmlns="" id="{C01B3EB0-853D-4080-B9A5-ED3659BE320C}"/>
              </a:ext>
            </a:extLst>
          </p:cNvPr>
          <p:cNvGraphicFramePr>
            <a:graphicFrameLocks noGrp="1"/>
          </p:cNvGraphicFramePr>
          <p:nvPr>
            <p:extLst>
              <p:ext uri="{D42A27DB-BD31-4B8C-83A1-F6EECF244321}">
                <p14:modId xmlns:p14="http://schemas.microsoft.com/office/powerpoint/2010/main" val="428974110"/>
              </p:ext>
            </p:extLst>
          </p:nvPr>
        </p:nvGraphicFramePr>
        <p:xfrm>
          <a:off x="228548" y="1295400"/>
          <a:ext cx="8838968" cy="4881055"/>
        </p:xfrm>
        <a:graphic>
          <a:graphicData uri="http://schemas.openxmlformats.org/drawingml/2006/table">
            <a:tbl>
              <a:tblPr firstRow="1" firstCol="1" bandRow="1">
                <a:tableStyleId>{5C22544A-7EE6-4342-B048-85BDC9FD1C3A}</a:tableStyleId>
              </a:tblPr>
              <a:tblGrid>
                <a:gridCol w="8838968">
                  <a:extLst>
                    <a:ext uri="{9D8B030D-6E8A-4147-A177-3AD203B41FA5}">
                      <a16:colId xmlns:a16="http://schemas.microsoft.com/office/drawing/2014/main" xmlns="" val="3499334438"/>
                    </a:ext>
                  </a:extLst>
                </a:gridCol>
              </a:tblGrid>
              <a:tr h="0">
                <a:tc>
                  <a:txBody>
                    <a:bodyPr/>
                    <a:lstStyle/>
                    <a:p>
                      <a:pPr marL="457200" algn="ctr">
                        <a:lnSpc>
                          <a:spcPct val="150000"/>
                        </a:lnSpc>
                        <a:spcAft>
                          <a:spcPts val="0"/>
                        </a:spcAft>
                      </a:pPr>
                      <a:r>
                        <a:rPr lang="en-US" sz="2400" b="1" dirty="0">
                          <a:solidFill>
                            <a:schemeClr val="tx1"/>
                          </a:solidFill>
                          <a:effectLst/>
                          <a:latin typeface="+mj-lt"/>
                        </a:rPr>
                        <a:t>PHIẾU HỌC TẬP 1</a:t>
                      </a:r>
                    </a:p>
                    <a:p>
                      <a:pPr algn="just">
                        <a:lnSpc>
                          <a:spcPct val="150000"/>
                        </a:lnSpc>
                        <a:spcAft>
                          <a:spcPts val="0"/>
                        </a:spcAft>
                      </a:pPr>
                      <a:r>
                        <a:rPr lang="en-US" sz="2400" b="1" dirty="0" err="1">
                          <a:solidFill>
                            <a:schemeClr val="tx1"/>
                          </a:solidFill>
                          <a:effectLst/>
                          <a:latin typeface="+mj-lt"/>
                        </a:rPr>
                        <a:t>Câu</a:t>
                      </a:r>
                      <a:r>
                        <a:rPr lang="en-US" sz="2400" b="1" dirty="0">
                          <a:solidFill>
                            <a:schemeClr val="tx1"/>
                          </a:solidFill>
                          <a:effectLst/>
                          <a:latin typeface="+mj-lt"/>
                        </a:rPr>
                        <a:t> 1: </a:t>
                      </a:r>
                      <a:r>
                        <a:rPr lang="en-US" sz="2400" b="1" dirty="0" err="1">
                          <a:solidFill>
                            <a:schemeClr val="tx1"/>
                          </a:solidFill>
                          <a:effectLst/>
                          <a:latin typeface="+mj-lt"/>
                        </a:rPr>
                        <a:t>Ông</a:t>
                      </a:r>
                      <a:r>
                        <a:rPr lang="en-US" sz="2400" b="1" dirty="0">
                          <a:solidFill>
                            <a:schemeClr val="tx1"/>
                          </a:solidFill>
                          <a:effectLst/>
                          <a:latin typeface="+mj-lt"/>
                        </a:rPr>
                        <a:t> Brown </a:t>
                      </a:r>
                      <a:r>
                        <a:rPr lang="en-US" sz="2400" b="1" dirty="0" err="1">
                          <a:solidFill>
                            <a:schemeClr val="tx1"/>
                          </a:solidFill>
                          <a:effectLst/>
                          <a:latin typeface="+mj-lt"/>
                        </a:rPr>
                        <a:t>đã</a:t>
                      </a:r>
                      <a:r>
                        <a:rPr lang="en-US" sz="2400" b="1" dirty="0">
                          <a:solidFill>
                            <a:schemeClr val="tx1"/>
                          </a:solidFill>
                          <a:effectLst/>
                          <a:latin typeface="+mj-lt"/>
                        </a:rPr>
                        <a:t> </a:t>
                      </a:r>
                      <a:r>
                        <a:rPr lang="en-US" sz="2400" b="1" dirty="0" err="1">
                          <a:solidFill>
                            <a:schemeClr val="tx1"/>
                          </a:solidFill>
                          <a:effectLst/>
                          <a:latin typeface="+mj-lt"/>
                        </a:rPr>
                        <a:t>quan</a:t>
                      </a:r>
                      <a:r>
                        <a:rPr lang="en-US" sz="2400" b="1" dirty="0">
                          <a:solidFill>
                            <a:schemeClr val="tx1"/>
                          </a:solidFill>
                          <a:effectLst/>
                          <a:latin typeface="+mj-lt"/>
                        </a:rPr>
                        <a:t> </a:t>
                      </a:r>
                      <a:r>
                        <a:rPr lang="en-US" sz="2400" b="1" dirty="0" err="1">
                          <a:solidFill>
                            <a:schemeClr val="tx1"/>
                          </a:solidFill>
                          <a:effectLst/>
                          <a:latin typeface="+mj-lt"/>
                        </a:rPr>
                        <a:t>sát</a:t>
                      </a:r>
                      <a:r>
                        <a:rPr lang="en-US" sz="2400" b="1" dirty="0">
                          <a:solidFill>
                            <a:schemeClr val="tx1"/>
                          </a:solidFill>
                          <a:effectLst/>
                          <a:latin typeface="+mj-lt"/>
                        </a:rPr>
                        <a:t> </a:t>
                      </a:r>
                      <a:r>
                        <a:rPr lang="en-US" sz="2400" b="1" dirty="0" err="1">
                          <a:solidFill>
                            <a:schemeClr val="tx1"/>
                          </a:solidFill>
                          <a:effectLst/>
                          <a:latin typeface="+mj-lt"/>
                        </a:rPr>
                        <a:t>được</a:t>
                      </a:r>
                      <a:r>
                        <a:rPr lang="en-US" sz="2400" b="1" dirty="0">
                          <a:solidFill>
                            <a:schemeClr val="tx1"/>
                          </a:solidFill>
                          <a:effectLst/>
                          <a:latin typeface="+mj-lt"/>
                        </a:rPr>
                        <a:t> </a:t>
                      </a:r>
                      <a:r>
                        <a:rPr lang="en-US" sz="2400" b="1" dirty="0" err="1">
                          <a:solidFill>
                            <a:schemeClr val="tx1"/>
                          </a:solidFill>
                          <a:effectLst/>
                          <a:latin typeface="+mj-lt"/>
                        </a:rPr>
                        <a:t>các</a:t>
                      </a:r>
                      <a:r>
                        <a:rPr lang="en-US" sz="2400" b="1" dirty="0">
                          <a:solidFill>
                            <a:schemeClr val="tx1"/>
                          </a:solidFill>
                          <a:effectLst/>
                          <a:latin typeface="+mj-lt"/>
                        </a:rPr>
                        <a:t> </a:t>
                      </a:r>
                      <a:r>
                        <a:rPr lang="en-US" sz="2400" b="1" dirty="0" err="1">
                          <a:solidFill>
                            <a:schemeClr val="tx1"/>
                          </a:solidFill>
                          <a:effectLst/>
                          <a:latin typeface="+mj-lt"/>
                        </a:rPr>
                        <a:t>hạt</a:t>
                      </a:r>
                      <a:r>
                        <a:rPr lang="en-US" sz="2400" b="1" dirty="0">
                          <a:solidFill>
                            <a:schemeClr val="tx1"/>
                          </a:solidFill>
                          <a:effectLst/>
                          <a:latin typeface="+mj-lt"/>
                        </a:rPr>
                        <a:t> </a:t>
                      </a:r>
                      <a:r>
                        <a:rPr lang="en-US" sz="2400" b="1" dirty="0" err="1">
                          <a:solidFill>
                            <a:schemeClr val="tx1"/>
                          </a:solidFill>
                          <a:effectLst/>
                          <a:latin typeface="+mj-lt"/>
                        </a:rPr>
                        <a:t>phấn</a:t>
                      </a:r>
                      <a:r>
                        <a:rPr lang="en-US" sz="2400" b="1" dirty="0">
                          <a:solidFill>
                            <a:schemeClr val="tx1"/>
                          </a:solidFill>
                          <a:effectLst/>
                          <a:latin typeface="+mj-lt"/>
                        </a:rPr>
                        <a:t> </a:t>
                      </a:r>
                      <a:r>
                        <a:rPr lang="en-US" sz="2400" b="1" dirty="0" err="1">
                          <a:solidFill>
                            <a:schemeClr val="tx1"/>
                          </a:solidFill>
                          <a:effectLst/>
                          <a:latin typeface="+mj-lt"/>
                        </a:rPr>
                        <a:t>hoa</a:t>
                      </a:r>
                      <a:r>
                        <a:rPr lang="en-US" sz="2400" b="1" dirty="0">
                          <a:solidFill>
                            <a:schemeClr val="tx1"/>
                          </a:solidFill>
                          <a:effectLst/>
                          <a:latin typeface="+mj-lt"/>
                        </a:rPr>
                        <a:t> </a:t>
                      </a:r>
                      <a:r>
                        <a:rPr lang="en-US" sz="2400" b="1" dirty="0" err="1">
                          <a:solidFill>
                            <a:schemeClr val="tx1"/>
                          </a:solidFill>
                          <a:effectLst/>
                          <a:latin typeface="+mj-lt"/>
                        </a:rPr>
                        <a:t>chuyển</a:t>
                      </a:r>
                      <a:r>
                        <a:rPr lang="en-US" sz="2400" b="1" dirty="0">
                          <a:solidFill>
                            <a:schemeClr val="tx1"/>
                          </a:solidFill>
                          <a:effectLst/>
                          <a:latin typeface="+mj-lt"/>
                        </a:rPr>
                        <a:t> </a:t>
                      </a:r>
                      <a:r>
                        <a:rPr lang="en-US" sz="2400" b="1" dirty="0" err="1">
                          <a:solidFill>
                            <a:schemeClr val="tx1"/>
                          </a:solidFill>
                          <a:effectLst/>
                          <a:latin typeface="+mj-lt"/>
                        </a:rPr>
                        <a:t>động</a:t>
                      </a:r>
                      <a:r>
                        <a:rPr lang="en-US" sz="2400" b="1" dirty="0">
                          <a:solidFill>
                            <a:schemeClr val="tx1"/>
                          </a:solidFill>
                          <a:effectLst/>
                          <a:latin typeface="+mj-lt"/>
                        </a:rPr>
                        <a:t> </a:t>
                      </a:r>
                      <a:r>
                        <a:rPr lang="en-US" sz="2400" b="1" dirty="0" err="1">
                          <a:solidFill>
                            <a:schemeClr val="tx1"/>
                          </a:solidFill>
                          <a:effectLst/>
                          <a:latin typeface="+mj-lt"/>
                        </a:rPr>
                        <a:t>như</a:t>
                      </a:r>
                      <a:r>
                        <a:rPr lang="en-US" sz="2400" b="1" dirty="0">
                          <a:solidFill>
                            <a:schemeClr val="tx1"/>
                          </a:solidFill>
                          <a:effectLst/>
                          <a:latin typeface="+mj-lt"/>
                        </a:rPr>
                        <a:t> </a:t>
                      </a:r>
                      <a:r>
                        <a:rPr lang="en-US" sz="2400" b="1" dirty="0" err="1">
                          <a:solidFill>
                            <a:schemeClr val="tx1"/>
                          </a:solidFill>
                          <a:effectLst/>
                          <a:latin typeface="+mj-lt"/>
                        </a:rPr>
                        <a:t>thế</a:t>
                      </a:r>
                      <a:r>
                        <a:rPr lang="en-US" sz="2400" b="1" dirty="0">
                          <a:solidFill>
                            <a:schemeClr val="tx1"/>
                          </a:solidFill>
                          <a:effectLst/>
                          <a:latin typeface="+mj-lt"/>
                        </a:rPr>
                        <a:t> </a:t>
                      </a:r>
                      <a:r>
                        <a:rPr lang="en-US" sz="2400" b="1" dirty="0" err="1">
                          <a:solidFill>
                            <a:schemeClr val="tx1"/>
                          </a:solidFill>
                          <a:effectLst/>
                          <a:latin typeface="+mj-lt"/>
                        </a:rPr>
                        <a:t>nào</a:t>
                      </a:r>
                      <a:r>
                        <a:rPr lang="en-US" sz="2400" b="1" dirty="0">
                          <a:solidFill>
                            <a:schemeClr val="tx1"/>
                          </a:solidFill>
                          <a:effectLst/>
                          <a:latin typeface="+mj-lt"/>
                        </a:rPr>
                        <a:t>?</a:t>
                      </a:r>
                    </a:p>
                    <a:p>
                      <a:pPr algn="just">
                        <a:lnSpc>
                          <a:spcPct val="150000"/>
                        </a:lnSpc>
                        <a:spcAft>
                          <a:spcPts val="0"/>
                        </a:spcAft>
                      </a:pPr>
                      <a:r>
                        <a:rPr lang="en-US" sz="2400" b="1" dirty="0">
                          <a:solidFill>
                            <a:srgbClr val="FF0000"/>
                          </a:solidFill>
                          <a:effectLst/>
                          <a:latin typeface="+mj-lt"/>
                        </a:rPr>
                        <a:t>……………………………………………………………………………………………….</a:t>
                      </a:r>
                    </a:p>
                    <a:p>
                      <a:pPr algn="just">
                        <a:lnSpc>
                          <a:spcPct val="150000"/>
                        </a:lnSpc>
                        <a:spcAft>
                          <a:spcPts val="0"/>
                        </a:spcAft>
                      </a:pPr>
                      <a:r>
                        <a:rPr lang="en-US" sz="2400" b="1" dirty="0" err="1">
                          <a:solidFill>
                            <a:schemeClr val="tx1"/>
                          </a:solidFill>
                          <a:effectLst/>
                          <a:latin typeface="+mj-lt"/>
                        </a:rPr>
                        <a:t>Câu</a:t>
                      </a:r>
                      <a:r>
                        <a:rPr lang="en-US" sz="2400" b="1" dirty="0">
                          <a:solidFill>
                            <a:schemeClr val="tx1"/>
                          </a:solidFill>
                          <a:effectLst/>
                          <a:latin typeface="+mj-lt"/>
                        </a:rPr>
                        <a:t> 2: </a:t>
                      </a:r>
                      <a:r>
                        <a:rPr lang="en-US" sz="2400" b="1" dirty="0" err="1">
                          <a:solidFill>
                            <a:schemeClr val="tx1"/>
                          </a:solidFill>
                          <a:effectLst/>
                          <a:latin typeface="+mj-lt"/>
                        </a:rPr>
                        <a:t>Tại</a:t>
                      </a:r>
                      <a:r>
                        <a:rPr lang="en-US" sz="2400" b="1" dirty="0">
                          <a:solidFill>
                            <a:schemeClr val="tx1"/>
                          </a:solidFill>
                          <a:effectLst/>
                          <a:latin typeface="+mj-lt"/>
                        </a:rPr>
                        <a:t> </a:t>
                      </a:r>
                      <a:r>
                        <a:rPr lang="en-US" sz="2400" b="1" dirty="0" err="1">
                          <a:solidFill>
                            <a:schemeClr val="tx1"/>
                          </a:solidFill>
                          <a:effectLst/>
                          <a:latin typeface="+mj-lt"/>
                        </a:rPr>
                        <a:t>sao</a:t>
                      </a:r>
                      <a:r>
                        <a:rPr lang="en-US" sz="2400" b="1" dirty="0">
                          <a:solidFill>
                            <a:schemeClr val="tx1"/>
                          </a:solidFill>
                          <a:effectLst/>
                          <a:latin typeface="+mj-lt"/>
                        </a:rPr>
                        <a:t> </a:t>
                      </a:r>
                      <a:r>
                        <a:rPr lang="en-US" sz="2400" b="1" dirty="0" err="1">
                          <a:solidFill>
                            <a:schemeClr val="tx1"/>
                          </a:solidFill>
                          <a:effectLst/>
                          <a:latin typeface="+mj-lt"/>
                        </a:rPr>
                        <a:t>các</a:t>
                      </a:r>
                      <a:r>
                        <a:rPr lang="en-US" sz="2400" b="1" dirty="0">
                          <a:solidFill>
                            <a:schemeClr val="tx1"/>
                          </a:solidFill>
                          <a:effectLst/>
                          <a:latin typeface="+mj-lt"/>
                        </a:rPr>
                        <a:t> </a:t>
                      </a:r>
                      <a:r>
                        <a:rPr lang="en-US" sz="2400" b="1" dirty="0" err="1">
                          <a:solidFill>
                            <a:schemeClr val="tx1"/>
                          </a:solidFill>
                          <a:effectLst/>
                          <a:latin typeface="+mj-lt"/>
                        </a:rPr>
                        <a:t>hạt</a:t>
                      </a:r>
                      <a:r>
                        <a:rPr lang="en-US" sz="2400" b="1" dirty="0">
                          <a:solidFill>
                            <a:schemeClr val="tx1"/>
                          </a:solidFill>
                          <a:effectLst/>
                          <a:latin typeface="+mj-lt"/>
                        </a:rPr>
                        <a:t> </a:t>
                      </a:r>
                      <a:r>
                        <a:rPr lang="en-US" sz="2400" b="1" dirty="0" err="1">
                          <a:solidFill>
                            <a:schemeClr val="tx1"/>
                          </a:solidFill>
                          <a:effectLst/>
                          <a:latin typeface="+mj-lt"/>
                        </a:rPr>
                        <a:t>phấn</a:t>
                      </a:r>
                      <a:r>
                        <a:rPr lang="en-US" sz="2400" b="1" dirty="0">
                          <a:solidFill>
                            <a:schemeClr val="tx1"/>
                          </a:solidFill>
                          <a:effectLst/>
                          <a:latin typeface="+mj-lt"/>
                        </a:rPr>
                        <a:t> </a:t>
                      </a:r>
                      <a:r>
                        <a:rPr lang="en-US" sz="2400" b="1" dirty="0" err="1">
                          <a:solidFill>
                            <a:schemeClr val="tx1"/>
                          </a:solidFill>
                          <a:effectLst/>
                          <a:latin typeface="+mj-lt"/>
                        </a:rPr>
                        <a:t>hoa</a:t>
                      </a:r>
                      <a:r>
                        <a:rPr lang="en-US" sz="2400" b="1" dirty="0">
                          <a:solidFill>
                            <a:schemeClr val="tx1"/>
                          </a:solidFill>
                          <a:effectLst/>
                          <a:latin typeface="+mj-lt"/>
                        </a:rPr>
                        <a:t> </a:t>
                      </a:r>
                      <a:r>
                        <a:rPr lang="en-US" sz="2400" b="1" dirty="0" err="1">
                          <a:solidFill>
                            <a:schemeClr val="tx1"/>
                          </a:solidFill>
                          <a:effectLst/>
                          <a:latin typeface="+mj-lt"/>
                        </a:rPr>
                        <a:t>lại</a:t>
                      </a:r>
                      <a:r>
                        <a:rPr lang="en-US" sz="2400" b="1" dirty="0">
                          <a:solidFill>
                            <a:schemeClr val="tx1"/>
                          </a:solidFill>
                          <a:effectLst/>
                          <a:latin typeface="+mj-lt"/>
                        </a:rPr>
                        <a:t> </a:t>
                      </a:r>
                      <a:r>
                        <a:rPr lang="en-US" sz="2400" b="1" dirty="0" err="1">
                          <a:solidFill>
                            <a:schemeClr val="tx1"/>
                          </a:solidFill>
                          <a:effectLst/>
                          <a:latin typeface="+mj-lt"/>
                        </a:rPr>
                        <a:t>chuyển</a:t>
                      </a:r>
                      <a:r>
                        <a:rPr lang="en-US" sz="2400" b="1" dirty="0">
                          <a:solidFill>
                            <a:schemeClr val="tx1"/>
                          </a:solidFill>
                          <a:effectLst/>
                          <a:latin typeface="+mj-lt"/>
                        </a:rPr>
                        <a:t> </a:t>
                      </a:r>
                      <a:r>
                        <a:rPr lang="en-US" sz="2400" b="1" dirty="0" err="1">
                          <a:solidFill>
                            <a:schemeClr val="tx1"/>
                          </a:solidFill>
                          <a:effectLst/>
                          <a:latin typeface="+mj-lt"/>
                        </a:rPr>
                        <a:t>động</a:t>
                      </a:r>
                      <a:r>
                        <a:rPr lang="en-US" sz="2400" b="1" dirty="0">
                          <a:solidFill>
                            <a:schemeClr val="tx1"/>
                          </a:solidFill>
                          <a:effectLst/>
                          <a:latin typeface="+mj-lt"/>
                        </a:rPr>
                        <a:t> </a:t>
                      </a:r>
                      <a:r>
                        <a:rPr lang="en-US" sz="2400" b="1" dirty="0" err="1">
                          <a:solidFill>
                            <a:schemeClr val="tx1"/>
                          </a:solidFill>
                          <a:effectLst/>
                          <a:latin typeface="+mj-lt"/>
                        </a:rPr>
                        <a:t>như</a:t>
                      </a:r>
                      <a:r>
                        <a:rPr lang="en-US" sz="2400" b="1" dirty="0">
                          <a:solidFill>
                            <a:schemeClr val="tx1"/>
                          </a:solidFill>
                          <a:effectLst/>
                          <a:latin typeface="+mj-lt"/>
                        </a:rPr>
                        <a:t> </a:t>
                      </a:r>
                      <a:r>
                        <a:rPr lang="en-US" sz="2400" b="1" dirty="0" err="1">
                          <a:solidFill>
                            <a:schemeClr val="tx1"/>
                          </a:solidFill>
                          <a:effectLst/>
                          <a:latin typeface="+mj-lt"/>
                        </a:rPr>
                        <a:t>vậy</a:t>
                      </a:r>
                      <a:r>
                        <a:rPr lang="en-US" sz="2400" b="1" dirty="0">
                          <a:solidFill>
                            <a:schemeClr val="tx1"/>
                          </a:solidFill>
                          <a:effectLst/>
                          <a:latin typeface="+mj-lt"/>
                        </a:rPr>
                        <a:t>?</a:t>
                      </a:r>
                    </a:p>
                    <a:p>
                      <a:pPr algn="just">
                        <a:lnSpc>
                          <a:spcPct val="150000"/>
                        </a:lnSpc>
                        <a:spcAft>
                          <a:spcPts val="0"/>
                        </a:spcAft>
                      </a:pPr>
                      <a:r>
                        <a:rPr lang="en-US" sz="2400" b="1" kern="1200" dirty="0">
                          <a:solidFill>
                            <a:srgbClr val="FF0000"/>
                          </a:solidFill>
                          <a:effectLst/>
                          <a:latin typeface="+mn-lt"/>
                          <a:ea typeface="+mn-ea"/>
                          <a:cs typeface="+mn-cs"/>
                        </a:rPr>
                        <a:t>……………………………………………………………………………………………….</a:t>
                      </a:r>
                    </a:p>
                    <a:p>
                      <a:pPr algn="just">
                        <a:lnSpc>
                          <a:spcPct val="150000"/>
                        </a:lnSpc>
                        <a:spcAft>
                          <a:spcPts val="0"/>
                        </a:spcAft>
                      </a:pPr>
                      <a:r>
                        <a:rPr lang="en-US" sz="2400" b="1" dirty="0" err="1">
                          <a:solidFill>
                            <a:schemeClr val="tx1"/>
                          </a:solidFill>
                          <a:effectLst/>
                          <a:latin typeface="+mj-lt"/>
                        </a:rPr>
                        <a:t>Câu</a:t>
                      </a:r>
                      <a:r>
                        <a:rPr lang="en-US" sz="2400" b="1" dirty="0">
                          <a:solidFill>
                            <a:schemeClr val="tx1"/>
                          </a:solidFill>
                          <a:effectLst/>
                          <a:latin typeface="+mj-lt"/>
                        </a:rPr>
                        <a:t> 3: </a:t>
                      </a:r>
                      <a:r>
                        <a:rPr lang="en-US" sz="2400" b="1" dirty="0" err="1">
                          <a:solidFill>
                            <a:schemeClr val="tx1"/>
                          </a:solidFill>
                          <a:effectLst/>
                          <a:latin typeface="+mj-lt"/>
                        </a:rPr>
                        <a:t>Nhiệt</a:t>
                      </a:r>
                      <a:r>
                        <a:rPr lang="en-US" sz="2400" b="1" dirty="0">
                          <a:solidFill>
                            <a:schemeClr val="tx1"/>
                          </a:solidFill>
                          <a:effectLst/>
                          <a:latin typeface="+mj-lt"/>
                        </a:rPr>
                        <a:t> </a:t>
                      </a:r>
                      <a:r>
                        <a:rPr lang="en-US" sz="2400" b="1" dirty="0" err="1">
                          <a:solidFill>
                            <a:schemeClr val="tx1"/>
                          </a:solidFill>
                          <a:effectLst/>
                          <a:latin typeface="+mj-lt"/>
                        </a:rPr>
                        <a:t>độ</a:t>
                      </a:r>
                      <a:r>
                        <a:rPr lang="en-US" sz="2400" b="1" dirty="0">
                          <a:solidFill>
                            <a:schemeClr val="tx1"/>
                          </a:solidFill>
                          <a:effectLst/>
                          <a:latin typeface="+mj-lt"/>
                        </a:rPr>
                        <a:t> </a:t>
                      </a:r>
                      <a:r>
                        <a:rPr lang="en-US" sz="2400" b="1" dirty="0" err="1">
                          <a:solidFill>
                            <a:schemeClr val="tx1"/>
                          </a:solidFill>
                          <a:effectLst/>
                          <a:latin typeface="+mj-lt"/>
                        </a:rPr>
                        <a:t>càng</a:t>
                      </a:r>
                      <a:r>
                        <a:rPr lang="en-US" sz="2400" b="1" dirty="0">
                          <a:solidFill>
                            <a:schemeClr val="tx1"/>
                          </a:solidFill>
                          <a:effectLst/>
                          <a:latin typeface="+mj-lt"/>
                        </a:rPr>
                        <a:t> </a:t>
                      </a:r>
                      <a:r>
                        <a:rPr lang="en-US" sz="2400" b="1" dirty="0" err="1">
                          <a:solidFill>
                            <a:schemeClr val="tx1"/>
                          </a:solidFill>
                          <a:effectLst/>
                          <a:latin typeface="+mj-lt"/>
                        </a:rPr>
                        <a:t>cao</a:t>
                      </a:r>
                      <a:r>
                        <a:rPr lang="en-US" sz="2400" b="1" dirty="0">
                          <a:solidFill>
                            <a:schemeClr val="tx1"/>
                          </a:solidFill>
                          <a:effectLst/>
                          <a:latin typeface="+mj-lt"/>
                        </a:rPr>
                        <a:t> </a:t>
                      </a:r>
                      <a:r>
                        <a:rPr lang="en-US" sz="2400" b="1" dirty="0" err="1">
                          <a:solidFill>
                            <a:schemeClr val="tx1"/>
                          </a:solidFill>
                          <a:effectLst/>
                          <a:latin typeface="+mj-lt"/>
                        </a:rPr>
                        <a:t>thì</a:t>
                      </a:r>
                      <a:r>
                        <a:rPr lang="en-US" sz="2400" b="1" dirty="0">
                          <a:solidFill>
                            <a:schemeClr val="tx1"/>
                          </a:solidFill>
                          <a:effectLst/>
                          <a:latin typeface="+mj-lt"/>
                        </a:rPr>
                        <a:t> </a:t>
                      </a:r>
                      <a:r>
                        <a:rPr lang="en-US" sz="2400" b="1" dirty="0" err="1">
                          <a:solidFill>
                            <a:schemeClr val="tx1"/>
                          </a:solidFill>
                          <a:effectLst/>
                          <a:latin typeface="+mj-lt"/>
                        </a:rPr>
                        <a:t>chuyển</a:t>
                      </a:r>
                      <a:r>
                        <a:rPr lang="en-US" sz="2400" b="1" dirty="0">
                          <a:solidFill>
                            <a:schemeClr val="tx1"/>
                          </a:solidFill>
                          <a:effectLst/>
                          <a:latin typeface="+mj-lt"/>
                        </a:rPr>
                        <a:t> </a:t>
                      </a:r>
                      <a:r>
                        <a:rPr lang="en-US" sz="2400" b="1" dirty="0" err="1">
                          <a:solidFill>
                            <a:schemeClr val="tx1"/>
                          </a:solidFill>
                          <a:effectLst/>
                          <a:latin typeface="+mj-lt"/>
                        </a:rPr>
                        <a:t>động</a:t>
                      </a:r>
                      <a:r>
                        <a:rPr lang="en-US" sz="2400" b="1" dirty="0">
                          <a:solidFill>
                            <a:schemeClr val="tx1"/>
                          </a:solidFill>
                          <a:effectLst/>
                          <a:latin typeface="+mj-lt"/>
                        </a:rPr>
                        <a:t> </a:t>
                      </a:r>
                      <a:r>
                        <a:rPr lang="en-US" sz="2400" b="1" dirty="0" err="1">
                          <a:solidFill>
                            <a:schemeClr val="tx1"/>
                          </a:solidFill>
                          <a:effectLst/>
                          <a:latin typeface="+mj-lt"/>
                        </a:rPr>
                        <a:t>của</a:t>
                      </a:r>
                      <a:r>
                        <a:rPr lang="en-US" sz="2400" b="1" dirty="0">
                          <a:solidFill>
                            <a:schemeClr val="tx1"/>
                          </a:solidFill>
                          <a:effectLst/>
                          <a:latin typeface="+mj-lt"/>
                        </a:rPr>
                        <a:t> </a:t>
                      </a:r>
                      <a:r>
                        <a:rPr lang="en-US" sz="2400" b="1" dirty="0" err="1">
                          <a:solidFill>
                            <a:schemeClr val="tx1"/>
                          </a:solidFill>
                          <a:effectLst/>
                          <a:latin typeface="+mj-lt"/>
                        </a:rPr>
                        <a:t>các</a:t>
                      </a:r>
                      <a:r>
                        <a:rPr lang="en-US" sz="2400" b="1" dirty="0">
                          <a:solidFill>
                            <a:schemeClr val="tx1"/>
                          </a:solidFill>
                          <a:effectLst/>
                          <a:latin typeface="+mj-lt"/>
                        </a:rPr>
                        <a:t> </a:t>
                      </a:r>
                      <a:r>
                        <a:rPr lang="en-US" sz="2400" b="1" dirty="0" err="1">
                          <a:solidFill>
                            <a:schemeClr val="tx1"/>
                          </a:solidFill>
                          <a:effectLst/>
                          <a:latin typeface="+mj-lt"/>
                        </a:rPr>
                        <a:t>hạt</a:t>
                      </a:r>
                      <a:r>
                        <a:rPr lang="en-US" sz="2400" b="1" dirty="0">
                          <a:solidFill>
                            <a:schemeClr val="tx1"/>
                          </a:solidFill>
                          <a:effectLst/>
                          <a:latin typeface="+mj-lt"/>
                        </a:rPr>
                        <a:t> </a:t>
                      </a:r>
                      <a:r>
                        <a:rPr lang="en-US" sz="2400" b="1" dirty="0" err="1">
                          <a:solidFill>
                            <a:schemeClr val="tx1"/>
                          </a:solidFill>
                          <a:effectLst/>
                          <a:latin typeface="+mj-lt"/>
                        </a:rPr>
                        <a:t>phấn</a:t>
                      </a:r>
                      <a:r>
                        <a:rPr lang="en-US" sz="2400" b="1" dirty="0">
                          <a:solidFill>
                            <a:schemeClr val="tx1"/>
                          </a:solidFill>
                          <a:effectLst/>
                          <a:latin typeface="+mj-lt"/>
                        </a:rPr>
                        <a:t> </a:t>
                      </a:r>
                      <a:r>
                        <a:rPr lang="en-US" sz="2400" b="1" dirty="0" err="1">
                          <a:solidFill>
                            <a:schemeClr val="tx1"/>
                          </a:solidFill>
                          <a:effectLst/>
                          <a:latin typeface="+mj-lt"/>
                        </a:rPr>
                        <a:t>hoa</a:t>
                      </a:r>
                      <a:r>
                        <a:rPr lang="en-US" sz="2400" b="1" dirty="0">
                          <a:solidFill>
                            <a:schemeClr val="tx1"/>
                          </a:solidFill>
                          <a:effectLst/>
                          <a:latin typeface="+mj-lt"/>
                        </a:rPr>
                        <a:t> </a:t>
                      </a:r>
                      <a:r>
                        <a:rPr lang="en-US" sz="2400" b="1" dirty="0" err="1">
                          <a:solidFill>
                            <a:schemeClr val="tx1"/>
                          </a:solidFill>
                          <a:effectLst/>
                          <a:latin typeface="+mj-lt"/>
                        </a:rPr>
                        <a:t>sẽ</a:t>
                      </a:r>
                      <a:r>
                        <a:rPr lang="en-US" sz="2400" b="1" dirty="0">
                          <a:solidFill>
                            <a:schemeClr val="tx1"/>
                          </a:solidFill>
                          <a:effectLst/>
                          <a:latin typeface="+mj-lt"/>
                        </a:rPr>
                        <a:t> </a:t>
                      </a:r>
                      <a:r>
                        <a:rPr lang="en-US" sz="2400" b="1" dirty="0" err="1">
                          <a:solidFill>
                            <a:schemeClr val="tx1"/>
                          </a:solidFill>
                          <a:effectLst/>
                          <a:latin typeface="+mj-lt"/>
                        </a:rPr>
                        <a:t>xảy</a:t>
                      </a:r>
                      <a:r>
                        <a:rPr lang="en-US" sz="2400" b="1" dirty="0">
                          <a:solidFill>
                            <a:schemeClr val="tx1"/>
                          </a:solidFill>
                          <a:effectLst/>
                          <a:latin typeface="+mj-lt"/>
                        </a:rPr>
                        <a:t> ra </a:t>
                      </a:r>
                      <a:r>
                        <a:rPr lang="en-US" sz="2400" b="1" dirty="0" err="1">
                          <a:solidFill>
                            <a:schemeClr val="tx1"/>
                          </a:solidFill>
                          <a:effectLst/>
                          <a:latin typeface="+mj-lt"/>
                        </a:rPr>
                        <a:t>như</a:t>
                      </a:r>
                      <a:r>
                        <a:rPr lang="en-US" sz="2400" b="1" dirty="0">
                          <a:solidFill>
                            <a:schemeClr val="tx1"/>
                          </a:solidFill>
                          <a:effectLst/>
                          <a:latin typeface="+mj-lt"/>
                        </a:rPr>
                        <a:t> </a:t>
                      </a:r>
                      <a:r>
                        <a:rPr lang="en-US" sz="2400" b="1" dirty="0" err="1">
                          <a:solidFill>
                            <a:schemeClr val="tx1"/>
                          </a:solidFill>
                          <a:effectLst/>
                          <a:latin typeface="+mj-lt"/>
                        </a:rPr>
                        <a:t>thế</a:t>
                      </a:r>
                      <a:r>
                        <a:rPr lang="en-US" sz="2400" b="1" dirty="0">
                          <a:solidFill>
                            <a:schemeClr val="tx1"/>
                          </a:solidFill>
                          <a:effectLst/>
                          <a:latin typeface="+mj-lt"/>
                        </a:rPr>
                        <a:t> </a:t>
                      </a:r>
                      <a:r>
                        <a:rPr lang="en-US" sz="2400" b="1" dirty="0" err="1">
                          <a:solidFill>
                            <a:schemeClr val="tx1"/>
                          </a:solidFill>
                          <a:effectLst/>
                          <a:latin typeface="+mj-lt"/>
                        </a:rPr>
                        <a:t>nào</a:t>
                      </a:r>
                      <a:r>
                        <a:rPr lang="en-US" sz="2400" b="1" dirty="0">
                          <a:solidFill>
                            <a:schemeClr val="tx1"/>
                          </a:solidFill>
                          <a:effectLst/>
                          <a:latin typeface="+mj-lt"/>
                        </a:rPr>
                        <a:t>? </a:t>
                      </a:r>
                      <a:r>
                        <a:rPr lang="en-US" sz="2400" b="1" dirty="0" err="1">
                          <a:solidFill>
                            <a:schemeClr val="tx1"/>
                          </a:solidFill>
                          <a:effectLst/>
                          <a:latin typeface="+mj-lt"/>
                        </a:rPr>
                        <a:t>Vì</a:t>
                      </a:r>
                      <a:r>
                        <a:rPr lang="en-US" sz="2400" b="1" dirty="0">
                          <a:solidFill>
                            <a:schemeClr val="tx1"/>
                          </a:solidFill>
                          <a:effectLst/>
                          <a:latin typeface="+mj-lt"/>
                        </a:rPr>
                        <a:t> </a:t>
                      </a:r>
                      <a:r>
                        <a:rPr lang="en-US" sz="2400" b="1" dirty="0" err="1">
                          <a:solidFill>
                            <a:schemeClr val="tx1"/>
                          </a:solidFill>
                          <a:effectLst/>
                          <a:latin typeface="+mj-lt"/>
                        </a:rPr>
                        <a:t>sao</a:t>
                      </a:r>
                      <a:r>
                        <a:rPr lang="en-US" sz="2400" b="1" dirty="0">
                          <a:solidFill>
                            <a:schemeClr val="tx1"/>
                          </a:solidFill>
                          <a:effectLst/>
                          <a:latin typeface="+mj-lt"/>
                        </a:rPr>
                        <a:t>?</a:t>
                      </a:r>
                    </a:p>
                    <a:p>
                      <a:pPr algn="just">
                        <a:lnSpc>
                          <a:spcPct val="150000"/>
                        </a:lnSpc>
                        <a:spcAft>
                          <a:spcPts val="0"/>
                        </a:spcAft>
                      </a:pPr>
                      <a:r>
                        <a:rPr lang="en-US" sz="2400" b="1" kern="1200" dirty="0">
                          <a:solidFill>
                            <a:srgbClr val="FF0000"/>
                          </a:solidFill>
                          <a:effectLst/>
                          <a:latin typeface="+mn-lt"/>
                          <a:ea typeface="+mn-ea"/>
                          <a:cs typeface="+mn-cs"/>
                        </a:rPr>
                        <a:t>………………………………………</a:t>
                      </a:r>
                      <a:r>
                        <a:rPr lang="en-US" sz="2400" b="0" kern="1200" dirty="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145340392"/>
                  </a:ext>
                </a:extLst>
              </a:tr>
            </a:tbl>
          </a:graphicData>
        </a:graphic>
      </p:graphicFrame>
    </p:spTree>
    <p:extLst>
      <p:ext uri="{BB962C8B-B14F-4D97-AF65-F5344CB8AC3E}">
        <p14:creationId xmlns:p14="http://schemas.microsoft.com/office/powerpoint/2010/main" val="1311893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sndAc>
          <p:endSnd/>
        </p:sndAc>
      </p:transition>
    </mc:Choice>
    <mc:Fallback>
      <p:transition spd="slow">
        <p:fade/>
        <p:sndAc>
          <p:end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2754993"/>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2754366"/>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2754366"/>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xmlns="" id="{0906313D-6940-42ED-AC73-78C055EFB574}"/>
              </a:ext>
            </a:extLst>
          </p:cNvPr>
          <p:cNvSpPr txBox="1"/>
          <p:nvPr/>
        </p:nvSpPr>
        <p:spPr>
          <a:xfrm>
            <a:off x="13252" y="15240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xmlns="" id="{C01B3EB0-853D-4080-B9A5-ED3659BE320C}"/>
              </a:ext>
            </a:extLst>
          </p:cNvPr>
          <p:cNvGraphicFramePr>
            <a:graphicFrameLocks noGrp="1"/>
          </p:cNvGraphicFramePr>
          <p:nvPr>
            <p:extLst>
              <p:ext uri="{D42A27DB-BD31-4B8C-83A1-F6EECF244321}">
                <p14:modId xmlns:p14="http://schemas.microsoft.com/office/powerpoint/2010/main" val="3113825631"/>
              </p:ext>
            </p:extLst>
          </p:nvPr>
        </p:nvGraphicFramePr>
        <p:xfrm>
          <a:off x="84265" y="732178"/>
          <a:ext cx="8991364" cy="5891657"/>
        </p:xfrm>
        <a:graphic>
          <a:graphicData uri="http://schemas.openxmlformats.org/drawingml/2006/table">
            <a:tbl>
              <a:tblPr firstRow="1" firstCol="1" bandRow="1">
                <a:tableStyleId>{5C22544A-7EE6-4342-B048-85BDC9FD1C3A}</a:tableStyleId>
              </a:tblPr>
              <a:tblGrid>
                <a:gridCol w="8991364">
                  <a:extLst>
                    <a:ext uri="{9D8B030D-6E8A-4147-A177-3AD203B41FA5}">
                      <a16:colId xmlns:a16="http://schemas.microsoft.com/office/drawing/2014/main" xmlns="" val="3499334438"/>
                    </a:ext>
                  </a:extLst>
                </a:gridCol>
              </a:tblGrid>
              <a:tr h="5744822">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2200" b="1" dirty="0" err="1">
                          <a:solidFill>
                            <a:schemeClr val="tx1"/>
                          </a:solidFill>
                          <a:effectLst/>
                          <a:latin typeface="+mj-lt"/>
                        </a:rPr>
                        <a:t>Câu</a:t>
                      </a:r>
                      <a:r>
                        <a:rPr lang="en-US" sz="2200" b="1" dirty="0">
                          <a:solidFill>
                            <a:schemeClr val="tx1"/>
                          </a:solidFill>
                          <a:effectLst/>
                          <a:latin typeface="+mj-lt"/>
                        </a:rPr>
                        <a:t> 1: </a:t>
                      </a:r>
                      <a:r>
                        <a:rPr lang="en-US" sz="2200" b="1" dirty="0" err="1">
                          <a:solidFill>
                            <a:schemeClr val="tx1"/>
                          </a:solidFill>
                          <a:effectLst/>
                          <a:latin typeface="+mj-lt"/>
                        </a:rPr>
                        <a:t>Ông</a:t>
                      </a:r>
                      <a:r>
                        <a:rPr lang="en-US" sz="2200" b="1" dirty="0">
                          <a:solidFill>
                            <a:schemeClr val="tx1"/>
                          </a:solidFill>
                          <a:effectLst/>
                          <a:latin typeface="+mj-lt"/>
                        </a:rPr>
                        <a:t> Brown </a:t>
                      </a:r>
                      <a:r>
                        <a:rPr lang="en-US" sz="2200" b="1" dirty="0" err="1">
                          <a:solidFill>
                            <a:schemeClr val="tx1"/>
                          </a:solidFill>
                          <a:effectLst/>
                          <a:latin typeface="+mj-lt"/>
                        </a:rPr>
                        <a:t>đã</a:t>
                      </a:r>
                      <a:r>
                        <a:rPr lang="en-US" sz="2200" b="1" dirty="0">
                          <a:solidFill>
                            <a:schemeClr val="tx1"/>
                          </a:solidFill>
                          <a:effectLst/>
                          <a:latin typeface="+mj-lt"/>
                        </a:rPr>
                        <a:t> </a:t>
                      </a:r>
                      <a:r>
                        <a:rPr lang="en-US" sz="2200" b="1" dirty="0" err="1">
                          <a:solidFill>
                            <a:schemeClr val="tx1"/>
                          </a:solidFill>
                          <a:effectLst/>
                          <a:latin typeface="+mj-lt"/>
                        </a:rPr>
                        <a:t>quan</a:t>
                      </a:r>
                      <a:r>
                        <a:rPr lang="en-US" sz="2200" b="1" dirty="0">
                          <a:solidFill>
                            <a:schemeClr val="tx1"/>
                          </a:solidFill>
                          <a:effectLst/>
                          <a:latin typeface="+mj-lt"/>
                        </a:rPr>
                        <a:t> </a:t>
                      </a:r>
                      <a:r>
                        <a:rPr lang="en-US" sz="2200" b="1" dirty="0" err="1">
                          <a:solidFill>
                            <a:schemeClr val="tx1"/>
                          </a:solidFill>
                          <a:effectLst/>
                          <a:latin typeface="+mj-lt"/>
                        </a:rPr>
                        <a:t>sát</a:t>
                      </a:r>
                      <a:r>
                        <a:rPr lang="en-US" sz="2200" b="1" dirty="0">
                          <a:solidFill>
                            <a:schemeClr val="tx1"/>
                          </a:solidFill>
                          <a:effectLst/>
                          <a:latin typeface="+mj-lt"/>
                        </a:rPr>
                        <a:t> </a:t>
                      </a:r>
                      <a:r>
                        <a:rPr lang="en-US" sz="2200" b="1" dirty="0" err="1">
                          <a:solidFill>
                            <a:schemeClr val="tx1"/>
                          </a:solidFill>
                          <a:effectLst/>
                          <a:latin typeface="+mj-lt"/>
                        </a:rPr>
                        <a:t>được</a:t>
                      </a:r>
                      <a:r>
                        <a:rPr lang="en-US" sz="2200" b="1" dirty="0">
                          <a:solidFill>
                            <a:schemeClr val="tx1"/>
                          </a:solidFill>
                          <a:effectLst/>
                          <a:latin typeface="+mj-lt"/>
                        </a:rPr>
                        <a:t> </a:t>
                      </a:r>
                      <a:r>
                        <a:rPr lang="en-US" sz="2200" b="1" dirty="0" err="1">
                          <a:solidFill>
                            <a:schemeClr val="tx1"/>
                          </a:solidFill>
                          <a:effectLst/>
                          <a:latin typeface="+mj-lt"/>
                        </a:rPr>
                        <a:t>các</a:t>
                      </a:r>
                      <a:r>
                        <a:rPr lang="en-US" sz="2200" b="1" dirty="0">
                          <a:solidFill>
                            <a:schemeClr val="tx1"/>
                          </a:solidFill>
                          <a:effectLst/>
                          <a:latin typeface="+mj-lt"/>
                        </a:rPr>
                        <a:t> </a:t>
                      </a:r>
                      <a:r>
                        <a:rPr lang="en-US" sz="2200" b="1" dirty="0" err="1">
                          <a:solidFill>
                            <a:schemeClr val="tx1"/>
                          </a:solidFill>
                          <a:effectLst/>
                          <a:latin typeface="+mj-lt"/>
                        </a:rPr>
                        <a:t>hạt</a:t>
                      </a:r>
                      <a:r>
                        <a:rPr lang="en-US" sz="2200" b="1" dirty="0">
                          <a:solidFill>
                            <a:schemeClr val="tx1"/>
                          </a:solidFill>
                          <a:effectLst/>
                          <a:latin typeface="+mj-lt"/>
                        </a:rPr>
                        <a:t> </a:t>
                      </a:r>
                      <a:r>
                        <a:rPr lang="en-US" sz="2200" b="1" dirty="0" err="1">
                          <a:solidFill>
                            <a:schemeClr val="tx1"/>
                          </a:solidFill>
                          <a:effectLst/>
                          <a:latin typeface="+mj-lt"/>
                        </a:rPr>
                        <a:t>phấn</a:t>
                      </a:r>
                      <a:r>
                        <a:rPr lang="en-US" sz="2200" b="1" dirty="0">
                          <a:solidFill>
                            <a:schemeClr val="tx1"/>
                          </a:solidFill>
                          <a:effectLst/>
                          <a:latin typeface="+mj-lt"/>
                        </a:rPr>
                        <a:t> </a:t>
                      </a:r>
                      <a:r>
                        <a:rPr lang="en-US" sz="2200" b="1" dirty="0" err="1">
                          <a:solidFill>
                            <a:schemeClr val="tx1"/>
                          </a:solidFill>
                          <a:effectLst/>
                          <a:latin typeface="+mj-lt"/>
                        </a:rPr>
                        <a:t>hoa</a:t>
                      </a:r>
                      <a:r>
                        <a:rPr lang="en-US" sz="2200" b="1" dirty="0">
                          <a:solidFill>
                            <a:schemeClr val="tx1"/>
                          </a:solidFill>
                          <a:effectLst/>
                          <a:latin typeface="+mj-lt"/>
                        </a:rPr>
                        <a:t> </a:t>
                      </a:r>
                      <a:r>
                        <a:rPr lang="en-US" sz="2200" b="1" dirty="0" err="1">
                          <a:solidFill>
                            <a:schemeClr val="tx1"/>
                          </a:solidFill>
                          <a:effectLst/>
                          <a:latin typeface="+mj-lt"/>
                        </a:rPr>
                        <a:t>chuyển</a:t>
                      </a:r>
                      <a:r>
                        <a:rPr lang="en-US" sz="2200" b="1" dirty="0">
                          <a:solidFill>
                            <a:schemeClr val="tx1"/>
                          </a:solidFill>
                          <a:effectLst/>
                          <a:latin typeface="+mj-lt"/>
                        </a:rPr>
                        <a:t> </a:t>
                      </a:r>
                      <a:r>
                        <a:rPr lang="en-US" sz="2200" b="1" dirty="0" err="1">
                          <a:solidFill>
                            <a:schemeClr val="tx1"/>
                          </a:solidFill>
                          <a:effectLst/>
                          <a:latin typeface="+mj-lt"/>
                        </a:rPr>
                        <a:t>động</a:t>
                      </a:r>
                      <a:r>
                        <a:rPr lang="en-US" sz="2200" b="1" dirty="0">
                          <a:solidFill>
                            <a:schemeClr val="tx1"/>
                          </a:solidFill>
                          <a:effectLst/>
                          <a:latin typeface="+mj-lt"/>
                        </a:rPr>
                        <a:t> </a:t>
                      </a:r>
                      <a:r>
                        <a:rPr lang="en-US" sz="2200" b="1" dirty="0" err="1">
                          <a:solidFill>
                            <a:schemeClr val="tx1"/>
                          </a:solidFill>
                          <a:effectLst/>
                          <a:latin typeface="+mj-lt"/>
                        </a:rPr>
                        <a:t>như</a:t>
                      </a:r>
                      <a:r>
                        <a:rPr lang="en-US" sz="2200" b="1" dirty="0">
                          <a:solidFill>
                            <a:schemeClr val="tx1"/>
                          </a:solidFill>
                          <a:effectLst/>
                          <a:latin typeface="+mj-lt"/>
                        </a:rPr>
                        <a:t> </a:t>
                      </a:r>
                      <a:r>
                        <a:rPr lang="en-US" sz="2200" b="1" dirty="0" err="1">
                          <a:solidFill>
                            <a:schemeClr val="tx1"/>
                          </a:solidFill>
                          <a:effectLst/>
                          <a:latin typeface="+mj-lt"/>
                        </a:rPr>
                        <a:t>thế</a:t>
                      </a:r>
                      <a:r>
                        <a:rPr lang="en-US" sz="2200" b="1" dirty="0">
                          <a:solidFill>
                            <a:schemeClr val="tx1"/>
                          </a:solidFill>
                          <a:effectLst/>
                          <a:latin typeface="+mj-lt"/>
                        </a:rPr>
                        <a:t> </a:t>
                      </a:r>
                      <a:r>
                        <a:rPr lang="en-US" sz="2200" b="1" dirty="0" err="1">
                          <a:solidFill>
                            <a:schemeClr val="tx1"/>
                          </a:solidFill>
                          <a:effectLst/>
                          <a:latin typeface="+mj-lt"/>
                        </a:rPr>
                        <a:t>nào</a:t>
                      </a:r>
                      <a:r>
                        <a:rPr lang="en-US" sz="2200" b="1" dirty="0">
                          <a:solidFill>
                            <a:schemeClr val="tx1"/>
                          </a:solidFill>
                          <a:effectLst/>
                          <a:latin typeface="+mj-lt"/>
                        </a:rPr>
                        <a:t>?</a:t>
                      </a:r>
                    </a:p>
                    <a:p>
                      <a:pPr algn="just">
                        <a:lnSpc>
                          <a:spcPct val="150000"/>
                        </a:lnSpc>
                        <a:spcAft>
                          <a:spcPts val="0"/>
                        </a:spcAft>
                      </a:pPr>
                      <a:r>
                        <a:rPr lang="en-US" sz="2200" b="0" dirty="0">
                          <a:solidFill>
                            <a:srgbClr val="FF0000"/>
                          </a:solidFill>
                          <a:effectLst/>
                          <a:latin typeface="+mj-lt"/>
                        </a:rPr>
                        <a:t>TL: </a:t>
                      </a:r>
                      <a:r>
                        <a:rPr lang="en-US" sz="2200" b="0" dirty="0" err="1">
                          <a:solidFill>
                            <a:srgbClr val="FF0000"/>
                          </a:solidFill>
                          <a:effectLst/>
                          <a:latin typeface="+mj-lt"/>
                        </a:rPr>
                        <a:t>Các</a:t>
                      </a:r>
                      <a:r>
                        <a:rPr lang="en-US" sz="2200" b="0" dirty="0">
                          <a:solidFill>
                            <a:srgbClr val="FF0000"/>
                          </a:solidFill>
                          <a:effectLst/>
                          <a:latin typeface="+mj-lt"/>
                        </a:rPr>
                        <a:t> </a:t>
                      </a:r>
                      <a:r>
                        <a:rPr lang="en-US" sz="2200" b="0" dirty="0" err="1">
                          <a:solidFill>
                            <a:srgbClr val="FF0000"/>
                          </a:solidFill>
                          <a:effectLst/>
                          <a:latin typeface="+mj-lt"/>
                        </a:rPr>
                        <a:t>hạt</a:t>
                      </a:r>
                      <a:r>
                        <a:rPr lang="en-US" sz="2200" b="0" dirty="0">
                          <a:solidFill>
                            <a:srgbClr val="FF0000"/>
                          </a:solidFill>
                          <a:effectLst/>
                          <a:latin typeface="+mj-lt"/>
                        </a:rPr>
                        <a:t> </a:t>
                      </a:r>
                      <a:r>
                        <a:rPr lang="en-US" sz="2200" b="0" dirty="0" err="1">
                          <a:solidFill>
                            <a:srgbClr val="FF0000"/>
                          </a:solidFill>
                          <a:effectLst/>
                          <a:latin typeface="+mj-lt"/>
                        </a:rPr>
                        <a:t>phấn</a:t>
                      </a:r>
                      <a:r>
                        <a:rPr lang="en-US" sz="2200" b="0" dirty="0">
                          <a:solidFill>
                            <a:srgbClr val="FF0000"/>
                          </a:solidFill>
                          <a:effectLst/>
                          <a:latin typeface="+mj-lt"/>
                        </a:rPr>
                        <a:t> </a:t>
                      </a:r>
                      <a:r>
                        <a:rPr lang="en-US" sz="2200" b="0" dirty="0" err="1">
                          <a:solidFill>
                            <a:srgbClr val="FF0000"/>
                          </a:solidFill>
                          <a:effectLst/>
                          <a:latin typeface="+mj-lt"/>
                        </a:rPr>
                        <a:t>hoa</a:t>
                      </a:r>
                      <a:r>
                        <a:rPr lang="en-US" sz="2200" b="0" dirty="0">
                          <a:solidFill>
                            <a:srgbClr val="FF0000"/>
                          </a:solidFill>
                          <a:effectLst/>
                          <a:latin typeface="+mj-lt"/>
                        </a:rPr>
                        <a:t> </a:t>
                      </a:r>
                      <a:r>
                        <a:rPr lang="en-US" sz="2200" b="0" dirty="0" err="1">
                          <a:solidFill>
                            <a:srgbClr val="FF0000"/>
                          </a:solidFill>
                          <a:effectLst/>
                          <a:latin typeface="+mj-lt"/>
                        </a:rPr>
                        <a:t>chuyển</a:t>
                      </a:r>
                      <a:r>
                        <a:rPr lang="en-US" sz="2200" b="0" dirty="0">
                          <a:solidFill>
                            <a:srgbClr val="FF0000"/>
                          </a:solidFill>
                          <a:effectLst/>
                          <a:latin typeface="+mj-lt"/>
                        </a:rPr>
                        <a:t> </a:t>
                      </a:r>
                      <a:r>
                        <a:rPr lang="en-US" sz="2200" b="0" dirty="0" err="1">
                          <a:solidFill>
                            <a:srgbClr val="FF0000"/>
                          </a:solidFill>
                          <a:effectLst/>
                          <a:latin typeface="+mj-lt"/>
                        </a:rPr>
                        <a:t>động</a:t>
                      </a:r>
                      <a:r>
                        <a:rPr lang="en-US" sz="2200" b="0" dirty="0">
                          <a:solidFill>
                            <a:srgbClr val="FF0000"/>
                          </a:solidFill>
                          <a:effectLst/>
                          <a:latin typeface="+mj-lt"/>
                        </a:rPr>
                        <a:t> </a:t>
                      </a:r>
                      <a:r>
                        <a:rPr lang="en-US" sz="2200" b="0" dirty="0" err="1">
                          <a:solidFill>
                            <a:srgbClr val="FF0000"/>
                          </a:solidFill>
                          <a:effectLst/>
                          <a:latin typeface="+mj-lt"/>
                        </a:rPr>
                        <a:t>hỗn</a:t>
                      </a:r>
                      <a:r>
                        <a:rPr lang="en-US" sz="2200" b="0" dirty="0">
                          <a:solidFill>
                            <a:srgbClr val="FF0000"/>
                          </a:solidFill>
                          <a:effectLst/>
                          <a:latin typeface="+mj-lt"/>
                        </a:rPr>
                        <a:t> </a:t>
                      </a:r>
                      <a:r>
                        <a:rPr lang="en-US" sz="2200" b="0" dirty="0" err="1">
                          <a:solidFill>
                            <a:srgbClr val="FF0000"/>
                          </a:solidFill>
                          <a:effectLst/>
                          <a:latin typeface="+mj-lt"/>
                        </a:rPr>
                        <a:t>độn</a:t>
                      </a:r>
                      <a:r>
                        <a:rPr lang="en-US" sz="2200" b="0" dirty="0">
                          <a:solidFill>
                            <a:srgbClr val="FF0000"/>
                          </a:solidFill>
                          <a:effectLst/>
                          <a:latin typeface="+mj-lt"/>
                        </a:rPr>
                        <a:t> </a:t>
                      </a:r>
                      <a:r>
                        <a:rPr lang="en-US" sz="2200" b="0" dirty="0" err="1">
                          <a:solidFill>
                            <a:srgbClr val="FF0000"/>
                          </a:solidFill>
                          <a:effectLst/>
                          <a:latin typeface="+mj-lt"/>
                        </a:rPr>
                        <a:t>không</a:t>
                      </a:r>
                      <a:r>
                        <a:rPr lang="en-US" sz="2200" b="0" dirty="0">
                          <a:solidFill>
                            <a:srgbClr val="FF0000"/>
                          </a:solidFill>
                          <a:effectLst/>
                          <a:latin typeface="+mj-lt"/>
                        </a:rPr>
                        <a:t> </a:t>
                      </a:r>
                      <a:r>
                        <a:rPr lang="en-US" sz="2200" b="0" dirty="0" err="1">
                          <a:solidFill>
                            <a:srgbClr val="FF0000"/>
                          </a:solidFill>
                          <a:effectLst/>
                          <a:latin typeface="+mj-lt"/>
                        </a:rPr>
                        <a:t>ngừng</a:t>
                      </a:r>
                      <a:r>
                        <a:rPr lang="en-US" sz="2200" b="0" dirty="0">
                          <a:solidFill>
                            <a:srgbClr val="FF0000"/>
                          </a:solidFill>
                          <a:effectLst/>
                          <a:latin typeface="+mj-lt"/>
                        </a:rPr>
                        <a:t> </a:t>
                      </a:r>
                      <a:r>
                        <a:rPr lang="en-US" sz="2200" b="0" dirty="0" err="1">
                          <a:solidFill>
                            <a:srgbClr val="FF0000"/>
                          </a:solidFill>
                          <a:effectLst/>
                          <a:latin typeface="+mj-lt"/>
                        </a:rPr>
                        <a:t>về</a:t>
                      </a:r>
                      <a:r>
                        <a:rPr lang="en-US" sz="2200" b="0" dirty="0">
                          <a:solidFill>
                            <a:srgbClr val="FF0000"/>
                          </a:solidFill>
                          <a:effectLst/>
                          <a:latin typeface="+mj-lt"/>
                        </a:rPr>
                        <a:t> </a:t>
                      </a:r>
                      <a:r>
                        <a:rPr lang="en-US" sz="2200" b="0" dirty="0" err="1">
                          <a:solidFill>
                            <a:srgbClr val="FF0000"/>
                          </a:solidFill>
                          <a:effectLst/>
                          <a:latin typeface="+mj-lt"/>
                        </a:rPr>
                        <a:t>mọi</a:t>
                      </a:r>
                      <a:r>
                        <a:rPr lang="en-US" sz="2200" b="0" dirty="0">
                          <a:solidFill>
                            <a:srgbClr val="FF0000"/>
                          </a:solidFill>
                          <a:effectLst/>
                          <a:latin typeface="+mj-lt"/>
                        </a:rPr>
                        <a:t> </a:t>
                      </a:r>
                      <a:r>
                        <a:rPr lang="en-US" sz="2200" b="0" dirty="0" err="1">
                          <a:solidFill>
                            <a:srgbClr val="FF0000"/>
                          </a:solidFill>
                          <a:effectLst/>
                          <a:latin typeface="+mj-lt"/>
                        </a:rPr>
                        <a:t>phía</a:t>
                      </a:r>
                      <a:r>
                        <a:rPr lang="en-US" sz="2200" b="0" dirty="0">
                          <a:solidFill>
                            <a:srgbClr val="FF0000"/>
                          </a:solidFill>
                          <a:effectLst/>
                          <a:latin typeface="+mj-lt"/>
                        </a:rPr>
                        <a:t>.</a:t>
                      </a:r>
                    </a:p>
                    <a:p>
                      <a:pPr algn="just">
                        <a:lnSpc>
                          <a:spcPct val="150000"/>
                        </a:lnSpc>
                        <a:spcAft>
                          <a:spcPts val="0"/>
                        </a:spcAft>
                      </a:pPr>
                      <a:r>
                        <a:rPr lang="en-US" sz="2200" b="1" dirty="0" err="1">
                          <a:solidFill>
                            <a:schemeClr val="tx1"/>
                          </a:solidFill>
                          <a:effectLst/>
                          <a:latin typeface="+mj-lt"/>
                        </a:rPr>
                        <a:t>Câu</a:t>
                      </a:r>
                      <a:r>
                        <a:rPr lang="en-US" sz="2200" b="1" dirty="0">
                          <a:solidFill>
                            <a:schemeClr val="tx1"/>
                          </a:solidFill>
                          <a:effectLst/>
                          <a:latin typeface="+mj-lt"/>
                        </a:rPr>
                        <a:t> 2: </a:t>
                      </a:r>
                      <a:r>
                        <a:rPr lang="en-US" sz="2200" b="1" dirty="0" err="1">
                          <a:solidFill>
                            <a:schemeClr val="tx1"/>
                          </a:solidFill>
                          <a:effectLst/>
                          <a:latin typeface="+mj-lt"/>
                        </a:rPr>
                        <a:t>Tại</a:t>
                      </a:r>
                      <a:r>
                        <a:rPr lang="en-US" sz="2200" b="1" dirty="0">
                          <a:solidFill>
                            <a:schemeClr val="tx1"/>
                          </a:solidFill>
                          <a:effectLst/>
                          <a:latin typeface="+mj-lt"/>
                        </a:rPr>
                        <a:t> </a:t>
                      </a:r>
                      <a:r>
                        <a:rPr lang="en-US" sz="2200" b="1" dirty="0" err="1">
                          <a:solidFill>
                            <a:schemeClr val="tx1"/>
                          </a:solidFill>
                          <a:effectLst/>
                          <a:latin typeface="+mj-lt"/>
                        </a:rPr>
                        <a:t>sao</a:t>
                      </a:r>
                      <a:r>
                        <a:rPr lang="en-US" sz="2200" b="1" dirty="0">
                          <a:solidFill>
                            <a:schemeClr val="tx1"/>
                          </a:solidFill>
                          <a:effectLst/>
                          <a:latin typeface="+mj-lt"/>
                        </a:rPr>
                        <a:t> </a:t>
                      </a:r>
                      <a:r>
                        <a:rPr lang="en-US" sz="2200" b="1" dirty="0" err="1">
                          <a:solidFill>
                            <a:schemeClr val="tx1"/>
                          </a:solidFill>
                          <a:effectLst/>
                          <a:latin typeface="+mj-lt"/>
                        </a:rPr>
                        <a:t>các</a:t>
                      </a:r>
                      <a:r>
                        <a:rPr lang="en-US" sz="2200" b="1" dirty="0">
                          <a:solidFill>
                            <a:schemeClr val="tx1"/>
                          </a:solidFill>
                          <a:effectLst/>
                          <a:latin typeface="+mj-lt"/>
                        </a:rPr>
                        <a:t> </a:t>
                      </a:r>
                      <a:r>
                        <a:rPr lang="en-US" sz="2200" b="1" dirty="0" err="1">
                          <a:solidFill>
                            <a:schemeClr val="tx1"/>
                          </a:solidFill>
                          <a:effectLst/>
                          <a:latin typeface="+mj-lt"/>
                        </a:rPr>
                        <a:t>hạt</a:t>
                      </a:r>
                      <a:r>
                        <a:rPr lang="en-US" sz="2200" b="1" dirty="0">
                          <a:solidFill>
                            <a:schemeClr val="tx1"/>
                          </a:solidFill>
                          <a:effectLst/>
                          <a:latin typeface="+mj-lt"/>
                        </a:rPr>
                        <a:t> </a:t>
                      </a:r>
                      <a:r>
                        <a:rPr lang="en-US" sz="2200" b="1" dirty="0" err="1">
                          <a:solidFill>
                            <a:schemeClr val="tx1"/>
                          </a:solidFill>
                          <a:effectLst/>
                          <a:latin typeface="+mj-lt"/>
                        </a:rPr>
                        <a:t>phấn</a:t>
                      </a:r>
                      <a:r>
                        <a:rPr lang="en-US" sz="2200" b="1" dirty="0">
                          <a:solidFill>
                            <a:schemeClr val="tx1"/>
                          </a:solidFill>
                          <a:effectLst/>
                          <a:latin typeface="+mj-lt"/>
                        </a:rPr>
                        <a:t> </a:t>
                      </a:r>
                      <a:r>
                        <a:rPr lang="en-US" sz="2200" b="1" dirty="0" err="1">
                          <a:solidFill>
                            <a:schemeClr val="tx1"/>
                          </a:solidFill>
                          <a:effectLst/>
                          <a:latin typeface="+mj-lt"/>
                        </a:rPr>
                        <a:t>hoa</a:t>
                      </a:r>
                      <a:r>
                        <a:rPr lang="en-US" sz="2200" b="1" dirty="0">
                          <a:solidFill>
                            <a:schemeClr val="tx1"/>
                          </a:solidFill>
                          <a:effectLst/>
                          <a:latin typeface="+mj-lt"/>
                        </a:rPr>
                        <a:t> </a:t>
                      </a:r>
                      <a:r>
                        <a:rPr lang="en-US" sz="2200" b="1" dirty="0" err="1">
                          <a:solidFill>
                            <a:schemeClr val="tx1"/>
                          </a:solidFill>
                          <a:effectLst/>
                          <a:latin typeface="+mj-lt"/>
                        </a:rPr>
                        <a:t>lại</a:t>
                      </a:r>
                      <a:r>
                        <a:rPr lang="en-US" sz="2200" b="1" dirty="0">
                          <a:solidFill>
                            <a:schemeClr val="tx1"/>
                          </a:solidFill>
                          <a:effectLst/>
                          <a:latin typeface="+mj-lt"/>
                        </a:rPr>
                        <a:t> </a:t>
                      </a:r>
                      <a:r>
                        <a:rPr lang="en-US" sz="2200" b="1" dirty="0" err="1">
                          <a:solidFill>
                            <a:schemeClr val="tx1"/>
                          </a:solidFill>
                          <a:effectLst/>
                          <a:latin typeface="+mj-lt"/>
                        </a:rPr>
                        <a:t>chuyển</a:t>
                      </a:r>
                      <a:r>
                        <a:rPr lang="en-US" sz="2200" b="1" dirty="0">
                          <a:solidFill>
                            <a:schemeClr val="tx1"/>
                          </a:solidFill>
                          <a:effectLst/>
                          <a:latin typeface="+mj-lt"/>
                        </a:rPr>
                        <a:t> </a:t>
                      </a:r>
                      <a:r>
                        <a:rPr lang="en-US" sz="2200" b="1" dirty="0" err="1">
                          <a:solidFill>
                            <a:schemeClr val="tx1"/>
                          </a:solidFill>
                          <a:effectLst/>
                          <a:latin typeface="+mj-lt"/>
                        </a:rPr>
                        <a:t>động</a:t>
                      </a:r>
                      <a:r>
                        <a:rPr lang="en-US" sz="2200" b="1" dirty="0">
                          <a:solidFill>
                            <a:schemeClr val="tx1"/>
                          </a:solidFill>
                          <a:effectLst/>
                          <a:latin typeface="+mj-lt"/>
                        </a:rPr>
                        <a:t> </a:t>
                      </a:r>
                      <a:r>
                        <a:rPr lang="en-US" sz="2200" b="1" dirty="0" err="1">
                          <a:solidFill>
                            <a:schemeClr val="tx1"/>
                          </a:solidFill>
                          <a:effectLst/>
                          <a:latin typeface="+mj-lt"/>
                        </a:rPr>
                        <a:t>như</a:t>
                      </a:r>
                      <a:r>
                        <a:rPr lang="en-US" sz="2200" b="1" dirty="0">
                          <a:solidFill>
                            <a:schemeClr val="tx1"/>
                          </a:solidFill>
                          <a:effectLst/>
                          <a:latin typeface="+mj-lt"/>
                        </a:rPr>
                        <a:t> </a:t>
                      </a:r>
                      <a:r>
                        <a:rPr lang="en-US" sz="2200" b="1" dirty="0" err="1">
                          <a:solidFill>
                            <a:schemeClr val="tx1"/>
                          </a:solidFill>
                          <a:effectLst/>
                          <a:latin typeface="+mj-lt"/>
                        </a:rPr>
                        <a:t>vậy</a:t>
                      </a:r>
                      <a:r>
                        <a:rPr lang="en-US" sz="2200" b="1" dirty="0">
                          <a:solidFill>
                            <a:schemeClr val="tx1"/>
                          </a:solidFill>
                          <a:effectLst/>
                          <a:latin typeface="+mj-lt"/>
                        </a:rPr>
                        <a:t>?</a:t>
                      </a:r>
                    </a:p>
                    <a:p>
                      <a:pPr algn="just">
                        <a:lnSpc>
                          <a:spcPct val="150000"/>
                        </a:lnSpc>
                        <a:spcAft>
                          <a:spcPts val="0"/>
                        </a:spcAft>
                      </a:pPr>
                      <a:r>
                        <a:rPr lang="en-US" sz="2200" b="0" dirty="0">
                          <a:solidFill>
                            <a:srgbClr val="FF0000"/>
                          </a:solidFill>
                          <a:effectLst/>
                          <a:latin typeface="+mj-lt"/>
                        </a:rPr>
                        <a:t>TL: Do </a:t>
                      </a:r>
                      <a:r>
                        <a:rPr lang="en-US" sz="2200" b="0" dirty="0" err="1">
                          <a:solidFill>
                            <a:srgbClr val="FF0000"/>
                          </a:solidFill>
                          <a:effectLst/>
                          <a:latin typeface="+mj-lt"/>
                        </a:rPr>
                        <a:t>các</a:t>
                      </a:r>
                      <a:r>
                        <a:rPr lang="en-US" sz="2200" b="0" dirty="0">
                          <a:solidFill>
                            <a:srgbClr val="FF0000"/>
                          </a:solidFill>
                          <a:effectLst/>
                          <a:latin typeface="+mj-lt"/>
                        </a:rPr>
                        <a:t> </a:t>
                      </a:r>
                      <a:r>
                        <a:rPr lang="en-US" sz="2200" b="0" dirty="0" err="1">
                          <a:solidFill>
                            <a:srgbClr val="FF0000"/>
                          </a:solidFill>
                          <a:effectLst/>
                          <a:latin typeface="+mj-lt"/>
                        </a:rPr>
                        <a:t>phân</a:t>
                      </a:r>
                      <a:r>
                        <a:rPr lang="en-US" sz="2200" b="0" dirty="0">
                          <a:solidFill>
                            <a:srgbClr val="FF0000"/>
                          </a:solidFill>
                          <a:effectLst/>
                          <a:latin typeface="+mj-lt"/>
                        </a:rPr>
                        <a:t> </a:t>
                      </a:r>
                      <a:r>
                        <a:rPr lang="en-US" sz="2200" b="0" dirty="0" err="1">
                          <a:solidFill>
                            <a:srgbClr val="FF0000"/>
                          </a:solidFill>
                          <a:effectLst/>
                          <a:latin typeface="+mj-lt"/>
                        </a:rPr>
                        <a:t>tử</a:t>
                      </a:r>
                      <a:r>
                        <a:rPr lang="en-US" sz="2200" b="0" dirty="0">
                          <a:solidFill>
                            <a:srgbClr val="FF0000"/>
                          </a:solidFill>
                          <a:effectLst/>
                          <a:latin typeface="+mj-lt"/>
                        </a:rPr>
                        <a:t> </a:t>
                      </a:r>
                      <a:r>
                        <a:rPr lang="en-US" sz="2200" b="0" dirty="0" err="1">
                          <a:solidFill>
                            <a:srgbClr val="FF0000"/>
                          </a:solidFill>
                          <a:effectLst/>
                          <a:latin typeface="+mj-lt"/>
                        </a:rPr>
                        <a:t>nước</a:t>
                      </a:r>
                      <a:r>
                        <a:rPr lang="en-US" sz="2200" b="0" dirty="0">
                          <a:solidFill>
                            <a:srgbClr val="FF0000"/>
                          </a:solidFill>
                          <a:effectLst/>
                          <a:latin typeface="+mj-lt"/>
                        </a:rPr>
                        <a:t> </a:t>
                      </a:r>
                      <a:r>
                        <a:rPr lang="en-US" sz="2200" b="0" dirty="0" err="1">
                          <a:solidFill>
                            <a:srgbClr val="FF0000"/>
                          </a:solidFill>
                          <a:effectLst/>
                          <a:latin typeface="+mj-lt"/>
                        </a:rPr>
                        <a:t>chuyển</a:t>
                      </a:r>
                      <a:r>
                        <a:rPr lang="en-US" sz="2200" b="0" dirty="0">
                          <a:solidFill>
                            <a:srgbClr val="FF0000"/>
                          </a:solidFill>
                          <a:effectLst/>
                          <a:latin typeface="+mj-lt"/>
                        </a:rPr>
                        <a:t> </a:t>
                      </a:r>
                      <a:r>
                        <a:rPr lang="en-US" sz="2200" b="0" dirty="0" err="1">
                          <a:solidFill>
                            <a:srgbClr val="FF0000"/>
                          </a:solidFill>
                          <a:effectLst/>
                          <a:latin typeface="+mj-lt"/>
                        </a:rPr>
                        <a:t>động</a:t>
                      </a:r>
                      <a:r>
                        <a:rPr lang="en-US" sz="2200" b="0" dirty="0">
                          <a:solidFill>
                            <a:srgbClr val="FF0000"/>
                          </a:solidFill>
                          <a:effectLst/>
                          <a:latin typeface="+mj-lt"/>
                        </a:rPr>
                        <a:t> </a:t>
                      </a:r>
                      <a:r>
                        <a:rPr lang="en-US" sz="2200" b="0" dirty="0" err="1">
                          <a:solidFill>
                            <a:srgbClr val="FF0000"/>
                          </a:solidFill>
                          <a:effectLst/>
                          <a:latin typeface="+mj-lt"/>
                        </a:rPr>
                        <a:t>hỗn</a:t>
                      </a:r>
                      <a:r>
                        <a:rPr lang="en-US" sz="2200" b="0" dirty="0">
                          <a:solidFill>
                            <a:srgbClr val="FF0000"/>
                          </a:solidFill>
                          <a:effectLst/>
                          <a:latin typeface="+mj-lt"/>
                        </a:rPr>
                        <a:t> </a:t>
                      </a:r>
                      <a:r>
                        <a:rPr lang="en-US" sz="2200" b="0" dirty="0" err="1">
                          <a:solidFill>
                            <a:srgbClr val="FF0000"/>
                          </a:solidFill>
                          <a:effectLst/>
                          <a:latin typeface="+mj-lt"/>
                        </a:rPr>
                        <a:t>độn</a:t>
                      </a:r>
                      <a:r>
                        <a:rPr lang="en-US" sz="2200" b="0" dirty="0">
                          <a:solidFill>
                            <a:srgbClr val="FF0000"/>
                          </a:solidFill>
                          <a:effectLst/>
                          <a:latin typeface="+mj-lt"/>
                        </a:rPr>
                        <a:t>, </a:t>
                      </a:r>
                      <a:r>
                        <a:rPr lang="en-US" sz="2200" b="0" dirty="0" err="1">
                          <a:solidFill>
                            <a:srgbClr val="FF0000"/>
                          </a:solidFill>
                          <a:effectLst/>
                          <a:latin typeface="+mj-lt"/>
                        </a:rPr>
                        <a:t>va</a:t>
                      </a:r>
                      <a:r>
                        <a:rPr lang="en-US" sz="2200" b="0" dirty="0">
                          <a:solidFill>
                            <a:srgbClr val="FF0000"/>
                          </a:solidFill>
                          <a:effectLst/>
                          <a:latin typeface="+mj-lt"/>
                        </a:rPr>
                        <a:t> </a:t>
                      </a:r>
                      <a:r>
                        <a:rPr lang="en-US" sz="2200" b="0" dirty="0" err="1">
                          <a:solidFill>
                            <a:srgbClr val="FF0000"/>
                          </a:solidFill>
                          <a:effectLst/>
                          <a:latin typeface="+mj-lt"/>
                        </a:rPr>
                        <a:t>chạm</a:t>
                      </a:r>
                      <a:r>
                        <a:rPr lang="en-US" sz="2200" b="0" dirty="0">
                          <a:solidFill>
                            <a:srgbClr val="FF0000"/>
                          </a:solidFill>
                          <a:effectLst/>
                          <a:latin typeface="+mj-lt"/>
                        </a:rPr>
                        <a:t> </a:t>
                      </a:r>
                      <a:r>
                        <a:rPr lang="en-US" sz="2200" b="0" dirty="0" err="1">
                          <a:solidFill>
                            <a:srgbClr val="FF0000"/>
                          </a:solidFill>
                          <a:effectLst/>
                          <a:latin typeface="+mj-lt"/>
                        </a:rPr>
                        <a:t>vào</a:t>
                      </a:r>
                      <a:r>
                        <a:rPr lang="en-US" sz="2200" b="0" dirty="0">
                          <a:solidFill>
                            <a:srgbClr val="FF0000"/>
                          </a:solidFill>
                          <a:effectLst/>
                          <a:latin typeface="+mj-lt"/>
                        </a:rPr>
                        <a:t> </a:t>
                      </a:r>
                      <a:r>
                        <a:rPr lang="en-US" sz="2200" b="0" dirty="0" err="1">
                          <a:solidFill>
                            <a:srgbClr val="FF0000"/>
                          </a:solidFill>
                          <a:effectLst/>
                          <a:latin typeface="+mj-lt"/>
                        </a:rPr>
                        <a:t>các</a:t>
                      </a:r>
                      <a:r>
                        <a:rPr lang="en-US" sz="2200" b="0" dirty="0">
                          <a:solidFill>
                            <a:srgbClr val="FF0000"/>
                          </a:solidFill>
                          <a:effectLst/>
                          <a:latin typeface="+mj-lt"/>
                        </a:rPr>
                        <a:t> </a:t>
                      </a:r>
                      <a:r>
                        <a:rPr lang="en-US" sz="2200" b="0" dirty="0" err="1">
                          <a:solidFill>
                            <a:srgbClr val="FF0000"/>
                          </a:solidFill>
                          <a:effectLst/>
                          <a:latin typeface="+mj-lt"/>
                        </a:rPr>
                        <a:t>hạt</a:t>
                      </a:r>
                      <a:r>
                        <a:rPr lang="en-US" sz="2200" b="0" dirty="0">
                          <a:solidFill>
                            <a:srgbClr val="FF0000"/>
                          </a:solidFill>
                          <a:effectLst/>
                          <a:latin typeface="+mj-lt"/>
                        </a:rPr>
                        <a:t> </a:t>
                      </a:r>
                      <a:r>
                        <a:rPr lang="en-US" sz="2200" b="0" dirty="0" err="1">
                          <a:solidFill>
                            <a:srgbClr val="FF0000"/>
                          </a:solidFill>
                          <a:effectLst/>
                          <a:latin typeface="+mj-lt"/>
                        </a:rPr>
                        <a:t>phấn</a:t>
                      </a:r>
                      <a:r>
                        <a:rPr lang="en-US" sz="2200" b="0" dirty="0">
                          <a:solidFill>
                            <a:srgbClr val="FF0000"/>
                          </a:solidFill>
                          <a:effectLst/>
                          <a:latin typeface="+mj-lt"/>
                        </a:rPr>
                        <a:t> </a:t>
                      </a:r>
                      <a:r>
                        <a:rPr lang="en-US" sz="2200" b="0" dirty="0" err="1">
                          <a:solidFill>
                            <a:srgbClr val="FF0000"/>
                          </a:solidFill>
                          <a:effectLst/>
                          <a:latin typeface="+mj-lt"/>
                        </a:rPr>
                        <a:t>hoa</a:t>
                      </a:r>
                      <a:r>
                        <a:rPr lang="en-US" sz="2200" b="0" dirty="0">
                          <a:solidFill>
                            <a:srgbClr val="FF0000"/>
                          </a:solidFill>
                          <a:effectLst/>
                          <a:latin typeface="+mj-lt"/>
                        </a:rPr>
                        <a:t> </a:t>
                      </a:r>
                      <a:r>
                        <a:rPr lang="en-US" sz="2200" b="0" dirty="0" err="1">
                          <a:solidFill>
                            <a:srgbClr val="FF0000"/>
                          </a:solidFill>
                          <a:effectLst/>
                          <a:latin typeface="+mj-lt"/>
                        </a:rPr>
                        <a:t>làm</a:t>
                      </a:r>
                      <a:r>
                        <a:rPr lang="en-US" sz="2200" b="0" dirty="0">
                          <a:solidFill>
                            <a:srgbClr val="FF0000"/>
                          </a:solidFill>
                          <a:effectLst/>
                          <a:latin typeface="+mj-lt"/>
                        </a:rPr>
                        <a:t> </a:t>
                      </a:r>
                      <a:r>
                        <a:rPr lang="en-US" sz="2200" b="0" dirty="0" err="1">
                          <a:solidFill>
                            <a:srgbClr val="FF0000"/>
                          </a:solidFill>
                          <a:effectLst/>
                          <a:latin typeface="+mj-lt"/>
                        </a:rPr>
                        <a:t>nó</a:t>
                      </a:r>
                      <a:r>
                        <a:rPr lang="en-US" sz="2200" b="0" dirty="0">
                          <a:solidFill>
                            <a:srgbClr val="FF0000"/>
                          </a:solidFill>
                          <a:effectLst/>
                          <a:latin typeface="+mj-lt"/>
                        </a:rPr>
                        <a:t> </a:t>
                      </a:r>
                      <a:r>
                        <a:rPr lang="en-US" sz="2200" b="0" dirty="0" err="1">
                          <a:solidFill>
                            <a:srgbClr val="FF0000"/>
                          </a:solidFill>
                          <a:effectLst/>
                          <a:latin typeface="+mj-lt"/>
                        </a:rPr>
                        <a:t>chuyển</a:t>
                      </a:r>
                      <a:r>
                        <a:rPr lang="en-US" sz="2200" b="0" dirty="0">
                          <a:solidFill>
                            <a:srgbClr val="FF0000"/>
                          </a:solidFill>
                          <a:effectLst/>
                          <a:latin typeface="+mj-lt"/>
                        </a:rPr>
                        <a:t> </a:t>
                      </a:r>
                      <a:r>
                        <a:rPr lang="en-US" sz="2200" b="0" dirty="0" err="1">
                          <a:solidFill>
                            <a:srgbClr val="FF0000"/>
                          </a:solidFill>
                          <a:effectLst/>
                          <a:latin typeface="+mj-lt"/>
                        </a:rPr>
                        <a:t>động</a:t>
                      </a:r>
                      <a:r>
                        <a:rPr lang="en-US" sz="2200" b="0" dirty="0">
                          <a:solidFill>
                            <a:srgbClr val="FF0000"/>
                          </a:solidFill>
                          <a:effectLst/>
                          <a:latin typeface="+mj-lt"/>
                        </a:rPr>
                        <a:t> </a:t>
                      </a:r>
                      <a:r>
                        <a:rPr lang="en-US" sz="2200" b="0" dirty="0" err="1">
                          <a:solidFill>
                            <a:srgbClr val="FF0000"/>
                          </a:solidFill>
                          <a:effectLst/>
                          <a:latin typeface="+mj-lt"/>
                        </a:rPr>
                        <a:t>theo</a:t>
                      </a:r>
                      <a:r>
                        <a:rPr lang="en-US" sz="2200" b="0" dirty="0">
                          <a:solidFill>
                            <a:srgbClr val="FF0000"/>
                          </a:solidFill>
                          <a:effectLst/>
                          <a:latin typeface="+mj-lt"/>
                        </a:rPr>
                        <a:t> </a:t>
                      </a:r>
                      <a:r>
                        <a:rPr lang="en-US" sz="2200" b="0" dirty="0" err="1">
                          <a:solidFill>
                            <a:srgbClr val="FF0000"/>
                          </a:solidFill>
                          <a:effectLst/>
                          <a:latin typeface="+mj-lt"/>
                        </a:rPr>
                        <a:t>mọi</a:t>
                      </a:r>
                      <a:r>
                        <a:rPr lang="en-US" sz="2200" b="0" dirty="0">
                          <a:solidFill>
                            <a:srgbClr val="FF0000"/>
                          </a:solidFill>
                          <a:effectLst/>
                          <a:latin typeface="+mj-lt"/>
                        </a:rPr>
                        <a:t> </a:t>
                      </a:r>
                      <a:r>
                        <a:rPr lang="en-US" sz="2200" b="0" dirty="0" err="1">
                          <a:solidFill>
                            <a:srgbClr val="FF0000"/>
                          </a:solidFill>
                          <a:effectLst/>
                          <a:latin typeface="+mj-lt"/>
                        </a:rPr>
                        <a:t>phía</a:t>
                      </a:r>
                      <a:r>
                        <a:rPr lang="en-US" sz="2200" b="0" dirty="0">
                          <a:solidFill>
                            <a:srgbClr val="FF0000"/>
                          </a:solidFill>
                          <a:effectLst/>
                          <a:latin typeface="+mj-lt"/>
                        </a:rPr>
                        <a:t>.</a:t>
                      </a:r>
                    </a:p>
                    <a:p>
                      <a:pPr algn="just">
                        <a:lnSpc>
                          <a:spcPct val="150000"/>
                        </a:lnSpc>
                        <a:spcAft>
                          <a:spcPts val="0"/>
                        </a:spcAft>
                      </a:pPr>
                      <a:r>
                        <a:rPr lang="en-US" sz="2200" b="1" dirty="0" err="1">
                          <a:solidFill>
                            <a:schemeClr val="tx1"/>
                          </a:solidFill>
                          <a:effectLst/>
                          <a:latin typeface="+mj-lt"/>
                        </a:rPr>
                        <a:t>Câu</a:t>
                      </a:r>
                      <a:r>
                        <a:rPr lang="en-US" sz="2200" b="1" dirty="0">
                          <a:solidFill>
                            <a:schemeClr val="tx1"/>
                          </a:solidFill>
                          <a:effectLst/>
                          <a:latin typeface="+mj-lt"/>
                        </a:rPr>
                        <a:t> 3: </a:t>
                      </a:r>
                      <a:r>
                        <a:rPr lang="en-US" sz="2200" b="1" dirty="0" err="1">
                          <a:solidFill>
                            <a:schemeClr val="tx1"/>
                          </a:solidFill>
                          <a:effectLst/>
                          <a:latin typeface="+mj-lt"/>
                        </a:rPr>
                        <a:t>Nhiệt</a:t>
                      </a:r>
                      <a:r>
                        <a:rPr lang="en-US" sz="2200" b="1" dirty="0">
                          <a:solidFill>
                            <a:schemeClr val="tx1"/>
                          </a:solidFill>
                          <a:effectLst/>
                          <a:latin typeface="+mj-lt"/>
                        </a:rPr>
                        <a:t> </a:t>
                      </a:r>
                      <a:r>
                        <a:rPr lang="en-US" sz="2200" b="1" dirty="0" err="1">
                          <a:solidFill>
                            <a:schemeClr val="tx1"/>
                          </a:solidFill>
                          <a:effectLst/>
                          <a:latin typeface="+mj-lt"/>
                        </a:rPr>
                        <a:t>độ</a:t>
                      </a:r>
                      <a:r>
                        <a:rPr lang="en-US" sz="2200" b="1" dirty="0">
                          <a:solidFill>
                            <a:schemeClr val="tx1"/>
                          </a:solidFill>
                          <a:effectLst/>
                          <a:latin typeface="+mj-lt"/>
                        </a:rPr>
                        <a:t> </a:t>
                      </a:r>
                      <a:r>
                        <a:rPr lang="en-US" sz="2200" b="1" dirty="0" err="1">
                          <a:solidFill>
                            <a:schemeClr val="tx1"/>
                          </a:solidFill>
                          <a:effectLst/>
                          <a:latin typeface="+mj-lt"/>
                        </a:rPr>
                        <a:t>càng</a:t>
                      </a:r>
                      <a:r>
                        <a:rPr lang="en-US" sz="2200" b="1" dirty="0">
                          <a:solidFill>
                            <a:schemeClr val="tx1"/>
                          </a:solidFill>
                          <a:effectLst/>
                          <a:latin typeface="+mj-lt"/>
                        </a:rPr>
                        <a:t> </a:t>
                      </a:r>
                      <a:r>
                        <a:rPr lang="en-US" sz="2200" b="1" dirty="0" err="1">
                          <a:solidFill>
                            <a:schemeClr val="tx1"/>
                          </a:solidFill>
                          <a:effectLst/>
                          <a:latin typeface="+mj-lt"/>
                        </a:rPr>
                        <a:t>cao</a:t>
                      </a:r>
                      <a:r>
                        <a:rPr lang="en-US" sz="2200" b="1" dirty="0">
                          <a:solidFill>
                            <a:schemeClr val="tx1"/>
                          </a:solidFill>
                          <a:effectLst/>
                          <a:latin typeface="+mj-lt"/>
                        </a:rPr>
                        <a:t> </a:t>
                      </a:r>
                      <a:r>
                        <a:rPr lang="en-US" sz="2200" b="1" dirty="0" err="1">
                          <a:solidFill>
                            <a:schemeClr val="tx1"/>
                          </a:solidFill>
                          <a:effectLst/>
                          <a:latin typeface="+mj-lt"/>
                        </a:rPr>
                        <a:t>thì</a:t>
                      </a:r>
                      <a:r>
                        <a:rPr lang="en-US" sz="2200" b="1" dirty="0">
                          <a:solidFill>
                            <a:schemeClr val="tx1"/>
                          </a:solidFill>
                          <a:effectLst/>
                          <a:latin typeface="+mj-lt"/>
                        </a:rPr>
                        <a:t> </a:t>
                      </a:r>
                      <a:r>
                        <a:rPr lang="en-US" sz="2200" b="1" dirty="0" err="1">
                          <a:solidFill>
                            <a:schemeClr val="tx1"/>
                          </a:solidFill>
                          <a:effectLst/>
                          <a:latin typeface="+mj-lt"/>
                        </a:rPr>
                        <a:t>chuyển</a:t>
                      </a:r>
                      <a:r>
                        <a:rPr lang="en-US" sz="2200" b="1" dirty="0">
                          <a:solidFill>
                            <a:schemeClr val="tx1"/>
                          </a:solidFill>
                          <a:effectLst/>
                          <a:latin typeface="+mj-lt"/>
                        </a:rPr>
                        <a:t> </a:t>
                      </a:r>
                      <a:r>
                        <a:rPr lang="en-US" sz="2200" b="1" dirty="0" err="1">
                          <a:solidFill>
                            <a:schemeClr val="tx1"/>
                          </a:solidFill>
                          <a:effectLst/>
                          <a:latin typeface="+mj-lt"/>
                        </a:rPr>
                        <a:t>động</a:t>
                      </a:r>
                      <a:r>
                        <a:rPr lang="en-US" sz="2200" b="1" dirty="0">
                          <a:solidFill>
                            <a:schemeClr val="tx1"/>
                          </a:solidFill>
                          <a:effectLst/>
                          <a:latin typeface="+mj-lt"/>
                        </a:rPr>
                        <a:t> </a:t>
                      </a:r>
                      <a:r>
                        <a:rPr lang="en-US" sz="2200" b="1" dirty="0" err="1">
                          <a:solidFill>
                            <a:schemeClr val="tx1"/>
                          </a:solidFill>
                          <a:effectLst/>
                          <a:latin typeface="+mj-lt"/>
                        </a:rPr>
                        <a:t>của</a:t>
                      </a:r>
                      <a:r>
                        <a:rPr lang="en-US" sz="2200" b="1" dirty="0">
                          <a:solidFill>
                            <a:schemeClr val="tx1"/>
                          </a:solidFill>
                          <a:effectLst/>
                          <a:latin typeface="+mj-lt"/>
                        </a:rPr>
                        <a:t> </a:t>
                      </a:r>
                      <a:r>
                        <a:rPr lang="en-US" sz="2200" b="1" dirty="0" err="1">
                          <a:solidFill>
                            <a:schemeClr val="tx1"/>
                          </a:solidFill>
                          <a:effectLst/>
                          <a:latin typeface="+mj-lt"/>
                        </a:rPr>
                        <a:t>các</a:t>
                      </a:r>
                      <a:r>
                        <a:rPr lang="en-US" sz="2200" b="1" dirty="0">
                          <a:solidFill>
                            <a:schemeClr val="tx1"/>
                          </a:solidFill>
                          <a:effectLst/>
                          <a:latin typeface="+mj-lt"/>
                        </a:rPr>
                        <a:t> </a:t>
                      </a:r>
                      <a:r>
                        <a:rPr lang="en-US" sz="2200" b="1" dirty="0" err="1">
                          <a:solidFill>
                            <a:schemeClr val="tx1"/>
                          </a:solidFill>
                          <a:effectLst/>
                          <a:latin typeface="+mj-lt"/>
                        </a:rPr>
                        <a:t>hạt</a:t>
                      </a:r>
                      <a:r>
                        <a:rPr lang="en-US" sz="2200" b="1" dirty="0">
                          <a:solidFill>
                            <a:schemeClr val="tx1"/>
                          </a:solidFill>
                          <a:effectLst/>
                          <a:latin typeface="+mj-lt"/>
                        </a:rPr>
                        <a:t> </a:t>
                      </a:r>
                      <a:r>
                        <a:rPr lang="en-US" sz="2200" b="1" dirty="0" err="1">
                          <a:solidFill>
                            <a:schemeClr val="tx1"/>
                          </a:solidFill>
                          <a:effectLst/>
                          <a:latin typeface="+mj-lt"/>
                        </a:rPr>
                        <a:t>phấn</a:t>
                      </a:r>
                      <a:r>
                        <a:rPr lang="en-US" sz="2200" b="1" dirty="0">
                          <a:solidFill>
                            <a:schemeClr val="tx1"/>
                          </a:solidFill>
                          <a:effectLst/>
                          <a:latin typeface="+mj-lt"/>
                        </a:rPr>
                        <a:t> </a:t>
                      </a:r>
                      <a:r>
                        <a:rPr lang="en-US" sz="2200" b="1" dirty="0" err="1">
                          <a:solidFill>
                            <a:schemeClr val="tx1"/>
                          </a:solidFill>
                          <a:effectLst/>
                          <a:latin typeface="+mj-lt"/>
                        </a:rPr>
                        <a:t>hoa</a:t>
                      </a:r>
                      <a:r>
                        <a:rPr lang="en-US" sz="2200" b="1" dirty="0">
                          <a:solidFill>
                            <a:schemeClr val="tx1"/>
                          </a:solidFill>
                          <a:effectLst/>
                          <a:latin typeface="+mj-lt"/>
                        </a:rPr>
                        <a:t> </a:t>
                      </a:r>
                      <a:r>
                        <a:rPr lang="en-US" sz="2200" b="1" dirty="0" err="1">
                          <a:solidFill>
                            <a:schemeClr val="tx1"/>
                          </a:solidFill>
                          <a:effectLst/>
                          <a:latin typeface="+mj-lt"/>
                        </a:rPr>
                        <a:t>sẽ</a:t>
                      </a:r>
                      <a:r>
                        <a:rPr lang="en-US" sz="2200" b="1" dirty="0">
                          <a:solidFill>
                            <a:schemeClr val="tx1"/>
                          </a:solidFill>
                          <a:effectLst/>
                          <a:latin typeface="+mj-lt"/>
                        </a:rPr>
                        <a:t> </a:t>
                      </a:r>
                      <a:r>
                        <a:rPr lang="en-US" sz="2200" b="1" dirty="0" err="1">
                          <a:solidFill>
                            <a:schemeClr val="tx1"/>
                          </a:solidFill>
                          <a:effectLst/>
                          <a:latin typeface="+mj-lt"/>
                        </a:rPr>
                        <a:t>xảy</a:t>
                      </a:r>
                      <a:r>
                        <a:rPr lang="en-US" sz="2200" b="1" dirty="0">
                          <a:solidFill>
                            <a:schemeClr val="tx1"/>
                          </a:solidFill>
                          <a:effectLst/>
                          <a:latin typeface="+mj-lt"/>
                        </a:rPr>
                        <a:t> ra </a:t>
                      </a:r>
                      <a:r>
                        <a:rPr lang="en-US" sz="2200" b="1" dirty="0" err="1">
                          <a:solidFill>
                            <a:schemeClr val="tx1"/>
                          </a:solidFill>
                          <a:effectLst/>
                          <a:latin typeface="+mj-lt"/>
                        </a:rPr>
                        <a:t>như</a:t>
                      </a:r>
                      <a:r>
                        <a:rPr lang="en-US" sz="2200" b="1" dirty="0">
                          <a:solidFill>
                            <a:schemeClr val="tx1"/>
                          </a:solidFill>
                          <a:effectLst/>
                          <a:latin typeface="+mj-lt"/>
                        </a:rPr>
                        <a:t> </a:t>
                      </a:r>
                      <a:r>
                        <a:rPr lang="en-US" sz="2200" b="1" dirty="0" err="1">
                          <a:solidFill>
                            <a:schemeClr val="tx1"/>
                          </a:solidFill>
                          <a:effectLst/>
                          <a:latin typeface="+mj-lt"/>
                        </a:rPr>
                        <a:t>thế</a:t>
                      </a:r>
                      <a:r>
                        <a:rPr lang="en-US" sz="2200" b="1" dirty="0">
                          <a:solidFill>
                            <a:schemeClr val="tx1"/>
                          </a:solidFill>
                          <a:effectLst/>
                          <a:latin typeface="+mj-lt"/>
                        </a:rPr>
                        <a:t> </a:t>
                      </a:r>
                      <a:r>
                        <a:rPr lang="en-US" sz="2200" b="1" dirty="0" err="1">
                          <a:solidFill>
                            <a:schemeClr val="tx1"/>
                          </a:solidFill>
                          <a:effectLst/>
                          <a:latin typeface="+mj-lt"/>
                        </a:rPr>
                        <a:t>nào</a:t>
                      </a:r>
                      <a:r>
                        <a:rPr lang="en-US" sz="2200" b="1" dirty="0">
                          <a:solidFill>
                            <a:schemeClr val="tx1"/>
                          </a:solidFill>
                          <a:effectLst/>
                          <a:latin typeface="+mj-lt"/>
                        </a:rPr>
                        <a:t>? </a:t>
                      </a:r>
                      <a:r>
                        <a:rPr lang="en-US" sz="2200" b="1" dirty="0" err="1">
                          <a:solidFill>
                            <a:schemeClr val="tx1"/>
                          </a:solidFill>
                          <a:effectLst/>
                          <a:latin typeface="+mj-lt"/>
                        </a:rPr>
                        <a:t>Vì</a:t>
                      </a:r>
                      <a:r>
                        <a:rPr lang="en-US" sz="2200" b="1" dirty="0">
                          <a:solidFill>
                            <a:schemeClr val="tx1"/>
                          </a:solidFill>
                          <a:effectLst/>
                          <a:latin typeface="+mj-lt"/>
                        </a:rPr>
                        <a:t> </a:t>
                      </a:r>
                      <a:r>
                        <a:rPr lang="en-US" sz="2200" b="1" dirty="0" err="1">
                          <a:solidFill>
                            <a:schemeClr val="tx1"/>
                          </a:solidFill>
                          <a:effectLst/>
                          <a:latin typeface="+mj-lt"/>
                        </a:rPr>
                        <a:t>sao</a:t>
                      </a:r>
                      <a:r>
                        <a:rPr lang="en-US" sz="2200" b="1" dirty="0">
                          <a:solidFill>
                            <a:schemeClr val="tx1"/>
                          </a:solidFill>
                          <a:effectLst/>
                          <a:latin typeface="+mj-lt"/>
                        </a:rPr>
                        <a:t>?</a:t>
                      </a:r>
                    </a:p>
                    <a:p>
                      <a:pPr algn="just">
                        <a:lnSpc>
                          <a:spcPct val="150000"/>
                        </a:lnSpc>
                        <a:spcAft>
                          <a:spcPts val="0"/>
                        </a:spcAft>
                      </a:pPr>
                      <a:r>
                        <a:rPr lang="en-US" sz="2200" b="0" dirty="0">
                          <a:solidFill>
                            <a:srgbClr val="FF0000"/>
                          </a:solidFill>
                          <a:effectLst/>
                          <a:latin typeface="+mj-lt"/>
                        </a:rPr>
                        <a:t>TL: </a:t>
                      </a:r>
                      <a:r>
                        <a:rPr lang="en-US" sz="2200" b="0" dirty="0" err="1">
                          <a:solidFill>
                            <a:srgbClr val="FF0000"/>
                          </a:solidFill>
                          <a:effectLst/>
                          <a:latin typeface="+mj-lt"/>
                        </a:rPr>
                        <a:t>Nhiệt</a:t>
                      </a:r>
                      <a:r>
                        <a:rPr lang="en-US" sz="2200" b="0" dirty="0">
                          <a:solidFill>
                            <a:srgbClr val="FF0000"/>
                          </a:solidFill>
                          <a:effectLst/>
                          <a:latin typeface="+mj-lt"/>
                        </a:rPr>
                        <a:t> </a:t>
                      </a:r>
                      <a:r>
                        <a:rPr lang="en-US" sz="2200" b="0" dirty="0" err="1">
                          <a:solidFill>
                            <a:srgbClr val="FF0000"/>
                          </a:solidFill>
                          <a:effectLst/>
                          <a:latin typeface="+mj-lt"/>
                        </a:rPr>
                        <a:t>độ</a:t>
                      </a:r>
                      <a:r>
                        <a:rPr lang="en-US" sz="2200" b="0" dirty="0">
                          <a:solidFill>
                            <a:srgbClr val="FF0000"/>
                          </a:solidFill>
                          <a:effectLst/>
                          <a:latin typeface="+mj-lt"/>
                        </a:rPr>
                        <a:t> </a:t>
                      </a:r>
                      <a:r>
                        <a:rPr lang="en-US" sz="2200" b="0" dirty="0" err="1">
                          <a:solidFill>
                            <a:srgbClr val="FF0000"/>
                          </a:solidFill>
                          <a:effectLst/>
                          <a:latin typeface="+mj-lt"/>
                        </a:rPr>
                        <a:t>càng</a:t>
                      </a:r>
                      <a:r>
                        <a:rPr lang="en-US" sz="2200" b="0" dirty="0">
                          <a:solidFill>
                            <a:srgbClr val="FF0000"/>
                          </a:solidFill>
                          <a:effectLst/>
                          <a:latin typeface="+mj-lt"/>
                        </a:rPr>
                        <a:t> </a:t>
                      </a:r>
                      <a:r>
                        <a:rPr lang="en-US" sz="2200" b="0" dirty="0" err="1">
                          <a:solidFill>
                            <a:srgbClr val="FF0000"/>
                          </a:solidFill>
                          <a:effectLst/>
                          <a:latin typeface="+mj-lt"/>
                        </a:rPr>
                        <a:t>cao</a:t>
                      </a:r>
                      <a:r>
                        <a:rPr lang="en-US" sz="2200" b="0" dirty="0">
                          <a:solidFill>
                            <a:srgbClr val="FF0000"/>
                          </a:solidFill>
                          <a:effectLst/>
                          <a:latin typeface="+mj-lt"/>
                        </a:rPr>
                        <a:t> </a:t>
                      </a:r>
                      <a:r>
                        <a:rPr lang="en-US" sz="2200" b="0" dirty="0" err="1">
                          <a:solidFill>
                            <a:srgbClr val="FF0000"/>
                          </a:solidFill>
                          <a:effectLst/>
                          <a:latin typeface="+mj-lt"/>
                        </a:rPr>
                        <a:t>thì</a:t>
                      </a:r>
                      <a:r>
                        <a:rPr lang="en-US" sz="2200" b="0" dirty="0">
                          <a:solidFill>
                            <a:srgbClr val="FF0000"/>
                          </a:solidFill>
                          <a:effectLst/>
                          <a:latin typeface="+mj-lt"/>
                        </a:rPr>
                        <a:t> </a:t>
                      </a:r>
                      <a:r>
                        <a:rPr lang="en-US" sz="2200" b="0" dirty="0" err="1">
                          <a:solidFill>
                            <a:srgbClr val="FF0000"/>
                          </a:solidFill>
                          <a:effectLst/>
                          <a:latin typeface="+mj-lt"/>
                        </a:rPr>
                        <a:t>chuyển</a:t>
                      </a:r>
                      <a:r>
                        <a:rPr lang="en-US" sz="2200" b="0" dirty="0">
                          <a:solidFill>
                            <a:srgbClr val="FF0000"/>
                          </a:solidFill>
                          <a:effectLst/>
                          <a:latin typeface="+mj-lt"/>
                        </a:rPr>
                        <a:t> </a:t>
                      </a:r>
                      <a:r>
                        <a:rPr lang="en-US" sz="2200" b="0" dirty="0" err="1">
                          <a:solidFill>
                            <a:srgbClr val="FF0000"/>
                          </a:solidFill>
                          <a:effectLst/>
                          <a:latin typeface="+mj-lt"/>
                        </a:rPr>
                        <a:t>động</a:t>
                      </a:r>
                      <a:r>
                        <a:rPr lang="en-US" sz="2200" b="0" dirty="0">
                          <a:solidFill>
                            <a:srgbClr val="FF0000"/>
                          </a:solidFill>
                          <a:effectLst/>
                          <a:latin typeface="+mj-lt"/>
                        </a:rPr>
                        <a:t> </a:t>
                      </a:r>
                      <a:r>
                        <a:rPr lang="en-US" sz="2200" b="0" dirty="0" err="1">
                          <a:solidFill>
                            <a:srgbClr val="FF0000"/>
                          </a:solidFill>
                          <a:effectLst/>
                          <a:latin typeface="+mj-lt"/>
                        </a:rPr>
                        <a:t>của</a:t>
                      </a:r>
                      <a:r>
                        <a:rPr lang="en-US" sz="2200" b="0" dirty="0">
                          <a:solidFill>
                            <a:srgbClr val="FF0000"/>
                          </a:solidFill>
                          <a:effectLst/>
                          <a:latin typeface="+mj-lt"/>
                        </a:rPr>
                        <a:t> </a:t>
                      </a:r>
                      <a:r>
                        <a:rPr lang="en-US" sz="2200" b="0" dirty="0" err="1">
                          <a:solidFill>
                            <a:srgbClr val="FF0000"/>
                          </a:solidFill>
                          <a:effectLst/>
                          <a:latin typeface="+mj-lt"/>
                        </a:rPr>
                        <a:t>các</a:t>
                      </a:r>
                      <a:r>
                        <a:rPr lang="en-US" sz="2200" b="0" dirty="0">
                          <a:solidFill>
                            <a:srgbClr val="FF0000"/>
                          </a:solidFill>
                          <a:effectLst/>
                          <a:latin typeface="+mj-lt"/>
                        </a:rPr>
                        <a:t> </a:t>
                      </a:r>
                      <a:r>
                        <a:rPr lang="en-US" sz="2200" b="0" dirty="0" err="1">
                          <a:solidFill>
                            <a:srgbClr val="FF0000"/>
                          </a:solidFill>
                          <a:effectLst/>
                          <a:latin typeface="+mj-lt"/>
                        </a:rPr>
                        <a:t>hạt</a:t>
                      </a:r>
                      <a:r>
                        <a:rPr lang="en-US" sz="2200" b="0" dirty="0">
                          <a:solidFill>
                            <a:srgbClr val="FF0000"/>
                          </a:solidFill>
                          <a:effectLst/>
                          <a:latin typeface="+mj-lt"/>
                        </a:rPr>
                        <a:t> </a:t>
                      </a:r>
                      <a:r>
                        <a:rPr lang="en-US" sz="2200" b="0" dirty="0" err="1">
                          <a:solidFill>
                            <a:srgbClr val="FF0000"/>
                          </a:solidFill>
                          <a:effectLst/>
                          <a:latin typeface="+mj-lt"/>
                        </a:rPr>
                        <a:t>phấn</a:t>
                      </a:r>
                      <a:r>
                        <a:rPr lang="en-US" sz="2200" b="0" dirty="0">
                          <a:solidFill>
                            <a:srgbClr val="FF0000"/>
                          </a:solidFill>
                          <a:effectLst/>
                          <a:latin typeface="+mj-lt"/>
                        </a:rPr>
                        <a:t> </a:t>
                      </a:r>
                      <a:r>
                        <a:rPr lang="en-US" sz="2200" b="0" dirty="0" err="1">
                          <a:solidFill>
                            <a:srgbClr val="FF0000"/>
                          </a:solidFill>
                          <a:effectLst/>
                          <a:latin typeface="+mj-lt"/>
                        </a:rPr>
                        <a:t>hoa</a:t>
                      </a:r>
                      <a:r>
                        <a:rPr lang="en-US" sz="2200" b="0" dirty="0">
                          <a:solidFill>
                            <a:srgbClr val="FF0000"/>
                          </a:solidFill>
                          <a:effectLst/>
                          <a:latin typeface="+mj-lt"/>
                        </a:rPr>
                        <a:t> </a:t>
                      </a:r>
                      <a:r>
                        <a:rPr lang="en-US" sz="2200" b="0" dirty="0" err="1">
                          <a:solidFill>
                            <a:srgbClr val="FF0000"/>
                          </a:solidFill>
                          <a:effectLst/>
                          <a:latin typeface="+mj-lt"/>
                        </a:rPr>
                        <a:t>sẽ</a:t>
                      </a:r>
                      <a:r>
                        <a:rPr lang="en-US" sz="2200" b="0" dirty="0">
                          <a:solidFill>
                            <a:srgbClr val="FF0000"/>
                          </a:solidFill>
                          <a:effectLst/>
                          <a:latin typeface="+mj-lt"/>
                        </a:rPr>
                        <a:t> </a:t>
                      </a:r>
                      <a:r>
                        <a:rPr lang="en-US" sz="2200" b="0" dirty="0" err="1">
                          <a:solidFill>
                            <a:srgbClr val="FF0000"/>
                          </a:solidFill>
                          <a:effectLst/>
                          <a:latin typeface="+mj-lt"/>
                        </a:rPr>
                        <a:t>chuyển</a:t>
                      </a:r>
                      <a:r>
                        <a:rPr lang="en-US" sz="2200" b="0" dirty="0">
                          <a:solidFill>
                            <a:srgbClr val="FF0000"/>
                          </a:solidFill>
                          <a:effectLst/>
                          <a:latin typeface="+mj-lt"/>
                        </a:rPr>
                        <a:t> </a:t>
                      </a:r>
                      <a:r>
                        <a:rPr lang="en-US" sz="2200" b="0" dirty="0" err="1">
                          <a:solidFill>
                            <a:srgbClr val="FF0000"/>
                          </a:solidFill>
                          <a:effectLst/>
                          <a:latin typeface="+mj-lt"/>
                        </a:rPr>
                        <a:t>động</a:t>
                      </a:r>
                      <a:r>
                        <a:rPr lang="en-US" sz="2200" b="0" dirty="0">
                          <a:solidFill>
                            <a:srgbClr val="FF0000"/>
                          </a:solidFill>
                          <a:effectLst/>
                          <a:latin typeface="+mj-lt"/>
                        </a:rPr>
                        <a:t> </a:t>
                      </a:r>
                      <a:r>
                        <a:rPr lang="en-US" sz="2200" b="0" dirty="0" err="1">
                          <a:solidFill>
                            <a:srgbClr val="FF0000"/>
                          </a:solidFill>
                          <a:effectLst/>
                          <a:latin typeface="+mj-lt"/>
                        </a:rPr>
                        <a:t>càng</a:t>
                      </a:r>
                      <a:r>
                        <a:rPr lang="en-US" sz="2200" b="0" dirty="0">
                          <a:solidFill>
                            <a:srgbClr val="FF0000"/>
                          </a:solidFill>
                          <a:effectLst/>
                          <a:latin typeface="+mj-lt"/>
                        </a:rPr>
                        <a:t> </a:t>
                      </a:r>
                      <a:r>
                        <a:rPr lang="en-US" sz="2200" b="0" dirty="0" err="1">
                          <a:solidFill>
                            <a:srgbClr val="FF0000"/>
                          </a:solidFill>
                          <a:effectLst/>
                          <a:latin typeface="+mj-lt"/>
                        </a:rPr>
                        <a:t>nhanh</a:t>
                      </a:r>
                      <a:r>
                        <a:rPr lang="en-US" sz="2200" b="0" dirty="0">
                          <a:solidFill>
                            <a:srgbClr val="FF0000"/>
                          </a:solidFill>
                          <a:effectLst/>
                          <a:latin typeface="+mj-lt"/>
                        </a:rPr>
                        <a:t>. Do </a:t>
                      </a:r>
                      <a:r>
                        <a:rPr lang="en-US" sz="2200" b="0" dirty="0" err="1">
                          <a:solidFill>
                            <a:srgbClr val="FF0000"/>
                          </a:solidFill>
                          <a:effectLst/>
                          <a:latin typeface="+mj-lt"/>
                        </a:rPr>
                        <a:t>các</a:t>
                      </a:r>
                      <a:r>
                        <a:rPr lang="en-US" sz="2200" b="0" dirty="0">
                          <a:solidFill>
                            <a:srgbClr val="FF0000"/>
                          </a:solidFill>
                          <a:effectLst/>
                          <a:latin typeface="+mj-lt"/>
                        </a:rPr>
                        <a:t> </a:t>
                      </a:r>
                      <a:r>
                        <a:rPr lang="en-US" sz="2200" b="0" dirty="0" err="1">
                          <a:solidFill>
                            <a:srgbClr val="FF0000"/>
                          </a:solidFill>
                          <a:effectLst/>
                          <a:latin typeface="+mj-lt"/>
                        </a:rPr>
                        <a:t>phân</a:t>
                      </a:r>
                      <a:r>
                        <a:rPr lang="en-US" sz="2200" b="0" dirty="0">
                          <a:solidFill>
                            <a:srgbClr val="FF0000"/>
                          </a:solidFill>
                          <a:effectLst/>
                          <a:latin typeface="+mj-lt"/>
                        </a:rPr>
                        <a:t> </a:t>
                      </a:r>
                      <a:r>
                        <a:rPr lang="en-US" sz="2200" b="0" dirty="0" err="1">
                          <a:solidFill>
                            <a:srgbClr val="FF0000"/>
                          </a:solidFill>
                          <a:effectLst/>
                          <a:latin typeface="+mj-lt"/>
                        </a:rPr>
                        <a:t>tử</a:t>
                      </a:r>
                      <a:r>
                        <a:rPr lang="en-US" sz="2200" b="0" dirty="0">
                          <a:solidFill>
                            <a:srgbClr val="FF0000"/>
                          </a:solidFill>
                          <a:effectLst/>
                          <a:latin typeface="+mj-lt"/>
                        </a:rPr>
                        <a:t> </a:t>
                      </a:r>
                      <a:r>
                        <a:rPr lang="en-US" sz="2200" b="0" dirty="0" err="1">
                          <a:solidFill>
                            <a:srgbClr val="FF0000"/>
                          </a:solidFill>
                          <a:effectLst/>
                          <a:latin typeface="+mj-lt"/>
                        </a:rPr>
                        <a:t>nước</a:t>
                      </a:r>
                      <a:r>
                        <a:rPr lang="en-US" sz="2200" b="0" dirty="0">
                          <a:solidFill>
                            <a:srgbClr val="FF0000"/>
                          </a:solidFill>
                          <a:effectLst/>
                          <a:latin typeface="+mj-lt"/>
                        </a:rPr>
                        <a:t> </a:t>
                      </a:r>
                      <a:r>
                        <a:rPr lang="en-US" sz="2200" b="0" dirty="0" err="1">
                          <a:solidFill>
                            <a:srgbClr val="FF0000"/>
                          </a:solidFill>
                          <a:effectLst/>
                          <a:latin typeface="+mj-lt"/>
                        </a:rPr>
                        <a:t>chuyển</a:t>
                      </a:r>
                      <a:r>
                        <a:rPr lang="en-US" sz="2200" b="0" dirty="0">
                          <a:solidFill>
                            <a:srgbClr val="FF0000"/>
                          </a:solidFill>
                          <a:effectLst/>
                          <a:latin typeface="+mj-lt"/>
                        </a:rPr>
                        <a:t> </a:t>
                      </a:r>
                      <a:r>
                        <a:rPr lang="en-US" sz="2200" b="0" dirty="0" err="1">
                          <a:solidFill>
                            <a:srgbClr val="FF0000"/>
                          </a:solidFill>
                          <a:effectLst/>
                          <a:latin typeface="+mj-lt"/>
                        </a:rPr>
                        <a:t>động</a:t>
                      </a:r>
                      <a:r>
                        <a:rPr lang="en-US" sz="2200" b="0" dirty="0">
                          <a:solidFill>
                            <a:srgbClr val="FF0000"/>
                          </a:solidFill>
                          <a:effectLst/>
                          <a:latin typeface="+mj-lt"/>
                        </a:rPr>
                        <a:t> </a:t>
                      </a:r>
                      <a:r>
                        <a:rPr lang="en-US" sz="2200" b="0" dirty="0" err="1">
                          <a:solidFill>
                            <a:srgbClr val="FF0000"/>
                          </a:solidFill>
                          <a:effectLst/>
                          <a:latin typeface="+mj-lt"/>
                        </a:rPr>
                        <a:t>nhanh</a:t>
                      </a:r>
                      <a:r>
                        <a:rPr lang="en-US" sz="2200" b="0" dirty="0">
                          <a:solidFill>
                            <a:srgbClr val="FF0000"/>
                          </a:solidFill>
                          <a:effectLst/>
                          <a:latin typeface="+mj-lt"/>
                        </a:rPr>
                        <a:t> </a:t>
                      </a:r>
                      <a:r>
                        <a:rPr lang="en-US" sz="2200" b="0" dirty="0" err="1">
                          <a:solidFill>
                            <a:srgbClr val="FF0000"/>
                          </a:solidFill>
                          <a:effectLst/>
                          <a:latin typeface="+mj-lt"/>
                        </a:rPr>
                        <a:t>hơn</a:t>
                      </a:r>
                      <a:r>
                        <a:rPr lang="en-US" sz="2200" b="0" dirty="0">
                          <a:solidFill>
                            <a:srgbClr val="FF0000"/>
                          </a:solidFill>
                          <a:effectLst/>
                          <a:latin typeface="+mj-lt"/>
                        </a:rPr>
                        <a:t> </a:t>
                      </a:r>
                      <a:r>
                        <a:rPr lang="en-US" sz="2200" b="0" dirty="0" err="1">
                          <a:solidFill>
                            <a:srgbClr val="FF0000"/>
                          </a:solidFill>
                          <a:effectLst/>
                          <a:latin typeface="+mj-lt"/>
                        </a:rPr>
                        <a:t>làm</a:t>
                      </a:r>
                      <a:r>
                        <a:rPr lang="en-US" sz="2200" b="0" dirty="0">
                          <a:solidFill>
                            <a:srgbClr val="FF0000"/>
                          </a:solidFill>
                          <a:effectLst/>
                          <a:latin typeface="+mj-lt"/>
                        </a:rPr>
                        <a:t> </a:t>
                      </a:r>
                      <a:r>
                        <a:rPr lang="en-US" sz="2200" b="0" dirty="0" err="1">
                          <a:solidFill>
                            <a:srgbClr val="FF0000"/>
                          </a:solidFill>
                          <a:effectLst/>
                          <a:latin typeface="+mj-lt"/>
                        </a:rPr>
                        <a:t>cho</a:t>
                      </a:r>
                      <a:r>
                        <a:rPr lang="en-US" sz="2200" b="0" dirty="0">
                          <a:solidFill>
                            <a:srgbClr val="FF0000"/>
                          </a:solidFill>
                          <a:effectLst/>
                          <a:latin typeface="+mj-lt"/>
                        </a:rPr>
                        <a:t> </a:t>
                      </a:r>
                      <a:r>
                        <a:rPr lang="en-US" sz="2200" b="0" dirty="0" err="1">
                          <a:solidFill>
                            <a:srgbClr val="FF0000"/>
                          </a:solidFill>
                          <a:effectLst/>
                          <a:latin typeface="+mj-lt"/>
                        </a:rPr>
                        <a:t>các</a:t>
                      </a:r>
                      <a:r>
                        <a:rPr lang="en-US" sz="2200" b="0" dirty="0">
                          <a:solidFill>
                            <a:srgbClr val="FF0000"/>
                          </a:solidFill>
                          <a:effectLst/>
                          <a:latin typeface="+mj-lt"/>
                        </a:rPr>
                        <a:t> </a:t>
                      </a:r>
                      <a:r>
                        <a:rPr lang="en-US" sz="2200" b="0" dirty="0" err="1">
                          <a:solidFill>
                            <a:srgbClr val="FF0000"/>
                          </a:solidFill>
                          <a:effectLst/>
                          <a:latin typeface="+mj-lt"/>
                        </a:rPr>
                        <a:t>hạt</a:t>
                      </a:r>
                      <a:r>
                        <a:rPr lang="en-US" sz="2200" b="0" dirty="0">
                          <a:solidFill>
                            <a:srgbClr val="FF0000"/>
                          </a:solidFill>
                          <a:effectLst/>
                          <a:latin typeface="+mj-lt"/>
                        </a:rPr>
                        <a:t> </a:t>
                      </a:r>
                      <a:r>
                        <a:rPr lang="en-US" sz="2200" b="0" dirty="0" err="1">
                          <a:solidFill>
                            <a:srgbClr val="FF0000"/>
                          </a:solidFill>
                          <a:effectLst/>
                          <a:latin typeface="+mj-lt"/>
                        </a:rPr>
                        <a:t>phấn</a:t>
                      </a:r>
                      <a:r>
                        <a:rPr lang="en-US" sz="2200" b="0" dirty="0">
                          <a:solidFill>
                            <a:srgbClr val="FF0000"/>
                          </a:solidFill>
                          <a:effectLst/>
                          <a:latin typeface="+mj-lt"/>
                        </a:rPr>
                        <a:t> </a:t>
                      </a:r>
                      <a:r>
                        <a:rPr lang="en-US" sz="2200" b="0" dirty="0" err="1">
                          <a:solidFill>
                            <a:srgbClr val="FF0000"/>
                          </a:solidFill>
                          <a:effectLst/>
                          <a:latin typeface="+mj-lt"/>
                        </a:rPr>
                        <a:t>hoa</a:t>
                      </a:r>
                      <a:r>
                        <a:rPr lang="en-US" sz="2200" b="0" dirty="0">
                          <a:solidFill>
                            <a:srgbClr val="FF0000"/>
                          </a:solidFill>
                          <a:effectLst/>
                          <a:latin typeface="+mj-lt"/>
                        </a:rPr>
                        <a:t> </a:t>
                      </a:r>
                      <a:r>
                        <a:rPr lang="en-US" sz="2200" b="0" dirty="0" err="1">
                          <a:solidFill>
                            <a:srgbClr val="FF0000"/>
                          </a:solidFill>
                          <a:effectLst/>
                          <a:latin typeface="+mj-lt"/>
                        </a:rPr>
                        <a:t>va</a:t>
                      </a:r>
                      <a:r>
                        <a:rPr lang="en-US" sz="2200" b="0" dirty="0">
                          <a:solidFill>
                            <a:srgbClr val="FF0000"/>
                          </a:solidFill>
                          <a:effectLst/>
                          <a:latin typeface="+mj-lt"/>
                        </a:rPr>
                        <a:t> </a:t>
                      </a:r>
                      <a:r>
                        <a:rPr lang="en-US" sz="2200" b="0" dirty="0" err="1">
                          <a:solidFill>
                            <a:srgbClr val="FF0000"/>
                          </a:solidFill>
                          <a:effectLst/>
                          <a:latin typeface="+mj-lt"/>
                        </a:rPr>
                        <a:t>chạm</a:t>
                      </a:r>
                      <a:r>
                        <a:rPr lang="en-US" sz="2200" b="0" dirty="0">
                          <a:solidFill>
                            <a:srgbClr val="FF0000"/>
                          </a:solidFill>
                          <a:effectLst/>
                          <a:latin typeface="+mj-lt"/>
                        </a:rPr>
                        <a:t> </a:t>
                      </a:r>
                      <a:r>
                        <a:rPr lang="en-US" sz="2200" b="0" dirty="0" err="1">
                          <a:solidFill>
                            <a:srgbClr val="FF0000"/>
                          </a:solidFill>
                          <a:effectLst/>
                          <a:latin typeface="+mj-lt"/>
                        </a:rPr>
                        <a:t>càng</a:t>
                      </a:r>
                      <a:r>
                        <a:rPr lang="en-US" sz="2200" b="0" dirty="0">
                          <a:solidFill>
                            <a:srgbClr val="FF0000"/>
                          </a:solidFill>
                          <a:effectLst/>
                          <a:latin typeface="+mj-lt"/>
                        </a:rPr>
                        <a:t> </a:t>
                      </a:r>
                      <a:r>
                        <a:rPr lang="en-US" sz="2200" b="0" dirty="0" err="1">
                          <a:solidFill>
                            <a:srgbClr val="FF0000"/>
                          </a:solidFill>
                          <a:effectLst/>
                          <a:latin typeface="+mj-lt"/>
                        </a:rPr>
                        <a:t>mạnh</a:t>
                      </a:r>
                      <a:r>
                        <a:rPr lang="en-US" sz="2200" b="0" dirty="0">
                          <a:solidFill>
                            <a:srgbClr val="FF0000"/>
                          </a:solidFill>
                          <a:effectLst/>
                          <a:latin typeface="+mj-lt"/>
                        </a:rPr>
                        <a:t>.</a:t>
                      </a:r>
                      <a:endParaRPr lang="en-US" sz="2200" b="0" dirty="0">
                        <a:solidFill>
                          <a:srgbClr val="FF0000"/>
                        </a:solidFill>
                        <a:effectLst/>
                        <a:latin typeface="+mj-lt"/>
                        <a:ea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45340392"/>
                  </a:ext>
                </a:extLst>
              </a:tr>
            </a:tbl>
          </a:graphicData>
        </a:graphic>
      </p:graphicFrame>
    </p:spTree>
    <p:extLst>
      <p:ext uri="{BB962C8B-B14F-4D97-AF65-F5344CB8AC3E}">
        <p14:creationId xmlns:p14="http://schemas.microsoft.com/office/powerpoint/2010/main" val="1704432838"/>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2079</Words>
  <Application>Microsoft Office PowerPoint</Application>
  <PresentationFormat>On-screen Show (4:3)</PresentationFormat>
  <Paragraphs>153</Paragraphs>
  <Slides>30</Slides>
  <Notes>10</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30</vt:i4>
      </vt:variant>
    </vt:vector>
  </HeadingPairs>
  <TitlesOfParts>
    <vt:vector size="51" baseType="lpstr">
      <vt:lpstr>맑은 고딕</vt:lpstr>
      <vt:lpstr>微软雅黑</vt:lpstr>
      <vt:lpstr>宋体</vt:lpstr>
      <vt:lpstr>#9Slide02 Noi dung dai</vt:lpstr>
      <vt:lpstr>Adobe Gothic Std B</vt:lpstr>
      <vt:lpstr>Amatic SC</vt:lpstr>
      <vt:lpstr>Arial</vt:lpstr>
      <vt:lpstr>Calibri</vt:lpstr>
      <vt:lpstr>Calibri Light</vt:lpstr>
      <vt:lpstr>Courier New</vt:lpstr>
      <vt:lpstr>方正姚体</vt:lpstr>
      <vt:lpstr>HY견고딕</vt:lpstr>
      <vt:lpstr>Impact</vt:lpstr>
      <vt:lpstr>Nunito SemiBold</vt:lpstr>
      <vt:lpstr>Palatino Linotype</vt:lpstr>
      <vt:lpstr>Segoe UI</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16</cp:revision>
  <dcterms:created xsi:type="dcterms:W3CDTF">2023-04-05T17:04:40Z</dcterms:created>
  <dcterms:modified xsi:type="dcterms:W3CDTF">2025-03-31T15:23:55Z</dcterms:modified>
</cp:coreProperties>
</file>