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4">
  <p:sldMasterIdLst>
    <p:sldMasterId id="2147483682" r:id="rId1"/>
    <p:sldMasterId id="2147483683" r:id="rId2"/>
  </p:sldMasterIdLst>
  <p:notesMasterIdLst>
    <p:notesMasterId r:id="rId30"/>
  </p:notesMasterIdLst>
  <p:sldIdLst>
    <p:sldId id="256" r:id="rId3"/>
    <p:sldId id="357" r:id="rId4"/>
    <p:sldId id="278" r:id="rId5"/>
    <p:sldId id="261" r:id="rId6"/>
    <p:sldId id="334" r:id="rId7"/>
    <p:sldId id="365" r:id="rId8"/>
    <p:sldId id="301" r:id="rId9"/>
    <p:sldId id="366" r:id="rId10"/>
    <p:sldId id="367" r:id="rId11"/>
    <p:sldId id="368" r:id="rId12"/>
    <p:sldId id="358" r:id="rId13"/>
    <p:sldId id="360" r:id="rId14"/>
    <p:sldId id="361" r:id="rId15"/>
    <p:sldId id="359" r:id="rId16"/>
    <p:sldId id="362" r:id="rId17"/>
    <p:sldId id="363" r:id="rId18"/>
    <p:sldId id="336" r:id="rId19"/>
    <p:sldId id="338" r:id="rId20"/>
    <p:sldId id="304" r:id="rId21"/>
    <p:sldId id="277" r:id="rId22"/>
    <p:sldId id="356" r:id="rId23"/>
    <p:sldId id="279" r:id="rId24"/>
    <p:sldId id="281" r:id="rId25"/>
    <p:sldId id="280" r:id="rId26"/>
    <p:sldId id="282" r:id="rId27"/>
    <p:sldId id="364" r:id="rId28"/>
    <p:sldId id="290" r:id="rId29"/>
  </p:sldIdLst>
  <p:sldSz cx="9144000" cy="5143500" type="screen16x9"/>
  <p:notesSz cx="6858000" cy="9144000"/>
  <p:embeddedFontLs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#9Slide03 Arima Madurai Black" panose="020B0604020202020204" charset="0"/>
      <p:bold r:id="rId40"/>
    </p:embeddedFont>
    <p:embeddedFont>
      <p:font typeface="Segoe UI Semibold" panose="020B0702040204020203" pitchFamily="34" charset="0"/>
      <p:bold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Montserrat Medium" panose="020B0604020202020204" charset="0"/>
      <p:regular r:id="rId45"/>
      <p:bold r:id="rId46"/>
      <p:italic r:id="rId47"/>
      <p:boldItalic r:id="rId48"/>
    </p:embeddedFont>
    <p:embeddedFont>
      <p:font typeface="Montserrat" panose="020B0604020202020204" charset="0"/>
      <p:regular r:id="rId49"/>
      <p:bold r:id="rId50"/>
      <p:italic r:id="rId51"/>
      <p:boldItalic r:id="rId52"/>
    </p:embeddedFont>
    <p:embeddedFont>
      <p:font typeface="Merriweather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000099"/>
    <a:srgbClr val="16433D"/>
    <a:srgbClr val="FF6699"/>
    <a:srgbClr val="F1F7F3"/>
    <a:srgbClr val="FDF2E9"/>
    <a:srgbClr val="EFCCAE"/>
    <a:srgbClr val="E1A77B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875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54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804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0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23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8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67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0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09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10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8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4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5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60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89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96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149A-24D4-45BD-B80A-F19B22EC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0852-C192-4E62-9EC9-A5BDBC40B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3" r:id="rId6"/>
    <p:sldLayoutId id="2147483667" r:id="rId7"/>
    <p:sldLayoutId id="2147483671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3DF149A-24D4-45BD-B80A-F19B22ECD8C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4/12/2025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D700852-C192-4E62-9EC9-A5BDBC40B33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57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11" Type="http://schemas.openxmlformats.org/officeDocument/2006/relationships/image" Target="../media/image15.jpe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1.jpeg"/><Relationship Id="rId9" Type="http://schemas.microsoft.com/office/2007/relationships/hdphoto" Target="../media/hdphoto6.wdp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24.jpe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17" Type="http://schemas.openxmlformats.org/officeDocument/2006/relationships/image" Target="../media/image7.png"/><Relationship Id="rId2" Type="http://schemas.openxmlformats.org/officeDocument/2006/relationships/audio" Target="../media/media3.wav"/><Relationship Id="rId16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4.wdp"/><Relationship Id="rId10" Type="http://schemas.microsoft.com/office/2007/relationships/hdphoto" Target="../media/hdphoto10.wdp"/><Relationship Id="rId19" Type="http://schemas.openxmlformats.org/officeDocument/2006/relationships/image" Target="../media/image19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2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15.jpeg"/><Relationship Id="rId5" Type="http://schemas.openxmlformats.org/officeDocument/2006/relationships/image" Target="../media/image31.jpeg"/><Relationship Id="rId1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microsoft.com/office/2007/relationships/hdphoto" Target="../media/hdphoto13.wdp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62609" y="612490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</a:t>
            </a:r>
            <a:r>
              <a:rPr lang="vi-VN" sz="5400" dirty="0">
                <a:latin typeface="Merriweather" panose="00000500000000000000" pitchFamily="2" charset="-93"/>
              </a:rPr>
              <a:t>27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xmlns="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168591" y="1464820"/>
            <a:ext cx="9216897" cy="18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vi-VN" sz="3600" dirty="0">
                <a:latin typeface="Merriweather" panose="00000500000000000000" pitchFamily="2" charset="-93"/>
              </a:rPr>
              <a:t>THỰC HÀNH ĐO NĂNG LƯỢNG NHIỆT BẰNG JOULEMETER</a:t>
            </a:r>
            <a:endParaRPr lang="en-US" sz="3600" dirty="0">
              <a:latin typeface="Merriweather" panose="00000500000000000000" pitchFamily="2" charset="-93"/>
            </a:endParaRPr>
          </a:p>
        </p:txBody>
      </p:sp>
      <p:pic>
        <p:nvPicPr>
          <p:cNvPr id="3" name="Cartoon Music (3)">
            <a:hlinkClick r:id="" action="ppaction://media"/>
            <a:extLst>
              <a:ext uri="{FF2B5EF4-FFF2-40B4-BE49-F238E27FC236}">
                <a16:creationId xmlns:a16="http://schemas.microsoft.com/office/drawing/2014/main" xmlns="" id="{ED096B1B-7168-F79A-B09A-48E2470BC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8179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8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9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0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8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97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05856-F1C1-4211-A13F-5AE807DF288C}"/>
              </a:ext>
            </a:extLst>
          </p:cNvPr>
          <p:cNvSpPr txBox="1">
            <a:spLocks/>
          </p:cNvSpPr>
          <p:nvPr/>
        </p:nvSpPr>
        <p:spPr>
          <a:xfrm>
            <a:off x="1159329" y="-8757"/>
            <a:ext cx="6841672" cy="1666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30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200</a:t>
            </a:r>
            <a:r>
              <a:rPr lang="en-US" sz="24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4200J/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kg.K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72F345-F404-4F5C-A683-8F3C3F642847}"/>
              </a:ext>
            </a:extLst>
          </p:cNvPr>
          <p:cNvSpPr txBox="1"/>
          <p:nvPr/>
        </p:nvSpPr>
        <p:spPr>
          <a:xfrm>
            <a:off x="1159328" y="1485900"/>
            <a:ext cx="6784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2kg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30</a:t>
            </a:r>
            <a:r>
              <a:rPr lang="en-US" sz="2400" kern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đ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m.c.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Tx/>
              <a:buFontTx/>
              <a:buNone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đ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Q=4.4200.(200-30)= ? (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J)</a:t>
            </a:r>
          </a:p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sz="240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4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F2E41B50-C6E0-4046-AEED-F1A0D02507DB}"/>
              </a:ext>
            </a:extLst>
          </p:cNvPr>
          <p:cNvSpPr/>
          <p:nvPr/>
        </p:nvSpPr>
        <p:spPr>
          <a:xfrm>
            <a:off x="210065" y="526494"/>
            <a:ext cx="8735972" cy="452278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xmlns="" id="{0421DDF0-87B7-49C1-B21D-26C5DE33A8BB}"/>
              </a:ext>
            </a:extLst>
          </p:cNvPr>
          <p:cNvSpPr/>
          <p:nvPr/>
        </p:nvSpPr>
        <p:spPr>
          <a:xfrm rot="15954295">
            <a:off x="522625" y="101651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xmlns="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378609" y="-74142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000" dirty="0"/>
              <a:t>II. CÁCH TIẾN HÀNH</a:t>
            </a:r>
            <a:endParaRPr lang="en-US" sz="2000" dirty="0"/>
          </a:p>
        </p:txBody>
      </p:sp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xmlns="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89" y="4292099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EFE5A3-5B41-11EF-0062-387121B3AA08}"/>
              </a:ext>
            </a:extLst>
          </p:cNvPr>
          <p:cNvSpPr txBox="1"/>
          <p:nvPr/>
        </p:nvSpPr>
        <p:spPr>
          <a:xfrm>
            <a:off x="333631" y="999291"/>
            <a:ext cx="8431759" cy="377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t</a:t>
            </a:r>
            <a:r>
              <a:rPr lang="en-US" sz="2000" kern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en-US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 so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joulemeter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joulemeter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C, 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vi-VN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 so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466725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Lặp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32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64" y="429858"/>
            <a:ext cx="895863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MẪU BÁO CÁO THỰC HÀNH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kumimoji="0" lang="vi-VN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ọ  và  tên:  ………………………………………………………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Học sinh lớp: …………………… 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đích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joulemeter.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: ……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…….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88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0FFEF76-0A3D-5EC4-A653-A97EE0AE8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3695"/>
              </p:ext>
            </p:extLst>
          </p:nvPr>
        </p:nvGraphicFramePr>
        <p:xfrm>
          <a:off x="646568" y="1665766"/>
          <a:ext cx="7109453" cy="146748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316260">
                  <a:extLst>
                    <a:ext uri="{9D8B030D-6E8A-4147-A177-3AD203B41FA5}">
                      <a16:colId xmlns:a16="http://schemas.microsoft.com/office/drawing/2014/main" xmlns="" val="4235180194"/>
                    </a:ext>
                  </a:extLst>
                </a:gridCol>
                <a:gridCol w="2142789">
                  <a:extLst>
                    <a:ext uri="{9D8B030D-6E8A-4147-A177-3AD203B41FA5}">
                      <a16:colId xmlns:a16="http://schemas.microsoft.com/office/drawing/2014/main" xmlns="" val="2366240385"/>
                    </a:ext>
                  </a:extLst>
                </a:gridCol>
                <a:gridCol w="2650404">
                  <a:extLst>
                    <a:ext uri="{9D8B030D-6E8A-4147-A177-3AD203B41FA5}">
                      <a16:colId xmlns:a16="http://schemas.microsoft.com/office/drawing/2014/main" xmlns="" val="2092218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Lần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t (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C)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Năng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lượng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nhiệt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472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Bắt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đầu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2171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3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3784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6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7964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Tăng 9</a:t>
                      </a:r>
                      <a:r>
                        <a:rPr lang="en-US" sz="1800" kern="0" baseline="30000">
                          <a:effectLst/>
                        </a:rPr>
                        <a:t>0</a:t>
                      </a:r>
                      <a:r>
                        <a:rPr lang="en-US" sz="1800" kern="0">
                          <a:effectLst/>
                        </a:rPr>
                        <a:t>C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640361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E64526E-50EB-0F70-9859-461E6A30B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17297"/>
              </p:ext>
            </p:extLst>
          </p:nvPr>
        </p:nvGraphicFramePr>
        <p:xfrm>
          <a:off x="646567" y="3710023"/>
          <a:ext cx="7109453" cy="146748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316260">
                  <a:extLst>
                    <a:ext uri="{9D8B030D-6E8A-4147-A177-3AD203B41FA5}">
                      <a16:colId xmlns:a16="http://schemas.microsoft.com/office/drawing/2014/main" xmlns="" val="3471629954"/>
                    </a:ext>
                  </a:extLst>
                </a:gridCol>
                <a:gridCol w="2142789">
                  <a:extLst>
                    <a:ext uri="{9D8B030D-6E8A-4147-A177-3AD203B41FA5}">
                      <a16:colId xmlns:a16="http://schemas.microsoft.com/office/drawing/2014/main" xmlns="" val="2812165730"/>
                    </a:ext>
                  </a:extLst>
                </a:gridCol>
                <a:gridCol w="2650404">
                  <a:extLst>
                    <a:ext uri="{9D8B030D-6E8A-4147-A177-3AD203B41FA5}">
                      <a16:colId xmlns:a16="http://schemas.microsoft.com/office/drawing/2014/main" xmlns="" val="1763416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Lần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t (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C)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Năng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lượng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nhiệt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6969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Bắt đầu đo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5596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3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2892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Tăng 6</a:t>
                      </a:r>
                      <a:r>
                        <a:rPr lang="en-US" sz="1800" kern="0" baseline="30000">
                          <a:effectLst/>
                        </a:rPr>
                        <a:t>0</a:t>
                      </a:r>
                      <a:r>
                        <a:rPr lang="en-US" sz="1800" kern="0">
                          <a:effectLst/>
                        </a:rPr>
                        <a:t>C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9715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9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699982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2" y="232467"/>
            <a:ext cx="89586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MẪU BÁO CÁO THỰC HÀNH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Kết quả t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BBD1A5-43B0-93CC-7D10-82A5CA637046}"/>
              </a:ext>
            </a:extLst>
          </p:cNvPr>
          <p:cNvSpPr txBox="1"/>
          <p:nvPr/>
        </p:nvSpPr>
        <p:spPr>
          <a:xfrm>
            <a:off x="199864" y="1078853"/>
            <a:ext cx="7556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27.1 .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37459A-4F10-AD9A-3CF2-72BD369698B9}"/>
              </a:ext>
            </a:extLst>
          </p:cNvPr>
          <p:cNvSpPr txBox="1"/>
          <p:nvPr/>
        </p:nvSpPr>
        <p:spPr>
          <a:xfrm>
            <a:off x="1" y="3169506"/>
            <a:ext cx="8674442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995" algn="just">
              <a:lnSpc>
                <a:spcPct val="107000"/>
              </a:lnSpc>
              <a:spcAft>
                <a:spcPts val="240"/>
              </a:spcAft>
              <a:tabLst>
                <a:tab pos="341630" algn="l"/>
              </a:tabLst>
            </a:pP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27.2 .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533D5D-F7FD-4D83-411F-98D867699890}"/>
              </a:ext>
            </a:extLst>
          </p:cNvPr>
          <p:cNvSpPr txBox="1"/>
          <p:nvPr/>
        </p:nvSpPr>
        <p:spPr>
          <a:xfrm>
            <a:off x="254113" y="1471187"/>
            <a:ext cx="35329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hoàn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cáo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theo mẫu. </a:t>
            </a:r>
            <a:r>
              <a:rPr lang="vi-VN" sz="2800" i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(khoảng 30 phút)</a:t>
            </a:r>
            <a:endParaRPr lang="en-US" sz="2800" i="1" dirty="0"/>
          </a:p>
        </p:txBody>
      </p:sp>
      <p:pic>
        <p:nvPicPr>
          <p:cNvPr id="8" name="Picture 6" descr="Animated GIF 14 – Alarm Clock – Bootgum">
            <a:extLst>
              <a:ext uri="{FF2B5EF4-FFF2-40B4-BE49-F238E27FC236}">
                <a16:creationId xmlns:a16="http://schemas.microsoft.com/office/drawing/2014/main" xmlns="" id="{A547DBA5-4455-BF74-3C80-615095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" y="3649787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24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533D5D-F7FD-4D83-411F-98D867699890}"/>
              </a:ext>
            </a:extLst>
          </p:cNvPr>
          <p:cNvSpPr txBox="1"/>
          <p:nvPr/>
        </p:nvSpPr>
        <p:spPr>
          <a:xfrm>
            <a:off x="254113" y="1471187"/>
            <a:ext cx="3532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báo cáo kết quả, thảo luận</a:t>
            </a:r>
            <a:endParaRPr lang="en-US" sz="2800" i="1" dirty="0"/>
          </a:p>
        </p:txBody>
      </p:sp>
      <p:pic>
        <p:nvPicPr>
          <p:cNvPr id="8" name="Picture 6" descr="Animated GIF 14 – Alarm Clock – Bootgum">
            <a:extLst>
              <a:ext uri="{FF2B5EF4-FFF2-40B4-BE49-F238E27FC236}">
                <a16:creationId xmlns:a16="http://schemas.microsoft.com/office/drawing/2014/main" xmlns="" id="{A547DBA5-4455-BF74-3C80-615095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" y="3649787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0A5132-B8A9-7972-B33B-A9C128F4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770" y="338036"/>
            <a:ext cx="2386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TIẾT 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7781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46" y="202592"/>
            <a:ext cx="57793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Kết quả t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BBD1A5-43B0-93CC-7D10-82A5CA637046}"/>
              </a:ext>
            </a:extLst>
          </p:cNvPr>
          <p:cNvSpPr txBox="1"/>
          <p:nvPr/>
        </p:nvSpPr>
        <p:spPr>
          <a:xfrm>
            <a:off x="-571317" y="696740"/>
            <a:ext cx="7556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27.1 .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 = 86g)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37459A-4F10-AD9A-3CF2-72BD369698B9}"/>
              </a:ext>
            </a:extLst>
          </p:cNvPr>
          <p:cNvSpPr txBox="1"/>
          <p:nvPr/>
        </p:nvSpPr>
        <p:spPr>
          <a:xfrm>
            <a:off x="-319489" y="2816966"/>
            <a:ext cx="9055864" cy="72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995" algn="just">
              <a:lnSpc>
                <a:spcPct val="107000"/>
              </a:lnSpc>
              <a:spcAft>
                <a:spcPts val="240"/>
              </a:spcAft>
              <a:tabLst>
                <a:tab pos="341630" algn="l"/>
              </a:tabLst>
            </a:pP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27.2 .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(m=172g)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AA6E941-9C74-DAAA-19BD-83BDBBDE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6481"/>
              </p:ext>
            </p:extLst>
          </p:nvPr>
        </p:nvGraphicFramePr>
        <p:xfrm>
          <a:off x="438031" y="1117370"/>
          <a:ext cx="7798382" cy="151225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674845">
                  <a:extLst>
                    <a:ext uri="{9D8B030D-6E8A-4147-A177-3AD203B41FA5}">
                      <a16:colId xmlns:a16="http://schemas.microsoft.com/office/drawing/2014/main" xmlns="" val="2974023574"/>
                    </a:ext>
                  </a:extLst>
                </a:gridCol>
                <a:gridCol w="1918402">
                  <a:extLst>
                    <a:ext uri="{9D8B030D-6E8A-4147-A177-3AD203B41FA5}">
                      <a16:colId xmlns:a16="http://schemas.microsoft.com/office/drawing/2014/main" xmlns="" val="1502811315"/>
                    </a:ext>
                  </a:extLst>
                </a:gridCol>
                <a:gridCol w="3205135">
                  <a:extLst>
                    <a:ext uri="{9D8B030D-6E8A-4147-A177-3AD203B41FA5}">
                      <a16:colId xmlns:a16="http://schemas.microsoft.com/office/drawing/2014/main" xmlns="" val="2343928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 err="1">
                          <a:effectLst/>
                        </a:rPr>
                        <a:t>Lần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đo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t (</a:t>
                      </a:r>
                      <a:r>
                        <a:rPr lang="en-US" sz="2000" kern="0" baseline="3000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C)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 err="1">
                          <a:effectLst/>
                        </a:rPr>
                        <a:t>Năng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lượng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nhiệt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294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Bắt đầu đo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28,8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23363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3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31,8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692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0003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6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34,8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1570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87648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9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37,8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3620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407999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49B7B6A-20B8-D466-CED2-DAF851958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76788"/>
              </p:ext>
            </p:extLst>
          </p:nvPr>
        </p:nvGraphicFramePr>
        <p:xfrm>
          <a:off x="1311007" y="3270002"/>
          <a:ext cx="7320068" cy="151225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510783">
                  <a:extLst>
                    <a:ext uri="{9D8B030D-6E8A-4147-A177-3AD203B41FA5}">
                      <a16:colId xmlns:a16="http://schemas.microsoft.com/office/drawing/2014/main" xmlns="" val="3564653420"/>
                    </a:ext>
                  </a:extLst>
                </a:gridCol>
                <a:gridCol w="1800737">
                  <a:extLst>
                    <a:ext uri="{9D8B030D-6E8A-4147-A177-3AD203B41FA5}">
                      <a16:colId xmlns:a16="http://schemas.microsoft.com/office/drawing/2014/main" xmlns="" val="986003918"/>
                    </a:ext>
                  </a:extLst>
                </a:gridCol>
                <a:gridCol w="3008548">
                  <a:extLst>
                    <a:ext uri="{9D8B030D-6E8A-4147-A177-3AD203B41FA5}">
                      <a16:colId xmlns:a16="http://schemas.microsoft.com/office/drawing/2014/main" xmlns="" val="28303534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 err="1">
                          <a:effectLst/>
                        </a:rPr>
                        <a:t>Lần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đo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t (</a:t>
                      </a:r>
                      <a:r>
                        <a:rPr lang="en-US" sz="2000" kern="0" baseline="3000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C)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 err="1">
                          <a:effectLst/>
                        </a:rPr>
                        <a:t>Năng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lượng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nhiệt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884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Bắt đầu đo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29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3935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3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32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1570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2970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6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35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4850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117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9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7960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6591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6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xmlns="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08232" y="294009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vi-VN" sz="2400" b="1" dirty="0"/>
              <a:t>N</a:t>
            </a:r>
            <a:r>
              <a:rPr lang="en-US" sz="2400" b="1" dirty="0" err="1"/>
              <a:t>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cần</a:t>
            </a:r>
            <a:r>
              <a:rPr lang="en-US" sz="2400" b="1" dirty="0"/>
              <a:t> </a:t>
            </a:r>
            <a:r>
              <a:rPr lang="en-US" sz="2400" b="1" dirty="0" err="1"/>
              <a:t>thiết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đun</a:t>
            </a:r>
            <a:r>
              <a:rPr lang="en-US" sz="2400" b="1" dirty="0"/>
              <a:t> </a:t>
            </a:r>
            <a:r>
              <a:rPr lang="en-US" sz="2400" b="1" dirty="0" err="1"/>
              <a:t>nóng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xmlns="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xmlns="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xmlns="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xmlns="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xmlns="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xmlns="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xmlns="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xmlns="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xmlns="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xmlns="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xmlns="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xmlns="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xmlns="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xmlns="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xmlns="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xmlns="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xmlns="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xmlns="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xmlns="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xmlns="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xmlns="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xmlns="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xmlns="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xmlns="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xmlns="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xmlns="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xmlns="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xmlns="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xmlns="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xmlns="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xmlns="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xmlns="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xmlns="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xmlns="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xmlns="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xmlns="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xmlns="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xmlns="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xmlns="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xmlns="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xmlns="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xmlns="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xmlns="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xmlns="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xmlns="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xmlns="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xmlns="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xmlns="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xmlns="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xmlns="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xmlns="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xmlns="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xmlns="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xmlns="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xmlns="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xmlns="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xmlns="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xmlns="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xmlns="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xmlns="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xmlns="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xmlns="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xmlns="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xmlns="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xmlns="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xmlns="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xmlns="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xmlns="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xmlns="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xmlns="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xmlns="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xmlns="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xmlns="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xmlns="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xmlns="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xmlns="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xmlns="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xmlns="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xmlns="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xmlns="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xmlns="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xmlns="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xmlns="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xmlns="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xmlns="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xmlns="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xmlns="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xmlns="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xmlns="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xmlns="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xmlns="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xmlns="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xmlns="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xmlns="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xmlns="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xmlns="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xmlns="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xmlns="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xmlns="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xmlns="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xmlns="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xmlns="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xmlns="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xmlns="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xmlns="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xmlns="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xmlns="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xmlns="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xmlns="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xmlns="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xmlns="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xmlns="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xmlns="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xmlns="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xmlns="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xmlns="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xmlns="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xmlns="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xmlns="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xmlns="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xmlns="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xmlns="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xmlns="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xmlns="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xmlns="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xmlns="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xmlns="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xmlns="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xmlns="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xmlns="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xmlns="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xmlns="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xmlns="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xmlns="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xmlns="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xmlns="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xmlns="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xmlns="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xmlns="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2DFE14-19A1-BAFB-245A-3F5399B51444}"/>
              </a:ext>
            </a:extLst>
          </p:cNvPr>
          <p:cNvSpPr txBox="1"/>
          <p:nvPr/>
        </p:nvSpPr>
        <p:spPr>
          <a:xfrm>
            <a:off x="186115" y="2352003"/>
            <a:ext cx="6075710" cy="20412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240"/>
              </a:spcAft>
              <a:tabLst>
                <a:tab pos="630555" algn="l"/>
                <a:tab pos="1820545" algn="l"/>
              </a:tabLst>
            </a:pP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xmlns="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xmlns="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xmlns="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xmlns="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xmlns="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xmlns="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xmlns="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xmlns="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xmlns="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xmlns="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xmlns="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xmlns="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xmlns="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xmlns="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xmlns="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xmlns="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xmlns="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xmlns="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xmlns="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xmlns="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xmlns="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xmlns="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xmlns="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xmlns="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xmlns="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xmlns="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xmlns="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xmlns="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xmlns="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xmlns="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xmlns="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xmlns="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xmlns="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xmlns="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xmlns="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xmlns="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xmlns="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xmlns="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xmlns="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xmlns="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xmlns="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xmlns="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xmlns="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xmlns="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xmlns="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xmlns="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xmlns="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xmlns="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xmlns="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xmlns="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xmlns="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xmlns="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xmlns="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xmlns="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xmlns="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xmlns="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xmlns="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xmlns="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xmlns="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xmlns="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xmlns="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xmlns="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xmlns="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xmlns="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xmlns="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xmlns="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xmlns="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xmlns="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xmlns="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xmlns="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xmlns="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xmlns="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xmlns="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xmlns="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xmlns="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xmlns="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xmlns="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xmlns="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xmlns="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xmlns="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xmlns="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xmlns="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xmlns="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xmlns="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xmlns="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xmlns="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xmlns="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xmlns="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xmlns="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xmlns="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xmlns="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xmlns="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xmlns="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xmlns="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xmlns="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xmlns="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xmlns="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xmlns="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xmlns="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xmlns="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xmlns="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xmlns="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xmlns="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xmlns="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xmlns="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xmlns="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xmlns="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xmlns="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xmlns="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xmlns="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xmlns="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xmlns="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xmlns="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xmlns="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xmlns="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xmlns="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xmlns="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xmlns="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xmlns="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xmlns="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xmlns="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xmlns="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xmlns="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xmlns="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xmlns="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xmlns="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xmlns="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xmlns="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xmlns="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xmlns="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xmlns="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xmlns="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xmlns="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xmlns="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xmlns="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xmlns="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xmlns="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xmlns="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xmlns="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xmlns="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60D7F8A7-E5B2-47B7-9F4D-D49FC95523F4}"/>
              </a:ext>
            </a:extLst>
          </p:cNvPr>
          <p:cNvSpPr txBox="1"/>
          <p:nvPr/>
        </p:nvSpPr>
        <p:spPr>
          <a:xfrm>
            <a:off x="121601" y="1659651"/>
            <a:ext cx="4905796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Ước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tính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năng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nhiệt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cần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thiết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để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đun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nóng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nước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trong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nhiệt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kế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tới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sôi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ở 100</a:t>
            </a:r>
            <a:r>
              <a:rPr lang="en-US" sz="2400" b="1" baseline="30000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0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C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được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không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? </a:t>
            </a:r>
            <a:r>
              <a:rPr lang="vi-VN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Vì sao?</a:t>
            </a:r>
            <a:endParaRPr lang="vi-VN" sz="2400" b="1" dirty="0">
              <a:latin typeface="Montserrat" panose="00000500000000000000" pitchFamily="2" charset="0"/>
              <a:cs typeface="Segoe UI Semibold" panose="020B0702040204020203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xmlns="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xmlns="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xmlns="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xmlns="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xmlns="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xmlns="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xmlns="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xmlns="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xmlns="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xmlns="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xmlns="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xmlns="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xmlns="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xmlns="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xmlns="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xmlns="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xmlns="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xmlns="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xmlns="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xmlns="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xmlns="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xmlns="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xmlns="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xmlns="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xmlns="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xmlns="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xmlns="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xmlns="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xmlns="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xmlns="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xmlns="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xmlns="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xmlns="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xmlns="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xmlns="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xmlns="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xmlns="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xmlns="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xmlns="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xmlns="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xmlns="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xmlns="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xmlns="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xmlns="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xmlns="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xmlns="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xmlns="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xmlns="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xmlns="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xmlns="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xmlns="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xmlns="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xmlns="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xmlns="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xmlns="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xmlns="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xmlns="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xmlns="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xmlns="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xmlns="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xmlns="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xmlns="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xmlns="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xmlns="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xmlns="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xmlns="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xmlns="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xmlns="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xmlns="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xmlns="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xmlns="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xmlns="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xmlns="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xmlns="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xmlns="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xmlns="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xmlns="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xmlns="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xmlns="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xmlns="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xmlns="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xmlns="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xmlns="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xmlns="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xmlns="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xmlns="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xmlns="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xmlns="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xmlns="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xmlns="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xmlns="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xmlns="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xmlns="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xmlns="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xmlns="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xmlns="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xmlns="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xmlns="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xmlns="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xmlns="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xmlns="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xmlns="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xmlns="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xmlns="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xmlns="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xmlns="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xmlns="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xmlns="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xmlns="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xmlns="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xmlns="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xmlns="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xmlns="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xmlns="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xmlns="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xmlns="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xmlns="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xmlns="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xmlns="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xmlns="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xmlns="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xmlns="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xmlns="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xmlns="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xmlns="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xmlns="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xmlns="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xmlns="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xmlns="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xmlns="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xmlns="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xmlns="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xmlns="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xmlns="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xmlns="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xmlns="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xmlns="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xmlns="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xmlns="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xmlns="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xmlns="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xmlns="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xmlns="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xmlns="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xmlns="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xmlns="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xmlns="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xmlns="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xmlns="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xmlns="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xmlns="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xmlns="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xmlns="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xmlns="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xmlns="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xmlns="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xmlns="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xmlns="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xmlns="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xmlns="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xmlns="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xmlns="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xmlns="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xmlns="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xmlns="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xmlns="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xmlns="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xmlns="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xmlns="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xmlns="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xmlns="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xmlns="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xmlns="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xmlns="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xmlns="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xmlns="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xmlns="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xmlns="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xmlns="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xmlns="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xmlns="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xmlns="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xmlns="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xmlns="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xmlns="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xmlns="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xmlns="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xmlns="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xmlns="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xmlns="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xmlns="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xmlns="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xmlns="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xmlns="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xmlns="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xmlns="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xmlns="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xmlns="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xmlns="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xmlns="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xmlns="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xmlns="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xmlns="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xmlns="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xmlns="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xmlns="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xmlns="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xmlns="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xmlns="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xmlns="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xmlns="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xmlns="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xmlns="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xmlns="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xmlns="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xmlns="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xmlns="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xmlns="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xmlns="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xmlns="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xmlns="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xmlns="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xmlns="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xmlns="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xmlns="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xmlns="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xmlns="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xmlns="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xmlns="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xmlns="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xmlns="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xmlns="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xmlns="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xmlns="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xmlns="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xmlns="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xmlns="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xmlns="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xmlns="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xmlns="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xmlns="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xmlns="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xmlns="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xmlns="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xmlns="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xmlns="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xmlns="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xmlns="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xmlns="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xmlns="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xmlns="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xmlns="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xmlns="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xmlns="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xmlns="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xmlns="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xmlns="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xmlns="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xmlns="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xmlns="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xmlns="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xmlns="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xmlns="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xmlns="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xmlns="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xmlns="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xmlns="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xmlns="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xmlns="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xmlns="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xmlns="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xmlns="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107300" y="1210562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DBD272-69BA-55E4-4474-FCA69C31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6" y="155050"/>
            <a:ext cx="2009890" cy="2009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3EB053-6B82-3144-5528-39D12E0A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65" y="249370"/>
            <a:ext cx="3824829" cy="1846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60A06B-50B5-9DC2-8C67-C2C737F7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83" y="2669950"/>
            <a:ext cx="3505422" cy="2311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DAB41B-E1D2-AC5F-0725-3CEA2A3C8274}"/>
              </a:ext>
            </a:extLst>
          </p:cNvPr>
          <p:cNvSpPr txBox="1"/>
          <p:nvPr/>
        </p:nvSpPr>
        <p:spPr>
          <a:xfrm>
            <a:off x="0" y="2331747"/>
            <a:ext cx="5292089" cy="2690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6" y="257712"/>
            <a:ext cx="3212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54496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290165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19191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49"/>
            <a:ext cx="6019800" cy="229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331273" y="2563518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vi-VN" sz="2400" dirty="0">
                <a:solidFill>
                  <a:srgbClr val="0033CC"/>
                </a:solidFill>
              </a:rPr>
              <a:t>Bình A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01215" y="2588331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33CC"/>
                </a:solidFill>
              </a:rPr>
              <a:t>D</a:t>
            </a:r>
            <a:r>
              <a:rPr lang="en-US" sz="2400" dirty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Bình D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3501" y="2563518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sz="2400" dirty="0">
                <a:solidFill>
                  <a:srgbClr val="0033CC"/>
                </a:solidFill>
              </a:rPr>
              <a:t>Bình C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544089" y="2586052"/>
                <a:ext cx="1981200" cy="6858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dirty="0">
                    <a:solidFill>
                      <a:srgbClr val="0033CC"/>
                    </a:solidFill>
                  </a:rPr>
                  <a:t>B</a:t>
                </a:r>
                <a:r>
                  <a:rPr lang="en-US" sz="2400" dirty="0">
                    <a:solidFill>
                      <a:srgbClr val="0033CC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nh</m:t>
                    </m:r>
                  </m:oMath>
                </a14:m>
                <a:r>
                  <a:rPr lang="vi-VN" sz="2400" dirty="0">
                    <a:solidFill>
                      <a:srgbClr val="0033CC"/>
                    </a:solidFill>
                  </a:rPr>
                  <a:t> B</a:t>
                </a:r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089" y="2586052"/>
                <a:ext cx="1981200" cy="685800"/>
              </a:xfrm>
              <a:prstGeom prst="roundRect">
                <a:avLst/>
              </a:prstGeom>
              <a:blipFill>
                <a:blip r:embed="rId12"/>
                <a:stretch>
                  <a:fillRect l="-2432" b="-256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379095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77" name="Explosion 2 76"/>
          <p:cNvSpPr/>
          <p:nvPr/>
        </p:nvSpPr>
        <p:spPr>
          <a:xfrm>
            <a:off x="1789670" y="326446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8D9B31-4464-E73A-4B44-A80D32D962F3}"/>
              </a:ext>
            </a:extLst>
          </p:cNvPr>
          <p:cNvSpPr txBox="1"/>
          <p:nvPr/>
        </p:nvSpPr>
        <p:spPr>
          <a:xfrm>
            <a:off x="1752600" y="-9171"/>
            <a:ext cx="6029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bốn bình 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A, 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 ch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nước ở cùng một nhiệt độ. Sau khi dùng các đèn cồn giống hệt nhau để đun các bình này. Người ta thấy nhiệt độ của các bình trở nên khác nhau. 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 độ bình nào cao nhất?</a:t>
            </a:r>
          </a:p>
          <a:p>
            <a:pPr algn="just"/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hape 1871">
            <a:extLst>
              <a:ext uri="{FF2B5EF4-FFF2-40B4-BE49-F238E27FC236}">
                <a16:creationId xmlns:a16="http://schemas.microsoft.com/office/drawing/2014/main" xmlns="" id="{B123AC23-0534-D356-98F7-FD3F7BB811DB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97557" y="1285524"/>
            <a:ext cx="4080221" cy="753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DD01E9-8D05-2DF2-3F04-FDF54487FDCC}"/>
              </a:ext>
            </a:extLst>
          </p:cNvPr>
          <p:cNvSpPr txBox="1"/>
          <p:nvPr/>
        </p:nvSpPr>
        <p:spPr>
          <a:xfrm>
            <a:off x="2869030" y="2039709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A</a:t>
            </a:r>
            <a:endParaRPr 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A62306-CE3B-702A-EE1C-ABE3B2DEEA73}"/>
              </a:ext>
            </a:extLst>
          </p:cNvPr>
          <p:cNvSpPr txBox="1"/>
          <p:nvPr/>
        </p:nvSpPr>
        <p:spPr>
          <a:xfrm>
            <a:off x="3993393" y="2054010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B</a:t>
            </a:r>
            <a:endParaRPr lang="en-US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1929BA-3025-B279-A742-625F15085C3A}"/>
              </a:ext>
            </a:extLst>
          </p:cNvPr>
          <p:cNvSpPr txBox="1"/>
          <p:nvPr/>
        </p:nvSpPr>
        <p:spPr>
          <a:xfrm>
            <a:off x="5122115" y="2054252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C</a:t>
            </a:r>
            <a:endParaRPr lang="en-US" sz="1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AA0A15-23F3-5B6D-E131-6F0C3903002B}"/>
              </a:ext>
            </a:extLst>
          </p:cNvPr>
          <p:cNvSpPr txBox="1"/>
          <p:nvPr/>
        </p:nvSpPr>
        <p:spPr>
          <a:xfrm>
            <a:off x="6316288" y="2020688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7750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  <p:bldP spid="6" grpId="0"/>
      <p:bldP spid="8" grpId="0"/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8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391477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1847143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7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460691" y="552542"/>
            <a:ext cx="494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tố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ở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vi-VN" sz="2000" dirty="0"/>
              <a:t>trong câu 1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vi-VN" sz="2000" dirty="0"/>
              <a:t>nhau?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2423" y="2300879"/>
            <a:ext cx="355535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A. </a:t>
            </a:r>
            <a:r>
              <a:rPr lang="vi-VN" sz="2000" dirty="0">
                <a:solidFill>
                  <a:srgbClr val="002060"/>
                </a:solidFill>
              </a:rPr>
              <a:t>Thời gian đun.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62141" y="3335184"/>
            <a:ext cx="334411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D. </a:t>
            </a:r>
            <a:r>
              <a:rPr lang="vi-VN" sz="2000" dirty="0">
                <a:solidFill>
                  <a:srgbClr val="002060"/>
                </a:solidFill>
              </a:rPr>
              <a:t>Loại chất lỏng ch</a:t>
            </a:r>
            <a:r>
              <a:rPr lang="en-US" sz="2000" dirty="0" err="1">
                <a:solidFill>
                  <a:srgbClr val="002060"/>
                </a:solidFill>
              </a:rPr>
              <a:t>ứa</a:t>
            </a:r>
            <a:r>
              <a:rPr lang="vi-VN" sz="2000" dirty="0">
                <a:solidFill>
                  <a:srgbClr val="002060"/>
                </a:solidFill>
              </a:rPr>
              <a:t> trong từng bình.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7689" y="3335184"/>
            <a:ext cx="355535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vi-VN" sz="2000" dirty="0">
                <a:solidFill>
                  <a:srgbClr val="002060"/>
                </a:solidFill>
              </a:rPr>
              <a:t>Nhiệt lượng từng b</a:t>
            </a:r>
            <a:r>
              <a:rPr lang="en-US" sz="2000" dirty="0" err="1">
                <a:solidFill>
                  <a:srgbClr val="002060"/>
                </a:solidFill>
              </a:rPr>
              <a:t>ình</a:t>
            </a:r>
            <a:r>
              <a:rPr lang="vi-VN" sz="2000" dirty="0">
                <a:solidFill>
                  <a:srgbClr val="002060"/>
                </a:solidFill>
              </a:rPr>
              <a:t> nhận được.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62140" y="2348461"/>
            <a:ext cx="334411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</a:rPr>
              <a:t>C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vi-VN" sz="2000" dirty="0">
                <a:solidFill>
                  <a:srgbClr val="002060"/>
                </a:solidFill>
              </a:rPr>
              <a:t>Lượng nước ch</a:t>
            </a:r>
            <a:r>
              <a:rPr lang="en-US" sz="2000" dirty="0" err="1">
                <a:solidFill>
                  <a:srgbClr val="002060"/>
                </a:solidFill>
              </a:rPr>
              <a:t>ứa</a:t>
            </a:r>
            <a:r>
              <a:rPr lang="vi-VN" sz="2000" dirty="0">
                <a:solidFill>
                  <a:srgbClr val="002060"/>
                </a:solidFill>
              </a:rPr>
              <a:t> trong từng bình.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2" name="Explosion 2 51"/>
          <p:cNvSpPr/>
          <p:nvPr/>
        </p:nvSpPr>
        <p:spPr>
          <a:xfrm>
            <a:off x="3439640" y="354514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08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0490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424652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056463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42623" y="2367265"/>
            <a:ext cx="30767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vi-VN" sz="3000" dirty="0">
                <a:solidFill>
                  <a:schemeClr val="tx1"/>
                </a:solidFill>
              </a:rPr>
              <a:t>4100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3412" y="3303532"/>
            <a:ext cx="304597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vi-VN" sz="3000" dirty="0">
                <a:solidFill>
                  <a:schemeClr val="tx1"/>
                </a:solidFill>
              </a:rPr>
              <a:t>4810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28797" y="3425504"/>
            <a:ext cx="314422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vi-VN" sz="3000" dirty="0">
                <a:solidFill>
                  <a:schemeClr val="tx1"/>
                </a:solidFill>
              </a:rPr>
              <a:t>4800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932975" y="2393308"/>
            <a:ext cx="314422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vi-VN" sz="3000" dirty="0">
                <a:solidFill>
                  <a:schemeClr val="tx1"/>
                </a:solidFill>
              </a:rPr>
              <a:t>4180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471292" y="425376"/>
            <a:ext cx="4371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dung riêng của nước có giá trị bằng bao nhiêu?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391477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1" name="Explosion 2 50"/>
          <p:cNvSpPr/>
          <p:nvPr/>
        </p:nvSpPr>
        <p:spPr>
          <a:xfrm>
            <a:off x="3126201" y="34064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0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638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3052593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68246" y="2404892"/>
            <a:ext cx="321623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thay đổi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1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68246" y="3409771"/>
            <a:ext cx="321623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đi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2766220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5129017" y="3432724"/>
            <a:ext cx="3179281" cy="76502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 C đúng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79372" y="2471969"/>
            <a:ext cx="319789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lên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371271" y="393985"/>
            <a:ext cx="47902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solidFill>
                  <a:srgbClr val="0070C0"/>
                </a:solidFill>
              </a:rPr>
              <a:t>Khi tăng nhiệt độ, giữ nguyên các yếu tố khác, năng lượng nhiệt nước nhận được sẽ: </a:t>
            </a: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01955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7" name="Explosion 2 56"/>
          <p:cNvSpPr/>
          <p:nvPr/>
        </p:nvSpPr>
        <p:spPr>
          <a:xfrm>
            <a:off x="3055875" y="2285201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499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1" y="2657655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5" y="2118282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080904" y="2326143"/>
            <a:ext cx="3269852" cy="66493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C.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432 900 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3399" y="3257619"/>
            <a:ext cx="31359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B.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432 000J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80904" y="3285628"/>
            <a:ext cx="321436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D.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209 000 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399" y="2336758"/>
            <a:ext cx="31359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A.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376 200 J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12" y="56156"/>
            <a:ext cx="7117205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230603" y="416286"/>
            <a:ext cx="55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Năng lượng nhiệt cần cung cấp để làm tăng nhiệt độ của 2</a:t>
            </a:r>
            <a:r>
              <a:rPr lang="en-US" sz="2400" dirty="0"/>
              <a:t>kg</a:t>
            </a:r>
            <a:r>
              <a:rPr lang="vi-VN" sz="2400" dirty="0"/>
              <a:t> nước từ 25 °C lên 70 °C là: 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3756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1" name="Explosion 2 50"/>
          <p:cNvSpPr/>
          <p:nvPr/>
        </p:nvSpPr>
        <p:spPr>
          <a:xfrm>
            <a:off x="6960284" y="345764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12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xmlns="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xmlns="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xmlns="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xmlns="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xmlns="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xmlns="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xmlns="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xmlns="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xmlns="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xmlns="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xmlns="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xmlns="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xmlns="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xmlns="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xmlns="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xmlns="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xmlns="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xmlns="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xmlns="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xmlns="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xmlns="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xmlns="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xmlns="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xmlns="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xmlns="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xmlns="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xmlns="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xmlns="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xmlns="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xmlns="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xmlns="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xmlns="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xmlns="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xmlns="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xmlns="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xmlns="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xmlns="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xmlns="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xmlns="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xmlns="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xmlns="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xmlns="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xmlns="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xmlns="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xmlns="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xmlns="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xmlns="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xmlns="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xmlns="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xmlns="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xmlns="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xmlns="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xmlns="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xmlns="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xmlns="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xmlns="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xmlns="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xmlns="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xmlns="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xmlns="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xmlns="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xmlns="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xmlns="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xmlns="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xmlns="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xmlns="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xmlns="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xmlns="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xmlns="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xmlns="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xmlns="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xmlns="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xmlns="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xmlns="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xmlns="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xmlns="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xmlns="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xmlns="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xmlns="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xmlns="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xmlns="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xmlns="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xmlns="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xmlns="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xmlns="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xmlns="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xmlns="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xmlns="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xmlns="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xmlns="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xmlns="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xmlns="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xmlns="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xmlns="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xmlns="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xmlns="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xmlns="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xmlns="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xmlns="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xmlns="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xmlns="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xmlns="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xmlns="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xmlns="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xmlns="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xmlns="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xmlns="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xmlns="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xmlns="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xmlns="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xmlns="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xmlns="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xmlns="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xmlns="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xmlns="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xmlns="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xmlns="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xmlns="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xmlns="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xmlns="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xmlns="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xmlns="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xmlns="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xmlns="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xmlns="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xmlns="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xmlns="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xmlns="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xmlns="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xmlns="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xmlns="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xmlns="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xmlns="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xmlns="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xmlns="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xmlns="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xmlns="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xmlns="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xmlns="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xmlns="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60D7F8A7-E5B2-47B7-9F4D-D49FC95523F4}"/>
              </a:ext>
            </a:extLst>
          </p:cNvPr>
          <p:cNvSpPr txBox="1"/>
          <p:nvPr/>
        </p:nvSpPr>
        <p:spPr>
          <a:xfrm>
            <a:off x="197440" y="1657476"/>
            <a:ext cx="4905796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vi-VN" sz="2400" b="1" dirty="0">
                <a:latin typeface="Montserrat" panose="00000500000000000000" pitchFamily="2" charset="0"/>
                <a:cs typeface="Segoe UI Semibold" panose="020B0702040204020203" pitchFamily="34" charset="0"/>
                <a:sym typeface="Montserrat"/>
              </a:rPr>
              <a:t>Em hãy giúp mẹ đun sôi một lượng nước để nấu canh và tính năng lượng nhiệt cần để đun sôi lượng nước đó?</a:t>
            </a:r>
          </a:p>
        </p:txBody>
      </p:sp>
      <p:sp>
        <p:nvSpPr>
          <p:cNvPr id="3" name="Google Shape;2657;p49">
            <a:extLst>
              <a:ext uri="{FF2B5EF4-FFF2-40B4-BE49-F238E27FC236}">
                <a16:creationId xmlns:a16="http://schemas.microsoft.com/office/drawing/2014/main" xmlns="" id="{07145743-C3BF-142E-F8F8-BFE4ABDC0F2C}"/>
              </a:ext>
            </a:extLst>
          </p:cNvPr>
          <p:cNvSpPr txBox="1">
            <a:spLocks/>
          </p:cNvSpPr>
          <p:nvPr/>
        </p:nvSpPr>
        <p:spPr>
          <a:xfrm>
            <a:off x="2479699" y="-45406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VẬN DỤNG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556069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xmlns="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xmlns="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xmlns="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xmlns="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xmlns="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xmlns="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xmlns="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xmlns="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xmlns="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xmlns="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xmlns="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xmlns="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xmlns="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xmlns="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xmlns="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xmlns="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xmlns="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xmlns="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xmlns="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xmlns="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xmlns="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xmlns="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xmlns="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xmlns="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xmlns="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xmlns="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xmlns="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xmlns="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xmlns="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xmlns="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xmlns="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xmlns="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xmlns="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xmlns="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xmlns="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xmlns="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xmlns="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xmlns="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xmlns="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xmlns="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xmlns="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xmlns="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xmlns="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xmlns="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xmlns="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xmlns="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xmlns="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xmlns="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xmlns="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xmlns="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xmlns="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xmlns="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xmlns="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xmlns="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xmlns="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xmlns="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xmlns="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xmlns="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xmlns="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xmlns="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xmlns="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xmlns="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xmlns="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xmlns="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xmlns="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xmlns="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xmlns="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xmlns="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xmlns="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xmlns="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xmlns="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xmlns="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xmlns="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xmlns="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xmlns="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xmlns="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xmlns="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xmlns="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xmlns="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xmlns="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xmlns="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xmlns="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xmlns="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xmlns="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xmlns="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xmlns="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xmlns="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xmlns="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xmlns="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xmlns="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xmlns="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xmlns="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xmlns="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xmlns="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xmlns="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xmlns="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xmlns="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xmlns="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xmlns="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xmlns="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xmlns="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xmlns="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xmlns="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xmlns="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xmlns="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xmlns="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xmlns="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xmlns="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xmlns="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xmlns="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xmlns="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xmlns="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xmlns="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xmlns="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xmlns="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xmlns="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xmlns="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xmlns="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xmlns="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xmlns="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xmlns="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xmlns="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xmlns="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xmlns="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xmlns="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xmlns="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xmlns="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xmlns="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xmlns="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xmlns="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xmlns="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xmlns="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xmlns="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xmlns="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xmlns="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xmlns="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xmlns="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xmlns="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xmlns="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xmlns="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xmlns="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xmlns="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xmlns="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xmlns="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xmlns="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xmlns="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xmlns="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xmlns="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xmlns="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xmlns="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xmlns="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xmlns="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xmlns="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xmlns="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xmlns="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xmlns="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xmlns="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xmlns="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xmlns="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xmlns="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xmlns="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xmlns="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xmlns="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xmlns="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xmlns="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xmlns="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xmlns="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xmlns="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xmlns="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xmlns="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xmlns="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xmlns="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xmlns="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xmlns="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xmlns="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xmlns="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xmlns="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xmlns="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xmlns="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xmlns="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xmlns="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xmlns="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xmlns="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xmlns="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xmlns="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xmlns="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xmlns="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xmlns="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xmlns="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xmlns="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xmlns="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xmlns="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xmlns="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xmlns="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xmlns="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xmlns="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xmlns="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xmlns="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xmlns="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xmlns="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xmlns="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xmlns="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xmlns="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xmlns="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xmlns="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xmlns="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xmlns="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xmlns="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xmlns="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xmlns="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xmlns="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xmlns="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ieng-vo-tay-reo-ho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8AB5FFFC-6935-AC56-FE88-0D0E1FF3B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2925" y="4813404"/>
            <a:ext cx="609600" cy="609600"/>
          </a:xfrm>
          <a:prstGeom prst="rect">
            <a:avLst/>
          </a:prstGeom>
        </p:spPr>
      </p:pic>
      <p:pic>
        <p:nvPicPr>
          <p:cNvPr id="3" name="Cartoon Music (3)">
            <a:hlinkClick r:id="" action="ppaction://media"/>
            <a:extLst>
              <a:ext uri="{FF2B5EF4-FFF2-40B4-BE49-F238E27FC236}">
                <a16:creationId xmlns:a16="http://schemas.microsoft.com/office/drawing/2014/main" xmlns="" id="{EF28ADA0-4B3A-87F3-1B02-BD6990DFC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95" y="47778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1045368" y="2677610"/>
            <a:ext cx="14036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>
                    <a:lumMod val="50000"/>
                  </a:schemeClr>
                </a:solidFill>
              </a:rPr>
              <a:t>Tác dụng nhiệt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2857599" y="2681800"/>
            <a:ext cx="14036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phát sáng</a:t>
            </a:r>
            <a:endParaRPr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4849999" y="2677610"/>
            <a:ext cx="126803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hóa học</a:t>
            </a:r>
            <a:endParaRPr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711082" y="397235"/>
            <a:ext cx="66136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3600" dirty="0"/>
              <a:t>TÁC DỤNG CỦA DÒNG ĐIỆN</a:t>
            </a:r>
            <a:endParaRPr sz="3600" dirty="0"/>
          </a:p>
        </p:txBody>
      </p:sp>
      <p:sp>
        <p:nvSpPr>
          <p:cNvPr id="2" name="燕尾形箭头 2">
            <a:extLst>
              <a:ext uri="{FF2B5EF4-FFF2-40B4-BE49-F238E27FC236}">
                <a16:creationId xmlns:a16="http://schemas.microsoft.com/office/drawing/2014/main" xmlns="" id="{0C3156F8-1F8B-E4E1-4915-35917693CC21}"/>
              </a:ext>
            </a:extLst>
          </p:cNvPr>
          <p:cNvSpPr/>
          <p:nvPr/>
        </p:nvSpPr>
        <p:spPr>
          <a:xfrm>
            <a:off x="1045368" y="2305050"/>
            <a:ext cx="7053263" cy="171450"/>
          </a:xfrm>
          <a:prstGeom prst="notchedRightArrow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xmlns="" id="{1F142AB8-5B20-6D72-F34A-3ADE2CDFB9D8}"/>
              </a:ext>
            </a:extLst>
          </p:cNvPr>
          <p:cNvSpPr/>
          <p:nvPr/>
        </p:nvSpPr>
        <p:spPr>
          <a:xfrm>
            <a:off x="3550443" y="2324579"/>
            <a:ext cx="125016" cy="12501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70EB907-1F5D-8D3B-4F7D-F36FAFF16188}"/>
              </a:ext>
            </a:extLst>
          </p:cNvPr>
          <p:cNvSpPr/>
          <p:nvPr/>
        </p:nvSpPr>
        <p:spPr>
          <a:xfrm>
            <a:off x="5422105" y="2324579"/>
            <a:ext cx="125016" cy="12501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14E6904-1C8C-8C83-76B0-AE32853BCD4B}"/>
              </a:ext>
            </a:extLst>
          </p:cNvPr>
          <p:cNvSpPr/>
          <p:nvPr/>
        </p:nvSpPr>
        <p:spPr>
          <a:xfrm>
            <a:off x="7281862" y="2324579"/>
            <a:ext cx="125016" cy="1250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1BFAF5C7-FDF0-FC64-C8A5-AA780043144C}"/>
              </a:ext>
            </a:extLst>
          </p:cNvPr>
          <p:cNvSpPr/>
          <p:nvPr/>
        </p:nvSpPr>
        <p:spPr>
          <a:xfrm>
            <a:off x="1690687" y="2324579"/>
            <a:ext cx="125016" cy="125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泪滴形 7">
            <a:extLst>
              <a:ext uri="{FF2B5EF4-FFF2-40B4-BE49-F238E27FC236}">
                <a16:creationId xmlns:a16="http://schemas.microsoft.com/office/drawing/2014/main" xmlns="" id="{5B1388AF-E06A-5324-A0E6-F8F05F397D99}"/>
              </a:ext>
            </a:extLst>
          </p:cNvPr>
          <p:cNvSpPr/>
          <p:nvPr/>
        </p:nvSpPr>
        <p:spPr bwMode="auto">
          <a:xfrm rot="8100000">
            <a:off x="3250406" y="1394700"/>
            <a:ext cx="721519" cy="721519"/>
          </a:xfrm>
          <a:prstGeom prst="teardrop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泪滴形 10">
            <a:extLst>
              <a:ext uri="{FF2B5EF4-FFF2-40B4-BE49-F238E27FC236}">
                <a16:creationId xmlns:a16="http://schemas.microsoft.com/office/drawing/2014/main" xmlns="" id="{EBC405E9-4675-F267-5136-FA91C8E5DECA}"/>
              </a:ext>
            </a:extLst>
          </p:cNvPr>
          <p:cNvSpPr/>
          <p:nvPr/>
        </p:nvSpPr>
        <p:spPr bwMode="auto">
          <a:xfrm rot="8100000">
            <a:off x="1389459" y="1394700"/>
            <a:ext cx="721519" cy="721519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泪滴形 13">
            <a:extLst>
              <a:ext uri="{FF2B5EF4-FFF2-40B4-BE49-F238E27FC236}">
                <a16:creationId xmlns:a16="http://schemas.microsoft.com/office/drawing/2014/main" xmlns="" id="{4AE0D929-016E-1EAB-375A-6644CDD3D665}"/>
              </a:ext>
            </a:extLst>
          </p:cNvPr>
          <p:cNvSpPr/>
          <p:nvPr/>
        </p:nvSpPr>
        <p:spPr bwMode="auto">
          <a:xfrm rot="8100000">
            <a:off x="6984206" y="1394700"/>
            <a:ext cx="721519" cy="721519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泪滴形 16">
            <a:extLst>
              <a:ext uri="{FF2B5EF4-FFF2-40B4-BE49-F238E27FC236}">
                <a16:creationId xmlns:a16="http://schemas.microsoft.com/office/drawing/2014/main" xmlns="" id="{30F9AD3A-0849-E4A4-A122-1B59115D1861}"/>
              </a:ext>
            </a:extLst>
          </p:cNvPr>
          <p:cNvSpPr/>
          <p:nvPr/>
        </p:nvSpPr>
        <p:spPr bwMode="auto">
          <a:xfrm rot="8100000">
            <a:off x="5123259" y="1394700"/>
            <a:ext cx="721519" cy="721519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Google Shape;2989;p59">
            <a:extLst>
              <a:ext uri="{FF2B5EF4-FFF2-40B4-BE49-F238E27FC236}">
                <a16:creationId xmlns:a16="http://schemas.microsoft.com/office/drawing/2014/main" xmlns="" id="{3F56BFF3-3527-EA14-F7F0-0CF1AD006397}"/>
              </a:ext>
            </a:extLst>
          </p:cNvPr>
          <p:cNvSpPr txBox="1">
            <a:spLocks/>
          </p:cNvSpPr>
          <p:nvPr/>
        </p:nvSpPr>
        <p:spPr>
          <a:xfrm>
            <a:off x="6587120" y="2677610"/>
            <a:ext cx="12680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 sinh lí 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0C43BA-F97A-BCAB-7115-BEDBB154A2F2}"/>
              </a:ext>
            </a:extLst>
          </p:cNvPr>
          <p:cNvSpPr txBox="1"/>
          <p:nvPr/>
        </p:nvSpPr>
        <p:spPr>
          <a:xfrm>
            <a:off x="240030" y="3600766"/>
            <a:ext cx="8389619" cy="13870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301105" algn="l"/>
              </a:tabLst>
            </a:pPr>
            <a:r>
              <a:rPr lang="vi-VN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Chúng 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Ở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 hành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4" grpId="0" animBg="1"/>
      <p:bldP spid="17" grpId="0" animBg="1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42"/>
          <p:cNvSpPr/>
          <p:nvPr/>
        </p:nvSpPr>
        <p:spPr>
          <a:xfrm>
            <a:off x="238687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34115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103602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1747963" y="2010194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1844623" y="2036459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158707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9477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1375021" y="369566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113136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49913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90471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120155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61146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85256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151444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124128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148417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142459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3320813" y="130252"/>
            <a:ext cx="2851586" cy="945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3600" dirty="0">
                <a:solidFill>
                  <a:srgbClr val="0000FF"/>
                </a:solidFill>
              </a:rPr>
              <a:t>I. Chuẩn bị: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A7C42A-FCB2-2FF2-8D09-D57D887632A9}"/>
              </a:ext>
            </a:extLst>
          </p:cNvPr>
          <p:cNvSpPr txBox="1"/>
          <p:nvPr/>
        </p:nvSpPr>
        <p:spPr>
          <a:xfrm>
            <a:off x="2976583" y="1176236"/>
            <a:ext cx="5022672" cy="322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Bình nhiệt lượng kế (1) có dây đốt, que khuấy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Nhiệt kế (2)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Dụng cụ đo năng lượng điện do nguồn điện cung cấp: joulemeter (3)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Nguồn điện 12 V (4)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Bốn dây nối (5)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Một lượng nước sạch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F2E41B50-C6E0-4046-AEED-F1A0D02507DB}"/>
              </a:ext>
            </a:extLst>
          </p:cNvPr>
          <p:cNvSpPr/>
          <p:nvPr/>
        </p:nvSpPr>
        <p:spPr>
          <a:xfrm>
            <a:off x="116928" y="779130"/>
            <a:ext cx="8735972" cy="452278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xmlns="" id="{0421DDF0-87B7-49C1-B21D-26C5DE33A8BB}"/>
              </a:ext>
            </a:extLst>
          </p:cNvPr>
          <p:cNvSpPr/>
          <p:nvPr/>
        </p:nvSpPr>
        <p:spPr>
          <a:xfrm rot="15954295">
            <a:off x="203311" y="291974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xmlns="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926755" y="-29188"/>
            <a:ext cx="5314387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800" dirty="0">
                <a:solidFill>
                  <a:srgbClr val="0000FF"/>
                </a:solidFill>
              </a:rPr>
              <a:t>II. CÁCH TIẾN </a:t>
            </a:r>
            <a:r>
              <a:rPr lang="vi-VN" sz="2800" dirty="0" smtClean="0">
                <a:solidFill>
                  <a:srgbClr val="0000FF"/>
                </a:solidFill>
              </a:rPr>
              <a:t>HÀNH (SGK)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xmlns="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89" y="4292099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C19F0A-16D9-F20C-52FB-5A5E2BFDADD2}"/>
              </a:ext>
            </a:extLst>
          </p:cNvPr>
          <p:cNvSpPr txBox="1"/>
          <p:nvPr/>
        </p:nvSpPr>
        <p:spPr>
          <a:xfrm>
            <a:off x="643855" y="1416767"/>
            <a:ext cx="3549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(2)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05FBC5-7C0C-4F97-E4F5-5458E8091E2D}"/>
              </a:ext>
            </a:extLst>
          </p:cNvPr>
          <p:cNvSpPr txBox="1"/>
          <p:nvPr/>
        </p:nvSpPr>
        <p:spPr>
          <a:xfrm>
            <a:off x="652555" y="3040524"/>
            <a:ext cx="3721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Picture 5" descr="thực hành đo năng lượng nhiệt">
            <a:extLst>
              <a:ext uri="{FF2B5EF4-FFF2-40B4-BE49-F238E27FC236}">
                <a16:creationId xmlns:a16="http://schemas.microsoft.com/office/drawing/2014/main" xmlns="" id="{C65C9705-D2AF-87D2-C8B9-C95040FC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3" y="1014442"/>
            <a:ext cx="4391098" cy="3100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71;p42">
            <a:extLst>
              <a:ext uri="{FF2B5EF4-FFF2-40B4-BE49-F238E27FC236}">
                <a16:creationId xmlns:a16="http://schemas.microsoft.com/office/drawing/2014/main" xmlns="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-140045" y="79670"/>
            <a:ext cx="6025588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800" dirty="0" smtClean="0">
                <a:solidFill>
                  <a:srgbClr val="0000FF"/>
                </a:solidFill>
              </a:rPr>
              <a:t>III. TIẾN HÀNH THÍ NGHIỆM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2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4500B13-73F6-4D36-859A-0E1B093F2DFD}"/>
              </a:ext>
            </a:extLst>
          </p:cNvPr>
          <p:cNvSpPr txBox="1"/>
          <p:nvPr/>
        </p:nvSpPr>
        <p:spPr>
          <a:xfrm>
            <a:off x="320956" y="108601"/>
            <a:ext cx="392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Merriweather" panose="00000500000000000000" pitchFamily="2" charset="-93"/>
              </a:rPr>
              <a:t>IV. </a:t>
            </a:r>
            <a:r>
              <a:rPr lang="vi-VN" sz="2800" b="1" dirty="0" smtClean="0">
                <a:solidFill>
                  <a:srgbClr val="0000FF"/>
                </a:solidFill>
                <a:latin typeface="Merriweather" panose="00000500000000000000" pitchFamily="2" charset="-93"/>
              </a:rPr>
              <a:t>KẾT </a:t>
            </a:r>
            <a:r>
              <a:rPr lang="vi-VN" sz="2800" b="1" dirty="0">
                <a:solidFill>
                  <a:srgbClr val="0000FF"/>
                </a:solidFill>
                <a:latin typeface="Merriweather" panose="00000500000000000000" pitchFamily="2" charset="-93"/>
              </a:rPr>
              <a:t>LUẬN</a:t>
            </a:r>
            <a:endParaRPr lang="en-US" sz="2800" b="1" dirty="0">
              <a:solidFill>
                <a:srgbClr val="0000FF"/>
              </a:solidFill>
              <a:latin typeface="Merriweather" panose="00000500000000000000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7942D5-BDA6-0240-514F-17D33DFB1EE9}"/>
              </a:ext>
            </a:extLst>
          </p:cNvPr>
          <p:cNvSpPr txBox="1"/>
          <p:nvPr/>
        </p:nvSpPr>
        <p:spPr>
          <a:xfrm>
            <a:off x="320956" y="552699"/>
            <a:ext cx="8271053" cy="441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đun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nóng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Joulemeter</a:t>
            </a:r>
            <a:r>
              <a:rPr lang="vi-VN" sz="2000" b="1" kern="0" dirty="0" smtClean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vi-VN" sz="2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Nhiệt lượng là phần nhiệt năng mà vật nhận được hay mất đi trong quá trinhg truyền nhiệt. </a:t>
            </a:r>
            <a:endParaRPr lang="en-US" sz="2000" b="1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+ </a:t>
            </a:r>
            <a:r>
              <a:rPr lang="vi-VN" sz="2000" b="1" kern="0" dirty="0" smtClean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Nhiệt lượng cần cung cấp cho m (kg) nước tăng từ nhiệt độ </a:t>
            </a:r>
            <a:r>
              <a:rPr lang="en-US" sz="20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0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( </a:t>
            </a:r>
            <a:r>
              <a:rPr lang="vi-VN" sz="2000" b="1" baseline="300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)</a:t>
            </a:r>
            <a:r>
              <a:rPr lang="vi-VN" sz="20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đến nhiệt độ </a:t>
            </a:r>
            <a:r>
              <a:rPr lang="en-US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</a:t>
            </a:r>
            <a:r>
              <a:rPr lang="vi-VN" sz="20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( </a:t>
            </a:r>
            <a:r>
              <a:rPr lang="vi-VN" sz="2000" b="1" baseline="300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C)</a:t>
            </a:r>
            <a:r>
              <a:rPr lang="vi-VN" sz="2000" b="1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được tính bằng công thức: </a:t>
            </a:r>
            <a:endParaRPr lang="en-US" sz="2000" b="1" kern="1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vi-VN" sz="2000" b="1" kern="1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	</a:t>
            </a:r>
            <a:r>
              <a:rPr lang="vi-VN" sz="2000" b="1" kern="1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			</a:t>
            </a:r>
            <a:r>
              <a:rPr lang="en-US" sz="2000" b="1" kern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Q</a:t>
            </a:r>
            <a:r>
              <a:rPr lang="en-US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= </a:t>
            </a:r>
            <a:r>
              <a:rPr lang="en-US" sz="2000" b="1" kern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m.c</a:t>
            </a:r>
            <a:r>
              <a:rPr lang="vi-VN" sz="2000" b="1" kern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2000" b="1" kern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( </a:t>
            </a:r>
            <a:r>
              <a:rPr lang="en-US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</a:t>
            </a:r>
            <a:r>
              <a:rPr lang="vi-VN" sz="2000" b="1" kern="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– t</a:t>
            </a:r>
            <a:r>
              <a:rPr lang="en-US" sz="2000" b="1" kern="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)</a:t>
            </a:r>
            <a:endParaRPr lang="en-US" sz="20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	m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( </a:t>
            </a:r>
            <a:r>
              <a:rPr lang="vi-VN" sz="2000" b="1" kern="0" dirty="0" smtClean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kern="0" dirty="0" smtClean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)</a:t>
            </a:r>
            <a:endParaRPr lang="en-US" sz="2000" b="1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	c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dung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trị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4180 ( J/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kg.K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)</a:t>
            </a:r>
            <a:endParaRPr lang="en-US" sz="2000" b="1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  <a:tab pos="2969895" algn="ctr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	t</a:t>
            </a:r>
            <a:r>
              <a:rPr lang="en-US" sz="2000" b="1" kern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 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ban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( </a:t>
            </a:r>
            <a:r>
              <a:rPr lang="vi-VN" sz="2000" b="1" kern="0" baseline="300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C)</a:t>
            </a:r>
            <a:endParaRPr lang="en-US" sz="2000" b="1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  <a:tab pos="2969895" algn="ctr"/>
              </a:tabLst>
            </a:pPr>
            <a:r>
              <a:rPr lang="vi-VN" sz="2000" b="1" kern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kern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( </a:t>
            </a:r>
            <a:r>
              <a:rPr lang="vi-VN" sz="2000" b="1" kern="0" baseline="300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o</a:t>
            </a:r>
            <a:r>
              <a:rPr lang="en-US" sz="2000" b="1" kern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C)</a:t>
            </a:r>
            <a:endParaRPr lang="en-US" sz="2000" b="1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8B47B2-75C3-4AB3-8763-F7A18EEAB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544" y="460213"/>
            <a:ext cx="6685157" cy="31554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2m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3m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4m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Sau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    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B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  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C;      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D;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A16BA7-19CB-4A4D-A82E-AA3215CE1183}"/>
              </a:ext>
            </a:extLst>
          </p:cNvPr>
          <p:cNvSpPr txBox="1"/>
          <p:nvPr/>
        </p:nvSpPr>
        <p:spPr>
          <a:xfrm>
            <a:off x="2024743" y="2057401"/>
            <a:ext cx="694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solidFill>
                  <a:srgbClr val="FF0000"/>
                </a:solidFill>
                <a:latin typeface="Calibri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254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F8039-8676-464C-B029-04D51DCBD83B}"/>
              </a:ext>
            </a:extLst>
          </p:cNvPr>
          <p:cNvSpPr txBox="1">
            <a:spLocks/>
          </p:cNvSpPr>
          <p:nvPr/>
        </p:nvSpPr>
        <p:spPr>
          <a:xfrm>
            <a:off x="1143001" y="-57150"/>
            <a:ext cx="6800850" cy="14456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b,Yếu tố nào sau đây làm cho nhiệt độ của nước ở các bình khác nhau?</a:t>
            </a:r>
            <a:b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A1E4A4-C581-41C0-98A0-099225F35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6697" y="914400"/>
            <a:ext cx="6777154" cy="2648554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B.Năng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C.Lượng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D.Kích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45E099-E0D7-4EA0-9DCE-223225706C24}"/>
              </a:ext>
            </a:extLst>
          </p:cNvPr>
          <p:cNvSpPr txBox="1"/>
          <p:nvPr/>
        </p:nvSpPr>
        <p:spPr>
          <a:xfrm>
            <a:off x="1028700" y="1711037"/>
            <a:ext cx="694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6000" kern="1200" dirty="0">
                <a:solidFill>
                  <a:srgbClr val="FF0000"/>
                </a:solidFill>
                <a:latin typeface="Calibri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080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1223</Words>
  <Application>Microsoft Office PowerPoint</Application>
  <PresentationFormat>On-screen Show (16:9)</PresentationFormat>
  <Paragraphs>176</Paragraphs>
  <Slides>27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Segoe UI</vt:lpstr>
      <vt:lpstr>Arial</vt:lpstr>
      <vt:lpstr>Cambria Math</vt:lpstr>
      <vt:lpstr>Calibri</vt:lpstr>
      <vt:lpstr>Times New Roman</vt:lpstr>
      <vt:lpstr>#9Slide03 Arima Madurai Black</vt:lpstr>
      <vt:lpstr>Segoe UI Semibold</vt:lpstr>
      <vt:lpstr>微软雅黑</vt:lpstr>
      <vt:lpstr>Montserrat Medium</vt:lpstr>
      <vt:lpstr>Montserrat</vt:lpstr>
      <vt:lpstr>Merriweather</vt:lpstr>
      <vt:lpstr>Symbol</vt:lpstr>
      <vt:lpstr>Our Creative Company by Slidesgo</vt:lpstr>
      <vt:lpstr>Office Theme</vt:lpstr>
      <vt:lpstr>BÀI 27</vt:lpstr>
      <vt:lpstr>PowerPoint Presentation</vt:lpstr>
      <vt:lpstr>Tác dụng nhiệt</vt:lpstr>
      <vt:lpstr>I.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Admin</cp:lastModifiedBy>
  <cp:revision>55</cp:revision>
  <dcterms:modified xsi:type="dcterms:W3CDTF">2025-04-12T02:43:55Z</dcterms:modified>
</cp:coreProperties>
</file>