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842" r:id="rId2"/>
    <p:sldId id="786" r:id="rId3"/>
    <p:sldId id="830" r:id="rId4"/>
    <p:sldId id="257" r:id="rId5"/>
    <p:sldId id="810" r:id="rId6"/>
    <p:sldId id="831" r:id="rId7"/>
    <p:sldId id="832" r:id="rId8"/>
    <p:sldId id="833" r:id="rId9"/>
    <p:sldId id="834" r:id="rId10"/>
    <p:sldId id="835" r:id="rId11"/>
    <p:sldId id="812" r:id="rId12"/>
    <p:sldId id="836" r:id="rId13"/>
    <p:sldId id="837" r:id="rId14"/>
    <p:sldId id="838" r:id="rId15"/>
    <p:sldId id="839" r:id="rId16"/>
    <p:sldId id="840" r:id="rId17"/>
    <p:sldId id="813" r:id="rId18"/>
    <p:sldId id="816" r:id="rId19"/>
    <p:sldId id="818" r:id="rId20"/>
    <p:sldId id="841" r:id="rId21"/>
    <p:sldId id="817" r:id="rId22"/>
    <p:sldId id="791" r:id="rId23"/>
    <p:sldId id="792" r:id="rId24"/>
    <p:sldId id="819" r:id="rId25"/>
    <p:sldId id="820" r:id="rId26"/>
    <p:sldId id="821" r:id="rId27"/>
    <p:sldId id="793" r:id="rId28"/>
    <p:sldId id="796" r:id="rId29"/>
    <p:sldId id="822" r:id="rId30"/>
    <p:sldId id="798" r:id="rId31"/>
    <p:sldId id="823" r:id="rId32"/>
    <p:sldId id="799" r:id="rId33"/>
    <p:sldId id="801" r:id="rId34"/>
    <p:sldId id="824" r:id="rId35"/>
    <p:sldId id="803" r:id="rId36"/>
    <p:sldId id="805" r:id="rId37"/>
    <p:sldId id="784" r:id="rId38"/>
    <p:sldId id="825" r:id="rId39"/>
    <p:sldId id="827" r:id="rId40"/>
    <p:sldId id="776" r:id="rId4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 id="2" name="asus"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ACE"/>
    <a:srgbClr val="CCECFF"/>
    <a:srgbClr val="33CC33"/>
    <a:srgbClr val="C06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1" d="100"/>
          <a:sy n="81" d="100"/>
        </p:scale>
        <p:origin x="754"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3-29T22:06:49.193"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484935-623E-4566-AE87-5FBD1D72F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8DDDE2B8-7129-4010-A05E-A24079E8E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5F4FE39C-3210-4DC6-90A8-8002B0298CC5}"/>
              </a:ext>
            </a:extLst>
          </p:cNvPr>
          <p:cNvSpPr>
            <a:spLocks noGrp="1"/>
          </p:cNvSpPr>
          <p:nvPr>
            <p:ph type="dt" sz="half" idx="10"/>
          </p:nvPr>
        </p:nvSpPr>
        <p:spPr/>
        <p:txBody>
          <a:bodyPr/>
          <a:lstStyle/>
          <a:p>
            <a:fld id="{EDADE743-382B-42E5-AA6E-FB8C9D08DE14}" type="datetimeFigureOut">
              <a:rPr lang="vi-VN" smtClean="0"/>
              <a:t>03/05/2024</a:t>
            </a:fld>
            <a:endParaRPr lang="vi-VN"/>
          </a:p>
        </p:txBody>
      </p:sp>
      <p:sp>
        <p:nvSpPr>
          <p:cNvPr id="5" name="Footer Placeholder 4">
            <a:extLst>
              <a:ext uri="{FF2B5EF4-FFF2-40B4-BE49-F238E27FC236}">
                <a16:creationId xmlns="" xmlns:a16="http://schemas.microsoft.com/office/drawing/2014/main" id="{D1F10D10-86BB-4C22-A262-686D9AD927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CBE8A89E-97B9-41C1-9094-EEA5A4548F22}"/>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49030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A40652-8441-49BD-A61B-4E9C011B45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04462240-712D-4AC0-A819-3F874E1653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0ED39CC-2975-4766-8598-95A37685C7FB}"/>
              </a:ext>
            </a:extLst>
          </p:cNvPr>
          <p:cNvSpPr>
            <a:spLocks noGrp="1"/>
          </p:cNvSpPr>
          <p:nvPr>
            <p:ph type="dt" sz="half" idx="10"/>
          </p:nvPr>
        </p:nvSpPr>
        <p:spPr/>
        <p:txBody>
          <a:bodyPr/>
          <a:lstStyle/>
          <a:p>
            <a:fld id="{EDADE743-382B-42E5-AA6E-FB8C9D08DE14}" type="datetimeFigureOut">
              <a:rPr lang="vi-VN" smtClean="0"/>
              <a:t>03/05/2024</a:t>
            </a:fld>
            <a:endParaRPr lang="vi-VN"/>
          </a:p>
        </p:txBody>
      </p:sp>
      <p:sp>
        <p:nvSpPr>
          <p:cNvPr id="5" name="Footer Placeholder 4">
            <a:extLst>
              <a:ext uri="{FF2B5EF4-FFF2-40B4-BE49-F238E27FC236}">
                <a16:creationId xmlns="" xmlns:a16="http://schemas.microsoft.com/office/drawing/2014/main" id="{AF262871-F703-420D-A518-C9DAB44BE9D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ECAB3FBF-4239-4962-9502-DE44E011FBF8}"/>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75853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580D035-32B2-43CF-8BC3-09BC4037DC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53DD1571-80FD-43BC-B237-3B8C679AF7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A174D27E-6AE6-48EB-9938-6E8383625303}"/>
              </a:ext>
            </a:extLst>
          </p:cNvPr>
          <p:cNvSpPr>
            <a:spLocks noGrp="1"/>
          </p:cNvSpPr>
          <p:nvPr>
            <p:ph type="dt" sz="half" idx="10"/>
          </p:nvPr>
        </p:nvSpPr>
        <p:spPr/>
        <p:txBody>
          <a:bodyPr/>
          <a:lstStyle/>
          <a:p>
            <a:fld id="{EDADE743-382B-42E5-AA6E-FB8C9D08DE14}" type="datetimeFigureOut">
              <a:rPr lang="vi-VN" smtClean="0"/>
              <a:t>03/05/2024</a:t>
            </a:fld>
            <a:endParaRPr lang="vi-VN"/>
          </a:p>
        </p:txBody>
      </p:sp>
      <p:sp>
        <p:nvSpPr>
          <p:cNvPr id="5" name="Footer Placeholder 4">
            <a:extLst>
              <a:ext uri="{FF2B5EF4-FFF2-40B4-BE49-F238E27FC236}">
                <a16:creationId xmlns="" xmlns:a16="http://schemas.microsoft.com/office/drawing/2014/main" id="{AC37109D-9A18-4F68-A213-D42F2C15FC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E372E1B-A348-465E-8509-87795109CEAD}"/>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83172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7114CC-9588-4B64-BCE0-6C4BA722B64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237FAE7-3705-41E6-98FD-493CE7E652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905BA45-AEE2-4550-B24C-E5EAE431563F}"/>
              </a:ext>
            </a:extLst>
          </p:cNvPr>
          <p:cNvSpPr>
            <a:spLocks noGrp="1"/>
          </p:cNvSpPr>
          <p:nvPr>
            <p:ph type="dt" sz="half" idx="10"/>
          </p:nvPr>
        </p:nvSpPr>
        <p:spPr/>
        <p:txBody>
          <a:bodyPr/>
          <a:lstStyle/>
          <a:p>
            <a:fld id="{EDADE743-382B-42E5-AA6E-FB8C9D08DE14}" type="datetimeFigureOut">
              <a:rPr lang="vi-VN" smtClean="0"/>
              <a:t>03/05/2024</a:t>
            </a:fld>
            <a:endParaRPr lang="vi-VN"/>
          </a:p>
        </p:txBody>
      </p:sp>
      <p:sp>
        <p:nvSpPr>
          <p:cNvPr id="5" name="Footer Placeholder 4">
            <a:extLst>
              <a:ext uri="{FF2B5EF4-FFF2-40B4-BE49-F238E27FC236}">
                <a16:creationId xmlns="" xmlns:a16="http://schemas.microsoft.com/office/drawing/2014/main" id="{7F3E9981-D904-4471-9D3E-311066D165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30C7EE94-2EE9-406C-B1F5-E14B54C8FD75}"/>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56669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A4749A-F8DF-49C5-BF03-E9E14EE2C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E4E33B1-570C-4DEC-8EC5-5FDE59C9D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55BA3C6-902C-4AAC-A691-FBFE3D68E15F}"/>
              </a:ext>
            </a:extLst>
          </p:cNvPr>
          <p:cNvSpPr>
            <a:spLocks noGrp="1"/>
          </p:cNvSpPr>
          <p:nvPr>
            <p:ph type="dt" sz="half" idx="10"/>
          </p:nvPr>
        </p:nvSpPr>
        <p:spPr/>
        <p:txBody>
          <a:bodyPr/>
          <a:lstStyle/>
          <a:p>
            <a:fld id="{EDADE743-382B-42E5-AA6E-FB8C9D08DE14}" type="datetimeFigureOut">
              <a:rPr lang="vi-VN" smtClean="0"/>
              <a:t>03/05/2024</a:t>
            </a:fld>
            <a:endParaRPr lang="vi-VN"/>
          </a:p>
        </p:txBody>
      </p:sp>
      <p:sp>
        <p:nvSpPr>
          <p:cNvPr id="5" name="Footer Placeholder 4">
            <a:extLst>
              <a:ext uri="{FF2B5EF4-FFF2-40B4-BE49-F238E27FC236}">
                <a16:creationId xmlns="" xmlns:a16="http://schemas.microsoft.com/office/drawing/2014/main" id="{847079FC-969E-4D37-90A6-728E9C0054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8E44B19D-1812-4ECD-B691-9CD5615ED394}"/>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64922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2A096C-EA42-46C4-A953-BBDF7F083B6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A10937F7-DDE0-4B76-89C1-89644A6D70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C37F1E3A-1EA7-4C97-A123-C55B542CF2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481FF3FF-1F69-4925-BF9A-8818AA4D3A8A}"/>
              </a:ext>
            </a:extLst>
          </p:cNvPr>
          <p:cNvSpPr>
            <a:spLocks noGrp="1"/>
          </p:cNvSpPr>
          <p:nvPr>
            <p:ph type="dt" sz="half" idx="10"/>
          </p:nvPr>
        </p:nvSpPr>
        <p:spPr/>
        <p:txBody>
          <a:bodyPr/>
          <a:lstStyle/>
          <a:p>
            <a:fld id="{EDADE743-382B-42E5-AA6E-FB8C9D08DE14}" type="datetimeFigureOut">
              <a:rPr lang="vi-VN" smtClean="0"/>
              <a:t>03/05/2024</a:t>
            </a:fld>
            <a:endParaRPr lang="vi-VN"/>
          </a:p>
        </p:txBody>
      </p:sp>
      <p:sp>
        <p:nvSpPr>
          <p:cNvPr id="6" name="Footer Placeholder 5">
            <a:extLst>
              <a:ext uri="{FF2B5EF4-FFF2-40B4-BE49-F238E27FC236}">
                <a16:creationId xmlns="" xmlns:a16="http://schemas.microsoft.com/office/drawing/2014/main" id="{8B835AE1-9E74-4978-8023-0A20801F025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29603E15-8B21-4864-B2CF-EDDA1DE73DAE}"/>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19187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A7019B-A241-44D6-AE58-9D331337FF5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630093F7-820A-489A-8BAE-6CA709A46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1BA25F4-D659-4818-B51E-F74959C79A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4CAC2E72-6785-4237-BA94-CF33C1627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35457CC-EEBA-4051-8432-51C0BBE26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834AF753-84A2-4D69-AB24-989FBAC7CDE1}"/>
              </a:ext>
            </a:extLst>
          </p:cNvPr>
          <p:cNvSpPr>
            <a:spLocks noGrp="1"/>
          </p:cNvSpPr>
          <p:nvPr>
            <p:ph type="dt" sz="half" idx="10"/>
          </p:nvPr>
        </p:nvSpPr>
        <p:spPr/>
        <p:txBody>
          <a:bodyPr/>
          <a:lstStyle/>
          <a:p>
            <a:fld id="{EDADE743-382B-42E5-AA6E-FB8C9D08DE14}" type="datetimeFigureOut">
              <a:rPr lang="vi-VN" smtClean="0"/>
              <a:t>03/05/2024</a:t>
            </a:fld>
            <a:endParaRPr lang="vi-VN"/>
          </a:p>
        </p:txBody>
      </p:sp>
      <p:sp>
        <p:nvSpPr>
          <p:cNvPr id="8" name="Footer Placeholder 7">
            <a:extLst>
              <a:ext uri="{FF2B5EF4-FFF2-40B4-BE49-F238E27FC236}">
                <a16:creationId xmlns="" xmlns:a16="http://schemas.microsoft.com/office/drawing/2014/main" id="{958FA319-9814-4941-B9D0-D58CAAE9B9A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E1102167-D5A1-4FBE-9695-02774D414414}"/>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50963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CC48A1-006C-4844-BFFF-A1D37A5224A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4FA3E0AD-D30A-4575-8186-510E27A24904}"/>
              </a:ext>
            </a:extLst>
          </p:cNvPr>
          <p:cNvSpPr>
            <a:spLocks noGrp="1"/>
          </p:cNvSpPr>
          <p:nvPr>
            <p:ph type="dt" sz="half" idx="10"/>
          </p:nvPr>
        </p:nvSpPr>
        <p:spPr/>
        <p:txBody>
          <a:bodyPr/>
          <a:lstStyle/>
          <a:p>
            <a:fld id="{EDADE743-382B-42E5-AA6E-FB8C9D08DE14}" type="datetimeFigureOut">
              <a:rPr lang="vi-VN" smtClean="0"/>
              <a:t>03/05/2024</a:t>
            </a:fld>
            <a:endParaRPr lang="vi-VN"/>
          </a:p>
        </p:txBody>
      </p:sp>
      <p:sp>
        <p:nvSpPr>
          <p:cNvPr id="4" name="Footer Placeholder 3">
            <a:extLst>
              <a:ext uri="{FF2B5EF4-FFF2-40B4-BE49-F238E27FC236}">
                <a16:creationId xmlns="" xmlns:a16="http://schemas.microsoft.com/office/drawing/2014/main" id="{113D2AFE-82FC-42F3-9419-BBC714D9A2C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DE451725-4EC8-4B8A-B928-6C5FC8FB8589}"/>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414352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2AFD028-60DB-49EB-9E1D-246FEA1EE450}"/>
              </a:ext>
            </a:extLst>
          </p:cNvPr>
          <p:cNvSpPr>
            <a:spLocks noGrp="1"/>
          </p:cNvSpPr>
          <p:nvPr>
            <p:ph type="dt" sz="half" idx="10"/>
          </p:nvPr>
        </p:nvSpPr>
        <p:spPr/>
        <p:txBody>
          <a:bodyPr/>
          <a:lstStyle/>
          <a:p>
            <a:fld id="{EDADE743-382B-42E5-AA6E-FB8C9D08DE14}" type="datetimeFigureOut">
              <a:rPr lang="vi-VN" smtClean="0"/>
              <a:t>03/05/2024</a:t>
            </a:fld>
            <a:endParaRPr lang="vi-VN"/>
          </a:p>
        </p:txBody>
      </p:sp>
      <p:sp>
        <p:nvSpPr>
          <p:cNvPr id="3" name="Footer Placeholder 2">
            <a:extLst>
              <a:ext uri="{FF2B5EF4-FFF2-40B4-BE49-F238E27FC236}">
                <a16:creationId xmlns="" xmlns:a16="http://schemas.microsoft.com/office/drawing/2014/main" id="{515BE51A-9078-42D5-8CBF-EDE56B2D7ED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D512134F-87C1-47B1-AE31-117D38ADD469}"/>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05979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0F083F-5CBC-4531-99E9-560EBDB82D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43556C62-0EA4-4689-B1F4-754D98FC43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3302C969-A565-4247-847E-8845729C4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E184E30-C1F5-4E5B-B4ED-A52D2518AE88}"/>
              </a:ext>
            </a:extLst>
          </p:cNvPr>
          <p:cNvSpPr>
            <a:spLocks noGrp="1"/>
          </p:cNvSpPr>
          <p:nvPr>
            <p:ph type="dt" sz="half" idx="10"/>
          </p:nvPr>
        </p:nvSpPr>
        <p:spPr/>
        <p:txBody>
          <a:bodyPr/>
          <a:lstStyle/>
          <a:p>
            <a:fld id="{EDADE743-382B-42E5-AA6E-FB8C9D08DE14}" type="datetimeFigureOut">
              <a:rPr lang="vi-VN" smtClean="0"/>
              <a:t>03/05/2024</a:t>
            </a:fld>
            <a:endParaRPr lang="vi-VN"/>
          </a:p>
        </p:txBody>
      </p:sp>
      <p:sp>
        <p:nvSpPr>
          <p:cNvPr id="6" name="Footer Placeholder 5">
            <a:extLst>
              <a:ext uri="{FF2B5EF4-FFF2-40B4-BE49-F238E27FC236}">
                <a16:creationId xmlns="" xmlns:a16="http://schemas.microsoft.com/office/drawing/2014/main" id="{3E2580D6-EE97-49D4-9C23-C6B7C71AB2D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85C233E9-E37D-49EA-9913-C8B7A04B0EB0}"/>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30036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390CFF-C325-48F4-9D0E-D392F6043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DC132AD3-02A5-4F9D-B20A-878D967CD6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6E0A0742-C36A-4AC9-976C-32CE482B8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F7F7A25-0E6C-4F1C-99A2-6BF300D2AB2C}"/>
              </a:ext>
            </a:extLst>
          </p:cNvPr>
          <p:cNvSpPr>
            <a:spLocks noGrp="1"/>
          </p:cNvSpPr>
          <p:nvPr>
            <p:ph type="dt" sz="half" idx="10"/>
          </p:nvPr>
        </p:nvSpPr>
        <p:spPr/>
        <p:txBody>
          <a:bodyPr/>
          <a:lstStyle/>
          <a:p>
            <a:fld id="{EDADE743-382B-42E5-AA6E-FB8C9D08DE14}" type="datetimeFigureOut">
              <a:rPr lang="vi-VN" smtClean="0"/>
              <a:t>03/05/2024</a:t>
            </a:fld>
            <a:endParaRPr lang="vi-VN"/>
          </a:p>
        </p:txBody>
      </p:sp>
      <p:sp>
        <p:nvSpPr>
          <p:cNvPr id="6" name="Footer Placeholder 5">
            <a:extLst>
              <a:ext uri="{FF2B5EF4-FFF2-40B4-BE49-F238E27FC236}">
                <a16:creationId xmlns="" xmlns:a16="http://schemas.microsoft.com/office/drawing/2014/main" id="{B20C1333-32A5-45DE-B53A-C3A0F7E71C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44D1D47D-7157-4973-A2C4-C0D628FB02F2}"/>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48246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C02303-E879-4C0D-856C-023DBB00E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0054DF5C-B88E-45EA-AD48-9419C4D15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11D2F02-A6C2-4BBA-9DC2-FA2908660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DE743-382B-42E5-AA6E-FB8C9D08DE14}" type="datetimeFigureOut">
              <a:rPr lang="vi-VN" smtClean="0"/>
              <a:t>03/05/2024</a:t>
            </a:fld>
            <a:endParaRPr lang="vi-VN"/>
          </a:p>
        </p:txBody>
      </p:sp>
      <p:sp>
        <p:nvSpPr>
          <p:cNvPr id="5" name="Footer Placeholder 4">
            <a:extLst>
              <a:ext uri="{FF2B5EF4-FFF2-40B4-BE49-F238E27FC236}">
                <a16:creationId xmlns="" xmlns:a16="http://schemas.microsoft.com/office/drawing/2014/main" id="{734AB2EF-27C1-4457-80C0-54E062249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884C868D-E9CB-4F6D-B6A3-CD2685B02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CA366-9975-4146-96E3-1AE2AEA6DAD0}" type="slidenum">
              <a:rPr lang="vi-VN" smtClean="0"/>
              <a:t>‹#›</a:t>
            </a:fld>
            <a:endParaRPr lang="vi-VN"/>
          </a:p>
        </p:txBody>
      </p:sp>
    </p:spTree>
    <p:extLst>
      <p:ext uri="{BB962C8B-B14F-4D97-AF65-F5344CB8AC3E}">
        <p14:creationId xmlns:p14="http://schemas.microsoft.com/office/powerpoint/2010/main" val="288509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105C61F-9005-4F14-AAC5-86C48AA5DAAE}"/>
              </a:ext>
            </a:extLst>
          </p:cNvPr>
          <p:cNvSpPr txBox="1">
            <a:spLocks/>
          </p:cNvSpPr>
          <p:nvPr/>
        </p:nvSpPr>
        <p:spPr>
          <a:xfrm>
            <a:off x="1719619" y="2840250"/>
            <a:ext cx="8598088" cy="14057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42: BẢO TOÀN NĂNG L</a:t>
            </a:r>
            <a:r>
              <a:rPr lang="vi-VN" sz="40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VÀ SỬ DỤNG NĂNG LƯỢNG</a:t>
            </a:r>
            <a:endParaRPr lang="vi-VN" sz="4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6105C61F-9005-4F14-AAC5-86C48AA5DAAE}"/>
              </a:ext>
            </a:extLst>
          </p:cNvPr>
          <p:cNvSpPr txBox="1">
            <a:spLocks/>
          </p:cNvSpPr>
          <p:nvPr/>
        </p:nvSpPr>
        <p:spPr>
          <a:xfrm>
            <a:off x="766617" y="723331"/>
            <a:ext cx="11148291" cy="14057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10 – NĂNG LƯỢNG VÀ CUỘC SỐNG</a:t>
            </a:r>
            <a:endParaRPr lang="vi-VN"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778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07975" y="962660"/>
            <a:ext cx="6730365" cy="28505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Khi bình nóng lạnh hoạt động, đã có sự chuyển hóa năng lượng từ dạng nào sang dạng nào</a:t>
            </a:r>
            <a:r>
              <a:rPr lang="en-US" sz="4000" smtClean="0">
                <a:latin typeface="Times New Roman" panose="02020603050405020304" pitchFamily="18" charset="0"/>
                <a:cs typeface="Times New Roman" panose="02020603050405020304" pitchFamily="18" charset="0"/>
              </a:rPr>
              <a:t>?</a:t>
            </a:r>
            <a:endParaRPr lang="en-US" sz="4000">
              <a:latin typeface="Times New Roman" panose="02020603050405020304" pitchFamily="18" charset="0"/>
              <a:cs typeface="Times New Roman" panose="02020603050405020304" pitchFamily="18" charset="0"/>
            </a:endParaRPr>
          </a:p>
        </p:txBody>
      </p:sp>
      <p:sp>
        <p:nvSpPr>
          <p:cNvPr id="5" name="Title 1"/>
          <p:cNvSpPr txBox="1"/>
          <p:nvPr/>
        </p:nvSpPr>
        <p:spPr>
          <a:xfrm>
            <a:off x="399415" y="3910965"/>
            <a:ext cx="6907530" cy="27343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solidFill>
                  <a:srgbClr val="FF0000"/>
                </a:solidFill>
                <a:latin typeface="Times New Roman" panose="02020603050405020304" pitchFamily="18" charset="0"/>
                <a:cs typeface="Times New Roman" panose="02020603050405020304" pitchFamily="18" charset="0"/>
              </a:rPr>
              <a:t>TL: </a:t>
            </a:r>
            <a:r>
              <a:rPr lang="en-US" sz="4000" b="1">
                <a:solidFill>
                  <a:srgbClr val="FF0000"/>
                </a:solidFill>
                <a:latin typeface="Times New Roman" panose="02020603050405020304" pitchFamily="18" charset="0"/>
                <a:cs typeface="Times New Roman" panose="02020603050405020304" pitchFamily="18" charset="0"/>
              </a:rPr>
              <a:t>K</a:t>
            </a:r>
            <a:r>
              <a:rPr lang="en-US" sz="4000" b="1" smtClean="0">
                <a:solidFill>
                  <a:srgbClr val="FF0000"/>
                </a:solidFill>
                <a:latin typeface="Times New Roman" panose="02020603050405020304" pitchFamily="18" charset="0"/>
                <a:cs typeface="Times New Roman" panose="02020603050405020304" pitchFamily="18" charset="0"/>
              </a:rPr>
              <a:t>hi </a:t>
            </a:r>
            <a:r>
              <a:rPr lang="en-US" sz="4000" b="1">
                <a:solidFill>
                  <a:srgbClr val="FF0000"/>
                </a:solidFill>
                <a:latin typeface="Times New Roman" panose="02020603050405020304" pitchFamily="18" charset="0"/>
                <a:cs typeface="Times New Roman" panose="02020603050405020304" pitchFamily="18" charset="0"/>
              </a:rPr>
              <a:t>bình nóng lạnh hoạt động, đã có sự chuyển hóa năng lượng từ </a:t>
            </a:r>
            <a:r>
              <a:rPr lang="en-US" sz="4000" b="1" u="sng">
                <a:solidFill>
                  <a:srgbClr val="FF0000"/>
                </a:solidFill>
                <a:latin typeface="Times New Roman" panose="02020603050405020304" pitchFamily="18" charset="0"/>
                <a:cs typeface="Times New Roman" panose="02020603050405020304" pitchFamily="18" charset="0"/>
              </a:rPr>
              <a:t>điện năng</a:t>
            </a:r>
            <a:r>
              <a:rPr lang="en-US" sz="4000" b="1">
                <a:solidFill>
                  <a:srgbClr val="FF0000"/>
                </a:solidFill>
                <a:latin typeface="Times New Roman" panose="02020603050405020304" pitchFamily="18" charset="0"/>
                <a:cs typeface="Times New Roman" panose="02020603050405020304" pitchFamily="18" charset="0"/>
              </a:rPr>
              <a:t> sang </a:t>
            </a:r>
            <a:r>
              <a:rPr lang="en-US" sz="4000" b="1" u="sng">
                <a:solidFill>
                  <a:srgbClr val="FF0000"/>
                </a:solidFill>
                <a:latin typeface="Times New Roman" panose="02020603050405020304" pitchFamily="18" charset="0"/>
                <a:cs typeface="Times New Roman" panose="02020603050405020304" pitchFamily="18" charset="0"/>
              </a:rPr>
              <a:t>nhiệt năng.</a:t>
            </a:r>
          </a:p>
        </p:txBody>
      </p:sp>
      <p:pic>
        <p:nvPicPr>
          <p:cNvPr id="102" name="Picture 101"/>
          <p:cNvPicPr/>
          <p:nvPr/>
        </p:nvPicPr>
        <p:blipFill>
          <a:blip r:embed="rId2"/>
          <a:stretch>
            <a:fillRect/>
          </a:stretch>
        </p:blipFill>
        <p:spPr>
          <a:xfrm>
            <a:off x="6096000" y="3429000"/>
            <a:ext cx="0" cy="0"/>
          </a:xfrm>
          <a:prstGeom prst="rect">
            <a:avLst/>
          </a:prstGeom>
          <a:noFill/>
          <a:ln w="9525">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800" y="2262908"/>
            <a:ext cx="4442691" cy="3066473"/>
          </a:xfrm>
          <a:prstGeom prst="rect">
            <a:avLst/>
          </a:prstGeom>
        </p:spPr>
      </p:pic>
    </p:spTree>
    <p:extLst>
      <p:ext uri="{BB962C8B-B14F-4D97-AF65-F5344CB8AC3E}">
        <p14:creationId xmlns:p14="http://schemas.microsoft.com/office/powerpoint/2010/main" val="34149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45660"/>
            <a:ext cx="11559654" cy="615731"/>
          </a:xfrm>
        </p:spPr>
        <p:txBody>
          <a:bodyPr>
            <a:noAutofit/>
          </a:bodyPr>
          <a:lstStyle/>
          <a:p>
            <a:pPr marL="0" indent="0">
              <a:buNone/>
            </a:pPr>
            <a:r>
              <a:rPr lang="en-US" b="1" i="1" smtClean="0">
                <a:latin typeface="Times New Roman" panose="02020603050405020304" pitchFamily="18" charset="0"/>
                <a:cs typeface="Times New Roman" panose="02020603050405020304" pitchFamily="18" charset="0"/>
              </a:rPr>
              <a:t>b. Tìm hiểu sự chuyển hoá giữa các dạng năng lượng:</a:t>
            </a:r>
            <a:endParaRPr lang="en-US">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D81766A2-56D1-430E-B4B6-7BF0B430E4AF}"/>
              </a:ext>
            </a:extLst>
          </p:cNvPr>
          <p:cNvSpPr/>
          <p:nvPr/>
        </p:nvSpPr>
        <p:spPr>
          <a:xfrm>
            <a:off x="272955" y="1745548"/>
            <a:ext cx="11457296" cy="1323439"/>
          </a:xfrm>
          <a:prstGeom prst="rect">
            <a:avLst/>
          </a:prstGeom>
        </p:spPr>
        <p:txBody>
          <a:bodyPr wrap="square">
            <a:spAutoFit/>
          </a:bodyPr>
          <a:lstStyle/>
          <a:p>
            <a:pPr algn="just"/>
            <a:r>
              <a:rPr lang="vi-VN" sz="4000"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Năng</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lượng</a:t>
            </a:r>
            <a:r>
              <a:rPr lang="en-US" sz="4000" dirty="0">
                <a:solidFill>
                  <a:schemeClr val="accent1"/>
                </a:solidFill>
                <a:latin typeface="Times New Roman" panose="02020603050405020304" pitchFamily="18" charset="0"/>
                <a:cs typeface="Times New Roman" panose="02020603050405020304" pitchFamily="18" charset="0"/>
              </a:rPr>
              <a:t> có </a:t>
            </a:r>
            <a:r>
              <a:rPr lang="en-US" sz="4000" dirty="0" err="1">
                <a:solidFill>
                  <a:schemeClr val="accent1"/>
                </a:solidFill>
                <a:latin typeface="Times New Roman" panose="02020603050405020304" pitchFamily="18" charset="0"/>
                <a:cs typeface="Times New Roman" panose="02020603050405020304" pitchFamily="18" charset="0"/>
              </a:rPr>
              <a:t>thể</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chuyển</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hóa</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từ</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dạng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này</a:t>
            </a:r>
            <a:r>
              <a:rPr lang="en-US" sz="4000" dirty="0">
                <a:solidFill>
                  <a:schemeClr val="accent1"/>
                </a:solidFill>
                <a:latin typeface="Times New Roman" panose="02020603050405020304" pitchFamily="18" charset="0"/>
                <a:cs typeface="Times New Roman" panose="02020603050405020304" pitchFamily="18" charset="0"/>
              </a:rPr>
              <a:t> sang </a:t>
            </a:r>
            <a:r>
              <a:rPr lang="en-US" sz="4000" dirty="0" err="1">
                <a:solidFill>
                  <a:schemeClr val="accent1"/>
                </a:solidFill>
                <a:latin typeface="Times New Roman" panose="02020603050405020304" pitchFamily="18" charset="0"/>
                <a:cs typeface="Times New Roman" panose="02020603050405020304" pitchFamily="18" charset="0"/>
              </a:rPr>
              <a:t>dạng</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khác</a:t>
            </a:r>
            <a:r>
              <a:rPr lang="en-US" sz="4000" dirty="0" smtClean="0">
                <a:solidFill>
                  <a:schemeClr val="accent1"/>
                </a:solidFill>
                <a:latin typeface="Times New Roman" panose="02020603050405020304" pitchFamily="18" charset="0"/>
                <a:cs typeface="Times New Roman" panose="02020603050405020304" pitchFamily="18" charset="0"/>
              </a:rPr>
              <a:t>.</a:t>
            </a:r>
            <a:endParaRPr lang="en-US" sz="4000" dirty="0">
              <a:solidFill>
                <a:schemeClr val="accent1"/>
              </a:solidFill>
              <a:latin typeface="Times New Roman" panose="02020603050405020304" pitchFamily="18" charset="0"/>
              <a:cs typeface="Times New Roman" panose="02020603050405020304" pitchFamily="18" charset="0"/>
            </a:endParaRPr>
          </a:p>
        </p:txBody>
      </p:sp>
      <p:pic>
        <p:nvPicPr>
          <p:cNvPr id="7" name="Picture 6"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8575611" y="553525"/>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90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p:nvPr/>
        </p:nvSpPr>
        <p:spPr>
          <a:xfrm>
            <a:off x="502920" y="365125"/>
            <a:ext cx="7669530" cy="27374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trời</a:t>
            </a:r>
            <a:r>
              <a:rPr lang="en-US"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5" name="Title 1"/>
          <p:cNvSpPr txBox="1"/>
          <p:nvPr/>
        </p:nvSpPr>
        <p:spPr>
          <a:xfrm>
            <a:off x="398780" y="3102610"/>
            <a:ext cx="7674610" cy="3429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smtClean="0">
                <a:solidFill>
                  <a:srgbClr val="FF0000"/>
                </a:solidFill>
                <a:latin typeface="Times New Roman" panose="02020603050405020304" pitchFamily="18" charset="0"/>
                <a:cs typeface="Times New Roman" panose="02020603050405020304" pitchFamily="18" charset="0"/>
              </a:rPr>
              <a:t>TL: </a:t>
            </a:r>
            <a:r>
              <a:rPr lang="en-US" sz="4000" dirty="0" err="1">
                <a:solidFill>
                  <a:srgbClr val="FF0000"/>
                </a:solidFill>
                <a:latin typeface="Times New Roman" panose="02020603050405020304" pitchFamily="18" charset="0"/>
                <a:cs typeface="Times New Roman" panose="02020603050405020304" pitchFamily="18" charset="0"/>
              </a:rPr>
              <a:t>Điện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từ</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tấm</a:t>
            </a:r>
            <a:r>
              <a:rPr lang="en-US" sz="4000" dirty="0">
                <a:solidFill>
                  <a:srgbClr val="FF0000"/>
                </a:solidFill>
                <a:latin typeface="Times New Roman" panose="02020603050405020304" pitchFamily="18" charset="0"/>
                <a:cs typeface="Times New Roman" panose="02020603050405020304" pitchFamily="18" charset="0"/>
              </a:rPr>
              <a:t> pin </a:t>
            </a:r>
            <a:r>
              <a:rPr lang="en-US" sz="4000" dirty="0" err="1">
                <a:solidFill>
                  <a:srgbClr val="FF0000"/>
                </a:solidFill>
                <a:latin typeface="Times New Roman" panose="02020603050405020304" pitchFamily="18" charset="0"/>
                <a:cs typeface="Times New Roman" panose="02020603050405020304" pitchFamily="18" charset="0"/>
              </a:rPr>
              <a:t>mặt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đèn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hấp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ánh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mặt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hóa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tích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trữ</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pin, </a:t>
            </a:r>
            <a:r>
              <a:rPr lang="en-US" sz="4000" u="sng" dirty="0" err="1">
                <a:solidFill>
                  <a:srgbClr val="FF0000"/>
                </a:solidFill>
                <a:latin typeface="Times New Roman" panose="02020603050405020304" pitchFamily="18" charset="0"/>
                <a:cs typeface="Times New Roman" panose="02020603050405020304" pitchFamily="18" charset="0"/>
              </a:rPr>
              <a:t>điện</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hóa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thành</a:t>
            </a:r>
            <a:r>
              <a:rPr lang="en-US" sz="4000"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quang</a:t>
            </a:r>
            <a:r>
              <a:rPr lang="en-US" sz="4000" u="sng" dirty="0">
                <a:solidFill>
                  <a:srgbClr val="FF0000"/>
                </a:solidFill>
                <a:latin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cs typeface="Times New Roman" panose="02020603050405020304" pitchFamily="18" charset="0"/>
              </a:rPr>
              <a:t>năng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đèn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phát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sáng</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101" name="Content Placeholder 100"/>
          <p:cNvPicPr>
            <a:picLocks noGrp="1" noChangeAspect="1"/>
          </p:cNvPicPr>
          <p:nvPr>
            <p:ph sz="half" idx="2"/>
          </p:nvPr>
        </p:nvPicPr>
        <p:blipFill>
          <a:blip r:embed="rId2"/>
          <a:stretch>
            <a:fillRect/>
          </a:stretch>
        </p:blipFill>
        <p:spPr>
          <a:xfrm>
            <a:off x="8073390" y="297180"/>
            <a:ext cx="3873500" cy="5880100"/>
          </a:xfrm>
          <a:prstGeom prst="rect">
            <a:avLst/>
          </a:prstGeom>
          <a:noFill/>
          <a:ln w="9525">
            <a:noFill/>
          </a:ln>
        </p:spPr>
      </p:pic>
    </p:spTree>
    <p:extLst>
      <p:ext uri="{BB962C8B-B14F-4D97-AF65-F5344CB8AC3E}">
        <p14:creationId xmlns:p14="http://schemas.microsoft.com/office/powerpoint/2010/main" val="26115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762000"/>
            <a:ext cx="8998585" cy="3046095"/>
          </a:xfrm>
          <a:prstGeom prst="rect">
            <a:avLst/>
          </a:prstGeom>
        </p:spPr>
        <p:txBody>
          <a:bodyPr wrap="square">
            <a:spAutoFit/>
          </a:bodyPr>
          <a:lstStyle/>
          <a:p>
            <a:r>
              <a:rPr lang="vi-VN" sz="3200" b="1" dirty="0">
                <a:latin typeface="Times New Roman" panose="02020603050405020304" pitchFamily="18" charset="0"/>
                <a:cs typeface="Times New Roman" panose="02020603050405020304" pitchFamily="18" charset="0"/>
              </a:rPr>
              <a:t>Câu </a:t>
            </a:r>
            <a:r>
              <a:rPr lang="vi-VN" sz="3200" b="1" dirty="0" smtClean="0">
                <a:latin typeface="Times New Roman" panose="02020603050405020304" pitchFamily="18" charset="0"/>
                <a:cs typeface="Times New Roman" panose="02020603050405020304" pitchFamily="18" charset="0"/>
              </a:rPr>
              <a:t>1:</a:t>
            </a:r>
            <a:r>
              <a:rPr lang="vi-VN" sz="3200" b="1" dirty="0">
                <a:latin typeface="Times New Roman" panose="02020603050405020304" pitchFamily="18" charset="0"/>
                <a:cs typeface="Times New Roman" panose="02020603050405020304" pitchFamily="18" charset="0"/>
              </a:rPr>
              <a:t>  Năng lượng mà một vật có được do chuyển động được gọi là …</a:t>
            </a:r>
          </a:p>
          <a:p>
            <a:r>
              <a:rPr lang="vi-VN" sz="3200" b="1" dirty="0">
                <a:latin typeface="Times New Roman" panose="02020603050405020304" pitchFamily="18" charset="0"/>
                <a:cs typeface="Times New Roman" panose="02020603050405020304" pitchFamily="18" charset="0"/>
              </a:rPr>
              <a:t>A. Thế năng.</a:t>
            </a:r>
          </a:p>
          <a:p>
            <a:r>
              <a:rPr lang="vi-VN" sz="3200" b="1" dirty="0">
                <a:latin typeface="Times New Roman" panose="02020603050405020304" pitchFamily="18" charset="0"/>
                <a:cs typeface="Times New Roman" panose="02020603050405020304" pitchFamily="18" charset="0"/>
              </a:rPr>
              <a:t>B. Động năng.</a:t>
            </a:r>
          </a:p>
          <a:p>
            <a:r>
              <a:rPr lang="vi-VN" sz="3200" b="1" dirty="0">
                <a:latin typeface="Times New Roman" panose="02020603050405020304" pitchFamily="18" charset="0"/>
                <a:cs typeface="Times New Roman" panose="02020603050405020304" pitchFamily="18" charset="0"/>
              </a:rPr>
              <a:t>C. Nhiệt năng.</a:t>
            </a:r>
          </a:p>
          <a:p>
            <a:r>
              <a:rPr lang="vi-VN" sz="3200" b="1" dirty="0">
                <a:latin typeface="Times New Roman" panose="02020603050405020304" pitchFamily="18" charset="0"/>
                <a:cs typeface="Times New Roman" panose="02020603050405020304" pitchFamily="18" charset="0"/>
              </a:rPr>
              <a:t>D. Cơ năng</a:t>
            </a:r>
            <a:r>
              <a:rPr lang="vi-VN" sz="3200" b="1" dirty="0" smtClean="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752600" y="3646805"/>
            <a:ext cx="8719185" cy="3046095"/>
          </a:xfrm>
          <a:prstGeom prst="rect">
            <a:avLst/>
          </a:prstGeom>
        </p:spPr>
        <p:txBody>
          <a:bodyPr wrap="square">
            <a:spAutoFit/>
          </a:bodyPr>
          <a:lstStyle/>
          <a:p>
            <a:r>
              <a:rPr lang="vi-VN" sz="3200" b="1" dirty="0" smtClean="0">
                <a:latin typeface="Times New Roman" panose="02020603050405020304" pitchFamily="18" charset="0"/>
                <a:cs typeface="Times New Roman" panose="02020603050405020304" pitchFamily="18" charset="0"/>
              </a:rPr>
              <a:t>Câu 2:</a:t>
            </a:r>
            <a:r>
              <a:rPr lang="vi-VN" sz="3200" b="1" dirty="0">
                <a:latin typeface="Times New Roman" panose="02020603050405020304" pitchFamily="18" charset="0"/>
                <a:cs typeface="Times New Roman" panose="02020603050405020304" pitchFamily="18" charset="0"/>
              </a:rPr>
              <a:t> Vật ở trên cao so với mặt đất có năng lượng gọi là …</a:t>
            </a:r>
          </a:p>
          <a:p>
            <a:r>
              <a:rPr lang="vi-VN" sz="3200" b="1" dirty="0">
                <a:latin typeface="Times New Roman" panose="02020603050405020304" pitchFamily="18" charset="0"/>
                <a:cs typeface="Times New Roman" panose="02020603050405020304" pitchFamily="18" charset="0"/>
              </a:rPr>
              <a:t>A. Nhiệt năng.</a:t>
            </a:r>
          </a:p>
          <a:p>
            <a:r>
              <a:rPr lang="vi-VN" sz="3200" b="1" dirty="0">
                <a:latin typeface="Times New Roman" panose="02020603050405020304" pitchFamily="18" charset="0"/>
                <a:cs typeface="Times New Roman" panose="02020603050405020304" pitchFamily="18" charset="0"/>
              </a:rPr>
              <a:t>B. Thế năng đàn hồi.</a:t>
            </a:r>
          </a:p>
          <a:p>
            <a:r>
              <a:rPr lang="vi-VN" sz="3200" b="1" dirty="0">
                <a:latin typeface="Times New Roman" panose="02020603050405020304" pitchFamily="18" charset="0"/>
                <a:cs typeface="Times New Roman" panose="02020603050405020304" pitchFamily="18" charset="0"/>
              </a:rPr>
              <a:t>C. Thế năng hấp dẫn.</a:t>
            </a:r>
          </a:p>
          <a:p>
            <a:r>
              <a:rPr lang="vi-VN" sz="3200" b="1" dirty="0">
                <a:latin typeface="Times New Roman" panose="02020603050405020304" pitchFamily="18" charset="0"/>
                <a:cs typeface="Times New Roman" panose="02020603050405020304" pitchFamily="18" charset="0"/>
              </a:rPr>
              <a:t>D. Động năng.</a:t>
            </a:r>
          </a:p>
        </p:txBody>
      </p:sp>
      <p:sp>
        <p:nvSpPr>
          <p:cNvPr id="6" name="Title 1"/>
          <p:cNvSpPr txBox="1"/>
          <p:nvPr/>
        </p:nvSpPr>
        <p:spPr>
          <a:xfrm>
            <a:off x="1679575" y="365125"/>
            <a:ext cx="9144000" cy="66103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LUYỆN TẬP</a:t>
            </a:r>
          </a:p>
        </p:txBody>
      </p:sp>
      <p:sp>
        <p:nvSpPr>
          <p:cNvPr id="4" name="Title 1"/>
          <p:cNvSpPr>
            <a:spLocks noGrp="1"/>
          </p:cNvSpPr>
          <p:nvPr/>
        </p:nvSpPr>
        <p:spPr>
          <a:xfrm>
            <a:off x="838200" y="365125"/>
            <a:ext cx="10121265" cy="6327775"/>
          </a:xfrm>
          <a:prstGeom prst="rect">
            <a:avLst/>
          </a:prstGeom>
          <a:ln>
            <a:solidFill>
              <a:srgbClr val="FF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a:latin typeface="Times New Roman" panose="02020603050405020304" pitchFamily="18" charset="0"/>
              <a:cs typeface="Times New Roman" panose="02020603050405020304" pitchFamily="18" charset="0"/>
            </a:endParaRPr>
          </a:p>
        </p:txBody>
      </p:sp>
      <p:sp>
        <p:nvSpPr>
          <p:cNvPr id="5" name="Oval 4"/>
          <p:cNvSpPr/>
          <p:nvPr/>
        </p:nvSpPr>
        <p:spPr>
          <a:xfrm>
            <a:off x="1752874" y="2277598"/>
            <a:ext cx="395785" cy="50496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53204" y="5631668"/>
            <a:ext cx="395785" cy="50496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42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4" grpId="0" bldLvl="0" animBg="1"/>
      <p:bldP spid="5" grpId="0" bldLvl="0" animBg="1"/>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20952" cy="5053036"/>
          </a:xfrm>
          <a:ln>
            <a:solidFill>
              <a:srgbClr val="FF0000"/>
            </a:solidFill>
          </a:ln>
        </p:spPr>
        <p:txBody>
          <a:bodyPr>
            <a:noAutofit/>
          </a:bodyPr>
          <a:lstStyle/>
          <a:p>
            <a:r>
              <a:rPr lang="en-US" altLang="vi-VN" sz="4000" b="1"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mn-ea"/>
              </a:rPr>
              <a:t>LUYỆN TẬP</a:t>
            </a:r>
            <a:r>
              <a:rPr kumimoji="0" lang="en-US" altLang="vi-VN"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r>
            <a:br>
              <a:rPr kumimoji="0" lang="en-US" altLang="vi-VN"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br>
            <a:r>
              <a:rPr lang="en-US" altLang="vi-VN" sz="4000" noProof="0" dirty="0" err="1" smtClean="0">
                <a:solidFill>
                  <a:srgbClr val="7030A0"/>
                </a:solidFill>
                <a:latin typeface="Times New Roman" panose="02020603050405020304" pitchFamily="18" charset="0"/>
                <a:cs typeface="Times New Roman" panose="02020603050405020304" pitchFamily="18" charset="0"/>
              </a:rPr>
              <a:t>Câu</a:t>
            </a:r>
            <a:r>
              <a:rPr lang="en-US" altLang="vi-VN" sz="4000" noProof="0" dirty="0" smtClean="0">
                <a:solidFill>
                  <a:srgbClr val="7030A0"/>
                </a:solidFill>
                <a:latin typeface="Times New Roman" panose="02020603050405020304" pitchFamily="18" charset="0"/>
                <a:cs typeface="Times New Roman" panose="02020603050405020304" pitchFamily="18" charset="0"/>
              </a:rPr>
              <a:t> 3</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sưởi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B.</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năng</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b="1" dirty="0" smtClean="0">
                <a:latin typeface="Times New Roman" panose="02020603050405020304" pitchFamily="18" charset="0"/>
                <a:cs typeface="Times New Roman" panose="02020603050405020304" pitchFamily="18" charset="0"/>
              </a:rPr>
              <a:t>C</a:t>
            </a:r>
            <a:r>
              <a:rPr lang="en-US" sz="4000" b="1" dirty="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Hóa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D.</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endParaRPr lang="en-US" sz="4000" dirty="0">
              <a:latin typeface="Times New Roman" panose="02020603050405020304" pitchFamily="18" charset="0"/>
              <a:cs typeface="Times New Roman" panose="02020603050405020304" pitchFamily="18" charset="0"/>
            </a:endParaRPr>
          </a:p>
        </p:txBody>
      </p:sp>
      <p:sp>
        <p:nvSpPr>
          <p:cNvPr id="6" name="Oval 5"/>
          <p:cNvSpPr/>
          <p:nvPr/>
        </p:nvSpPr>
        <p:spPr>
          <a:xfrm>
            <a:off x="914674" y="3176123"/>
            <a:ext cx="395785" cy="50496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92" y="368489"/>
            <a:ext cx="11144535" cy="4455302"/>
          </a:xfrm>
        </p:spPr>
        <p:txBody>
          <a:bodyPr>
            <a:noAutofit/>
          </a:bodyPr>
          <a:lstStyle/>
          <a:p>
            <a:pPr algn="just"/>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Khi</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quạt</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điện</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hoạt</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động</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thì</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chuyển</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thành</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làm</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quay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cánh</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quạt</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b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b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Khi</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bật</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công</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tắc</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bóng</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đèn</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sáng</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thì</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đã</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chuyển</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thành</a:t>
            </a:r>
            <a: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 </a:t>
            </a:r>
            <a:br>
              <a:rPr lang="en-US"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br>
            <a:r>
              <a:rPr lang="en-US" b="1" dirty="0">
                <a:solidFill>
                  <a:srgbClr val="C00000"/>
                </a:solidFill>
                <a:latin typeface="Times New Roman" panose="02020603050405020304" pitchFamily="18" charset="0"/>
                <a:cs typeface="Times New Roman" panose="02020603050405020304" pitchFamily="18" charset="0"/>
              </a:rPr>
              <a:t>=&gt;</a:t>
            </a:r>
            <a:r>
              <a:rPr lang="en-US" b="1" dirty="0" err="1">
                <a:solidFill>
                  <a:srgbClr val="C00000"/>
                </a:solidFill>
                <a:latin typeface="Times New Roman" panose="02020603050405020304" pitchFamily="18" charset="0"/>
                <a:cs typeface="Times New Roman" panose="02020603050405020304" pitchFamily="18" charset="0"/>
              </a:rPr>
              <a:t>Năng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lượng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có</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thể</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chuyển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hóa</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từ</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dạng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này</a:t>
            </a:r>
            <a:r>
              <a:rPr lang="en-US" b="1" dirty="0">
                <a:solidFill>
                  <a:srgbClr val="C00000"/>
                </a:solidFill>
                <a:latin typeface="Times New Roman" panose="02020603050405020304" pitchFamily="18" charset="0"/>
                <a:cs typeface="Times New Roman" panose="02020603050405020304" pitchFamily="18" charset="0"/>
              </a:rPr>
              <a:t> sang </a:t>
            </a:r>
            <a:r>
              <a:rPr lang="en-US" b="1" dirty="0" err="1">
                <a:solidFill>
                  <a:srgbClr val="C00000"/>
                </a:solidFill>
                <a:latin typeface="Times New Roman" panose="02020603050405020304" pitchFamily="18" charset="0"/>
                <a:cs typeface="Times New Roman" panose="02020603050405020304" pitchFamily="18" charset="0"/>
              </a:rPr>
              <a:t>dạng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khác</a:t>
            </a:r>
            <a:r>
              <a:rPr lang="en-US" b="1" dirty="0">
                <a:solidFill>
                  <a:srgbClr val="C00000"/>
                </a:solidFill>
                <a:latin typeface="Times New Roman" panose="02020603050405020304" pitchFamily="18" charset="0"/>
                <a:cs typeface="Times New Roman" panose="02020603050405020304" pitchFamily="18" charset="0"/>
              </a:rPr>
              <a:t>. </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4" name="Title 1"/>
          <p:cNvSpPr txBox="1"/>
          <p:nvPr/>
        </p:nvSpPr>
        <p:spPr>
          <a:xfrm>
            <a:off x="2705735" y="1226820"/>
            <a:ext cx="2259965" cy="8140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b="1">
                <a:latin typeface="Times New Roman" panose="02020603050405020304" pitchFamily="18" charset="0"/>
                <a:cs typeface="Times New Roman" panose="02020603050405020304" pitchFamily="18" charset="0"/>
                <a:sym typeface="+mn-ea"/>
              </a:rPr>
              <a:t>cơ năng</a:t>
            </a:r>
            <a:r>
              <a:rPr lang="en-US" sz="4000" smtClean="0">
                <a:solidFill>
                  <a:srgbClr val="FF0000"/>
                </a:solidFill>
                <a:latin typeface="Times New Roman" panose="02020603050405020304" pitchFamily="18" charset="0"/>
                <a:cs typeface="Times New Roman" panose="02020603050405020304" pitchFamily="18" charset="0"/>
              </a:rPr>
              <a:t>	</a:t>
            </a:r>
            <a:endParaRPr lang="en-US" sz="4000">
              <a:solidFill>
                <a:srgbClr val="FF0000"/>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9282545" y="1846580"/>
            <a:ext cx="1794395" cy="914400"/>
          </a:xfrm>
          <a:prstGeom prst="rect">
            <a:avLst/>
          </a:prstGeom>
        </p:spPr>
        <p:txBody>
          <a:bodyPr vert="horz" wrap="none" lIns="91440" tIns="45720" rIns="91440" bIns="45720" rtlCol="0" anchor="ctr">
            <a:noAutofit/>
          </a:bodyPr>
          <a:lstStyle/>
          <a:p>
            <a:pPr algn="just"/>
            <a:r>
              <a:rPr lang="en-US" sz="4000" b="1" dirty="0" err="1">
                <a:latin typeface="Times New Roman" panose="02020603050405020304" pitchFamily="18" charset="0"/>
                <a:cs typeface="Times New Roman" panose="02020603050405020304" pitchFamily="18" charset="0"/>
                <a:sym typeface="+mn-ea"/>
              </a:rPr>
              <a:t>điện</a:t>
            </a:r>
            <a:r>
              <a:rPr lang="en-US" sz="4000" b="1" dirty="0">
                <a:latin typeface="Times New Roman" panose="02020603050405020304" pitchFamily="18" charset="0"/>
                <a:cs typeface="Times New Roman" panose="02020603050405020304" pitchFamily="18" charset="0"/>
                <a:sym typeface="+mn-ea"/>
              </a:rPr>
              <a:t> </a:t>
            </a:r>
            <a:r>
              <a:rPr lang="en-US" sz="4000" b="1" dirty="0" err="1">
                <a:latin typeface="Times New Roman" panose="02020603050405020304" pitchFamily="18" charset="0"/>
                <a:cs typeface="Times New Roman" panose="02020603050405020304" pitchFamily="18" charset="0"/>
                <a:sym typeface="+mn-ea"/>
              </a:rPr>
              <a:t>năn</a:t>
            </a:r>
            <a:r>
              <a:rPr lang="en-US" sz="4000" dirty="0" err="1">
                <a:latin typeface="Times New Roman" panose="02020603050405020304" pitchFamily="18" charset="0"/>
                <a:cs typeface="Times New Roman" panose="02020603050405020304" pitchFamily="18" charset="0"/>
                <a:sym typeface="+mn-ea"/>
              </a:rPr>
              <a:t>g</a:t>
            </a:r>
            <a:endParaRPr lang="en-US" sz="4000" dirty="0" smtClean="0">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7463155" y="521335"/>
            <a:ext cx="2419985" cy="914400"/>
          </a:xfrm>
          <a:prstGeom prst="rect">
            <a:avLst/>
          </a:prstGeom>
        </p:spPr>
        <p:txBody>
          <a:bodyPr vert="horz" wrap="none" lIns="91440" tIns="45720" rIns="91440" bIns="45720" rtlCol="0" anchor="ctr">
            <a:noAutofit/>
          </a:bodyPr>
          <a:lstStyle/>
          <a:p>
            <a:pPr algn="just"/>
            <a:r>
              <a:rPr lang="en-US" sz="4000" b="1">
                <a:latin typeface="Times New Roman" panose="02020603050405020304" pitchFamily="18" charset="0"/>
                <a:cs typeface="Times New Roman" panose="02020603050405020304" pitchFamily="18" charset="0"/>
                <a:sym typeface="+mn-ea"/>
              </a:rPr>
              <a:t>điện năng</a:t>
            </a:r>
            <a:endParaRPr lang="en-US" sz="4000" b="1" smtClean="0">
              <a:solidFill>
                <a:srgbClr val="FF0000"/>
              </a:solidFill>
              <a:latin typeface="Times New Roman" panose="02020603050405020304" pitchFamily="18" charset="0"/>
              <a:cs typeface="Times New Roman" panose="02020603050405020304" pitchFamily="18" charset="0"/>
              <a:sym typeface="+mn-ea"/>
            </a:endParaRPr>
          </a:p>
        </p:txBody>
      </p:sp>
      <p:sp>
        <p:nvSpPr>
          <p:cNvPr id="6" name="Text Box 5"/>
          <p:cNvSpPr txBox="1"/>
          <p:nvPr/>
        </p:nvSpPr>
        <p:spPr>
          <a:xfrm>
            <a:off x="7890626" y="2257425"/>
            <a:ext cx="2610485" cy="914400"/>
          </a:xfrm>
          <a:prstGeom prst="rect">
            <a:avLst/>
          </a:prstGeom>
        </p:spPr>
        <p:txBody>
          <a:bodyPr vert="horz" wrap="none" lIns="91440" tIns="45720" rIns="91440" bIns="45720" rtlCol="0" anchor="ctr">
            <a:noAutofit/>
          </a:bodyPr>
          <a:lstStyle/>
          <a:p>
            <a:pPr algn="just"/>
            <a:r>
              <a:rPr lang="en-US" sz="4000" b="1" dirty="0" err="1">
                <a:latin typeface="Times New Roman" panose="02020603050405020304" pitchFamily="18" charset="0"/>
                <a:cs typeface="Times New Roman" panose="02020603050405020304" pitchFamily="18" charset="0"/>
                <a:sym typeface="+mn-ea"/>
              </a:rPr>
              <a:t>quang</a:t>
            </a:r>
            <a:r>
              <a:rPr lang="en-US" sz="4000" b="1" dirty="0">
                <a:latin typeface="Times New Roman" panose="02020603050405020304" pitchFamily="18" charset="0"/>
                <a:cs typeface="Times New Roman" panose="02020603050405020304" pitchFamily="18" charset="0"/>
                <a:sym typeface="+mn-ea"/>
              </a:rPr>
              <a:t> </a:t>
            </a:r>
            <a:r>
              <a:rPr lang="en-US" sz="4000" b="1" dirty="0" err="1">
                <a:latin typeface="Times New Roman" panose="02020603050405020304" pitchFamily="18" charset="0"/>
                <a:cs typeface="Times New Roman" panose="02020603050405020304" pitchFamily="18" charset="0"/>
                <a:sym typeface="+mn-ea"/>
              </a:rPr>
              <a:t>năng</a:t>
            </a:r>
            <a:endParaRPr lang="en-US" sz="4000" b="1" dirty="0" smtClean="0">
              <a:solidFill>
                <a:srgbClr val="FF0000"/>
              </a:solidFill>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2674813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3" grpId="0"/>
      <p:bldP spid="3" grpId="1"/>
      <p:bldP spid="5" grpId="0"/>
      <p:bldP spid="5" grpId="1"/>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0" y="0"/>
            <a:ext cx="9144000" cy="1351697"/>
          </a:xfrm>
        </p:spPr>
        <p:txBody>
          <a:bodyPr>
            <a:noAutofit/>
          </a:bodyPr>
          <a:lstStyle/>
          <a:p>
            <a:pPr algn="l">
              <a:lnSpc>
                <a:spcPct val="150000"/>
              </a:lnSpc>
            </a:pPr>
            <a:r>
              <a:rPr lang="en-US" sz="3200" b="1" u="sng" dirty="0">
                <a:latin typeface="Times New Roman" panose="02020603050405020304" pitchFamily="18" charset="0"/>
                <a:cs typeface="Times New Roman" panose="02020603050405020304" pitchFamily="18" charset="0"/>
              </a:rPr>
              <a:t>HÓA NĂNG</a:t>
            </a:r>
            <a:r>
              <a:rPr lang="en-US" sz="3200" b="1" dirty="0">
                <a:latin typeface="Times New Roman" panose="02020603050405020304" pitchFamily="18" charset="0"/>
                <a:cs typeface="Times New Roman" panose="02020603050405020304" pitchFamily="18" charset="0"/>
              </a:rPr>
              <a:t> CÓ THỂ CHUYỂN HÓA THÀNH NHỮNG DẠNG NĂNG LƯỢNG NÀO ?</a:t>
            </a:r>
          </a:p>
        </p:txBody>
      </p:sp>
      <p:sp>
        <p:nvSpPr>
          <p:cNvPr id="4" name="Content Placeholder 2"/>
          <p:cNvSpPr>
            <a:spLocks noGrp="1"/>
          </p:cNvSpPr>
          <p:nvPr>
            <p:ph idx="1"/>
          </p:nvPr>
        </p:nvSpPr>
        <p:spPr>
          <a:xfrm>
            <a:off x="1524000" y="1371600"/>
            <a:ext cx="9144000" cy="5050155"/>
          </a:xfrm>
        </p:spPr>
        <p:txBody>
          <a:bodyPr>
            <a:noAutofit/>
          </a:bodyPr>
          <a:lstStyle/>
          <a:p>
            <a:pPr algn="just">
              <a:lnSpc>
                <a:spcPct val="112000"/>
              </a:lnSpc>
              <a:spcBef>
                <a:spcPts val="600"/>
              </a:spcBef>
              <a:spcAft>
                <a:spcPts val="1200"/>
              </a:spcAft>
              <a:buNone/>
            </a:pPr>
            <a:r>
              <a:rPr lang="en-US" sz="3200" dirty="0" smtClean="0">
                <a:latin typeface="Times New Roman" panose="02020603050405020304" pitchFamily="18" charset="0"/>
                <a:cs typeface="Times New Roman" panose="02020603050405020304" pitchFamily="18" charset="0"/>
              </a:rPr>
              <a:t>a)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lưu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phẩm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giúp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xe</a:t>
            </a:r>
            <a:r>
              <a:rPr lang="en-US" sz="3200" dirty="0" smtClean="0">
                <a:latin typeface="Times New Roman" panose="02020603050405020304" pitchFamily="18" charset="0"/>
                <a:cs typeface="Times New Roman" panose="02020603050405020304" pitchFamily="18" charset="0"/>
              </a:rPr>
              <a:t>. </a:t>
            </a:r>
          </a:p>
          <a:p>
            <a:pPr algn="just">
              <a:lnSpc>
                <a:spcPct val="112000"/>
              </a:lnSpc>
              <a:spcAft>
                <a:spcPts val="1200"/>
              </a:spcAft>
              <a:buNone/>
            </a:pPr>
            <a:r>
              <a:rPr lang="en-US" sz="3200" dirty="0" smtClean="0">
                <a:latin typeface="Times New Roman" panose="02020603050405020304" pitchFamily="18" charset="0"/>
                <a:cs typeface="Times New Roman" panose="02020603050405020304" pitchFamily="18" charset="0"/>
              </a:rPr>
              <a:t>b)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lưu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diêm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cọ</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vỏ</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diêm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a:t>
            </a:r>
          </a:p>
          <a:p>
            <a:pPr marL="0" indent="0" algn="just">
              <a:lnSpc>
                <a:spcPct val="112000"/>
              </a:lnSpc>
              <a:spcBef>
                <a:spcPts val="600"/>
              </a:spcBef>
              <a:spcAft>
                <a:spcPts val="0"/>
              </a:spcAft>
              <a:buNone/>
            </a:pPr>
            <a:r>
              <a:rPr lang="en-US" sz="3200" dirty="0" smtClean="0">
                <a:latin typeface="Times New Roman" panose="02020603050405020304" pitchFamily="18" charset="0"/>
                <a:cs typeface="Times New Roman" panose="02020603050405020304" pitchFamily="18" charset="0"/>
              </a:rPr>
              <a:t>c)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đốt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cháy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máy</a:t>
            </a:r>
            <a:r>
              <a:rPr lang="en-US" sz="3200" dirty="0" smtClean="0">
                <a:latin typeface="Times New Roman" panose="02020603050405020304" pitchFamily="18" charset="0"/>
                <a:cs typeface="Times New Roman" panose="02020603050405020304" pitchFamily="18" charset="0"/>
              </a:rPr>
              <a:t> bay, </a:t>
            </a:r>
            <a:r>
              <a:rPr lang="en-US" sz="3200" dirty="0" err="1" smtClean="0">
                <a:latin typeface="Times New Roman" panose="02020603050405020304" pitchFamily="18" charset="0"/>
                <a:cs typeface="Times New Roman" panose="02020603050405020304" pitchFamily="18" charset="0"/>
              </a:rPr>
              <a:t>tàu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hỏa</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4727575" y="1991360"/>
            <a:ext cx="2103120" cy="583565"/>
          </a:xfrm>
          <a:prstGeom prst="rect">
            <a:avLst/>
          </a:prstGeom>
        </p:spPr>
        <p:txBody>
          <a:bodyPr wrap="none">
            <a:spAutoFit/>
          </a:bodyPr>
          <a:lstStyle/>
          <a:p>
            <a:r>
              <a:rPr lang="en-US" sz="3200" b="1" dirty="0" err="1" smtClean="0">
                <a:solidFill>
                  <a:srgbClr val="C00000"/>
                </a:solidFill>
                <a:latin typeface="Times New Roman" panose="02020603050405020304" pitchFamily="18" charset="0"/>
                <a:cs typeface="Times New Roman" panose="02020603050405020304" pitchFamily="18" charset="0"/>
              </a:rPr>
              <a:t>động</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năng</a:t>
            </a:r>
            <a:r>
              <a:rPr lang="vi-VN" sz="3200" b="1" dirty="0" smtClean="0">
                <a:solidFill>
                  <a:srgbClr val="C00000"/>
                </a:solidFill>
                <a:latin typeface="Times New Roman" panose="02020603050405020304" pitchFamily="18" charset="0"/>
                <a:cs typeface="Times New Roman" panose="02020603050405020304" pitchFamily="18" charset="0"/>
              </a:rPr>
              <a:t> </a:t>
            </a:r>
            <a:endParaRPr lang="en-US" sz="3200" dirty="0">
              <a:solidFill>
                <a:srgbClr val="C00000"/>
              </a:solidFill>
            </a:endParaRPr>
          </a:p>
        </p:txBody>
      </p:sp>
      <p:sp>
        <p:nvSpPr>
          <p:cNvPr id="7" name="Rectangle 6"/>
          <p:cNvSpPr/>
          <p:nvPr/>
        </p:nvSpPr>
        <p:spPr>
          <a:xfrm>
            <a:off x="8413750" y="3226435"/>
            <a:ext cx="2125345" cy="583565"/>
          </a:xfrm>
          <a:prstGeom prst="rect">
            <a:avLst/>
          </a:prstGeom>
        </p:spPr>
        <p:txBody>
          <a:bodyPr wrap="none">
            <a:spAutoFit/>
          </a:bodyPr>
          <a:lstStyle/>
          <a:p>
            <a:r>
              <a:rPr lang="en-US" sz="3200" b="1" dirty="0" err="1" smtClean="0">
                <a:solidFill>
                  <a:srgbClr val="002060"/>
                </a:solidFill>
                <a:latin typeface="Times New Roman" panose="02020603050405020304" pitchFamily="18" charset="0"/>
                <a:cs typeface="Times New Roman" panose="02020603050405020304" pitchFamily="18" charset="0"/>
              </a:rPr>
              <a:t>nhiệt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năng</a:t>
            </a:r>
            <a:r>
              <a:rPr lang="vi-VN" sz="3200" b="1" dirty="0" smtClean="0">
                <a:solidFill>
                  <a:srgbClr val="002060"/>
                </a:solidFill>
                <a:latin typeface="Times New Roman" panose="02020603050405020304" pitchFamily="18" charset="0"/>
                <a:cs typeface="Times New Roman" panose="02020603050405020304" pitchFamily="18" charset="0"/>
              </a:rPr>
              <a:t> </a:t>
            </a:r>
            <a:endParaRPr lang="en-US" sz="3200" dirty="0">
              <a:solidFill>
                <a:srgbClr val="002060"/>
              </a:solidFill>
            </a:endParaRPr>
          </a:p>
        </p:txBody>
      </p:sp>
      <p:sp>
        <p:nvSpPr>
          <p:cNvPr id="8" name="Rectangle 7"/>
          <p:cNvSpPr/>
          <p:nvPr/>
        </p:nvSpPr>
        <p:spPr>
          <a:xfrm>
            <a:off x="2383155" y="3879850"/>
            <a:ext cx="3803015" cy="583565"/>
          </a:xfrm>
          <a:prstGeom prst="rect">
            <a:avLst/>
          </a:prstGeom>
        </p:spPr>
        <p:txBody>
          <a:bodyPr wrap="none">
            <a:spAutoFit/>
          </a:bodyPr>
          <a:lstStyle/>
          <a:p>
            <a:r>
              <a:rPr lang="en-US" sz="3200" b="1" dirty="0" err="1" smtClean="0">
                <a:latin typeface="Times New Roman" panose="02020603050405020304" pitchFamily="18" charset="0"/>
                <a:cs typeface="Times New Roman" panose="02020603050405020304" pitchFamily="18" charset="0"/>
              </a:rPr>
              <a:t>năng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lượng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sáng</a:t>
            </a:r>
            <a:endParaRPr lang="en-US" sz="3200" b="1" dirty="0"/>
          </a:p>
        </p:txBody>
      </p:sp>
      <p:sp>
        <p:nvSpPr>
          <p:cNvPr id="9" name="Rectangle 8"/>
          <p:cNvSpPr/>
          <p:nvPr/>
        </p:nvSpPr>
        <p:spPr>
          <a:xfrm>
            <a:off x="6954982" y="5105400"/>
            <a:ext cx="2250440" cy="584775"/>
          </a:xfrm>
          <a:prstGeom prst="rect">
            <a:avLst/>
          </a:prstGeom>
        </p:spPr>
        <p:txBody>
          <a:bodyPr wrap="square">
            <a:spAutoFit/>
          </a:bodyPr>
          <a:lstStyle/>
          <a:p>
            <a:r>
              <a:rPr lang="en-US" sz="3200" b="1" dirty="0" err="1" smtClean="0">
                <a:solidFill>
                  <a:srgbClr val="C00000"/>
                </a:solidFill>
                <a:latin typeface="Times New Roman" panose="02020603050405020304" pitchFamily="18" charset="0"/>
                <a:cs typeface="Times New Roman" panose="02020603050405020304" pitchFamily="18" charset="0"/>
              </a:rPr>
              <a:t>động</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năng</a:t>
            </a:r>
            <a:endParaRPr lang="en-US" sz="3200" dirty="0">
              <a:solidFill>
                <a:srgbClr val="C00000"/>
              </a:solidFill>
            </a:endParaRPr>
          </a:p>
        </p:txBody>
      </p:sp>
      <p:sp>
        <p:nvSpPr>
          <p:cNvPr id="10" name="Rectangle 9"/>
          <p:cNvSpPr/>
          <p:nvPr/>
        </p:nvSpPr>
        <p:spPr>
          <a:xfrm>
            <a:off x="9205422" y="5060444"/>
            <a:ext cx="1888490" cy="583565"/>
          </a:xfrm>
          <a:prstGeom prst="rect">
            <a:avLst/>
          </a:prstGeom>
        </p:spPr>
        <p:txBody>
          <a:bodyPr wrap="none">
            <a:spAutoFit/>
          </a:bodyPr>
          <a:lstStyle/>
          <a:p>
            <a:r>
              <a:rPr lang="en-US" sz="3200" b="1" dirty="0" err="1" smtClean="0">
                <a:solidFill>
                  <a:srgbClr val="002060"/>
                </a:solidFill>
                <a:latin typeface="Times New Roman" panose="02020603050405020304" pitchFamily="18" charset="0"/>
                <a:cs typeface="Times New Roman" panose="02020603050405020304" pitchFamily="18" charset="0"/>
              </a:rPr>
              <a:t>điện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năng</a:t>
            </a:r>
            <a:endParaRPr lang="en-US" sz="3200" dirty="0">
              <a:solidFill>
                <a:srgbClr val="002060"/>
              </a:solidFill>
            </a:endParaRPr>
          </a:p>
        </p:txBody>
      </p:sp>
      <p:sp>
        <p:nvSpPr>
          <p:cNvPr id="11" name="Rectangle 10"/>
          <p:cNvSpPr/>
          <p:nvPr/>
        </p:nvSpPr>
        <p:spPr>
          <a:xfrm>
            <a:off x="2221865" y="5688965"/>
            <a:ext cx="1684655" cy="583565"/>
          </a:xfrm>
          <a:prstGeom prst="rect">
            <a:avLst/>
          </a:prstGeom>
        </p:spPr>
        <p:txBody>
          <a:bodyPr wrap="none">
            <a:spAutoFit/>
          </a:bodyPr>
          <a:lstStyle/>
          <a:p>
            <a:r>
              <a:rPr lang="en-US" sz="3200" b="1" dirty="0" err="1" smtClean="0">
                <a:solidFill>
                  <a:srgbClr val="00B050"/>
                </a:solidFill>
                <a:latin typeface="Times New Roman" panose="02020603050405020304" pitchFamily="18" charset="0"/>
                <a:cs typeface="Times New Roman" panose="02020603050405020304" pitchFamily="18" charset="0"/>
              </a:rPr>
              <a:t>thế</a:t>
            </a: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err="1" smtClean="0">
                <a:solidFill>
                  <a:srgbClr val="00B050"/>
                </a:solidFill>
                <a:latin typeface="Times New Roman" panose="02020603050405020304" pitchFamily="18" charset="0"/>
                <a:cs typeface="Times New Roman" panose="02020603050405020304" pitchFamily="18" charset="0"/>
              </a:rPr>
              <a:t>năng</a:t>
            </a:r>
            <a:endParaRPr lang="en-US" sz="3200" dirty="0">
              <a:solidFill>
                <a:srgbClr val="00B050"/>
              </a:solidFill>
            </a:endParaRPr>
          </a:p>
        </p:txBody>
      </p:sp>
    </p:spTree>
    <p:extLst>
      <p:ext uri="{BB962C8B-B14F-4D97-AF65-F5344CB8AC3E}">
        <p14:creationId xmlns:p14="http://schemas.microsoft.com/office/powerpoint/2010/main" val="299504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Horizont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plus(in)">
                                      <p:cBhvr>
                                        <p:cTn id="23" dur="20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4)">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45660"/>
            <a:ext cx="11559654" cy="615731"/>
          </a:xfrm>
        </p:spPr>
        <p:txBody>
          <a:bodyPr>
            <a:noAutofit/>
          </a:bodyPr>
          <a:lstStyle/>
          <a:p>
            <a:pPr marL="0" indent="0">
              <a:buNone/>
            </a:pPr>
            <a:r>
              <a:rPr lang="en-US" b="1" i="1">
                <a:latin typeface="Times New Roman" panose="02020603050405020304" pitchFamily="18" charset="0"/>
                <a:cs typeface="Times New Roman" panose="02020603050405020304" pitchFamily="18" charset="0"/>
              </a:rPr>
              <a:t>c</a:t>
            </a:r>
            <a:r>
              <a:rPr lang="en-US" b="1" i="1" smtClean="0">
                <a:latin typeface="Times New Roman" panose="02020603050405020304" pitchFamily="18" charset="0"/>
                <a:cs typeface="Times New Roman" panose="02020603050405020304" pitchFamily="18" charset="0"/>
              </a:rPr>
              <a:t>. Tìm hiểu định luật bảo toàn năng lượng:</a:t>
            </a:r>
            <a:endParaRPr lang="en-US">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81383" y="861390"/>
            <a:ext cx="11651226" cy="22855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Times New Roman" panose="02020603050405020304" pitchFamily="18" charset="0"/>
                <a:cs typeface="Times New Roman" panose="02020603050405020304" pitchFamily="18" charset="0"/>
              </a:rPr>
              <a:t>?5. </a:t>
            </a:r>
            <a:r>
              <a:rPr lang="en-US" sz="4000">
                <a:latin typeface="Times New Roman" panose="02020603050405020304" pitchFamily="18" charset="0"/>
                <a:cs typeface="Times New Roman" panose="02020603050405020304" pitchFamily="18" charset="0"/>
              </a:rPr>
              <a:t>Hãy mô tả sự thay đổi động năng và thế năng của viên bi khi viên bi chuyển động từ vị trí A tới vị trí B, từ vị trí B tới vị trí C. So sánh năng lượng của viên bi khi ở vị trí A và khi viên bi ở vị trí C.</a:t>
            </a:r>
          </a:p>
        </p:txBody>
      </p:sp>
      <p:pic>
        <p:nvPicPr>
          <p:cNvPr id="6" name="Picture 5" descr="https://img.loigiaihay.com/picture/question_lgh/2021_41/1622102820-z3f7.jpg"/>
          <p:cNvPicPr/>
          <p:nvPr/>
        </p:nvPicPr>
        <p:blipFill>
          <a:blip r:embed="rId2">
            <a:extLst>
              <a:ext uri="{28A0092B-C50C-407E-A947-70E740481C1C}">
                <a14:useLocalDpi xmlns:a14="http://schemas.microsoft.com/office/drawing/2010/main" val="0"/>
              </a:ext>
            </a:extLst>
          </a:blip>
          <a:srcRect/>
          <a:stretch>
            <a:fillRect/>
          </a:stretch>
        </p:blipFill>
        <p:spPr bwMode="auto">
          <a:xfrm>
            <a:off x="3152633" y="3146895"/>
            <a:ext cx="6073253" cy="3711105"/>
          </a:xfrm>
          <a:prstGeom prst="rect">
            <a:avLst/>
          </a:prstGeom>
          <a:noFill/>
          <a:ln>
            <a:noFill/>
          </a:ln>
        </p:spPr>
      </p:pic>
    </p:spTree>
    <p:extLst>
      <p:ext uri="{BB962C8B-B14F-4D97-AF65-F5344CB8AC3E}">
        <p14:creationId xmlns:p14="http://schemas.microsoft.com/office/powerpoint/2010/main" val="420055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45660"/>
            <a:ext cx="11559654" cy="615731"/>
          </a:xfrm>
        </p:spPr>
        <p:txBody>
          <a:bodyPr>
            <a:noAutofit/>
          </a:bodyPr>
          <a:lstStyle/>
          <a:p>
            <a:pPr marL="0" indent="0">
              <a:buNone/>
            </a:pPr>
            <a:r>
              <a:rPr lang="en-US" b="1" i="1">
                <a:latin typeface="Times New Roman" panose="02020603050405020304" pitchFamily="18" charset="0"/>
                <a:cs typeface="Times New Roman" panose="02020603050405020304" pitchFamily="18" charset="0"/>
              </a:rPr>
              <a:t>c</a:t>
            </a:r>
            <a:r>
              <a:rPr lang="en-US" b="1" i="1" smtClean="0">
                <a:latin typeface="Times New Roman" panose="02020603050405020304" pitchFamily="18" charset="0"/>
                <a:cs typeface="Times New Roman" panose="02020603050405020304" pitchFamily="18" charset="0"/>
              </a:rPr>
              <a:t>. Tìm hiểu định luật bảo toàn năng lượng:</a:t>
            </a:r>
            <a:endParaRPr lang="en-US">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38424" y="1009934"/>
            <a:ext cx="11428715" cy="5336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solidFill>
                  <a:srgbClr val="FF0000"/>
                </a:solidFill>
                <a:latin typeface="Times New Roman" panose="02020603050405020304" pitchFamily="18" charset="0"/>
                <a:cs typeface="Times New Roman" panose="02020603050405020304" pitchFamily="18" charset="0"/>
              </a:rPr>
              <a:t>TL: </a:t>
            </a:r>
            <a:r>
              <a:rPr lang="en-US" sz="4000">
                <a:solidFill>
                  <a:srgbClr val="FF0000"/>
                </a:solidFill>
                <a:latin typeface="Times New Roman" panose="02020603050405020304" pitchFamily="18" charset="0"/>
                <a:cs typeface="Times New Roman" panose="02020603050405020304" pitchFamily="18" charset="0"/>
              </a:rPr>
              <a:t>- Khi viên bi chuyển động từ vị trí A sang vị trí B thì vận tốc tăng dần và đạt giá trị lớn nhất tại B, cũng là vị trí động năng của nó lớn nhất. Đồng thời viên bi ở vị trí B </a:t>
            </a:r>
            <a:r>
              <a:rPr lang="en-US" sz="4000" smtClean="0">
                <a:solidFill>
                  <a:srgbClr val="FF0000"/>
                </a:solidFill>
                <a:latin typeface="Times New Roman" panose="02020603050405020304" pitchFamily="18" charset="0"/>
                <a:cs typeface="Times New Roman" panose="02020603050405020304" pitchFamily="18" charset="0"/>
              </a:rPr>
              <a:t>là </a:t>
            </a:r>
            <a:r>
              <a:rPr lang="en-US" sz="4000">
                <a:solidFill>
                  <a:srgbClr val="FF0000"/>
                </a:solidFill>
                <a:latin typeface="Times New Roman" panose="02020603050405020304" pitchFamily="18" charset="0"/>
                <a:cs typeface="Times New Roman" panose="02020603050405020304" pitchFamily="18" charset="0"/>
              </a:rPr>
              <a:t>vị trí thấp nhất nên thế năng tại B là nhỏ nhất.</a:t>
            </a:r>
          </a:p>
          <a:p>
            <a:pPr algn="just"/>
            <a:r>
              <a:rPr lang="en-US" sz="4000">
                <a:solidFill>
                  <a:srgbClr val="FF0000"/>
                </a:solidFill>
                <a:latin typeface="Times New Roman" panose="02020603050405020304" pitchFamily="18" charset="0"/>
                <a:cs typeface="Times New Roman" panose="02020603050405020304" pitchFamily="18" charset="0"/>
              </a:rPr>
              <a:t>- Khi viên bi chuyển từ vị trí B sang vị trí C, tức là độ cao của nó tăng dần nên thế năng của viên bi cũng tăng dần, nhưng đồng thời vận tốc giảm dần nên động năng của nó ở vị trí C giảm dần.</a:t>
            </a:r>
          </a:p>
        </p:txBody>
      </p:sp>
    </p:spTree>
    <p:extLst>
      <p:ext uri="{BB962C8B-B14F-4D97-AF65-F5344CB8AC3E}">
        <p14:creationId xmlns:p14="http://schemas.microsoft.com/office/powerpoint/2010/main" val="292715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45660"/>
            <a:ext cx="11559654" cy="615731"/>
          </a:xfrm>
        </p:spPr>
        <p:txBody>
          <a:bodyPr>
            <a:noAutofit/>
          </a:bodyPr>
          <a:lstStyle/>
          <a:p>
            <a:pPr marL="0" indent="0">
              <a:buNone/>
            </a:pPr>
            <a:r>
              <a:rPr lang="en-US" b="1" i="1">
                <a:latin typeface="Times New Roman" panose="02020603050405020304" pitchFamily="18" charset="0"/>
                <a:cs typeface="Times New Roman" panose="02020603050405020304" pitchFamily="18" charset="0"/>
              </a:rPr>
              <a:t>c</a:t>
            </a:r>
            <a:r>
              <a:rPr lang="en-US" b="1" i="1" smtClean="0">
                <a:latin typeface="Times New Roman" panose="02020603050405020304" pitchFamily="18" charset="0"/>
                <a:cs typeface="Times New Roman" panose="02020603050405020304" pitchFamily="18" charset="0"/>
              </a:rPr>
              <a:t>. Tìm hiểu định luật bảo toàn năng lượng:</a:t>
            </a:r>
            <a:endParaRPr lang="en-US">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81383" y="861391"/>
            <a:ext cx="11651226" cy="1786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Times New Roman" panose="02020603050405020304" pitchFamily="18" charset="0"/>
                <a:cs typeface="Times New Roman" panose="02020603050405020304" pitchFamily="18" charset="0"/>
              </a:rPr>
              <a:t>?6. </a:t>
            </a:r>
            <a:r>
              <a:rPr lang="en-US" sz="4000">
                <a:latin typeface="Times New Roman" panose="02020603050405020304" pitchFamily="18" charset="0"/>
                <a:cs typeface="Times New Roman" panose="02020603050405020304" pitchFamily="18" charset="0"/>
              </a:rPr>
              <a:t>Trong quá trình viên bi chuyển động, ngoài động năng và thế năng còn có dạng năng lượng nào xuất hiện</a:t>
            </a:r>
            <a:r>
              <a:rPr lang="en-US" sz="4000" smtClean="0">
                <a:latin typeface="Times New Roman" panose="02020603050405020304" pitchFamily="18" charset="0"/>
                <a:cs typeface="Times New Roman" panose="02020603050405020304" pitchFamily="18" charset="0"/>
              </a:rPr>
              <a:t>?</a:t>
            </a:r>
            <a:endParaRPr lang="en-US" sz="400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272955" y="3092308"/>
            <a:ext cx="11428715" cy="27216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FF0000"/>
                </a:solidFill>
                <a:latin typeface="Times New Roman" panose="02020603050405020304" pitchFamily="18" charset="0"/>
                <a:cs typeface="Times New Roman" panose="02020603050405020304" pitchFamily="18" charset="0"/>
              </a:rPr>
              <a:t>TL: </a:t>
            </a:r>
            <a:r>
              <a:rPr lang="en-US">
                <a:solidFill>
                  <a:srgbClr val="FF0000"/>
                </a:solidFill>
                <a:latin typeface="Times New Roman" panose="02020603050405020304" pitchFamily="18" charset="0"/>
                <a:cs typeface="Times New Roman" panose="02020603050405020304" pitchFamily="18" charset="0"/>
              </a:rPr>
              <a:t>Trong quá trình viên bi chuyển động, ngoài động năng và thế năng còn có nhiệt năng xuất hiện do ma sát giữa viên bi và bề mặt máng cong</a:t>
            </a:r>
            <a:r>
              <a:rPr lang="en-US" smtClean="0">
                <a:solidFill>
                  <a:srgbClr val="FF0000"/>
                </a:solidFill>
                <a:latin typeface="Times New Roman" panose="02020603050405020304" pitchFamily="18" charset="0"/>
                <a:cs typeface="Times New Roman" panose="02020603050405020304" pitchFamily="18" charset="0"/>
              </a:rPr>
              <a:t>.</a:t>
            </a:r>
            <a:endParaRPr lang="en-US">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89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92" y="368489"/>
            <a:ext cx="11144535" cy="4455302"/>
          </a:xfrm>
        </p:spPr>
        <p:txBody>
          <a:bodyPr>
            <a:noAutofit/>
          </a:bodyPr>
          <a:lstStyle/>
          <a:p>
            <a:pPr algn="just"/>
            <a:r>
              <a:rPr lang="en-US">
                <a:latin typeface="Times New Roman" panose="02020603050405020304" pitchFamily="18" charset="0"/>
                <a:cs typeface="Times New Roman" panose="02020603050405020304" pitchFamily="18" charset="0"/>
              </a:rPr>
              <a:t>Khi quạt điện hoạt động, năng lượng điện chuyển thành cơ năng làm quay cánh quạt; khi bật công tắc, bóng đèn sáng, năng lượng điện đã chuyển thành quang năng. Năng lượng có thể chuyển hóa từ dạng này sang dạng khác. Vậy sự biến đổi giữa các dạng năng lượng này có tuân theo quy luật nào không?</a:t>
            </a:r>
            <a:endParaRPr lang="en-US" sz="400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78892" y="4936237"/>
            <a:ext cx="10515600" cy="1344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solidFill>
                  <a:srgbClr val="FF0000"/>
                </a:solidFill>
                <a:latin typeface="Times New Roman" panose="02020603050405020304" pitchFamily="18" charset="0"/>
                <a:cs typeface="Times New Roman" panose="02020603050405020304" pitchFamily="18" charset="0"/>
              </a:rPr>
              <a:t>	TL: </a:t>
            </a:r>
            <a:r>
              <a:rPr lang="en-US">
                <a:solidFill>
                  <a:srgbClr val="FF0000"/>
                </a:solidFill>
                <a:latin typeface="Times New Roman" panose="02020603050405020304" pitchFamily="18" charset="0"/>
                <a:cs typeface="Times New Roman" panose="02020603050405020304" pitchFamily="18" charset="0"/>
              </a:rPr>
              <a:t>Sự biến đổi giữa các dạng năng lượng này có tuân theo quy luật</a:t>
            </a:r>
            <a:r>
              <a:rPr lang="en-US" smtClean="0">
                <a:solidFill>
                  <a:srgbClr val="FF0000"/>
                </a:solidFill>
                <a:latin typeface="Times New Roman" panose="02020603050405020304" pitchFamily="18" charset="0"/>
                <a:cs typeface="Times New Roman" panose="02020603050405020304" pitchFamily="18" charset="0"/>
              </a:rPr>
              <a:t>.</a:t>
            </a:r>
            <a:endParaRPr lang="en-US" sz="4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793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0"/>
            <a:ext cx="8686800" cy="1569660"/>
          </a:xfrm>
          <a:prstGeom prst="rect">
            <a:avLst/>
          </a:prstGeom>
        </p:spPr>
        <p:txBody>
          <a:bodyPr wrap="square">
            <a:spAutoFit/>
          </a:bodyPr>
          <a:lstStyle/>
          <a:p>
            <a:pPr algn="just"/>
            <a:r>
              <a:rPr lang="en-US" sz="2400" b="1" dirty="0" err="1">
                <a:latin typeface="Tahoma" panose="020B0604030504040204" pitchFamily="34" charset="0"/>
                <a:cs typeface="Tahoma" panose="020B0604030504040204" pitchFamily="34" charset="0"/>
              </a:rPr>
              <a:t>Bài</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tập</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củng</a:t>
            </a:r>
            <a:r>
              <a:rPr lang="en-US" sz="2400" b="1" dirty="0">
                <a:latin typeface="Tahoma" panose="020B0604030504040204" pitchFamily="34" charset="0"/>
                <a:cs typeface="Tahoma" panose="020B0604030504040204" pitchFamily="34" charset="0"/>
              </a:rPr>
              <a:t> </a:t>
            </a:r>
            <a:r>
              <a:rPr lang="en-US" sz="2400" b="1" dirty="0" err="1">
                <a:latin typeface="Tahoma" panose="020B0604030504040204" pitchFamily="34" charset="0"/>
                <a:cs typeface="Tahoma" panose="020B0604030504040204" pitchFamily="34" charset="0"/>
              </a:rPr>
              <a:t>cố</a:t>
            </a:r>
            <a:r>
              <a:rPr lang="en-US" sz="2400" b="1"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quạt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điện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hoạt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động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điện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năng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cung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cấp</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quạt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chuyển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hóa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thành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những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dạng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năng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lượng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nào</a:t>
            </a:r>
            <a:r>
              <a:rPr lang="en-US" sz="2400" dirty="0">
                <a:latin typeface="Tahoma" panose="020B0604030504040204" pitchFamily="34" charset="0"/>
                <a:cs typeface="Tahoma" panose="020B0604030504040204" pitchFamily="34" charset="0"/>
              </a:rPr>
              <a:t>. Theo </a:t>
            </a:r>
            <a:r>
              <a:rPr lang="en-US" sz="2400" dirty="0" err="1">
                <a:latin typeface="Tahoma" panose="020B0604030504040204" pitchFamily="34" charset="0"/>
                <a:cs typeface="Tahoma" panose="020B0604030504040204" pitchFamily="34" charset="0"/>
              </a:rPr>
              <a:t>em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tổng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các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dạng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năng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lượng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đó</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có</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bằng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phần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điện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năng</a:t>
            </a:r>
            <a:r>
              <a:rPr lang="en-US" sz="2400" dirty="0">
                <a:latin typeface="Tahoma" panose="020B0604030504040204" pitchFamily="34" charset="0"/>
                <a:cs typeface="Tahoma" panose="020B0604030504040204" pitchFamily="34" charset="0"/>
              </a:rPr>
              <a:t> ban </a:t>
            </a:r>
            <a:r>
              <a:rPr lang="en-US" sz="2400" dirty="0" err="1">
                <a:latin typeface="Tahoma" panose="020B0604030504040204" pitchFamily="34" charset="0"/>
                <a:cs typeface="Tahoma" panose="020B0604030504040204" pitchFamily="34" charset="0"/>
              </a:rPr>
              <a:t>đầu</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cung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cấp</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quạt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không</a:t>
            </a:r>
            <a:r>
              <a:rPr lang="en-US" sz="2400" dirty="0">
                <a:latin typeface="Tahoma" panose="020B0604030504040204" pitchFamily="34" charset="0"/>
                <a:cs typeface="Tahoma" panose="020B0604030504040204" pitchFamily="34"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1" y="1828800"/>
            <a:ext cx="5867399" cy="3429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1" y="2590800"/>
            <a:ext cx="2734395" cy="1676400"/>
          </a:xfrm>
          <a:prstGeom prst="rect">
            <a:avLst/>
          </a:prstGeom>
        </p:spPr>
      </p:pic>
      <p:sp>
        <p:nvSpPr>
          <p:cNvPr id="5" name="Rectangle 4"/>
          <p:cNvSpPr/>
          <p:nvPr/>
        </p:nvSpPr>
        <p:spPr>
          <a:xfrm>
            <a:off x="1732909" y="5257800"/>
            <a:ext cx="8686800" cy="1569660"/>
          </a:xfrm>
          <a:prstGeom prst="rect">
            <a:avLst/>
          </a:prstGeom>
        </p:spPr>
        <p:txBody>
          <a:bodyPr wrap="square">
            <a:spAutoFit/>
          </a:bodyPr>
          <a:lstStyle/>
          <a:p>
            <a:pPr algn="just"/>
            <a:r>
              <a:rPr lang="en-US" sz="2400" dirty="0" err="1">
                <a:solidFill>
                  <a:srgbClr val="0070C0"/>
                </a:solidFill>
                <a:latin typeface="Tahoma" panose="020B0604030504040204" pitchFamily="34" charset="0"/>
                <a:ea typeface="Calibri"/>
              </a:rPr>
              <a:t>Khi</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quạt</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điện</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hoạt</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động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điện</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năng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cung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cấp</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cho</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quạt</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điện</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chuyển</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hóa</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thành</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cơ</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năng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làm</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cho</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quạt</a:t>
            </a:r>
            <a:r>
              <a:rPr lang="en-US" sz="2400" dirty="0">
                <a:solidFill>
                  <a:srgbClr val="0070C0"/>
                </a:solidFill>
                <a:latin typeface="Tahoma" panose="020B0604030504040204" pitchFamily="34" charset="0"/>
                <a:ea typeface="Calibri"/>
              </a:rPr>
              <a:t> quay </a:t>
            </a:r>
            <a:r>
              <a:rPr lang="en-US" sz="2400" dirty="0" err="1">
                <a:solidFill>
                  <a:srgbClr val="0070C0"/>
                </a:solidFill>
                <a:latin typeface="Tahoma" panose="020B0604030504040204" pitchFamily="34" charset="0"/>
                <a:ea typeface="Calibri"/>
              </a:rPr>
              <a:t>và</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nhiệt</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năng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làm</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nóng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quạt</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Tổng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hai</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dạng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năng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lượng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này</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bằng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điện</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năng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cung</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cấp</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cho</a:t>
            </a:r>
            <a:r>
              <a:rPr lang="en-US" sz="2400" dirty="0">
                <a:solidFill>
                  <a:srgbClr val="0070C0"/>
                </a:solidFill>
                <a:latin typeface="Tahoma" panose="020B0604030504040204" pitchFamily="34" charset="0"/>
                <a:ea typeface="Calibri"/>
              </a:rPr>
              <a:t> </a:t>
            </a:r>
            <a:r>
              <a:rPr lang="en-US" sz="2400" dirty="0" err="1">
                <a:solidFill>
                  <a:srgbClr val="0070C0"/>
                </a:solidFill>
                <a:latin typeface="Tahoma" panose="020B0604030504040204" pitchFamily="34" charset="0"/>
                <a:ea typeface="Calibri"/>
              </a:rPr>
              <a:t>quạt</a:t>
            </a:r>
            <a:r>
              <a:rPr lang="en-US" sz="2400" dirty="0">
                <a:solidFill>
                  <a:srgbClr val="0070C0"/>
                </a:solidFill>
                <a:latin typeface="Tahoma" panose="020B0604030504040204" pitchFamily="34" charset="0"/>
                <a:ea typeface="Calibri"/>
              </a:rPr>
              <a:t>.</a:t>
            </a:r>
            <a:endParaRPr lang="en-US" sz="2400" dirty="0">
              <a:solidFill>
                <a:srgbClr val="0070C0"/>
              </a:solidFill>
            </a:endParaRPr>
          </a:p>
        </p:txBody>
      </p:sp>
    </p:spTree>
    <p:extLst>
      <p:ext uri="{BB962C8B-B14F-4D97-AF65-F5344CB8AC3E}">
        <p14:creationId xmlns:p14="http://schemas.microsoft.com/office/powerpoint/2010/main" val="2963782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45660"/>
            <a:ext cx="11559654" cy="615731"/>
          </a:xfrm>
        </p:spPr>
        <p:txBody>
          <a:bodyPr>
            <a:noAutofit/>
          </a:bodyPr>
          <a:lstStyle/>
          <a:p>
            <a:pPr marL="0" indent="0">
              <a:buNone/>
            </a:pPr>
            <a:r>
              <a:rPr lang="en-US" b="1" i="1">
                <a:latin typeface="Times New Roman" panose="02020603050405020304" pitchFamily="18" charset="0"/>
                <a:cs typeface="Times New Roman" panose="02020603050405020304" pitchFamily="18" charset="0"/>
              </a:rPr>
              <a:t>c</a:t>
            </a:r>
            <a:r>
              <a:rPr lang="en-US" b="1" i="1" smtClean="0">
                <a:latin typeface="Times New Roman" panose="02020603050405020304" pitchFamily="18" charset="0"/>
                <a:cs typeface="Times New Roman" panose="02020603050405020304" pitchFamily="18" charset="0"/>
              </a:rPr>
              <a:t>. Tìm hiểu định luật bảo toàn năng lượng:</a:t>
            </a:r>
            <a:endParaRPr lang="en-US">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D81766A2-56D1-430E-B4B6-7BF0B430E4AF}"/>
              </a:ext>
            </a:extLst>
          </p:cNvPr>
          <p:cNvSpPr/>
          <p:nvPr/>
        </p:nvSpPr>
        <p:spPr>
          <a:xfrm>
            <a:off x="518615" y="1267463"/>
            <a:ext cx="10972800" cy="2800767"/>
          </a:xfrm>
          <a:prstGeom prst="rect">
            <a:avLst/>
          </a:prstGeom>
        </p:spPr>
        <p:txBody>
          <a:bodyPr wrap="square">
            <a:spAutoFit/>
          </a:bodyPr>
          <a:lstStyle/>
          <a:p>
            <a:pPr algn="just"/>
            <a:r>
              <a:rPr lang="vi-VN"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Định</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luật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bảo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toàn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lượng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lượng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không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tự</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nhiên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sinh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ra</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cũng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không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tự</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nhiên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mất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nó</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chỉ</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chuyển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từ</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dạng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này</a:t>
            </a:r>
            <a:r>
              <a:rPr lang="en-US" sz="4400" dirty="0">
                <a:solidFill>
                  <a:srgbClr val="FF0000"/>
                </a:solidFill>
                <a:latin typeface="Times New Roman" panose="02020603050405020304" pitchFamily="18" charset="0"/>
                <a:cs typeface="Times New Roman" panose="02020603050405020304" pitchFamily="18" charset="0"/>
              </a:rPr>
              <a:t> sang </a:t>
            </a:r>
            <a:r>
              <a:rPr lang="en-US" sz="4400" dirty="0" err="1">
                <a:solidFill>
                  <a:srgbClr val="FF0000"/>
                </a:solidFill>
                <a:latin typeface="Times New Roman" panose="02020603050405020304" pitchFamily="18" charset="0"/>
                <a:cs typeface="Times New Roman" panose="02020603050405020304" pitchFamily="18" charset="0"/>
              </a:rPr>
              <a:t>dạng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khác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hoặc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truyền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từ</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vật</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này</a:t>
            </a:r>
            <a:r>
              <a:rPr lang="en-US" sz="4400" dirty="0">
                <a:solidFill>
                  <a:srgbClr val="FF0000"/>
                </a:solidFill>
                <a:latin typeface="Times New Roman" panose="02020603050405020304" pitchFamily="18" charset="0"/>
                <a:cs typeface="Times New Roman" panose="02020603050405020304" pitchFamily="18" charset="0"/>
              </a:rPr>
              <a:t> sang </a:t>
            </a:r>
            <a:r>
              <a:rPr lang="en-US" sz="4400" dirty="0" err="1" smtClean="0">
                <a:solidFill>
                  <a:srgbClr val="FF0000"/>
                </a:solidFill>
                <a:latin typeface="Times New Roman" panose="02020603050405020304" pitchFamily="18" charset="0"/>
                <a:cs typeface="Times New Roman" panose="02020603050405020304" pitchFamily="18" charset="0"/>
              </a:rPr>
              <a:t>vật</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khác</a:t>
            </a:r>
            <a:r>
              <a:rPr lang="en-US" sz="4400" dirty="0">
                <a:solidFill>
                  <a:srgbClr val="FF0000"/>
                </a:solidFill>
                <a:latin typeface="Times New Roman" panose="02020603050405020304" pitchFamily="18" charset="0"/>
                <a:cs typeface="Times New Roman" panose="02020603050405020304" pitchFamily="18" charset="0"/>
              </a:rPr>
              <a:t>”.</a:t>
            </a:r>
          </a:p>
        </p:txBody>
      </p:sp>
      <p:pic>
        <p:nvPicPr>
          <p:cNvPr id="4" name="Picture 3"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8760338" y="80161"/>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91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3" y="365125"/>
            <a:ext cx="11245755" cy="1325563"/>
          </a:xfrm>
        </p:spPr>
        <p:txBody>
          <a:bodyPr>
            <a:normAutofit/>
          </a:bodyPr>
          <a:lstStyle/>
          <a:p>
            <a:r>
              <a:rPr lang="en-US" sz="4000" b="1">
                <a:latin typeface="Times New Roman" panose="02020603050405020304" pitchFamily="18" charset="0"/>
                <a:cs typeface="Times New Roman" panose="02020603050405020304" pitchFamily="18" charset="0"/>
              </a:rPr>
              <a:t>2</a:t>
            </a:r>
            <a:r>
              <a:rPr lang="en-US" sz="4000" b="1" smtClean="0">
                <a:latin typeface="Times New Roman" panose="02020603050405020304" pitchFamily="18" charset="0"/>
                <a:cs typeface="Times New Roman" panose="02020603050405020304" pitchFamily="18" charset="0"/>
              </a:rPr>
              <a:t>. NĂNG LƯỢNG HAO PHÍ TRONG SỬ DỤNG</a:t>
            </a:r>
            <a:endParaRPr lang="en-US" sz="40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8960" y="1470784"/>
            <a:ext cx="11395879" cy="5025550"/>
          </a:xfrm>
        </p:spPr>
        <p:txBody>
          <a:bodyPr>
            <a:noAutofit/>
          </a:bodyPr>
          <a:lstStyle/>
          <a:p>
            <a:pPr marL="0" indent="0" algn="just">
              <a:buNone/>
            </a:pP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ban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năng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lượng</a:t>
            </a:r>
            <a:r>
              <a:rPr lang="en-US" sz="4400" b="1" i="1" dirty="0">
                <a:latin typeface="Times New Roman" panose="02020603050405020304" pitchFamily="18" charset="0"/>
                <a:cs typeface="Times New Roman" panose="02020603050405020304" pitchFamily="18" charset="0"/>
              </a:rPr>
              <a:t> có </a:t>
            </a:r>
            <a:r>
              <a:rPr lang="en-US" sz="4400" b="1" i="1" dirty="0" err="1">
                <a:latin typeface="Times New Roman" panose="02020603050405020304" pitchFamily="18" charset="0"/>
                <a:cs typeface="Times New Roman" panose="02020603050405020304" pitchFamily="18" charset="0"/>
              </a:rPr>
              <a:t>ích</a:t>
            </a:r>
            <a:r>
              <a:rPr lang="en-US" sz="4400" dirty="0">
                <a:latin typeface="Times New Roman" panose="02020603050405020304" pitchFamily="18" charset="0"/>
                <a:cs typeface="Times New Roman" panose="02020603050405020304" pitchFamily="18" charset="0"/>
              </a:rPr>
              <a:t>.</a:t>
            </a:r>
          </a:p>
          <a:p>
            <a:pPr marL="0" indent="0" algn="just">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ban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năng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lượng</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hao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phí</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62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75" y="245659"/>
            <a:ext cx="11651226" cy="2482791"/>
          </a:xfrm>
        </p:spPr>
        <p:txBody>
          <a:bodyPr>
            <a:noAutofit/>
          </a:bodyPr>
          <a:lstStyle/>
          <a:p>
            <a:pPr algn="just"/>
            <a:r>
              <a:rPr lang="en-US" sz="4000" smtClean="0">
                <a:latin typeface="Times New Roman" panose="02020603050405020304" pitchFamily="18" charset="0"/>
                <a:cs typeface="Times New Roman" panose="02020603050405020304" pitchFamily="18" charset="0"/>
              </a:rPr>
              <a:t>?7. </a:t>
            </a:r>
            <a:r>
              <a:rPr lang="en-US" sz="4000">
                <a:latin typeface="Times New Roman" panose="02020603050405020304" pitchFamily="18" charset="0"/>
                <a:cs typeface="Times New Roman" panose="02020603050405020304" pitchFamily="18" charset="0"/>
              </a:rPr>
              <a:t>Quan sát hình 42.5, 42.6, 42.7 và cho biết trong các hoạt động, năng lượng ban đầu đã chuyển hóa thành những dạng năng lượng nào? Hãy chỉ ra phần năng lượng nào là có ích, phần năng lượng nào là hao phí.</a:t>
            </a:r>
          </a:p>
        </p:txBody>
      </p:sp>
      <p:pic>
        <p:nvPicPr>
          <p:cNvPr id="6" name="Picture 5" descr="https://img.loigiaihay.com/picture/question_lgh/2021_41/1622103416-8end.jpg"/>
          <p:cNvPicPr/>
          <p:nvPr/>
        </p:nvPicPr>
        <p:blipFill rotWithShape="1">
          <a:blip r:embed="rId2">
            <a:extLst>
              <a:ext uri="{28A0092B-C50C-407E-A947-70E740481C1C}">
                <a14:useLocalDpi xmlns:a14="http://schemas.microsoft.com/office/drawing/2010/main" val="0"/>
              </a:ext>
            </a:extLst>
          </a:blip>
          <a:srcRect r="49880" b="48520"/>
          <a:stretch/>
        </p:blipFill>
        <p:spPr bwMode="auto">
          <a:xfrm>
            <a:off x="235974" y="2728450"/>
            <a:ext cx="4568038" cy="4129550"/>
          </a:xfrm>
          <a:prstGeom prst="rect">
            <a:avLst/>
          </a:prstGeom>
          <a:noFill/>
          <a:ln>
            <a:noFill/>
          </a:ln>
          <a:extLst>
            <a:ext uri="{53640926-AAD7-44D8-BBD7-CCE9431645EC}">
              <a14:shadowObscured xmlns:a14="http://schemas.microsoft.com/office/drawing/2010/main"/>
            </a:ext>
          </a:extLst>
        </p:spPr>
      </p:pic>
      <p:sp>
        <p:nvSpPr>
          <p:cNvPr id="7" name="Subtitle 2"/>
          <p:cNvSpPr txBox="1">
            <a:spLocks/>
          </p:cNvSpPr>
          <p:nvPr/>
        </p:nvSpPr>
        <p:spPr>
          <a:xfrm>
            <a:off x="5008728" y="2825084"/>
            <a:ext cx="6605517" cy="36439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000" smtClean="0">
                <a:solidFill>
                  <a:srgbClr val="FF0000"/>
                </a:solidFill>
                <a:latin typeface="Times New Roman" panose="02020603050405020304" pitchFamily="18" charset="0"/>
                <a:cs typeface="Times New Roman" panose="02020603050405020304" pitchFamily="18" charset="0"/>
              </a:rPr>
              <a:t>TL: </a:t>
            </a:r>
            <a:r>
              <a:rPr lang="en-US" sz="4000">
                <a:solidFill>
                  <a:srgbClr val="FF0000"/>
                </a:solidFill>
                <a:latin typeface="Times New Roman" panose="02020603050405020304" pitchFamily="18" charset="0"/>
                <a:cs typeface="Times New Roman" panose="02020603050405020304" pitchFamily="18" charset="0"/>
              </a:rPr>
              <a:t>- Hình 42.5: Năng lượng ban đầu là điện năng đã chuyển hóa thành nhiệt năng làm nước nóng lên và bay hơi. Trong đó, 1 phần nhiệt năng là có </a:t>
            </a:r>
            <a:r>
              <a:rPr lang="en-US" sz="4000" smtClean="0">
                <a:solidFill>
                  <a:srgbClr val="FF0000"/>
                </a:solidFill>
                <a:latin typeface="Times New Roman" panose="02020603050405020304" pitchFamily="18" charset="0"/>
                <a:cs typeface="Times New Roman" panose="02020603050405020304" pitchFamily="18" charset="0"/>
              </a:rPr>
              <a:t>ích,     1 </a:t>
            </a:r>
            <a:r>
              <a:rPr lang="en-US" sz="4000">
                <a:solidFill>
                  <a:srgbClr val="FF0000"/>
                </a:solidFill>
                <a:latin typeface="Times New Roman" panose="02020603050405020304" pitchFamily="18" charset="0"/>
                <a:cs typeface="Times New Roman" panose="02020603050405020304" pitchFamily="18" charset="0"/>
              </a:rPr>
              <a:t>phần nhiệt năng là hao phí.</a:t>
            </a:r>
          </a:p>
        </p:txBody>
      </p:sp>
    </p:spTree>
    <p:extLst>
      <p:ext uri="{BB962C8B-B14F-4D97-AF65-F5344CB8AC3E}">
        <p14:creationId xmlns:p14="http://schemas.microsoft.com/office/powerpoint/2010/main" val="3422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75" y="245659"/>
            <a:ext cx="11651226" cy="2482791"/>
          </a:xfrm>
        </p:spPr>
        <p:txBody>
          <a:bodyPr>
            <a:noAutofit/>
          </a:bodyPr>
          <a:lstStyle/>
          <a:p>
            <a:pPr algn="just"/>
            <a:r>
              <a:rPr lang="en-US" sz="4000" smtClean="0">
                <a:latin typeface="Times New Roman" panose="02020603050405020304" pitchFamily="18" charset="0"/>
                <a:cs typeface="Times New Roman" panose="02020603050405020304" pitchFamily="18" charset="0"/>
              </a:rPr>
              <a:t>?7. </a:t>
            </a:r>
            <a:r>
              <a:rPr lang="en-US" sz="4000">
                <a:latin typeface="Times New Roman" panose="02020603050405020304" pitchFamily="18" charset="0"/>
                <a:cs typeface="Times New Roman" panose="02020603050405020304" pitchFamily="18" charset="0"/>
              </a:rPr>
              <a:t>Quan sát hình 42.5, 42.6, 42.7 và cho biết trong các hoạt động, năng lượng ban đầu đã chuyển hóa thành những dạng năng lượng nào? Hãy chỉ ra phần năng lượng nào là có ích, phần năng lượng nào là hao phí.</a:t>
            </a:r>
          </a:p>
        </p:txBody>
      </p:sp>
      <p:sp>
        <p:nvSpPr>
          <p:cNvPr id="7" name="Subtitle 2"/>
          <p:cNvSpPr txBox="1">
            <a:spLocks/>
          </p:cNvSpPr>
          <p:nvPr/>
        </p:nvSpPr>
        <p:spPr>
          <a:xfrm>
            <a:off x="5008728" y="2825083"/>
            <a:ext cx="6605517" cy="36576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400" smtClean="0">
                <a:solidFill>
                  <a:srgbClr val="FF0000"/>
                </a:solidFill>
                <a:latin typeface="Times New Roman" panose="02020603050405020304" pitchFamily="18" charset="0"/>
                <a:cs typeface="Times New Roman" panose="02020603050405020304" pitchFamily="18" charset="0"/>
              </a:rPr>
              <a:t>  TL: </a:t>
            </a:r>
            <a:r>
              <a:rPr lang="en-US" sz="4400">
                <a:solidFill>
                  <a:srgbClr val="FF0000"/>
                </a:solidFill>
                <a:latin typeface="Times New Roman" panose="02020603050405020304" pitchFamily="18" charset="0"/>
                <a:cs typeface="Times New Roman" panose="02020603050405020304" pitchFamily="18" charset="0"/>
              </a:rPr>
              <a:t>- Hình 42.6: Năng lượng ban đầu là hóa năng (</a:t>
            </a:r>
            <a:r>
              <a:rPr lang="en-US" sz="4400" smtClean="0">
                <a:solidFill>
                  <a:srgbClr val="FF0000"/>
                </a:solidFill>
                <a:latin typeface="Times New Roman" panose="02020603050405020304" pitchFamily="18" charset="0"/>
                <a:cs typeface="Times New Roman" panose="02020603050405020304" pitchFamily="18" charset="0"/>
              </a:rPr>
              <a:t>xăng </a:t>
            </a:r>
            <a:r>
              <a:rPr lang="en-US" sz="4400">
                <a:solidFill>
                  <a:srgbClr val="FF0000"/>
                </a:solidFill>
                <a:latin typeface="Times New Roman" panose="02020603050405020304" pitchFamily="18" charset="0"/>
                <a:cs typeface="Times New Roman" panose="02020603050405020304" pitchFamily="18" charset="0"/>
              </a:rPr>
              <a:t>dầu) đã chuyển hóa thành động năng và nhiệt năng. Động năng là có ích, nhiệt năng là hao phí.</a:t>
            </a:r>
          </a:p>
        </p:txBody>
      </p:sp>
      <p:pic>
        <p:nvPicPr>
          <p:cNvPr id="5" name="Picture 4" descr="https://img.loigiaihay.com/picture/question_lgh/2021_41/1622103416-8end.jpg"/>
          <p:cNvPicPr/>
          <p:nvPr/>
        </p:nvPicPr>
        <p:blipFill rotWithShape="1">
          <a:blip r:embed="rId2">
            <a:extLst>
              <a:ext uri="{28A0092B-C50C-407E-A947-70E740481C1C}">
                <a14:useLocalDpi xmlns:a14="http://schemas.microsoft.com/office/drawing/2010/main" val="0"/>
              </a:ext>
            </a:extLst>
          </a:blip>
          <a:srcRect l="50121" b="48225"/>
          <a:stretch/>
        </p:blipFill>
        <p:spPr bwMode="auto">
          <a:xfrm>
            <a:off x="235975" y="2728450"/>
            <a:ext cx="4336025" cy="39453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519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75" y="245659"/>
            <a:ext cx="11651226" cy="2482791"/>
          </a:xfrm>
        </p:spPr>
        <p:txBody>
          <a:bodyPr>
            <a:noAutofit/>
          </a:bodyPr>
          <a:lstStyle/>
          <a:p>
            <a:pPr algn="just"/>
            <a:r>
              <a:rPr lang="en-US" sz="4000" smtClean="0">
                <a:latin typeface="Times New Roman" panose="02020603050405020304" pitchFamily="18" charset="0"/>
                <a:cs typeface="Times New Roman" panose="02020603050405020304" pitchFamily="18" charset="0"/>
              </a:rPr>
              <a:t>?7. </a:t>
            </a:r>
            <a:r>
              <a:rPr lang="en-US" sz="4000">
                <a:latin typeface="Times New Roman" panose="02020603050405020304" pitchFamily="18" charset="0"/>
                <a:cs typeface="Times New Roman" panose="02020603050405020304" pitchFamily="18" charset="0"/>
              </a:rPr>
              <a:t>Quan sát hình 42.5, 42.6, 42.7 và cho biết trong các hoạt động, năng lượng ban đầu đã chuyển hóa thành những dạng năng lượng nào? Hãy chỉ ra phần năng lượng nào là có ích, phần năng lượng nào là hao phí.</a:t>
            </a:r>
          </a:p>
        </p:txBody>
      </p:sp>
      <p:sp>
        <p:nvSpPr>
          <p:cNvPr id="7" name="Subtitle 2"/>
          <p:cNvSpPr txBox="1">
            <a:spLocks/>
          </p:cNvSpPr>
          <p:nvPr/>
        </p:nvSpPr>
        <p:spPr>
          <a:xfrm>
            <a:off x="5008728" y="2825083"/>
            <a:ext cx="6605517" cy="36576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400" smtClean="0">
                <a:solidFill>
                  <a:srgbClr val="FF0000"/>
                </a:solidFill>
                <a:latin typeface="Times New Roman" panose="02020603050405020304" pitchFamily="18" charset="0"/>
                <a:cs typeface="Times New Roman" panose="02020603050405020304" pitchFamily="18" charset="0"/>
              </a:rPr>
              <a:t>  TL: </a:t>
            </a:r>
            <a:r>
              <a:rPr lang="en-US" sz="4400">
                <a:solidFill>
                  <a:srgbClr val="FF0000"/>
                </a:solidFill>
                <a:latin typeface="Times New Roman" panose="02020603050405020304" pitchFamily="18" charset="0"/>
                <a:cs typeface="Times New Roman" panose="02020603050405020304" pitchFamily="18" charset="0"/>
              </a:rPr>
              <a:t>- Hình 42.7: Năng lượng ban đầu là điện năng đã chuyển hóa thành cơ năng và nhiệt năng. Cơ năng là có ích, nhiệt năng là hao phí.</a:t>
            </a:r>
          </a:p>
        </p:txBody>
      </p:sp>
      <p:pic>
        <p:nvPicPr>
          <p:cNvPr id="6" name="Picture 5" descr="https://img.loigiaihay.com/picture/question_lgh/2021_41/1622103416-8end.jpg"/>
          <p:cNvPicPr/>
          <p:nvPr/>
        </p:nvPicPr>
        <p:blipFill rotWithShape="1">
          <a:blip r:embed="rId2">
            <a:extLst>
              <a:ext uri="{28A0092B-C50C-407E-A947-70E740481C1C}">
                <a14:useLocalDpi xmlns:a14="http://schemas.microsoft.com/office/drawing/2010/main" val="0"/>
              </a:ext>
            </a:extLst>
          </a:blip>
          <a:srcRect t="50887" r="50844"/>
          <a:stretch/>
        </p:blipFill>
        <p:spPr bwMode="auto">
          <a:xfrm>
            <a:off x="235975" y="2728450"/>
            <a:ext cx="4527094" cy="41295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340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75" y="245659"/>
            <a:ext cx="11651226" cy="2482791"/>
          </a:xfrm>
        </p:spPr>
        <p:txBody>
          <a:bodyPr>
            <a:noAutofit/>
          </a:bodyPr>
          <a:lstStyle/>
          <a:p>
            <a:pPr algn="just"/>
            <a:r>
              <a:rPr lang="en-US" sz="4000" smtClean="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Quan sát hình 42.8 và cho biết khi bóng đèn sợi đốt đang sáng, điện năng cung cấp cho bóng đèn đã chuyển hóa thành những dạng năng lượng nào? Dạng năng lượng nào là có ích, dạng năng lượng nào là hao phí?</a:t>
            </a:r>
          </a:p>
        </p:txBody>
      </p:sp>
      <p:sp>
        <p:nvSpPr>
          <p:cNvPr id="7" name="Subtitle 2"/>
          <p:cNvSpPr txBox="1">
            <a:spLocks/>
          </p:cNvSpPr>
          <p:nvPr/>
        </p:nvSpPr>
        <p:spPr>
          <a:xfrm>
            <a:off x="5008728" y="2825083"/>
            <a:ext cx="6605517" cy="36576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4400" smtClean="0">
                <a:solidFill>
                  <a:srgbClr val="FF0000"/>
                </a:solidFill>
                <a:latin typeface="Times New Roman" panose="02020603050405020304" pitchFamily="18" charset="0"/>
                <a:cs typeface="Times New Roman" panose="02020603050405020304" pitchFamily="18" charset="0"/>
              </a:rPr>
              <a:t>  TL: </a:t>
            </a:r>
            <a:r>
              <a:rPr lang="en-US" sz="4400">
                <a:solidFill>
                  <a:srgbClr val="FF0000"/>
                </a:solidFill>
                <a:latin typeface="Times New Roman" panose="02020603050405020304" pitchFamily="18" charset="0"/>
                <a:cs typeface="Times New Roman" panose="02020603050405020304" pitchFamily="18" charset="0"/>
              </a:rPr>
              <a:t>Khi bóng đèn </a:t>
            </a:r>
            <a:r>
              <a:rPr lang="en-US" sz="4400" smtClean="0">
                <a:solidFill>
                  <a:srgbClr val="FF0000"/>
                </a:solidFill>
                <a:latin typeface="Times New Roman" panose="02020603050405020304" pitchFamily="18" charset="0"/>
                <a:cs typeface="Times New Roman" panose="02020603050405020304" pitchFamily="18" charset="0"/>
              </a:rPr>
              <a:t>sợi đốt </a:t>
            </a:r>
            <a:r>
              <a:rPr lang="en-US" sz="4400">
                <a:solidFill>
                  <a:srgbClr val="FF0000"/>
                </a:solidFill>
                <a:latin typeface="Times New Roman" panose="02020603050405020304" pitchFamily="18" charset="0"/>
                <a:cs typeface="Times New Roman" panose="02020603050405020304" pitchFamily="18" charset="0"/>
              </a:rPr>
              <a:t>sáng, điện năng đã chuyển hóa thành quang năng và nhiệt năng.</a:t>
            </a:r>
          </a:p>
          <a:p>
            <a:pPr algn="just"/>
            <a:r>
              <a:rPr lang="en-US" sz="4400">
                <a:solidFill>
                  <a:srgbClr val="FF0000"/>
                </a:solidFill>
                <a:latin typeface="Times New Roman" panose="02020603050405020304" pitchFamily="18" charset="0"/>
                <a:cs typeface="Times New Roman" panose="02020603050405020304" pitchFamily="18" charset="0"/>
              </a:rPr>
              <a:t>Quang năng là có ích và nhiệt năng là hao phí.</a:t>
            </a:r>
          </a:p>
        </p:txBody>
      </p:sp>
      <p:pic>
        <p:nvPicPr>
          <p:cNvPr id="5" name="Picture 4" descr="https://img.loigiaihay.com/picture/question_lgh/2021_41/1622103416-8end.jpg"/>
          <p:cNvPicPr/>
          <p:nvPr/>
        </p:nvPicPr>
        <p:blipFill rotWithShape="1">
          <a:blip r:embed="rId2">
            <a:extLst>
              <a:ext uri="{28A0092B-C50C-407E-A947-70E740481C1C}">
                <a14:useLocalDpi xmlns:a14="http://schemas.microsoft.com/office/drawing/2010/main" val="0"/>
              </a:ext>
            </a:extLst>
          </a:blip>
          <a:srcRect l="49638" t="50887"/>
          <a:stretch/>
        </p:blipFill>
        <p:spPr bwMode="auto">
          <a:xfrm>
            <a:off x="235976" y="2728450"/>
            <a:ext cx="4677218" cy="3904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title"/>
          </p:nvPr>
        </p:nvSpPr>
        <p:spPr>
          <a:xfrm>
            <a:off x="647132" y="1525185"/>
            <a:ext cx="10515600" cy="3155997"/>
          </a:xfrm>
        </p:spPr>
        <p:txBody>
          <a:bodyPr>
            <a:noAutofit/>
          </a:bodyPr>
          <a:lstStyle/>
          <a:p>
            <a:pPr algn="just"/>
            <a:r>
              <a:rPr lang="en-US" dirty="0" smtClean="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Khi</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năng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lượng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truyền</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từ</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vật</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này</a:t>
            </a:r>
            <a:r>
              <a:rPr lang="en-US" dirty="0">
                <a:solidFill>
                  <a:schemeClr val="accent1"/>
                </a:solidFill>
                <a:latin typeface="Times New Roman" panose="02020603050405020304" pitchFamily="18" charset="0"/>
                <a:cs typeface="Times New Roman" panose="02020603050405020304" pitchFamily="18" charset="0"/>
              </a:rPr>
              <a:t> sang </a:t>
            </a:r>
            <a:r>
              <a:rPr lang="en-US" dirty="0" err="1">
                <a:solidFill>
                  <a:schemeClr val="accent1"/>
                </a:solidFill>
                <a:latin typeface="Times New Roman" panose="02020603050405020304" pitchFamily="18" charset="0"/>
                <a:cs typeface="Times New Roman" panose="02020603050405020304" pitchFamily="18" charset="0"/>
              </a:rPr>
              <a:t>vật</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khác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hoặc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chuyển</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hóa</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từ</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dạng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này</a:t>
            </a:r>
            <a:r>
              <a:rPr lang="en-US" dirty="0">
                <a:solidFill>
                  <a:schemeClr val="accent1"/>
                </a:solidFill>
                <a:latin typeface="Times New Roman" panose="02020603050405020304" pitchFamily="18" charset="0"/>
                <a:cs typeface="Times New Roman" panose="02020603050405020304" pitchFamily="18" charset="0"/>
              </a:rPr>
              <a:t> sang </a:t>
            </a:r>
            <a:r>
              <a:rPr lang="en-US" dirty="0" err="1">
                <a:solidFill>
                  <a:schemeClr val="accent1"/>
                </a:solidFill>
                <a:latin typeface="Times New Roman" panose="02020603050405020304" pitchFamily="18" charset="0"/>
                <a:cs typeface="Times New Roman" panose="02020603050405020304" pitchFamily="18" charset="0"/>
              </a:rPr>
              <a:t>dạng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khác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luôn</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xuất</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hiện</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năng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lượng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hao</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phí</a:t>
            </a:r>
            <a:r>
              <a:rPr lang="en-US" dirty="0">
                <a:solidFill>
                  <a:schemeClr val="accent1"/>
                </a:solidFill>
                <a:latin typeface="Times New Roman" panose="02020603050405020304" pitchFamily="18" charset="0"/>
                <a:cs typeface="Times New Roman" panose="02020603050405020304" pitchFamily="18" charset="0"/>
              </a:rPr>
              <a:t>.</a:t>
            </a:r>
          </a:p>
        </p:txBody>
      </p:sp>
      <p:pic>
        <p:nvPicPr>
          <p:cNvPr id="3" name="Picture 2"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74010" y="596930"/>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08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758"/>
            <a:ext cx="10515600" cy="535629"/>
          </a:xfrm>
        </p:spPr>
        <p:txBody>
          <a:bodyPr>
            <a:normAutofit fontScale="90000"/>
          </a:bodyPr>
          <a:lstStyle/>
          <a:p>
            <a:r>
              <a:rPr lang="en-US" sz="3600" b="1">
                <a:latin typeface="Times New Roman" panose="02020603050405020304" pitchFamily="18" charset="0"/>
                <a:cs typeface="Times New Roman" panose="02020603050405020304" pitchFamily="18" charset="0"/>
              </a:rPr>
              <a:t>3</a:t>
            </a:r>
            <a:r>
              <a:rPr lang="en-US" sz="3600" b="1" smtClean="0">
                <a:latin typeface="Times New Roman" panose="02020603050405020304" pitchFamily="18" charset="0"/>
                <a:cs typeface="Times New Roman" panose="02020603050405020304" pitchFamily="18" charset="0"/>
              </a:rPr>
              <a:t>. TIẾT KIỆM NĂNG LƯỢNG.</a:t>
            </a:r>
            <a:endParaRPr lang="en-US" sz="36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2442" y="614151"/>
            <a:ext cx="11655188" cy="1214652"/>
          </a:xfrm>
        </p:spPr>
        <p:txBody>
          <a:bodyPr>
            <a:noAutofit/>
          </a:bodyPr>
          <a:lstStyle/>
          <a:p>
            <a:pPr marL="0" indent="0" algn="just">
              <a:buNone/>
            </a:pPr>
            <a:r>
              <a:rPr lang="en-US" sz="3600" b="1" i="1">
                <a:latin typeface="Times New Roman" panose="02020603050405020304" pitchFamily="18" charset="0"/>
                <a:cs typeface="Times New Roman" panose="02020603050405020304" pitchFamily="18" charset="0"/>
              </a:rPr>
              <a:t>*</a:t>
            </a:r>
            <a:r>
              <a:rPr lang="en-US" sz="3600" b="1" i="1" smtClean="0">
                <a:latin typeface="Times New Roman" panose="02020603050405020304" pitchFamily="18" charset="0"/>
                <a:cs typeface="Times New Roman" panose="02020603050405020304" pitchFamily="18" charset="0"/>
              </a:rPr>
              <a:t> Tìm hiểu về các hoạt động sử dụng năng lượng và các biện pháp tiết kiệm năng lượng.</a:t>
            </a:r>
          </a:p>
        </p:txBody>
      </p:sp>
      <p:sp>
        <p:nvSpPr>
          <p:cNvPr id="4" name="Content Placeholder 2"/>
          <p:cNvSpPr txBox="1">
            <a:spLocks/>
          </p:cNvSpPr>
          <p:nvPr/>
        </p:nvSpPr>
        <p:spPr>
          <a:xfrm>
            <a:off x="6525903" y="2661313"/>
            <a:ext cx="5265763" cy="24975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smtClean="0">
                <a:solidFill>
                  <a:schemeClr val="accent1"/>
                </a:solidFill>
                <a:latin typeface="Times New Roman" panose="02020603050405020304" pitchFamily="18" charset="0"/>
                <a:cs typeface="Times New Roman" panose="02020603050405020304" pitchFamily="18" charset="0"/>
              </a:rPr>
              <a:t>?8. </a:t>
            </a:r>
            <a:r>
              <a:rPr lang="en-US" sz="3600">
                <a:solidFill>
                  <a:schemeClr val="accent1"/>
                </a:solidFill>
                <a:latin typeface="Times New Roman" panose="02020603050405020304" pitchFamily="18" charset="0"/>
                <a:cs typeface="Times New Roman" panose="02020603050405020304" pitchFamily="18" charset="0"/>
              </a:rPr>
              <a:t>Những hoạt động nào ở bảng 42.1 là sử dụng năng lượng hiệu quả và không hiệu quả? Vì sao?</a:t>
            </a:r>
          </a:p>
        </p:txBody>
      </p:sp>
      <p:pic>
        <p:nvPicPr>
          <p:cNvPr id="6" name="Picture 5" descr="https://img.loigiaihay.com/picture/question_lgh/2021_41/1622103884-bmf7.jpg"/>
          <p:cNvPicPr/>
          <p:nvPr/>
        </p:nvPicPr>
        <p:blipFill>
          <a:blip r:embed="rId2">
            <a:extLst>
              <a:ext uri="{28A0092B-C50C-407E-A947-70E740481C1C}">
                <a14:useLocalDpi xmlns:a14="http://schemas.microsoft.com/office/drawing/2010/main" val="0"/>
              </a:ext>
            </a:extLst>
          </a:blip>
          <a:srcRect/>
          <a:stretch>
            <a:fillRect/>
          </a:stretch>
        </p:blipFill>
        <p:spPr bwMode="auto">
          <a:xfrm>
            <a:off x="395785" y="1722988"/>
            <a:ext cx="6130118" cy="5135012"/>
          </a:xfrm>
          <a:prstGeom prst="rect">
            <a:avLst/>
          </a:prstGeom>
          <a:noFill/>
          <a:ln>
            <a:noFill/>
          </a:ln>
        </p:spPr>
      </p:pic>
    </p:spTree>
    <p:extLst>
      <p:ext uri="{BB962C8B-B14F-4D97-AF65-F5344CB8AC3E}">
        <p14:creationId xmlns:p14="http://schemas.microsoft.com/office/powerpoint/2010/main" val="23619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img.loigiaihay.com/picture/question_lgh/2021_41/1622103884-bmf7.jpg"/>
          <p:cNvPicPr/>
          <p:nvPr/>
        </p:nvPicPr>
        <p:blipFill>
          <a:blip r:embed="rId2">
            <a:extLst>
              <a:ext uri="{28A0092B-C50C-407E-A947-70E740481C1C}">
                <a14:useLocalDpi xmlns:a14="http://schemas.microsoft.com/office/drawing/2010/main" val="0"/>
              </a:ext>
            </a:extLst>
          </a:blip>
          <a:srcRect/>
          <a:stretch>
            <a:fillRect/>
          </a:stretch>
        </p:blipFill>
        <p:spPr bwMode="auto">
          <a:xfrm>
            <a:off x="395784" y="204716"/>
            <a:ext cx="7615451" cy="6653284"/>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2985346367"/>
              </p:ext>
            </p:extLst>
          </p:nvPr>
        </p:nvGraphicFramePr>
        <p:xfrm>
          <a:off x="6230200" y="754991"/>
          <a:ext cx="5042850" cy="5995033"/>
        </p:xfrm>
        <a:graphic>
          <a:graphicData uri="http://schemas.openxmlformats.org/drawingml/2006/table">
            <a:tbl>
              <a:tblPr firstRow="1" bandRow="1">
                <a:tableStyleId>{5C22544A-7EE6-4342-B048-85BDC9FD1C3A}</a:tableStyleId>
              </a:tblPr>
              <a:tblGrid>
                <a:gridCol w="2521425">
                  <a:extLst>
                    <a:ext uri="{9D8B030D-6E8A-4147-A177-3AD203B41FA5}">
                      <a16:colId xmlns="" xmlns:a16="http://schemas.microsoft.com/office/drawing/2014/main" val="326393654"/>
                    </a:ext>
                  </a:extLst>
                </a:gridCol>
                <a:gridCol w="2521425">
                  <a:extLst>
                    <a:ext uri="{9D8B030D-6E8A-4147-A177-3AD203B41FA5}">
                      <a16:colId xmlns="" xmlns:a16="http://schemas.microsoft.com/office/drawing/2014/main" val="3328301358"/>
                    </a:ext>
                  </a:extLst>
                </a:gridCol>
              </a:tblGrid>
              <a:tr h="545003">
                <a:tc>
                  <a:txBody>
                    <a:bodyPr/>
                    <a:lstStyle/>
                    <a:p>
                      <a:pPr algn="ctr"/>
                      <a:r>
                        <a:rPr lang="en-US" sz="2400" smtClean="0">
                          <a:latin typeface="Times New Roman" panose="02020603050405020304" pitchFamily="18" charset="0"/>
                          <a:cs typeface="Times New Roman" panose="02020603050405020304" pitchFamily="18" charset="0"/>
                        </a:rPr>
                        <a:t>Hiệu</a:t>
                      </a:r>
                      <a:r>
                        <a:rPr lang="en-US" sz="2400" baseline="0" smtClean="0">
                          <a:latin typeface="Times New Roman" panose="02020603050405020304" pitchFamily="18" charset="0"/>
                          <a:cs typeface="Times New Roman" panose="02020603050405020304" pitchFamily="18" charset="0"/>
                        </a:rPr>
                        <a:t> quả</a:t>
                      </a: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smtClean="0">
                          <a:latin typeface="Times New Roman" panose="02020603050405020304" pitchFamily="18" charset="0"/>
                          <a:cs typeface="Times New Roman" panose="02020603050405020304" pitchFamily="18" charset="0"/>
                        </a:rPr>
                        <a:t>Không</a:t>
                      </a:r>
                      <a:r>
                        <a:rPr lang="en-US" sz="2400" baseline="0" smtClean="0">
                          <a:latin typeface="Times New Roman" panose="02020603050405020304" pitchFamily="18" charset="0"/>
                          <a:cs typeface="Times New Roman" panose="02020603050405020304" pitchFamily="18" charset="0"/>
                        </a:rPr>
                        <a:t> hiệu quả</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371239984"/>
                  </a:ext>
                </a:extLst>
              </a:tr>
              <a:tr h="545003">
                <a:tc>
                  <a:txBody>
                    <a:bodyPr/>
                    <a:lstStyle/>
                    <a:p>
                      <a:endParaRPr lang="en-US"/>
                    </a:p>
                  </a:txBody>
                  <a:tcPr/>
                </a:tc>
                <a:tc>
                  <a:txBody>
                    <a:bodyPr/>
                    <a:lstStyle/>
                    <a:p>
                      <a:endParaRPr lang="en-US"/>
                    </a:p>
                  </a:txBody>
                  <a:tcPr/>
                </a:tc>
                <a:extLst>
                  <a:ext uri="{0D108BD9-81ED-4DB2-BD59-A6C34878D82A}">
                    <a16:rowId xmlns="" xmlns:a16="http://schemas.microsoft.com/office/drawing/2014/main" val="2165172621"/>
                  </a:ext>
                </a:extLst>
              </a:tr>
              <a:tr h="545003">
                <a:tc>
                  <a:txBody>
                    <a:bodyPr/>
                    <a:lstStyle/>
                    <a:p>
                      <a:endParaRPr lang="en-US"/>
                    </a:p>
                  </a:txBody>
                  <a:tcPr/>
                </a:tc>
                <a:tc>
                  <a:txBody>
                    <a:bodyPr/>
                    <a:lstStyle/>
                    <a:p>
                      <a:endParaRPr lang="en-US"/>
                    </a:p>
                  </a:txBody>
                  <a:tcPr/>
                </a:tc>
                <a:extLst>
                  <a:ext uri="{0D108BD9-81ED-4DB2-BD59-A6C34878D82A}">
                    <a16:rowId xmlns="" xmlns:a16="http://schemas.microsoft.com/office/drawing/2014/main" val="1602581378"/>
                  </a:ext>
                </a:extLst>
              </a:tr>
              <a:tr h="545003">
                <a:tc>
                  <a:txBody>
                    <a:bodyPr/>
                    <a:lstStyle/>
                    <a:p>
                      <a:endParaRPr lang="en-US"/>
                    </a:p>
                  </a:txBody>
                  <a:tcPr/>
                </a:tc>
                <a:tc>
                  <a:txBody>
                    <a:bodyPr/>
                    <a:lstStyle/>
                    <a:p>
                      <a:endParaRPr lang="en-US"/>
                    </a:p>
                  </a:txBody>
                  <a:tcPr/>
                </a:tc>
                <a:extLst>
                  <a:ext uri="{0D108BD9-81ED-4DB2-BD59-A6C34878D82A}">
                    <a16:rowId xmlns="" xmlns:a16="http://schemas.microsoft.com/office/drawing/2014/main" val="4019109465"/>
                  </a:ext>
                </a:extLst>
              </a:tr>
              <a:tr h="545003">
                <a:tc>
                  <a:txBody>
                    <a:bodyPr/>
                    <a:lstStyle/>
                    <a:p>
                      <a:endParaRPr lang="en-US"/>
                    </a:p>
                  </a:txBody>
                  <a:tcPr/>
                </a:tc>
                <a:tc>
                  <a:txBody>
                    <a:bodyPr/>
                    <a:lstStyle/>
                    <a:p>
                      <a:endParaRPr lang="en-US"/>
                    </a:p>
                  </a:txBody>
                  <a:tcPr/>
                </a:tc>
                <a:extLst>
                  <a:ext uri="{0D108BD9-81ED-4DB2-BD59-A6C34878D82A}">
                    <a16:rowId xmlns="" xmlns:a16="http://schemas.microsoft.com/office/drawing/2014/main" val="4269211605"/>
                  </a:ext>
                </a:extLst>
              </a:tr>
              <a:tr h="545003">
                <a:tc>
                  <a:txBody>
                    <a:bodyPr/>
                    <a:lstStyle/>
                    <a:p>
                      <a:endParaRPr lang="en-US"/>
                    </a:p>
                  </a:txBody>
                  <a:tcPr/>
                </a:tc>
                <a:tc>
                  <a:txBody>
                    <a:bodyPr/>
                    <a:lstStyle/>
                    <a:p>
                      <a:endParaRPr lang="en-US"/>
                    </a:p>
                  </a:txBody>
                  <a:tcPr/>
                </a:tc>
                <a:extLst>
                  <a:ext uri="{0D108BD9-81ED-4DB2-BD59-A6C34878D82A}">
                    <a16:rowId xmlns="" xmlns:a16="http://schemas.microsoft.com/office/drawing/2014/main" val="677475262"/>
                  </a:ext>
                </a:extLst>
              </a:tr>
              <a:tr h="545003">
                <a:tc>
                  <a:txBody>
                    <a:bodyPr/>
                    <a:lstStyle/>
                    <a:p>
                      <a:endParaRPr lang="en-US"/>
                    </a:p>
                  </a:txBody>
                  <a:tcPr/>
                </a:tc>
                <a:tc>
                  <a:txBody>
                    <a:bodyPr/>
                    <a:lstStyle/>
                    <a:p>
                      <a:endParaRPr lang="en-US"/>
                    </a:p>
                  </a:txBody>
                  <a:tcPr/>
                </a:tc>
                <a:extLst>
                  <a:ext uri="{0D108BD9-81ED-4DB2-BD59-A6C34878D82A}">
                    <a16:rowId xmlns="" xmlns:a16="http://schemas.microsoft.com/office/drawing/2014/main" val="560372180"/>
                  </a:ext>
                </a:extLst>
              </a:tr>
              <a:tr h="545003">
                <a:tc>
                  <a:txBody>
                    <a:bodyPr/>
                    <a:lstStyle/>
                    <a:p>
                      <a:endParaRPr lang="en-US"/>
                    </a:p>
                  </a:txBody>
                  <a:tcPr/>
                </a:tc>
                <a:tc>
                  <a:txBody>
                    <a:bodyPr/>
                    <a:lstStyle/>
                    <a:p>
                      <a:endParaRPr lang="en-US"/>
                    </a:p>
                  </a:txBody>
                  <a:tcPr/>
                </a:tc>
                <a:extLst>
                  <a:ext uri="{0D108BD9-81ED-4DB2-BD59-A6C34878D82A}">
                    <a16:rowId xmlns="" xmlns:a16="http://schemas.microsoft.com/office/drawing/2014/main" val="3066571484"/>
                  </a:ext>
                </a:extLst>
              </a:tr>
              <a:tr h="545003">
                <a:tc>
                  <a:txBody>
                    <a:bodyPr/>
                    <a:lstStyle/>
                    <a:p>
                      <a:endParaRPr lang="en-US"/>
                    </a:p>
                  </a:txBody>
                  <a:tcPr/>
                </a:tc>
                <a:tc>
                  <a:txBody>
                    <a:bodyPr/>
                    <a:lstStyle/>
                    <a:p>
                      <a:endParaRPr lang="en-US"/>
                    </a:p>
                  </a:txBody>
                  <a:tcPr/>
                </a:tc>
                <a:extLst>
                  <a:ext uri="{0D108BD9-81ED-4DB2-BD59-A6C34878D82A}">
                    <a16:rowId xmlns="" xmlns:a16="http://schemas.microsoft.com/office/drawing/2014/main" val="3425941904"/>
                  </a:ext>
                </a:extLst>
              </a:tr>
              <a:tr h="545003">
                <a:tc>
                  <a:txBody>
                    <a:bodyPr/>
                    <a:lstStyle/>
                    <a:p>
                      <a:endParaRPr lang="en-US"/>
                    </a:p>
                  </a:txBody>
                  <a:tcPr/>
                </a:tc>
                <a:tc>
                  <a:txBody>
                    <a:bodyPr/>
                    <a:lstStyle/>
                    <a:p>
                      <a:endParaRPr lang="en-US"/>
                    </a:p>
                  </a:txBody>
                  <a:tcPr/>
                </a:tc>
                <a:extLst>
                  <a:ext uri="{0D108BD9-81ED-4DB2-BD59-A6C34878D82A}">
                    <a16:rowId xmlns="" xmlns:a16="http://schemas.microsoft.com/office/drawing/2014/main" val="3216541053"/>
                  </a:ext>
                </a:extLst>
              </a:tr>
              <a:tr h="545003">
                <a:tc>
                  <a:txBody>
                    <a:bodyPr/>
                    <a:lstStyle/>
                    <a:p>
                      <a:endParaRPr lang="en-US"/>
                    </a:p>
                  </a:txBody>
                  <a:tcPr/>
                </a:tc>
                <a:tc>
                  <a:txBody>
                    <a:bodyPr/>
                    <a:lstStyle/>
                    <a:p>
                      <a:endParaRPr lang="en-US"/>
                    </a:p>
                  </a:txBody>
                  <a:tcPr/>
                </a:tc>
                <a:extLst>
                  <a:ext uri="{0D108BD9-81ED-4DB2-BD59-A6C34878D82A}">
                    <a16:rowId xmlns="" xmlns:a16="http://schemas.microsoft.com/office/drawing/2014/main" val="3925337833"/>
                  </a:ext>
                </a:extLst>
              </a:tr>
            </a:tbl>
          </a:graphicData>
        </a:graphic>
      </p:graphicFrame>
      <p:sp>
        <p:nvSpPr>
          <p:cNvPr id="9" name="Title 1"/>
          <p:cNvSpPr txBox="1">
            <a:spLocks/>
          </p:cNvSpPr>
          <p:nvPr/>
        </p:nvSpPr>
        <p:spPr>
          <a:xfrm>
            <a:off x="9485196" y="1914142"/>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C00000"/>
                </a:solidFill>
                <a:latin typeface="Times New Roman" panose="02020603050405020304" pitchFamily="18" charset="0"/>
                <a:cs typeface="Times New Roman" panose="02020603050405020304" pitchFamily="18" charset="0"/>
              </a:rPr>
              <a:t>X</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6905771" y="1302755"/>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C00000"/>
                </a:solidFill>
                <a:latin typeface="Times New Roman" panose="02020603050405020304" pitchFamily="18" charset="0"/>
                <a:cs typeface="Times New Roman" panose="02020603050405020304" pitchFamily="18" charset="0"/>
              </a:rPr>
              <a:t>X</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9485196" y="2425716"/>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C00000"/>
                </a:solidFill>
                <a:latin typeface="Times New Roman" panose="02020603050405020304" pitchFamily="18" charset="0"/>
                <a:cs typeface="Times New Roman" panose="02020603050405020304" pitchFamily="18" charset="0"/>
              </a:rPr>
              <a:t>X</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6825021" y="3008284"/>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C00000"/>
                </a:solidFill>
                <a:latin typeface="Times New Roman" panose="02020603050405020304" pitchFamily="18" charset="0"/>
                <a:cs typeface="Times New Roman" panose="02020603050405020304" pitchFamily="18" charset="0"/>
              </a:rPr>
              <a:t>X</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9485193" y="3555540"/>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C00000"/>
                </a:solidFill>
                <a:latin typeface="Times New Roman" panose="02020603050405020304" pitchFamily="18" charset="0"/>
                <a:cs typeface="Times New Roman" panose="02020603050405020304" pitchFamily="18" charset="0"/>
              </a:rPr>
              <a:t>X</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9485194" y="4058631"/>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C00000"/>
                </a:solidFill>
                <a:latin typeface="Times New Roman" panose="02020603050405020304" pitchFamily="18" charset="0"/>
                <a:cs typeface="Times New Roman" panose="02020603050405020304" pitchFamily="18" charset="0"/>
              </a:rPr>
              <a:t>X</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6825021" y="4574607"/>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C00000"/>
                </a:solidFill>
                <a:latin typeface="Times New Roman" panose="02020603050405020304" pitchFamily="18" charset="0"/>
                <a:cs typeface="Times New Roman" panose="02020603050405020304" pitchFamily="18" charset="0"/>
              </a:rPr>
              <a:t>X</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16" name="Title 1"/>
          <p:cNvSpPr txBox="1">
            <a:spLocks/>
          </p:cNvSpPr>
          <p:nvPr/>
        </p:nvSpPr>
        <p:spPr>
          <a:xfrm>
            <a:off x="9485195" y="5109993"/>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C00000"/>
                </a:solidFill>
                <a:latin typeface="Times New Roman" panose="02020603050405020304" pitchFamily="18" charset="0"/>
                <a:cs typeface="Times New Roman" panose="02020603050405020304" pitchFamily="18" charset="0"/>
              </a:rPr>
              <a:t>X</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6825021" y="5670546"/>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C00000"/>
                </a:solidFill>
                <a:latin typeface="Times New Roman" panose="02020603050405020304" pitchFamily="18" charset="0"/>
                <a:cs typeface="Times New Roman" panose="02020603050405020304" pitchFamily="18" charset="0"/>
              </a:rPr>
              <a:t>X</a:t>
            </a:r>
            <a:endParaRPr lang="en-US" sz="3600">
              <a:solidFill>
                <a:srgbClr val="C00000"/>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6825021" y="6248514"/>
            <a:ext cx="859807" cy="446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C00000"/>
                </a:solidFill>
                <a:latin typeface="Times New Roman" panose="02020603050405020304" pitchFamily="18" charset="0"/>
                <a:cs typeface="Times New Roman" panose="02020603050405020304" pitchFamily="18" charset="0"/>
              </a:rPr>
              <a:t>X</a:t>
            </a:r>
            <a:endParaRPr lang="en-US" sz="36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4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in)">
                                      <p:cBhvr>
                                        <p:cTn id="63" dur="2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down)">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676400" y="1237957"/>
            <a:ext cx="5410200" cy="5638800"/>
          </a:xfrm>
          <a:prstGeom prst="rect">
            <a:avLst/>
          </a:prstGeom>
        </p:spPr>
      </p:pic>
      <p:sp>
        <p:nvSpPr>
          <p:cNvPr id="8" name="TextBox 7"/>
          <p:cNvSpPr txBox="1"/>
          <p:nvPr/>
        </p:nvSpPr>
        <p:spPr>
          <a:xfrm>
            <a:off x="7229622" y="1219200"/>
            <a:ext cx="3429000" cy="3970318"/>
          </a:xfrm>
          <a:prstGeom prst="rect">
            <a:avLst/>
          </a:prstGeom>
          <a:noFill/>
        </p:spPr>
        <p:txBody>
          <a:bodyPr wrap="square" rtlCol="0">
            <a:spAutoFit/>
          </a:bodyPr>
          <a:lstStyle/>
          <a:p>
            <a:r>
              <a:rPr lang="en-US" sz="2800" dirty="0" err="1">
                <a:latin typeface="#9Slide03 Arima Madurai Black" panose="00000A00000000000000" pitchFamily="2" charset="0"/>
                <a:cs typeface="#9Slide03 Arima Madurai Black" panose="00000A00000000000000" pitchFamily="2" charset="0"/>
              </a:rPr>
              <a:t>Khi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người</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đẩy</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xe</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hàng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xe</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hàng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đã</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nhận</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được</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năng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lượng</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để</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chuyển</a:t>
            </a:r>
            <a:r>
              <a:rPr lang="en-US" sz="2800" dirty="0">
                <a:latin typeface="#9Slide03 Arima Madurai Black" panose="00000A00000000000000" pitchFamily="2" charset="0"/>
                <a:cs typeface="#9Slide03 Arima Madurai Black" panose="00000A00000000000000" pitchFamily="2" charset="0"/>
              </a:rPr>
              <a:t> </a:t>
            </a:r>
            <a:r>
              <a:rPr lang="en-US" sz="2800" dirty="0" err="1">
                <a:latin typeface="#9Slide03 Arima Madurai Black" panose="00000A00000000000000" pitchFamily="2" charset="0"/>
                <a:cs typeface="#9Slide03 Arima Madurai Black" panose="00000A00000000000000" pitchFamily="2" charset="0"/>
              </a:rPr>
              <a:t>động</a:t>
            </a:r>
            <a:r>
              <a:rPr lang="en-US" sz="2800" dirty="0">
                <a:latin typeface="#9Slide03 Arima Madurai Black" panose="00000A00000000000000" pitchFamily="2" charset="0"/>
                <a:cs typeface="#9Slide03 Arima Madurai Black" panose="00000A00000000000000" pitchFamily="2" charset="0"/>
              </a:rPr>
              <a:t>. </a:t>
            </a:r>
          </a:p>
          <a:p>
            <a:r>
              <a:rPr lang="en-US" sz="2800" dirty="0">
                <a:solidFill>
                  <a:srgbClr val="FF0000"/>
                </a:solidFill>
                <a:latin typeface="#9Slide03 Arima Madurai Black" panose="00000A00000000000000" pitchFamily="2" charset="0"/>
                <a:cs typeface="#9Slide03 Arima Madurai Black" panose="00000A00000000000000" pitchFamily="2" charset="0"/>
              </a:rPr>
              <a:t>=&gt; </a:t>
            </a:r>
            <a:r>
              <a:rPr lang="en-US" sz="2800" dirty="0" err="1">
                <a:solidFill>
                  <a:srgbClr val="FF0000"/>
                </a:solidFill>
                <a:latin typeface="#9Slide03 Arima Madurai Black" panose="00000A00000000000000" pitchFamily="2" charset="0"/>
                <a:cs typeface="#9Slide03 Arima Madurai Black" panose="00000A00000000000000" pitchFamily="2" charset="0"/>
              </a:rPr>
              <a:t>Năng</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lượng</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từ</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người</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đã</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truyền</a:t>
            </a:r>
            <a:r>
              <a:rPr lang="en-US" sz="2800" dirty="0">
                <a:solidFill>
                  <a:srgbClr val="FF0000"/>
                </a:solidFill>
                <a:latin typeface="#9Slide03 Arima Madurai Black" panose="00000A00000000000000" pitchFamily="2" charset="0"/>
                <a:cs typeface="#9Slide03 Arima Madurai Black" panose="00000A00000000000000" pitchFamily="2" charset="0"/>
              </a:rPr>
              <a:t> sang </a:t>
            </a:r>
            <a:r>
              <a:rPr lang="en-US" sz="2800" dirty="0" err="1">
                <a:solidFill>
                  <a:srgbClr val="FF0000"/>
                </a:solidFill>
                <a:latin typeface="#9Slide03 Arima Madurai Black" panose="00000A00000000000000" pitchFamily="2" charset="0"/>
                <a:cs typeface="#9Slide03 Arima Madurai Black" panose="00000A00000000000000" pitchFamily="2" charset="0"/>
              </a:rPr>
              <a:t>xe</a:t>
            </a:r>
            <a:r>
              <a:rPr lang="en-US" sz="2800" dirty="0">
                <a:solidFill>
                  <a:srgbClr val="FF0000"/>
                </a:solidFill>
                <a:latin typeface="#9Slide03 Arima Madurai Black" panose="00000A00000000000000" pitchFamily="2" charset="0"/>
                <a:cs typeface="#9Slide03 Arima Madurai Black" panose="00000A00000000000000" pitchFamily="2" charset="0"/>
              </a:rPr>
              <a:t> </a:t>
            </a:r>
            <a:r>
              <a:rPr lang="en-US" sz="2800" dirty="0" err="1">
                <a:solidFill>
                  <a:srgbClr val="FF0000"/>
                </a:solidFill>
                <a:latin typeface="#9Slide03 Arima Madurai Black" panose="00000A00000000000000" pitchFamily="2" charset="0"/>
                <a:cs typeface="#9Slide03 Arima Madurai Black" panose="00000A00000000000000" pitchFamily="2" charset="0"/>
              </a:rPr>
              <a:t>hàng</a:t>
            </a:r>
            <a:endParaRPr lang="en-US" sz="2800"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6" name="TextBox 5">
            <a:extLst>
              <a:ext uri="{FF2B5EF4-FFF2-40B4-BE49-F238E27FC236}">
                <a16:creationId xmlns="" xmlns:a16="http://schemas.microsoft.com/office/drawing/2014/main" id="{24AE6793-EA05-44F5-86F2-EF3A1EA78258}"/>
              </a:ext>
            </a:extLst>
          </p:cNvPr>
          <p:cNvSpPr txBox="1"/>
          <p:nvPr/>
        </p:nvSpPr>
        <p:spPr>
          <a:xfrm>
            <a:off x="350982" y="265303"/>
            <a:ext cx="10598439"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1. BẢO TOÀN NĂNG LƯỢNG.</a:t>
            </a:r>
            <a:endParaRPr lang="vi-VN" sz="28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24AE6793-EA05-44F5-86F2-EF3A1EA78258}"/>
              </a:ext>
            </a:extLst>
          </p:cNvPr>
          <p:cNvSpPr txBox="1"/>
          <p:nvPr/>
        </p:nvSpPr>
        <p:spPr>
          <a:xfrm>
            <a:off x="350982" y="812552"/>
            <a:ext cx="10598439"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 </a:t>
            </a:r>
            <a:r>
              <a:rPr lang="en-US" sz="2800" b="1" dirty="0" err="1" smtClean="0">
                <a:latin typeface="Times New Roman" panose="02020603050405020304" pitchFamily="18" charset="0"/>
                <a:cs typeface="Times New Roman" panose="02020603050405020304" pitchFamily="18" charset="0"/>
              </a:rPr>
              <a:t>Tìm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truyền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năng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lượng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giữa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vật</a:t>
            </a:r>
            <a:r>
              <a:rPr lang="en-US" sz="2800" b="1" dirty="0" smtClean="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0819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8">
                                            <p:txEl>
                                              <p:pRg st="0" end="0"/>
                                            </p:txEl>
                                          </p:spTgt>
                                        </p:tgtEl>
                                        <p:attrNameLst>
                                          <p:attrName>ppt_w</p:attrName>
                                        </p:attrNameLst>
                                      </p:cBhvr>
                                      <p:tavLst>
                                        <p:tav tm="0">
                                          <p:val>
                                            <p:strVal val="ppt_w"/>
                                          </p:val>
                                        </p:tav>
                                        <p:tav tm="100000">
                                          <p:val>
                                            <p:fltVal val="0"/>
                                          </p:val>
                                        </p:tav>
                                      </p:tavLst>
                                    </p:anim>
                                    <p:anim calcmode="lin" valueType="num">
                                      <p:cBhvr>
                                        <p:cTn id="22" dur="500"/>
                                        <p:tgtEl>
                                          <p:spTgt spid="8">
                                            <p:txEl>
                                              <p:pRg st="0" end="0"/>
                                            </p:txEl>
                                          </p:spTgt>
                                        </p:tgtEl>
                                        <p:attrNameLst>
                                          <p:attrName>ppt_h</p:attrName>
                                        </p:attrNameLst>
                                      </p:cBhvr>
                                      <p:tavLst>
                                        <p:tav tm="0">
                                          <p:val>
                                            <p:strVal val="ppt_h"/>
                                          </p:val>
                                        </p:tav>
                                        <p:tav tm="100000">
                                          <p:val>
                                            <p:fltVal val="0"/>
                                          </p:val>
                                        </p:tav>
                                      </p:tavLst>
                                    </p:anim>
                                    <p:animEffect transition="out" filter="fade">
                                      <p:cBhvr>
                                        <p:cTn id="23" dur="500"/>
                                        <p:tgtEl>
                                          <p:spTgt spid="8">
                                            <p:txEl>
                                              <p:pRg st="0" end="0"/>
                                            </p:txEl>
                                          </p:spTgt>
                                        </p:tgtEl>
                                      </p:cBhvr>
                                    </p:animEffect>
                                    <p:set>
                                      <p:cBhvr>
                                        <p:cTn id="24" dur="1" fill="hold">
                                          <p:stCondLst>
                                            <p:cond delay="499"/>
                                          </p:stCondLst>
                                        </p:cTn>
                                        <p:tgtEl>
                                          <p:spTgt spid="8">
                                            <p:txEl>
                                              <p:pRg st="0" end="0"/>
                                            </p:txEl>
                                          </p:spTgt>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500"/>
                                        <p:tgtEl>
                                          <p:spTgt spid="8">
                                            <p:txEl>
                                              <p:pRg st="1" end="1"/>
                                            </p:txEl>
                                          </p:spTgt>
                                        </p:tgtEl>
                                        <p:attrNameLst>
                                          <p:attrName>ppt_w</p:attrName>
                                        </p:attrNameLst>
                                      </p:cBhvr>
                                      <p:tavLst>
                                        <p:tav tm="0">
                                          <p:val>
                                            <p:strVal val="ppt_w"/>
                                          </p:val>
                                        </p:tav>
                                        <p:tav tm="100000">
                                          <p:val>
                                            <p:fltVal val="0"/>
                                          </p:val>
                                        </p:tav>
                                      </p:tavLst>
                                    </p:anim>
                                    <p:anim calcmode="lin" valueType="num">
                                      <p:cBhvr>
                                        <p:cTn id="27" dur="500"/>
                                        <p:tgtEl>
                                          <p:spTgt spid="8">
                                            <p:txEl>
                                              <p:pRg st="1" end="1"/>
                                            </p:txEl>
                                          </p:spTgt>
                                        </p:tgtEl>
                                        <p:attrNameLst>
                                          <p:attrName>ppt_h</p:attrName>
                                        </p:attrNameLst>
                                      </p:cBhvr>
                                      <p:tavLst>
                                        <p:tav tm="0">
                                          <p:val>
                                            <p:strVal val="ppt_h"/>
                                          </p:val>
                                        </p:tav>
                                        <p:tav tm="100000">
                                          <p:val>
                                            <p:fltVal val="0"/>
                                          </p:val>
                                        </p:tav>
                                      </p:tavLst>
                                    </p:anim>
                                    <p:animEffect transition="out" filter="fade">
                                      <p:cBhvr>
                                        <p:cTn id="28" dur="500"/>
                                        <p:tgtEl>
                                          <p:spTgt spid="8">
                                            <p:txEl>
                                              <p:pRg st="1" end="1"/>
                                            </p:txEl>
                                          </p:spTgt>
                                        </p:tgtEl>
                                      </p:cBhvr>
                                    </p:animEffect>
                                    <p:set>
                                      <p:cBhvr>
                                        <p:cTn id="29" dur="1" fill="hold">
                                          <p:stCondLst>
                                            <p:cond delay="499"/>
                                          </p:stCondLst>
                                        </p:cTn>
                                        <p:tgtEl>
                                          <p:spTgt spid="8">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163774"/>
            <a:ext cx="11259403" cy="1719617"/>
          </a:xfrm>
        </p:spPr>
        <p:txBody>
          <a:bodyPr>
            <a:noAutofit/>
          </a:bodyPr>
          <a:lstStyle/>
          <a:p>
            <a:pPr algn="just"/>
            <a:r>
              <a:rPr lang="en-US" sz="4000" smtClean="0">
                <a:latin typeface="Times New Roman" panose="02020603050405020304" pitchFamily="18" charset="0"/>
                <a:cs typeface="Times New Roman" panose="02020603050405020304" pitchFamily="18" charset="0"/>
              </a:rPr>
              <a:t>?9. </a:t>
            </a:r>
            <a:r>
              <a:rPr lang="en-US" sz="4000">
                <a:latin typeface="Times New Roman" panose="02020603050405020304" pitchFamily="18" charset="0"/>
                <a:cs typeface="Times New Roman" panose="02020603050405020304" pitchFamily="18" charset="0"/>
              </a:rPr>
              <a:t>Em hãy nêu một số lợi ích của việc thực hiện tiết kiệm năng lượng</a:t>
            </a:r>
            <a:r>
              <a:rPr lang="en-US" sz="4000" smtClean="0">
                <a:latin typeface="Times New Roman" panose="02020603050405020304" pitchFamily="18" charset="0"/>
                <a:cs typeface="Times New Roman" panose="02020603050405020304" pitchFamily="18" charset="0"/>
              </a:rPr>
              <a:t>.</a:t>
            </a:r>
            <a:endParaRPr lang="en-US" sz="400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450376" y="1992573"/>
            <a:ext cx="11114964" cy="40124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solidFill>
                  <a:srgbClr val="FF0000"/>
                </a:solidFill>
                <a:latin typeface="Times New Roman" panose="02020603050405020304" pitchFamily="18" charset="0"/>
                <a:cs typeface="Times New Roman" panose="02020603050405020304" pitchFamily="18" charset="0"/>
              </a:rPr>
              <a:t>TL. </a:t>
            </a:r>
            <a:r>
              <a:rPr lang="en-US" sz="4000">
                <a:solidFill>
                  <a:srgbClr val="FF0000"/>
                </a:solidFill>
                <a:latin typeface="Times New Roman" panose="02020603050405020304" pitchFamily="18" charset="0"/>
                <a:cs typeface="Times New Roman" panose="02020603050405020304" pitchFamily="18" charset="0"/>
              </a:rPr>
              <a:t>Tiết kiệm năng lượng giúp giảm nhu cầu sử dụng đối với các nguồn nhiên liệu hóa thạch như than đá, dầu mỏ và khí thiên nhiên; giúp bảo vệ môi trường, sử dụng hiệu quả nguồn năng lượng, bảo vệ nguồn năng lượng cho thế hệ tương lai</a:t>
            </a:r>
            <a:r>
              <a:rPr lang="en-US" sz="4000" smtClean="0">
                <a:solidFill>
                  <a:srgbClr val="FF0000"/>
                </a:solidFill>
                <a:latin typeface="Times New Roman" panose="02020603050405020304" pitchFamily="18" charset="0"/>
                <a:cs typeface="Times New Roman" panose="02020603050405020304" pitchFamily="18" charset="0"/>
              </a:rPr>
              <a:t>.</a:t>
            </a:r>
            <a:endParaRPr lang="en-US" sz="4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457" y="2361064"/>
            <a:ext cx="10263116" cy="2251880"/>
          </a:xfrm>
        </p:spPr>
        <p:txBody>
          <a:bodyPr>
            <a:noAutofit/>
          </a:bodyPr>
          <a:lstStyle/>
          <a:p>
            <a:pPr algn="just">
              <a:lnSpc>
                <a:spcPct val="150000"/>
              </a:lnSpc>
            </a:pPr>
            <a:r>
              <a:rPr lang="vi-VN" dirty="0" smtClean="0">
                <a:solidFill>
                  <a:schemeClr val="accent1"/>
                </a:solidFill>
                <a:latin typeface="Times New Roman" panose="02020603050405020304" pitchFamily="18" charset="0"/>
                <a:cs typeface="Times New Roman" panose="02020603050405020304" pitchFamily="18" charset="0"/>
              </a:rPr>
              <a:t>- </a:t>
            </a:r>
            <a:r>
              <a:rPr lang="en-US" dirty="0" err="1" smtClean="0">
                <a:solidFill>
                  <a:schemeClr val="accent1"/>
                </a:solidFill>
                <a:latin typeface="Times New Roman" panose="02020603050405020304" pitchFamily="18" charset="0"/>
                <a:cs typeface="Times New Roman" panose="02020603050405020304" pitchFamily="18" charset="0"/>
              </a:rPr>
              <a:t>Tiết</a:t>
            </a:r>
            <a:r>
              <a:rPr lang="en-US" dirty="0" smtClean="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kiệm</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năng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lượng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là</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một</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yêu</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cầu</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cấp</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thiết</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đối</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với</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tất</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cả</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mọi</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lĩnh</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vực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mọi</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cá</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nhân</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nhằm</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đảm</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bảo</a:t>
            </a:r>
            <a:r>
              <a:rPr lang="en-US" dirty="0">
                <a:solidFill>
                  <a:schemeClr val="accent1"/>
                </a:solidFill>
                <a:latin typeface="Times New Roman" panose="02020603050405020304" pitchFamily="18" charset="0"/>
                <a:cs typeface="Times New Roman" panose="02020603050405020304" pitchFamily="18" charset="0"/>
              </a:rPr>
              <a:t> an </a:t>
            </a:r>
            <a:r>
              <a:rPr lang="en-US" dirty="0" err="1">
                <a:solidFill>
                  <a:schemeClr val="accent1"/>
                </a:solidFill>
                <a:latin typeface="Times New Roman" panose="02020603050405020304" pitchFamily="18" charset="0"/>
                <a:cs typeface="Times New Roman" panose="02020603050405020304" pitchFamily="18" charset="0"/>
              </a:rPr>
              <a:t>ninh</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năng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lượng</a:t>
            </a:r>
            <a:r>
              <a:rPr lang="en-US" dirty="0">
                <a:solidFill>
                  <a:schemeClr val="accent1"/>
                </a:solidFill>
                <a:latin typeface="Times New Roman" panose="02020603050405020304" pitchFamily="18" charset="0"/>
                <a:cs typeface="Times New Roman" panose="02020603050405020304" pitchFamily="18" charset="0"/>
              </a:rPr>
              <a:t>.</a:t>
            </a:r>
          </a:p>
        </p:txBody>
      </p:sp>
      <p:pic>
        <p:nvPicPr>
          <p:cNvPr id="3" name="Picture 2"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72411" y="920671"/>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44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163774"/>
            <a:ext cx="11259403" cy="1624083"/>
          </a:xfrm>
        </p:spPr>
        <p:txBody>
          <a:bodyPr>
            <a:noAutofit/>
          </a:bodyPr>
          <a:lstStyle/>
          <a:p>
            <a:pPr algn="just"/>
            <a:r>
              <a:rPr lang="en-US" sz="4000" smtClean="0">
                <a:latin typeface="Times New Roman" panose="02020603050405020304" pitchFamily="18" charset="0"/>
                <a:cs typeface="Times New Roman" panose="02020603050405020304" pitchFamily="18" charset="0"/>
              </a:rPr>
              <a:t>?10. </a:t>
            </a:r>
            <a:r>
              <a:rPr lang="en-US" sz="4000">
                <a:latin typeface="Times New Roman" panose="02020603050405020304" pitchFamily="18" charset="0"/>
                <a:cs typeface="Times New Roman" panose="02020603050405020304" pitchFamily="18" charset="0"/>
              </a:rPr>
              <a:t>Hãy nêu các biện pháp tiết kiệm năng lượng trong cuộc sống hàng ngày</a:t>
            </a:r>
            <a:r>
              <a:rPr lang="en-US" sz="4000" smtClean="0">
                <a:latin typeface="Times New Roman" panose="02020603050405020304" pitchFamily="18" charset="0"/>
                <a:cs typeface="Times New Roman" panose="02020603050405020304" pitchFamily="18" charset="0"/>
              </a:rPr>
              <a:t>.</a:t>
            </a:r>
            <a:endParaRPr lang="en-US" sz="400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22595" y="1610436"/>
            <a:ext cx="11114964" cy="50769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solidFill>
                  <a:srgbClr val="FF0000"/>
                </a:solidFill>
                <a:latin typeface="Times New Roman" panose="02020603050405020304" pitchFamily="18" charset="0"/>
                <a:cs typeface="Times New Roman" panose="02020603050405020304" pitchFamily="18" charset="0"/>
              </a:rPr>
              <a:t>TL. </a:t>
            </a:r>
            <a:r>
              <a:rPr lang="en-US" sz="4000">
                <a:solidFill>
                  <a:srgbClr val="FF0000"/>
                </a:solidFill>
                <a:latin typeface="Times New Roman" panose="02020603050405020304" pitchFamily="18" charset="0"/>
                <a:cs typeface="Times New Roman" panose="02020603050405020304" pitchFamily="18" charset="0"/>
              </a:rPr>
              <a:t>Các biện pháp tiết kiệm năng lượng trong cuộc sống hàng ngày:</a:t>
            </a:r>
          </a:p>
          <a:p>
            <a:pPr algn="just"/>
            <a:r>
              <a:rPr lang="en-US" sz="4000">
                <a:solidFill>
                  <a:srgbClr val="FF0000"/>
                </a:solidFill>
                <a:latin typeface="Times New Roman" panose="02020603050405020304" pitchFamily="18" charset="0"/>
                <a:cs typeface="Times New Roman" panose="02020603050405020304" pitchFamily="18" charset="0"/>
              </a:rPr>
              <a:t>- Tăng nhiệt độ của tủ lạnh</a:t>
            </a:r>
          </a:p>
          <a:p>
            <a:pPr algn="just"/>
            <a:r>
              <a:rPr lang="en-US" sz="4000">
                <a:solidFill>
                  <a:srgbClr val="FF0000"/>
                </a:solidFill>
                <a:latin typeface="Times New Roman" panose="02020603050405020304" pitchFamily="18" charset="0"/>
                <a:cs typeface="Times New Roman" panose="02020603050405020304" pitchFamily="18" charset="0"/>
              </a:rPr>
              <a:t>- Giảm nhiệt độ của bình đun nước nóng</a:t>
            </a:r>
          </a:p>
          <a:p>
            <a:pPr algn="just"/>
            <a:r>
              <a:rPr lang="en-US" sz="4000">
                <a:solidFill>
                  <a:srgbClr val="FF0000"/>
                </a:solidFill>
                <a:latin typeface="Times New Roman" panose="02020603050405020304" pitchFamily="18" charset="0"/>
                <a:cs typeface="Times New Roman" panose="02020603050405020304" pitchFamily="18" charset="0"/>
              </a:rPr>
              <a:t>- Nên chọn những sản phẩm tiết kiệm năng lượng thay thế đồ gia dụng cũ</a:t>
            </a:r>
          </a:p>
          <a:p>
            <a:pPr algn="just"/>
            <a:r>
              <a:rPr lang="en-US" sz="4000">
                <a:solidFill>
                  <a:srgbClr val="FF0000"/>
                </a:solidFill>
                <a:latin typeface="Times New Roman" panose="02020603050405020304" pitchFamily="18" charset="0"/>
                <a:cs typeface="Times New Roman" panose="02020603050405020304" pitchFamily="18" charset="0"/>
              </a:rPr>
              <a:t>- Không lạm dụng máy sưởi và máy điều hòa</a:t>
            </a:r>
          </a:p>
          <a:p>
            <a:pPr algn="just"/>
            <a:r>
              <a:rPr lang="en-US" sz="4000">
                <a:solidFill>
                  <a:srgbClr val="FF0000"/>
                </a:solidFill>
                <a:latin typeface="Times New Roman" panose="02020603050405020304" pitchFamily="18" charset="0"/>
                <a:cs typeface="Times New Roman" panose="02020603050405020304" pitchFamily="18" charset="0"/>
              </a:rPr>
              <a:t>- Giảm lượng chất thải sinh hoạt</a:t>
            </a:r>
          </a:p>
          <a:p>
            <a:pPr algn="just"/>
            <a:r>
              <a:rPr lang="en-US" sz="4000">
                <a:solidFill>
                  <a:srgbClr val="FF0000"/>
                </a:solidFill>
                <a:latin typeface="Times New Roman" panose="02020603050405020304" pitchFamily="18" charset="0"/>
                <a:cs typeface="Times New Roman" panose="02020603050405020304" pitchFamily="18" charset="0"/>
              </a:rPr>
              <a:t>- Trồng nhiều cây xanh,…</a:t>
            </a:r>
          </a:p>
        </p:txBody>
      </p:sp>
    </p:spTree>
    <p:extLst>
      <p:ext uri="{BB962C8B-B14F-4D97-AF65-F5344CB8AC3E}">
        <p14:creationId xmlns:p14="http://schemas.microsoft.com/office/powerpoint/2010/main" val="136901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28" y="109179"/>
            <a:ext cx="10515600" cy="1419367"/>
          </a:xfrm>
        </p:spPr>
        <p:txBody>
          <a:bodyPr>
            <a:normAutofit/>
          </a:bodyPr>
          <a:lstStyle/>
          <a:p>
            <a:pPr algn="just"/>
            <a:r>
              <a:rPr lang="en-US">
                <a:latin typeface="Times New Roman" panose="02020603050405020304" pitchFamily="18" charset="0"/>
                <a:cs typeface="Times New Roman" panose="02020603050405020304" pitchFamily="18" charset="0"/>
              </a:rPr>
              <a:t>Em hãy nêu một số biện pháp tiết kiệm năng lượng khi sử dụng điện ở nhà</a:t>
            </a:r>
            <a:r>
              <a:rPr lang="en-US"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665328" y="1760561"/>
            <a:ext cx="10976212" cy="4708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solidFill>
                  <a:srgbClr val="00B0F0"/>
                </a:solidFill>
                <a:latin typeface="Times New Roman" panose="02020603050405020304" pitchFamily="18" charset="0"/>
                <a:cs typeface="Times New Roman" panose="02020603050405020304" pitchFamily="18" charset="0"/>
              </a:rPr>
              <a:t>Các biện pháp tiết kiệm năng lượng trong cuộc sống hằng ngày là:</a:t>
            </a:r>
          </a:p>
          <a:p>
            <a:pPr algn="just"/>
            <a:r>
              <a:rPr lang="en-US" sz="4000">
                <a:solidFill>
                  <a:srgbClr val="00B0F0"/>
                </a:solidFill>
                <a:latin typeface="Times New Roman" panose="02020603050405020304" pitchFamily="18" charset="0"/>
                <a:cs typeface="Times New Roman" panose="02020603050405020304" pitchFamily="18" charset="0"/>
              </a:rPr>
              <a:t>- Tắt các thiết bị điện như: ti vi, quạt, bóng điện, … khi không sử dụng.</a:t>
            </a:r>
          </a:p>
          <a:p>
            <a:pPr algn="just"/>
            <a:r>
              <a:rPr lang="en-US" sz="4000">
                <a:solidFill>
                  <a:srgbClr val="00B0F0"/>
                </a:solidFill>
                <a:latin typeface="Times New Roman" panose="02020603050405020304" pitchFamily="18" charset="0"/>
                <a:cs typeface="Times New Roman" panose="02020603050405020304" pitchFamily="18" charset="0"/>
              </a:rPr>
              <a:t>- Không lạm dụng máy sưởi và máy điều hòa.</a:t>
            </a:r>
          </a:p>
          <a:p>
            <a:pPr algn="just"/>
            <a:r>
              <a:rPr lang="en-US" sz="4000">
                <a:solidFill>
                  <a:srgbClr val="00B0F0"/>
                </a:solidFill>
                <a:latin typeface="Times New Roman" panose="02020603050405020304" pitchFamily="18" charset="0"/>
                <a:cs typeface="Times New Roman" panose="02020603050405020304" pitchFamily="18" charset="0"/>
              </a:rPr>
              <a:t>- Sử dụng bóng đèn tiết kiệm điện.</a:t>
            </a:r>
          </a:p>
          <a:p>
            <a:pPr algn="just"/>
            <a:r>
              <a:rPr lang="en-US" sz="4000">
                <a:solidFill>
                  <a:srgbClr val="00B0F0"/>
                </a:solidFill>
                <a:latin typeface="Times New Roman" panose="02020603050405020304" pitchFamily="18" charset="0"/>
                <a:cs typeface="Times New Roman" panose="02020603050405020304" pitchFamily="18" charset="0"/>
              </a:rPr>
              <a:t>- Giảm lượng chất thải sinh hoạt</a:t>
            </a:r>
          </a:p>
          <a:p>
            <a:pPr algn="just"/>
            <a:r>
              <a:rPr lang="en-US" sz="4000">
                <a:solidFill>
                  <a:srgbClr val="00B0F0"/>
                </a:solidFill>
                <a:latin typeface="Times New Roman" panose="02020603050405020304" pitchFamily="18" charset="0"/>
                <a:cs typeface="Times New Roman" panose="02020603050405020304" pitchFamily="18" charset="0"/>
              </a:rPr>
              <a:t>- Trồng nhiều cây xanh.</a:t>
            </a:r>
          </a:p>
        </p:txBody>
      </p:sp>
    </p:spTree>
    <p:extLst>
      <p:ext uri="{BB962C8B-B14F-4D97-AF65-F5344CB8AC3E}">
        <p14:creationId xmlns:p14="http://schemas.microsoft.com/office/powerpoint/2010/main" val="385925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28" y="109179"/>
            <a:ext cx="10515600" cy="1419367"/>
          </a:xfrm>
        </p:spPr>
        <p:txBody>
          <a:bodyPr>
            <a:normAutofit/>
          </a:bodyPr>
          <a:lstStyle/>
          <a:p>
            <a:pPr algn="just"/>
            <a:r>
              <a:rPr lang="en-US" sz="4000">
                <a:latin typeface="Times New Roman" panose="02020603050405020304" pitchFamily="18" charset="0"/>
                <a:cs typeface="Times New Roman" panose="02020603050405020304" pitchFamily="18" charset="0"/>
              </a:rPr>
              <a:t>Đề xuất một số biện pháp để tiết kiệm năng lượng trong trường học</a:t>
            </a:r>
            <a:r>
              <a:rPr lang="en-US" sz="4000" smtClean="0">
                <a:latin typeface="Times New Roman" panose="02020603050405020304" pitchFamily="18" charset="0"/>
                <a:cs typeface="Times New Roman" panose="02020603050405020304" pitchFamily="18" charset="0"/>
              </a:rPr>
              <a:t>.</a:t>
            </a:r>
            <a:endParaRPr lang="en-US" sz="400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665328" y="1760561"/>
            <a:ext cx="10976212" cy="4708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B0F0"/>
                </a:solidFill>
                <a:latin typeface="Times New Roman" panose="02020603050405020304" pitchFamily="18" charset="0"/>
                <a:cs typeface="Times New Roman" panose="02020603050405020304" pitchFamily="18" charset="0"/>
              </a:rPr>
              <a:t>Một số biện pháp để tiết kiệm năng lượng trong trường học là:</a:t>
            </a:r>
          </a:p>
          <a:p>
            <a:pPr algn="just"/>
            <a:r>
              <a:rPr lang="en-US">
                <a:solidFill>
                  <a:srgbClr val="00B0F0"/>
                </a:solidFill>
                <a:latin typeface="Times New Roman" panose="02020603050405020304" pitchFamily="18" charset="0"/>
                <a:cs typeface="Times New Roman" panose="02020603050405020304" pitchFamily="18" charset="0"/>
              </a:rPr>
              <a:t>- Tắt các thiết bị điện khi không sử dụng</a:t>
            </a:r>
          </a:p>
          <a:p>
            <a:pPr algn="just"/>
            <a:r>
              <a:rPr lang="en-US">
                <a:solidFill>
                  <a:srgbClr val="00B0F0"/>
                </a:solidFill>
                <a:latin typeface="Times New Roman" panose="02020603050405020304" pitchFamily="18" charset="0"/>
                <a:cs typeface="Times New Roman" panose="02020603050405020304" pitchFamily="18" charset="0"/>
              </a:rPr>
              <a:t>- Trồng nhiều cây xanh</a:t>
            </a:r>
          </a:p>
          <a:p>
            <a:pPr algn="just"/>
            <a:r>
              <a:rPr lang="en-US">
                <a:solidFill>
                  <a:srgbClr val="00B0F0"/>
                </a:solidFill>
                <a:latin typeface="Times New Roman" panose="02020603050405020304" pitchFamily="18" charset="0"/>
                <a:cs typeface="Times New Roman" panose="02020603050405020304" pitchFamily="18" charset="0"/>
              </a:rPr>
              <a:t>- Sử dụng điện mặt trời trong trường học</a:t>
            </a:r>
          </a:p>
          <a:p>
            <a:pPr algn="just"/>
            <a:r>
              <a:rPr lang="en-US">
                <a:solidFill>
                  <a:srgbClr val="00B0F0"/>
                </a:solidFill>
                <a:latin typeface="Times New Roman" panose="02020603050405020304" pitchFamily="18" charset="0"/>
                <a:cs typeface="Times New Roman" panose="02020603050405020304" pitchFamily="18" charset="0"/>
              </a:rPr>
              <a:t>- Sử dụng nước hợp lí…</a:t>
            </a:r>
          </a:p>
        </p:txBody>
      </p:sp>
    </p:spTree>
    <p:extLst>
      <p:ext uri="{BB962C8B-B14F-4D97-AF65-F5344CB8AC3E}">
        <p14:creationId xmlns:p14="http://schemas.microsoft.com/office/powerpoint/2010/main" val="33715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20952" cy="5053036"/>
          </a:xfrm>
          <a:ln>
            <a:solidFill>
              <a:srgbClr val="FF0000"/>
            </a:solidFill>
          </a:ln>
        </p:spPr>
        <p:txBody>
          <a:bodyPr>
            <a:noAutofit/>
          </a:bodyPr>
          <a:lstStyle/>
          <a:p>
            <a:r>
              <a:rPr lang="en-US" sz="4000" smtClean="0">
                <a:solidFill>
                  <a:srgbClr val="7030A0"/>
                </a:solidFill>
                <a:latin typeface="Times New Roman" panose="02020603050405020304" pitchFamily="18" charset="0"/>
                <a:cs typeface="Times New Roman" panose="02020603050405020304" pitchFamily="18" charset="0"/>
              </a:rPr>
              <a:t>Bài tập 1 (Trang 187). </a:t>
            </a:r>
            <a:r>
              <a:rPr lang="en-US" sz="4000">
                <a:latin typeface="Times New Roman" panose="02020603050405020304" pitchFamily="18" charset="0"/>
                <a:cs typeface="Times New Roman" panose="02020603050405020304" pitchFamily="18" charset="0"/>
              </a:rPr>
              <a:t>Khi sử dụng lò sưởi điện, năng lượng nào đã biến đổi thành nhiệt năng?</a:t>
            </a:r>
            <a:br>
              <a:rPr lang="en-US" sz="4000">
                <a:latin typeface="Times New Roman" panose="02020603050405020304" pitchFamily="18" charset="0"/>
                <a:cs typeface="Times New Roman" panose="02020603050405020304" pitchFamily="18" charset="0"/>
              </a:rPr>
            </a:br>
            <a:r>
              <a:rPr lang="en-US" sz="4000" b="1">
                <a:latin typeface="Times New Roman" panose="02020603050405020304" pitchFamily="18" charset="0"/>
                <a:cs typeface="Times New Roman" panose="02020603050405020304" pitchFamily="18" charset="0"/>
              </a:rPr>
              <a:t>A.</a:t>
            </a:r>
            <a:r>
              <a:rPr lang="en-US" sz="4000">
                <a:latin typeface="Times New Roman" panose="02020603050405020304" pitchFamily="18" charset="0"/>
                <a:cs typeface="Times New Roman" panose="02020603050405020304" pitchFamily="18" charset="0"/>
              </a:rPr>
              <a:t> Cơ năng</a:t>
            </a:r>
            <a:br>
              <a:rPr lang="en-US" sz="4000">
                <a:latin typeface="Times New Roman" panose="02020603050405020304" pitchFamily="18" charset="0"/>
                <a:cs typeface="Times New Roman" panose="02020603050405020304" pitchFamily="18" charset="0"/>
              </a:rPr>
            </a:br>
            <a:r>
              <a:rPr lang="en-US" sz="4000" b="1">
                <a:latin typeface="Times New Roman" panose="02020603050405020304" pitchFamily="18" charset="0"/>
                <a:cs typeface="Times New Roman" panose="02020603050405020304" pitchFamily="18" charset="0"/>
              </a:rPr>
              <a:t>B.</a:t>
            </a:r>
            <a:r>
              <a:rPr lang="en-US" sz="4000">
                <a:latin typeface="Times New Roman" panose="02020603050405020304" pitchFamily="18" charset="0"/>
                <a:cs typeface="Times New Roman" panose="02020603050405020304" pitchFamily="18" charset="0"/>
              </a:rPr>
              <a:t> Điện </a:t>
            </a:r>
            <a:r>
              <a:rPr lang="en-US" sz="4000" smtClean="0">
                <a:latin typeface="Times New Roman" panose="02020603050405020304" pitchFamily="18" charset="0"/>
                <a:cs typeface="Times New Roman" panose="02020603050405020304" pitchFamily="18" charset="0"/>
              </a:rPr>
              <a:t>năng</a:t>
            </a:r>
            <a:br>
              <a:rPr lang="en-US" sz="4000" smtClean="0">
                <a:latin typeface="Times New Roman" panose="02020603050405020304" pitchFamily="18" charset="0"/>
                <a:cs typeface="Times New Roman" panose="02020603050405020304" pitchFamily="18" charset="0"/>
              </a:rPr>
            </a:br>
            <a:r>
              <a:rPr lang="en-US" sz="4000" b="1" smtClean="0">
                <a:latin typeface="Times New Roman" panose="02020603050405020304" pitchFamily="18" charset="0"/>
                <a:cs typeface="Times New Roman" panose="02020603050405020304" pitchFamily="18" charset="0"/>
              </a:rPr>
              <a:t>C</a:t>
            </a:r>
            <a:r>
              <a:rPr lang="en-US" sz="4000" b="1">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Hóa năng</a:t>
            </a:r>
            <a:br>
              <a:rPr lang="en-US" sz="4000">
                <a:latin typeface="Times New Roman" panose="02020603050405020304" pitchFamily="18" charset="0"/>
                <a:cs typeface="Times New Roman" panose="02020603050405020304" pitchFamily="18" charset="0"/>
              </a:rPr>
            </a:br>
            <a:r>
              <a:rPr lang="en-US" sz="4000" b="1">
                <a:latin typeface="Times New Roman" panose="02020603050405020304" pitchFamily="18" charset="0"/>
                <a:cs typeface="Times New Roman" panose="02020603050405020304" pitchFamily="18" charset="0"/>
              </a:rPr>
              <a:t>D.</a:t>
            </a:r>
            <a:r>
              <a:rPr lang="en-US" sz="4000">
                <a:latin typeface="Times New Roman" panose="02020603050405020304" pitchFamily="18" charset="0"/>
                <a:cs typeface="Times New Roman" panose="02020603050405020304" pitchFamily="18" charset="0"/>
              </a:rPr>
              <a:t> Quang năng</a:t>
            </a:r>
          </a:p>
        </p:txBody>
      </p:sp>
      <p:sp>
        <p:nvSpPr>
          <p:cNvPr id="6" name="Oval 5"/>
          <p:cNvSpPr/>
          <p:nvPr/>
        </p:nvSpPr>
        <p:spPr>
          <a:xfrm>
            <a:off x="884829" y="2891643"/>
            <a:ext cx="395785" cy="50496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4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4" y="365124"/>
            <a:ext cx="11068334" cy="6363221"/>
          </a:xfrm>
        </p:spPr>
        <p:txBody>
          <a:bodyPr>
            <a:noAutofit/>
          </a:bodyPr>
          <a:lstStyle/>
          <a:p>
            <a:r>
              <a:rPr lang="en-US" sz="4000" smtClean="0">
                <a:solidFill>
                  <a:srgbClr val="7030A0"/>
                </a:solidFill>
                <a:latin typeface="Times New Roman" panose="02020603050405020304" pitchFamily="18" charset="0"/>
                <a:cs typeface="Times New Roman" panose="02020603050405020304" pitchFamily="18" charset="0"/>
              </a:rPr>
              <a:t>Bài tập 2 (Trang 187). </a:t>
            </a:r>
            <a:r>
              <a:rPr lang="en-US" sz="4000">
                <a:latin typeface="Times New Roman" panose="02020603050405020304" pitchFamily="18" charset="0"/>
                <a:cs typeface="Times New Roman" panose="02020603050405020304" pitchFamily="18" charset="0"/>
              </a:rPr>
              <a:t>Phát biểu nào sau đây đúng? Khi quạt điện hoạt </a:t>
            </a:r>
            <a:r>
              <a:rPr lang="en-US" sz="4000" smtClean="0">
                <a:latin typeface="Times New Roman" panose="02020603050405020304" pitchFamily="18" charset="0"/>
                <a:cs typeface="Times New Roman" panose="02020603050405020304" pitchFamily="18" charset="0"/>
              </a:rPr>
              <a:t>động,</a:t>
            </a:r>
            <a:br>
              <a:rPr lang="en-US" sz="4000" smtClean="0">
                <a:latin typeface="Times New Roman" panose="02020603050405020304" pitchFamily="18" charset="0"/>
                <a:cs typeface="Times New Roman" panose="02020603050405020304" pitchFamily="18" charset="0"/>
              </a:rPr>
            </a:br>
            <a:r>
              <a:rPr lang="en-US" sz="4000" smtClean="0">
                <a:latin typeface="Times New Roman" panose="02020603050405020304" pitchFamily="18" charset="0"/>
                <a:cs typeface="Times New Roman" panose="02020603050405020304" pitchFamily="18" charset="0"/>
              </a:rPr>
              <a:t> </a:t>
            </a:r>
            <a:r>
              <a:rPr lang="en-US" sz="4000" b="1" smtClean="0">
                <a:latin typeface="Times New Roman" panose="02020603050405020304" pitchFamily="18" charset="0"/>
                <a:cs typeface="Times New Roman" panose="02020603050405020304" pitchFamily="18" charset="0"/>
              </a:rPr>
              <a:t>A</a:t>
            </a:r>
            <a:r>
              <a:rPr lang="en-US" sz="4000" b="1">
                <a:latin typeface="Times New Roman" panose="02020603050405020304" pitchFamily="18" charset="0"/>
                <a:cs typeface="Times New Roman" panose="02020603050405020304" pitchFamily="18" charset="0"/>
              </a:rPr>
              <a:t>.</a:t>
            </a:r>
            <a:r>
              <a:rPr lang="en-US" sz="4000">
                <a:latin typeface="Times New Roman" panose="02020603050405020304" pitchFamily="18" charset="0"/>
                <a:cs typeface="Times New Roman" panose="02020603050405020304" pitchFamily="18" charset="0"/>
              </a:rPr>
              <a:t> phần lớn điện năng tiêu thụ chuyển hóa thành nhiệt năng</a:t>
            </a:r>
            <a:br>
              <a:rPr lang="en-US" sz="4000">
                <a:latin typeface="Times New Roman" panose="02020603050405020304" pitchFamily="18" charset="0"/>
                <a:cs typeface="Times New Roman" panose="02020603050405020304" pitchFamily="18" charset="0"/>
              </a:rPr>
            </a:br>
            <a:r>
              <a:rPr lang="en-US" sz="4000" b="1" smtClean="0">
                <a:latin typeface="Times New Roman" panose="02020603050405020304" pitchFamily="18" charset="0"/>
                <a:cs typeface="Times New Roman" panose="02020603050405020304" pitchFamily="18" charset="0"/>
              </a:rPr>
              <a:t>B.</a:t>
            </a:r>
            <a:r>
              <a:rPr lang="en-US" sz="4000">
                <a:latin typeface="Times New Roman" panose="02020603050405020304" pitchFamily="18" charset="0"/>
                <a:cs typeface="Times New Roman" panose="02020603050405020304" pitchFamily="18" charset="0"/>
              </a:rPr>
              <a:t> phần lớn điện năng tiêu thụ chuyển hóa thành thế năng</a:t>
            </a:r>
            <a:br>
              <a:rPr lang="en-US" sz="4000">
                <a:latin typeface="Times New Roman" panose="02020603050405020304" pitchFamily="18" charset="0"/>
                <a:cs typeface="Times New Roman" panose="02020603050405020304" pitchFamily="18" charset="0"/>
              </a:rPr>
            </a:br>
            <a:r>
              <a:rPr lang="en-US" sz="4000" b="1">
                <a:latin typeface="Times New Roman" panose="02020603050405020304" pitchFamily="18" charset="0"/>
                <a:cs typeface="Times New Roman" panose="02020603050405020304" pitchFamily="18" charset="0"/>
              </a:rPr>
              <a:t>C.</a:t>
            </a:r>
            <a:r>
              <a:rPr lang="en-US" sz="4000">
                <a:latin typeface="Times New Roman" panose="02020603050405020304" pitchFamily="18" charset="0"/>
                <a:cs typeface="Times New Roman" panose="02020603050405020304" pitchFamily="18" charset="0"/>
              </a:rPr>
              <a:t> phần năng lượng hữu ích thu được cuối cùng bao giờ cũng lớn hơn phần năng lượng ban đầu cung cấp cho </a:t>
            </a:r>
            <a:r>
              <a:rPr lang="en-US" sz="4000" smtClean="0">
                <a:latin typeface="Times New Roman" panose="02020603050405020304" pitchFamily="18" charset="0"/>
                <a:cs typeface="Times New Roman" panose="02020603050405020304" pitchFamily="18" charset="0"/>
              </a:rPr>
              <a:t>quạt.</a:t>
            </a:r>
            <a:br>
              <a:rPr lang="en-US" sz="4000" smtClean="0">
                <a:latin typeface="Times New Roman" panose="02020603050405020304" pitchFamily="18" charset="0"/>
                <a:cs typeface="Times New Roman" panose="02020603050405020304" pitchFamily="18" charset="0"/>
              </a:rPr>
            </a:br>
            <a:r>
              <a:rPr lang="en-US" sz="4000" b="1" smtClean="0">
                <a:latin typeface="Times New Roman" panose="02020603050405020304" pitchFamily="18" charset="0"/>
                <a:cs typeface="Times New Roman" panose="02020603050405020304" pitchFamily="18" charset="0"/>
              </a:rPr>
              <a:t>D</a:t>
            </a:r>
            <a:r>
              <a:rPr lang="en-US" sz="4000">
                <a:latin typeface="Times New Roman" panose="02020603050405020304" pitchFamily="18" charset="0"/>
                <a:cs typeface="Times New Roman" panose="02020603050405020304" pitchFamily="18" charset="0"/>
              </a:rPr>
              <a:t>. phần năng lượng hao hụt đi biến đổi thành dạng năng lượng khác</a:t>
            </a:r>
            <a:r>
              <a:rPr lang="en-US" sz="4000" smtClean="0">
                <a:latin typeface="Times New Roman" panose="02020603050405020304" pitchFamily="18" charset="0"/>
                <a:cs typeface="Times New Roman" panose="02020603050405020304" pitchFamily="18" charset="0"/>
              </a:rPr>
              <a:t>.</a:t>
            </a:r>
            <a:endParaRPr lang="en-US" sz="4000">
              <a:solidFill>
                <a:srgbClr val="7030A0"/>
              </a:solidFill>
              <a:latin typeface="Times New Roman" panose="02020603050405020304" pitchFamily="18" charset="0"/>
              <a:cs typeface="Times New Roman" panose="02020603050405020304" pitchFamily="18" charset="0"/>
            </a:endParaRPr>
          </a:p>
        </p:txBody>
      </p:sp>
      <p:sp>
        <p:nvSpPr>
          <p:cNvPr id="5" name="Oval 4"/>
          <p:cNvSpPr/>
          <p:nvPr/>
        </p:nvSpPr>
        <p:spPr>
          <a:xfrm>
            <a:off x="586854" y="5486400"/>
            <a:ext cx="516339" cy="51693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3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090590E-0C88-48D4-95F3-CC7C2CB8DD1F}"/>
              </a:ext>
            </a:extLst>
          </p:cNvPr>
          <p:cNvSpPr/>
          <p:nvPr/>
        </p:nvSpPr>
        <p:spPr>
          <a:xfrm>
            <a:off x="489899" y="251320"/>
            <a:ext cx="11219880" cy="3970318"/>
          </a:xfrm>
          <a:prstGeom prst="rect">
            <a:avLst/>
          </a:prstGeom>
        </p:spPr>
        <p:txBody>
          <a:bodyPr wrap="square">
            <a:spAutoFit/>
          </a:bodyPr>
          <a:lstStyle/>
          <a:p>
            <a:pPr algn="just">
              <a:spcAft>
                <a:spcPts val="0"/>
              </a:spcAft>
            </a:pPr>
            <a:r>
              <a:rPr lang="en-US" sz="3600">
                <a:solidFill>
                  <a:srgbClr val="7030A0"/>
                </a:solidFill>
                <a:latin typeface="Times New Roman" panose="02020603050405020304" pitchFamily="18" charset="0"/>
                <a:cs typeface="Times New Roman" panose="02020603050405020304" pitchFamily="18" charset="0"/>
              </a:rPr>
              <a:t>Bài tập </a:t>
            </a:r>
            <a:r>
              <a:rPr lang="en-US" sz="3600" smtClean="0">
                <a:solidFill>
                  <a:srgbClr val="7030A0"/>
                </a:solidFill>
                <a:latin typeface="Times New Roman" panose="02020603050405020304" pitchFamily="18" charset="0"/>
                <a:cs typeface="Times New Roman" panose="02020603050405020304" pitchFamily="18" charset="0"/>
              </a:rPr>
              <a:t>3 </a:t>
            </a:r>
            <a:r>
              <a:rPr lang="en-US" sz="3600">
                <a:solidFill>
                  <a:srgbClr val="7030A0"/>
                </a:solidFill>
                <a:latin typeface="Times New Roman" panose="02020603050405020304" pitchFamily="18" charset="0"/>
                <a:cs typeface="Times New Roman" panose="02020603050405020304" pitchFamily="18" charset="0"/>
              </a:rPr>
              <a:t>(Trang 187). </a:t>
            </a:r>
            <a:r>
              <a:rPr lang="en-US" sz="3600" smtClean="0">
                <a:latin typeface="Times New Roman" panose="02020603050405020304" pitchFamily="18" charset="0"/>
                <a:cs typeface="Times New Roman" panose="02020603050405020304" pitchFamily="18" charset="0"/>
              </a:rPr>
              <a:t>Một </a:t>
            </a:r>
            <a:r>
              <a:rPr lang="en-US" sz="3600">
                <a:latin typeface="Times New Roman" panose="02020603050405020304" pitchFamily="18" charset="0"/>
                <a:cs typeface="Times New Roman" panose="02020603050405020304" pitchFamily="18" charset="0"/>
              </a:rPr>
              <a:t>quả bóng cao su được ném từ độ cao h xuống nền đất cứng, khi chạm đất quả bóng nảy lên. Sau mỗi lần nảy lên, độ cao giảm dần, nghĩa là cơ năng của quả bóng giảm dần. Điều đó có trái với định luật bảo toàn năng lượng không? Tại sao? Hãy dự đoán còn có hiện tượng nào khác xảy ra với quả bóng ngoài hiện tượng quả bóng bị nảy lên và rơi xuống</a:t>
            </a:r>
            <a:r>
              <a:rPr lang="en-US" sz="3600" smtClean="0">
                <a:latin typeface="Times New Roman" panose="02020603050405020304" pitchFamily="18" charset="0"/>
                <a:cs typeface="Times New Roman" panose="02020603050405020304" pitchFamily="18" charset="0"/>
              </a:rPr>
              <a:t>.</a:t>
            </a:r>
            <a:endParaRPr lang="en-US" sz="3600" b="1">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31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2AA1C2B-B6A2-4438-A12D-4F6F9789626F}"/>
              </a:ext>
            </a:extLst>
          </p:cNvPr>
          <p:cNvSpPr txBox="1"/>
          <p:nvPr/>
        </p:nvSpPr>
        <p:spPr>
          <a:xfrm>
            <a:off x="489899" y="1091821"/>
            <a:ext cx="11219880" cy="5016758"/>
          </a:xfrm>
          <a:prstGeom prst="rect">
            <a:avLst/>
          </a:prstGeom>
          <a:noFill/>
        </p:spPr>
        <p:txBody>
          <a:bodyPr wrap="square" rtlCol="0">
            <a:spAutoFit/>
          </a:bodyPr>
          <a:lstStyle/>
          <a:p>
            <a:pPr algn="just"/>
            <a:r>
              <a:rPr lang="en-US" sz="4000" b="1" u="sng" smtClean="0">
                <a:solidFill>
                  <a:srgbClr val="FF0000"/>
                </a:solidFill>
                <a:latin typeface="Times New Roman" panose="02020603050405020304" pitchFamily="18" charset="0"/>
                <a:cs typeface="Times New Roman" panose="02020603050405020304" pitchFamily="18" charset="0"/>
              </a:rPr>
              <a:t>TL:</a:t>
            </a:r>
            <a:r>
              <a:rPr lang="en-US" sz="4000" b="1">
                <a:solidFill>
                  <a:srgbClr val="FF0000"/>
                </a:solidFill>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Không trái với định luật bảo toàn năng lượng, vì một phần cơ năng của quả bóng đã biến thành nhiệt năng khi quả bóng đập vào đất, một phần truyền cho không khí làm cho các phần tử không khí chuyển động</a:t>
            </a:r>
          </a:p>
          <a:p>
            <a:pPr algn="just"/>
            <a:r>
              <a:rPr lang="en-US" sz="4000">
                <a:latin typeface="Times New Roman" panose="02020603050405020304" pitchFamily="18" charset="0"/>
                <a:cs typeface="Times New Roman" panose="02020603050405020304" pitchFamily="18" charset="0"/>
              </a:rPr>
              <a:t>Hiện tượng khác: Quả bóng bị biến dạng mỗi khi rơi xuống chạm đất và trở lại hình dạng ban đầu mỗi khi nảy lên. Nhiệt độ của quả bóng hơi tăng nhẹ.</a:t>
            </a:r>
          </a:p>
        </p:txBody>
      </p:sp>
      <p:sp>
        <p:nvSpPr>
          <p:cNvPr id="3" name="Rectangle 2">
            <a:extLst>
              <a:ext uri="{FF2B5EF4-FFF2-40B4-BE49-F238E27FC236}">
                <a16:creationId xmlns="" xmlns:a16="http://schemas.microsoft.com/office/drawing/2014/main" id="{7090590E-0C88-48D4-95F3-CC7C2CB8DD1F}"/>
              </a:ext>
            </a:extLst>
          </p:cNvPr>
          <p:cNvSpPr/>
          <p:nvPr/>
        </p:nvSpPr>
        <p:spPr>
          <a:xfrm>
            <a:off x="489899" y="251320"/>
            <a:ext cx="11219880" cy="646331"/>
          </a:xfrm>
          <a:prstGeom prst="rect">
            <a:avLst/>
          </a:prstGeom>
        </p:spPr>
        <p:txBody>
          <a:bodyPr wrap="square">
            <a:spAutoFit/>
          </a:bodyPr>
          <a:lstStyle/>
          <a:p>
            <a:pPr algn="just">
              <a:spcAft>
                <a:spcPts val="0"/>
              </a:spcAft>
            </a:pPr>
            <a:r>
              <a:rPr lang="en-US" sz="3600">
                <a:solidFill>
                  <a:srgbClr val="7030A0"/>
                </a:solidFill>
                <a:latin typeface="Times New Roman" panose="02020603050405020304" pitchFamily="18" charset="0"/>
                <a:cs typeface="Times New Roman" panose="02020603050405020304" pitchFamily="18" charset="0"/>
              </a:rPr>
              <a:t>Bài tập </a:t>
            </a:r>
            <a:r>
              <a:rPr lang="en-US" sz="3600" smtClean="0">
                <a:solidFill>
                  <a:srgbClr val="7030A0"/>
                </a:solidFill>
                <a:latin typeface="Times New Roman" panose="02020603050405020304" pitchFamily="18" charset="0"/>
                <a:cs typeface="Times New Roman" panose="02020603050405020304" pitchFamily="18" charset="0"/>
              </a:rPr>
              <a:t>3 </a:t>
            </a:r>
            <a:r>
              <a:rPr lang="en-US" sz="3600">
                <a:solidFill>
                  <a:srgbClr val="7030A0"/>
                </a:solidFill>
                <a:latin typeface="Times New Roman" panose="02020603050405020304" pitchFamily="18" charset="0"/>
                <a:cs typeface="Times New Roman" panose="02020603050405020304" pitchFamily="18" charset="0"/>
              </a:rPr>
              <a:t>(Trang 187). </a:t>
            </a:r>
            <a:endParaRPr lang="en-US" sz="3600" b="1">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4616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090590E-0C88-48D4-95F3-CC7C2CB8DD1F}"/>
              </a:ext>
            </a:extLst>
          </p:cNvPr>
          <p:cNvSpPr/>
          <p:nvPr/>
        </p:nvSpPr>
        <p:spPr>
          <a:xfrm>
            <a:off x="489899" y="251320"/>
            <a:ext cx="11219880" cy="1938992"/>
          </a:xfrm>
          <a:prstGeom prst="rect">
            <a:avLst/>
          </a:prstGeom>
        </p:spPr>
        <p:txBody>
          <a:bodyPr wrap="square">
            <a:spAutoFit/>
          </a:bodyPr>
          <a:lstStyle/>
          <a:p>
            <a:pPr algn="just">
              <a:spcAft>
                <a:spcPts val="0"/>
              </a:spcAft>
            </a:pPr>
            <a:r>
              <a:rPr lang="en-US" sz="4000">
                <a:solidFill>
                  <a:srgbClr val="7030A0"/>
                </a:solidFill>
                <a:latin typeface="Times New Roman" panose="02020603050405020304" pitchFamily="18" charset="0"/>
                <a:cs typeface="Times New Roman" panose="02020603050405020304" pitchFamily="18" charset="0"/>
              </a:rPr>
              <a:t>Bài tập 4</a:t>
            </a:r>
            <a:r>
              <a:rPr lang="en-US" sz="4000" smtClean="0">
                <a:solidFill>
                  <a:srgbClr val="7030A0"/>
                </a:solidFill>
                <a:latin typeface="Times New Roman" panose="02020603050405020304" pitchFamily="18" charset="0"/>
                <a:cs typeface="Times New Roman" panose="02020603050405020304" pitchFamily="18" charset="0"/>
              </a:rPr>
              <a:t> </a:t>
            </a:r>
            <a:r>
              <a:rPr lang="en-US" sz="4000">
                <a:solidFill>
                  <a:srgbClr val="7030A0"/>
                </a:solidFill>
                <a:latin typeface="Times New Roman" panose="02020603050405020304" pitchFamily="18" charset="0"/>
                <a:cs typeface="Times New Roman" panose="02020603050405020304" pitchFamily="18" charset="0"/>
              </a:rPr>
              <a:t>(Trang 187). </a:t>
            </a:r>
            <a:r>
              <a:rPr lang="en-US" sz="4000">
                <a:latin typeface="Times New Roman" panose="02020603050405020304" pitchFamily="18" charset="0"/>
                <a:cs typeface="Times New Roman" panose="02020603050405020304" pitchFamily="18" charset="0"/>
              </a:rPr>
              <a:t>Em hãy nêu một số biện pháp tiết kiệm năng lượng khi sử dụng các phương tiện giao thông</a:t>
            </a:r>
            <a:r>
              <a:rPr lang="en-US" sz="4000" smtClean="0">
                <a:latin typeface="Times New Roman" panose="02020603050405020304" pitchFamily="18" charset="0"/>
                <a:cs typeface="Times New Roman" panose="02020603050405020304" pitchFamily="18" charset="0"/>
              </a:rPr>
              <a:t>.</a:t>
            </a:r>
            <a:endParaRPr lang="en-US" sz="4000" b="1">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7090590E-0C88-48D4-95F3-CC7C2CB8DD1F}"/>
              </a:ext>
            </a:extLst>
          </p:cNvPr>
          <p:cNvSpPr/>
          <p:nvPr/>
        </p:nvSpPr>
        <p:spPr>
          <a:xfrm>
            <a:off x="489899" y="2190312"/>
            <a:ext cx="11219880" cy="4401205"/>
          </a:xfrm>
          <a:prstGeom prst="rect">
            <a:avLst/>
          </a:prstGeom>
        </p:spPr>
        <p:txBody>
          <a:bodyPr wrap="square">
            <a:spAutoFit/>
          </a:bodyPr>
          <a:lstStyle/>
          <a:p>
            <a:pPr algn="just"/>
            <a:r>
              <a:rPr lang="en-US" sz="4000">
                <a:solidFill>
                  <a:srgbClr val="FF0000"/>
                </a:solidFill>
                <a:latin typeface="Times New Roman" panose="02020603050405020304" pitchFamily="18" charset="0"/>
                <a:cs typeface="Times New Roman" panose="02020603050405020304" pitchFamily="18" charset="0"/>
              </a:rPr>
              <a:t>- Ưu tiên lựa chọn phương tiện giao thông công cộng, xe đạp hoặc đi bộ.</a:t>
            </a:r>
          </a:p>
          <a:p>
            <a:pPr algn="just"/>
            <a:r>
              <a:rPr lang="en-US" sz="4000">
                <a:solidFill>
                  <a:srgbClr val="FF0000"/>
                </a:solidFill>
                <a:latin typeface="Times New Roman" panose="02020603050405020304" pitchFamily="18" charset="0"/>
                <a:cs typeface="Times New Roman" panose="02020603050405020304" pitchFamily="18" charset="0"/>
              </a:rPr>
              <a:t>- Sử dụng chung phương tiện giao thông.</a:t>
            </a:r>
          </a:p>
          <a:p>
            <a:pPr algn="just"/>
            <a:r>
              <a:rPr lang="en-US" sz="4000">
                <a:solidFill>
                  <a:srgbClr val="FF0000"/>
                </a:solidFill>
                <a:latin typeface="Times New Roman" panose="02020603050405020304" pitchFamily="18" charset="0"/>
                <a:cs typeface="Times New Roman" panose="02020603050405020304" pitchFamily="18" charset="0"/>
              </a:rPr>
              <a:t>- Chọn mua phương tiện giao thông tiết kiệm năng lượng.</a:t>
            </a:r>
          </a:p>
          <a:p>
            <a:pPr algn="just"/>
            <a:r>
              <a:rPr lang="en-US" sz="4000">
                <a:solidFill>
                  <a:srgbClr val="FF0000"/>
                </a:solidFill>
                <a:latin typeface="Times New Roman" panose="02020603050405020304" pitchFamily="18" charset="0"/>
                <a:cs typeface="Times New Roman" panose="02020603050405020304" pitchFamily="18" charset="0"/>
              </a:rPr>
              <a:t>- Duy trì tốc độ khi lái xe, không tăng ga hoặc hãm phanh đột ngột.</a:t>
            </a:r>
          </a:p>
        </p:txBody>
      </p:sp>
    </p:spTree>
    <p:extLst>
      <p:ext uri="{BB962C8B-B14F-4D97-AF65-F5344CB8AC3E}">
        <p14:creationId xmlns:p14="http://schemas.microsoft.com/office/powerpoint/2010/main" val="260723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864613" y="449210"/>
            <a:ext cx="6705600" cy="17878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smtClean="0">
                <a:solidFill>
                  <a:srgbClr val="002060"/>
                </a:solidFill>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2" name="Subtitle 2"/>
          <p:cNvSpPr txBox="1">
            <a:spLocks/>
          </p:cNvSpPr>
          <p:nvPr/>
        </p:nvSpPr>
        <p:spPr>
          <a:xfrm>
            <a:off x="4864613" y="2973562"/>
            <a:ext cx="6422608" cy="14747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4400" dirty="0" smtClean="0">
                <a:solidFill>
                  <a:srgbClr val="FF0000"/>
                </a:solidFill>
                <a:latin typeface="Times New Roman" panose="02020603050405020304" pitchFamily="18" charset="0"/>
                <a:cs typeface="Times New Roman" panose="02020603050405020304" pitchFamily="18" charset="0"/>
              </a:rPr>
              <a:t>TL: </a:t>
            </a:r>
            <a:r>
              <a:rPr lang="en-US" sz="4400" dirty="0" err="1">
                <a:solidFill>
                  <a:srgbClr val="FF0000"/>
                </a:solidFill>
                <a:latin typeface="Times New Roman" panose="02020603050405020304" pitchFamily="18" charset="0"/>
                <a:cs typeface="Times New Roman" panose="02020603050405020304" pitchFamily="18" charset="0"/>
              </a:rPr>
              <a:t>Khi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phơi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thóc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hạt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thóc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nhận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năng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lượng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từ</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mặt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trời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để</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có</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thể</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khô</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được</a:t>
            </a:r>
            <a:r>
              <a:rPr lang="en-US" sz="4400" dirty="0" smtClean="0">
                <a:solidFill>
                  <a:srgbClr val="FF0000"/>
                </a:solidFill>
                <a:latin typeface="Times New Roman" panose="02020603050405020304" pitchFamily="18" charset="0"/>
                <a:cs typeface="Times New Roman" panose="02020603050405020304" pitchFamily="18" charset="0"/>
              </a:rPr>
              <a:t>.</a:t>
            </a:r>
          </a:p>
        </p:txBody>
      </p:sp>
      <p:pic>
        <p:nvPicPr>
          <p:cNvPr id="7"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034" y="286327"/>
            <a:ext cx="4488766" cy="6188363"/>
          </a:xfrm>
          <a:prstGeom prst="rect">
            <a:avLst/>
          </a:prstGeom>
        </p:spPr>
      </p:pic>
    </p:spTree>
    <p:extLst>
      <p:ext uri="{BB962C8B-B14F-4D97-AF65-F5344CB8AC3E}">
        <p14:creationId xmlns:p14="http://schemas.microsoft.com/office/powerpoint/2010/main" val="40781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PHÒNG GIÁO DỤC VÀ ĐÀO TẠO - ppt download">
            <a:extLst>
              <a:ext uri="{FF2B5EF4-FFF2-40B4-BE49-F238E27FC236}">
                <a16:creationId xmlns="" xmlns:a16="http://schemas.microsoft.com/office/drawing/2014/main" id="{56834027-330A-48C5-84D7-BFC8DBB78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688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5907" y="885525"/>
            <a:ext cx="5655573" cy="2165126"/>
          </a:xfrm>
        </p:spPr>
        <p:txBody>
          <a:bodyPr>
            <a:noAutofit/>
          </a:bodyPr>
          <a:lstStyle/>
          <a:p>
            <a:pPr algn="just"/>
            <a:r>
              <a:rPr lang="en-US" sz="4000" dirty="0" err="1" smtClean="0">
                <a:latin typeface="Times New Roman" panose="02020603050405020304" pitchFamily="18" charset="0"/>
                <a:cs typeface="Times New Roman" panose="02020603050405020304" pitchFamily="18" charset="0"/>
              </a:rPr>
              <a:t>Rót</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5553776" y="3426594"/>
            <a:ext cx="6406274" cy="27883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smtClean="0">
                <a:solidFill>
                  <a:srgbClr val="FF0000"/>
                </a:solidFill>
                <a:latin typeface="Times New Roman" panose="02020603050405020304" pitchFamily="18" charset="0"/>
                <a:cs typeface="Times New Roman" panose="02020603050405020304" pitchFamily="18" charset="0"/>
              </a:rPr>
              <a:t>TL: </a:t>
            </a:r>
            <a:r>
              <a:rPr lang="en-US" sz="4000" dirty="0" err="1">
                <a:solidFill>
                  <a:srgbClr val="FF0000"/>
                </a:solidFill>
                <a:latin typeface="Times New Roman" panose="02020603050405020304" pitchFamily="18" charset="0"/>
                <a:cs typeface="Times New Roman" panose="02020603050405020304" pitchFamily="18" charset="0"/>
              </a:rPr>
              <a:t>Nước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truyền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cao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bị</a:t>
            </a:r>
            <a:r>
              <a:rPr lang="en-US" sz="4000" dirty="0">
                <a:solidFill>
                  <a:srgbClr val="FF0000"/>
                </a:solidFill>
                <a:latin typeface="Times New Roman" panose="02020603050405020304" pitchFamily="18" charset="0"/>
                <a:cs typeface="Times New Roman" panose="02020603050405020304" pitchFamily="18" charset="0"/>
              </a:rPr>
              <a:t> tan </a:t>
            </a:r>
            <a:r>
              <a:rPr lang="en-US" sz="4000" dirty="0" err="1">
                <a:solidFill>
                  <a:srgbClr val="FF0000"/>
                </a:solidFill>
                <a:latin typeface="Times New Roman" panose="02020603050405020304" pitchFamily="18" charset="0"/>
                <a:cs typeface="Times New Roman" panose="02020603050405020304" pitchFamily="18" charset="0"/>
              </a:rPr>
              <a:t>ra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đồng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truyền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độ</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lạnh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nước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nước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trở</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lạnh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hơn</a:t>
            </a:r>
            <a:r>
              <a:rPr lang="en-US" sz="4000"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92217" y="391426"/>
            <a:ext cx="4343400" cy="6192253"/>
          </a:xfrm>
          <a:prstGeom prst="rect">
            <a:avLst/>
          </a:prstGeom>
          <a:ln>
            <a:noFill/>
          </a:ln>
        </p:spPr>
      </p:pic>
    </p:spTree>
    <p:extLst>
      <p:ext uri="{BB962C8B-B14F-4D97-AF65-F5344CB8AC3E}">
        <p14:creationId xmlns:p14="http://schemas.microsoft.com/office/powerpoint/2010/main" val="34641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D81766A2-56D1-430E-B4B6-7BF0B430E4AF}"/>
              </a:ext>
            </a:extLst>
          </p:cNvPr>
          <p:cNvSpPr/>
          <p:nvPr/>
        </p:nvSpPr>
        <p:spPr>
          <a:xfrm>
            <a:off x="323506" y="1301927"/>
            <a:ext cx="11354938" cy="707886"/>
          </a:xfrm>
          <a:prstGeom prst="rect">
            <a:avLst/>
          </a:prstGeom>
        </p:spPr>
        <p:txBody>
          <a:bodyPr wrap="square">
            <a:spAutoFit/>
          </a:bodyPr>
          <a:lstStyle/>
          <a:p>
            <a:pPr algn="just"/>
            <a:r>
              <a:rPr lang="vi-VN" sz="4000" b="1" i="1" dirty="0" smtClean="0">
                <a:solidFill>
                  <a:schemeClr val="accent1"/>
                </a:solidFill>
                <a:latin typeface="Times New Roman" panose="02020603050405020304" pitchFamily="18" charset="0"/>
                <a:cs typeface="Times New Roman" panose="02020603050405020304" pitchFamily="18" charset="0"/>
              </a:rPr>
              <a:t>- </a:t>
            </a:r>
            <a:r>
              <a:rPr lang="en-US" sz="4000" dirty="0" err="1" smtClean="0">
                <a:solidFill>
                  <a:schemeClr val="accent1"/>
                </a:solidFill>
                <a:latin typeface="Times New Roman" panose="02020603050405020304" pitchFamily="18" charset="0"/>
                <a:cs typeface="Times New Roman" panose="02020603050405020304" pitchFamily="18" charset="0"/>
              </a:rPr>
              <a:t>Năng</a:t>
            </a:r>
            <a:r>
              <a:rPr lang="en-US" sz="4000" dirty="0" smtClean="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lượng</a:t>
            </a:r>
            <a:r>
              <a:rPr lang="en-US" sz="4000" dirty="0">
                <a:solidFill>
                  <a:schemeClr val="accent1"/>
                </a:solidFill>
                <a:latin typeface="Times New Roman" panose="02020603050405020304" pitchFamily="18" charset="0"/>
                <a:cs typeface="Times New Roman" panose="02020603050405020304" pitchFamily="18" charset="0"/>
              </a:rPr>
              <a:t> có </a:t>
            </a:r>
            <a:r>
              <a:rPr lang="en-US" sz="4000" dirty="0" err="1">
                <a:solidFill>
                  <a:schemeClr val="accent1"/>
                </a:solidFill>
                <a:latin typeface="Times New Roman" panose="02020603050405020304" pitchFamily="18" charset="0"/>
                <a:cs typeface="Times New Roman" panose="02020603050405020304" pitchFamily="18" charset="0"/>
              </a:rPr>
              <a:t>thể</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truyền</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từ</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vật</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này</a:t>
            </a:r>
            <a:r>
              <a:rPr lang="en-US" sz="4000" dirty="0">
                <a:solidFill>
                  <a:schemeClr val="accent1"/>
                </a:solidFill>
                <a:latin typeface="Times New Roman" panose="02020603050405020304" pitchFamily="18" charset="0"/>
                <a:cs typeface="Times New Roman" panose="02020603050405020304" pitchFamily="18" charset="0"/>
              </a:rPr>
              <a:t> sang </a:t>
            </a:r>
            <a:r>
              <a:rPr lang="en-US" sz="4000" dirty="0" err="1">
                <a:solidFill>
                  <a:schemeClr val="accent1"/>
                </a:solidFill>
                <a:latin typeface="Times New Roman" panose="02020603050405020304" pitchFamily="18" charset="0"/>
                <a:cs typeface="Times New Roman" panose="02020603050405020304" pitchFamily="18" charset="0"/>
              </a:rPr>
              <a:t>vật</a:t>
            </a:r>
            <a:r>
              <a:rPr lang="en-US" sz="4000" dirty="0">
                <a:solidFill>
                  <a:schemeClr val="accent1"/>
                </a:solidFill>
                <a:latin typeface="Times New Roman" panose="02020603050405020304" pitchFamily="18" charset="0"/>
                <a:cs typeface="Times New Roman" panose="02020603050405020304" pitchFamily="18" charset="0"/>
              </a:rPr>
              <a:t> </a:t>
            </a:r>
            <a:r>
              <a:rPr lang="en-US" sz="4000" dirty="0" err="1">
                <a:solidFill>
                  <a:schemeClr val="accent1"/>
                </a:solidFill>
                <a:latin typeface="Times New Roman" panose="02020603050405020304" pitchFamily="18" charset="0"/>
                <a:cs typeface="Times New Roman" panose="02020603050405020304" pitchFamily="18" charset="0"/>
              </a:rPr>
              <a:t>khác</a:t>
            </a:r>
            <a:r>
              <a:rPr lang="en-US" sz="4000" dirty="0" smtClean="0">
                <a:solidFill>
                  <a:schemeClr val="accent1"/>
                </a:solidFill>
                <a:latin typeface="Times New Roman" panose="02020603050405020304" pitchFamily="18" charset="0"/>
                <a:cs typeface="Times New Roman" panose="02020603050405020304" pitchFamily="18" charset="0"/>
              </a:rPr>
              <a:t>.</a:t>
            </a:r>
            <a:endParaRPr lang="en-US" sz="4000" dirty="0">
              <a:solidFill>
                <a:schemeClr val="accent1"/>
              </a:solidFill>
              <a:latin typeface="Times New Roman" panose="02020603050405020304" pitchFamily="18" charset="0"/>
              <a:cs typeface="Times New Roman" panose="02020603050405020304" pitchFamily="18" charset="0"/>
            </a:endParaRPr>
          </a:p>
        </p:txBody>
      </p:sp>
      <p:pic>
        <p:nvPicPr>
          <p:cNvPr id="7" name="Picture 6"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481429" y="-18473"/>
            <a:ext cx="1039091" cy="9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55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98450"/>
            <a:ext cx="9443720" cy="998220"/>
          </a:xfrm>
        </p:spPr>
        <p:txBody>
          <a:bodyPr>
            <a:noAutofit/>
          </a:bodyPr>
          <a:lstStyle/>
          <a:p>
            <a:pPr marL="0" indent="0">
              <a:buNone/>
            </a:pPr>
            <a:r>
              <a:rPr lang="en-US" sz="3200" b="1" i="1" smtClean="0">
                <a:latin typeface="Times New Roman" panose="02020603050405020304" pitchFamily="18" charset="0"/>
                <a:cs typeface="Times New Roman" panose="02020603050405020304" pitchFamily="18" charset="0"/>
              </a:rPr>
              <a:t>b. Tìm hiểu sự chuyển hoá giữa các dạng năng lượng:</a:t>
            </a:r>
            <a:endParaRPr lang="en-US" sz="3200" b="1">
              <a:latin typeface="Times New Roman" panose="02020603050405020304" pitchFamily="18" charset="0"/>
              <a:cs typeface="Times New Roman" panose="02020603050405020304" pitchFamily="18" charset="0"/>
            </a:endParaRPr>
          </a:p>
        </p:txBody>
      </p:sp>
      <p:sp>
        <p:nvSpPr>
          <p:cNvPr id="4" name="Title 1"/>
          <p:cNvSpPr txBox="1"/>
          <p:nvPr/>
        </p:nvSpPr>
        <p:spPr>
          <a:xfrm>
            <a:off x="201703" y="1220801"/>
            <a:ext cx="11651226" cy="16697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Times New Roman" panose="02020603050405020304" pitchFamily="18" charset="0"/>
                <a:cs typeface="Times New Roman" panose="02020603050405020304" pitchFamily="18" charset="0"/>
              </a:rPr>
              <a:t>?2. </a:t>
            </a:r>
            <a:r>
              <a:rPr lang="en-US" sz="4000">
                <a:latin typeface="Times New Roman" panose="02020603050405020304" pitchFamily="18" charset="0"/>
                <a:cs typeface="Times New Roman" panose="02020603050405020304" pitchFamily="18" charset="0"/>
              </a:rPr>
              <a:t>Vào lúc trời lạnh, người ta thường xoa hai bàn tay vào nhau, khi đó dạng năng lượng nào đã chuyển thành nhiệt để làm ấm bàn tay?</a:t>
            </a:r>
          </a:p>
        </p:txBody>
      </p:sp>
      <p:sp>
        <p:nvSpPr>
          <p:cNvPr id="5" name="Title 1"/>
          <p:cNvSpPr txBox="1"/>
          <p:nvPr/>
        </p:nvSpPr>
        <p:spPr>
          <a:xfrm>
            <a:off x="273050" y="3147060"/>
            <a:ext cx="5746750" cy="3188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solidFill>
                  <a:srgbClr val="FF0000"/>
                </a:solidFill>
                <a:latin typeface="Times New Roman" panose="02020603050405020304" pitchFamily="18" charset="0"/>
                <a:cs typeface="Times New Roman" panose="02020603050405020304" pitchFamily="18" charset="0"/>
              </a:rPr>
              <a:t>TL: </a:t>
            </a:r>
            <a:r>
              <a:rPr lang="en-US" sz="4000">
                <a:solidFill>
                  <a:srgbClr val="FF0000"/>
                </a:solidFill>
                <a:latin typeface="Times New Roman" panose="02020603050405020304" pitchFamily="18" charset="0"/>
                <a:cs typeface="Times New Roman" panose="02020603050405020304" pitchFamily="18" charset="0"/>
              </a:rPr>
              <a:t>Vào lúc trời lạnh, người ta thường xoa hai bàn tay vào nhau, khi đó </a:t>
            </a:r>
            <a:r>
              <a:rPr lang="en-US" sz="4000" u="sng">
                <a:solidFill>
                  <a:srgbClr val="FF0000"/>
                </a:solidFill>
                <a:latin typeface="Times New Roman" panose="02020603050405020304" pitchFamily="18" charset="0"/>
                <a:cs typeface="Times New Roman" panose="02020603050405020304" pitchFamily="18" charset="0"/>
              </a:rPr>
              <a:t>động năng</a:t>
            </a:r>
            <a:r>
              <a:rPr lang="en-US" sz="4000">
                <a:solidFill>
                  <a:srgbClr val="FF0000"/>
                </a:solidFill>
                <a:latin typeface="Times New Roman" panose="02020603050405020304" pitchFamily="18" charset="0"/>
                <a:cs typeface="Times New Roman" panose="02020603050405020304" pitchFamily="18" charset="0"/>
              </a:rPr>
              <a:t> đã chuyển thành </a:t>
            </a:r>
            <a:r>
              <a:rPr lang="en-US" sz="4000" u="sng">
                <a:solidFill>
                  <a:srgbClr val="FF0000"/>
                </a:solidFill>
                <a:latin typeface="Times New Roman" panose="02020603050405020304" pitchFamily="18" charset="0"/>
                <a:cs typeface="Times New Roman" panose="02020603050405020304" pitchFamily="18" charset="0"/>
              </a:rPr>
              <a:t>nhiệt năng</a:t>
            </a:r>
            <a:r>
              <a:rPr lang="en-US" sz="4000" u="sng" smtClean="0">
                <a:solidFill>
                  <a:srgbClr val="FF0000"/>
                </a:solidFill>
                <a:latin typeface="Times New Roman" panose="02020603050405020304" pitchFamily="18" charset="0"/>
                <a:cs typeface="Times New Roman" panose="02020603050405020304" pitchFamily="18" charset="0"/>
              </a:rPr>
              <a:t>.</a:t>
            </a:r>
            <a:endParaRPr lang="en-US" sz="4000" u="sng">
              <a:solidFill>
                <a:srgbClr val="FF0000"/>
              </a:solidFill>
              <a:latin typeface="Times New Roman" panose="02020603050405020304" pitchFamily="18" charset="0"/>
              <a:cs typeface="Times New Roman" panose="02020603050405020304" pitchFamily="18" charset="0"/>
            </a:endParaRPr>
          </a:p>
        </p:txBody>
      </p:sp>
      <p:pic>
        <p:nvPicPr>
          <p:cNvPr id="7" name="Content Placeholder 6" descr="Diagram&#10;&#10;Description automatically generated"/>
          <p:cNvPicPr>
            <a:picLocks noGrp="1" noChangeAspect="1"/>
          </p:cNvPicPr>
          <p:nvPr>
            <p:ph sz="half" idx="2"/>
          </p:nvPr>
        </p:nvPicPr>
        <p:blipFill>
          <a:blip r:embed="rId2"/>
          <a:stretch>
            <a:fillRect/>
          </a:stretch>
        </p:blipFill>
        <p:spPr>
          <a:xfrm>
            <a:off x="6019800" y="2977515"/>
            <a:ext cx="5833110" cy="3743960"/>
          </a:xfrm>
          <a:prstGeom prst="rect">
            <a:avLst/>
          </a:prstGeom>
        </p:spPr>
      </p:pic>
    </p:spTree>
    <p:extLst>
      <p:ext uri="{BB962C8B-B14F-4D97-AF65-F5344CB8AC3E}">
        <p14:creationId xmlns:p14="http://schemas.microsoft.com/office/powerpoint/2010/main" val="101057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918210" y="227965"/>
            <a:ext cx="9902825" cy="697865"/>
          </a:xfrm>
        </p:spPr>
        <p:txBody>
          <a:bodyPr>
            <a:noAutofit/>
          </a:bodyPr>
          <a:lstStyle/>
          <a:p>
            <a:pPr marL="0" indent="0">
              <a:buNone/>
            </a:pPr>
            <a:r>
              <a:rPr lang="en-US" b="1" i="1" dirty="0" smtClean="0">
                <a:latin typeface="Times New Roman" panose="02020603050405020304" pitchFamily="18" charset="0"/>
                <a:cs typeface="Times New Roman" panose="02020603050405020304" pitchFamily="18" charset="0"/>
              </a:rPr>
              <a:t>b. </a:t>
            </a:r>
            <a:r>
              <a:rPr lang="en-US" b="1" i="1" dirty="0" err="1" smtClean="0">
                <a:latin typeface="Times New Roman" panose="02020603050405020304" pitchFamily="18" charset="0"/>
                <a:cs typeface="Times New Roman" panose="02020603050405020304" pitchFamily="18" charset="0"/>
              </a:rPr>
              <a:t>Tìm</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hiểu</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sự</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chuyển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hoá</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giữa</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các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dạng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năng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lượng</a:t>
            </a:r>
            <a:r>
              <a:rPr lang="en-US" b="1" i="1"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Title 1"/>
          <p:cNvSpPr txBox="1"/>
          <p:nvPr/>
        </p:nvSpPr>
        <p:spPr>
          <a:xfrm>
            <a:off x="411480" y="1336675"/>
            <a:ext cx="5760720" cy="16700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smtClean="0">
                <a:latin typeface="Times New Roman" panose="02020603050405020304" pitchFamily="18" charset="0"/>
                <a:cs typeface="Times New Roman" panose="02020603050405020304" pitchFamily="18" charset="0"/>
              </a:rPr>
              <a:t>?3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Khi</a:t>
            </a:r>
            <a:r>
              <a:rPr lang="en-US" sz="4000" b="1" dirty="0" smtClean="0">
                <a:solidFill>
                  <a:schemeClr val="tx1"/>
                </a:solidFill>
                <a:latin typeface="Times New Roman" panose="02020603050405020304" pitchFamily="18" charset="0"/>
                <a:cs typeface="Times New Roman" panose="02020603050405020304" pitchFamily="18" charset="0"/>
                <a:sym typeface="+mn-ea"/>
              </a:rPr>
              <a:t> ô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tô</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động</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cơ</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nhiệt</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chạy</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dạng</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năng</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lượng</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nào</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đã</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chuyển</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thành</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năng</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lượng</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cho</a:t>
            </a:r>
            <a:r>
              <a:rPr lang="en-US" sz="4000" b="1" dirty="0" smtClean="0">
                <a:solidFill>
                  <a:schemeClr val="tx1"/>
                </a:solidFill>
                <a:latin typeface="Times New Roman" panose="02020603050405020304" pitchFamily="18" charset="0"/>
                <a:cs typeface="Times New Roman" panose="02020603050405020304" pitchFamily="18" charset="0"/>
                <a:sym typeface="+mn-ea"/>
              </a:rPr>
              <a:t> ô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tô</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hoạt</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smtClean="0">
                <a:solidFill>
                  <a:schemeClr val="tx1"/>
                </a:solidFill>
                <a:latin typeface="Times New Roman" panose="02020603050405020304" pitchFamily="18" charset="0"/>
                <a:cs typeface="Times New Roman" panose="02020603050405020304" pitchFamily="18" charset="0"/>
                <a:sym typeface="+mn-ea"/>
              </a:rPr>
              <a:t>động</a:t>
            </a:r>
            <a:r>
              <a:rPr lang="en-US" sz="4000" b="1" dirty="0" smtClean="0">
                <a:solidFill>
                  <a:schemeClr val="tx1"/>
                </a:solidFill>
                <a:latin typeface="Times New Roman" panose="02020603050405020304" pitchFamily="18" charset="0"/>
                <a:cs typeface="Times New Roman" panose="02020603050405020304" pitchFamily="18" charset="0"/>
              </a:rPr>
              <a:t>?</a:t>
            </a:r>
          </a:p>
        </p:txBody>
      </p:sp>
      <p:sp>
        <p:nvSpPr>
          <p:cNvPr id="5" name="Title 1"/>
          <p:cNvSpPr txBox="1"/>
          <p:nvPr/>
        </p:nvSpPr>
        <p:spPr>
          <a:xfrm>
            <a:off x="203200" y="3865880"/>
            <a:ext cx="5669280" cy="27400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b="1" smtClean="0">
                <a:solidFill>
                  <a:srgbClr val="FF0000"/>
                </a:solidFill>
                <a:latin typeface="Times New Roman" panose="02020603050405020304" pitchFamily="18" charset="0"/>
                <a:cs typeface="Times New Roman" panose="02020603050405020304" pitchFamily="18" charset="0"/>
              </a:rPr>
              <a:t>TL: Khi ô tô động cơ nhiệt chạy, dạng năng lượng </a:t>
            </a:r>
            <a:r>
              <a:rPr lang="en-US" sz="4000" b="1" u="sng" smtClean="0">
                <a:solidFill>
                  <a:srgbClr val="FF0000"/>
                </a:solidFill>
                <a:latin typeface="Times New Roman" panose="02020603050405020304" pitchFamily="18" charset="0"/>
                <a:cs typeface="Times New Roman" panose="02020603050405020304" pitchFamily="18" charset="0"/>
              </a:rPr>
              <a:t>nhiệt năng</a:t>
            </a:r>
            <a:r>
              <a:rPr lang="en-US" sz="4000" b="1" smtClean="0">
                <a:solidFill>
                  <a:srgbClr val="FF0000"/>
                </a:solidFill>
                <a:latin typeface="Times New Roman" panose="02020603050405020304" pitchFamily="18" charset="0"/>
                <a:cs typeface="Times New Roman" panose="02020603050405020304" pitchFamily="18" charset="0"/>
              </a:rPr>
              <a:t> đã chuyển thành năng lượng cho ô tô hoạt động</a:t>
            </a:r>
            <a:endParaRPr lang="en-US" sz="4000" b="1">
              <a:solidFill>
                <a:srgbClr val="FF0000"/>
              </a:solidFill>
              <a:latin typeface="Times New Roman" panose="02020603050405020304" pitchFamily="18" charset="0"/>
              <a:cs typeface="Times New Roman" panose="02020603050405020304" pitchFamily="18" charset="0"/>
            </a:endParaRPr>
          </a:p>
        </p:txBody>
      </p:sp>
      <p:pic>
        <p:nvPicPr>
          <p:cNvPr id="104" name="Content Placeholder 103"/>
          <p:cNvPicPr>
            <a:picLocks noGrp="1"/>
          </p:cNvPicPr>
          <p:nvPr>
            <p:ph sz="half" idx="2"/>
          </p:nvPr>
        </p:nvPicPr>
        <p:blipFill>
          <a:blip r:embed="rId2"/>
          <a:stretch>
            <a:fillRect/>
          </a:stretch>
        </p:blipFill>
        <p:spPr>
          <a:xfrm>
            <a:off x="6172200" y="925830"/>
            <a:ext cx="5629910" cy="5251450"/>
          </a:xfrm>
          <a:prstGeom prst="rect">
            <a:avLst/>
          </a:prstGeom>
          <a:noFill/>
          <a:ln w="9525">
            <a:noFill/>
          </a:ln>
        </p:spPr>
      </p:pic>
    </p:spTree>
    <p:extLst>
      <p:ext uri="{BB962C8B-B14F-4D97-AF65-F5344CB8AC3E}">
        <p14:creationId xmlns:p14="http://schemas.microsoft.com/office/powerpoint/2010/main" val="663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27990"/>
            <a:ext cx="9663430" cy="633730"/>
          </a:xfrm>
        </p:spPr>
        <p:txBody>
          <a:bodyPr>
            <a:noAutofit/>
          </a:bodyPr>
          <a:lstStyle/>
          <a:p>
            <a:pPr marL="0" indent="0">
              <a:buNone/>
            </a:pPr>
            <a:r>
              <a:rPr lang="en-US" sz="3200" b="1" i="1" smtClean="0">
                <a:latin typeface="Times New Roman" panose="02020603050405020304" pitchFamily="18" charset="0"/>
                <a:cs typeface="Times New Roman" panose="02020603050405020304" pitchFamily="18" charset="0"/>
              </a:rPr>
              <a:t>b. Tìm hiểu sự chuyển hoá giữa các dạng năng lượng:</a:t>
            </a:r>
            <a:endParaRPr lang="en-US" sz="3200">
              <a:latin typeface="Times New Roman" panose="02020603050405020304" pitchFamily="18" charset="0"/>
              <a:cs typeface="Times New Roman" panose="02020603050405020304" pitchFamily="18" charset="0"/>
            </a:endParaRPr>
          </a:p>
        </p:txBody>
      </p:sp>
      <p:sp>
        <p:nvSpPr>
          <p:cNvPr id="4" name="Title 1"/>
          <p:cNvSpPr txBox="1"/>
          <p:nvPr/>
        </p:nvSpPr>
        <p:spPr>
          <a:xfrm>
            <a:off x="459740" y="1061720"/>
            <a:ext cx="5621655" cy="2109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b="1" smtClean="0">
                <a:latin typeface="Times New Roman" panose="02020603050405020304" pitchFamily="18" charset="0"/>
                <a:cs typeface="Times New Roman" panose="02020603050405020304" pitchFamily="18" charset="0"/>
              </a:rPr>
              <a:t>?4. </a:t>
            </a:r>
            <a:r>
              <a:rPr lang="en-US" sz="4000" b="1">
                <a:latin typeface="Times New Roman" panose="02020603050405020304" pitchFamily="18" charset="0"/>
                <a:cs typeface="Times New Roman" panose="02020603050405020304" pitchFamily="18" charset="0"/>
              </a:rPr>
              <a:t>Khi đèn đường được thắp sáng, dạng năng lượng nào đã chuyển thành quang năng?</a:t>
            </a:r>
          </a:p>
        </p:txBody>
      </p:sp>
      <p:sp>
        <p:nvSpPr>
          <p:cNvPr id="5" name="Title 1"/>
          <p:cNvSpPr txBox="1"/>
          <p:nvPr/>
        </p:nvSpPr>
        <p:spPr>
          <a:xfrm>
            <a:off x="180975" y="3355340"/>
            <a:ext cx="5681345" cy="31997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solidFill>
                  <a:srgbClr val="FF0000"/>
                </a:solidFill>
                <a:latin typeface="Times New Roman" panose="02020603050405020304" pitchFamily="18" charset="0"/>
                <a:cs typeface="Times New Roman" panose="02020603050405020304" pitchFamily="18" charset="0"/>
              </a:rPr>
              <a:t>TL: </a:t>
            </a:r>
            <a:r>
              <a:rPr lang="en-US" sz="4000" b="1">
                <a:solidFill>
                  <a:srgbClr val="FF0000"/>
                </a:solidFill>
                <a:latin typeface="Times New Roman" panose="02020603050405020304" pitchFamily="18" charset="0"/>
                <a:cs typeface="Times New Roman" panose="02020603050405020304" pitchFamily="18" charset="0"/>
              </a:rPr>
              <a:t>Khi đèn đường được thắp sáng, dạng năng lượng </a:t>
            </a:r>
            <a:r>
              <a:rPr lang="en-US" sz="4000" b="1" u="sng">
                <a:solidFill>
                  <a:srgbClr val="FF0000"/>
                </a:solidFill>
                <a:latin typeface="Times New Roman" panose="02020603050405020304" pitchFamily="18" charset="0"/>
                <a:cs typeface="Times New Roman" panose="02020603050405020304" pitchFamily="18" charset="0"/>
              </a:rPr>
              <a:t>điện năng</a:t>
            </a:r>
            <a:r>
              <a:rPr lang="en-US" sz="4000" b="1">
                <a:solidFill>
                  <a:srgbClr val="FF0000"/>
                </a:solidFill>
                <a:latin typeface="Times New Roman" panose="02020603050405020304" pitchFamily="18" charset="0"/>
                <a:cs typeface="Times New Roman" panose="02020603050405020304" pitchFamily="18" charset="0"/>
              </a:rPr>
              <a:t> </a:t>
            </a:r>
          </a:p>
          <a:p>
            <a:pPr algn="just"/>
            <a:r>
              <a:rPr lang="en-US" sz="4000" b="1">
                <a:solidFill>
                  <a:srgbClr val="FF0000"/>
                </a:solidFill>
                <a:latin typeface="Times New Roman" panose="02020603050405020304" pitchFamily="18" charset="0"/>
                <a:cs typeface="Times New Roman" panose="02020603050405020304" pitchFamily="18" charset="0"/>
              </a:rPr>
              <a:t>đã chuyển thành </a:t>
            </a:r>
          </a:p>
          <a:p>
            <a:pPr algn="just"/>
            <a:r>
              <a:rPr lang="en-US" sz="4000" b="1" u="sng">
                <a:solidFill>
                  <a:srgbClr val="FF0000"/>
                </a:solidFill>
                <a:latin typeface="Times New Roman" panose="02020603050405020304" pitchFamily="18" charset="0"/>
                <a:cs typeface="Times New Roman" panose="02020603050405020304" pitchFamily="18" charset="0"/>
              </a:rPr>
              <a:t>quang năng</a:t>
            </a:r>
            <a:r>
              <a:rPr lang="en-US" sz="4000" b="1" u="sng" smtClean="0">
                <a:solidFill>
                  <a:srgbClr val="FF0000"/>
                </a:solidFill>
                <a:latin typeface="Times New Roman" panose="02020603050405020304" pitchFamily="18" charset="0"/>
                <a:cs typeface="Times New Roman" panose="02020603050405020304" pitchFamily="18" charset="0"/>
              </a:rPr>
              <a:t>.</a:t>
            </a:r>
            <a:endParaRPr lang="en-US" sz="4000" b="1" u="sng">
              <a:solidFill>
                <a:srgbClr val="FF0000"/>
              </a:solidFill>
              <a:latin typeface="Times New Roman" panose="02020603050405020304" pitchFamily="18" charset="0"/>
              <a:cs typeface="Times New Roman" panose="02020603050405020304" pitchFamily="18" charset="0"/>
            </a:endParaRPr>
          </a:p>
        </p:txBody>
      </p:sp>
      <p:pic>
        <p:nvPicPr>
          <p:cNvPr id="100" name="Content Placeholder 99"/>
          <p:cNvPicPr>
            <a:picLocks noGrp="1"/>
          </p:cNvPicPr>
          <p:nvPr>
            <p:ph sz="half" idx="2"/>
          </p:nvPr>
        </p:nvPicPr>
        <p:blipFill>
          <a:blip r:embed="rId2"/>
          <a:stretch>
            <a:fillRect/>
          </a:stretch>
        </p:blipFill>
        <p:spPr>
          <a:xfrm>
            <a:off x="6531610" y="1764665"/>
            <a:ext cx="5181600" cy="4351655"/>
          </a:xfrm>
          <a:prstGeom prst="rect">
            <a:avLst/>
          </a:prstGeom>
          <a:noFill/>
          <a:ln w="9525">
            <a:noFill/>
          </a:ln>
        </p:spPr>
      </p:pic>
    </p:spTree>
    <p:extLst>
      <p:ext uri="{BB962C8B-B14F-4D97-AF65-F5344CB8AC3E}">
        <p14:creationId xmlns:p14="http://schemas.microsoft.com/office/powerpoint/2010/main" val="202982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2266</Words>
  <Application>Microsoft Office PowerPoint</Application>
  <PresentationFormat>Widescreen</PresentationFormat>
  <Paragraphs>132</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#9Slide03 Arima Madurai Black</vt:lpstr>
      <vt:lpstr>Arial</vt:lpstr>
      <vt:lpstr>Calibri</vt:lpstr>
      <vt:lpstr>Calibri Light</vt:lpstr>
      <vt:lpstr>Tahoma</vt:lpstr>
      <vt:lpstr>Times New Roman</vt:lpstr>
      <vt:lpstr>Office Theme</vt:lpstr>
      <vt:lpstr>PowerPoint Presentation</vt:lpstr>
      <vt:lpstr>Khi quạt điện hoạt động, năng lượng điện chuyển thành cơ năng làm quay cánh quạt; khi bật công tắc, bóng đèn sáng, năng lượng điện đã chuyển thành quang năng. Năng lượng có thể chuyển hóa từ dạng này sang dạng khác. Vậy sự biến đổi giữa các dạng năng lượng này có tuân theo quy luật nào không?</vt:lpstr>
      <vt:lpstr>PowerPoint Presentation</vt:lpstr>
      <vt:lpstr>PowerPoint Presentation</vt:lpstr>
      <vt:lpstr>Rót nước vào trong cốc có chứa nước đá thì trong cốc có sự truyền năng lượng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Câu 3. Khi sử dụng lò sưởi điện, năng lượng nào đã biến đổi thành nhiệt năng? A. Cơ năng B. Điện năng C. Hóa năng D. Quang năng</vt:lpstr>
      <vt:lpstr>- Khi quạt điện hoạt động thì .................. chuyển thành ............... làm quay cánh quạt;  - Khi bật công tắc, bóng đèn sáng thì..................  đã chuyển thành ..........................  =&gt;Năng lượng có thể chuyển hóa từ dạng này sang dạng khác. </vt:lpstr>
      <vt:lpstr>HÓA NĂNG CÓ THỂ CHUYỂN HÓA THÀNH NHỮNG DẠNG NĂNG LƯỢNG NÀO ?</vt:lpstr>
      <vt:lpstr>PowerPoint Presentation</vt:lpstr>
      <vt:lpstr>PowerPoint Presentation</vt:lpstr>
      <vt:lpstr>PowerPoint Presentation</vt:lpstr>
      <vt:lpstr>PowerPoint Presentation</vt:lpstr>
      <vt:lpstr>PowerPoint Presentation</vt:lpstr>
      <vt:lpstr>2. NĂNG LƯỢNG HAO PHÍ TRONG SỬ DỤNG</vt:lpstr>
      <vt:lpstr>?7. Quan sát hình 42.5, 42.6, 42.7 và cho biết trong các hoạt động, năng lượng ban đầu đã chuyển hóa thành những dạng năng lượng nào? Hãy chỉ ra phần năng lượng nào là có ích, phần năng lượng nào là hao phí.</vt:lpstr>
      <vt:lpstr>?7. Quan sát hình 42.5, 42.6, 42.7 và cho biết trong các hoạt động, năng lượng ban đầu đã chuyển hóa thành những dạng năng lượng nào? Hãy chỉ ra phần năng lượng nào là có ích, phần năng lượng nào là hao phí.</vt:lpstr>
      <vt:lpstr>?7. Quan sát hình 42.5, 42.6, 42.7 và cho biết trong các hoạt động, năng lượng ban đầu đã chuyển hóa thành những dạng năng lượng nào? Hãy chỉ ra phần năng lượng nào là có ích, phần năng lượng nào là hao phí.</vt:lpstr>
      <vt:lpstr> Quan sát hình 42.8 và cho biết khi bóng đèn sợi đốt đang sáng, điện năng cung cấp cho bóng đèn đã chuyển hóa thành những dạng năng lượng nào? Dạng năng lượng nào là có ích, dạng năng lượng nào là hao phí?</vt:lpstr>
      <vt:lpstr>- Khi năng lượng truyền từ vật này sang vật khác hoặc chuyển hóa từ dạng này sang dạng khác luôn xuất hiện năng lượng hao phí.</vt:lpstr>
      <vt:lpstr>3. TIẾT KIỆM NĂNG LƯỢNG.</vt:lpstr>
      <vt:lpstr>PowerPoint Presentation</vt:lpstr>
      <vt:lpstr>?9. Em hãy nêu một số lợi ích của việc thực hiện tiết kiệm năng lượng.</vt:lpstr>
      <vt:lpstr>- Tiết kiệm năng lượng là một yêu cầu cấp thiết đối với tất cả mọi lĩnh vực, mọi cá nhân nhằm đảm bảo an ninh năng lượng.</vt:lpstr>
      <vt:lpstr>?10. Hãy nêu các biện pháp tiết kiệm năng lượng trong cuộc sống hàng ngày.</vt:lpstr>
      <vt:lpstr>Em hãy nêu một số biện pháp tiết kiệm năng lượng khi sử dụng điện ở nhà.</vt:lpstr>
      <vt:lpstr>Đề xuất một số biện pháp để tiết kiệm năng lượng trong trường học.</vt:lpstr>
      <vt:lpstr>Bài tập 1 (Trang 187). Khi sử dụng lò sưởi điện, năng lượng nào đã biến đổi thành nhiệt năng? A. Cơ năng B. Điện năng C. Hóa năng D. Quang năng</vt:lpstr>
      <vt:lpstr>Bài tập 2 (Trang 187). Phát biểu nào sau đây đúng? Khi quạt điện hoạt động,  A. phần lớn điện năng tiêu thụ chuyển hóa thành nhiệt năng B. phần lớn điện năng tiêu thụ chuyển hóa thành thế năng C. phần năng lượng hữu ích thu được cuối cùng bao giờ cũng lớn hơn phần năng lượng ban đầu cung cấp cho quạt. D. phần năng lượng hao hụt đi biến đổi thành dạng năng lượng khác.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SỰ ĐA DẠNG VÀ CÁC THỂ CƠ BẢN CỦA CHẤT. TÍNH CHẤT CỦA CHẤT</dc:title>
  <dc:creator>Admin</dc:creator>
  <cp:lastModifiedBy>Admin</cp:lastModifiedBy>
  <cp:revision>161</cp:revision>
  <dcterms:created xsi:type="dcterms:W3CDTF">2021-02-06T13:24:47Z</dcterms:created>
  <dcterms:modified xsi:type="dcterms:W3CDTF">2024-05-03T03:24:48Z</dcterms:modified>
</cp:coreProperties>
</file>