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8" r:id="rId2"/>
    <p:sldId id="329" r:id="rId3"/>
    <p:sldId id="262" r:id="rId4"/>
    <p:sldId id="256" r:id="rId5"/>
    <p:sldId id="264" r:id="rId6"/>
    <p:sldId id="330" r:id="rId7"/>
    <p:sldId id="331" r:id="rId8"/>
    <p:sldId id="265" r:id="rId9"/>
    <p:sldId id="266" r:id="rId10"/>
    <p:sldId id="267" r:id="rId11"/>
    <p:sldId id="268" r:id="rId12"/>
    <p:sldId id="272" r:id="rId13"/>
    <p:sldId id="269" r:id="rId14"/>
    <p:sldId id="333" r:id="rId15"/>
    <p:sldId id="334" r:id="rId16"/>
    <p:sldId id="270" r:id="rId17"/>
    <p:sldId id="332" r:id="rId18"/>
    <p:sldId id="276" r:id="rId19"/>
    <p:sldId id="274" r:id="rId20"/>
    <p:sldId id="277" r:id="rId21"/>
    <p:sldId id="278" r:id="rId22"/>
    <p:sldId id="279" r:id="rId23"/>
    <p:sldId id="280" r:id="rId24"/>
    <p:sldId id="271" r:id="rId25"/>
    <p:sldId id="335" r:id="rId26"/>
    <p:sldId id="282" r:id="rId27"/>
    <p:sldId id="337" r:id="rId28"/>
    <p:sldId id="283" r:id="rId29"/>
    <p:sldId id="339" r:id="rId30"/>
    <p:sldId id="284" r:id="rId31"/>
    <p:sldId id="338" r:id="rId32"/>
    <p:sldId id="281" r:id="rId33"/>
    <p:sldId id="325" r:id="rId34"/>
    <p:sldId id="341" r:id="rId35"/>
    <p:sldId id="342" r:id="rId36"/>
    <p:sldId id="327"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636"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172CE-A488-4591-8229-98850808C68B}" type="datetimeFigureOut">
              <a:rPr lang="en-US" smtClean="0"/>
              <a:t>5/14/2023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5520C-81C9-4E6A-B150-E43A116BF083}" type="slidenum">
              <a:rPr lang="en-US" smtClean="0"/>
              <a:t>‹#›</a:t>
            </a:fld>
            <a:endParaRPr lang="en-US"/>
          </a:p>
        </p:txBody>
      </p:sp>
    </p:spTree>
    <p:extLst>
      <p:ext uri="{BB962C8B-B14F-4D97-AF65-F5344CB8AC3E}">
        <p14:creationId xmlns:p14="http://schemas.microsoft.com/office/powerpoint/2010/main" val="170131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hữu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ý </a:t>
            </a:r>
            <a:r>
              <a:rPr lang="en-US" sz="1200" kern="1200" dirty="0" err="1">
                <a:solidFill>
                  <a:schemeClr val="tx1"/>
                </a:solidFill>
                <a:effectLst/>
                <a:latin typeface="+mn-lt"/>
                <a:ea typeface="+mn-ea"/>
                <a:cs typeface="+mn-cs"/>
              </a:rPr>
              <a:t>muốn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nhằm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sống</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5C5520C-81C9-4E6A-B150-E43A116BF083}" type="slidenum">
              <a:rPr lang="en-US" smtClean="0"/>
              <a:t>2</a:t>
            </a:fld>
            <a:endParaRPr lang="en-US"/>
          </a:p>
        </p:txBody>
      </p:sp>
    </p:spTree>
    <p:extLst>
      <p:ext uri="{BB962C8B-B14F-4D97-AF65-F5344CB8AC3E}">
        <p14:creationId xmlns:p14="http://schemas.microsoft.com/office/powerpoint/2010/main" val="369476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BDB660-DA78-4958-8742-6D08472ECCB1}"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5805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DB660-DA78-4958-8742-6D08472ECCB1}"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23220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DB660-DA78-4958-8742-6D08472ECCB1}"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20681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5/14/2023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18099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DB660-DA78-4958-8742-6D08472ECCB1}"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138697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BDB660-DA78-4958-8742-6D08472ECCB1}"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31174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BDB660-DA78-4958-8742-6D08472ECCB1}"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06372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BDB660-DA78-4958-8742-6D08472ECCB1}"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79114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BDB660-DA78-4958-8742-6D08472ECCB1}"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221385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DB660-DA78-4958-8742-6D08472ECCB1}"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417203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BDB660-DA78-4958-8742-6D08472ECCB1}"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90163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BDB660-DA78-4958-8742-6D08472ECCB1}"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247637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DB660-DA78-4958-8742-6D08472ECCB1}" type="datetimeFigureOut">
              <a:rPr lang="en-US" smtClean="0"/>
              <a:t>5/14/2023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A2CCC-3955-4DE9-AE46-1A858896DFCE}" type="slidenum">
              <a:rPr lang="en-US" smtClean="0"/>
              <a:t>‹#›</a:t>
            </a:fld>
            <a:endParaRPr lang="en-US"/>
          </a:p>
        </p:txBody>
      </p:sp>
    </p:spTree>
    <p:extLst>
      <p:ext uri="{BB962C8B-B14F-4D97-AF65-F5344CB8AC3E}">
        <p14:creationId xmlns:p14="http://schemas.microsoft.com/office/powerpoint/2010/main" val="1212071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vJM0EkDqoQ0"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G5l4fyj-" TargetMode="External"/><Relationship Id="rId2" Type="http://schemas.openxmlformats.org/officeDocument/2006/relationships/slideLayout" Target="../slideLayouts/slideLayout7.xml"/><Relationship Id="rId1" Type="http://schemas.openxmlformats.org/officeDocument/2006/relationships/video" Target="https://www.youtube.com/embed/G5l4fyj_Qhk" TargetMode="Externa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4"/>
          <p:cNvGrpSpPr/>
          <p:nvPr/>
        </p:nvGrpSpPr>
        <p:grpSpPr>
          <a:xfrm>
            <a:off x="92880" y="0"/>
            <a:ext cx="12204720" cy="6857640"/>
            <a:chOff x="92880" y="0"/>
            <a:chExt cx="12204720" cy="6857640"/>
          </a:xfrm>
        </p:grpSpPr>
        <p:sp>
          <p:nvSpPr>
            <p:cNvPr id="166" name="Rectangle 8"/>
            <p:cNvSpPr/>
            <p:nvPr/>
          </p:nvSpPr>
          <p:spPr>
            <a:xfrm>
              <a:off x="92880" y="0"/>
              <a:ext cx="12004920" cy="6830280"/>
            </a:xfrm>
            <a:prstGeom prst="rect">
              <a:avLst/>
            </a:prstGeom>
            <a:gradFill rotWithShape="0">
              <a:gsLst>
                <a:gs pos="0">
                  <a:srgbClr val="00FFFF"/>
                </a:gs>
                <a:gs pos="50000">
                  <a:srgbClr val="FFFFFF"/>
                </a:gs>
                <a:gs pos="100000">
                  <a:srgbClr val="00FFFF"/>
                </a:gs>
              </a:gsLst>
              <a:lin ang="5400000"/>
            </a:gradFill>
            <a:ln w="9525">
              <a:solidFill>
                <a:srgbClr val="3F3F3F"/>
              </a:solidFill>
              <a:miter/>
            </a:ln>
          </p:spPr>
          <p:style>
            <a:lnRef idx="0">
              <a:scrgbClr r="0" g="0" b="0"/>
            </a:lnRef>
            <a:fillRef idx="0">
              <a:scrgbClr r="0" g="0" b="0"/>
            </a:fillRef>
            <a:effectRef idx="0">
              <a:scrgbClr r="0" g="0" b="0"/>
            </a:effectRef>
            <a:fontRef idx="minor"/>
          </p:style>
        </p:sp>
        <p:pic>
          <p:nvPicPr>
            <p:cNvPr id="167" name="Picture 10" descr="POINSET3"/>
            <p:cNvPicPr/>
            <p:nvPr/>
          </p:nvPicPr>
          <p:blipFill>
            <a:blip r:embed="rId2"/>
            <a:stretch/>
          </p:blipFill>
          <p:spPr>
            <a:xfrm>
              <a:off x="9296640" y="2213280"/>
              <a:ext cx="3000960" cy="4644360"/>
            </a:xfrm>
            <a:prstGeom prst="rect">
              <a:avLst/>
            </a:prstGeom>
            <a:ln w="0">
              <a:noFill/>
            </a:ln>
          </p:spPr>
        </p:pic>
      </p:grpSp>
      <p:pic>
        <p:nvPicPr>
          <p:cNvPr id="168" name="Picture 6"/>
          <p:cNvPicPr/>
          <p:nvPr/>
        </p:nvPicPr>
        <p:blipFill>
          <a:blip r:embed="rId3"/>
          <a:stretch/>
        </p:blipFill>
        <p:spPr>
          <a:xfrm>
            <a:off x="5238720" y="3524400"/>
            <a:ext cx="1428480" cy="1298160"/>
          </a:xfrm>
          <a:prstGeom prst="rect">
            <a:avLst/>
          </a:prstGeom>
          <a:ln w="0">
            <a:noFill/>
          </a:ln>
        </p:spPr>
      </p:pic>
      <p:pic>
        <p:nvPicPr>
          <p:cNvPr id="169" name="Picture 15" descr="BOOKANI2"/>
          <p:cNvPicPr/>
          <p:nvPr/>
        </p:nvPicPr>
        <p:blipFill>
          <a:blip r:embed="rId4"/>
          <a:stretch/>
        </p:blipFill>
        <p:spPr>
          <a:xfrm>
            <a:off x="4495680" y="1990800"/>
            <a:ext cx="2571480" cy="1066320"/>
          </a:xfrm>
          <a:prstGeom prst="rect">
            <a:avLst/>
          </a:prstGeom>
          <a:ln w="0">
            <a:noFill/>
          </a:ln>
        </p:spPr>
      </p:pic>
      <p:sp>
        <p:nvSpPr>
          <p:cNvPr id="170" name="Text Box 16"/>
          <p:cNvSpPr/>
          <p:nvPr/>
        </p:nvSpPr>
        <p:spPr>
          <a:xfrm>
            <a:off x="5010120" y="2228760"/>
            <a:ext cx="856800" cy="82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1" u="sng" strike="noStrike" spc="-1">
                <a:solidFill>
                  <a:srgbClr val="FF0000"/>
                </a:solidFill>
                <a:uFillTx/>
                <a:latin typeface="VNI-Thufap3"/>
              </a:rPr>
              <a:t>Daïy toát</a:t>
            </a:r>
            <a:endParaRPr lang="en-US" sz="2400" b="0" strike="noStrike" spc="-1">
              <a:latin typeface="Arial"/>
            </a:endParaRPr>
          </a:p>
        </p:txBody>
      </p:sp>
      <p:sp>
        <p:nvSpPr>
          <p:cNvPr id="171" name="Text Box 18"/>
          <p:cNvSpPr/>
          <p:nvPr/>
        </p:nvSpPr>
        <p:spPr>
          <a:xfrm>
            <a:off x="5867280" y="2228760"/>
            <a:ext cx="799920" cy="82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1" u="sng" strike="noStrike" spc="-1">
                <a:solidFill>
                  <a:srgbClr val="FF0000"/>
                </a:solidFill>
                <a:uFillTx/>
                <a:latin typeface="VNI-Thufap3"/>
              </a:rPr>
              <a:t>Hoïc toát</a:t>
            </a:r>
            <a:endParaRPr lang="en-US" sz="2400" b="0" strike="noStrike" spc="-1">
              <a:latin typeface="Arial"/>
            </a:endParaRPr>
          </a:p>
        </p:txBody>
      </p:sp>
      <p:pic>
        <p:nvPicPr>
          <p:cNvPr id="172" name="Picture 54" descr="Bellcoll"/>
          <p:cNvPicPr/>
          <p:nvPr/>
        </p:nvPicPr>
        <p:blipFill>
          <a:blip r:embed="rId5"/>
          <a:stretch/>
        </p:blipFill>
        <p:spPr>
          <a:xfrm>
            <a:off x="2867040" y="971640"/>
            <a:ext cx="713880" cy="713880"/>
          </a:xfrm>
          <a:prstGeom prst="rect">
            <a:avLst/>
          </a:prstGeom>
          <a:ln w="0">
            <a:noFill/>
          </a:ln>
        </p:spPr>
      </p:pic>
      <p:pic>
        <p:nvPicPr>
          <p:cNvPr id="173" name="Picture 54" descr="Bellcoll"/>
          <p:cNvPicPr/>
          <p:nvPr/>
        </p:nvPicPr>
        <p:blipFill>
          <a:blip r:embed="rId5"/>
          <a:stretch/>
        </p:blipFill>
        <p:spPr>
          <a:xfrm>
            <a:off x="2781360" y="5172120"/>
            <a:ext cx="713880" cy="713880"/>
          </a:xfrm>
          <a:prstGeom prst="rect">
            <a:avLst/>
          </a:prstGeom>
          <a:ln w="0">
            <a:noFill/>
          </a:ln>
        </p:spPr>
      </p:pic>
      <p:pic>
        <p:nvPicPr>
          <p:cNvPr id="174" name="Picture 7"/>
          <p:cNvPicPr/>
          <p:nvPr/>
        </p:nvPicPr>
        <p:blipFill>
          <a:blip r:embed="rId3"/>
          <a:stretch/>
        </p:blipFill>
        <p:spPr>
          <a:xfrm>
            <a:off x="5410080" y="1486080"/>
            <a:ext cx="1142640" cy="799920"/>
          </a:xfrm>
          <a:prstGeom prst="rect">
            <a:avLst/>
          </a:prstGeom>
          <a:ln w="0">
            <a:noFill/>
          </a:ln>
        </p:spPr>
      </p:pic>
      <p:pic>
        <p:nvPicPr>
          <p:cNvPr id="175" name="Picture 54" descr="Bellcoll"/>
          <p:cNvPicPr/>
          <p:nvPr/>
        </p:nvPicPr>
        <p:blipFill>
          <a:blip r:embed="rId5"/>
          <a:stretch/>
        </p:blipFill>
        <p:spPr>
          <a:xfrm>
            <a:off x="3838680" y="971640"/>
            <a:ext cx="713880" cy="713880"/>
          </a:xfrm>
          <a:prstGeom prst="rect">
            <a:avLst/>
          </a:prstGeom>
          <a:ln w="0">
            <a:noFill/>
          </a:ln>
        </p:spPr>
      </p:pic>
      <p:pic>
        <p:nvPicPr>
          <p:cNvPr id="176" name="Picture 54" descr="Bellcoll"/>
          <p:cNvPicPr/>
          <p:nvPr/>
        </p:nvPicPr>
        <p:blipFill>
          <a:blip r:embed="rId5"/>
          <a:stretch/>
        </p:blipFill>
        <p:spPr>
          <a:xfrm>
            <a:off x="8639280" y="1085760"/>
            <a:ext cx="713880" cy="713880"/>
          </a:xfrm>
          <a:prstGeom prst="rect">
            <a:avLst/>
          </a:prstGeom>
          <a:ln w="0">
            <a:noFill/>
          </a:ln>
        </p:spPr>
      </p:pic>
      <p:sp>
        <p:nvSpPr>
          <p:cNvPr id="177" name="WordArt 4"/>
          <p:cNvSpPr txBox="1"/>
          <p:nvPr/>
        </p:nvSpPr>
        <p:spPr>
          <a:xfrm rot="826200">
            <a:off x="4016160" y="1285560"/>
            <a:ext cx="4074840" cy="3892320"/>
          </a:xfrm>
          <a:prstGeom prst="rect">
            <a:avLst/>
          </a:prstGeom>
        </p:spPr>
        <p:txBody>
          <a:bodyPr wrap="none" lIns="90000" tIns="45000" rIns="90000" bIns="45000" fromWordArt="1" anchorCtr="1">
            <a:prstTxWarp prst="textCircle">
              <a:avLst>
                <a:gd name="adj" fmla="val 11029153"/>
              </a:avLst>
            </a:prstTxWarp>
            <a:noAutofit/>
          </a:bodyPr>
          <a:lstStyle/>
          <a:p>
            <a:pPr algn="ctr">
              <a:lnSpc>
                <a:spcPct val="100000"/>
              </a:lnSpc>
            </a:pPr>
            <a:r>
              <a:rPr lang="en-US" sz="3000" b="1" strike="noStrike" spc="-1">
                <a:ln w="0">
                  <a:noFill/>
                </a:ln>
                <a:solidFill>
                  <a:srgbClr val="0000FF"/>
                </a:solidFill>
                <a:latin typeface="A3.OpenSans-San"/>
              </a:rPr>
              <a:t>CHÀO  CÁC EM HỌC SINH ĐẾN VỚI TIẾT HỌC KHTN  NGÀY HÔM NAY    ***</a:t>
            </a:r>
            <a:endParaRPr lang="en-US" sz="3000" b="0" strike="noStrike" spc="-1">
              <a:ln w="0">
                <a:noFill/>
              </a:ln>
              <a:solidFill>
                <a:srgbClr val="0000FF"/>
              </a:solidFill>
              <a:latin typeface="Arial"/>
            </a:endParaRPr>
          </a:p>
        </p:txBody>
      </p:sp>
      <p:pic>
        <p:nvPicPr>
          <p:cNvPr id="178" name="Picture 10" descr="POINSET3"/>
          <p:cNvPicPr/>
          <p:nvPr/>
        </p:nvPicPr>
        <p:blipFill>
          <a:blip r:embed="rId2"/>
          <a:stretch/>
        </p:blipFill>
        <p:spPr>
          <a:xfrm rot="10800000">
            <a:off x="2667240" y="800280"/>
            <a:ext cx="1428480" cy="3774600"/>
          </a:xfrm>
          <a:prstGeom prst="rect">
            <a:avLst/>
          </a:prstGeom>
          <a:ln w="0">
            <a:noFill/>
          </a:ln>
        </p:spPr>
      </p:pic>
      <p:sp>
        <p:nvSpPr>
          <p:cNvPr id="179" name="Text Box 16"/>
          <p:cNvSpPr/>
          <p:nvPr/>
        </p:nvSpPr>
        <p:spPr>
          <a:xfrm>
            <a:off x="6324480" y="3657600"/>
            <a:ext cx="137124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u="sng" strike="noStrike" spc="-1">
                <a:solidFill>
                  <a:srgbClr val="FF0000"/>
                </a:solidFill>
                <a:uFillTx/>
                <a:latin typeface="Times New Roman"/>
              </a:rPr>
              <a:t>LỚP 7 </a:t>
            </a:r>
            <a:endParaRPr lang="en-US" sz="2400" b="0" strike="noStrike" spc="-1">
              <a:latin typeface="Arial"/>
            </a:endParaRPr>
          </a:p>
        </p:txBody>
      </p:sp>
      <p:pic>
        <p:nvPicPr>
          <p:cNvPr id="180" name="Picture 20" descr="SS128x128P_6"/>
          <p:cNvPicPr/>
          <p:nvPr/>
        </p:nvPicPr>
        <p:blipFill>
          <a:blip r:embed="rId6"/>
          <a:stretch/>
        </p:blipFill>
        <p:spPr>
          <a:xfrm>
            <a:off x="2695680" y="4179960"/>
            <a:ext cx="1314000" cy="1714320"/>
          </a:xfrm>
          <a:prstGeom prst="rect">
            <a:avLst/>
          </a:prstGeom>
          <a:ln w="0">
            <a:noFill/>
          </a:ln>
        </p:spPr>
      </p:pic>
      <p:pic>
        <p:nvPicPr>
          <p:cNvPr id="181" name="Picture 21" descr="SS128x128P_6"/>
          <p:cNvPicPr/>
          <p:nvPr/>
        </p:nvPicPr>
        <p:blipFill>
          <a:blip r:embed="rId6"/>
          <a:stretch/>
        </p:blipFill>
        <p:spPr>
          <a:xfrm rot="20318400">
            <a:off x="2695320" y="4465800"/>
            <a:ext cx="671040" cy="1220400"/>
          </a:xfrm>
          <a:prstGeom prst="rect">
            <a:avLst/>
          </a:prstGeom>
          <a:ln w="0">
            <a:noFill/>
          </a:ln>
        </p:spPr>
      </p:pic>
      <p:pic>
        <p:nvPicPr>
          <p:cNvPr id="182" name="Picture 22" descr="SS128x128P_6"/>
          <p:cNvPicPr/>
          <p:nvPr/>
        </p:nvPicPr>
        <p:blipFill>
          <a:blip r:embed="rId6"/>
          <a:stretch/>
        </p:blipFill>
        <p:spPr>
          <a:xfrm rot="1774200">
            <a:off x="3381480" y="4751280"/>
            <a:ext cx="671040" cy="1220400"/>
          </a:xfrm>
          <a:prstGeom prst="rect">
            <a:avLst/>
          </a:prstGeom>
          <a:ln w="0">
            <a:noFill/>
          </a:ln>
        </p:spPr>
      </p:pic>
      <p:pic>
        <p:nvPicPr>
          <p:cNvPr id="183" name="Picture 24" descr="SS128x128P_6"/>
          <p:cNvPicPr/>
          <p:nvPr/>
        </p:nvPicPr>
        <p:blipFill>
          <a:blip r:embed="rId6"/>
          <a:stretch/>
        </p:blipFill>
        <p:spPr>
          <a:xfrm>
            <a:off x="8082000" y="800280"/>
            <a:ext cx="1314000" cy="1714320"/>
          </a:xfrm>
          <a:prstGeom prst="rect">
            <a:avLst/>
          </a:prstGeom>
          <a:ln w="0">
            <a:noFill/>
          </a:ln>
        </p:spPr>
      </p:pic>
      <p:pic>
        <p:nvPicPr>
          <p:cNvPr id="184" name="Picture 25" descr="SS128x128P_6"/>
          <p:cNvPicPr/>
          <p:nvPr/>
        </p:nvPicPr>
        <p:blipFill>
          <a:blip r:embed="rId6"/>
          <a:stretch/>
        </p:blipFill>
        <p:spPr>
          <a:xfrm rot="20318400">
            <a:off x="8082000" y="1085760"/>
            <a:ext cx="671040" cy="1221840"/>
          </a:xfrm>
          <a:prstGeom prst="rect">
            <a:avLst/>
          </a:prstGeom>
          <a:ln w="0">
            <a:noFill/>
          </a:ln>
        </p:spPr>
      </p:pic>
      <p:pic>
        <p:nvPicPr>
          <p:cNvPr id="185" name="Picture 26" descr="SS128x128P_6"/>
          <p:cNvPicPr/>
          <p:nvPr/>
        </p:nvPicPr>
        <p:blipFill>
          <a:blip r:embed="rId6"/>
          <a:stretch/>
        </p:blipFill>
        <p:spPr>
          <a:xfrm rot="1774200">
            <a:off x="8767800" y="1371240"/>
            <a:ext cx="671040" cy="1221840"/>
          </a:xfrm>
          <a:prstGeom prst="rect">
            <a:avLst/>
          </a:prstGeom>
          <a:ln w="0">
            <a:noFill/>
          </a:ln>
        </p:spPr>
      </p:pic>
    </p:spTree>
  </p:cSld>
  <p:clrMapOvr>
    <a:masterClrMapping/>
  </p:clrMapOvr>
  <p:transition spd="slow">
    <p:wipe/>
  </p:transition>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8" presetClass="emph" fill="hold" nodeType="withEffect">
                                  <p:stCondLst>
                                    <p:cond delay="0"/>
                                  </p:stCondLst>
                                  <p:endCondLst>
                                    <p:cond evt="onNext" delay="0"/>
                                  </p:endCondLst>
                                  <p:childTnLst>
                                    <p:animRot by="21600000">
                                      <p:cBhvr>
                                        <p:cTn id="6" dur="9000" fill="hold"/>
                                        <p:tgtEl>
                                          <p:spTgt spid="1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0" y="78492"/>
            <a:ext cx="10515600" cy="1272896"/>
          </a:xfrm>
        </p:spPr>
        <p:txBody>
          <a:bodyPr/>
          <a:lstStyle/>
          <a:p>
            <a:pPr algn="ctr"/>
            <a:r>
              <a:rPr lang="en-US" b="1" dirty="0" err="1">
                <a:solidFill>
                  <a:srgbClr val="FF0066"/>
                </a:solidFill>
                <a:latin typeface="Times New Roman" panose="02020603050405020304" pitchFamily="18" charset="0"/>
                <a:cs typeface="Times New Roman" panose="02020603050405020304" pitchFamily="18" charset="0"/>
              </a:rPr>
              <a:t>Tranh</a:t>
            </a:r>
            <a:r>
              <a:rPr lang="en-US" b="1" dirty="0">
                <a:solidFill>
                  <a:srgbClr val="FF0066"/>
                </a:solidFill>
                <a:latin typeface="Times New Roman" panose="02020603050405020304" pitchFamily="18" charset="0"/>
                <a:cs typeface="Times New Roman" panose="02020603050405020304" pitchFamily="18" charset="0"/>
              </a:rPr>
              <a:t> 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33829" y="5747657"/>
            <a:ext cx="11625942" cy="1001486"/>
          </a:xfrm>
        </p:spPr>
        <p:txBody>
          <a:bodyPr>
            <a:noAutofit/>
          </a:bodyPr>
          <a:lstStyle/>
          <a:p>
            <a:pPr marL="0" indent="0" algn="ctr">
              <a:buNone/>
            </a:pP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4098" name="Picture 2" descr="101 Ảnh Hoa Bồ Công Anh - Sự Tính Và Ý Nghĩa Cầ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171" y="2222245"/>
            <a:ext cx="3782601" cy="26545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uyện tình hoa Bồ công anh. - Sao nhỏ cuối tr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0" y="1456721"/>
            <a:ext cx="6836230" cy="418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8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par>
                                <p:cTn id="11" presetID="16" presetClass="entr" presetSubtype="21"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arn(inVertical)">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0" y="78492"/>
            <a:ext cx="10515600" cy="1272896"/>
          </a:xfrm>
        </p:spPr>
        <p:txBody>
          <a:bodyPr/>
          <a:lstStyle/>
          <a:p>
            <a:pPr algn="ctr"/>
            <a:r>
              <a:rPr lang="en-US" b="1" dirty="0" err="1">
                <a:solidFill>
                  <a:srgbClr val="FF0066"/>
                </a:solidFill>
                <a:latin typeface="Times New Roman" panose="02020603050405020304" pitchFamily="18" charset="0"/>
                <a:cs typeface="Times New Roman" panose="02020603050405020304" pitchFamily="18" charset="0"/>
              </a:rPr>
              <a:t>Tranh</a:t>
            </a:r>
            <a:r>
              <a:rPr lang="en-US" b="1" dirty="0">
                <a:solidFill>
                  <a:srgbClr val="FF0066"/>
                </a:solidFill>
                <a:latin typeface="Times New Roman" panose="02020603050405020304" pitchFamily="18" charset="0"/>
                <a:cs typeface="Times New Roman" panose="02020603050405020304" pitchFamily="18" charset="0"/>
              </a:rPr>
              <a:t> 4</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 y="5254171"/>
            <a:ext cx="12192000" cy="1436916"/>
          </a:xfrm>
        </p:spPr>
        <p:txBody>
          <a:bodyPr>
            <a:noAutofit/>
          </a:bodyPr>
          <a:lstStyle/>
          <a:p>
            <a:pPr marL="0" indent="0">
              <a:buNone/>
            </a:pPr>
            <a:r>
              <a:rPr lang="vi-VN" sz="3000" dirty="0">
                <a:latin typeface="Times New Roman" panose="02020603050405020304" pitchFamily="18" charset="0"/>
                <a:cs typeface="Times New Roman" panose="02020603050405020304" pitchFamily="18" charset="0"/>
              </a:rPr>
              <a:t>Ở cóc, mùa sinh sản vào khoảng tháng 4 hằng năm. Sau sinh sản,</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khối lượng hai buồng trứng ở cóc giảm. Sau tháng 4, nếu nguồn thức ăn dồi dào,</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khối lượng buồng trứng tăng, cóc có thể đẻ tiếp lứa thứ hai trong năm. </a:t>
            </a:r>
            <a:br>
              <a:rPr lang="vi-VN" sz="3200" dirty="0"/>
            </a:br>
            <a:endParaRPr lang="en-US" sz="3200" dirty="0">
              <a:latin typeface="Times New Roman" panose="02020603050405020304" pitchFamily="18" charset="0"/>
              <a:cs typeface="Times New Roman" panose="02020603050405020304" pitchFamily="18" charset="0"/>
            </a:endParaRPr>
          </a:p>
        </p:txBody>
      </p:sp>
      <p:sp>
        <p:nvSpPr>
          <p:cNvPr id="5" name="AutoShape 4" descr="A pair of Common Asian Toads (Duttaphrynus melanostictus) in amplexus.... |  Download Scientific Diagram"/>
          <p:cNvSpPr>
            <a:spLocks noChangeAspect="1" noChangeArrowheads="1"/>
          </p:cNvSpPr>
          <p:nvPr/>
        </p:nvSpPr>
        <p:spPr bwMode="auto">
          <a:xfrm>
            <a:off x="155574" y="-144463"/>
            <a:ext cx="4837339" cy="4837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427" y="1198567"/>
            <a:ext cx="5544459" cy="3945660"/>
          </a:xfrm>
          <a:prstGeom prst="rect">
            <a:avLst/>
          </a:prstGeom>
        </p:spPr>
      </p:pic>
    </p:spTree>
    <p:extLst>
      <p:ext uri="{BB962C8B-B14F-4D97-AF65-F5344CB8AC3E}">
        <p14:creationId xmlns:p14="http://schemas.microsoft.com/office/powerpoint/2010/main" val="427229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mart men thinking pose 3428273 Vector Art at Vecteez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50" b="100000" l="7750" r="90000">
                        <a14:foregroundMark x1="18000" y1="15750" x2="18000" y2="15750"/>
                        <a14:foregroundMark x1="23750" y1="19000" x2="23750" y2="19000"/>
                        <a14:foregroundMark x1="32500" y1="14750" x2="32500" y2="14750"/>
                        <a14:foregroundMark x1="31250" y1="11000" x2="31250" y2="11000"/>
                        <a14:foregroundMark x1="28750" y1="13000" x2="28750" y2="13000"/>
                        <a14:foregroundMark x1="34500" y1="15500" x2="34500" y2="15500"/>
                        <a14:foregroundMark x1="32000" y1="20000" x2="32000" y2="20000"/>
                        <a14:foregroundMark x1="32500" y1="20500" x2="32500" y2="20500"/>
                        <a14:foregroundMark x1="34000" y1="21500" x2="34000" y2="21500"/>
                        <a14:foregroundMark x1="35000" y1="22750" x2="35000" y2="22750"/>
                        <a14:foregroundMark x1="33750" y1="17750" x2="33750" y2="17750"/>
                        <a14:foregroundMark x1="25250" y1="21750" x2="25250" y2="21750"/>
                        <a14:foregroundMark x1="20500" y1="18250" x2="20500" y2="18250"/>
                        <a14:foregroundMark x1="19500" y1="16250" x2="19500" y2="16250"/>
                        <a14:foregroundMark x1="16250" y1="18250" x2="16250" y2="18250"/>
                        <a14:foregroundMark x1="54500" y1="92250" x2="54500" y2="92250"/>
                        <a14:foregroundMark x1="48250" y1="94000" x2="48250" y2="94000"/>
                        <a14:foregroundMark x1="38750" y1="94250" x2="38750" y2="94250"/>
                        <a14:foregroundMark x1="36250" y1="93500" x2="36250" y2="93500"/>
                        <a14:foregroundMark x1="45750" y1="95750" x2="45750" y2="95750"/>
                        <a14:foregroundMark x1="62250" y1="95250" x2="62250" y2="95250"/>
                        <a14:foregroundMark x1="67000" y1="94750" x2="67000" y2="94750"/>
                        <a14:foregroundMark x1="63000" y1="93000" x2="63000" y2="93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33400" y="1325336"/>
            <a:ext cx="5639708" cy="55326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68282" y="668691"/>
            <a:ext cx="8820443" cy="2219838"/>
          </a:xfrm>
          <a:prstGeom prst="rect">
            <a:avLst/>
          </a:prstGeom>
        </p:spPr>
        <p:txBody>
          <a:bodyPr wrap="square">
            <a:spAutoFit/>
          </a:bodyPr>
          <a:lstStyle/>
          <a:p>
            <a:pPr marL="450215">
              <a:lnSpc>
                <a:spcPct val="150000"/>
              </a:lnSpc>
              <a:spcAft>
                <a:spcPts val="0"/>
              </a:spcAft>
              <a:tabLst>
                <a:tab pos="574040" algn="l"/>
              </a:tabLst>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tin ở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hãy</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nêu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một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số</a:t>
            </a:r>
            <a:r>
              <a:rPr lang="en-US" sz="3200" b="1" dirty="0">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yếu</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tố</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bên</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ngoài</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ảnh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hưởng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đến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sinh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sản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sinh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vật</a:t>
            </a:r>
            <a:r>
              <a:rPr lang="en-US" sz="3200" b="1" dirty="0">
                <a:latin typeface="Times New Roman" panose="02020603050405020304" pitchFamily="18" charset="0"/>
                <a:ea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362178" y="3748776"/>
            <a:ext cx="8637564" cy="1077218"/>
          </a:xfrm>
          <a:prstGeom prst="rect">
            <a:avLst/>
          </a:prstGeom>
        </p:spPr>
        <p:txBody>
          <a:bodyPr wrap="square">
            <a:spAutoFit/>
          </a:bodyPr>
          <a:lstStyle/>
          <a:p>
            <a:r>
              <a:rPr lang="en-US" sz="32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bên</a:t>
            </a:r>
            <a:r>
              <a:rPr lang="en-US" sz="32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3200" b="1" dirty="0">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4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642906"/>
            <a:ext cx="11364686" cy="1196173"/>
          </a:xfrm>
        </p:spPr>
        <p:txBody>
          <a:bodyPr>
            <a:normAutofit fontScale="90000"/>
          </a:bodyPr>
          <a:lstStyle/>
          <a:p>
            <a:r>
              <a:rPr lang="en-US" sz="60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rgbClr val="FF0066"/>
                </a:solidFill>
                <a:latin typeface="Times New Roman" panose="02020603050405020304" pitchFamily="18" charset="0"/>
                <a:cs typeface="Times New Roman" panose="02020603050405020304" pitchFamily="18" charset="0"/>
              </a:rPr>
              <a:t>1. </a:t>
            </a:r>
            <a:r>
              <a:rPr lang="en-US" sz="3600" b="1" dirty="0" err="1">
                <a:solidFill>
                  <a:srgbClr val="FF0066"/>
                </a:solidFill>
                <a:latin typeface="Times New Roman" panose="02020603050405020304" pitchFamily="18" charset="0"/>
                <a:cs typeface="Times New Roman" panose="02020603050405020304" pitchFamily="18" charset="0"/>
              </a:rPr>
              <a:t>Một</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yếu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môi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trường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ảnh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hưởng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đến</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sản</a:t>
            </a:r>
            <a:r>
              <a:rPr lang="en-US" sz="3600" b="1" dirty="0">
                <a:solidFill>
                  <a:srgbClr val="FF0066"/>
                </a:solidFill>
                <a:latin typeface="Times New Roman" panose="02020603050405020304" pitchFamily="18" charset="0"/>
                <a:cs typeface="Times New Roman" panose="02020603050405020304" pitchFamily="18" charset="0"/>
              </a:rPr>
              <a:t> ở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vật</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C1FB544-6ABA-6E2F-2245-C0AD027AC106}"/>
              </a:ext>
            </a:extLst>
          </p:cNvPr>
          <p:cNvSpPr txBox="1"/>
          <p:nvPr/>
        </p:nvSpPr>
        <p:spPr>
          <a:xfrm>
            <a:off x="516986" y="1959302"/>
            <a:ext cx="11468183"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ngoài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E7695CB1-2580-CD1E-3E24-66B5F1C3123C}"/>
              </a:ext>
            </a:extLst>
          </p:cNvPr>
          <p:cNvSpPr txBox="1"/>
          <p:nvPr/>
        </p:nvSpPr>
        <p:spPr>
          <a:xfrm>
            <a:off x="516986" y="3044199"/>
            <a:ext cx="9232901" cy="584775"/>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hormone,  </a:t>
            </a:r>
            <a:r>
              <a:rPr lang="en-US" sz="3200" b="1" dirty="0" err="1">
                <a:latin typeface="Times New Roman" panose="02020603050405020304" pitchFamily="18" charset="0"/>
                <a:cs typeface="Times New Roman" panose="02020603050405020304" pitchFamily="18" charset="0"/>
              </a:rPr>
              <a:t>loài</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78279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642906"/>
            <a:ext cx="11364686" cy="1196173"/>
          </a:xfrm>
        </p:spPr>
        <p:txBody>
          <a:bodyPr>
            <a:normAutofit/>
          </a:bodyPr>
          <a:lstStyle/>
          <a:p>
            <a:r>
              <a:rPr lang="en-US" sz="36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2</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Yếu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điều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hòa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sản</a:t>
            </a:r>
            <a:r>
              <a:rPr lang="en-US" sz="3600" b="1" dirty="0">
                <a:solidFill>
                  <a:srgbClr val="FF0066"/>
                </a:solidFill>
                <a:latin typeface="Times New Roman" panose="02020603050405020304" pitchFamily="18" charset="0"/>
                <a:cs typeface="Times New Roman" panose="02020603050405020304" pitchFamily="18" charset="0"/>
              </a:rPr>
              <a:t> ở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vật</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C1FB544-6ABA-6E2F-2245-C0AD027AC106}"/>
              </a:ext>
            </a:extLst>
          </p:cNvPr>
          <p:cNvSpPr txBox="1"/>
          <p:nvPr/>
        </p:nvSpPr>
        <p:spPr>
          <a:xfrm>
            <a:off x="516986" y="1677948"/>
            <a:ext cx="11468183" cy="1077218"/>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thông</a:t>
            </a:r>
            <a:r>
              <a:rPr lang="en-US" sz="3200" dirty="0">
                <a:solidFill>
                  <a:srgbClr val="FF0000"/>
                </a:solidFill>
                <a:latin typeface="Times New Roman" panose="02020603050405020304" pitchFamily="18" charset="0"/>
                <a:cs typeface="Times New Roman" panose="02020603050405020304" pitchFamily="18" charset="0"/>
              </a:rPr>
              <a:t> tin SGK Tr 176.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yếu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khiển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7695CB1-2580-CD1E-3E24-66B5F1C3123C}"/>
              </a:ext>
            </a:extLst>
          </p:cNvPr>
          <p:cNvSpPr txBox="1"/>
          <p:nvPr/>
        </p:nvSpPr>
        <p:spPr>
          <a:xfrm>
            <a:off x="516986" y="2900005"/>
            <a:ext cx="11018522" cy="3539430"/>
          </a:xfrm>
          <a:prstGeom prst="rect">
            <a:avLst/>
          </a:prstGeom>
          <a:noFill/>
        </p:spPr>
        <p:txBody>
          <a:bodyPr wrap="square">
            <a:spAutoFit/>
          </a:bodyPr>
          <a:lstStyle/>
          <a:p>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Ở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Ở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đẻ</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1965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642906"/>
            <a:ext cx="11364686" cy="1196173"/>
          </a:xfrm>
        </p:spPr>
        <p:txBody>
          <a:bodyPr>
            <a:normAutofit/>
          </a:bodyPr>
          <a:lstStyle/>
          <a:p>
            <a:r>
              <a:rPr lang="en-US" sz="36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2</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Yếu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điều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hòa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sản</a:t>
            </a:r>
            <a:r>
              <a:rPr lang="en-US" sz="3600" b="1" dirty="0">
                <a:solidFill>
                  <a:srgbClr val="FF0066"/>
                </a:solidFill>
                <a:latin typeface="Times New Roman" panose="02020603050405020304" pitchFamily="18" charset="0"/>
                <a:cs typeface="Times New Roman" panose="02020603050405020304" pitchFamily="18" charset="0"/>
              </a:rPr>
              <a:t> ở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vật</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7695CB1-2580-CD1E-3E24-66B5F1C3123C}"/>
              </a:ext>
            </a:extLst>
          </p:cNvPr>
          <p:cNvSpPr txBox="1"/>
          <p:nvPr/>
        </p:nvSpPr>
        <p:spPr>
          <a:xfrm>
            <a:off x="455861" y="2756776"/>
            <a:ext cx="11018522" cy="107721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33967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8" y="240434"/>
            <a:ext cx="10515600" cy="765175"/>
          </a:xfrm>
        </p:spPr>
        <p:txBody>
          <a:bodyPr>
            <a:normAutofit/>
          </a:bodyPr>
          <a:lstStyle/>
          <a:p>
            <a:r>
              <a:rPr lang="en-US" sz="3600" b="1" dirty="0">
                <a:solidFill>
                  <a:srgbClr val="FF0066"/>
                </a:solidFill>
                <a:latin typeface="Times New Roman" panose="02020603050405020304" pitchFamily="18" charset="0"/>
                <a:cs typeface="Times New Roman" panose="02020603050405020304" pitchFamily="18" charset="0"/>
              </a:rPr>
              <a:t>3. </a:t>
            </a:r>
            <a:r>
              <a:rPr lang="en-US" sz="3600" b="1" dirty="0" err="1">
                <a:solidFill>
                  <a:srgbClr val="FF0066"/>
                </a:solidFill>
                <a:latin typeface="Times New Roman" panose="02020603050405020304" pitchFamily="18" charset="0"/>
                <a:cs typeface="Times New Roman" panose="02020603050405020304" pitchFamily="18" charset="0"/>
              </a:rPr>
              <a:t>Yếu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điều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khiển</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sản</a:t>
            </a:r>
            <a:r>
              <a:rPr lang="en-US" sz="3600" b="1" dirty="0">
                <a:solidFill>
                  <a:srgbClr val="FF0066"/>
                </a:solidFill>
                <a:latin typeface="Times New Roman" panose="02020603050405020304" pitchFamily="18" charset="0"/>
                <a:cs typeface="Times New Roman" panose="02020603050405020304" pitchFamily="18" charset="0"/>
              </a:rPr>
              <a:t> ở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vật</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849" y="4787900"/>
            <a:ext cx="11688041" cy="1917700"/>
          </a:xfrm>
        </p:spPr>
        <p:txBody>
          <a:bodyPr>
            <a:noAutofit/>
          </a:bodyPr>
          <a:lstStyle/>
          <a:p>
            <a:pPr marL="0" indent="0">
              <a:lnSpc>
                <a:spcPct val="150000"/>
              </a:lnSpc>
              <a:buNone/>
            </a:pPr>
            <a:r>
              <a:rPr lang="en-US" b="1" dirty="0" err="1">
                <a:solidFill>
                  <a:srgbClr val="FF0000"/>
                </a:solidFill>
                <a:latin typeface="Times New Roman" panose="02020603050405020304" pitchFamily="18" charset="0"/>
                <a:cs typeface="Times New Roman" panose="02020603050405020304" pitchFamily="18" charset="0"/>
              </a:rPr>
              <a:t>Quan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sát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38.1, </a:t>
            </a:r>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biết</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điều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hoà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điều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khiển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sản</a:t>
            </a:r>
            <a:r>
              <a:rPr lang="en-US" b="1" dirty="0">
                <a:solidFill>
                  <a:srgbClr val="FF0000"/>
                </a:solidFill>
                <a:latin typeface="Times New Roman" panose="02020603050405020304" pitchFamily="18" charset="0"/>
                <a:cs typeface="Times New Roman" panose="02020603050405020304" pitchFamily="18" charset="0"/>
              </a:rPr>
              <a:t> ở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vật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thế</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nào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xét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kết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tỉ</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trứng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thụ</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tinh</a:t>
            </a:r>
            <a:r>
              <a:rPr lang="en-US" b="1" dirty="0">
                <a:solidFill>
                  <a:srgbClr val="FF0000"/>
                </a:solidFill>
                <a:latin typeface="Times New Roman" panose="02020603050405020304" pitchFamily="18" charset="0"/>
                <a:cs typeface="Times New Roman" panose="02020603050405020304" pitchFamily="18" charset="0"/>
              </a:rPr>
              <a:t> ở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38.1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38.2?</a:t>
            </a:r>
          </a:p>
        </p:txBody>
      </p:sp>
      <p:pic>
        <p:nvPicPr>
          <p:cNvPr id="4" name="Picture 3"/>
          <p:cNvPicPr/>
          <p:nvPr/>
        </p:nvPicPr>
        <p:blipFill rotWithShape="1">
          <a:blip r:embed="rId2"/>
          <a:srcRect l="5268" t="40625" r="25235" b="16915"/>
          <a:stretch/>
        </p:blipFill>
        <p:spPr>
          <a:xfrm>
            <a:off x="1042987" y="1130300"/>
            <a:ext cx="10310813" cy="3835400"/>
          </a:xfrm>
          <a:prstGeom prst="rect">
            <a:avLst/>
          </a:prstGeom>
        </p:spPr>
      </p:pic>
    </p:spTree>
    <p:extLst>
      <p:ext uri="{BB962C8B-B14F-4D97-AF65-F5344CB8AC3E}">
        <p14:creationId xmlns:p14="http://schemas.microsoft.com/office/powerpoint/2010/main" val="10087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970A86-3A32-BC24-D95B-6F001BD28106}"/>
              </a:ext>
            </a:extLst>
          </p:cNvPr>
          <p:cNvSpPr txBox="1"/>
          <p:nvPr/>
        </p:nvSpPr>
        <p:spPr>
          <a:xfrm>
            <a:off x="525191" y="1324431"/>
            <a:ext cx="11141613" cy="1569660"/>
          </a:xfrm>
          <a:prstGeom prst="rect">
            <a:avLst/>
          </a:prstGeom>
          <a:noFill/>
        </p:spPr>
        <p:txBody>
          <a:bodyPr wrap="square">
            <a:spAutoFit/>
          </a:bodyPr>
          <a:lstStyle/>
          <a:p>
            <a:pPr algn="l"/>
            <a:r>
              <a:rPr lang="en-US" sz="3200" b="0" i="0" dirty="0">
                <a:solidFill>
                  <a:srgbClr val="0070C0"/>
                </a:solidFill>
                <a:effectLst/>
                <a:latin typeface="Times New Roman" panose="02020603050405020304" pitchFamily="18" charset="0"/>
                <a:cs typeface="Times New Roman" panose="02020603050405020304" pitchFamily="18" charset="0"/>
              </a:rPr>
              <a:t>- </a:t>
            </a:r>
            <a:r>
              <a:rPr lang="vi-VN" sz="3200" b="0" i="0" dirty="0">
                <a:solidFill>
                  <a:srgbClr val="0070C0"/>
                </a:solidFill>
                <a:effectLst/>
                <a:latin typeface="Times New Roman" panose="02020603050405020304" pitchFamily="18" charset="0"/>
                <a:cs typeface="Times New Roman" panose="02020603050405020304" pitchFamily="18" charset="0"/>
              </a:rPr>
              <a:t>Con người đã điều hoà, điều khiển sinh sản ở sinh vật bằng cách chủ động tác động lên sinh vật một số yếu tố: bổ sung thức ăn, tiêm hormone sinh sản,… </a:t>
            </a:r>
          </a:p>
        </p:txBody>
      </p:sp>
      <p:sp>
        <p:nvSpPr>
          <p:cNvPr id="6" name="TextBox 5">
            <a:extLst>
              <a:ext uri="{FF2B5EF4-FFF2-40B4-BE49-F238E27FC236}">
                <a16:creationId xmlns:a16="http://schemas.microsoft.com/office/drawing/2014/main" id="{EA0DFC67-C8F2-28B9-F673-FCF0E40EAD36}"/>
              </a:ext>
            </a:extLst>
          </p:cNvPr>
          <p:cNvSpPr txBox="1"/>
          <p:nvPr/>
        </p:nvSpPr>
        <p:spPr>
          <a:xfrm>
            <a:off x="525192" y="3429000"/>
            <a:ext cx="11141613" cy="1569660"/>
          </a:xfrm>
          <a:prstGeom prst="rect">
            <a:avLst/>
          </a:prstGeom>
          <a:noFill/>
        </p:spPr>
        <p:txBody>
          <a:bodyPr wrap="square">
            <a:spAutoFit/>
          </a:bodyPr>
          <a:lstStyle/>
          <a:p>
            <a:pPr algn="l"/>
            <a:r>
              <a:rPr lang="en-US" sz="3200" b="0" i="0" dirty="0">
                <a:solidFill>
                  <a:srgbClr val="0070C0"/>
                </a:solidFill>
                <a:effectLst/>
                <a:latin typeface="Times New Roman" panose="02020603050405020304" pitchFamily="18" charset="0"/>
                <a:cs typeface="Times New Roman" panose="02020603050405020304" pitchFamily="18" charset="0"/>
              </a:rPr>
              <a:t>- </a:t>
            </a:r>
            <a:r>
              <a:rPr lang="vi-VN" sz="3200" b="0" i="0" dirty="0">
                <a:solidFill>
                  <a:srgbClr val="0070C0"/>
                </a:solidFill>
                <a:effectLst/>
                <a:latin typeface="Times New Roman" panose="02020603050405020304" pitchFamily="18" charset="0"/>
                <a:cs typeface="Times New Roman" panose="02020603050405020304" pitchFamily="18" charset="0"/>
              </a:rPr>
              <a:t>So sánh kết quả sinh sản ở Hình 38.1 và 38.2: Cá được con người điều khiển sinh sản có tỉ lệ trứng được thụ tinh cao gấp 2 lần so với cá sinh sản tự nhiên.</a:t>
            </a:r>
          </a:p>
        </p:txBody>
      </p:sp>
    </p:spTree>
    <p:extLst>
      <p:ext uri="{BB962C8B-B14F-4D97-AF65-F5344CB8AC3E}">
        <p14:creationId xmlns:p14="http://schemas.microsoft.com/office/powerpoint/2010/main" val="595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586798"/>
            <a:ext cx="10515600" cy="765175"/>
          </a:xfrm>
        </p:spPr>
        <p:txBody>
          <a:bodyPr>
            <a:normAutofit fontScale="90000"/>
          </a:bodyPr>
          <a:lstStyle/>
          <a:p>
            <a:r>
              <a:rPr lang="en-US" sz="60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3</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Yếu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điều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khiển</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sản</a:t>
            </a:r>
            <a:r>
              <a:rPr lang="en-US" sz="3600" b="1" dirty="0">
                <a:solidFill>
                  <a:srgbClr val="FF0066"/>
                </a:solidFill>
                <a:latin typeface="Times New Roman" panose="02020603050405020304" pitchFamily="18" charset="0"/>
                <a:cs typeface="Times New Roman" panose="02020603050405020304" pitchFamily="18" charset="0"/>
              </a:rPr>
              <a:t> ở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vật</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45937"/>
            <a:ext cx="10349345" cy="3026064"/>
          </a:xfrm>
        </p:spPr>
        <p:txBody>
          <a:bodyPr>
            <a:noAutofit/>
          </a:bodyPr>
          <a:lstStyle/>
          <a:p>
            <a:pPr marL="0" indent="0">
              <a:lnSpc>
                <a:spcPct val="150000"/>
              </a:lnSpc>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con </a:t>
            </a:r>
            <a:r>
              <a:rPr lang="en-US" sz="3200" dirty="0" err="1">
                <a:solidFill>
                  <a:srgbClr val="0033CC"/>
                </a:solidFill>
                <a:latin typeface="Times New Roman" panose="02020603050405020304" pitchFamily="18" charset="0"/>
                <a:cs typeface="Times New Roman" panose="02020603050405020304" pitchFamily="18" charset="0"/>
              </a:rPr>
              <a:t>người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đã</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chủ</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động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điều</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khiển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quá</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trình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sinh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sản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nhằm</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đạt</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được</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mục</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đích</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về</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năng</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suất</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và</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chất</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lượng</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2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9900"/>
                </a:solidFill>
                <a:latin typeface="Times New Roman" panose="02020603050405020304" pitchFamily="18" charset="0"/>
                <a:cs typeface="Times New Roman" panose="02020603050405020304" pitchFamily="18" charset="0"/>
              </a:rPr>
              <a:t>II. </a:t>
            </a:r>
            <a:r>
              <a:rPr lang="en-US" b="1" dirty="0" err="1">
                <a:solidFill>
                  <a:srgbClr val="009900"/>
                </a:solidFill>
                <a:latin typeface="Times New Roman" panose="02020603050405020304" pitchFamily="18" charset="0"/>
                <a:cs typeface="Times New Roman" panose="02020603050405020304" pitchFamily="18" charset="0"/>
              </a:rPr>
              <a:t>Vận</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dụng</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những</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hiểu</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biết</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về</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sinh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sản</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hữu</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tính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trong</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thực</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tiễn</a:t>
            </a:r>
            <a:r>
              <a:rPr lang="en-US" b="1" dirty="0">
                <a:solidFill>
                  <a:srgbClr val="009900"/>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DD2C9D43-D067-F9E6-2ED4-7A6227BC8A77}"/>
              </a:ext>
            </a:extLst>
          </p:cNvPr>
          <p:cNvSpPr txBox="1"/>
          <p:nvPr/>
        </p:nvSpPr>
        <p:spPr>
          <a:xfrm>
            <a:off x="516986" y="1776424"/>
            <a:ext cx="11468183" cy="1077218"/>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thông</a:t>
            </a:r>
            <a:r>
              <a:rPr lang="en-US" sz="3200" dirty="0">
                <a:solidFill>
                  <a:srgbClr val="FF0000"/>
                </a:solidFill>
                <a:latin typeface="Times New Roman" panose="02020603050405020304" pitchFamily="18" charset="0"/>
                <a:cs typeface="Times New Roman" panose="02020603050405020304" pitchFamily="18" charset="0"/>
              </a:rPr>
              <a:t> tin SGK Tr 176. QS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38.3,4,5,6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hỏi</a:t>
            </a:r>
            <a:r>
              <a:rPr lang="en-US" sz="3200" dirty="0">
                <a:solidFill>
                  <a:srgbClr val="FF0000"/>
                </a:solidFill>
                <a:latin typeface="Times New Roman" panose="02020603050405020304" pitchFamily="18" charset="0"/>
                <a:cs typeface="Times New Roman" panose="02020603050405020304" pitchFamily="18" charset="0"/>
              </a:rPr>
              <a:t> H5,6 </a:t>
            </a:r>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phút</a:t>
            </a:r>
            <a:r>
              <a:rPr lang="en-US" sz="3200" b="1"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D76EAE8C-EE82-B6CD-9CB4-C1A6CAD37163}"/>
              </a:ext>
            </a:extLst>
          </p:cNvPr>
          <p:cNvSpPr/>
          <p:nvPr/>
        </p:nvSpPr>
        <p:spPr>
          <a:xfrm>
            <a:off x="247357" y="3429000"/>
            <a:ext cx="11316286" cy="2219838"/>
          </a:xfrm>
          <a:prstGeom prst="rect">
            <a:avLst/>
          </a:prstGeom>
        </p:spPr>
        <p:txBody>
          <a:bodyPr wrap="square">
            <a:spAutoFit/>
          </a:bodyPr>
          <a:lstStyle/>
          <a:p>
            <a:pPr marL="450215">
              <a:lnSpc>
                <a:spcPct val="150000"/>
              </a:lnSpc>
              <a:spcAft>
                <a:spcPts val="0"/>
              </a:spcAft>
              <a:tabLst>
                <a:tab pos="574040" algn="l"/>
              </a:tabLst>
            </a:pP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khiển</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a:t>
            </a:r>
          </a:p>
          <a:p>
            <a:pPr marL="450215">
              <a:lnSpc>
                <a:spcPct val="150000"/>
              </a:lnSpc>
              <a:spcAft>
                <a:spcPts val="0"/>
              </a:spcAft>
              <a:tabLst>
                <a:tab pos="574040" algn="l"/>
              </a:tabLst>
            </a:pP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6. Quan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sát</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38.3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38.6,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hãy</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hữu</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chăn</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nuôi</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trọt</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7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0373" y="6223870"/>
            <a:ext cx="6592702"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https://www.youtube.com/watch?v=vJM0EkDqoQ0</a:t>
            </a:r>
          </a:p>
        </p:txBody>
      </p:sp>
      <p:pic>
        <p:nvPicPr>
          <p:cNvPr id="5" name="vJM0EkDqoQ0"/>
          <p:cNvPicPr>
            <a:picLocks noRot="1" noChangeAspect="1"/>
          </p:cNvPicPr>
          <p:nvPr>
            <a:videoFile r:link="rId1"/>
          </p:nvPr>
        </p:nvPicPr>
        <p:blipFill>
          <a:blip r:embed="rId4"/>
          <a:stretch>
            <a:fillRect/>
          </a:stretch>
        </p:blipFill>
        <p:spPr>
          <a:xfrm>
            <a:off x="2723243" y="1177756"/>
            <a:ext cx="8630557" cy="4977575"/>
          </a:xfrm>
          <a:prstGeom prst="rect">
            <a:avLst/>
          </a:prstGeom>
        </p:spPr>
      </p:pic>
      <p:sp>
        <p:nvSpPr>
          <p:cNvPr id="6" name="Title 5"/>
          <p:cNvSpPr>
            <a:spLocks noGrp="1"/>
          </p:cNvSpPr>
          <p:nvPr>
            <p:ph type="title"/>
          </p:nvPr>
        </p:nvSpPr>
        <p:spPr>
          <a:xfrm>
            <a:off x="838200" y="172465"/>
            <a:ext cx="10515600" cy="985373"/>
          </a:xfrm>
        </p:spPr>
        <p:txBody>
          <a:bodyPr>
            <a:normAutofit/>
          </a:bodyPr>
          <a:lstStyle/>
          <a:p>
            <a:pPr algn="ctr"/>
            <a:r>
              <a:rPr lang="en-US" sz="4800" b="1" dirty="0">
                <a:latin typeface="Times New Roman" panose="02020603050405020304" pitchFamily="18" charset="0"/>
                <a:cs typeface="Times New Roman" panose="02020603050405020304" pitchFamily="18" charset="0"/>
              </a:rPr>
              <a:t>KHỞI ĐỘNG</a:t>
            </a:r>
          </a:p>
        </p:txBody>
      </p:sp>
      <p:sp>
        <p:nvSpPr>
          <p:cNvPr id="7" name="Content Placeholder 6"/>
          <p:cNvSpPr>
            <a:spLocks noGrp="1"/>
          </p:cNvSpPr>
          <p:nvPr>
            <p:ph idx="1"/>
          </p:nvPr>
        </p:nvSpPr>
        <p:spPr>
          <a:xfrm>
            <a:off x="174172" y="1511093"/>
            <a:ext cx="2090058" cy="685346"/>
          </a:xfrm>
        </p:spPr>
        <p:style>
          <a:lnRef idx="1">
            <a:schemeClr val="accent2"/>
          </a:lnRef>
          <a:fillRef idx="2">
            <a:schemeClr val="accent2"/>
          </a:fillRef>
          <a:effectRef idx="1">
            <a:schemeClr val="accent2"/>
          </a:effectRef>
          <a:fontRef idx="minor">
            <a:schemeClr val="dk1"/>
          </a:fontRef>
        </p:style>
        <p:txBody>
          <a:bodyPr/>
          <a:lstStyle/>
          <a:p>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video</a:t>
            </a:r>
          </a:p>
        </p:txBody>
      </p:sp>
    </p:spTree>
    <p:extLst>
      <p:ext uri="{BB962C8B-B14F-4D97-AF65-F5344CB8AC3E}">
        <p14:creationId xmlns:p14="http://schemas.microsoft.com/office/powerpoint/2010/main" val="14324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09900"/>
                </a:solidFill>
                <a:latin typeface="Times New Roman" panose="02020603050405020304" pitchFamily="18" charset="0"/>
                <a:cs typeface="Times New Roman" panose="02020603050405020304" pitchFamily="18" charset="0"/>
              </a:rPr>
              <a:t>Tranh</a:t>
            </a:r>
            <a:r>
              <a:rPr lang="en-US" b="1" dirty="0">
                <a:solidFill>
                  <a:srgbClr val="009900"/>
                </a:solidFill>
                <a:latin typeface="Times New Roman" panose="02020603050405020304" pitchFamily="18" charset="0"/>
                <a:cs typeface="Times New Roman" panose="02020603050405020304" pitchFamily="18" charset="0"/>
              </a:rPr>
              <a:t> 1</a:t>
            </a:r>
          </a:p>
        </p:txBody>
      </p:sp>
      <p:pic>
        <p:nvPicPr>
          <p:cNvPr id="6" name="Picture 5"/>
          <p:cNvPicPr>
            <a:picLocks noChangeAspect="1"/>
          </p:cNvPicPr>
          <p:nvPr/>
        </p:nvPicPr>
        <p:blipFill rotWithShape="1">
          <a:blip r:embed="rId2"/>
          <a:srcRect l="8136" t="12802" r="30428" b="31149"/>
          <a:stretch/>
        </p:blipFill>
        <p:spPr>
          <a:xfrm>
            <a:off x="838200" y="1463334"/>
            <a:ext cx="9882264" cy="5068763"/>
          </a:xfrm>
          <a:prstGeom prst="rect">
            <a:avLst/>
          </a:prstGeom>
        </p:spPr>
      </p:pic>
    </p:spTree>
    <p:extLst>
      <p:ext uri="{BB962C8B-B14F-4D97-AF65-F5344CB8AC3E}">
        <p14:creationId xmlns:p14="http://schemas.microsoft.com/office/powerpoint/2010/main" val="202659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09900"/>
                </a:solidFill>
                <a:latin typeface="Times New Roman" panose="02020603050405020304" pitchFamily="18" charset="0"/>
                <a:cs typeface="Times New Roman" panose="02020603050405020304" pitchFamily="18" charset="0"/>
              </a:rPr>
              <a:t>Tranh</a:t>
            </a:r>
            <a:r>
              <a:rPr lang="en-US" b="1" dirty="0">
                <a:solidFill>
                  <a:srgbClr val="009900"/>
                </a:solidFill>
                <a:latin typeface="Times New Roman" panose="02020603050405020304" pitchFamily="18" charset="0"/>
                <a:cs typeface="Times New Roman" panose="02020603050405020304" pitchFamily="18" charset="0"/>
              </a:rPr>
              <a:t> 2</a:t>
            </a:r>
          </a:p>
        </p:txBody>
      </p:sp>
      <p:pic>
        <p:nvPicPr>
          <p:cNvPr id="3" name="Picture 2"/>
          <p:cNvPicPr>
            <a:picLocks noChangeAspect="1"/>
          </p:cNvPicPr>
          <p:nvPr/>
        </p:nvPicPr>
        <p:blipFill rotWithShape="1">
          <a:blip r:embed="rId2"/>
          <a:srcRect l="10733" t="27927" r="26685" b="23462"/>
          <a:stretch/>
        </p:blipFill>
        <p:spPr>
          <a:xfrm>
            <a:off x="381636" y="1480455"/>
            <a:ext cx="11200114" cy="4891315"/>
          </a:xfrm>
          <a:prstGeom prst="rect">
            <a:avLst/>
          </a:prstGeom>
        </p:spPr>
      </p:pic>
    </p:spTree>
    <p:extLst>
      <p:ext uri="{BB962C8B-B14F-4D97-AF65-F5344CB8AC3E}">
        <p14:creationId xmlns:p14="http://schemas.microsoft.com/office/powerpoint/2010/main" val="322398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125865"/>
            <a:ext cx="10515600" cy="1325563"/>
          </a:xfrm>
        </p:spPr>
        <p:txBody>
          <a:bodyPr/>
          <a:lstStyle/>
          <a:p>
            <a:pPr algn="ctr"/>
            <a:r>
              <a:rPr lang="en-US" b="1" dirty="0" err="1">
                <a:solidFill>
                  <a:srgbClr val="009900"/>
                </a:solidFill>
                <a:latin typeface="Times New Roman" panose="02020603050405020304" pitchFamily="18" charset="0"/>
                <a:cs typeface="Times New Roman" panose="02020603050405020304" pitchFamily="18" charset="0"/>
              </a:rPr>
              <a:t>Tranh</a:t>
            </a:r>
            <a:r>
              <a:rPr lang="en-US" b="1" dirty="0">
                <a:solidFill>
                  <a:srgbClr val="009900"/>
                </a:solidFill>
                <a:latin typeface="Times New Roman" panose="02020603050405020304" pitchFamily="18" charset="0"/>
                <a:cs typeface="Times New Roman" panose="02020603050405020304" pitchFamily="18" charset="0"/>
              </a:rPr>
              <a:t> 3</a:t>
            </a:r>
          </a:p>
        </p:txBody>
      </p:sp>
      <p:pic>
        <p:nvPicPr>
          <p:cNvPr id="3" name="Picture 2"/>
          <p:cNvPicPr>
            <a:picLocks noChangeAspect="1"/>
          </p:cNvPicPr>
          <p:nvPr/>
        </p:nvPicPr>
        <p:blipFill rotWithShape="1">
          <a:blip r:embed="rId2"/>
          <a:srcRect l="6830" t="28522" r="1028" b="12350"/>
          <a:stretch/>
        </p:blipFill>
        <p:spPr>
          <a:xfrm>
            <a:off x="203200" y="1451428"/>
            <a:ext cx="11988800" cy="5094514"/>
          </a:xfrm>
          <a:prstGeom prst="rect">
            <a:avLst/>
          </a:prstGeom>
        </p:spPr>
      </p:pic>
    </p:spTree>
    <p:extLst>
      <p:ext uri="{BB962C8B-B14F-4D97-AF65-F5344CB8AC3E}">
        <p14:creationId xmlns:p14="http://schemas.microsoft.com/office/powerpoint/2010/main" val="16900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09900"/>
                </a:solidFill>
                <a:latin typeface="Times New Roman" panose="02020603050405020304" pitchFamily="18" charset="0"/>
                <a:cs typeface="Times New Roman" panose="02020603050405020304" pitchFamily="18" charset="0"/>
              </a:rPr>
              <a:t>Tranh</a:t>
            </a:r>
            <a:r>
              <a:rPr lang="en-US" b="1" dirty="0">
                <a:solidFill>
                  <a:srgbClr val="009900"/>
                </a:solidFill>
                <a:latin typeface="Times New Roman" panose="02020603050405020304" pitchFamily="18" charset="0"/>
                <a:cs typeface="Times New Roman" panose="02020603050405020304" pitchFamily="18" charset="0"/>
              </a:rPr>
              <a:t> 4</a:t>
            </a:r>
          </a:p>
        </p:txBody>
      </p:sp>
      <p:pic>
        <p:nvPicPr>
          <p:cNvPr id="3" name="Picture 2"/>
          <p:cNvPicPr>
            <a:picLocks noChangeAspect="1"/>
          </p:cNvPicPr>
          <p:nvPr/>
        </p:nvPicPr>
        <p:blipFill rotWithShape="1">
          <a:blip r:embed="rId2"/>
          <a:srcRect l="13187" t="32887" r="24789" b="12550"/>
          <a:stretch/>
        </p:blipFill>
        <p:spPr>
          <a:xfrm>
            <a:off x="838200" y="1304305"/>
            <a:ext cx="10892422" cy="5387439"/>
          </a:xfrm>
          <a:prstGeom prst="rect">
            <a:avLst/>
          </a:prstGeom>
        </p:spPr>
      </p:pic>
    </p:spTree>
    <p:extLst>
      <p:ext uri="{BB962C8B-B14F-4D97-AF65-F5344CB8AC3E}">
        <p14:creationId xmlns:p14="http://schemas.microsoft.com/office/powerpoint/2010/main" val="9009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1520" y="1086185"/>
            <a:ext cx="10958731" cy="156966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5. </a:t>
            </a:r>
            <a:r>
              <a:rPr lang="vi-VN" sz="3200" dirty="0">
                <a:latin typeface="Times New Roman" panose="02020603050405020304" pitchFamily="18" charset="0"/>
                <a:cs typeface="Times New Roman" panose="02020603050405020304" pitchFamily="18" charset="0"/>
              </a:rPr>
              <a:t>Biện pháp điều khiển sinh sản ở sinh vật:</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Sử dụng một số loại hormone sinh sản.</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Điều chỉnh yếu tố môi trường: ánh sáng, nhiệt độ,…</a:t>
            </a:r>
          </a:p>
        </p:txBody>
      </p:sp>
      <p:sp>
        <p:nvSpPr>
          <p:cNvPr id="2" name="Rectangle 1">
            <a:extLst>
              <a:ext uri="{FF2B5EF4-FFF2-40B4-BE49-F238E27FC236}">
                <a16:creationId xmlns:a16="http://schemas.microsoft.com/office/drawing/2014/main" id="{F6EAE1BF-019C-B72B-C069-8E6377A1959D}"/>
              </a:ext>
            </a:extLst>
          </p:cNvPr>
          <p:cNvSpPr/>
          <p:nvPr/>
        </p:nvSpPr>
        <p:spPr>
          <a:xfrm>
            <a:off x="731519" y="2999391"/>
            <a:ext cx="10958731"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6.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lứa</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86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874ED-70ED-E51C-F3A8-7001A656460F}"/>
              </a:ext>
            </a:extLst>
          </p:cNvPr>
          <p:cNvSpPr txBox="1"/>
          <p:nvPr/>
        </p:nvSpPr>
        <p:spPr>
          <a:xfrm>
            <a:off x="236806" y="851487"/>
            <a:ext cx="11608191" cy="1200329"/>
          </a:xfrm>
          <a:prstGeom prst="rect">
            <a:avLst/>
          </a:prstGeom>
          <a:noFill/>
        </p:spPr>
        <p:txBody>
          <a:bodyPr wrap="square">
            <a:spAutoFit/>
          </a:bodyPr>
          <a:lstStyle/>
          <a:p>
            <a:r>
              <a:rPr lang="en-US" sz="3600" b="0" i="0" dirty="0">
                <a:solidFill>
                  <a:srgbClr val="FF0000"/>
                </a:solidFill>
                <a:effectLst/>
                <a:latin typeface="Times New Roman" panose="02020603050405020304" pitchFamily="18" charset="0"/>
                <a:cs typeface="Times New Roman" panose="02020603050405020304" pitchFamily="18" charset="0"/>
              </a:rPr>
              <a:t>- </a:t>
            </a:r>
            <a:r>
              <a:rPr lang="vi-VN" sz="3600" b="0" i="0" dirty="0">
                <a:solidFill>
                  <a:srgbClr val="FF0000"/>
                </a:solidFill>
                <a:effectLst/>
                <a:latin typeface="Times New Roman" panose="02020603050405020304" pitchFamily="18" charset="0"/>
                <a:cs typeface="Times New Roman" panose="02020603050405020304" pitchFamily="18" charset="0"/>
              </a:rPr>
              <a:t>Lấy ví dụ về một số loài cây trồng thường được thụ phấn nhân tạo</a:t>
            </a:r>
            <a:r>
              <a:rPr lang="en-US" sz="3600" b="0" i="0" dirty="0">
                <a:solidFill>
                  <a:srgbClr val="FF0000"/>
                </a:solidFill>
                <a:effectLst/>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DFF3A3E-2845-099A-8E4F-13D3AFA7B8B1}"/>
              </a:ext>
            </a:extLst>
          </p:cNvPr>
          <p:cNvSpPr txBox="1"/>
          <p:nvPr/>
        </p:nvSpPr>
        <p:spPr>
          <a:xfrm>
            <a:off x="492368" y="2652152"/>
            <a:ext cx="10494499" cy="1200329"/>
          </a:xfrm>
          <a:prstGeom prst="rect">
            <a:avLst/>
          </a:prstGeom>
          <a:noFill/>
        </p:spPr>
        <p:txBody>
          <a:bodyPr wrap="square">
            <a:spAutoFit/>
          </a:bodyPr>
          <a:lstStyle/>
          <a:p>
            <a:pPr algn="l"/>
            <a:r>
              <a:rPr lang="en-US" sz="3600" dirty="0">
                <a:solidFill>
                  <a:srgbClr val="0033CC"/>
                </a:solidFill>
                <a:latin typeface="Times New Roman" panose="02020603050405020304" pitchFamily="18" charset="0"/>
                <a:cs typeface="Times New Roman" panose="02020603050405020304" pitchFamily="18" charset="0"/>
              </a:rPr>
              <a:t>M</a:t>
            </a:r>
            <a:r>
              <a:rPr lang="vi-VN" sz="3600" b="0" i="0" dirty="0">
                <a:solidFill>
                  <a:srgbClr val="0033CC"/>
                </a:solidFill>
                <a:effectLst/>
                <a:latin typeface="Times New Roman" panose="02020603050405020304" pitchFamily="18" charset="0"/>
                <a:cs typeface="Times New Roman" panose="02020603050405020304" pitchFamily="18" charset="0"/>
              </a:rPr>
              <a:t>ột số loài cây trồng thường được</a:t>
            </a:r>
            <a:r>
              <a:rPr lang="en-US" sz="3600" b="0" i="0" dirty="0">
                <a:solidFill>
                  <a:srgbClr val="0033CC"/>
                </a:solidFill>
                <a:effectLst/>
                <a:latin typeface="Times New Roman" panose="02020603050405020304" pitchFamily="18" charset="0"/>
                <a:cs typeface="Times New Roman" panose="02020603050405020304" pitchFamily="18" charset="0"/>
              </a:rPr>
              <a:t> t</a:t>
            </a:r>
            <a:r>
              <a:rPr lang="vi-VN" sz="3600" b="0" i="0" dirty="0">
                <a:solidFill>
                  <a:srgbClr val="0033CC"/>
                </a:solidFill>
                <a:effectLst/>
                <a:latin typeface="Times New Roman" panose="02020603050405020304" pitchFamily="18" charset="0"/>
                <a:cs typeface="Times New Roman" panose="02020603050405020304" pitchFamily="18" charset="0"/>
              </a:rPr>
              <a:t>hụ phấn nhân tạo: bầu, bí, mướp, dưa,...</a:t>
            </a:r>
          </a:p>
        </p:txBody>
      </p:sp>
    </p:spTree>
    <p:extLst>
      <p:ext uri="{BB962C8B-B14F-4D97-AF65-F5344CB8AC3E}">
        <p14:creationId xmlns:p14="http://schemas.microsoft.com/office/powerpoint/2010/main" val="2343978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4653" y="1158061"/>
            <a:ext cx="6444343" cy="1754326"/>
          </a:xfrm>
          <a:prstGeom prst="rect">
            <a:avLst/>
          </a:prstGeom>
        </p:spPr>
        <p:txBody>
          <a:bodyPr wrap="square">
            <a:spAutoFit/>
          </a:bodyPr>
          <a:lstStyle/>
          <a:p>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nông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nuôi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vườn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ArtStation - Bees and fruit tree vector illustr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389" y="598442"/>
            <a:ext cx="5029382" cy="6005557"/>
          </a:xfrm>
          <a:prstGeom prst="rect">
            <a:avLst/>
          </a:prstGeom>
          <a:noFill/>
          <a:ln>
            <a:noFill/>
          </a:ln>
        </p:spPr>
      </p:pic>
      <p:pic>
        <p:nvPicPr>
          <p:cNvPr id="4" name="Picture 3" descr="Trees for Bees and Other Pollinatorss - The Arbor Day Foundati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1766" y="4120697"/>
            <a:ext cx="4030119" cy="2323646"/>
          </a:xfrm>
          <a:prstGeom prst="rect">
            <a:avLst/>
          </a:prstGeom>
          <a:noFill/>
          <a:ln>
            <a:noFill/>
          </a:ln>
        </p:spPr>
      </p:pic>
    </p:spTree>
    <p:extLst>
      <p:ext uri="{BB962C8B-B14F-4D97-AF65-F5344CB8AC3E}">
        <p14:creationId xmlns:p14="http://schemas.microsoft.com/office/powerpoint/2010/main" val="334819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874ED-70ED-E51C-F3A8-7001A656460F}"/>
              </a:ext>
            </a:extLst>
          </p:cNvPr>
          <p:cNvSpPr txBox="1"/>
          <p:nvPr/>
        </p:nvSpPr>
        <p:spPr>
          <a:xfrm>
            <a:off x="583809" y="1906563"/>
            <a:ext cx="11608191" cy="2554545"/>
          </a:xfrm>
          <a:prstGeom prst="rect">
            <a:avLst/>
          </a:prstGeom>
          <a:noFill/>
        </p:spPr>
        <p:txBody>
          <a:bodyPr wrap="square">
            <a:spAutoFit/>
          </a:bodyPr>
          <a:lstStyle/>
          <a:p>
            <a:r>
              <a:rPr lang="vi-VN" sz="3200" dirty="0">
                <a:solidFill>
                  <a:srgbClr val="0033CC"/>
                </a:solidFill>
                <a:latin typeface="Times New Roman" panose="02020603050405020304" pitchFamily="18" charset="0"/>
                <a:cs typeface="Times New Roman" panose="02020603050405020304" pitchFamily="18" charset="0"/>
              </a:rPr>
              <a:t>Người nông dân thường nuôi ong trong các vườn cây ăn quả để:</a:t>
            </a:r>
          </a:p>
          <a:p>
            <a:r>
              <a:rPr lang="en-US" sz="3200" dirty="0">
                <a:solidFill>
                  <a:srgbClr val="0033CC"/>
                </a:solidFill>
                <a:latin typeface="Times New Roman" panose="02020603050405020304" pitchFamily="18" charset="0"/>
                <a:cs typeface="Times New Roman" panose="02020603050405020304" pitchFamily="18" charset="0"/>
              </a:rPr>
              <a:t>- </a:t>
            </a:r>
            <a:r>
              <a:rPr lang="vi-VN" sz="3200" dirty="0">
                <a:solidFill>
                  <a:srgbClr val="0033CC"/>
                </a:solidFill>
                <a:latin typeface="Times New Roman" panose="02020603050405020304" pitchFamily="18" charset="0"/>
                <a:cs typeface="Times New Roman" panose="02020603050405020304" pitchFamily="18" charset="0"/>
              </a:rPr>
              <a:t>Tăng số lượng hoa được thụ phấn =&gt; Giúp đạt hiệu quả cao về tỉ lệ thụ tinh, tạo quả, góp phần tăng năng suất và chất lượng cây trồng.</a:t>
            </a:r>
          </a:p>
          <a:p>
            <a:r>
              <a:rPr lang="en-US" sz="3200" dirty="0">
                <a:solidFill>
                  <a:srgbClr val="0033CC"/>
                </a:solidFill>
                <a:latin typeface="Times New Roman" panose="02020603050405020304" pitchFamily="18" charset="0"/>
                <a:cs typeface="Times New Roman" panose="02020603050405020304" pitchFamily="18" charset="0"/>
              </a:rPr>
              <a:t>- </a:t>
            </a:r>
            <a:r>
              <a:rPr lang="vi-VN" sz="3200" dirty="0">
                <a:solidFill>
                  <a:srgbClr val="0033CC"/>
                </a:solidFill>
                <a:latin typeface="Times New Roman" panose="02020603050405020304" pitchFamily="18" charset="0"/>
                <a:cs typeface="Times New Roman" panose="02020603050405020304" pitchFamily="18" charset="0"/>
              </a:rPr>
              <a:t>Ong sử dụng chất ngọt trong hoa để làm thức ăn và làm mật =&gt; Tăng thêm thu nhập từ sáp ong, mật ong nguyên chất.</a:t>
            </a:r>
          </a:p>
        </p:txBody>
      </p:sp>
    </p:spTree>
    <p:extLst>
      <p:ext uri="{BB962C8B-B14F-4D97-AF65-F5344CB8AC3E}">
        <p14:creationId xmlns:p14="http://schemas.microsoft.com/office/powerpoint/2010/main" val="55015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Insect Effect: Insect Decline and the Future of Our Planet – Thompson  Earth Systems Institu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34" y="1017595"/>
            <a:ext cx="6030624" cy="5192142"/>
          </a:xfrm>
          <a:prstGeom prst="rect">
            <a:avLst/>
          </a:prstGeom>
          <a:noFill/>
          <a:ln>
            <a:noFill/>
          </a:ln>
        </p:spPr>
      </p:pic>
      <p:sp>
        <p:nvSpPr>
          <p:cNvPr id="3" name="Rectangle 2"/>
          <p:cNvSpPr/>
          <p:nvPr/>
        </p:nvSpPr>
        <p:spPr>
          <a:xfrm>
            <a:off x="6312634" y="2905228"/>
            <a:ext cx="5879366" cy="1754326"/>
          </a:xfrm>
          <a:prstGeom prst="rect">
            <a:avLst/>
          </a:prstGeom>
        </p:spPr>
        <p:txBody>
          <a:bodyPr wrap="square">
            <a:spAutoFit/>
          </a:bodyPr>
          <a:lstStyle/>
          <a:p>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lợi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338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FF3A3E-2845-099A-8E4F-13D3AFA7B8B1}"/>
              </a:ext>
            </a:extLst>
          </p:cNvPr>
          <p:cNvSpPr txBox="1"/>
          <p:nvPr/>
        </p:nvSpPr>
        <p:spPr>
          <a:xfrm>
            <a:off x="1010529" y="1997839"/>
            <a:ext cx="10482776" cy="2862322"/>
          </a:xfrm>
          <a:prstGeom prst="rect">
            <a:avLst/>
          </a:prstGeom>
          <a:noFill/>
        </p:spPr>
        <p:txBody>
          <a:bodyPr wrap="square">
            <a:spAutoFit/>
          </a:bodyPr>
          <a:lstStyle/>
          <a:p>
            <a:r>
              <a:rPr lang="vi-VN" sz="3600" dirty="0">
                <a:solidFill>
                  <a:srgbClr val="0033CC"/>
                </a:solidFill>
                <a:latin typeface="Times New Roman" panose="02020603050405020304" pitchFamily="18" charset="0"/>
                <a:cs typeface="Times New Roman" panose="02020603050405020304" pitchFamily="18" charset="0"/>
              </a:rPr>
              <a:t>Chúng ta cần bảo vệ những loài côn trùng có lợi vì:</a:t>
            </a:r>
          </a:p>
          <a:p>
            <a:r>
              <a:rPr lang="en-US" sz="3600" dirty="0">
                <a:solidFill>
                  <a:srgbClr val="0033CC"/>
                </a:solidFill>
                <a:latin typeface="Times New Roman" panose="02020603050405020304" pitchFamily="18" charset="0"/>
                <a:cs typeface="Times New Roman" panose="02020603050405020304" pitchFamily="18" charset="0"/>
              </a:rPr>
              <a:t>- </a:t>
            </a:r>
            <a:r>
              <a:rPr lang="vi-VN" sz="3600" dirty="0">
                <a:solidFill>
                  <a:srgbClr val="0033CC"/>
                </a:solidFill>
                <a:latin typeface="Times New Roman" panose="02020603050405020304" pitchFamily="18" charset="0"/>
                <a:cs typeface="Times New Roman" panose="02020603050405020304" pitchFamily="18" charset="0"/>
              </a:rPr>
              <a:t>Chúng hỗ trợ thụ phấn tự nhiên cho hoa: ong, bướm,...</a:t>
            </a:r>
          </a:p>
          <a:p>
            <a:r>
              <a:rPr lang="en-US" sz="3600" dirty="0">
                <a:solidFill>
                  <a:srgbClr val="0033CC"/>
                </a:solidFill>
                <a:latin typeface="Times New Roman" panose="02020603050405020304" pitchFamily="18" charset="0"/>
                <a:cs typeface="Times New Roman" panose="02020603050405020304" pitchFamily="18" charset="0"/>
              </a:rPr>
              <a:t>- </a:t>
            </a:r>
            <a:r>
              <a:rPr lang="vi-VN" sz="3600" dirty="0">
                <a:solidFill>
                  <a:srgbClr val="0033CC"/>
                </a:solidFill>
                <a:latin typeface="Times New Roman" panose="02020603050405020304" pitchFamily="18" charset="0"/>
                <a:cs typeface="Times New Roman" panose="02020603050405020304" pitchFamily="18" charset="0"/>
              </a:rPr>
              <a:t>Làm thiên địch bảo vệ mùa màng trong nông nghiệp: bọ</a:t>
            </a:r>
            <a:r>
              <a:rPr lang="en-US" sz="3600" dirty="0">
                <a:solidFill>
                  <a:srgbClr val="0033CC"/>
                </a:solidFill>
                <a:latin typeface="Times New Roman" panose="02020603050405020304" pitchFamily="18" charset="0"/>
                <a:cs typeface="Times New Roman" panose="02020603050405020304" pitchFamily="18" charset="0"/>
              </a:rPr>
              <a:t> </a:t>
            </a:r>
            <a:r>
              <a:rPr lang="vi-VN" sz="3600" dirty="0">
                <a:solidFill>
                  <a:srgbClr val="0033CC"/>
                </a:solidFill>
                <a:latin typeface="Times New Roman" panose="02020603050405020304" pitchFamily="18" charset="0"/>
                <a:cs typeface="Times New Roman" panose="02020603050405020304" pitchFamily="18" charset="0"/>
              </a:rPr>
              <a:t>ngựa, bọ dừa, ong mắt đỏ, kiến ba khoang,...</a:t>
            </a:r>
          </a:p>
          <a:p>
            <a:r>
              <a:rPr lang="en-US" sz="3600" dirty="0">
                <a:solidFill>
                  <a:srgbClr val="0033CC"/>
                </a:solidFill>
                <a:latin typeface="Times New Roman" panose="02020603050405020304" pitchFamily="18" charset="0"/>
                <a:cs typeface="Times New Roman" panose="02020603050405020304" pitchFamily="18" charset="0"/>
              </a:rPr>
              <a:t>- </a:t>
            </a:r>
            <a:r>
              <a:rPr lang="vi-VN" sz="3600" dirty="0">
                <a:solidFill>
                  <a:srgbClr val="0033CC"/>
                </a:solidFill>
                <a:latin typeface="Times New Roman" panose="02020603050405020304" pitchFamily="18" charset="0"/>
                <a:cs typeface="Times New Roman" panose="02020603050405020304" pitchFamily="18" charset="0"/>
              </a:rPr>
              <a:t>Đem lại các nguồn kinh tế khác: mật ong,...</a:t>
            </a:r>
          </a:p>
        </p:txBody>
      </p:sp>
    </p:spTree>
    <p:extLst>
      <p:ext uri="{BB962C8B-B14F-4D97-AF65-F5344CB8AC3E}">
        <p14:creationId xmlns:p14="http://schemas.microsoft.com/office/powerpoint/2010/main" val="999983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92" y="788215"/>
            <a:ext cx="9509334" cy="742511"/>
          </a:xfrm>
          <a:prstGeom prst="rect">
            <a:avLst/>
          </a:prstGeom>
        </p:spPr>
        <p:txBody>
          <a:bodyPr wrap="none">
            <a:spAutoFit/>
          </a:bodyPr>
          <a:lstStyle/>
          <a:p>
            <a:pPr algn="just">
              <a:lnSpc>
                <a:spcPct val="150000"/>
              </a:lnSpc>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2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Smart men thinking pose 3428273 Vector Art at Vecteez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50" b="100000" l="7750" r="90000">
                        <a14:foregroundMark x1="18000" y1="15750" x2="18000" y2="15750"/>
                        <a14:foregroundMark x1="23750" y1="19000" x2="23750" y2="19000"/>
                        <a14:foregroundMark x1="32500" y1="14750" x2="32500" y2="14750"/>
                        <a14:foregroundMark x1="31250" y1="11000" x2="31250" y2="11000"/>
                        <a14:foregroundMark x1="28750" y1="13000" x2="28750" y2="13000"/>
                        <a14:foregroundMark x1="34500" y1="15500" x2="34500" y2="15500"/>
                        <a14:foregroundMark x1="32000" y1="20000" x2="32000" y2="20000"/>
                        <a14:foregroundMark x1="32500" y1="20500" x2="32500" y2="20500"/>
                        <a14:foregroundMark x1="34000" y1="21500" x2="34000" y2="21500"/>
                        <a14:foregroundMark x1="35000" y1="22750" x2="35000" y2="22750"/>
                        <a14:foregroundMark x1="33750" y1="17750" x2="33750" y2="17750"/>
                        <a14:foregroundMark x1="25250" y1="21750" x2="25250" y2="21750"/>
                        <a14:foregroundMark x1="20500" y1="18250" x2="20500" y2="18250"/>
                        <a14:foregroundMark x1="19500" y1="16250" x2="19500" y2="16250"/>
                        <a14:foregroundMark x1="16250" y1="18250" x2="16250" y2="18250"/>
                        <a14:foregroundMark x1="54500" y1="92250" x2="54500" y2="92250"/>
                        <a14:foregroundMark x1="48250" y1="94000" x2="48250" y2="94000"/>
                        <a14:foregroundMark x1="38750" y1="94250" x2="38750" y2="94250"/>
                        <a14:foregroundMark x1="36250" y1="93500" x2="36250" y2="93500"/>
                        <a14:foregroundMark x1="45750" y1="95750" x2="45750" y2="95750"/>
                        <a14:foregroundMark x1="62250" y1="95250" x2="62250" y2="95250"/>
                        <a14:foregroundMark x1="67000" y1="94750" x2="67000" y2="94750"/>
                        <a14:foregroundMark x1="63000" y1="93000" x2="6300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7036708" y="1172936"/>
            <a:ext cx="5532664" cy="5532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òng đời thú vị của cá hồi Alaska - Website Đại Từ -Tin Tức-Thái Nguy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860" y="1942377"/>
            <a:ext cx="5464029" cy="401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3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0" y="106588"/>
            <a:ext cx="2090058" cy="685346"/>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Xem video</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3614412" y="6488668"/>
            <a:ext cx="638591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https://www.youtube.com/watch?v=G5l4fyj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Qhk</a:t>
            </a:r>
            <a:endParaRPr lang="en-US" sz="2400" dirty="0">
              <a:latin typeface="Times New Roman" panose="02020603050405020304" pitchFamily="18" charset="0"/>
              <a:cs typeface="Times New Roman" panose="02020603050405020304" pitchFamily="18" charset="0"/>
            </a:endParaRPr>
          </a:p>
        </p:txBody>
      </p:sp>
      <p:pic>
        <p:nvPicPr>
          <p:cNvPr id="4" name="G5l4fyj_Qhk"/>
          <p:cNvPicPr>
            <a:picLocks noRot="1" noChangeAspect="1"/>
          </p:cNvPicPr>
          <p:nvPr>
            <a:videoFile r:link="rId1"/>
          </p:nvPr>
        </p:nvPicPr>
        <p:blipFill>
          <a:blip r:embed="rId4"/>
          <a:stretch>
            <a:fillRect/>
          </a:stretch>
        </p:blipFill>
        <p:spPr>
          <a:xfrm>
            <a:off x="1391393" y="820306"/>
            <a:ext cx="9877010" cy="5555818"/>
          </a:xfrm>
          <a:prstGeom prst="rect">
            <a:avLst/>
          </a:prstGeom>
        </p:spPr>
      </p:pic>
    </p:spTree>
    <p:extLst>
      <p:ext uri="{BB962C8B-B14F-4D97-AF65-F5344CB8AC3E}">
        <p14:creationId xmlns:p14="http://schemas.microsoft.com/office/powerpoint/2010/main" val="499348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874ED-70ED-E51C-F3A8-7001A656460F}"/>
              </a:ext>
            </a:extLst>
          </p:cNvPr>
          <p:cNvSpPr txBox="1"/>
          <p:nvPr/>
        </p:nvSpPr>
        <p:spPr>
          <a:xfrm>
            <a:off x="236806" y="851487"/>
            <a:ext cx="11608191" cy="1200329"/>
          </a:xfrm>
          <a:prstGeom prst="rect">
            <a:avLst/>
          </a:prstGeom>
          <a:noFill/>
        </p:spPr>
        <p:txBody>
          <a:bodyPr wrap="square">
            <a:spAutoFit/>
          </a:bodyPr>
          <a:lstStyle/>
          <a:p>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i="0" dirty="0" err="1">
                <a:solidFill>
                  <a:srgbClr val="FF0000"/>
                </a:solidFill>
                <a:effectLst/>
                <a:latin typeface="Times New Roman" panose="02020603050405020304" pitchFamily="18" charset="0"/>
                <a:cs typeface="Times New Roman" panose="02020603050405020304" pitchFamily="18" charset="0"/>
              </a:rPr>
              <a:t>Nêu</a:t>
            </a:r>
            <a:r>
              <a:rPr lang="en-US" sz="3600" i="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hiểu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sản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hữu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tiễn</a:t>
            </a:r>
            <a:r>
              <a:rPr lang="en-US" sz="36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12539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4" y="1825625"/>
            <a:ext cx="11748654" cy="4755284"/>
          </a:xfrm>
        </p:spPr>
        <p:txBody>
          <a:bodyPr>
            <a:normAutofit fontScale="92500"/>
          </a:bodyPr>
          <a:lstStyle/>
          <a:p>
            <a:pPr marL="0" indent="0">
              <a:lnSpc>
                <a:spcPct val="150000"/>
              </a:lnSpc>
              <a:buNone/>
            </a:pP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p:txBody>
          <a:bodyPr>
            <a:normAutofit fontScale="90000"/>
          </a:bodyPr>
          <a:lstStyle/>
          <a:p>
            <a:r>
              <a:rPr lang="en-US" sz="54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rgbClr val="FF0066"/>
                </a:solidFill>
                <a:latin typeface="Times New Roman" panose="02020603050405020304" pitchFamily="18" charset="0"/>
                <a:cs typeface="Times New Roman" panose="02020603050405020304" pitchFamily="18" charset="0"/>
              </a:rPr>
              <a:t>II. </a:t>
            </a:r>
            <a:r>
              <a:rPr lang="en-US" b="1" dirty="0" err="1">
                <a:solidFill>
                  <a:srgbClr val="FF0066"/>
                </a:solidFill>
                <a:latin typeface="Times New Roman" panose="02020603050405020304" pitchFamily="18" charset="0"/>
                <a:cs typeface="Times New Roman" panose="02020603050405020304" pitchFamily="18" charset="0"/>
              </a:rPr>
              <a:t>Vận</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dụng</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những</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hiểu</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biết</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về</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sinh</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sản</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hữu</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tính</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trong</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thực</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tiễn</a:t>
            </a:r>
            <a:r>
              <a:rPr lang="en-US" b="1" dirty="0">
                <a:solidFill>
                  <a:srgbClr val="FF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65233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3"/>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5" name="Rectangle 4"/>
          <p:cNvSpPr/>
          <p:nvPr/>
        </p:nvSpPr>
        <p:spPr>
          <a:xfrm>
            <a:off x="224971" y="764925"/>
            <a:ext cx="11742057" cy="1200329"/>
          </a:xfrm>
          <a:prstGeom prst="rect">
            <a:avLst/>
          </a:prstGeom>
        </p:spPr>
        <p:txBody>
          <a:bodyPr wrap="square">
            <a:spAutoFit/>
          </a:bodyPr>
          <a:lstStyle/>
          <a:p>
            <a:pPr algn="just"/>
            <a:r>
              <a:rPr lang="en-US" sz="3600" u="sng" dirty="0" err="1">
                <a:latin typeface="Times New Roman" pitchFamily="18" charset="0"/>
                <a:cs typeface="Times New Roman" pitchFamily="18" charset="0"/>
              </a:rPr>
              <a:t>Câu</a:t>
            </a:r>
            <a:r>
              <a:rPr lang="en-US" sz="3600" u="sng" dirty="0">
                <a:latin typeface="Times New Roman" pitchFamily="18" charset="0"/>
                <a:cs typeface="Times New Roman" pitchFamily="18" charset="0"/>
              </a:rPr>
              <a:t> 1.</a:t>
            </a:r>
            <a:r>
              <a:rPr lang="en-US" sz="3600" dirty="0">
                <a:latin typeface="Times New Roman" pitchFamily="18" charset="0"/>
                <a:cs typeface="Times New Roman" pitchFamily="18" charset="0"/>
              </a:rPr>
              <a:t> </a:t>
            </a:r>
            <a:r>
              <a:rPr lang="vi-VN" sz="3600" b="0" i="0" dirty="0">
                <a:effectLst/>
                <a:latin typeface="Times New Roman" panose="02020603050405020304" pitchFamily="18" charset="0"/>
                <a:cs typeface="Times New Roman" panose="02020603050405020304" pitchFamily="18" charset="0"/>
              </a:rPr>
              <a:t>Lấy ví dụ chứng tỏ yếu tố môi trường ảnh hưởng đến sinh sản ở sinh vật</a:t>
            </a:r>
            <a:r>
              <a:rPr lang="en-US" sz="3600" b="0" i="0" dirty="0">
                <a:effectLst/>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itchFamily="18" charset="0"/>
            </a:endParaRPr>
          </a:p>
        </p:txBody>
      </p:sp>
      <p:sp>
        <p:nvSpPr>
          <p:cNvPr id="4" name="TextBox 3">
            <a:extLst>
              <a:ext uri="{FF2B5EF4-FFF2-40B4-BE49-F238E27FC236}">
                <a16:creationId xmlns:a16="http://schemas.microsoft.com/office/drawing/2014/main" id="{997F7962-790B-3A7A-1FED-8A66B7115E68}"/>
              </a:ext>
            </a:extLst>
          </p:cNvPr>
          <p:cNvSpPr txBox="1"/>
          <p:nvPr/>
        </p:nvSpPr>
        <p:spPr>
          <a:xfrm>
            <a:off x="1219199" y="2131967"/>
            <a:ext cx="10597663" cy="255454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Ví dụ chứng tỏ yếu tố môi trường ảnh hưởng đến sinh sản ở sinh vật: </a:t>
            </a:r>
          </a:p>
          <a:p>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Cá chép chỉ đẻ khi nhiệt độ môi trường không thấp hơn 15</a:t>
            </a:r>
            <a:r>
              <a:rPr lang="vi-VN" sz="3200" baseline="30000" dirty="0">
                <a:solidFill>
                  <a:srgbClr val="FF0000"/>
                </a:solidFill>
                <a:latin typeface="Times New Roman" panose="02020603050405020304" pitchFamily="18" charset="0"/>
                <a:cs typeface="Times New Roman" panose="02020603050405020304" pitchFamily="18" charset="0"/>
              </a:rPr>
              <a:t>o</a:t>
            </a:r>
            <a:r>
              <a:rPr lang="vi-VN" sz="3200" dirty="0">
                <a:solidFill>
                  <a:srgbClr val="FF0000"/>
                </a:solidFill>
                <a:latin typeface="Times New Roman" panose="02020603050405020304" pitchFamily="18" charset="0"/>
                <a:cs typeface="Times New Roman" panose="02020603050405020304" pitchFamily="18" charset="0"/>
              </a:rPr>
              <a:t>C.</a:t>
            </a:r>
          </a:p>
          <a:p>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Mùa xuân vào những ngày thiếu sáng, cá chép có thể đẻ trứng sớm hơn nếu cường độ chiếu sáng được tăng cường.</a:t>
            </a:r>
          </a:p>
        </p:txBody>
      </p:sp>
    </p:spTree>
    <p:extLst>
      <p:ext uri="{BB962C8B-B14F-4D97-AF65-F5344CB8AC3E}">
        <p14:creationId xmlns:p14="http://schemas.microsoft.com/office/powerpoint/2010/main" val="26464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3"/>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5" name="Rectangle 4"/>
          <p:cNvSpPr/>
          <p:nvPr/>
        </p:nvSpPr>
        <p:spPr>
          <a:xfrm>
            <a:off x="224971" y="764925"/>
            <a:ext cx="11742057" cy="1200329"/>
          </a:xfrm>
          <a:prstGeom prst="rect">
            <a:avLst/>
          </a:prstGeom>
        </p:spPr>
        <p:txBody>
          <a:bodyPr wrap="square">
            <a:spAutoFit/>
          </a:bodyPr>
          <a:lstStyle/>
          <a:p>
            <a:pPr algn="just"/>
            <a:r>
              <a:rPr lang="en-US" sz="3600" u="sng" dirty="0" err="1">
                <a:latin typeface="Times New Roman" pitchFamily="18" charset="0"/>
                <a:cs typeface="Times New Roman" pitchFamily="18" charset="0"/>
              </a:rPr>
              <a:t>Câu</a:t>
            </a:r>
            <a:r>
              <a:rPr lang="en-US" sz="3600" u="sng" dirty="0">
                <a:latin typeface="Times New Roman" pitchFamily="18" charset="0"/>
                <a:cs typeface="Times New Roman" pitchFamily="18" charset="0"/>
              </a:rPr>
              <a:t> 2.</a:t>
            </a:r>
            <a:r>
              <a:rPr lang="en-US" sz="3600" dirty="0">
                <a:latin typeface="Times New Roman" pitchFamily="18" charset="0"/>
                <a:cs typeface="Times New Roman" pitchFamily="18" charset="0"/>
              </a:rPr>
              <a:t> </a:t>
            </a:r>
            <a:r>
              <a:rPr lang="vi-VN" sz="3600" b="0" i="0" dirty="0">
                <a:effectLst/>
                <a:latin typeface="Times New Roman" panose="02020603050405020304" pitchFamily="18" charset="0"/>
                <a:cs typeface="Times New Roman" panose="02020603050405020304" pitchFamily="18" charset="0"/>
              </a:rPr>
              <a:t>Con người chủ động điều khiển sinh sản ở động vật trong những giai đoạn nào? Cho ví dụ minh hoạ</a:t>
            </a:r>
            <a:r>
              <a:rPr lang="en-US" sz="3600" b="0" i="0" dirty="0">
                <a:effectLst/>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itchFamily="18" charset="0"/>
            </a:endParaRPr>
          </a:p>
        </p:txBody>
      </p:sp>
      <p:sp>
        <p:nvSpPr>
          <p:cNvPr id="4" name="TextBox 3">
            <a:extLst>
              <a:ext uri="{FF2B5EF4-FFF2-40B4-BE49-F238E27FC236}">
                <a16:creationId xmlns:a16="http://schemas.microsoft.com/office/drawing/2014/main" id="{997F7962-790B-3A7A-1FED-8A66B7115E68}"/>
              </a:ext>
            </a:extLst>
          </p:cNvPr>
          <p:cNvSpPr txBox="1"/>
          <p:nvPr/>
        </p:nvSpPr>
        <p:spPr>
          <a:xfrm>
            <a:off x="633047" y="2131967"/>
            <a:ext cx="11183816" cy="3539430"/>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Con người chủ động điều khiển sinh sản ở động vật trong giai đoạn thụ tinh và khi con non mới sinh ra. Ví dụ: </a:t>
            </a:r>
          </a:p>
          <a:p>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Mổ cá hồi cái lấy trứng và vuốt bụng cá hồi đực lấy giao tử đực để tiến hành thụ tinh nhân tạo nhằm điều khiển số lượng cá hồi con sinh ra.</a:t>
            </a:r>
          </a:p>
          <a:p>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Cho cá rô phi con 4-6 ngày tuổi ăn thức ăn có chứa hormone chuyển giới tính trong 21 ngày để điều khiển giới tính của chúng.</a:t>
            </a:r>
          </a:p>
        </p:txBody>
      </p:sp>
    </p:spTree>
    <p:extLst>
      <p:ext uri="{BB962C8B-B14F-4D97-AF65-F5344CB8AC3E}">
        <p14:creationId xmlns:p14="http://schemas.microsoft.com/office/powerpoint/2010/main" val="85643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3"/>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5" name="Rectangle 4"/>
          <p:cNvSpPr/>
          <p:nvPr/>
        </p:nvSpPr>
        <p:spPr>
          <a:xfrm>
            <a:off x="224971" y="764925"/>
            <a:ext cx="11742057" cy="1200329"/>
          </a:xfrm>
          <a:prstGeom prst="rect">
            <a:avLst/>
          </a:prstGeom>
        </p:spPr>
        <p:txBody>
          <a:bodyPr wrap="square">
            <a:spAutoFit/>
          </a:bodyPr>
          <a:lstStyle/>
          <a:p>
            <a:pPr algn="just"/>
            <a:r>
              <a:rPr lang="en-US" sz="3600" u="sng" dirty="0" err="1">
                <a:latin typeface="Times New Roman" pitchFamily="18" charset="0"/>
                <a:cs typeface="Times New Roman" pitchFamily="18" charset="0"/>
              </a:rPr>
              <a:t>Câu</a:t>
            </a:r>
            <a:r>
              <a:rPr lang="en-US" sz="3600" u="sng" dirty="0">
                <a:latin typeface="Times New Roman" pitchFamily="18" charset="0"/>
                <a:cs typeface="Times New Roman" pitchFamily="18" charset="0"/>
              </a:rPr>
              <a:t> 3.</a:t>
            </a:r>
            <a:r>
              <a:rPr lang="en-US" sz="3600" dirty="0">
                <a:latin typeface="Times New Roman" pitchFamily="18" charset="0"/>
                <a:cs typeface="Times New Roman" pitchFamily="18" charset="0"/>
              </a:rPr>
              <a:t> </a:t>
            </a:r>
            <a:r>
              <a:rPr lang="en-US" sz="3600" b="0" i="0" dirty="0" err="1">
                <a:effectLst/>
                <a:latin typeface="Times New Roman" panose="02020603050405020304" pitchFamily="18" charset="0"/>
                <a:cs typeface="Times New Roman" panose="02020603050405020304" pitchFamily="18" charset="0"/>
              </a:rPr>
              <a:t>Nêu</a:t>
            </a:r>
            <a:r>
              <a:rPr lang="en-US" sz="3600" b="0" i="0" dirty="0">
                <a:effectLst/>
                <a:latin typeface="Times New Roman" panose="02020603050405020304" pitchFamily="18" charset="0"/>
                <a:cs typeface="Times New Roman" panose="02020603050405020304" pitchFamily="18" charset="0"/>
              </a:rPr>
              <a:t> ý </a:t>
            </a:r>
            <a:r>
              <a:rPr lang="en-US" sz="3600" b="0" i="0" dirty="0" err="1">
                <a:effectLst/>
                <a:latin typeface="Times New Roman" panose="02020603050405020304" pitchFamily="18" charset="0"/>
                <a:cs typeface="Times New Roman" panose="02020603050405020304" pitchFamily="18" charset="0"/>
              </a:rPr>
              <a:t>nghĩa</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của</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việc</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điều</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khiển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giới</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tính</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đàn</a:t>
            </a:r>
            <a:r>
              <a:rPr lang="en-US" sz="3600" b="0" i="0" dirty="0">
                <a:effectLst/>
                <a:latin typeface="Times New Roman" panose="02020603050405020304" pitchFamily="18" charset="0"/>
                <a:cs typeface="Times New Roman" panose="02020603050405020304" pitchFamily="18" charset="0"/>
              </a:rPr>
              <a:t> con </a:t>
            </a:r>
            <a:r>
              <a:rPr lang="en-US" sz="3600" b="0" i="0" dirty="0" err="1">
                <a:effectLst/>
                <a:latin typeface="Times New Roman" panose="02020603050405020304" pitchFamily="18" charset="0"/>
                <a:cs typeface="Times New Roman" panose="02020603050405020304" pitchFamily="18" charset="0"/>
              </a:rPr>
              <a:t>trong</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chăn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997F7962-790B-3A7A-1FED-8A66B7115E68}"/>
              </a:ext>
            </a:extLst>
          </p:cNvPr>
          <p:cNvSpPr txBox="1"/>
          <p:nvPr/>
        </p:nvSpPr>
        <p:spPr>
          <a:xfrm>
            <a:off x="1069148" y="2131967"/>
            <a:ext cx="10958733" cy="3970318"/>
          </a:xfrm>
          <a:prstGeom prst="rect">
            <a:avLst/>
          </a:prstGeom>
          <a:noFill/>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Ý nghĩa của việc điều khiển giới tính đàn con trong chăn nuôi: </a:t>
            </a:r>
          </a:p>
          <a:p>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Giúp tăng số lượng con non được sinh ra trong đàn.</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Tăng nhanh đàn gia súc, thu hoạch nhiều trứng, sữa =&gt; Tăng số lượng con cái.</a:t>
            </a:r>
          </a:p>
          <a:p>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Đem lại giá trị kinh tế cao tuỳ theo mục đích của người chăn nuôi: trứng, sữa, thịt, lông,...</a:t>
            </a:r>
          </a:p>
        </p:txBody>
      </p:sp>
    </p:spTree>
    <p:extLst>
      <p:ext uri="{BB962C8B-B14F-4D97-AF65-F5344CB8AC3E}">
        <p14:creationId xmlns:p14="http://schemas.microsoft.com/office/powerpoint/2010/main" val="46993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HƯỚNG DẪN VỀ NHÀ</a:t>
            </a:r>
            <a:endParaRPr lang="en-US" sz="3600" b="1" dirty="0">
              <a:solidFill>
                <a:srgbClr val="FF0000"/>
              </a:solidFill>
              <a:latin typeface="Times New Roman" pitchFamily="18" charset="0"/>
              <a:cs typeface="Times New Roman" pitchFamily="18" charset="0"/>
            </a:endParaRPr>
          </a:p>
        </p:txBody>
      </p:sp>
      <p:sp>
        <p:nvSpPr>
          <p:cNvPr id="2" name="Rectangle 1"/>
          <p:cNvSpPr/>
          <p:nvPr/>
        </p:nvSpPr>
        <p:spPr>
          <a:xfrm>
            <a:off x="696684" y="1059321"/>
            <a:ext cx="11190515" cy="1754326"/>
          </a:xfrm>
          <a:prstGeom prst="rect">
            <a:avLst/>
          </a:prstGeom>
        </p:spPr>
        <p:txBody>
          <a:bodyPr wrap="square">
            <a:spAutoFit/>
          </a:bodyPr>
          <a:lstStyle/>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hỏi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SGK.</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KTHKII.</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chuẩn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a:latin typeface="Times New Roman" pitchFamily="18" charset="0"/>
                <a:cs typeface="Times New Roman" pitchFamily="18" charset="0"/>
              </a:rPr>
              <a:t> 39 </a:t>
            </a:r>
            <a:r>
              <a:rPr lang="en-US" sz="3600" dirty="0">
                <a:latin typeface="Times New Roman" pitchFamily="18" charset="0"/>
                <a:cs typeface="Times New Roman" pitchFamily="18" charset="0"/>
              </a:rPr>
              <a:t>SGK </a:t>
            </a:r>
            <a:r>
              <a:rPr lang="en-US" sz="3600">
                <a:latin typeface="Times New Roman" pitchFamily="18" charset="0"/>
                <a:cs typeface="Times New Roman" pitchFamily="18" charset="0"/>
              </a:rPr>
              <a:t>Tr 179.</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6746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96" r="25540" b="26979"/>
          <a:stretch/>
        </p:blipFill>
        <p:spPr>
          <a:xfrm>
            <a:off x="4232030" y="3994868"/>
            <a:ext cx="4121829" cy="23428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ctrTitle"/>
          </p:nvPr>
        </p:nvSpPr>
        <p:spPr>
          <a:xfrm>
            <a:off x="0" y="0"/>
            <a:ext cx="12249150" cy="3336132"/>
          </a:xfrm>
        </p:spPr>
        <p:txBody>
          <a:bodyPr>
            <a:noAutofit/>
          </a:bodyPr>
          <a:lstStyle/>
          <a:p>
            <a:r>
              <a:rPr lang="en-US" sz="5400" b="1" dirty="0">
                <a:ln>
                  <a:solidFill>
                    <a:schemeClr val="bg1"/>
                  </a:solidFill>
                </a:ln>
                <a:solidFill>
                  <a:srgbClr val="FF0000"/>
                </a:solidFill>
                <a:latin typeface="Times New Roman" panose="02020603050405020304" pitchFamily="18" charset="0"/>
                <a:cs typeface="Times New Roman" panose="02020603050405020304" pitchFamily="18" charset="0"/>
              </a:rPr>
              <a:t>BÀI 38. </a:t>
            </a:r>
            <a:br>
              <a:rPr lang="en-US" sz="5400" dirty="0">
                <a:ln>
                  <a:solidFill>
                    <a:schemeClr val="bg1"/>
                  </a:solidFill>
                </a:ln>
                <a:solidFill>
                  <a:srgbClr val="FF0000"/>
                </a:solidFill>
                <a:latin typeface="Times New Roman" panose="02020603050405020304" pitchFamily="18" charset="0"/>
                <a:cs typeface="Times New Roman" panose="02020603050405020304" pitchFamily="18" charset="0"/>
              </a:rPr>
            </a:br>
            <a:r>
              <a:rPr lang="en-US" sz="5400" b="1" dirty="0">
                <a:ln>
                  <a:solidFill>
                    <a:schemeClr val="bg1"/>
                  </a:solidFill>
                </a:ln>
                <a:solidFill>
                  <a:srgbClr val="FF0000"/>
                </a:solidFill>
                <a:latin typeface="Times New Roman" panose="02020603050405020304" pitchFamily="18" charset="0"/>
                <a:cs typeface="Times New Roman" panose="02020603050405020304" pitchFamily="18" charset="0"/>
              </a:rPr>
              <a:t>CÁC YẾU TỐ ẢNH HƯỞNG ĐẾN SINH SẢN VÀ ĐIỀU HOÀ, ĐIỀU KHIỂN SINH SẢN Ở SINH VẬT</a:t>
            </a:r>
            <a:endParaRPr lang="en-US" sz="5400" dirty="0">
              <a:ln>
                <a:solidFill>
                  <a:schemeClr val="bg1"/>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8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rgbClr val="FF0066"/>
                </a:solidFill>
                <a:latin typeface="Times New Roman" panose="02020603050405020304" pitchFamily="18" charset="0"/>
                <a:cs typeface="Times New Roman" panose="02020603050405020304" pitchFamily="18" charset="0"/>
              </a:rPr>
              <a:t>NỘI DUNG</a:t>
            </a:r>
          </a:p>
        </p:txBody>
      </p:sp>
      <p:sp>
        <p:nvSpPr>
          <p:cNvPr id="3" name="Content Placeholder 2"/>
          <p:cNvSpPr>
            <a:spLocks noGrp="1"/>
          </p:cNvSpPr>
          <p:nvPr>
            <p:ph idx="1"/>
          </p:nvPr>
        </p:nvSpPr>
        <p:spPr>
          <a:xfrm>
            <a:off x="838200" y="1825625"/>
            <a:ext cx="10515600" cy="2310277"/>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I.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II.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hữu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tiễn</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320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69" y="13433"/>
            <a:ext cx="11513234" cy="1325563"/>
          </a:xfrm>
        </p:spPr>
        <p:txBody>
          <a:bodyPr>
            <a:normAutofit/>
          </a:bodyPr>
          <a:lstStyle/>
          <a:p>
            <a:r>
              <a:rPr lang="en-US" b="1" dirty="0" err="1">
                <a:solidFill>
                  <a:srgbClr val="009900"/>
                </a:solidFill>
                <a:latin typeface="Times New Roman" panose="02020603050405020304" pitchFamily="18" charset="0"/>
                <a:cs typeface="Times New Roman" panose="02020603050405020304" pitchFamily="18" charset="0"/>
              </a:rPr>
              <a:t>Bài</a:t>
            </a:r>
            <a:r>
              <a:rPr lang="en-US" b="1" dirty="0">
                <a:solidFill>
                  <a:srgbClr val="009900"/>
                </a:solidFill>
                <a:latin typeface="Times New Roman" panose="02020603050405020304" pitchFamily="18" charset="0"/>
                <a:cs typeface="Times New Roman" panose="02020603050405020304" pitchFamily="18" charset="0"/>
              </a:rPr>
              <a:t> 38. </a:t>
            </a:r>
            <a:r>
              <a:rPr lang="en-US" b="1" dirty="0" err="1">
                <a:solidFill>
                  <a:srgbClr val="009900"/>
                </a:solidFill>
                <a:latin typeface="Times New Roman" panose="02020603050405020304" pitchFamily="18" charset="0"/>
                <a:cs typeface="Times New Roman" panose="02020603050405020304" pitchFamily="18" charset="0"/>
              </a:rPr>
              <a:t>Các</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số</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yếu</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tố</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ảnh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hưởng</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đến</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sinh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sản</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và</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điều</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hoà</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điều</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khiển</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sinh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sản</a:t>
            </a:r>
            <a:r>
              <a:rPr lang="en-US" b="1" dirty="0">
                <a:solidFill>
                  <a:srgbClr val="009900"/>
                </a:solidFill>
                <a:latin typeface="Times New Roman" panose="02020603050405020304" pitchFamily="18" charset="0"/>
                <a:cs typeface="Times New Roman" panose="02020603050405020304" pitchFamily="18" charset="0"/>
              </a:rPr>
              <a:t> ở </a:t>
            </a:r>
            <a:r>
              <a:rPr lang="en-US" b="1" dirty="0" err="1">
                <a:solidFill>
                  <a:srgbClr val="009900"/>
                </a:solidFill>
                <a:latin typeface="Times New Roman" panose="02020603050405020304" pitchFamily="18" charset="0"/>
                <a:cs typeface="Times New Roman" panose="02020603050405020304" pitchFamily="18" charset="0"/>
              </a:rPr>
              <a:t>sinh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vật</a:t>
            </a:r>
            <a:endParaRPr lang="en-US" dirty="0">
              <a:solidFill>
                <a:srgbClr val="00990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889AB5BB-19F3-F933-703C-10C81A3FF536}"/>
              </a:ext>
            </a:extLst>
          </p:cNvPr>
          <p:cNvSpPr txBox="1">
            <a:spLocks/>
          </p:cNvSpPr>
          <p:nvPr/>
        </p:nvSpPr>
        <p:spPr>
          <a:xfrm>
            <a:off x="262598" y="1176460"/>
            <a:ext cx="119294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I. </a:t>
            </a:r>
            <a:r>
              <a:rPr lang="en-US" sz="3200" b="1" u="sng" dirty="0" err="1">
                <a:solidFill>
                  <a:srgbClr val="002060"/>
                </a:solidFill>
                <a:latin typeface="Times New Roman" panose="02020603050405020304" pitchFamily="18" charset="0"/>
                <a:cs typeface="Times New Roman" panose="02020603050405020304" pitchFamily="18" charset="0"/>
              </a:rPr>
              <a:t>Một</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số</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yếu</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tố</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ảnh</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hưởng</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đến</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sinh</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sản</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và</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điều</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hoà</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điều</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khiển</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sinh</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sản</a:t>
            </a:r>
            <a:r>
              <a:rPr lang="en-US" sz="3200" b="1" u="sng" dirty="0">
                <a:solidFill>
                  <a:srgbClr val="002060"/>
                </a:solidFill>
                <a:latin typeface="Times New Roman" panose="02020603050405020304" pitchFamily="18" charset="0"/>
                <a:cs typeface="Times New Roman" panose="02020603050405020304" pitchFamily="18" charset="0"/>
              </a:rPr>
              <a:t> ở </a:t>
            </a:r>
            <a:r>
              <a:rPr lang="en-US" sz="3200" b="1" u="sng" dirty="0" err="1">
                <a:solidFill>
                  <a:srgbClr val="002060"/>
                </a:solidFill>
                <a:latin typeface="Times New Roman" panose="02020603050405020304" pitchFamily="18" charset="0"/>
                <a:cs typeface="Times New Roman" panose="02020603050405020304" pitchFamily="18" charset="0"/>
              </a:rPr>
              <a:t>sinh</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vật</a:t>
            </a:r>
            <a:r>
              <a:rPr lang="en-US" sz="3200" b="1" u="sng" dirty="0">
                <a:solidFill>
                  <a:srgbClr val="002060"/>
                </a:solidFill>
                <a:latin typeface="Times New Roman" panose="02020603050405020304" pitchFamily="18" charset="0"/>
                <a:cs typeface="Times New Roman" panose="02020603050405020304" pitchFamily="18" charset="0"/>
              </a:rPr>
              <a:t>:</a:t>
            </a:r>
            <a:endParaRPr lang="en-US" sz="3200"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74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35A23CF-CD3A-FC35-35D7-5BDACA7EFD5C}"/>
              </a:ext>
            </a:extLst>
          </p:cNvPr>
          <p:cNvSpPr>
            <a:spLocks noGrp="1"/>
          </p:cNvSpPr>
          <p:nvPr>
            <p:ph idx="1"/>
          </p:nvPr>
        </p:nvSpPr>
        <p:spPr>
          <a:xfrm>
            <a:off x="527957" y="1158456"/>
            <a:ext cx="11136086" cy="4541087"/>
          </a:xfrm>
        </p:spPr>
        <p:txBody>
          <a:bodyPr>
            <a:normAutofit fontScale="92500"/>
          </a:bodyPr>
          <a:lstStyle/>
          <a:p>
            <a:pPr marL="0" indent="0">
              <a:lnSpc>
                <a:spcPct val="150000"/>
              </a:lnSpc>
              <a:buNone/>
            </a:pPr>
            <a:r>
              <a:rPr lang="en-US" sz="3000" b="1" dirty="0">
                <a:solidFill>
                  <a:srgbClr val="FF0066"/>
                </a:solidFill>
                <a:latin typeface="Times New Roman" panose="02020603050405020304" pitchFamily="18" charset="0"/>
                <a:cs typeface="Times New Roman" panose="02020603050405020304" pitchFamily="18" charset="0"/>
              </a:rPr>
              <a:t>1. </a:t>
            </a:r>
            <a:r>
              <a:rPr lang="en-US" sz="3000" b="1" dirty="0" err="1">
                <a:solidFill>
                  <a:srgbClr val="FF0066"/>
                </a:solidFill>
                <a:latin typeface="Times New Roman" panose="02020603050405020304" pitchFamily="18" charset="0"/>
                <a:cs typeface="Times New Roman" panose="02020603050405020304" pitchFamily="18" charset="0"/>
              </a:rPr>
              <a:t>Một</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số</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yếu</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tố</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môi</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trường</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ảnh</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hưởng</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đến</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sinh</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sản</a:t>
            </a:r>
            <a:r>
              <a:rPr lang="en-US" sz="3000" b="1" dirty="0">
                <a:solidFill>
                  <a:srgbClr val="FF0066"/>
                </a:solidFill>
                <a:latin typeface="Times New Roman" panose="02020603050405020304" pitchFamily="18" charset="0"/>
                <a:cs typeface="Times New Roman" panose="02020603050405020304" pitchFamily="18" charset="0"/>
              </a:rPr>
              <a:t> ở </a:t>
            </a:r>
            <a:r>
              <a:rPr lang="en-US" sz="3000" b="1" dirty="0" err="1">
                <a:solidFill>
                  <a:srgbClr val="FF0066"/>
                </a:solidFill>
                <a:latin typeface="Times New Roman" panose="02020603050405020304" pitchFamily="18" charset="0"/>
                <a:cs typeface="Times New Roman" panose="02020603050405020304" pitchFamily="18" charset="0"/>
              </a:rPr>
              <a:t>sinh</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vật</a:t>
            </a:r>
            <a:endParaRPr lang="en-US" sz="3000" dirty="0">
              <a:solidFill>
                <a:srgbClr val="FF0066"/>
              </a:solidFill>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 GV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qua </a:t>
            </a:r>
            <a:r>
              <a:rPr lang="en-US" b="1" dirty="0" err="1">
                <a:solidFill>
                  <a:srgbClr val="0033CC"/>
                </a:solidFill>
                <a:latin typeface="Times New Roman" panose="02020603050405020304" pitchFamily="18" charset="0"/>
                <a:cs typeface="Times New Roman" panose="02020603050405020304" pitchFamily="18" charset="0"/>
              </a:rPr>
              <a:t>kỹ</a:t>
            </a:r>
            <a:r>
              <a:rPr lang="en-US" b="1" dirty="0">
                <a:solidFill>
                  <a:srgbClr val="0033CC"/>
                </a:solidFill>
                <a:latin typeface="Times New Roman" panose="02020603050405020304" pitchFamily="18" charset="0"/>
                <a:cs typeface="Times New Roman" panose="02020603050405020304" pitchFamily="18" charset="0"/>
              </a:rPr>
              <a:t> </a:t>
            </a:r>
            <a:r>
              <a:rPr lang="en-US" b="1" dirty="0" err="1">
                <a:solidFill>
                  <a:srgbClr val="0033CC"/>
                </a:solidFill>
                <a:latin typeface="Times New Roman" panose="02020603050405020304" pitchFamily="18" charset="0"/>
                <a:cs typeface="Times New Roman" panose="02020603050405020304" pitchFamily="18" charset="0"/>
              </a:rPr>
              <a:t>thuật</a:t>
            </a:r>
            <a:r>
              <a:rPr lang="en-US" b="1" dirty="0">
                <a:solidFill>
                  <a:srgbClr val="0033CC"/>
                </a:solidFill>
                <a:latin typeface="Times New Roman" panose="02020603050405020304" pitchFamily="18" charset="0"/>
                <a:cs typeface="Times New Roman" panose="02020603050405020304" pitchFamily="18" charset="0"/>
              </a:rPr>
              <a:t> </a:t>
            </a:r>
            <a:r>
              <a:rPr lang="en-US" b="1" dirty="0" err="1">
                <a:solidFill>
                  <a:srgbClr val="0033CC"/>
                </a:solidFill>
                <a:latin typeface="Times New Roman" panose="02020603050405020304" pitchFamily="18" charset="0"/>
                <a:cs typeface="Times New Roman" panose="02020603050405020304" pitchFamily="18" charset="0"/>
              </a:rPr>
              <a:t>phòng</a:t>
            </a:r>
            <a:r>
              <a:rPr lang="en-US" b="1" dirty="0">
                <a:solidFill>
                  <a:srgbClr val="0033CC"/>
                </a:solidFill>
                <a:latin typeface="Times New Roman" panose="02020603050405020304" pitchFamily="18" charset="0"/>
                <a:cs typeface="Times New Roman" panose="02020603050405020304" pitchFamily="18" charset="0"/>
              </a:rPr>
              <a:t> </a:t>
            </a:r>
            <a:r>
              <a:rPr lang="en-US" b="1" dirty="0" err="1">
                <a:solidFill>
                  <a:srgbClr val="0033CC"/>
                </a:solidFill>
                <a:latin typeface="Times New Roman" panose="02020603050405020304" pitchFamily="18" charset="0"/>
                <a:cs typeface="Times New Roman" panose="02020603050405020304" pitchFamily="18" charset="0"/>
              </a:rPr>
              <a:t>tranh</a:t>
            </a:r>
            <a:r>
              <a:rPr lang="en-US" b="1" dirty="0">
                <a:solidFill>
                  <a:srgbClr val="0033CC"/>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bức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175)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GV </a:t>
            </a:r>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H1. </a:t>
            </a:r>
          </a:p>
          <a:p>
            <a:pPr marL="0" indent="0">
              <a:lnSpc>
                <a:spcPct val="150000"/>
              </a:lnSpc>
              <a:buNone/>
            </a:pPr>
            <a:r>
              <a:rPr lang="en-US" b="1" dirty="0">
                <a:solidFill>
                  <a:srgbClr val="FF0066"/>
                </a:solidFill>
                <a:latin typeface="Times New Roman" panose="02020603050405020304" pitchFamily="18" charset="0"/>
                <a:cs typeface="Times New Roman" panose="02020603050405020304" pitchFamily="18" charset="0"/>
              </a:rPr>
              <a:t>H1: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38.1,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707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94418"/>
          </a:xfrm>
        </p:spPr>
        <p:txBody>
          <a:bodyPr>
            <a:normAutofit fontScale="90000"/>
          </a:bodyPr>
          <a:lstStyle/>
          <a:p>
            <a:pPr algn="ctr"/>
            <a:r>
              <a:rPr lang="en-US" b="1" dirty="0" err="1">
                <a:solidFill>
                  <a:srgbClr val="FF0066"/>
                </a:solidFill>
                <a:latin typeface="Times New Roman" panose="02020603050405020304" pitchFamily="18" charset="0"/>
                <a:cs typeface="Times New Roman" panose="02020603050405020304" pitchFamily="18" charset="0"/>
              </a:rPr>
              <a:t>Tranh</a:t>
            </a:r>
            <a:r>
              <a:rPr lang="en-US" b="1" dirty="0">
                <a:solidFill>
                  <a:srgbClr val="FF0066"/>
                </a:solidFill>
                <a:latin typeface="Times New Roman" panose="02020603050405020304" pitchFamily="18" charset="0"/>
                <a:cs typeface="Times New Roman" panose="02020603050405020304" pitchFamily="18" charset="0"/>
              </a:rPr>
              <a:t> 1</a:t>
            </a:r>
          </a:p>
        </p:txBody>
      </p:sp>
      <p:sp>
        <p:nvSpPr>
          <p:cNvPr id="5" name="Content Placeholder 4"/>
          <p:cNvSpPr>
            <a:spLocks noGrp="1"/>
          </p:cNvSpPr>
          <p:nvPr>
            <p:ph sz="half" idx="1"/>
          </p:nvPr>
        </p:nvSpPr>
        <p:spPr>
          <a:xfrm>
            <a:off x="333829" y="4960711"/>
            <a:ext cx="5689600" cy="1657804"/>
          </a:xfrm>
        </p:spPr>
        <p:txBody>
          <a:bodyPr>
            <a:noAutofit/>
          </a:bodyPr>
          <a:lstStyle/>
          <a:p>
            <a:pPr marL="0" indent="0">
              <a:buNone/>
            </a:pPr>
            <a:r>
              <a:rPr lang="en-US" sz="2400" dirty="0" err="1">
                <a:latin typeface="Times New Roman" panose="02020603050405020304" pitchFamily="18" charset="0"/>
                <a:cs typeface="Times New Roman" panose="02020603050405020304" pitchFamily="18" charset="0"/>
              </a:rPr>
              <a:t>Chuột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(Mus </a:t>
            </a:r>
            <a:r>
              <a:rPr lang="en-US" sz="2400" i="1" dirty="0" err="1">
                <a:latin typeface="Times New Roman" panose="02020603050405020304" pitchFamily="18" charset="0"/>
                <a:cs typeface="Times New Roman" panose="02020603050405020304" pitchFamily="18" charset="0"/>
              </a:rPr>
              <a:t>musculus</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18</a:t>
            </a:r>
            <a:r>
              <a:rPr lang="en-US" sz="2400" baseline="30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30</a:t>
            </a:r>
            <a:r>
              <a:rPr lang="en-US" sz="2400" baseline="30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p>
        </p:txBody>
      </p:sp>
      <p:sp>
        <p:nvSpPr>
          <p:cNvPr id="6" name="Content Placeholder 5"/>
          <p:cNvSpPr>
            <a:spLocks noGrp="1"/>
          </p:cNvSpPr>
          <p:nvPr>
            <p:ph sz="half" idx="2"/>
          </p:nvPr>
        </p:nvSpPr>
        <p:spPr>
          <a:xfrm>
            <a:off x="6244770" y="4960711"/>
            <a:ext cx="5642429" cy="1527175"/>
          </a:xfrm>
        </p:spPr>
        <p:txBody>
          <a:bodyPr>
            <a:normAutofit/>
          </a:bodyPr>
          <a:lstStyle/>
          <a:p>
            <a:pPr marL="0" indent="0">
              <a:buNone/>
            </a:pPr>
            <a:r>
              <a:rPr lang="vi-VN" sz="2400" dirty="0">
                <a:latin typeface="Times New Roman" panose="02020603050405020304" pitchFamily="18" charset="0"/>
                <a:cs typeface="Times New Roman" panose="02020603050405020304" pitchFamily="18" charset="0"/>
              </a:rPr>
              <a:t>Nhiệt độ quá thấp hạt phấn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ém nảy mầm, ống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phấn không sinh trưởng; nhiệt độ quá cao thì sự nảy mầm và sinh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trưởng của ống phấn không bình thường. </a:t>
            </a:r>
            <a:endParaRPr lang="en-US" sz="2400" dirty="0">
              <a:latin typeface="Times New Roman" panose="02020603050405020304" pitchFamily="18" charset="0"/>
              <a:cs typeface="Times New Roman" panose="02020603050405020304" pitchFamily="18" charset="0"/>
            </a:endParaRPr>
          </a:p>
        </p:txBody>
      </p:sp>
      <p:pic>
        <p:nvPicPr>
          <p:cNvPr id="2050" name="Picture 2" descr="Mouse White Top Sellers, 49% OFF | www.otsv.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29" y="1648051"/>
            <a:ext cx="57150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ụ tinh, kết quả và tạo hạ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341" y="1648051"/>
            <a:ext cx="4717143" cy="306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7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FF0066"/>
                </a:solidFill>
                <a:latin typeface="Times New Roman" panose="02020603050405020304" pitchFamily="18" charset="0"/>
                <a:cs typeface="Times New Roman" panose="02020603050405020304" pitchFamily="18" charset="0"/>
              </a:rPr>
              <a:t>Tranh</a:t>
            </a:r>
            <a:r>
              <a:rPr lang="en-US" b="1" dirty="0">
                <a:solidFill>
                  <a:srgbClr val="FF0066"/>
                </a:solidFill>
                <a:latin typeface="Times New Roman" panose="02020603050405020304" pitchFamily="18" charset="0"/>
                <a:cs typeface="Times New Roman" panose="02020603050405020304" pitchFamily="18" charset="0"/>
              </a:rPr>
              <a:t> 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77371" y="6168778"/>
            <a:ext cx="11669486" cy="429306"/>
          </a:xfrm>
        </p:spPr>
        <p:txBody>
          <a:bodyPr>
            <a:noAutofit/>
          </a:bodyPr>
          <a:lstStyle/>
          <a:p>
            <a:pPr marL="0" indent="0" algn="ctr">
              <a:buNone/>
            </a:pP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trôi</a:t>
            </a: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3074" name="Picture 2" descr="Thụ tinh, kết quả và tạo h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84638"/>
            <a:ext cx="6324600" cy="4105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llen - Wikiw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404" y="2684206"/>
            <a:ext cx="1568577" cy="234796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2566219" y="2382813"/>
            <a:ext cx="2718795" cy="1588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05486" y="1915886"/>
            <a:ext cx="246743" cy="1451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663543" y="1796988"/>
            <a:ext cx="130628" cy="3178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0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788038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TotalTime>
  <Words>1892</Words>
  <Application>Microsoft Office PowerPoint</Application>
  <PresentationFormat>Widescreen</PresentationFormat>
  <Paragraphs>99</Paragraphs>
  <Slides>36</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A3.OpenSans-San</vt:lpstr>
      <vt:lpstr>Arial</vt:lpstr>
      <vt:lpstr>Calibri</vt:lpstr>
      <vt:lpstr>Calibri Light</vt:lpstr>
      <vt:lpstr>Times New Roman</vt:lpstr>
      <vt:lpstr>VNI-Thufap3</vt:lpstr>
      <vt:lpstr>Office Theme</vt:lpstr>
      <vt:lpstr>PowerPoint Presentation</vt:lpstr>
      <vt:lpstr>KHỞI ĐỘNG</vt:lpstr>
      <vt:lpstr>PowerPoint Presentation</vt:lpstr>
      <vt:lpstr>BÀI 38.  CÁC YẾU TỐ ẢNH HƯỞNG ĐẾN SINH SẢN VÀ ĐIỀU HOÀ, ĐIỀU KHIỂN SINH SẢN Ở SINH VẬT</vt:lpstr>
      <vt:lpstr>NỘI DUNG</vt:lpstr>
      <vt:lpstr>Bài 38. Các số yếu tố ảnh hưởng đến sinh sản và điều hoà, điều khiển sinh sản ở sinh vật</vt:lpstr>
      <vt:lpstr>PowerPoint Presentation</vt:lpstr>
      <vt:lpstr>Tranh 1</vt:lpstr>
      <vt:lpstr>Tranh 2</vt:lpstr>
      <vt:lpstr>Tranh 3</vt:lpstr>
      <vt:lpstr>Tranh 4</vt:lpstr>
      <vt:lpstr>PowerPoint Presentation</vt:lpstr>
      <vt:lpstr> 1. Một số yếu tố môi trường ảnh hưởng đến sinh sản ở sinh vật</vt:lpstr>
      <vt:lpstr> 2. Yếu tố điều hòa sinh sản ở sinh vật</vt:lpstr>
      <vt:lpstr>  2. Yếu tố điều hòa sinh sản ở sinh vật</vt:lpstr>
      <vt:lpstr>3. Yếu tố điều khiển sinh sản ở sinh vật</vt:lpstr>
      <vt:lpstr>PowerPoint Presentation</vt:lpstr>
      <vt:lpstr> 3. Yếu tố điều khiển sinh sản ở sinh vật</vt:lpstr>
      <vt:lpstr>II. Vận dụng những hiểu biết về sinh sản hữu tính trong thực tiễn </vt:lpstr>
      <vt:lpstr>Tranh 1</vt:lpstr>
      <vt:lpstr>Tranh 2</vt:lpstr>
      <vt:lpstr>Tranh 3</vt:lpstr>
      <vt:lpstr>Tranh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 Vận dụng những hiểu biết về sinh sản hữu tính trong thực tiễn </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59</cp:revision>
  <dcterms:created xsi:type="dcterms:W3CDTF">2022-07-14T06:24:55Z</dcterms:created>
  <dcterms:modified xsi:type="dcterms:W3CDTF">2023-05-14T11:31:49Z</dcterms:modified>
</cp:coreProperties>
</file>