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sldIdLst>
    <p:sldId id="256" r:id="rId3"/>
    <p:sldId id="257" r:id="rId4"/>
    <p:sldId id="258" r:id="rId5"/>
    <p:sldId id="259" r:id="rId6"/>
    <p:sldId id="262" r:id="rId7"/>
    <p:sldId id="272" r:id="rId8"/>
    <p:sldId id="273" r:id="rId9"/>
    <p:sldId id="281" r:id="rId10"/>
    <p:sldId id="275" r:id="rId11"/>
    <p:sldId id="274" r:id="rId12"/>
    <p:sldId id="277" r:id="rId13"/>
    <p:sldId id="278" r:id="rId14"/>
    <p:sldId id="301" r:id="rId15"/>
    <p:sldId id="302" r:id="rId16"/>
    <p:sldId id="280" r:id="rId17"/>
    <p:sldId id="263" r:id="rId18"/>
    <p:sldId id="264" r:id="rId19"/>
    <p:sldId id="265" r:id="rId20"/>
    <p:sldId id="266" r:id="rId21"/>
    <p:sldId id="267" r:id="rId22"/>
    <p:sldId id="268" r:id="rId23"/>
    <p:sldId id="269" r:id="rId24"/>
    <p:sldId id="270"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90" d="100"/>
          <a:sy n="90" d="100"/>
        </p:scale>
        <p:origin x="30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2.xml"/><Relationship Id="rId4"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D81CA1-C9BF-4E5C-97EA-D9D713E7022F}"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4B91-C7D9-424B-BB68-E7D3E826386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D81CA1-C9BF-4E5C-97EA-D9D713E7022F}"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4B91-C7D9-424B-BB68-E7D3E82638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D81CA1-C9BF-4E5C-97EA-D9D713E7022F}"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4B91-C7D9-424B-BB68-E7D3E826386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D81CA1-C9BF-4E5C-97EA-D9D713E7022F}"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4B91-C7D9-424B-BB68-E7D3E826386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D81CA1-C9BF-4E5C-97EA-D9D713E7022F}"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4B91-C7D9-424B-BB68-E7D3E826386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D81CA1-C9BF-4E5C-97EA-D9D713E7022F}"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4B91-C7D9-424B-BB68-E7D3E8263860}"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D81CA1-C9BF-4E5C-97EA-D9D713E7022F}"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E4B91-C7D9-424B-BB68-E7D3E8263860}"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D81CA1-C9BF-4E5C-97EA-D9D713E7022F}"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E4B91-C7D9-424B-BB68-E7D3E8263860}"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D81CA1-C9BF-4E5C-97EA-D9D713E7022F}"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E4B91-C7D9-424B-BB68-E7D3E8263860}"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D81CA1-C9BF-4E5C-97EA-D9D713E7022F}"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E4B91-C7D9-424B-BB68-E7D3E8263860}"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D81CA1-C9BF-4E5C-97EA-D9D713E7022F}"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E4B91-C7D9-424B-BB68-E7D3E826386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D81CA1-C9BF-4E5C-97EA-D9D713E7022F}"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4B91-C7D9-424B-BB68-E7D3E826386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D81CA1-C9BF-4E5C-97EA-D9D713E7022F}"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E4B91-C7D9-424B-BB68-E7D3E8263860}"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D81CA1-C9BF-4E5C-97EA-D9D713E7022F}"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4B91-C7D9-424B-BB68-E7D3E8263860}"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D81CA1-C9BF-4E5C-97EA-D9D713E7022F}"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4B91-C7D9-424B-BB68-E7D3E8263860}"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696000" y="394405"/>
            <a:ext cx="10800000" cy="792000"/>
          </a:xfrm>
        </p:spPr>
        <p:txBody>
          <a:bodyPr wrap="square" lIns="0" tIns="0" rIns="0" bIns="0">
            <a:normAutofit/>
          </a:bodyPr>
          <a:lstStyle>
            <a:lvl1pPr algn="ctr" fontAlgn="base">
              <a:defRPr sz="3200">
                <a:solidFill>
                  <a:schemeClr val="tx1">
                    <a:lumMod val="85000"/>
                    <a:lumOff val="15000"/>
                  </a:schemeClr>
                </a:solidFill>
                <a:latin typeface="+mj-lt"/>
              </a:defRPr>
            </a:lvl1pPr>
          </a:lstStyle>
          <a:p>
            <a:r>
              <a:rPr lang="en-US"/>
              <a:t>Click to add title</a:t>
            </a:r>
          </a:p>
        </p:txBody>
      </p:sp>
      <p:sp>
        <p:nvSpPr>
          <p:cNvPr id="3" name="日期占位符 2"/>
          <p:cNvSpPr>
            <a:spLocks noGrp="1"/>
          </p:cNvSpPr>
          <p:nvPr>
            <p:ph type="dt" sz="half" idx="10"/>
            <p:custDataLst>
              <p:tags r:id="rId2"/>
            </p:custDataLst>
          </p:nvPr>
        </p:nvSpPr>
        <p:spPr/>
        <p:txBody>
          <a:bodyPr wrap="square">
            <a:normAutofit/>
          </a:bodyPr>
          <a:lstStyle>
            <a:lvl1pPr>
              <a:defRPr>
                <a:latin typeface="Arial" panose="020B0604020202020204" pitchFamily="34" charset="0"/>
                <a:sym typeface="Arial" panose="020B0604020202020204" pitchFamily="34" charset="0"/>
              </a:defRPr>
            </a:lvl1pPr>
          </a:lstStyle>
          <a:p>
            <a:r>
              <a:rPr lang="en-US"/>
              <a:t>Date Area</a:t>
            </a:r>
          </a:p>
        </p:txBody>
      </p:sp>
      <p:sp>
        <p:nvSpPr>
          <p:cNvPr id="4" name="页脚占位符 3"/>
          <p:cNvSpPr>
            <a:spLocks noGrp="1"/>
          </p:cNvSpPr>
          <p:nvPr>
            <p:ph type="ftr" sz="quarter" idx="11"/>
            <p:custDataLst>
              <p:tags r:id="rId3"/>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4"/>
            </p:custDataLst>
          </p:nvPr>
        </p:nvSpPr>
        <p:spPr/>
        <p:txBody>
          <a:bodyPr wrap="square">
            <a:normAutofit/>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D81CA1-C9BF-4E5C-97EA-D9D713E7022F}"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4B91-C7D9-424B-BB68-E7D3E826386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D81CA1-C9BF-4E5C-97EA-D9D713E7022F}"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E4B91-C7D9-424B-BB68-E7D3E826386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D81CA1-C9BF-4E5C-97EA-D9D713E7022F}"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E4B91-C7D9-424B-BB68-E7D3E82638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D81CA1-C9BF-4E5C-97EA-D9D713E7022F}"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E4B91-C7D9-424B-BB68-E7D3E82638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D81CA1-C9BF-4E5C-97EA-D9D713E7022F}"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E4B91-C7D9-424B-BB68-E7D3E82638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D81CA1-C9BF-4E5C-97EA-D9D713E7022F}"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E4B91-C7D9-424B-BB68-E7D3E826386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D81CA1-C9BF-4E5C-97EA-D9D713E7022F}"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E4B91-C7D9-424B-BB68-E7D3E826386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81CA1-C9BF-4E5C-97EA-D9D713E7022F}" type="datetimeFigureOut">
              <a:rPr lang="en-US" smtClean="0"/>
              <a:t>11/1/2024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E4B91-C7D9-424B-BB68-E7D3E826386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81CA1-C9BF-4E5C-97EA-D9D713E7022F}" type="datetimeFigureOut">
              <a:rPr lang="en-US" smtClean="0"/>
              <a:t>11/1/2024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E4B91-C7D9-424B-BB68-E7D3E826386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1319" y="362465"/>
            <a:ext cx="11302313" cy="6137189"/>
          </a:xfrm>
        </p:spPr>
        <p:txBody>
          <a:bodyPr>
            <a:norm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Văn bản 2</a:t>
            </a:r>
          </a:p>
          <a:p>
            <a:pPr algn="ctr"/>
            <a:r>
              <a:rPr lang="en-US" sz="8800" dirty="0">
                <a:solidFill>
                  <a:srgbClr val="FF0000"/>
                </a:solidFill>
                <a:latin typeface="Times New Roman" panose="02020603050405020304" pitchFamily="18" charset="0"/>
                <a:cs typeface="Times New Roman" panose="02020603050405020304" pitchFamily="18" charset="0"/>
              </a:rPr>
              <a:t>GẶP LÁ CƠM NẾP</a:t>
            </a:r>
          </a:p>
          <a:p>
            <a:pPr algn="ctr"/>
            <a:r>
              <a:rPr lang="en-US" sz="3200" dirty="0">
                <a:solidFill>
                  <a:srgbClr val="FF0000"/>
                </a:solidFill>
                <a:latin typeface="Times New Roman" panose="02020603050405020304" pitchFamily="18" charset="0"/>
                <a:cs typeface="Times New Roman" panose="02020603050405020304" pitchFamily="18" charset="0"/>
              </a:rPr>
              <a:t>(Thanh Thảo)</a:t>
            </a:r>
          </a:p>
        </p:txBody>
      </p:sp>
      <p:pic>
        <p:nvPicPr>
          <p:cNvPr id="5" name="Picture 4"/>
          <p:cNvPicPr>
            <a:picLocks noChangeAspect="1"/>
          </p:cNvPicPr>
          <p:nvPr/>
        </p:nvPicPr>
        <p:blipFill>
          <a:blip r:embed="rId2"/>
          <a:stretch>
            <a:fillRect/>
          </a:stretch>
        </p:blipFill>
        <p:spPr>
          <a:xfrm>
            <a:off x="7077710" y="2987040"/>
            <a:ext cx="3712845" cy="3416300"/>
          </a:xfrm>
          <a:prstGeom prst="rect">
            <a:avLst/>
          </a:prstGeom>
        </p:spPr>
      </p:pic>
      <p:pic>
        <p:nvPicPr>
          <p:cNvPr id="6" name="Picture 5"/>
          <p:cNvPicPr>
            <a:picLocks noChangeAspect="1"/>
          </p:cNvPicPr>
          <p:nvPr/>
        </p:nvPicPr>
        <p:blipFill>
          <a:blip r:embed="rId3"/>
          <a:stretch>
            <a:fillRect/>
          </a:stretch>
        </p:blipFill>
        <p:spPr>
          <a:xfrm>
            <a:off x="1753235" y="3053080"/>
            <a:ext cx="1573530" cy="3273425"/>
          </a:xfrm>
          <a:prstGeom prst="rect">
            <a:avLst/>
          </a:prstGeom>
        </p:spPr>
      </p:pic>
      <p:pic>
        <p:nvPicPr>
          <p:cNvPr id="7" name="Picture 6"/>
          <p:cNvPicPr>
            <a:picLocks noChangeAspect="1"/>
          </p:cNvPicPr>
          <p:nvPr/>
        </p:nvPicPr>
        <p:blipFill>
          <a:blip r:embed="rId4"/>
          <a:stretch>
            <a:fillRect/>
          </a:stretch>
        </p:blipFill>
        <p:spPr>
          <a:xfrm>
            <a:off x="3326765" y="3053080"/>
            <a:ext cx="3750945" cy="32734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1319" y="362465"/>
            <a:ext cx="11302313" cy="6137189"/>
          </a:xfrm>
        </p:spPr>
        <p:txBody>
          <a:bodyPr>
            <a:normAutofit/>
          </a:bodyPr>
          <a:lstStyle/>
          <a:p>
            <a:pPr algn="just"/>
            <a:r>
              <a:rPr lang="en-US" sz="2600" b="1" i="1" dirty="0">
                <a:solidFill>
                  <a:srgbClr val="FF0000"/>
                </a:solidFill>
                <a:latin typeface="Times New Roman" panose="02020603050405020304" pitchFamily="18" charset="0"/>
                <a:cs typeface="Times New Roman" panose="02020603050405020304" pitchFamily="18" charset="0"/>
                <a:sym typeface="+mn-ea"/>
              </a:rPr>
              <a:t>b.Hình ảnh người mẹ:</a:t>
            </a:r>
          </a:p>
          <a:p>
            <a:pPr algn="just"/>
            <a:r>
              <a:rPr lang="en-US" sz="2600" dirty="0">
                <a:solidFill>
                  <a:srgbClr val="0070C0"/>
                </a:solidFill>
                <a:latin typeface="Times New Roman" panose="02020603050405020304" pitchFamily="18" charset="0"/>
                <a:cs typeface="Times New Roman" panose="02020603050405020304" pitchFamily="18" charset="0"/>
                <a:sym typeface="+mn-ea"/>
              </a:rPr>
              <a:t>Trong kí ức của người con, hình ảnh mẹ hiện lên như thế nào?</a:t>
            </a:r>
            <a:endParaRPr lang="en-US" sz="2600" dirty="0">
              <a:solidFill>
                <a:srgbClr val="0070C0"/>
              </a:solidFill>
              <a:latin typeface="Times New Roman" panose="02020603050405020304" pitchFamily="18" charset="0"/>
              <a:cs typeface="Times New Roman" panose="02020603050405020304" pitchFamily="18" charset="0"/>
            </a:endParaRPr>
          </a:p>
          <a:p>
            <a:pPr algn="just"/>
            <a:endParaRPr lang="en-US" sz="2600" dirty="0">
              <a:latin typeface="Times New Roman" panose="02020603050405020304" pitchFamily="18" charset="0"/>
              <a:cs typeface="Times New Roman" panose="02020603050405020304" pitchFamily="18" charset="0"/>
            </a:endParaRPr>
          </a:p>
        </p:txBody>
      </p:sp>
      <p:sp>
        <p:nvSpPr>
          <p:cNvPr id="2" name="Rectangles 1"/>
          <p:cNvSpPr/>
          <p:nvPr/>
        </p:nvSpPr>
        <p:spPr>
          <a:xfrm>
            <a:off x="238125" y="1378585"/>
            <a:ext cx="3804285" cy="86868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000">
                <a:latin typeface="Times New Roman" panose="02020603050405020304" pitchFamily="18" charset="0"/>
                <a:cs typeface="Times New Roman" panose="02020603050405020304" pitchFamily="18" charset="0"/>
              </a:rPr>
              <a:t>Những dòng thơ </a:t>
            </a:r>
          </a:p>
          <a:p>
            <a:pPr algn="ctr"/>
            <a:r>
              <a:rPr lang="en-US" sz="3000">
                <a:latin typeface="Times New Roman" panose="02020603050405020304" pitchFamily="18" charset="0"/>
                <a:cs typeface="Times New Roman" panose="02020603050405020304" pitchFamily="18" charset="0"/>
              </a:rPr>
              <a:t>kể về mẹ</a:t>
            </a:r>
          </a:p>
        </p:txBody>
      </p:sp>
      <p:sp>
        <p:nvSpPr>
          <p:cNvPr id="4" name="Rectangles 3"/>
          <p:cNvSpPr/>
          <p:nvPr/>
        </p:nvSpPr>
        <p:spPr>
          <a:xfrm>
            <a:off x="238125" y="2247265"/>
            <a:ext cx="3803650" cy="4252595"/>
          </a:xfrm>
          <a:prstGeom prst="rect">
            <a:avLst/>
          </a:prstGeom>
        </p:spPr>
        <p:style>
          <a:lnRef idx="2">
            <a:schemeClr val="accent1"/>
          </a:lnRef>
          <a:fillRef idx="0">
            <a:srgbClr val="FFFFFF"/>
          </a:fillRef>
          <a:effectRef idx="0">
            <a:srgbClr val="FFFFFF"/>
          </a:effectRef>
          <a:fontRef idx="minor">
            <a:schemeClr val="tx1"/>
          </a:fontRef>
        </p:style>
        <p:txBody>
          <a:bodyPr rtlCol="0" anchor="ctr"/>
          <a:lstStyle/>
          <a:p>
            <a:pPr indent="0" algn="just" fontAlgn="auto">
              <a:lnSpc>
                <a:spcPct val="100000"/>
              </a:lnSpc>
              <a:spcAft>
                <a:spcPts val="0"/>
              </a:spcAft>
            </a:pPr>
            <a:r>
              <a:rPr lang="en-US" sz="3000" i="1" dirty="0" err="1">
                <a:solidFill>
                  <a:schemeClr val="tx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Mẹ</a:t>
            </a:r>
            <a:r>
              <a:rPr lang="en-US" sz="3000" i="1" dirty="0">
                <a:solidFill>
                  <a:schemeClr val="tx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 ở </a:t>
            </a:r>
            <a:r>
              <a:rPr lang="en-US" sz="3000" i="1" dirty="0" err="1">
                <a:solidFill>
                  <a:schemeClr val="tx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đâu</a:t>
            </a:r>
            <a:r>
              <a:rPr lang="en-US" sz="3000" i="1" dirty="0">
                <a:solidFill>
                  <a:schemeClr val="tx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 </a:t>
            </a:r>
            <a:r>
              <a:rPr lang="en-US" sz="3000" i="1" dirty="0" err="1">
                <a:solidFill>
                  <a:schemeClr val="tx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chiều</a:t>
            </a:r>
            <a:r>
              <a:rPr lang="en-US" sz="3000" i="1" dirty="0">
                <a:solidFill>
                  <a:schemeClr val="tx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 nay</a:t>
            </a:r>
          </a:p>
          <a:p>
            <a:pPr indent="0" algn="just" fontAlgn="auto">
              <a:lnSpc>
                <a:spcPct val="100000"/>
              </a:lnSpc>
              <a:spcAft>
                <a:spcPts val="0"/>
              </a:spcAft>
            </a:pPr>
            <a:r>
              <a:rPr lang="en-US" sz="3000"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Nhặt</a:t>
            </a:r>
            <a:r>
              <a:rPr lang="en-US" sz="3000"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lá</a:t>
            </a:r>
            <a:r>
              <a:rPr lang="en-US" sz="3000"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về</a:t>
            </a:r>
            <a:r>
              <a:rPr lang="en-US" sz="3000"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đun</a:t>
            </a:r>
            <a:r>
              <a:rPr lang="en-US" sz="3000"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bếp</a:t>
            </a:r>
            <a:endParaRPr lang="en-US" sz="3000"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indent="0" algn="just" fontAlgn="auto">
              <a:lnSpc>
                <a:spcPct val="100000"/>
              </a:lnSpc>
              <a:spcAft>
                <a:spcPts val="0"/>
              </a:spcAft>
            </a:pPr>
            <a:r>
              <a:rPr lang="en-US" sz="3000"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Phải</a:t>
            </a:r>
            <a:r>
              <a:rPr lang="en-US" sz="3000"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mẹ</a:t>
            </a:r>
            <a:r>
              <a:rPr lang="en-US" sz="3000"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thổi</a:t>
            </a:r>
            <a:r>
              <a:rPr lang="en-US" sz="3000"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cơm</a:t>
            </a:r>
            <a:r>
              <a:rPr lang="en-US" sz="3000"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nếp</a:t>
            </a:r>
            <a:endParaRPr lang="en-US" sz="3000"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algn="ctr"/>
            <a:endParaRPr lang="en-US" sz="3000"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5" name="Rectangles 4"/>
          <p:cNvSpPr/>
          <p:nvPr/>
        </p:nvSpPr>
        <p:spPr>
          <a:xfrm>
            <a:off x="4206240" y="1378585"/>
            <a:ext cx="7837170" cy="86868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000">
                <a:latin typeface="Times New Roman" panose="02020603050405020304" pitchFamily="18" charset="0"/>
                <a:cs typeface="Times New Roman" panose="02020603050405020304" pitchFamily="18" charset="0"/>
              </a:rPr>
              <a:t>Hình ảnh người mẹ </a:t>
            </a:r>
          </a:p>
          <a:p>
            <a:pPr algn="ctr"/>
            <a:r>
              <a:rPr lang="en-US" sz="3000">
                <a:latin typeface="Times New Roman" panose="02020603050405020304" pitchFamily="18" charset="0"/>
                <a:cs typeface="Times New Roman" panose="02020603050405020304" pitchFamily="18" charset="0"/>
              </a:rPr>
              <a:t>trong kí ức của người con</a:t>
            </a:r>
          </a:p>
        </p:txBody>
      </p:sp>
      <p:sp>
        <p:nvSpPr>
          <p:cNvPr id="6" name="Rectangles 5"/>
          <p:cNvSpPr/>
          <p:nvPr/>
        </p:nvSpPr>
        <p:spPr>
          <a:xfrm>
            <a:off x="4206240" y="2174240"/>
            <a:ext cx="7837170" cy="4326255"/>
          </a:xfrm>
          <a:prstGeom prst="rect">
            <a:avLst/>
          </a:prstGeom>
        </p:spPr>
        <p:style>
          <a:lnRef idx="2">
            <a:schemeClr val="accent1"/>
          </a:lnRef>
          <a:fillRef idx="0">
            <a:srgbClr val="FFFFFF"/>
          </a:fillRef>
          <a:effectRef idx="0">
            <a:srgbClr val="FFFFFF"/>
          </a:effectRef>
          <a:fontRef idx="minor">
            <a:schemeClr val="tx1"/>
          </a:fontRef>
        </p:style>
        <p:txBody>
          <a:bodyPr rtlCol="0" anchor="ctr"/>
          <a:lstStyle/>
          <a:p>
            <a:pPr algn="l"/>
            <a:r>
              <a:rPr lang="en-US" sz="3000">
                <a:latin typeface="Times New Roman" panose="02020603050405020304" pitchFamily="18" charset="0"/>
                <a:cs typeface="Times New Roman" panose="02020603050405020304" pitchFamily="18" charset="0"/>
              </a:rPr>
              <a:t>-Mẹ là người </a:t>
            </a:r>
            <a:r>
              <a:rPr lang="en-US" sz="3000">
                <a:solidFill>
                  <a:srgbClr val="FF0000"/>
                </a:solidFill>
                <a:latin typeface="Times New Roman" panose="02020603050405020304" pitchFamily="18" charset="0"/>
                <a:cs typeface="Times New Roman" panose="02020603050405020304" pitchFamily="18" charset="0"/>
              </a:rPr>
              <a:t>tần tảo, vất vả</a:t>
            </a:r>
            <a:r>
              <a:rPr lang="en-US" sz="3000">
                <a:latin typeface="Times New Roman" panose="02020603050405020304" pitchFamily="18" charset="0"/>
                <a:cs typeface="Times New Roman" panose="02020603050405020304" pitchFamily="18" charset="0"/>
              </a:rPr>
              <a:t>,</a:t>
            </a:r>
          </a:p>
          <a:p>
            <a:pPr algn="l"/>
            <a:r>
              <a:rPr lang="en-US" sz="3000">
                <a:latin typeface="Times New Roman" panose="02020603050405020304" pitchFamily="18" charset="0"/>
                <a:cs typeface="Times New Roman" panose="02020603050405020304" pitchFamily="18" charset="0"/>
              </a:rPr>
              <a:t> chăm lo cuộc sống gia đình.</a:t>
            </a:r>
          </a:p>
          <a:p>
            <a:pPr algn="l"/>
            <a:r>
              <a:rPr lang="en-US" sz="3000">
                <a:latin typeface="Times New Roman" panose="02020603050405020304" pitchFamily="18" charset="0"/>
                <a:cs typeface="Times New Roman" panose="02020603050405020304" pitchFamily="18" charset="0"/>
              </a:rPr>
              <a:t>-Mẹ rất </a:t>
            </a:r>
            <a:r>
              <a:rPr lang="en-US" sz="3000">
                <a:solidFill>
                  <a:srgbClr val="FF0000"/>
                </a:solidFill>
                <a:latin typeface="Times New Roman" panose="02020603050405020304" pitchFamily="18" charset="0"/>
                <a:cs typeface="Times New Roman" panose="02020603050405020304" pitchFamily="18" charset="0"/>
              </a:rPr>
              <a:t>yêu thương các con</a:t>
            </a:r>
            <a:r>
              <a:rPr lang="en-US" sz="3000">
                <a:latin typeface="Times New Roman" panose="02020603050405020304" pitchFamily="18" charset="0"/>
                <a:cs typeface="Times New Roman" panose="02020603050405020304" pitchFamily="18" charset="0"/>
              </a:rPr>
              <a:t>.</a:t>
            </a:r>
          </a:p>
          <a:p>
            <a:pPr algn="l"/>
            <a:r>
              <a:rPr lang="en-US" sz="3000">
                <a:latin typeface="Times New Roman" panose="02020603050405020304" pitchFamily="18" charset="0"/>
                <a:cs typeface="Times New Roman" panose="02020603050405020304" pitchFamily="18" charset="0"/>
              </a:rPr>
              <a:t>-Mẹ rất </a:t>
            </a:r>
            <a:r>
              <a:rPr lang="en-US" sz="3000">
                <a:solidFill>
                  <a:srgbClr val="FF0000"/>
                </a:solidFill>
                <a:latin typeface="Times New Roman" panose="02020603050405020304" pitchFamily="18" charset="0"/>
                <a:cs typeface="Times New Roman" panose="02020603050405020304" pitchFamily="18" charset="0"/>
              </a:rPr>
              <a:t>giản dị, mộc mạc, </a:t>
            </a:r>
          </a:p>
          <a:p>
            <a:pPr algn="l"/>
            <a:r>
              <a:rPr lang="en-US" sz="3000">
                <a:solidFill>
                  <a:srgbClr val="FF0000"/>
                </a:solidFill>
                <a:latin typeface="Times New Roman" panose="02020603050405020304" pitchFamily="18" charset="0"/>
                <a:cs typeface="Times New Roman" panose="02020603050405020304" pitchFamily="18" charset="0"/>
              </a:rPr>
              <a:t>chất phác. </a:t>
            </a:r>
          </a:p>
        </p:txBody>
      </p:sp>
      <p:pic>
        <p:nvPicPr>
          <p:cNvPr id="7" name="Picture 6"/>
          <p:cNvPicPr>
            <a:picLocks noChangeAspect="1"/>
          </p:cNvPicPr>
          <p:nvPr/>
        </p:nvPicPr>
        <p:blipFill>
          <a:blip r:embed="rId2"/>
          <a:stretch>
            <a:fillRect/>
          </a:stretch>
        </p:blipFill>
        <p:spPr>
          <a:xfrm>
            <a:off x="8757285" y="2880360"/>
            <a:ext cx="3286760" cy="30746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p:cTn id="1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0" end="0"/>
                                            </p:txEl>
                                          </p:spTgt>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p:cTn id="25"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1" end="1"/>
                                            </p:txEl>
                                          </p:spTgt>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p:cTn id="2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6">
                                            <p:txEl>
                                              <p:pRg st="2" end="2"/>
                                            </p:txEl>
                                          </p:spTgt>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p:cTn id="33"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3" end="3"/>
                                            </p:txEl>
                                          </p:spTgt>
                                        </p:tgtEl>
                                        <p:attrNameLst>
                                          <p:attrName>ppt_h</p:attrName>
                                        </p:attrNameLst>
                                      </p:cBhvr>
                                      <p:tavLst>
                                        <p:tav tm="0">
                                          <p:val>
                                            <p:strVal val="#ppt_h"/>
                                          </p:val>
                                        </p:tav>
                                        <p:tav tm="100000">
                                          <p:val>
                                            <p:strVal val="#ppt_h"/>
                                          </p:val>
                                        </p:tav>
                                      </p:tavLst>
                                    </p:anim>
                                  </p:childTnLst>
                                </p:cTn>
                              </p:par>
                              <p:par>
                                <p:cTn id="35" presetID="17" presetClass="entr" presetSubtype="10"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p:cTn id="37"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6">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1010" y="362585"/>
            <a:ext cx="6840855" cy="6137275"/>
          </a:xfrm>
        </p:spPr>
        <p:txBody>
          <a:bodyPr>
            <a:normAutofit lnSpcReduction="20000"/>
          </a:bodyPr>
          <a:lstStyle/>
          <a:p>
            <a:pPr algn="just"/>
            <a:r>
              <a:rPr lang="en-US" sz="2600" b="1" dirty="0">
                <a:solidFill>
                  <a:srgbClr val="FF0000"/>
                </a:solidFill>
                <a:latin typeface="Times New Roman" panose="02020603050405020304" pitchFamily="18" charset="0"/>
                <a:cs typeface="Times New Roman" panose="02020603050405020304" pitchFamily="18" charset="0"/>
              </a:rPr>
              <a:t>3. Tình cảm, cảm xúc của người con:</a:t>
            </a:r>
          </a:p>
          <a:p>
            <a:pPr algn="just"/>
            <a:r>
              <a:rPr lang="en-US" sz="2600" dirty="0">
                <a:solidFill>
                  <a:srgbClr val="0070C0"/>
                </a:solidFill>
                <a:latin typeface="Times New Roman" panose="02020603050405020304" pitchFamily="18" charset="0"/>
                <a:cs typeface="Times New Roman" panose="02020603050405020304" pitchFamily="18" charset="0"/>
              </a:rPr>
              <a:t>Trong khổ thơ thứ ba, người con thể hiện những tình cảm, cảm xúc gì? Vì sao những tình cảm, cảm xúc ấy lại cùng trào dâng trong tâm hồn người con khi “</a:t>
            </a:r>
            <a:r>
              <a:rPr lang="en-US" sz="2600" i="1" dirty="0">
                <a:solidFill>
                  <a:srgbClr val="0070C0"/>
                </a:solidFill>
                <a:latin typeface="Times New Roman" panose="02020603050405020304" pitchFamily="18" charset="0"/>
                <a:cs typeface="Times New Roman" panose="02020603050405020304" pitchFamily="18" charset="0"/>
              </a:rPr>
              <a:t>gặp lá cơm nếp</a:t>
            </a:r>
            <a:r>
              <a:rPr lang="en-US" sz="2600" dirty="0">
                <a:solidFill>
                  <a:srgbClr val="0070C0"/>
                </a:solidFill>
                <a:latin typeface="Times New Roman" panose="02020603050405020304" pitchFamily="18" charset="0"/>
                <a:cs typeface="Times New Roman" panose="02020603050405020304" pitchFamily="18" charset="0"/>
              </a:rPr>
              <a:t>”?</a:t>
            </a:r>
          </a:p>
          <a:p>
            <a:pPr indent="0" algn="just" fontAlgn="auto">
              <a:lnSpc>
                <a:spcPct val="100000"/>
              </a:lnSpc>
              <a:spcAft>
                <a:spcPts val="0"/>
              </a:spcAft>
            </a:pPr>
            <a:r>
              <a:rPr lang="en-US" sz="2600" i="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“Co</a:t>
            </a:r>
            <a:r>
              <a:rPr lang="en-US" sz="2600"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 </a:t>
            </a:r>
            <a:r>
              <a:rPr lang="en-US" sz="2600" i="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quên</a:t>
            </a:r>
            <a:r>
              <a:rPr lang="en-US" sz="2600"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i="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làm</a:t>
            </a:r>
            <a:r>
              <a:rPr lang="en-US" sz="2600"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i="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sao</a:t>
            </a:r>
            <a:r>
              <a:rPr lang="en-US" sz="2600"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i="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được</a:t>
            </a:r>
            <a:endParaRPr lang="en-US" sz="2600"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a:p>
            <a:pPr indent="0" algn="just" fontAlgn="auto">
              <a:lnSpc>
                <a:spcPct val="100000"/>
              </a:lnSpc>
              <a:spcAft>
                <a:spcPts val="0"/>
              </a:spcAft>
            </a:pPr>
            <a:r>
              <a:rPr lang="en-US" sz="2600" i="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Mẹ</a:t>
            </a:r>
            <a:r>
              <a:rPr lang="en-US" sz="2600"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i="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già</a:t>
            </a:r>
            <a:r>
              <a:rPr lang="en-US" sz="2600"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i="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và</a:t>
            </a:r>
            <a:r>
              <a:rPr lang="en-US" sz="2600"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i="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đất</a:t>
            </a:r>
            <a:r>
              <a:rPr lang="en-US" sz="2600"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i="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nước</a:t>
            </a:r>
            <a:endParaRPr lang="en-US" sz="2600"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endParaRPr>
          </a:p>
          <a:p>
            <a:pPr indent="0" algn="just" fontAlgn="auto">
              <a:lnSpc>
                <a:spcPct val="100000"/>
              </a:lnSpc>
              <a:spcAft>
                <a:spcPts val="0"/>
              </a:spcAft>
            </a:pPr>
            <a:r>
              <a:rPr lang="en-US" sz="2600"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Chia </a:t>
            </a:r>
            <a:r>
              <a:rPr lang="en-US" sz="2600" i="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đều</a:t>
            </a:r>
            <a:r>
              <a:rPr lang="en-US" sz="2600"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i="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nỗi</a:t>
            </a:r>
            <a:r>
              <a:rPr lang="en-US" sz="2600"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i="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nhớ</a:t>
            </a:r>
            <a:r>
              <a:rPr lang="en-US" sz="2600"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i="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thương</a:t>
            </a:r>
            <a:r>
              <a:rPr lang="en-US" sz="2600"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600" dirty="0">
              <a:solidFill>
                <a:srgbClr val="0070C0"/>
              </a:solidFill>
              <a:latin typeface="Times New Roman" panose="02020603050405020304" pitchFamily="18" charset="0"/>
              <a:cs typeface="Times New Roman" panose="02020603050405020304" pitchFamily="18" charset="0"/>
            </a:endParaRPr>
          </a:p>
          <a:p>
            <a:pPr algn="just"/>
            <a:r>
              <a:rPr lang="en-US" sz="2600" dirty="0">
                <a:solidFill>
                  <a:srgbClr val="FF0000"/>
                </a:solidFill>
                <a:latin typeface="Times New Roman" panose="02020603050405020304" pitchFamily="18" charset="0"/>
                <a:cs typeface="Times New Roman" panose="02020603050405020304" pitchFamily="18" charset="0"/>
              </a:rPr>
              <a:t>-Nhớ mùi vị cơm nếp quê hương.</a:t>
            </a:r>
          </a:p>
          <a:p>
            <a:pPr algn="just"/>
            <a:r>
              <a:rPr lang="en-US" sz="2600" dirty="0">
                <a:latin typeface="Times New Roman" panose="02020603050405020304" pitchFamily="18" charset="0"/>
                <a:cs typeface="Times New Roman" panose="02020603050405020304" pitchFamily="18" charset="0"/>
              </a:rPr>
              <a:t>Thán từ “ôi” và cách ngắt nhịp 1/4 -&gt; Diễn tả cảm xúc dâng trào, tột cùng.</a:t>
            </a:r>
          </a:p>
          <a:p>
            <a:pPr algn="just"/>
            <a:r>
              <a:rPr lang="en-US" sz="2600" dirty="0">
                <a:solidFill>
                  <a:srgbClr val="FF0000"/>
                </a:solidFill>
                <a:latin typeface="Times New Roman" panose="02020603050405020304" pitchFamily="18" charset="0"/>
                <a:cs typeface="Times New Roman" panose="02020603050405020304" pitchFamily="18" charset="0"/>
              </a:rPr>
              <a:t>- Tình yêu thương dành cho mẹ già và đất nước.</a:t>
            </a:r>
          </a:p>
          <a:p>
            <a:pPr algn="just"/>
            <a:r>
              <a:rPr lang="en-US" sz="2600" dirty="0">
                <a:latin typeface="Times New Roman" panose="02020603050405020304" pitchFamily="18" charset="0"/>
                <a:cs typeface="Times New Roman" panose="02020603050405020304" pitchFamily="18" charset="0"/>
              </a:rPr>
              <a:t> Yêu mẹ tần tảo, giàu đức hi sinh; yêu đất nước bình dị, nhân hậu. </a:t>
            </a:r>
            <a:r>
              <a:rPr lang="en-US" sz="2600" dirty="0">
                <a:latin typeface="Times New Roman" panose="02020603050405020304" pitchFamily="18" charset="0"/>
                <a:cs typeface="Times New Roman" panose="02020603050405020304" pitchFamily="18" charset="0"/>
                <a:sym typeface="+mn-ea"/>
              </a:rPr>
              <a:t> Tình yêu ấy chia đều nhau, hoà chung nhau.</a:t>
            </a:r>
            <a:endParaRPr lang="en-US" sz="2600" dirty="0">
              <a:latin typeface="Times New Roman" panose="02020603050405020304" pitchFamily="18" charset="0"/>
              <a:cs typeface="Times New Roman" panose="02020603050405020304" pitchFamily="18" charset="0"/>
            </a:endParaRPr>
          </a:p>
          <a:p>
            <a:pPr indent="0" algn="just" fontAlgn="auto">
              <a:lnSpc>
                <a:spcPct val="100000"/>
              </a:lnSpc>
              <a:spcAft>
                <a:spcPts val="0"/>
              </a:spcAft>
            </a:pPr>
            <a:endParaRPr lang="en-US" sz="2600"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indent="0" algn="just" fontAlgn="auto">
              <a:lnSpc>
                <a:spcPct val="100000"/>
              </a:lnSpc>
              <a:spcAft>
                <a:spcPts val="0"/>
              </a:spcAft>
            </a:pPr>
            <a:endParaRPr lang="en-US" sz="2600"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 name="Rounded Rectangle 1"/>
          <p:cNvSpPr/>
          <p:nvPr/>
        </p:nvSpPr>
        <p:spPr>
          <a:xfrm>
            <a:off x="7769225" y="398780"/>
            <a:ext cx="4213860" cy="606869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Tình cảm, cảm xúc ấy dâng trào trong tâm hồn người con khi “</a:t>
            </a:r>
            <a:r>
              <a:rPr lang="en-US" sz="24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gặp lá cơm nếp</a:t>
            </a:r>
            <a:r>
              <a:rPr 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vì hương vị lá cơm nếp khiến người con nhớ đến món cơm nếp mẹ nấu. Cơm nếp là biểu tượng của quê hương - </a:t>
            </a:r>
            <a:r>
              <a:rPr lang="en-US" sz="24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mùi vị quê hương. </a:t>
            </a:r>
            <a:r>
              <a:rPr 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Và như thế, người mẹ, quê hương, đất nước gắn bó trong một mối quan hệ mật thiết. Yêu mẹ là yêu quê hương, yêu đất nước và ngược lại: “</a:t>
            </a:r>
            <a:r>
              <a:rPr lang="en-US" sz="24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Mẹ là đất nước tháng ngày của con”.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p:cTn id="1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p:cTn id="1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p:cTn id="2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1319" y="362465"/>
            <a:ext cx="11302313" cy="6137189"/>
          </a:xfrm>
        </p:spPr>
        <p:txBody>
          <a:bodyPr>
            <a:normAutofit/>
          </a:bodyPr>
          <a:lstStyle/>
          <a:p>
            <a:pPr algn="just"/>
            <a:r>
              <a:rPr lang="en-US" sz="2600" dirty="0">
                <a:solidFill>
                  <a:srgbClr val="0070C0"/>
                </a:solidFill>
                <a:latin typeface="Times New Roman" panose="02020603050405020304" pitchFamily="18" charset="0"/>
                <a:cs typeface="Times New Roman" panose="02020603050405020304" pitchFamily="18" charset="0"/>
              </a:rPr>
              <a:t>Em cảm nhận như thế nào về hình ảnh người con trong bài thơ?</a:t>
            </a:r>
            <a:r>
              <a:rPr lang="en-US" sz="2600" dirty="0">
                <a:latin typeface="Times New Roman" panose="02020603050405020304" pitchFamily="18" charset="0"/>
                <a:cs typeface="Times New Roman" panose="02020603050405020304" pitchFamily="18" charset="0"/>
              </a:rPr>
              <a:t> (HS làm việc nhóm, vẽ sơ đồ  tư duy).</a:t>
            </a:r>
          </a:p>
          <a:p>
            <a:pPr algn="just"/>
            <a:endParaRPr lang="en-US" sz="26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772160" y="5006975"/>
            <a:ext cx="3558540" cy="1078230"/>
          </a:xfrm>
          <a:prstGeom prst="roundRect">
            <a:avLst/>
          </a:prstGeom>
        </p:spPr>
        <p:style>
          <a:lnRef idx="2">
            <a:schemeClr val="accent2"/>
          </a:lnRef>
          <a:fillRef idx="0">
            <a:srgbClr val="FFFFFF"/>
          </a:fillRef>
          <a:effectRef idx="0">
            <a:srgbClr val="FFFFFF"/>
          </a:effectRef>
          <a:fontRef idx="minor">
            <a:schemeClr val="tx1"/>
          </a:fontRef>
        </p:style>
        <p:txBody>
          <a:bodyPr rtlCol="0" anchor="ctr"/>
          <a:lstStyle/>
          <a:p>
            <a:pPr algn="ctr"/>
            <a:r>
              <a:rPr lang="en-US" sz="2600">
                <a:solidFill>
                  <a:srgbClr val="FF0000"/>
                </a:solidFill>
                <a:latin typeface="Times New Roman" panose="02020603050405020304" pitchFamily="18" charset="0"/>
                <a:cs typeface="Times New Roman" panose="02020603050405020304" pitchFamily="18" charset="0"/>
              </a:rPr>
              <a:t>Tâm hồn nhạy cảm</a:t>
            </a:r>
          </a:p>
        </p:txBody>
      </p:sp>
      <p:sp>
        <p:nvSpPr>
          <p:cNvPr id="6" name="Rounded Rectangle 5"/>
          <p:cNvSpPr/>
          <p:nvPr/>
        </p:nvSpPr>
        <p:spPr>
          <a:xfrm>
            <a:off x="3681730" y="1274445"/>
            <a:ext cx="4790440" cy="1078230"/>
          </a:xfrm>
          <a:prstGeom prst="roundRect">
            <a:avLst/>
          </a:prstGeom>
        </p:spPr>
        <p:style>
          <a:lnRef idx="2">
            <a:schemeClr val="accent4"/>
          </a:lnRef>
          <a:fillRef idx="0">
            <a:srgbClr val="FFFFFF"/>
          </a:fillRef>
          <a:effectRef idx="0">
            <a:srgbClr val="FFFFFF"/>
          </a:effectRef>
          <a:fontRef idx="minor">
            <a:schemeClr val="tx1"/>
          </a:fontRef>
        </p:style>
        <p:txBody>
          <a:bodyPr rtlCol="0" anchor="ctr"/>
          <a:lstStyle/>
          <a:p>
            <a:pPr algn="ctr"/>
            <a:r>
              <a:rPr lang="en-US" sz="2600">
                <a:solidFill>
                  <a:srgbClr val="FF0000"/>
                </a:solidFill>
                <a:latin typeface="Times New Roman" panose="02020603050405020304" pitchFamily="18" charset="0"/>
                <a:cs typeface="Times New Roman" panose="02020603050405020304" pitchFamily="18" charset="0"/>
              </a:rPr>
              <a:t>Yêu quê hương, đất nước</a:t>
            </a:r>
          </a:p>
          <a:p>
            <a:pPr algn="ctr"/>
            <a:r>
              <a:rPr lang="en-US" sz="2600">
                <a:solidFill>
                  <a:srgbClr val="FF0000"/>
                </a:solidFill>
                <a:latin typeface="Times New Roman" panose="02020603050405020304" pitchFamily="18" charset="0"/>
                <a:cs typeface="Times New Roman" panose="02020603050405020304" pitchFamily="18" charset="0"/>
              </a:rPr>
              <a:t>(trung thành, ý thức, trách nhiệm)</a:t>
            </a:r>
          </a:p>
        </p:txBody>
      </p:sp>
      <p:sp>
        <p:nvSpPr>
          <p:cNvPr id="7" name="Rounded Rectangle 6"/>
          <p:cNvSpPr/>
          <p:nvPr/>
        </p:nvSpPr>
        <p:spPr>
          <a:xfrm>
            <a:off x="7618730" y="5006975"/>
            <a:ext cx="3865880" cy="1078230"/>
          </a:xfrm>
          <a:prstGeom prst="roundRect">
            <a:avLst/>
          </a:prstGeom>
        </p:spPr>
        <p:style>
          <a:lnRef idx="2">
            <a:schemeClr val="accent2"/>
          </a:lnRef>
          <a:fillRef idx="0">
            <a:srgbClr val="FFFFFF"/>
          </a:fillRef>
          <a:effectRef idx="0">
            <a:srgbClr val="FFFFFF"/>
          </a:effectRef>
          <a:fontRef idx="minor">
            <a:schemeClr val="tx1"/>
          </a:fontRef>
        </p:style>
        <p:txBody>
          <a:bodyPr rtlCol="0" anchor="ctr"/>
          <a:lstStyle/>
          <a:p>
            <a:pPr algn="ctr"/>
            <a:r>
              <a:rPr lang="en-US" sz="2600">
                <a:solidFill>
                  <a:srgbClr val="FF0000"/>
                </a:solidFill>
                <a:latin typeface="Times New Roman" panose="02020603050405020304" pitchFamily="18" charset="0"/>
                <a:cs typeface="Times New Roman" panose="02020603050405020304" pitchFamily="18" charset="0"/>
              </a:rPr>
              <a:t>Yêu gia đình</a:t>
            </a:r>
          </a:p>
          <a:p>
            <a:pPr algn="ctr"/>
            <a:r>
              <a:rPr lang="en-US" sz="2600">
                <a:solidFill>
                  <a:srgbClr val="FF0000"/>
                </a:solidFill>
                <a:latin typeface="Times New Roman" panose="02020603050405020304" pitchFamily="18" charset="0"/>
                <a:cs typeface="Times New Roman" panose="02020603050405020304" pitchFamily="18" charset="0"/>
              </a:rPr>
              <a:t>(hiếu thảo)</a:t>
            </a:r>
          </a:p>
        </p:txBody>
      </p:sp>
      <p:sp>
        <p:nvSpPr>
          <p:cNvPr id="9" name="Left-Right Arrow 8"/>
          <p:cNvSpPr/>
          <p:nvPr/>
        </p:nvSpPr>
        <p:spPr>
          <a:xfrm rot="18180000">
            <a:off x="2018665" y="3553460"/>
            <a:ext cx="2738120" cy="283845"/>
          </a:xfrm>
          <a:prstGeom prst="leftRightArrow">
            <a:avLst/>
          </a:prstGeom>
        </p:spPr>
        <p:style>
          <a:lnRef idx="0">
            <a:srgbClr val="FFFFFF"/>
          </a:lnRef>
          <a:fillRef idx="3">
            <a:schemeClr val="accent6"/>
          </a:fillRef>
          <a:effectRef idx="0">
            <a:srgbClr val="FFFFFF"/>
          </a:effectRef>
          <a:fontRef idx="minor">
            <a:schemeClr val="lt1"/>
          </a:fontRef>
        </p:style>
        <p:txBody>
          <a:bodyPr rtlCol="0" anchor="ctr"/>
          <a:lstStyle/>
          <a:p>
            <a:pPr algn="ctr"/>
            <a:endParaRPr lang="en-US"/>
          </a:p>
        </p:txBody>
      </p:sp>
      <p:sp>
        <p:nvSpPr>
          <p:cNvPr id="10" name="Left-Right Arrow 9"/>
          <p:cNvSpPr/>
          <p:nvPr/>
        </p:nvSpPr>
        <p:spPr>
          <a:xfrm rot="3240000">
            <a:off x="7669530" y="3533775"/>
            <a:ext cx="2834005" cy="283845"/>
          </a:xfrm>
          <a:prstGeom prst="leftRightArrow">
            <a:avLst/>
          </a:prstGeom>
        </p:spPr>
        <p:style>
          <a:lnRef idx="0">
            <a:srgbClr val="FFFFFF"/>
          </a:lnRef>
          <a:fillRef idx="3">
            <a:schemeClr val="accent6"/>
          </a:fillRef>
          <a:effectRef idx="0">
            <a:srgbClr val="FFFFFF"/>
          </a:effectRef>
          <a:fontRef idx="minor">
            <a:schemeClr val="lt1"/>
          </a:fontRef>
        </p:style>
        <p:txBody>
          <a:bodyPr rtlCol="0" anchor="ctr"/>
          <a:lstStyle/>
          <a:p>
            <a:pPr algn="ctr"/>
            <a:endParaRPr lang="en-US"/>
          </a:p>
        </p:txBody>
      </p:sp>
      <p:sp>
        <p:nvSpPr>
          <p:cNvPr id="11" name="Left-Right Arrow 10"/>
          <p:cNvSpPr/>
          <p:nvPr/>
        </p:nvSpPr>
        <p:spPr>
          <a:xfrm>
            <a:off x="4594225" y="5547360"/>
            <a:ext cx="2741930" cy="330200"/>
          </a:xfrm>
          <a:prstGeom prst="leftRightArrow">
            <a:avLst/>
          </a:prstGeom>
        </p:spPr>
        <p:style>
          <a:lnRef idx="0">
            <a:srgbClr val="FFFFFF"/>
          </a:lnRef>
          <a:fillRef idx="3">
            <a:schemeClr val="accent6"/>
          </a:fillRef>
          <a:effectRef idx="0">
            <a:srgbClr val="FFFFFF"/>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stretch>
            <a:fillRect/>
          </a:stretch>
        </p:blipFill>
        <p:spPr>
          <a:xfrm>
            <a:off x="4874895" y="2971165"/>
            <a:ext cx="2743835"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0" end="0"/>
                                            </p:txEl>
                                          </p:spTgt>
                                        </p:tgtEl>
                                        <p:attrNameLst>
                                          <p:attrName>ppt_h</p:attrName>
                                        </p:attrNameLst>
                                      </p:cBhvr>
                                      <p:tavLst>
                                        <p:tav tm="0">
                                          <p:val>
                                            <p:strVal val="#ppt_h"/>
                                          </p:val>
                                        </p:tav>
                                        <p:tav tm="100000">
                                          <p:val>
                                            <p:strVal val="#ppt_h"/>
                                          </p:val>
                                        </p:tav>
                                      </p:tavLst>
                                    </p:anim>
                                  </p:childTnLst>
                                </p:cTn>
                              </p:par>
                              <p:par>
                                <p:cTn id="15" presetID="17" presetClass="entr" presetSubtype="1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p:cTn id="1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p:cTn id="2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6">
                                            <p:txEl>
                                              <p:pRg st="0" end="0"/>
                                            </p:txEl>
                                          </p:spTgt>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p:cTn id="2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1010" y="362585"/>
            <a:ext cx="6821805" cy="6137275"/>
          </a:xfrm>
        </p:spPr>
        <p:txBody>
          <a:bodyPr>
            <a:normAutofit/>
          </a:bodyPr>
          <a:lstStyle/>
          <a:p>
            <a:pPr algn="just"/>
            <a:r>
              <a:rPr lang="en-US" sz="2600" b="1" dirty="0">
                <a:solidFill>
                  <a:srgbClr val="FF0000"/>
                </a:solidFill>
                <a:latin typeface="Times New Roman" panose="02020603050405020304" pitchFamily="18" charset="0"/>
                <a:cs typeface="Times New Roman" panose="02020603050405020304" pitchFamily="18" charset="0"/>
              </a:rPr>
              <a:t>4. Sẻ chia nỗi lòng của người con ( khổ thơ cuối)</a:t>
            </a:r>
          </a:p>
          <a:p>
            <a:pPr algn="just"/>
            <a:r>
              <a:rPr lang="en-US" sz="2600" dirty="0">
                <a:solidFill>
                  <a:srgbClr val="0070C0"/>
                </a:solidFill>
                <a:latin typeface="Times New Roman" panose="02020603050405020304" pitchFamily="18" charset="0"/>
                <a:cs typeface="Times New Roman" panose="02020603050405020304" pitchFamily="18" charset="0"/>
              </a:rPr>
              <a:t>Nêu cảm nhận của về khổ thơ cuối:</a:t>
            </a:r>
          </a:p>
          <a:p>
            <a:pPr indent="0" algn="l" fontAlgn="auto">
              <a:lnSpc>
                <a:spcPct val="100000"/>
              </a:lnSpc>
              <a:spcAft>
                <a:spcPts val="0"/>
              </a:spcAft>
            </a:pPr>
            <a:r>
              <a:rPr lang="en-US" sz="2600" i="1" dirty="0" err="1">
                <a:solidFill>
                  <a:srgbClr val="0070C0"/>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Cây</a:t>
            </a:r>
            <a:r>
              <a:rPr lang="en-US" sz="2600" i="1" dirty="0">
                <a:solidFill>
                  <a:srgbClr val="0070C0"/>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 </a:t>
            </a:r>
            <a:r>
              <a:rPr lang="en-US" sz="2600" i="1" dirty="0" err="1">
                <a:solidFill>
                  <a:srgbClr val="0070C0"/>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nhỏ</a:t>
            </a:r>
            <a:r>
              <a:rPr lang="en-US" sz="2600" i="1" dirty="0">
                <a:solidFill>
                  <a:srgbClr val="0070C0"/>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 </a:t>
            </a:r>
            <a:r>
              <a:rPr lang="en-US" sz="2600" i="1" dirty="0" err="1">
                <a:solidFill>
                  <a:srgbClr val="0070C0"/>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rừng</a:t>
            </a:r>
            <a:r>
              <a:rPr lang="en-US" sz="2600" i="1" dirty="0">
                <a:solidFill>
                  <a:srgbClr val="0070C0"/>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 </a:t>
            </a:r>
            <a:r>
              <a:rPr lang="en-US" sz="2600" i="1" dirty="0" err="1">
                <a:solidFill>
                  <a:srgbClr val="0070C0"/>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Trường</a:t>
            </a:r>
            <a:r>
              <a:rPr lang="en-US" sz="2600" i="1" dirty="0">
                <a:solidFill>
                  <a:srgbClr val="0070C0"/>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 </a:t>
            </a:r>
            <a:r>
              <a:rPr lang="en-US" sz="2600" i="1" dirty="0" err="1">
                <a:solidFill>
                  <a:srgbClr val="0070C0"/>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Sơn</a:t>
            </a:r>
            <a:endParaRPr lang="en-US" sz="2600" i="1" dirty="0">
              <a:solidFill>
                <a:srgbClr val="0070C0"/>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endParaRPr>
          </a:p>
          <a:p>
            <a:pPr indent="0" algn="l" fontAlgn="auto">
              <a:lnSpc>
                <a:spcPct val="100000"/>
              </a:lnSpc>
              <a:spcAft>
                <a:spcPts val="0"/>
              </a:spcAft>
            </a:pPr>
            <a:r>
              <a:rPr lang="en-US" sz="2600" i="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Hiểu</a:t>
            </a:r>
            <a:r>
              <a:rPr lang="en-US" sz="2600"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i="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lòng</a:t>
            </a:r>
            <a:r>
              <a:rPr lang="en-US" sz="2600"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i="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nên</a:t>
            </a:r>
            <a:r>
              <a:rPr lang="en-US" sz="2600"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i="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thơm</a:t>
            </a:r>
            <a:r>
              <a:rPr lang="en-US" sz="2600"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i="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mãi</a:t>
            </a:r>
            <a:r>
              <a:rPr lang="en-US" sz="2600"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p>
          <a:p>
            <a:pPr indent="0" algn="just" fontAlgn="auto">
              <a:lnSpc>
                <a:spcPct val="100000"/>
              </a:lnSpc>
              <a:spcAft>
                <a:spcPts val="0"/>
              </a:spcAft>
            </a:pPr>
            <a:r>
              <a:rPr lang="en-US" sz="2600" dirty="0">
                <a:solidFill>
                  <a:schemeClr val="tx1"/>
                </a:solidFill>
                <a:latin typeface="Times New Roman" panose="02020603050405020304" pitchFamily="18" charset="0"/>
                <a:cs typeface="Times New Roman" panose="02020603050405020304" pitchFamily="18" charset="0"/>
              </a:rPr>
              <a:t>Phép </a:t>
            </a:r>
            <a:r>
              <a:rPr lang="en-US" sz="2600" dirty="0">
                <a:solidFill>
                  <a:srgbClr val="FF0000"/>
                </a:solidFill>
                <a:latin typeface="Times New Roman" panose="02020603050405020304" pitchFamily="18" charset="0"/>
                <a:cs typeface="Times New Roman" panose="02020603050405020304" pitchFamily="18" charset="0"/>
              </a:rPr>
              <a:t>nhân hoá</a:t>
            </a:r>
            <a:r>
              <a:rPr lang="en-US" sz="2600" dirty="0">
                <a:solidFill>
                  <a:schemeClr val="tx1"/>
                </a:solidFill>
                <a:latin typeface="Times New Roman" panose="02020603050405020304" pitchFamily="18" charset="0"/>
                <a:cs typeface="Times New Roman" panose="02020603050405020304" pitchFamily="18" charset="0"/>
              </a:rPr>
              <a:t> cùng với sự cấu tạo đặc biệt hai dòng, vỏn vẹn mười chữ, song lắng đọng, ngân vang tơ lòng </a:t>
            </a:r>
            <a:r>
              <a:rPr lang="en-US" sz="2600" dirty="0">
                <a:solidFill>
                  <a:srgbClr val="FF0000"/>
                </a:solidFill>
                <a:latin typeface="Times New Roman" panose="02020603050405020304" pitchFamily="18" charset="0"/>
                <a:cs typeface="Times New Roman" panose="02020603050405020304" pitchFamily="18" charset="0"/>
              </a:rPr>
              <a:t>đồng cảm giữa người con và thiên nhiên </a:t>
            </a:r>
            <a:r>
              <a:rPr lang="en-US" sz="2600" dirty="0">
                <a:solidFill>
                  <a:schemeClr val="tx1"/>
                </a:solidFill>
                <a:latin typeface="Times New Roman" panose="02020603050405020304" pitchFamily="18" charset="0"/>
                <a:cs typeface="Times New Roman" panose="02020603050405020304" pitchFamily="18" charset="0"/>
              </a:rPr>
              <a:t>Trường Sơn. </a:t>
            </a:r>
            <a:r>
              <a:rPr lang="en-US" sz="2600" dirty="0">
                <a:latin typeface="Times New Roman" panose="02020603050405020304" pitchFamily="18" charset="0"/>
                <a:cs typeface="Times New Roman" panose="02020603050405020304" pitchFamily="18" charset="0"/>
                <a:sym typeface="+mn-ea"/>
              </a:rPr>
              <a:t>Mỗi ngọn cỏ, lá cây như có bóng dáng mẹ hiền và hình hài đất nước nên cứ mãi thơm mùi xôi nếp quê hương thân thuộc, thành hành trang để người lính vượt qua thử thách, “xẻ dọc Trường Sơn” hướng đến tương lai. Cảm ơn cây nhỏ đã thấu hiểu, động viên cho anh!</a:t>
            </a:r>
          </a:p>
          <a:p>
            <a:pPr indent="0" algn="just" fontAlgn="auto">
              <a:lnSpc>
                <a:spcPct val="100000"/>
              </a:lnSpc>
              <a:spcAft>
                <a:spcPts val="0"/>
              </a:spcAft>
            </a:pPr>
            <a:endParaRPr lang="en-US" sz="2600" dirty="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7283450" y="2827655"/>
            <a:ext cx="4729480" cy="3435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1319" y="362465"/>
            <a:ext cx="11302313" cy="6137189"/>
          </a:xfrm>
        </p:spPr>
        <p:txBody>
          <a:bodyPr>
            <a:normAutofit/>
          </a:bodyPr>
          <a:lstStyle/>
          <a:p>
            <a:pPr marL="0" algn="just" fontAlgn="auto">
              <a:lnSpc>
                <a:spcPct val="100000"/>
              </a:lnSpc>
              <a:spcBef>
                <a:spcPts val="0"/>
              </a:spcBef>
              <a:spcAft>
                <a:spcPts val="0"/>
              </a:spcAft>
            </a:pPr>
            <a:r>
              <a:rPr lang="en-US" sz="3600" b="1" dirty="0">
                <a:solidFill>
                  <a:srgbClr val="FF0000"/>
                </a:solidFill>
                <a:latin typeface="Times New Roman" panose="02020603050405020304" pitchFamily="18" charset="0"/>
                <a:cs typeface="Times New Roman" panose="02020603050405020304" pitchFamily="18" charset="0"/>
              </a:rPr>
              <a:t>III. TỔNG KẾT</a:t>
            </a:r>
          </a:p>
          <a:p>
            <a:pPr marL="0" algn="just" fontAlgn="auto">
              <a:lnSpc>
                <a:spcPct val="100000"/>
              </a:lnSpc>
              <a:spcBef>
                <a:spcPts val="0"/>
              </a:spcBef>
              <a:spcAft>
                <a:spcPts val="0"/>
              </a:spcAft>
            </a:pPr>
            <a:r>
              <a:rPr lang="en-US" sz="3600" b="1" dirty="0">
                <a:solidFill>
                  <a:srgbClr val="FF0000"/>
                </a:solidFill>
                <a:latin typeface="Times New Roman" panose="02020603050405020304" pitchFamily="18" charset="0"/>
                <a:cs typeface="Times New Roman" panose="02020603050405020304" pitchFamily="18" charset="0"/>
              </a:rPr>
              <a:t>1. Nội dung</a:t>
            </a:r>
          </a:p>
          <a:p>
            <a:pPr marL="0" algn="just" fontAlgn="auto">
              <a:lnSpc>
                <a:spcPct val="100000"/>
              </a:lnSpc>
              <a:spcBef>
                <a:spcPts val="0"/>
              </a:spcBef>
              <a:spcAft>
                <a:spcPts val="0"/>
              </a:spcAft>
            </a:pPr>
            <a:r>
              <a:rPr lang="en-US" sz="3600" dirty="0">
                <a:solidFill>
                  <a:srgbClr val="FF0000"/>
                </a:solidFill>
                <a:latin typeface="Times New Roman" panose="02020603050405020304" pitchFamily="18" charset="0"/>
                <a:cs typeface="Times New Roman" panose="02020603050405020304" pitchFamily="18" charset="0"/>
              </a:rPr>
              <a:t>-Bài thơ thể hiện tình cảm sâu sắc của người con dành cho mẹ hiền và đất nước thiêng liêng của mình.</a:t>
            </a:r>
          </a:p>
          <a:p>
            <a:pPr marL="0" algn="just" fontAlgn="auto">
              <a:lnSpc>
                <a:spcPct val="100000"/>
              </a:lnSpc>
              <a:spcBef>
                <a:spcPts val="0"/>
              </a:spcBef>
              <a:spcAft>
                <a:spcPts val="0"/>
              </a:spcAft>
            </a:pPr>
            <a:r>
              <a:rPr lang="en-US" sz="3600" dirty="0">
                <a:solidFill>
                  <a:srgbClr val="FF0000"/>
                </a:solidFill>
                <a:latin typeface="Times New Roman" panose="02020603050405020304" pitchFamily="18" charset="0"/>
                <a:cs typeface="Times New Roman" panose="02020603050405020304" pitchFamily="18" charset="0"/>
              </a:rPr>
              <a:t>-Vẻ đẹp tâm hồn người lính trong thời chống Mĩ. </a:t>
            </a:r>
          </a:p>
          <a:p>
            <a:pPr marL="0" algn="just" fontAlgn="auto">
              <a:lnSpc>
                <a:spcPct val="100000"/>
              </a:lnSpc>
              <a:spcBef>
                <a:spcPts val="0"/>
              </a:spcBef>
              <a:spcAft>
                <a:spcPts val="0"/>
              </a:spcAft>
            </a:pPr>
            <a:r>
              <a:rPr lang="en-US" sz="3600"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2.Nghệ thuật:</a:t>
            </a:r>
          </a:p>
          <a:p>
            <a:pPr marL="0" lvl="1" algn="just" defTabSz="1833880" fontAlgn="auto">
              <a:lnSpc>
                <a:spcPct val="100000"/>
              </a:lnSpc>
              <a:spcBef>
                <a:spcPts val="0"/>
              </a:spcBef>
              <a:spcAft>
                <a:spcPts val="0"/>
              </a:spcAft>
            </a:pPr>
            <a:r>
              <a:rPr lang="en-US" sz="3600" dirty="0">
                <a:solidFill>
                  <a:srgbClr val="FF0000"/>
                </a:solidFill>
                <a:latin typeface="Times New Roman" panose="02020603050405020304" pitchFamily="18" charset="0"/>
                <a:cs typeface="Times New Roman" panose="02020603050405020304" pitchFamily="18" charset="0"/>
                <a:sym typeface="+mn-ea"/>
              </a:rPr>
              <a:t>- </a:t>
            </a:r>
            <a:r>
              <a:rPr lang="en-US" sz="3600" dirty="0" err="1">
                <a:solidFill>
                  <a:srgbClr val="FF0000"/>
                </a:solidFill>
                <a:latin typeface="Times New Roman" panose="02020603050405020304" pitchFamily="18" charset="0"/>
                <a:cs typeface="Times New Roman" panose="02020603050405020304" pitchFamily="18" charset="0"/>
                <a:sym typeface="+mn-ea"/>
              </a:rPr>
              <a:t>Thể</a:t>
            </a:r>
            <a:r>
              <a:rPr lang="en-US" sz="3600" dirty="0">
                <a:solidFill>
                  <a:srgbClr val="FF0000"/>
                </a:solidFill>
                <a:latin typeface="Times New Roman" panose="02020603050405020304" pitchFamily="18" charset="0"/>
                <a:cs typeface="Times New Roman" panose="02020603050405020304" pitchFamily="18" charset="0"/>
                <a:sym typeface="+mn-ea"/>
              </a:rPr>
              <a:t> </a:t>
            </a:r>
            <a:r>
              <a:rPr lang="en-US" sz="3600" dirty="0" err="1">
                <a:solidFill>
                  <a:srgbClr val="FF0000"/>
                </a:solidFill>
                <a:latin typeface="Times New Roman" panose="02020603050405020304" pitchFamily="18" charset="0"/>
                <a:cs typeface="Times New Roman" panose="02020603050405020304" pitchFamily="18" charset="0"/>
                <a:sym typeface="+mn-ea"/>
              </a:rPr>
              <a:t>thơ</a:t>
            </a:r>
            <a:r>
              <a:rPr lang="en-US" sz="3600" dirty="0">
                <a:solidFill>
                  <a:srgbClr val="FF0000"/>
                </a:solidFill>
                <a:latin typeface="Times New Roman" panose="02020603050405020304" pitchFamily="18" charset="0"/>
                <a:cs typeface="Times New Roman" panose="02020603050405020304" pitchFamily="18" charset="0"/>
                <a:sym typeface="+mn-ea"/>
              </a:rPr>
              <a:t> </a:t>
            </a:r>
            <a:r>
              <a:rPr lang="en-US" sz="3600" dirty="0" err="1">
                <a:solidFill>
                  <a:srgbClr val="FF0000"/>
                </a:solidFill>
                <a:latin typeface="Times New Roman" panose="02020603050405020304" pitchFamily="18" charset="0"/>
                <a:cs typeface="Times New Roman" panose="02020603050405020304" pitchFamily="18" charset="0"/>
                <a:sym typeface="+mn-ea"/>
              </a:rPr>
              <a:t>năm</a:t>
            </a:r>
            <a:r>
              <a:rPr lang="en-US" sz="3600" dirty="0">
                <a:solidFill>
                  <a:srgbClr val="FF0000"/>
                </a:solidFill>
                <a:latin typeface="Times New Roman" panose="02020603050405020304" pitchFamily="18" charset="0"/>
                <a:cs typeface="Times New Roman" panose="02020603050405020304" pitchFamily="18" charset="0"/>
                <a:sym typeface="+mn-ea"/>
              </a:rPr>
              <a:t> </a:t>
            </a:r>
            <a:r>
              <a:rPr lang="en-US" sz="3600" dirty="0" err="1">
                <a:solidFill>
                  <a:srgbClr val="FF0000"/>
                </a:solidFill>
                <a:latin typeface="Times New Roman" panose="02020603050405020304" pitchFamily="18" charset="0"/>
                <a:cs typeface="Times New Roman" panose="02020603050405020304" pitchFamily="18" charset="0"/>
                <a:sym typeface="+mn-ea"/>
              </a:rPr>
              <a:t>chữ</a:t>
            </a:r>
            <a:r>
              <a:rPr lang="en-US" sz="3600" dirty="0">
                <a:solidFill>
                  <a:srgbClr val="FF0000"/>
                </a:solidFill>
                <a:latin typeface="Times New Roman" panose="02020603050405020304" pitchFamily="18" charset="0"/>
                <a:cs typeface="Times New Roman" panose="02020603050405020304" pitchFamily="18" charset="0"/>
                <a:sym typeface="+mn-ea"/>
              </a:rPr>
              <a:t> </a:t>
            </a:r>
            <a:r>
              <a:rPr lang="en-US" sz="3600" dirty="0" err="1">
                <a:solidFill>
                  <a:srgbClr val="FF0000"/>
                </a:solidFill>
                <a:latin typeface="Times New Roman" panose="02020603050405020304" pitchFamily="18" charset="0"/>
                <a:cs typeface="Times New Roman" panose="02020603050405020304" pitchFamily="18" charset="0"/>
                <a:sym typeface="+mn-ea"/>
              </a:rPr>
              <a:t>ngắn</a:t>
            </a:r>
            <a:r>
              <a:rPr lang="en-US" sz="3600" dirty="0">
                <a:solidFill>
                  <a:srgbClr val="FF0000"/>
                </a:solidFill>
                <a:latin typeface="Times New Roman" panose="02020603050405020304" pitchFamily="18" charset="0"/>
                <a:cs typeface="Times New Roman" panose="02020603050405020304" pitchFamily="18" charset="0"/>
                <a:sym typeface="+mn-ea"/>
              </a:rPr>
              <a:t> </a:t>
            </a:r>
            <a:r>
              <a:rPr lang="en-US" sz="3600" dirty="0" err="1">
                <a:solidFill>
                  <a:srgbClr val="FF0000"/>
                </a:solidFill>
                <a:latin typeface="Times New Roman" panose="02020603050405020304" pitchFamily="18" charset="0"/>
                <a:cs typeface="Times New Roman" panose="02020603050405020304" pitchFamily="18" charset="0"/>
                <a:sym typeface="+mn-ea"/>
              </a:rPr>
              <a:t>gọn</a:t>
            </a:r>
            <a:r>
              <a:rPr lang="en-US" sz="3600" dirty="0">
                <a:solidFill>
                  <a:srgbClr val="FF0000"/>
                </a:solidFill>
                <a:latin typeface="Times New Roman" panose="02020603050405020304" pitchFamily="18" charset="0"/>
                <a:cs typeface="Times New Roman" panose="02020603050405020304" pitchFamily="18" charset="0"/>
                <a:sym typeface="+mn-ea"/>
              </a:rPr>
              <a:t>, </a:t>
            </a:r>
            <a:r>
              <a:rPr lang="en-US" sz="3600" dirty="0" err="1">
                <a:solidFill>
                  <a:srgbClr val="FF0000"/>
                </a:solidFill>
                <a:latin typeface="Times New Roman" panose="02020603050405020304" pitchFamily="18" charset="0"/>
                <a:cs typeface="Times New Roman" panose="02020603050405020304" pitchFamily="18" charset="0"/>
                <a:sym typeface="+mn-ea"/>
              </a:rPr>
              <a:t>vần</a:t>
            </a:r>
            <a:r>
              <a:rPr lang="en-US" sz="3600" dirty="0">
                <a:solidFill>
                  <a:srgbClr val="FF0000"/>
                </a:solidFill>
                <a:latin typeface="Times New Roman" panose="02020603050405020304" pitchFamily="18" charset="0"/>
                <a:cs typeface="Times New Roman" panose="02020603050405020304" pitchFamily="18" charset="0"/>
                <a:sym typeface="+mn-ea"/>
              </a:rPr>
              <a:t> </a:t>
            </a:r>
            <a:r>
              <a:rPr lang="en-US" sz="3600" dirty="0" err="1">
                <a:solidFill>
                  <a:srgbClr val="FF0000"/>
                </a:solidFill>
                <a:latin typeface="Times New Roman" panose="02020603050405020304" pitchFamily="18" charset="0"/>
                <a:cs typeface="Times New Roman" panose="02020603050405020304" pitchFamily="18" charset="0"/>
                <a:sym typeface="+mn-ea"/>
              </a:rPr>
              <a:t>chân</a:t>
            </a:r>
            <a:r>
              <a:rPr lang="en-US" sz="3600" dirty="0">
                <a:solidFill>
                  <a:srgbClr val="FF0000"/>
                </a:solidFill>
                <a:latin typeface="Times New Roman" panose="02020603050405020304" pitchFamily="18" charset="0"/>
                <a:cs typeface="Times New Roman" panose="02020603050405020304" pitchFamily="18" charset="0"/>
                <a:sym typeface="+mn-ea"/>
              </a:rPr>
              <a:t>, </a:t>
            </a:r>
            <a:r>
              <a:rPr lang="en-US" sz="3600" dirty="0" err="1">
                <a:solidFill>
                  <a:srgbClr val="FF0000"/>
                </a:solidFill>
                <a:latin typeface="Times New Roman" panose="02020603050405020304" pitchFamily="18" charset="0"/>
                <a:cs typeface="Times New Roman" panose="02020603050405020304" pitchFamily="18" charset="0"/>
                <a:sym typeface="+mn-ea"/>
              </a:rPr>
              <a:t>nhịp</a:t>
            </a:r>
            <a:r>
              <a:rPr lang="en-US" sz="3600" dirty="0">
                <a:solidFill>
                  <a:srgbClr val="FF0000"/>
                </a:solidFill>
                <a:latin typeface="Times New Roman" panose="02020603050405020304" pitchFamily="18" charset="0"/>
                <a:cs typeface="Times New Roman" panose="02020603050405020304" pitchFamily="18" charset="0"/>
                <a:sym typeface="+mn-ea"/>
              </a:rPr>
              <a:t> </a:t>
            </a:r>
            <a:r>
              <a:rPr lang="en-US" sz="3600" dirty="0" err="1">
                <a:solidFill>
                  <a:srgbClr val="FF0000"/>
                </a:solidFill>
                <a:latin typeface="Times New Roman" panose="02020603050405020304" pitchFamily="18" charset="0"/>
                <a:cs typeface="Times New Roman" panose="02020603050405020304" pitchFamily="18" charset="0"/>
                <a:sym typeface="+mn-ea"/>
              </a:rPr>
              <a:t>linh</a:t>
            </a:r>
            <a:r>
              <a:rPr lang="en-US" sz="3600" dirty="0">
                <a:solidFill>
                  <a:srgbClr val="FF0000"/>
                </a:solidFill>
                <a:latin typeface="Times New Roman" panose="02020603050405020304" pitchFamily="18" charset="0"/>
                <a:cs typeface="Times New Roman" panose="02020603050405020304" pitchFamily="18" charset="0"/>
                <a:sym typeface="+mn-ea"/>
              </a:rPr>
              <a:t> </a:t>
            </a:r>
            <a:r>
              <a:rPr lang="en-US" sz="3600" dirty="0" err="1">
                <a:solidFill>
                  <a:srgbClr val="FF0000"/>
                </a:solidFill>
                <a:latin typeface="Times New Roman" panose="02020603050405020304" pitchFamily="18" charset="0"/>
                <a:cs typeface="Times New Roman" panose="02020603050405020304" pitchFamily="18" charset="0"/>
                <a:sym typeface="+mn-ea"/>
              </a:rPr>
              <a:t>hoạt</a:t>
            </a:r>
            <a:r>
              <a:rPr lang="en-US" sz="3600" dirty="0">
                <a:solidFill>
                  <a:srgbClr val="FF0000"/>
                </a:solidFill>
                <a:latin typeface="Times New Roman" panose="02020603050405020304" pitchFamily="18" charset="0"/>
                <a:cs typeface="Times New Roman" panose="02020603050405020304" pitchFamily="18" charset="0"/>
                <a:sym typeface="+mn-ea"/>
              </a:rPr>
              <a:t>.</a:t>
            </a:r>
            <a:endParaRPr lang="en-US" sz="3600" dirty="0">
              <a:solidFill>
                <a:srgbClr val="FF0000"/>
              </a:solidFill>
              <a:latin typeface="Times New Roman" panose="02020603050405020304" pitchFamily="18" charset="0"/>
              <a:cs typeface="Times New Roman" panose="02020603050405020304" pitchFamily="18" charset="0"/>
            </a:endParaRPr>
          </a:p>
          <a:p>
            <a:pPr marL="0" lvl="1" algn="just" defTabSz="1833880" fontAlgn="auto">
              <a:lnSpc>
                <a:spcPct val="100000"/>
              </a:lnSpc>
              <a:spcBef>
                <a:spcPts val="0"/>
              </a:spcBef>
              <a:spcAft>
                <a:spcPts val="0"/>
              </a:spcAft>
            </a:pPr>
            <a:r>
              <a:rPr lang="en-US" sz="3600" dirty="0">
                <a:solidFill>
                  <a:srgbClr val="FF0000"/>
                </a:solidFill>
                <a:latin typeface="Times New Roman" panose="02020603050405020304" pitchFamily="18" charset="0"/>
                <a:cs typeface="Times New Roman" panose="02020603050405020304" pitchFamily="18" charset="0"/>
                <a:sym typeface="+mn-ea"/>
              </a:rPr>
              <a:t>- </a:t>
            </a:r>
            <a:r>
              <a:rPr lang="en-US" sz="3600" dirty="0" err="1">
                <a:solidFill>
                  <a:srgbClr val="FF0000"/>
                </a:solidFill>
                <a:latin typeface="Times New Roman" panose="02020603050405020304" pitchFamily="18" charset="0"/>
                <a:cs typeface="Times New Roman" panose="02020603050405020304" pitchFamily="18" charset="0"/>
                <a:sym typeface="+mn-ea"/>
              </a:rPr>
              <a:t>Từ</a:t>
            </a:r>
            <a:r>
              <a:rPr lang="en-US" sz="3600" dirty="0">
                <a:solidFill>
                  <a:srgbClr val="FF0000"/>
                </a:solidFill>
                <a:latin typeface="Times New Roman" panose="02020603050405020304" pitchFamily="18" charset="0"/>
                <a:cs typeface="Times New Roman" panose="02020603050405020304" pitchFamily="18" charset="0"/>
                <a:sym typeface="+mn-ea"/>
              </a:rPr>
              <a:t> </a:t>
            </a:r>
            <a:r>
              <a:rPr lang="en-US" sz="3600" dirty="0" err="1">
                <a:solidFill>
                  <a:srgbClr val="FF0000"/>
                </a:solidFill>
                <a:latin typeface="Times New Roman" panose="02020603050405020304" pitchFamily="18" charset="0"/>
                <a:cs typeface="Times New Roman" panose="02020603050405020304" pitchFamily="18" charset="0"/>
                <a:sym typeface="+mn-ea"/>
              </a:rPr>
              <a:t>ngữ</a:t>
            </a:r>
            <a:r>
              <a:rPr lang="en-US" sz="3600" dirty="0">
                <a:solidFill>
                  <a:srgbClr val="FF0000"/>
                </a:solidFill>
                <a:latin typeface="Times New Roman" panose="02020603050405020304" pitchFamily="18" charset="0"/>
                <a:cs typeface="Times New Roman" panose="02020603050405020304" pitchFamily="18" charset="0"/>
                <a:sym typeface="+mn-ea"/>
              </a:rPr>
              <a:t>, </a:t>
            </a:r>
            <a:r>
              <a:rPr lang="en-US" sz="3600" dirty="0" err="1">
                <a:solidFill>
                  <a:srgbClr val="FF0000"/>
                </a:solidFill>
                <a:latin typeface="Times New Roman" panose="02020603050405020304" pitchFamily="18" charset="0"/>
                <a:cs typeface="Times New Roman" panose="02020603050405020304" pitchFamily="18" charset="0"/>
                <a:sym typeface="+mn-ea"/>
              </a:rPr>
              <a:t>hình</a:t>
            </a:r>
            <a:r>
              <a:rPr lang="en-US" sz="3600" dirty="0">
                <a:solidFill>
                  <a:srgbClr val="FF0000"/>
                </a:solidFill>
                <a:latin typeface="Times New Roman" panose="02020603050405020304" pitchFamily="18" charset="0"/>
                <a:cs typeface="Times New Roman" panose="02020603050405020304" pitchFamily="18" charset="0"/>
                <a:sym typeface="+mn-ea"/>
              </a:rPr>
              <a:t> </a:t>
            </a:r>
            <a:r>
              <a:rPr lang="en-US" sz="3600" dirty="0" err="1">
                <a:solidFill>
                  <a:srgbClr val="FF0000"/>
                </a:solidFill>
                <a:latin typeface="Times New Roman" panose="02020603050405020304" pitchFamily="18" charset="0"/>
                <a:cs typeface="Times New Roman" panose="02020603050405020304" pitchFamily="18" charset="0"/>
                <a:sym typeface="+mn-ea"/>
              </a:rPr>
              <a:t>ảnh</a:t>
            </a:r>
            <a:r>
              <a:rPr lang="en-US" sz="3600" dirty="0">
                <a:solidFill>
                  <a:srgbClr val="FF0000"/>
                </a:solidFill>
                <a:latin typeface="Times New Roman" panose="02020603050405020304" pitchFamily="18" charset="0"/>
                <a:cs typeface="Times New Roman" panose="02020603050405020304" pitchFamily="18" charset="0"/>
                <a:sym typeface="+mn-ea"/>
              </a:rPr>
              <a:t> dung </a:t>
            </a:r>
            <a:r>
              <a:rPr lang="en-US" sz="3600" dirty="0" err="1">
                <a:solidFill>
                  <a:srgbClr val="FF0000"/>
                </a:solidFill>
                <a:latin typeface="Times New Roman" panose="02020603050405020304" pitchFamily="18" charset="0"/>
                <a:cs typeface="Times New Roman" panose="02020603050405020304" pitchFamily="18" charset="0"/>
                <a:sym typeface="+mn-ea"/>
              </a:rPr>
              <a:t>dị mà tinh tế, biểu cảm. </a:t>
            </a:r>
            <a:endParaRPr lang="en-US" sz="3600" dirty="0">
              <a:solidFill>
                <a:srgbClr val="FF0000"/>
              </a:solidFill>
              <a:latin typeface="Times New Roman" panose="02020603050405020304" pitchFamily="18" charset="0"/>
              <a:cs typeface="Times New Roman" panose="02020603050405020304" pitchFamily="18" charset="0"/>
            </a:endParaRPr>
          </a:p>
          <a:p>
            <a:pPr marL="0" lvl="1" algn="just" defTabSz="1833880" fontAlgn="auto">
              <a:lnSpc>
                <a:spcPct val="100000"/>
              </a:lnSpc>
              <a:spcBef>
                <a:spcPts val="0"/>
              </a:spcBef>
              <a:spcAft>
                <a:spcPts val="0"/>
              </a:spcAft>
            </a:pPr>
            <a:r>
              <a:rPr lang="en-US" sz="3600" dirty="0">
                <a:solidFill>
                  <a:srgbClr val="FF0000"/>
                </a:solidFill>
                <a:latin typeface="Times New Roman" panose="02020603050405020304" pitchFamily="18" charset="0"/>
                <a:cs typeface="Times New Roman" panose="02020603050405020304" pitchFamily="18" charset="0"/>
                <a:sym typeface="+mn-ea"/>
              </a:rPr>
              <a:t>- </a:t>
            </a:r>
            <a:r>
              <a:rPr lang="en-US" sz="3600" dirty="0" err="1">
                <a:solidFill>
                  <a:srgbClr val="FF0000"/>
                </a:solidFill>
                <a:latin typeface="Times New Roman" panose="02020603050405020304" pitchFamily="18" charset="0"/>
                <a:cs typeface="Times New Roman" panose="02020603050405020304" pitchFamily="18" charset="0"/>
                <a:sym typeface="+mn-ea"/>
              </a:rPr>
              <a:t>Biện</a:t>
            </a:r>
            <a:r>
              <a:rPr lang="en-US" sz="3600" dirty="0">
                <a:solidFill>
                  <a:srgbClr val="FF0000"/>
                </a:solidFill>
                <a:latin typeface="Times New Roman" panose="02020603050405020304" pitchFamily="18" charset="0"/>
                <a:cs typeface="Times New Roman" panose="02020603050405020304" pitchFamily="18" charset="0"/>
                <a:sym typeface="+mn-ea"/>
              </a:rPr>
              <a:t> </a:t>
            </a:r>
            <a:r>
              <a:rPr lang="en-US" sz="3600" dirty="0" err="1">
                <a:solidFill>
                  <a:srgbClr val="FF0000"/>
                </a:solidFill>
                <a:latin typeface="Times New Roman" panose="02020603050405020304" pitchFamily="18" charset="0"/>
                <a:cs typeface="Times New Roman" panose="02020603050405020304" pitchFamily="18" charset="0"/>
                <a:sym typeface="+mn-ea"/>
              </a:rPr>
              <a:t>pháp</a:t>
            </a:r>
            <a:r>
              <a:rPr lang="en-US" sz="3600" dirty="0">
                <a:solidFill>
                  <a:srgbClr val="FF0000"/>
                </a:solidFill>
                <a:latin typeface="Times New Roman" panose="02020603050405020304" pitchFamily="18" charset="0"/>
                <a:cs typeface="Times New Roman" panose="02020603050405020304" pitchFamily="18" charset="0"/>
                <a:sym typeface="+mn-ea"/>
              </a:rPr>
              <a:t> </a:t>
            </a:r>
            <a:r>
              <a:rPr lang="en-US" sz="3600" dirty="0" err="1">
                <a:solidFill>
                  <a:srgbClr val="FF0000"/>
                </a:solidFill>
                <a:latin typeface="Times New Roman" panose="02020603050405020304" pitchFamily="18" charset="0"/>
                <a:cs typeface="Times New Roman" panose="02020603050405020304" pitchFamily="18" charset="0"/>
                <a:sym typeface="+mn-ea"/>
              </a:rPr>
              <a:t>tu</a:t>
            </a:r>
            <a:r>
              <a:rPr lang="en-US" sz="3600" dirty="0">
                <a:solidFill>
                  <a:srgbClr val="FF0000"/>
                </a:solidFill>
                <a:latin typeface="Times New Roman" panose="02020603050405020304" pitchFamily="18" charset="0"/>
                <a:cs typeface="Times New Roman" panose="02020603050405020304" pitchFamily="18" charset="0"/>
                <a:sym typeface="+mn-ea"/>
              </a:rPr>
              <a:t> </a:t>
            </a:r>
            <a:r>
              <a:rPr lang="en-US" sz="3600" dirty="0" err="1">
                <a:solidFill>
                  <a:srgbClr val="FF0000"/>
                </a:solidFill>
                <a:latin typeface="Times New Roman" panose="02020603050405020304" pitchFamily="18" charset="0"/>
                <a:cs typeface="Times New Roman" panose="02020603050405020304" pitchFamily="18" charset="0"/>
                <a:sym typeface="+mn-ea"/>
              </a:rPr>
              <a:t>từ</a:t>
            </a:r>
            <a:r>
              <a:rPr lang="en-US" sz="3600" dirty="0">
                <a:solidFill>
                  <a:srgbClr val="FF0000"/>
                </a:solidFill>
                <a:latin typeface="Times New Roman" panose="02020603050405020304" pitchFamily="18" charset="0"/>
                <a:cs typeface="Times New Roman" panose="02020603050405020304" pitchFamily="18" charset="0"/>
                <a:sym typeface="+mn-ea"/>
              </a:rPr>
              <a:t>: </a:t>
            </a:r>
            <a:r>
              <a:rPr lang="en-US" sz="3600" dirty="0" err="1">
                <a:solidFill>
                  <a:srgbClr val="FF0000"/>
                </a:solidFill>
                <a:latin typeface="Times New Roman" panose="02020603050405020304" pitchFamily="18" charset="0"/>
                <a:cs typeface="Times New Roman" panose="02020603050405020304" pitchFamily="18" charset="0"/>
                <a:sym typeface="+mn-ea"/>
              </a:rPr>
              <a:t>nhân</a:t>
            </a:r>
            <a:r>
              <a:rPr lang="en-US" sz="3600" dirty="0">
                <a:solidFill>
                  <a:srgbClr val="FF0000"/>
                </a:solidFill>
                <a:latin typeface="Times New Roman" panose="02020603050405020304" pitchFamily="18" charset="0"/>
                <a:cs typeface="Times New Roman" panose="02020603050405020304" pitchFamily="18" charset="0"/>
                <a:sym typeface="+mn-ea"/>
              </a:rPr>
              <a:t> </a:t>
            </a:r>
            <a:r>
              <a:rPr lang="en-US" sz="3600" dirty="0" err="1">
                <a:solidFill>
                  <a:srgbClr val="FF0000"/>
                </a:solidFill>
                <a:latin typeface="Times New Roman" panose="02020603050405020304" pitchFamily="18" charset="0"/>
                <a:cs typeface="Times New Roman" panose="02020603050405020304" pitchFamily="18" charset="0"/>
                <a:sym typeface="+mn-ea"/>
              </a:rPr>
              <a:t>hóa</a:t>
            </a:r>
            <a:r>
              <a:rPr lang="en-US" sz="3600" dirty="0">
                <a:solidFill>
                  <a:srgbClr val="FF0000"/>
                </a:solidFill>
                <a:latin typeface="Times New Roman" panose="02020603050405020304" pitchFamily="18" charset="0"/>
                <a:cs typeface="Times New Roman" panose="02020603050405020304" pitchFamily="18" charset="0"/>
                <a:sym typeface="+mn-ea"/>
              </a:rPr>
              <a:t>, </a:t>
            </a:r>
            <a:r>
              <a:rPr lang="en-US" sz="3600" dirty="0" err="1">
                <a:solidFill>
                  <a:srgbClr val="FF0000"/>
                </a:solidFill>
                <a:latin typeface="Times New Roman" panose="02020603050405020304" pitchFamily="18" charset="0"/>
                <a:cs typeface="Times New Roman" panose="02020603050405020304" pitchFamily="18" charset="0"/>
                <a:sym typeface="+mn-ea"/>
              </a:rPr>
              <a:t>liệt</a:t>
            </a:r>
            <a:r>
              <a:rPr lang="en-US" sz="3600" dirty="0">
                <a:solidFill>
                  <a:srgbClr val="FF0000"/>
                </a:solidFill>
                <a:latin typeface="Times New Roman" panose="02020603050405020304" pitchFamily="18" charset="0"/>
                <a:cs typeface="Times New Roman" panose="02020603050405020304" pitchFamily="18" charset="0"/>
                <a:sym typeface="+mn-ea"/>
              </a:rPr>
              <a:t> </a:t>
            </a:r>
            <a:r>
              <a:rPr lang="en-US" sz="3600" dirty="0" err="1">
                <a:solidFill>
                  <a:srgbClr val="FF0000"/>
                </a:solidFill>
                <a:latin typeface="Times New Roman" panose="02020603050405020304" pitchFamily="18" charset="0"/>
                <a:cs typeface="Times New Roman" panose="02020603050405020304" pitchFamily="18" charset="0"/>
                <a:sym typeface="+mn-ea"/>
              </a:rPr>
              <a:t>kê</a:t>
            </a:r>
            <a:r>
              <a:rPr lang="en-US" sz="3600" dirty="0">
                <a:solidFill>
                  <a:srgbClr val="FF0000"/>
                </a:solidFill>
                <a:latin typeface="Times New Roman" panose="02020603050405020304" pitchFamily="18" charset="0"/>
                <a:cs typeface="Times New Roman" panose="02020603050405020304" pitchFamily="18" charset="0"/>
                <a:sym typeface="+mn-ea"/>
              </a:rPr>
              <a:t>…</a:t>
            </a:r>
          </a:p>
        </p:txBody>
      </p:sp>
      <p:sp>
        <p:nvSpPr>
          <p:cNvPr id="2" name="Snip Diagonal Corner Rectangle 1"/>
          <p:cNvSpPr/>
          <p:nvPr/>
        </p:nvSpPr>
        <p:spPr>
          <a:xfrm>
            <a:off x="4944110" y="445770"/>
            <a:ext cx="6454140" cy="885190"/>
          </a:xfrm>
          <a:prstGeom prst="snip2Diag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Hoạt động: Thảo luận nhóm “Khăn trải bàn”.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p:cTn id="1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5" end="5"/>
                                            </p:txEl>
                                          </p:spTgt>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p:cTn id="2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6" end="6"/>
                                            </p:txEl>
                                          </p:spTgt>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p:cTn id="2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1319" y="362465"/>
            <a:ext cx="11302313" cy="6137189"/>
          </a:xfrm>
        </p:spPr>
        <p:txBody>
          <a:bodyPr>
            <a:normAutofit/>
          </a:bodyPr>
          <a:lstStyle/>
          <a:p>
            <a:pPr algn="ctr"/>
            <a:r>
              <a:rPr lang="en-US" sz="2600" dirty="0">
                <a:solidFill>
                  <a:srgbClr val="FF0000"/>
                </a:solidFill>
                <a:latin typeface="Times New Roman" panose="02020603050405020304" pitchFamily="18" charset="0"/>
                <a:cs typeface="Times New Roman" panose="02020603050405020304" pitchFamily="18" charset="0"/>
              </a:rPr>
              <a:t>VIẾT KẾT NỐI VỚI ĐỌC</a:t>
            </a:r>
          </a:p>
          <a:p>
            <a:pPr algn="just"/>
            <a:r>
              <a:rPr sz="2600" dirty="0">
                <a:latin typeface="Times New Roman" panose="02020603050405020304" pitchFamily="18" charset="0"/>
                <a:cs typeface="Times New Roman" panose="02020603050405020304" pitchFamily="18" charset="0"/>
                <a:sym typeface="+mn-ea"/>
              </a:rPr>
              <a:t>Viết đoạn văn</a:t>
            </a:r>
            <a:r>
              <a:rPr lang="en-US" sz="2600" dirty="0">
                <a:latin typeface="Times New Roman" panose="02020603050405020304" pitchFamily="18" charset="0"/>
                <a:cs typeface="Times New Roman" panose="02020603050405020304" pitchFamily="18" charset="0"/>
                <a:sym typeface="+mn-ea"/>
              </a:rPr>
              <a:t> </a:t>
            </a:r>
            <a:r>
              <a:rPr sz="2600" dirty="0">
                <a:latin typeface="Times New Roman" panose="02020603050405020304" pitchFamily="18" charset="0"/>
                <a:cs typeface="Times New Roman" panose="02020603050405020304" pitchFamily="18" charset="0"/>
                <a:sym typeface="+mn-ea"/>
              </a:rPr>
              <a:t>( khoảng năm đến b</a:t>
            </a:r>
            <a:r>
              <a:rPr lang="en-US" sz="2600" dirty="0">
                <a:latin typeface="Times New Roman" panose="02020603050405020304" pitchFamily="18" charset="0"/>
                <a:cs typeface="Times New Roman" panose="02020603050405020304" pitchFamily="18" charset="0"/>
                <a:sym typeface="+mn-ea"/>
              </a:rPr>
              <a:t>ả</a:t>
            </a:r>
            <a:r>
              <a:rPr sz="2600" dirty="0">
                <a:latin typeface="Times New Roman" panose="02020603050405020304" pitchFamily="18" charset="0"/>
                <a:cs typeface="Times New Roman" panose="02020603050405020304" pitchFamily="18" charset="0"/>
                <a:sym typeface="+mn-ea"/>
              </a:rPr>
              <a:t>y câu) nêu cảm nghĩ của em về tình cảm của người con đối với mẹ trong  b</a:t>
            </a:r>
            <a:r>
              <a:rPr sz="2600" dirty="0">
                <a:latin typeface="Times New Roman" panose="02020603050405020304" pitchFamily="18" charset="0"/>
                <a:ea typeface="Times New Roman" panose="02020603050405020304" pitchFamily="18" charset="0"/>
                <a:sym typeface="+mn-ea"/>
              </a:rPr>
              <a:t>à</a:t>
            </a:r>
            <a:r>
              <a:rPr sz="2600" dirty="0">
                <a:latin typeface="Times New Roman" panose="02020603050405020304" pitchFamily="18" charset="0"/>
                <a:cs typeface="Times New Roman" panose="02020603050405020304" pitchFamily="18" charset="0"/>
                <a:sym typeface="+mn-ea"/>
              </a:rPr>
              <a:t>i thơ “</a:t>
            </a:r>
            <a:r>
              <a:rPr sz="2600" i="1" dirty="0">
                <a:latin typeface="Times New Roman" panose="02020603050405020304" pitchFamily="18" charset="0"/>
                <a:cs typeface="Times New Roman" panose="02020603050405020304" pitchFamily="18" charset="0"/>
                <a:sym typeface="+mn-ea"/>
              </a:rPr>
              <a:t>Gặp lá cơm nếp</a:t>
            </a:r>
            <a:r>
              <a:rPr sz="2600" dirty="0">
                <a:latin typeface="Times New Roman" panose="02020603050405020304" pitchFamily="18" charset="0"/>
                <a:cs typeface="Times New Roman" panose="02020603050405020304" pitchFamily="18" charset="0"/>
                <a:sym typeface="+mn-ea"/>
              </a:rPr>
              <a:t>”</a:t>
            </a:r>
            <a:r>
              <a:rPr lang="en-US" sz="2600" dirty="0">
                <a:latin typeface="Times New Roman" panose="02020603050405020304" pitchFamily="18" charset="0"/>
                <a:cs typeface="Times New Roman" panose="02020603050405020304" pitchFamily="18" charset="0"/>
                <a:sym typeface="+mn-ea"/>
              </a:rPr>
              <a:t>.</a:t>
            </a:r>
            <a:endParaRPr lang="en-US" sz="2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1319" y="362465"/>
            <a:ext cx="11302313" cy="6137189"/>
          </a:xfrm>
        </p:spPr>
        <p:txBody>
          <a:bodyPr>
            <a:normAutofit/>
          </a:bodyPr>
          <a:lstStyle/>
          <a:p>
            <a:pPr algn="just"/>
            <a:r>
              <a:rPr lang="en-US" sz="2600" dirty="0">
                <a:latin typeface="Times New Roman" panose="02020603050405020304" pitchFamily="18" charset="0"/>
                <a:cs typeface="Times New Roman" panose="02020603050405020304" pitchFamily="18" charset="0"/>
              </a:rPr>
              <a:t>        Bài thơ “Gặp lá cơm nếp” của nhà thơ Thanh Thảo đã để lại cho người đọc ấn tượng sâu sắc về nỗi nhớ thương của người con dành cho mẹ. Người con trong bài là một người lính đã xa nhà nhiều năm. Trên đường hành quân, anh vô tình bắt gặp lá cơm nếp nên đã nhớ tới hương vị của bát xôi mùa gặt. Trong kí ức của anh, người mẹ đảm đang, tần tảo đã “nhặt lá về đun” để “thổi cơm bếp”. Bữa cơm mùa gặt chan chứa tình yêu thương của mẹ. Đối với anh, người mẹ luôn là ánh sáng soi đường, người bạn đồng hành trên bước hành trình dài phía trước. Nhớ về mẹ, người lính thổn thức trong lòng hương vị quê hương. Trái tim của người con chia đều cho mẹ già và đất nước. Việc sử dụng ngôn ngữ bình dị, hình ảnh thơ gần gũi, nhà thơ Thanh Thảo đã giúp chúng ta cảm nhận sâu sắc tình cảm của người lính dành cho mẹ. Và qua đó, nỗi nhớ thương của người con với mẹ càng thêm in sâu và để lại nhiều cảm xúc ấm áp trong tâm hồn bạn đọc.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1319" y="362465"/>
            <a:ext cx="11302313" cy="6137189"/>
          </a:xfrm>
        </p:spPr>
        <p:txBody>
          <a:bodyPr>
            <a:normAutofit/>
          </a:bodyPr>
          <a:lstStyle/>
          <a:p>
            <a:pPr algn="just"/>
            <a:endParaRPr lang="en-US" sz="2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1319" y="362465"/>
            <a:ext cx="11302313" cy="6137189"/>
          </a:xfrm>
        </p:spPr>
        <p:txBody>
          <a:bodyPr>
            <a:normAutofit/>
          </a:bodyPr>
          <a:lstStyle/>
          <a:p>
            <a:pPr algn="just"/>
            <a:endParaRPr lang="en-US" sz="2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1319" y="362465"/>
            <a:ext cx="11302313" cy="6137189"/>
          </a:xfrm>
        </p:spPr>
        <p:txBody>
          <a:bodyPr>
            <a:normAutofit/>
          </a:bodyPr>
          <a:lstStyle/>
          <a:p>
            <a:pPr algn="just"/>
            <a:endParaRPr lang="en-US" sz="2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1319" y="362465"/>
            <a:ext cx="6746789" cy="6137189"/>
          </a:xfrm>
        </p:spPr>
        <p:txBody>
          <a:bodyPr>
            <a:normAutofit/>
          </a:bodyPr>
          <a:lstStyle/>
          <a:p>
            <a:pPr algn="just"/>
            <a:r>
              <a:rPr lang="en-US" sz="2800" dirty="0">
                <a:latin typeface="Times New Roman" panose="02020603050405020304" pitchFamily="18" charset="0"/>
                <a:cs typeface="Times New Roman" panose="02020603050405020304" pitchFamily="18" charset="0"/>
              </a:rPr>
              <a:t>- Em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cây </a:t>
            </a:r>
            <a:r>
              <a:rPr lang="en-US" sz="2800" dirty="0" err="1">
                <a:solidFill>
                  <a:srgbClr val="FF0000"/>
                </a:solidFill>
                <a:latin typeface="Times New Roman" panose="02020603050405020304" pitchFamily="18" charset="0"/>
                <a:cs typeface="Times New Roman" panose="02020603050405020304" pitchFamily="18" charset="0"/>
              </a:rPr>
              <a:t>cơm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nếp</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a:t>
            </a:r>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Xôi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món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bằng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gạo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nếp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nấu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chín</a:t>
            </a:r>
            <a:r>
              <a:rPr lang="en-US" sz="2800" dirty="0">
                <a:solidFill>
                  <a:srgbClr val="FF0000"/>
                </a:solidFill>
                <a:latin typeface="Times New Roman" panose="02020603050405020304" pitchFamily="18" charset="0"/>
                <a:cs typeface="Times New Roman" panose="02020603050405020304" pitchFamily="18" charset="0"/>
              </a:rPr>
              <a:t> bằng hơi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Cây cơm nếp</a:t>
            </a:r>
            <a:r>
              <a:rPr lang="en-US" sz="2800" dirty="0">
                <a:solidFill>
                  <a:srgbClr val="FF0000"/>
                </a:solidFill>
                <a:latin typeface="Times New Roman" panose="02020603050405020304" pitchFamily="18" charset="0"/>
                <a:cs typeface="Times New Roman" panose="02020603050405020304" pitchFamily="18" charset="0"/>
              </a:rPr>
              <a:t> (dứa thơm): một loại cây nhỏ, có hương thơm giống cơm nếp. </a:t>
            </a:r>
            <a:r>
              <a:rPr lang="en-US" sz="2800" dirty="0">
                <a:latin typeface="Times New Roman" panose="02020603050405020304" pitchFamily="18" charset="0"/>
                <a:cs typeface="Times New Roman" panose="02020603050405020304" pitchFamily="18" charset="0"/>
              </a:rPr>
              <a:t>Khi nấu xôi chín xong, người ta thường hay bỏ lá cơm nếp trên xôi và úp vung lại.</a:t>
            </a:r>
          </a:p>
          <a:p>
            <a:pPr algn="just"/>
            <a:r>
              <a:rPr lang="en-US" sz="2800" dirty="0">
                <a:latin typeface="Times New Roman" panose="02020603050405020304" pitchFamily="18" charset="0"/>
                <a:cs typeface="Times New Roman" panose="02020603050405020304" pitchFamily="18" charset="0"/>
              </a:rPr>
              <a:t>- Hương vị của lá cơm nếp đã gợi cho người người chiến sĩ những hình ảnh và tình cảm nào? Thầy mời các em đi vào đọc hiểu bài thơ “</a:t>
            </a:r>
            <a:r>
              <a:rPr lang="en-US" sz="2800" i="1" dirty="0">
                <a:latin typeface="Times New Roman" panose="02020603050405020304" pitchFamily="18" charset="0"/>
                <a:cs typeface="Times New Roman" panose="02020603050405020304" pitchFamily="18" charset="0"/>
              </a:rPr>
              <a:t>Gặp lá cơm nếp</a:t>
            </a:r>
            <a:r>
              <a:rPr lang="en-US" sz="2800" dirty="0">
                <a:latin typeface="Times New Roman" panose="02020603050405020304" pitchFamily="18" charset="0"/>
                <a:cs typeface="Times New Roman" panose="02020603050405020304" pitchFamily="18" charset="0"/>
              </a:rPr>
              <a:t>” của Thanh Thảo. </a:t>
            </a:r>
          </a:p>
        </p:txBody>
      </p:sp>
      <p:pic>
        <p:nvPicPr>
          <p:cNvPr id="2" name="Picture 1"/>
          <p:cNvPicPr>
            <a:picLocks noChangeAspect="1"/>
          </p:cNvPicPr>
          <p:nvPr/>
        </p:nvPicPr>
        <p:blipFill>
          <a:blip r:embed="rId2"/>
          <a:stretch>
            <a:fillRect/>
          </a:stretch>
        </p:blipFill>
        <p:spPr>
          <a:xfrm>
            <a:off x="7535545" y="531495"/>
            <a:ext cx="3959225" cy="3065145"/>
          </a:xfrm>
          <a:prstGeom prst="rect">
            <a:avLst/>
          </a:prstGeom>
        </p:spPr>
      </p:pic>
      <p:pic>
        <p:nvPicPr>
          <p:cNvPr id="4" name="Picture 3"/>
          <p:cNvPicPr>
            <a:picLocks noChangeAspect="1"/>
          </p:cNvPicPr>
          <p:nvPr/>
        </p:nvPicPr>
        <p:blipFill>
          <a:blip r:embed="rId3"/>
          <a:stretch>
            <a:fillRect/>
          </a:stretch>
        </p:blipFill>
        <p:spPr>
          <a:xfrm>
            <a:off x="7535545" y="3974465"/>
            <a:ext cx="4083685" cy="25260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1319" y="362465"/>
            <a:ext cx="11302313" cy="6137189"/>
          </a:xfrm>
        </p:spPr>
        <p:txBody>
          <a:bodyPr>
            <a:normAutofit/>
          </a:bodyPr>
          <a:lstStyle/>
          <a:p>
            <a:pPr algn="just"/>
            <a:endParaRPr lang="en-US" sz="2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1319" y="362465"/>
            <a:ext cx="11302313" cy="6137189"/>
          </a:xfrm>
        </p:spPr>
        <p:txBody>
          <a:bodyPr>
            <a:normAutofit/>
          </a:bodyPr>
          <a:lstStyle/>
          <a:p>
            <a:pPr algn="just"/>
            <a:endParaRPr lang="en-US" sz="2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1319" y="362465"/>
            <a:ext cx="11302313" cy="6137189"/>
          </a:xfrm>
        </p:spPr>
        <p:txBody>
          <a:bodyPr>
            <a:normAutofit/>
          </a:bodyPr>
          <a:lstStyle/>
          <a:p>
            <a:pPr algn="just"/>
            <a:endParaRPr lang="en-US" sz="2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1319" y="362465"/>
            <a:ext cx="11302313" cy="6137189"/>
          </a:xfrm>
        </p:spPr>
        <p:txBody>
          <a:bodyPr>
            <a:normAutofit/>
          </a:bodyPr>
          <a:lstStyle/>
          <a:p>
            <a:pPr algn="just"/>
            <a:endParaRPr lang="en-US" sz="2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1319" y="362465"/>
            <a:ext cx="11302313" cy="6137189"/>
          </a:xfrm>
        </p:spPr>
        <p:txBody>
          <a:bodyPr>
            <a:normAutofit/>
          </a:bodyPr>
          <a:lstStyle/>
          <a:p>
            <a:pPr algn="just"/>
            <a:endParaRPr lang="en-US" sz="2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1010" y="362585"/>
            <a:ext cx="3484880" cy="6137275"/>
          </a:xfrm>
        </p:spPr>
        <p:txBody>
          <a:bodyPr>
            <a:normAutofit/>
          </a:bodyPr>
          <a:lstStyle/>
          <a:p>
            <a:pPr algn="l"/>
            <a:r>
              <a:rPr lang="en-US" sz="2600" b="1" dirty="0">
                <a:solidFill>
                  <a:srgbClr val="FF0000"/>
                </a:solidFill>
                <a:latin typeface="Times New Roman" panose="02020603050405020304" pitchFamily="18" charset="0"/>
                <a:cs typeface="Times New Roman" panose="02020603050405020304" pitchFamily="18" charset="0"/>
              </a:rPr>
              <a:t>I. ĐỌC HIỂU CHUNG</a:t>
            </a:r>
          </a:p>
          <a:p>
            <a:pPr algn="l"/>
            <a:r>
              <a:rPr lang="en-US" sz="2600" b="1" dirty="0">
                <a:solidFill>
                  <a:srgbClr val="FF0000"/>
                </a:solidFill>
                <a:latin typeface="Times New Roman" panose="02020603050405020304" pitchFamily="18" charset="0"/>
                <a:cs typeface="Times New Roman" panose="02020603050405020304" pitchFamily="18" charset="0"/>
              </a:rPr>
              <a:t>1. Đọc</a:t>
            </a:r>
          </a:p>
          <a:p>
            <a:pPr algn="just"/>
            <a:r>
              <a:rPr lang="en-US" sz="2600" dirty="0">
                <a:latin typeface="Times New Roman" panose="02020603050405020304" pitchFamily="18" charset="0"/>
                <a:cs typeface="Times New Roman" panose="02020603050405020304" pitchFamily="18" charset="0"/>
              </a:rPr>
              <a:t>-Giọng điệu chậm rãi, trữ tình, sâu lắng, thiết tha.</a:t>
            </a:r>
          </a:p>
          <a:p>
            <a:pPr algn="just"/>
            <a:r>
              <a:rPr lang="en-US" sz="2600" dirty="0">
                <a:latin typeface="Times New Roman" panose="02020603050405020304" pitchFamily="18" charset="0"/>
                <a:cs typeface="Times New Roman" panose="02020603050405020304" pitchFamily="18" charset="0"/>
              </a:rPr>
              <a:t>-Chú ý vần, nhịp (nhịp 2/ 3, 3/2; riêng câu “</a:t>
            </a:r>
            <a:r>
              <a:rPr lang="en-US" sz="2600" i="1" dirty="0">
                <a:latin typeface="Times New Roman" panose="02020603050405020304" pitchFamily="18" charset="0"/>
                <a:cs typeface="Times New Roman" panose="02020603050405020304" pitchFamily="18" charset="0"/>
              </a:rPr>
              <a:t>Ôi, mùi vị quê hương</a:t>
            </a:r>
            <a:r>
              <a:rPr lang="en-US" sz="2600" dirty="0">
                <a:latin typeface="Times New Roman" panose="02020603050405020304" pitchFamily="18" charset="0"/>
                <a:cs typeface="Times New Roman" panose="02020603050405020304" pitchFamily="18" charset="0"/>
              </a:rPr>
              <a:t>” ngắt nhịp 1/4, nhấn mạnh vào thán từ </a:t>
            </a:r>
            <a:r>
              <a:rPr lang="en-US" sz="2600" i="1" dirty="0">
                <a:latin typeface="Times New Roman" panose="02020603050405020304" pitchFamily="18" charset="0"/>
                <a:cs typeface="Times New Roman" panose="02020603050405020304" pitchFamily="18" charset="0"/>
              </a:rPr>
              <a:t>“Ôi”</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-Sử dụng chiến lược đọc theo dõi. hình dung.</a:t>
            </a:r>
          </a:p>
        </p:txBody>
      </p:sp>
      <p:sp>
        <p:nvSpPr>
          <p:cNvPr id="2" name="Rectangles 1"/>
          <p:cNvSpPr/>
          <p:nvPr/>
        </p:nvSpPr>
        <p:spPr>
          <a:xfrm>
            <a:off x="4104640" y="694055"/>
            <a:ext cx="3785870" cy="447357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just" fontAlgn="auto">
              <a:lnSpc>
                <a:spcPct val="100000"/>
              </a:lnSpc>
              <a:spcAft>
                <a:spcPts val="0"/>
              </a:spcAft>
            </a:pPr>
            <a:endParaRPr lang="en-US" sz="2800" i="1" dirty="0" err="1">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endParaRPr>
          </a:p>
          <a:p>
            <a:pPr indent="0" algn="just" fontAlgn="auto">
              <a:lnSpc>
                <a:spcPct val="100000"/>
              </a:lnSpc>
              <a:spcAft>
                <a:spcPts val="0"/>
              </a:spcAft>
            </a:pPr>
            <a:endParaRPr lang="en-US" sz="2800" i="1" dirty="0" err="1">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endParaRPr>
          </a:p>
          <a:p>
            <a:pPr indent="0" algn="just" fontAlgn="auto">
              <a:lnSpc>
                <a:spcPct val="100000"/>
              </a:lnSpc>
              <a:spcAft>
                <a:spcPts val="0"/>
              </a:spcAft>
            </a:pPr>
            <a:endParaRPr lang="en-US" sz="2800" i="1" dirty="0" err="1">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endParaRPr>
          </a:p>
          <a:p>
            <a:pPr indent="0" algn="just" fontAlgn="auto">
              <a:lnSpc>
                <a:spcPct val="100000"/>
              </a:lnSpc>
              <a:spcAft>
                <a:spcPts val="0"/>
              </a:spcAft>
            </a:pPr>
            <a:endParaRPr lang="en-US" sz="2800" i="1" dirty="0" err="1">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endParaRPr>
          </a:p>
          <a:p>
            <a:pPr indent="0" algn="just" fontAlgn="auto">
              <a:lnSpc>
                <a:spcPct val="100000"/>
              </a:lnSpc>
              <a:spcAft>
                <a:spcPts val="0"/>
              </a:spcAft>
            </a:pPr>
            <a:r>
              <a:rPr lang="en-US" sz="2800" i="1" dirty="0" err="1">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Xa</a:t>
            </a:r>
            <a:r>
              <a:rPr lang="en-US" sz="2800" i="1" dirty="0">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nhà</a:t>
            </a:r>
            <a:r>
              <a:rPr lang="en-US" sz="2800" i="1" dirty="0">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đã</a:t>
            </a:r>
            <a:r>
              <a:rPr lang="en-US" sz="2800" i="1" dirty="0">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mấy</a:t>
            </a:r>
            <a:r>
              <a:rPr lang="en-US" sz="2800" i="1" dirty="0">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năm</a:t>
            </a:r>
            <a:endParaRPr lang="en-US" sz="2800" i="1" dirty="0">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endParaRPr>
          </a:p>
          <a:p>
            <a:pPr indent="0" algn="just" fontAlgn="auto">
              <a:lnSpc>
                <a:spcPct val="100000"/>
              </a:lnSpc>
              <a:spcAft>
                <a:spcPts val="0"/>
              </a:spcAft>
            </a:pP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Thèm</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bát</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xôi</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mùa</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gặt</a:t>
            </a:r>
            <a:endPar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endParaRPr>
          </a:p>
          <a:p>
            <a:pPr indent="0" algn="just" fontAlgn="auto">
              <a:lnSpc>
                <a:spcPct val="100000"/>
              </a:lnSpc>
              <a:spcAft>
                <a:spcPts val="0"/>
              </a:spcAft>
            </a:pP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Khói</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bay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ngang</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tầm</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mắt</a:t>
            </a:r>
            <a:endPar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endParaRPr>
          </a:p>
          <a:p>
            <a:pPr indent="0" algn="just" fontAlgn="auto">
              <a:lnSpc>
                <a:spcPct val="100000"/>
              </a:lnSpc>
              <a:spcAft>
                <a:spcPts val="0"/>
              </a:spcAft>
            </a:pP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Mùi</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xôi</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sao</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lạ</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lùng</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p>
          <a:p>
            <a:pPr indent="0" algn="just" fontAlgn="auto">
              <a:lnSpc>
                <a:spcPct val="100000"/>
              </a:lnSpc>
              <a:spcAft>
                <a:spcPts val="0"/>
              </a:spcAft>
            </a:pPr>
            <a:endPar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endParaRPr>
          </a:p>
          <a:p>
            <a:pPr indent="0" algn="just" fontAlgn="auto">
              <a:lnSpc>
                <a:spcPct val="100000"/>
              </a:lnSpc>
              <a:spcAft>
                <a:spcPts val="0"/>
              </a:spcAft>
            </a:pPr>
            <a:r>
              <a:rPr lang="en-US" sz="2800" i="1" dirty="0" err="1">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Mẹ</a:t>
            </a:r>
            <a:r>
              <a:rPr lang="en-US" sz="2800" i="1" dirty="0">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 ở </a:t>
            </a:r>
            <a:r>
              <a:rPr lang="en-US" sz="2800" i="1" dirty="0" err="1">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đâu</a:t>
            </a:r>
            <a:r>
              <a:rPr lang="en-US" sz="2800" i="1" dirty="0">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chiều</a:t>
            </a:r>
            <a:r>
              <a:rPr lang="en-US" sz="2800" i="1" dirty="0">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 nay</a:t>
            </a:r>
          </a:p>
          <a:p>
            <a:pPr indent="0" algn="just" fontAlgn="auto">
              <a:lnSpc>
                <a:spcPct val="100000"/>
              </a:lnSpc>
              <a:spcAft>
                <a:spcPts val="0"/>
              </a:spcAft>
            </a:pP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Nhặt</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lá</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về</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đun</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bếp</a:t>
            </a:r>
            <a:endPar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endParaRPr>
          </a:p>
          <a:p>
            <a:pPr indent="0" algn="just" fontAlgn="auto">
              <a:lnSpc>
                <a:spcPct val="100000"/>
              </a:lnSpc>
              <a:spcAft>
                <a:spcPts val="0"/>
              </a:spcAft>
            </a:pP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Phải</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mẹ</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thổi</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cơm</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nếp</a:t>
            </a:r>
            <a:endPar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endParaRPr>
          </a:p>
          <a:p>
            <a:pPr indent="0" algn="just" fontAlgn="auto">
              <a:lnSpc>
                <a:spcPct val="100000"/>
              </a:lnSpc>
              <a:spcAft>
                <a:spcPts val="0"/>
              </a:spcAft>
            </a:pP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Mà</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thơm</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suốt</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đường</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con.</a:t>
            </a:r>
          </a:p>
          <a:p>
            <a:pPr indent="0" algn="just" fontAlgn="auto">
              <a:lnSpc>
                <a:spcPct val="100000"/>
              </a:lnSpc>
              <a:spcAft>
                <a:spcPts val="0"/>
              </a:spcAft>
            </a:pPr>
            <a:endParaRPr lang="en-US" sz="26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endParaRPr>
          </a:p>
          <a:p>
            <a:pPr indent="0" algn="just" fontAlgn="auto">
              <a:lnSpc>
                <a:spcPct val="100000"/>
              </a:lnSpc>
              <a:spcAft>
                <a:spcPts val="0"/>
              </a:spcAft>
            </a:pPr>
            <a:endParaRPr lang="en-US" sz="2600" i="1" dirty="0">
              <a:solidFill>
                <a:schemeClr val="tx1">
                  <a:lumMod val="50000"/>
                </a:schemeClr>
              </a:solidFill>
              <a:latin typeface="Times New Roman" panose="02020603050405020304" pitchFamily="18" charset="0"/>
              <a:cs typeface="Times New Roman" panose="02020603050405020304" pitchFamily="18" charset="0"/>
            </a:endParaRPr>
          </a:p>
          <a:p>
            <a:pPr indent="0" algn="just" fontAlgn="auto">
              <a:lnSpc>
                <a:spcPct val="100000"/>
              </a:lnSpc>
              <a:spcAft>
                <a:spcPts val="0"/>
              </a:spcAft>
            </a:pPr>
            <a:endParaRPr lang="en-US" sz="2600" i="1" dirty="0">
              <a:solidFill>
                <a:schemeClr val="bg1"/>
              </a:solidFill>
              <a:latin typeface="Times New Roman" panose="02020603050405020304" pitchFamily="18" charset="0"/>
              <a:cs typeface="Times New Roman" panose="02020603050405020304" pitchFamily="18" charset="0"/>
            </a:endParaRPr>
          </a:p>
          <a:p>
            <a:pPr algn="ctr"/>
            <a:endParaRPr lang="en-US" sz="2600" i="1" dirty="0">
              <a:solidFill>
                <a:schemeClr val="bg1"/>
              </a:solidFill>
              <a:latin typeface="Times New Roman" panose="02020603050405020304" pitchFamily="18" charset="0"/>
              <a:cs typeface="Times New Roman" panose="02020603050405020304" pitchFamily="18" charset="0"/>
            </a:endParaRPr>
          </a:p>
        </p:txBody>
      </p:sp>
      <p:sp>
        <p:nvSpPr>
          <p:cNvPr id="4" name="Rectangles 3"/>
          <p:cNvSpPr/>
          <p:nvPr/>
        </p:nvSpPr>
        <p:spPr>
          <a:xfrm>
            <a:off x="8049895" y="694055"/>
            <a:ext cx="4041775" cy="447421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indent="0" algn="just" fontAlgn="auto">
              <a:lnSpc>
                <a:spcPct val="100000"/>
              </a:lnSpc>
              <a:spcAft>
                <a:spcPts val="0"/>
              </a:spcAft>
            </a:pPr>
            <a:r>
              <a:rPr lang="en-US" sz="2800" i="1" dirty="0" err="1">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Ôi</a:t>
            </a:r>
            <a:r>
              <a:rPr lang="en-US" sz="2800" i="1" dirty="0">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mùi</a:t>
            </a:r>
            <a:r>
              <a:rPr lang="en-US" sz="2800" i="1" dirty="0">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vị</a:t>
            </a:r>
            <a:r>
              <a:rPr lang="en-US" sz="2800" i="1" dirty="0">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quê</a:t>
            </a:r>
            <a:r>
              <a:rPr lang="en-US" sz="2800" i="1" dirty="0">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hương</a:t>
            </a:r>
            <a:endParaRPr lang="en-US" sz="2800" i="1" dirty="0">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endParaRPr>
          </a:p>
          <a:p>
            <a:pPr indent="0" algn="just" fontAlgn="auto">
              <a:lnSpc>
                <a:spcPct val="100000"/>
              </a:lnSpc>
              <a:spcAft>
                <a:spcPts val="0"/>
              </a:spcAft>
            </a:pP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Con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quên</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làm</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sao</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được</a:t>
            </a:r>
            <a:endPar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endParaRPr>
          </a:p>
          <a:p>
            <a:pPr indent="0" algn="just" fontAlgn="auto">
              <a:lnSpc>
                <a:spcPct val="100000"/>
              </a:lnSpc>
              <a:spcAft>
                <a:spcPts val="0"/>
              </a:spcAft>
            </a:pP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Mẹ</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già</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và</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đất</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nước</a:t>
            </a:r>
            <a:endPar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endParaRPr>
          </a:p>
          <a:p>
            <a:pPr indent="0" algn="just" fontAlgn="auto">
              <a:lnSpc>
                <a:spcPct val="100000"/>
              </a:lnSpc>
              <a:spcAft>
                <a:spcPts val="0"/>
              </a:spcAft>
            </a:pP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Chia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đều</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nỗi</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nhớ</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thương</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p>
          <a:p>
            <a:pPr indent="0" algn="just" fontAlgn="auto">
              <a:lnSpc>
                <a:spcPct val="100000"/>
              </a:lnSpc>
              <a:spcAft>
                <a:spcPts val="0"/>
              </a:spcAft>
            </a:pPr>
            <a:endPar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endParaRPr>
          </a:p>
          <a:p>
            <a:pPr indent="0" algn="l" fontAlgn="auto">
              <a:lnSpc>
                <a:spcPct val="100000"/>
              </a:lnSpc>
              <a:spcAft>
                <a:spcPts val="0"/>
              </a:spcAft>
            </a:pPr>
            <a:r>
              <a:rPr lang="en-US" sz="2800" i="1" dirty="0" err="1">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Cây</a:t>
            </a:r>
            <a:r>
              <a:rPr lang="en-US" sz="2800" i="1" dirty="0">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nhỏ</a:t>
            </a:r>
            <a:r>
              <a:rPr lang="en-US" sz="2800" i="1" dirty="0">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rừng</a:t>
            </a:r>
            <a:r>
              <a:rPr lang="en-US" sz="2800" i="1" dirty="0">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Trường</a:t>
            </a:r>
            <a:r>
              <a:rPr lang="en-US" sz="2800" i="1" dirty="0">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Sơn</a:t>
            </a:r>
            <a:endParaRPr lang="en-US" sz="2800" i="1" dirty="0">
              <a:solidFill>
                <a:schemeClr val="bg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endParaRPr>
          </a:p>
          <a:p>
            <a:pPr indent="0" algn="l" fontAlgn="auto">
              <a:lnSpc>
                <a:spcPct val="100000"/>
              </a:lnSpc>
              <a:spcAft>
                <a:spcPts val="0"/>
              </a:spcAft>
            </a:pP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Hiểu</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lòng</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nên</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thơm</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mãi</a:t>
            </a:r>
            <a:r>
              <a:rPr lang="en-US" sz="2800" i="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2800" i="1" dirty="0">
              <a:solidFill>
                <a:schemeClr val="bg1"/>
              </a:solidFill>
              <a:latin typeface="Times New Roman" panose="02020603050405020304" pitchFamily="18" charset="0"/>
              <a:cs typeface="Times New Roman" panose="02020603050405020304" pitchFamily="18" charset="0"/>
            </a:endParaRPr>
          </a:p>
          <a:p>
            <a:pPr indent="0" algn="just" fontAlgn="auto">
              <a:lnSpc>
                <a:spcPct val="100000"/>
              </a:lnSpc>
              <a:spcAft>
                <a:spcPts val="0"/>
              </a:spcAft>
            </a:pPr>
            <a:endParaRPr lang="en-US" sz="2800" i="1" dirty="0">
              <a:solidFill>
                <a:schemeClr val="bg1"/>
              </a:solidFill>
              <a:latin typeface="Times New Roman" panose="02020603050405020304" pitchFamily="18" charset="0"/>
              <a:cs typeface="Times New Roman" panose="02020603050405020304" pitchFamily="18" charset="0"/>
            </a:endParaRPr>
          </a:p>
          <a:p>
            <a:pPr algn="ctr"/>
            <a:endParaRPr lang="en-US" sz="2800" i="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1319" y="362465"/>
            <a:ext cx="11302313" cy="6137189"/>
          </a:xfrm>
        </p:spPr>
        <p:txBody>
          <a:bodyPr>
            <a:normAutofit/>
          </a:bodyPr>
          <a:lstStyle/>
          <a:p>
            <a:pPr algn="just"/>
            <a:r>
              <a:rPr lang="en-US" sz="2600" b="1" dirty="0">
                <a:solidFill>
                  <a:srgbClr val="FF0000"/>
                </a:solidFill>
                <a:latin typeface="Times New Roman" panose="02020603050405020304" pitchFamily="18" charset="0"/>
                <a:cs typeface="Times New Roman" panose="02020603050405020304" pitchFamily="18" charset="0"/>
              </a:rPr>
              <a:t>2.Tìm hiểu chung</a:t>
            </a:r>
          </a:p>
          <a:p>
            <a:pPr algn="just"/>
            <a:r>
              <a:rPr lang="en-US" sz="2600" dirty="0">
                <a:solidFill>
                  <a:srgbClr val="FF0000"/>
                </a:solidFill>
                <a:latin typeface="Times New Roman" panose="02020603050405020304" pitchFamily="18" charset="0"/>
                <a:cs typeface="Times New Roman" panose="02020603050405020304" pitchFamily="18" charset="0"/>
              </a:rPr>
              <a:t>a.Tác giả:</a:t>
            </a:r>
          </a:p>
          <a:p>
            <a:pPr algn="just"/>
            <a:r>
              <a:rPr lang="en-US" sz="2600" dirty="0">
                <a:latin typeface="Times New Roman" panose="02020603050405020304" pitchFamily="18" charset="0"/>
                <a:cs typeface="Times New Roman" panose="02020603050405020304" pitchFamily="18" charset="0"/>
              </a:rPr>
              <a:t>-Thanh Thảo sinh năm 1946, quê Quảng Ngãi.</a:t>
            </a:r>
          </a:p>
          <a:p>
            <a:pPr algn="just"/>
            <a:r>
              <a:rPr lang="en-US" sz="2600" dirty="0">
                <a:latin typeface="Times New Roman" panose="02020603050405020304" pitchFamily="18" charset="0"/>
                <a:cs typeface="Times New Roman" panose="02020603050405020304" pitchFamily="18" charset="0"/>
              </a:rPr>
              <a:t>- Thơ ông chủ yếu viết chiến tranh và thời hậu chiến.</a:t>
            </a:r>
          </a:p>
          <a:p>
            <a:pPr algn="just"/>
            <a:r>
              <a:rPr lang="en-US" sz="2600" dirty="0">
                <a:latin typeface="Times New Roman" panose="02020603050405020304" pitchFamily="18" charset="0"/>
                <a:cs typeface="Times New Roman" panose="02020603050405020304" pitchFamily="18" charset="0"/>
              </a:rPr>
              <a:t>-Tác phẩm tiêu biểu:</a:t>
            </a:r>
          </a:p>
          <a:p>
            <a:pPr algn="just"/>
            <a:endParaRPr lang="en-US" sz="26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49885" y="3190240"/>
            <a:ext cx="1885950" cy="2731770"/>
          </a:xfrm>
          <a:prstGeom prst="rect">
            <a:avLst/>
          </a:prstGeom>
        </p:spPr>
      </p:pic>
      <p:pic>
        <p:nvPicPr>
          <p:cNvPr id="4" name="Picture 3"/>
          <p:cNvPicPr>
            <a:picLocks noChangeAspect="1"/>
          </p:cNvPicPr>
          <p:nvPr/>
        </p:nvPicPr>
        <p:blipFill>
          <a:blip r:embed="rId3"/>
          <a:stretch>
            <a:fillRect/>
          </a:stretch>
        </p:blipFill>
        <p:spPr>
          <a:xfrm>
            <a:off x="2623185" y="3281045"/>
            <a:ext cx="2466975" cy="2731770"/>
          </a:xfrm>
          <a:prstGeom prst="rect">
            <a:avLst/>
          </a:prstGeom>
        </p:spPr>
      </p:pic>
      <p:pic>
        <p:nvPicPr>
          <p:cNvPr id="5" name="Picture 4"/>
          <p:cNvPicPr>
            <a:picLocks noChangeAspect="1"/>
          </p:cNvPicPr>
          <p:nvPr/>
        </p:nvPicPr>
        <p:blipFill>
          <a:blip r:embed="rId4"/>
          <a:stretch>
            <a:fillRect/>
          </a:stretch>
        </p:blipFill>
        <p:spPr>
          <a:xfrm>
            <a:off x="7332980" y="3342005"/>
            <a:ext cx="2143760" cy="2809240"/>
          </a:xfrm>
          <a:prstGeom prst="rect">
            <a:avLst/>
          </a:prstGeom>
        </p:spPr>
      </p:pic>
      <p:pic>
        <p:nvPicPr>
          <p:cNvPr id="12" name="Picture 11"/>
          <p:cNvPicPr>
            <a:picLocks noChangeAspect="1"/>
          </p:cNvPicPr>
          <p:nvPr/>
        </p:nvPicPr>
        <p:blipFill>
          <a:blip r:embed="rId5"/>
          <a:stretch>
            <a:fillRect/>
          </a:stretch>
        </p:blipFill>
        <p:spPr>
          <a:xfrm>
            <a:off x="9591040" y="3341370"/>
            <a:ext cx="2103755" cy="2809875"/>
          </a:xfrm>
          <a:prstGeom prst="rect">
            <a:avLst/>
          </a:prstGeom>
        </p:spPr>
      </p:pic>
      <p:pic>
        <p:nvPicPr>
          <p:cNvPr id="6" name="Picture 5"/>
          <p:cNvPicPr>
            <a:picLocks noChangeAspect="1"/>
          </p:cNvPicPr>
          <p:nvPr/>
        </p:nvPicPr>
        <p:blipFill>
          <a:blip r:embed="rId6"/>
          <a:stretch>
            <a:fillRect/>
          </a:stretch>
        </p:blipFill>
        <p:spPr>
          <a:xfrm>
            <a:off x="8591550" y="302260"/>
            <a:ext cx="2379980" cy="2314575"/>
          </a:xfrm>
          <a:prstGeom prst="rect">
            <a:avLst/>
          </a:prstGeom>
        </p:spPr>
      </p:pic>
      <p:pic>
        <p:nvPicPr>
          <p:cNvPr id="7" name="Picture 6"/>
          <p:cNvPicPr>
            <a:picLocks noChangeAspect="1"/>
          </p:cNvPicPr>
          <p:nvPr/>
        </p:nvPicPr>
        <p:blipFill>
          <a:blip r:embed="rId7"/>
          <a:stretch>
            <a:fillRect/>
          </a:stretch>
        </p:blipFill>
        <p:spPr>
          <a:xfrm>
            <a:off x="5222240" y="3516630"/>
            <a:ext cx="1996440" cy="2983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1010" y="362585"/>
            <a:ext cx="5311140" cy="6137275"/>
          </a:xfrm>
          <a:ln w="9525">
            <a:solidFill>
              <a:schemeClr val="tx1"/>
            </a:solidFill>
          </a:ln>
        </p:spPr>
        <p:txBody>
          <a:bodyPr>
            <a:normAutofit/>
          </a:bodyPr>
          <a:lstStyle/>
          <a:p>
            <a:pPr algn="just"/>
            <a:r>
              <a:rPr lang="en-US" sz="2600" dirty="0">
                <a:solidFill>
                  <a:srgbClr val="FF0000"/>
                </a:solidFill>
                <a:latin typeface="Times New Roman" panose="02020603050405020304" pitchFamily="18" charset="0"/>
                <a:cs typeface="Times New Roman" panose="02020603050405020304" pitchFamily="18" charset="0"/>
              </a:rPr>
              <a:t>b.Tác phẩm</a:t>
            </a:r>
            <a:endParaRPr lang="en-US" sz="2600" dirty="0">
              <a:latin typeface="Times New Roman" panose="02020603050405020304" pitchFamily="18" charset="0"/>
              <a:cs typeface="Times New Roman" panose="02020603050405020304" pitchFamily="18" charset="0"/>
            </a:endParaRPr>
          </a:p>
          <a:p>
            <a:pPr algn="just"/>
            <a:r>
              <a:rPr lang="en-US" sz="2600" dirty="0">
                <a:solidFill>
                  <a:srgbClr val="FF0000"/>
                </a:solidFill>
                <a:latin typeface="Times New Roman" panose="02020603050405020304" pitchFamily="18" charset="0"/>
                <a:cs typeface="Times New Roman" panose="02020603050405020304" pitchFamily="18" charset="0"/>
              </a:rPr>
              <a:t>-Thể loại:</a:t>
            </a:r>
          </a:p>
          <a:p>
            <a:pPr algn="just"/>
            <a:r>
              <a:rPr lang="en-US" sz="2600" dirty="0">
                <a:latin typeface="Times New Roman" panose="02020603050405020304" pitchFamily="18" charset="0"/>
                <a:cs typeface="Times New Roman" panose="02020603050405020304" pitchFamily="18" charset="0"/>
              </a:rPr>
              <a:t>Thơ năm chữ</a:t>
            </a:r>
          </a:p>
          <a:p>
            <a:pPr algn="just"/>
            <a:r>
              <a:rPr lang="en-US" sz="2600" dirty="0">
                <a:solidFill>
                  <a:srgbClr val="FF0000"/>
                </a:solidFill>
                <a:latin typeface="Times New Roman" panose="02020603050405020304" pitchFamily="18" charset="0"/>
                <a:cs typeface="Times New Roman" panose="02020603050405020304" pitchFamily="18" charset="0"/>
              </a:rPr>
              <a:t>b.Phương thức biểu đạt:</a:t>
            </a:r>
          </a:p>
          <a:p>
            <a:pPr algn="just"/>
            <a:r>
              <a:rPr lang="en-US" sz="2600" dirty="0">
                <a:latin typeface="Times New Roman" panose="02020603050405020304" pitchFamily="18" charset="0"/>
                <a:cs typeface="Times New Roman" panose="02020603050405020304" pitchFamily="18" charset="0"/>
              </a:rPr>
              <a:t>Biểu cảm</a:t>
            </a:r>
          </a:p>
          <a:p>
            <a:pPr algn="just"/>
            <a:r>
              <a:rPr lang="en-US" sz="2600" dirty="0">
                <a:solidFill>
                  <a:srgbClr val="FF0000"/>
                </a:solidFill>
                <a:latin typeface="Times New Roman" panose="02020603050405020304" pitchFamily="18" charset="0"/>
                <a:cs typeface="Times New Roman" panose="02020603050405020304" pitchFamily="18" charset="0"/>
              </a:rPr>
              <a:t>c. Xuất xứ:</a:t>
            </a:r>
          </a:p>
          <a:p>
            <a:pPr algn="just"/>
            <a:r>
              <a:rPr lang="en-US" sz="2600" dirty="0">
                <a:latin typeface="Times New Roman" panose="02020603050405020304" pitchFamily="18" charset="0"/>
                <a:cs typeface="Times New Roman" panose="02020603050405020304" pitchFamily="18" charset="0"/>
              </a:rPr>
              <a:t>Trích từ “</a:t>
            </a:r>
            <a:r>
              <a:rPr lang="en-US" sz="2600" i="1" dirty="0">
                <a:latin typeface="Times New Roman" panose="02020603050405020304" pitchFamily="18" charset="0"/>
                <a:cs typeface="Times New Roman" panose="02020603050405020304" pitchFamily="18" charset="0"/>
              </a:rPr>
              <a:t>Dấu chân qua trảng cỏ</a:t>
            </a:r>
            <a:r>
              <a:rPr lang="en-US" sz="2600" dirty="0">
                <a:latin typeface="Times New Roman" panose="02020603050405020304" pitchFamily="18" charset="0"/>
                <a:cs typeface="Times New Roman" panose="02020603050405020304" pitchFamily="18" charset="0"/>
              </a:rPr>
              <a:t>”, NXB Hội Nhà văn, Hà Nội, 2015.</a:t>
            </a:r>
          </a:p>
          <a:p>
            <a:pPr algn="just"/>
            <a:r>
              <a:rPr lang="en-US" sz="2600" dirty="0">
                <a:solidFill>
                  <a:srgbClr val="FF0000"/>
                </a:solidFill>
                <a:latin typeface="Times New Roman" panose="02020603050405020304" pitchFamily="18" charset="0"/>
                <a:cs typeface="Times New Roman" panose="02020603050405020304" pitchFamily="18" charset="0"/>
              </a:rPr>
              <a:t>d.Hoàn cảnh sáng tác:</a:t>
            </a:r>
          </a:p>
          <a:p>
            <a:pPr algn="just"/>
            <a:r>
              <a:rPr lang="en-US" sz="2600" dirty="0">
                <a:latin typeface="Times New Roman" panose="02020603050405020304" pitchFamily="18" charset="0"/>
                <a:cs typeface="Times New Roman" panose="02020603050405020304" pitchFamily="18" charset="0"/>
              </a:rPr>
              <a:t>3/1971, kháng chiến chống Mĩ.</a:t>
            </a:r>
          </a:p>
          <a:p>
            <a:pPr algn="just"/>
            <a:r>
              <a:rPr lang="en-US" sz="2600" dirty="0">
                <a:solidFill>
                  <a:srgbClr val="FF0000"/>
                </a:solidFill>
                <a:latin typeface="Times New Roman" panose="02020603050405020304" pitchFamily="18" charset="0"/>
                <a:cs typeface="Times New Roman" panose="02020603050405020304" pitchFamily="18" charset="0"/>
              </a:rPr>
              <a:t>e.Đề tài: </a:t>
            </a:r>
          </a:p>
          <a:p>
            <a:pPr algn="just"/>
            <a:r>
              <a:rPr lang="en-US" sz="2600" dirty="0">
                <a:latin typeface="Times New Roman" panose="02020603050405020304" pitchFamily="18" charset="0"/>
                <a:cs typeface="Times New Roman" panose="02020603050405020304" pitchFamily="18" charset="0"/>
              </a:rPr>
              <a:t>Người lính</a:t>
            </a:r>
          </a:p>
          <a:p>
            <a:pPr algn="just"/>
            <a:endParaRPr lang="en-US" sz="2600" dirty="0">
              <a:latin typeface="Times New Roman" panose="02020603050405020304" pitchFamily="18" charset="0"/>
              <a:cs typeface="Times New Roman" panose="02020603050405020304" pitchFamily="18" charset="0"/>
            </a:endParaRPr>
          </a:p>
        </p:txBody>
      </p:sp>
      <p:sp>
        <p:nvSpPr>
          <p:cNvPr id="2" name="Subtitle 2"/>
          <p:cNvSpPr>
            <a:spLocks noGrp="1"/>
          </p:cNvSpPr>
          <p:nvPr/>
        </p:nvSpPr>
        <p:spPr>
          <a:xfrm>
            <a:off x="6066790" y="362585"/>
            <a:ext cx="5311140" cy="6137275"/>
          </a:xfrm>
          <a:prstGeom prst="rect">
            <a:avLst/>
          </a:prstGeom>
          <a:ln w="12700">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600" dirty="0">
                <a:solidFill>
                  <a:srgbClr val="FF0000"/>
                </a:solidFill>
                <a:latin typeface="Times New Roman" panose="02020603050405020304" pitchFamily="18" charset="0"/>
                <a:cs typeface="Times New Roman" panose="02020603050405020304" pitchFamily="18" charset="0"/>
              </a:rPr>
              <a:t>g. Bố cục:</a:t>
            </a:r>
          </a:p>
          <a:p>
            <a:pPr algn="just"/>
            <a:r>
              <a:rPr lang="en-US" sz="2600" dirty="0">
                <a:latin typeface="Times New Roman" panose="02020603050405020304" pitchFamily="18" charset="0"/>
                <a:cs typeface="Times New Roman" panose="02020603050405020304" pitchFamily="18" charset="0"/>
              </a:rPr>
              <a:t>-Phần 1: Hai khổ thơ đầu: Hình ảnh người mẹ trong kí ức của người con.</a:t>
            </a:r>
          </a:p>
          <a:p>
            <a:pPr algn="just"/>
            <a:r>
              <a:rPr lang="en-US" sz="2600" dirty="0">
                <a:latin typeface="Times New Roman" panose="02020603050405020304" pitchFamily="18" charset="0"/>
                <a:cs typeface="Times New Roman" panose="02020603050405020304" pitchFamily="18" charset="0"/>
              </a:rPr>
              <a:t>-Phần 2: Hai khổ thơ sau: Tình cảm của người con dành cho mẹ và quê hương, đất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p:cTn id="5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p:cTn id="61"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nodeType="clickEffect">
                                  <p:stCondLst>
                                    <p:cond delay="0"/>
                                  </p:stCondLst>
                                  <p:childTnLst>
                                    <p:set>
                                      <p:cBhvr>
                                        <p:cTn id="66" dur="1" fill="hold">
                                          <p:stCondLst>
                                            <p:cond delay="0"/>
                                          </p:stCondLst>
                                        </p:cTn>
                                        <p:tgtEl>
                                          <p:spTgt spid="2">
                                            <p:txEl>
                                              <p:pRg st="0" end="0"/>
                                            </p:txEl>
                                          </p:spTgt>
                                        </p:tgtEl>
                                        <p:attrNameLst>
                                          <p:attrName>style.visibility</p:attrName>
                                        </p:attrNameLst>
                                      </p:cBhvr>
                                      <p:to>
                                        <p:strVal val="visible"/>
                                      </p:to>
                                    </p:set>
                                    <p:anim calcmode="lin" valueType="num">
                                      <p:cBhvr>
                                        <p:cTn id="6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nodeType="clickEffect">
                                  <p:stCondLst>
                                    <p:cond delay="0"/>
                                  </p:stCondLst>
                                  <p:childTnLst>
                                    <p:set>
                                      <p:cBhvr>
                                        <p:cTn id="72" dur="1" fill="hold">
                                          <p:stCondLst>
                                            <p:cond delay="0"/>
                                          </p:stCondLst>
                                        </p:cTn>
                                        <p:tgtEl>
                                          <p:spTgt spid="2">
                                            <p:txEl>
                                              <p:pRg st="1" end="1"/>
                                            </p:txEl>
                                          </p:spTgt>
                                        </p:tgtEl>
                                        <p:attrNameLst>
                                          <p:attrName>style.visibility</p:attrName>
                                        </p:attrNameLst>
                                      </p:cBhvr>
                                      <p:to>
                                        <p:strVal val="visible"/>
                                      </p:to>
                                    </p:set>
                                    <p:anim calcmode="lin" valueType="num">
                                      <p:cBhvr>
                                        <p:cTn id="7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74" dur="500" fill="hold"/>
                                        <p:tgtEl>
                                          <p:spTgt spid="2">
                                            <p:txEl>
                                              <p:pRg st="1" end="1"/>
                                            </p:txEl>
                                          </p:spTgt>
                                        </p:tgtEl>
                                        <p:attrNameLst>
                                          <p:attrName>ppt_h</p:attrName>
                                        </p:attrNameLst>
                                      </p:cBhvr>
                                      <p:tavLst>
                                        <p:tav tm="0">
                                          <p:val>
                                            <p:strVal val="#ppt_h"/>
                                          </p:val>
                                        </p:tav>
                                        <p:tav tm="100000">
                                          <p:val>
                                            <p:strVal val="#ppt_h"/>
                                          </p:val>
                                        </p:tav>
                                      </p:tavLst>
                                    </p:anim>
                                  </p:childTnLst>
                                </p:cTn>
                              </p:par>
                              <p:par>
                                <p:cTn id="75" presetID="17" presetClass="entr" presetSubtype="10" fill="hold" nodeType="withEffect">
                                  <p:stCondLst>
                                    <p:cond delay="0"/>
                                  </p:stCondLst>
                                  <p:childTnLst>
                                    <p:set>
                                      <p:cBhvr>
                                        <p:cTn id="76" dur="1" fill="hold">
                                          <p:stCondLst>
                                            <p:cond delay="0"/>
                                          </p:stCondLst>
                                        </p:cTn>
                                        <p:tgtEl>
                                          <p:spTgt spid="2">
                                            <p:txEl>
                                              <p:pRg st="2" end="2"/>
                                            </p:txEl>
                                          </p:spTgt>
                                        </p:tgtEl>
                                        <p:attrNameLst>
                                          <p:attrName>style.visibility</p:attrName>
                                        </p:attrNameLst>
                                      </p:cBhvr>
                                      <p:to>
                                        <p:strVal val="visible"/>
                                      </p:to>
                                    </p:set>
                                    <p:anim calcmode="lin" valueType="num">
                                      <p:cBhvr>
                                        <p:cTn id="7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78" dur="5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1319" y="362465"/>
            <a:ext cx="11302313" cy="6137189"/>
          </a:xfrm>
        </p:spPr>
        <p:txBody>
          <a:bodyPr>
            <a:normAutofit/>
          </a:bodyPr>
          <a:lstStyle/>
          <a:p>
            <a:pPr algn="just"/>
            <a:r>
              <a:rPr lang="en-US" sz="2600" dirty="0">
                <a:solidFill>
                  <a:srgbClr val="FF0000"/>
                </a:solidFill>
                <a:latin typeface="Times New Roman" panose="02020603050405020304" pitchFamily="18" charset="0"/>
                <a:cs typeface="Times New Roman" panose="02020603050405020304" pitchFamily="18" charset="0"/>
              </a:rPr>
              <a:t>II. KHÁM PHÁ VĂN BẢN</a:t>
            </a:r>
          </a:p>
          <a:p>
            <a:pPr algn="just"/>
            <a:r>
              <a:rPr lang="en-US" sz="2600" b="1" dirty="0">
                <a:solidFill>
                  <a:srgbClr val="FF0000"/>
                </a:solidFill>
                <a:latin typeface="Times New Roman" panose="02020603050405020304" pitchFamily="18" charset="0"/>
                <a:cs typeface="Times New Roman" panose="02020603050405020304" pitchFamily="18" charset="0"/>
              </a:rPr>
              <a:t>1. Đặc điểm hình thức của bài thơ</a:t>
            </a:r>
          </a:p>
        </p:txBody>
      </p:sp>
      <p:sp>
        <p:nvSpPr>
          <p:cNvPr id="2" name="Rectangles 1"/>
          <p:cNvSpPr/>
          <p:nvPr/>
        </p:nvSpPr>
        <p:spPr>
          <a:xfrm>
            <a:off x="1689100" y="1363345"/>
            <a:ext cx="7633335" cy="462280"/>
          </a:xfrm>
          <a:prstGeom prst="rect">
            <a:avLst/>
          </a:prstGeom>
        </p:spPr>
        <p:style>
          <a:lnRef idx="2">
            <a:schemeClr val="accent1"/>
          </a:lnRef>
          <a:fillRef idx="0">
            <a:srgbClr val="FFFFFF"/>
          </a:fillRef>
          <a:effectRef idx="0">
            <a:srgbClr val="FFFFFF"/>
          </a:effectRef>
          <a:fontRef idx="minor">
            <a:schemeClr val="tx1"/>
          </a:fontRef>
        </p:style>
        <p:txBody>
          <a:bodyPr rtlCol="0" anchor="ctr"/>
          <a:lstStyle/>
          <a:p>
            <a:pPr algn="ctr"/>
            <a:r>
              <a:rPr lang="en-US" sz="2000" b="1">
                <a:latin typeface="Times New Roman" panose="02020603050405020304" pitchFamily="18" charset="0"/>
                <a:cs typeface="Times New Roman" panose="02020603050405020304" pitchFamily="18" charset="0"/>
              </a:rPr>
              <a:t>Đặc điểm</a:t>
            </a:r>
          </a:p>
        </p:txBody>
      </p:sp>
      <p:sp>
        <p:nvSpPr>
          <p:cNvPr id="4" name="Rectangles 3"/>
          <p:cNvSpPr/>
          <p:nvPr/>
        </p:nvSpPr>
        <p:spPr>
          <a:xfrm>
            <a:off x="315595" y="1363345"/>
            <a:ext cx="1273810" cy="462280"/>
          </a:xfrm>
          <a:prstGeom prst="rect">
            <a:avLst/>
          </a:prstGeom>
        </p:spPr>
        <p:style>
          <a:lnRef idx="2">
            <a:schemeClr val="accent1"/>
          </a:lnRef>
          <a:fillRef idx="0">
            <a:srgbClr val="FFFFFF"/>
          </a:fillRef>
          <a:effectRef idx="0">
            <a:srgbClr val="FFFFFF"/>
          </a:effectRef>
          <a:fontRef idx="minor">
            <a:schemeClr val="tx1"/>
          </a:fontRef>
        </p:style>
        <p:txBody>
          <a:bodyPr rtlCol="0" anchor="ctr"/>
          <a:lstStyle/>
          <a:p>
            <a:pPr algn="l"/>
            <a:endParaRPr lang="en-US" sz="2000">
              <a:latin typeface="Times New Roman" panose="02020603050405020304" pitchFamily="18" charset="0"/>
              <a:cs typeface="Times New Roman" panose="02020603050405020304" pitchFamily="18" charset="0"/>
            </a:endParaRPr>
          </a:p>
        </p:txBody>
      </p:sp>
      <p:sp>
        <p:nvSpPr>
          <p:cNvPr id="5" name="Rectangles 4"/>
          <p:cNvSpPr/>
          <p:nvPr/>
        </p:nvSpPr>
        <p:spPr>
          <a:xfrm>
            <a:off x="315595" y="1892300"/>
            <a:ext cx="1274445" cy="1075055"/>
          </a:xfrm>
          <a:prstGeom prst="rect">
            <a:avLst/>
          </a:prstGeom>
        </p:spPr>
        <p:style>
          <a:lnRef idx="2">
            <a:schemeClr val="accent1"/>
          </a:lnRef>
          <a:fillRef idx="0">
            <a:srgbClr val="FFFFFF"/>
          </a:fillRef>
          <a:effectRef idx="0">
            <a:srgbClr val="FFFFFF"/>
          </a:effectRef>
          <a:fontRef idx="minor">
            <a:schemeClr val="tx1"/>
          </a:fontRef>
        </p:style>
        <p:txBody>
          <a:bodyPr rtlCol="0" anchor="ctr"/>
          <a:lstStyle/>
          <a:p>
            <a:pPr algn="l"/>
            <a:r>
              <a:rPr lang="en-US" sz="2000" b="1">
                <a:latin typeface="Times New Roman" panose="02020603050405020304" pitchFamily="18" charset="0"/>
                <a:cs typeface="Times New Roman" panose="02020603050405020304" pitchFamily="18" charset="0"/>
              </a:rPr>
              <a:t>-Dung lượng</a:t>
            </a:r>
          </a:p>
          <a:p>
            <a:pPr algn="l"/>
            <a:r>
              <a:rPr lang="en-US" sz="2000" b="1">
                <a:latin typeface="Times New Roman" panose="02020603050405020304" pitchFamily="18" charset="0"/>
                <a:cs typeface="Times New Roman" panose="02020603050405020304" pitchFamily="18" charset="0"/>
              </a:rPr>
              <a:t>-Chia khổ</a:t>
            </a:r>
          </a:p>
        </p:txBody>
      </p:sp>
      <p:sp>
        <p:nvSpPr>
          <p:cNvPr id="6" name="Rectangles 5"/>
          <p:cNvSpPr/>
          <p:nvPr/>
        </p:nvSpPr>
        <p:spPr>
          <a:xfrm>
            <a:off x="296545" y="3034030"/>
            <a:ext cx="1293495" cy="697865"/>
          </a:xfrm>
          <a:prstGeom prst="rect">
            <a:avLst/>
          </a:prstGeom>
        </p:spPr>
        <p:style>
          <a:lnRef idx="2">
            <a:schemeClr val="accent1"/>
          </a:lnRef>
          <a:fillRef idx="0">
            <a:srgbClr val="FFFFFF"/>
          </a:fillRef>
          <a:effectRef idx="0">
            <a:srgbClr val="FFFFFF"/>
          </a:effectRef>
          <a:fontRef idx="minor">
            <a:schemeClr val="tx1"/>
          </a:fontRef>
        </p:style>
        <p:txBody>
          <a:bodyPr rtlCol="0" anchor="ctr"/>
          <a:lstStyle/>
          <a:p>
            <a:pPr algn="l"/>
            <a:endParaRPr lang="en-US" sz="2000" b="1">
              <a:latin typeface="Times New Roman" panose="02020603050405020304" pitchFamily="18" charset="0"/>
              <a:cs typeface="Times New Roman" panose="02020603050405020304" pitchFamily="18" charset="0"/>
              <a:sym typeface="+mn-ea"/>
            </a:endParaRPr>
          </a:p>
          <a:p>
            <a:pPr algn="l"/>
            <a:r>
              <a:rPr lang="en-US" sz="2000" b="1">
                <a:latin typeface="Times New Roman" panose="02020603050405020304" pitchFamily="18" charset="0"/>
                <a:cs typeface="Times New Roman" panose="02020603050405020304" pitchFamily="18" charset="0"/>
                <a:sym typeface="+mn-ea"/>
              </a:rPr>
              <a:t>Số tiếng / dòng</a:t>
            </a:r>
            <a:endParaRPr lang="en-US" sz="2000" b="1">
              <a:latin typeface="Times New Roman" panose="02020603050405020304" pitchFamily="18" charset="0"/>
              <a:cs typeface="Times New Roman" panose="02020603050405020304" pitchFamily="18" charset="0"/>
            </a:endParaRPr>
          </a:p>
          <a:p>
            <a:pPr algn="l"/>
            <a:endParaRPr lang="en-US" sz="2000" b="1">
              <a:latin typeface="Times New Roman" panose="02020603050405020304" pitchFamily="18" charset="0"/>
              <a:cs typeface="Times New Roman" panose="02020603050405020304" pitchFamily="18" charset="0"/>
            </a:endParaRPr>
          </a:p>
        </p:txBody>
      </p:sp>
      <p:sp>
        <p:nvSpPr>
          <p:cNvPr id="7" name="Rectangles 6"/>
          <p:cNvSpPr/>
          <p:nvPr/>
        </p:nvSpPr>
        <p:spPr>
          <a:xfrm>
            <a:off x="296545" y="3798570"/>
            <a:ext cx="1292860" cy="1210310"/>
          </a:xfrm>
          <a:prstGeom prst="rect">
            <a:avLst/>
          </a:prstGeom>
        </p:spPr>
        <p:style>
          <a:lnRef idx="2">
            <a:schemeClr val="accent1"/>
          </a:lnRef>
          <a:fillRef idx="0">
            <a:srgbClr val="FFFFFF"/>
          </a:fillRef>
          <a:effectRef idx="0">
            <a:srgbClr val="FFFFFF"/>
          </a:effectRef>
          <a:fontRef idx="minor">
            <a:schemeClr val="tx1"/>
          </a:fontRef>
        </p:style>
        <p:txBody>
          <a:bodyPr rtlCol="0" anchor="ctr"/>
          <a:lstStyle/>
          <a:p>
            <a:pPr algn="l"/>
            <a:endParaRPr lang="en-US" sz="2000" b="1">
              <a:latin typeface="Times New Roman" panose="02020603050405020304" pitchFamily="18" charset="0"/>
              <a:cs typeface="Times New Roman" panose="02020603050405020304" pitchFamily="18" charset="0"/>
              <a:sym typeface="+mn-ea"/>
            </a:endParaRPr>
          </a:p>
          <a:p>
            <a:pPr algn="l"/>
            <a:r>
              <a:rPr lang="en-US" sz="2000" b="1">
                <a:latin typeface="Times New Roman" panose="02020603050405020304" pitchFamily="18" charset="0"/>
                <a:cs typeface="Times New Roman" panose="02020603050405020304" pitchFamily="18" charset="0"/>
                <a:sym typeface="+mn-ea"/>
              </a:rPr>
              <a:t>Cách gieo vần</a:t>
            </a:r>
            <a:endParaRPr lang="en-US" sz="2000" b="1">
              <a:latin typeface="Times New Roman" panose="02020603050405020304" pitchFamily="18" charset="0"/>
              <a:cs typeface="Times New Roman" panose="02020603050405020304" pitchFamily="18" charset="0"/>
            </a:endParaRPr>
          </a:p>
          <a:p>
            <a:pPr algn="l"/>
            <a:endParaRPr lang="en-US" sz="2000" b="1">
              <a:latin typeface="Times New Roman" panose="02020603050405020304" pitchFamily="18" charset="0"/>
              <a:cs typeface="Times New Roman" panose="02020603050405020304" pitchFamily="18" charset="0"/>
            </a:endParaRPr>
          </a:p>
        </p:txBody>
      </p:sp>
      <p:sp>
        <p:nvSpPr>
          <p:cNvPr id="8" name="Rectangles 7"/>
          <p:cNvSpPr/>
          <p:nvPr/>
        </p:nvSpPr>
        <p:spPr>
          <a:xfrm>
            <a:off x="315595" y="5074920"/>
            <a:ext cx="1274445" cy="1602105"/>
          </a:xfrm>
          <a:prstGeom prst="rect">
            <a:avLst/>
          </a:prstGeom>
        </p:spPr>
        <p:style>
          <a:lnRef idx="2">
            <a:schemeClr val="accent1"/>
          </a:lnRef>
          <a:fillRef idx="0">
            <a:srgbClr val="FFFFFF"/>
          </a:fillRef>
          <a:effectRef idx="0">
            <a:srgbClr val="FFFFFF"/>
          </a:effectRef>
          <a:fontRef idx="minor">
            <a:schemeClr val="tx1"/>
          </a:fontRef>
        </p:style>
        <p:txBody>
          <a:bodyPr rtlCol="0" anchor="ctr"/>
          <a:lstStyle/>
          <a:p>
            <a:pPr algn="l"/>
            <a:r>
              <a:rPr lang="en-US" sz="2000" b="1">
                <a:latin typeface="Times New Roman" panose="02020603050405020304" pitchFamily="18" charset="0"/>
                <a:cs typeface="Times New Roman" panose="02020603050405020304" pitchFamily="18" charset="0"/>
                <a:sym typeface="+mn-ea"/>
              </a:rPr>
              <a:t>Ngắt nhịp</a:t>
            </a:r>
            <a:endParaRPr lang="en-US" sz="2000" b="1">
              <a:latin typeface="Times New Roman" panose="02020603050405020304" pitchFamily="18" charset="0"/>
              <a:cs typeface="Times New Roman" panose="02020603050405020304" pitchFamily="18" charset="0"/>
            </a:endParaRPr>
          </a:p>
          <a:p>
            <a:pPr algn="l"/>
            <a:endParaRPr lang="en-US" sz="2000" b="1">
              <a:latin typeface="Times New Roman" panose="02020603050405020304" pitchFamily="18" charset="0"/>
              <a:cs typeface="Times New Roman" panose="02020603050405020304" pitchFamily="18" charset="0"/>
            </a:endParaRPr>
          </a:p>
        </p:txBody>
      </p:sp>
      <p:sp>
        <p:nvSpPr>
          <p:cNvPr id="9" name="Rectangles 8"/>
          <p:cNvSpPr/>
          <p:nvPr/>
        </p:nvSpPr>
        <p:spPr>
          <a:xfrm>
            <a:off x="9421495" y="1363345"/>
            <a:ext cx="2489835" cy="462280"/>
          </a:xfrm>
          <a:prstGeom prst="rect">
            <a:avLst/>
          </a:prstGeom>
        </p:spPr>
        <p:style>
          <a:lnRef idx="2">
            <a:schemeClr val="accent1"/>
          </a:lnRef>
          <a:fillRef idx="0">
            <a:srgbClr val="FFFFFF"/>
          </a:fillRef>
          <a:effectRef idx="0">
            <a:srgbClr val="FFFFFF"/>
          </a:effectRef>
          <a:fontRef idx="minor">
            <a:schemeClr val="tx1"/>
          </a:fontRef>
        </p:style>
        <p:txBody>
          <a:bodyPr rtlCol="0" anchor="ctr"/>
          <a:lstStyle/>
          <a:p>
            <a:pPr algn="ctr"/>
            <a:r>
              <a:rPr lang="en-US" sz="2000" b="1">
                <a:latin typeface="Times New Roman" panose="02020603050405020304" pitchFamily="18" charset="0"/>
                <a:cs typeface="Times New Roman" panose="02020603050405020304" pitchFamily="18" charset="0"/>
              </a:rPr>
              <a:t>Tác dụng</a:t>
            </a:r>
          </a:p>
        </p:txBody>
      </p:sp>
      <p:sp>
        <p:nvSpPr>
          <p:cNvPr id="10" name="Rectangles 9"/>
          <p:cNvSpPr/>
          <p:nvPr/>
        </p:nvSpPr>
        <p:spPr>
          <a:xfrm>
            <a:off x="1689100" y="1892300"/>
            <a:ext cx="7633335" cy="1075055"/>
          </a:xfrm>
          <a:prstGeom prst="rect">
            <a:avLst/>
          </a:prstGeom>
        </p:spPr>
        <p:style>
          <a:lnRef idx="2">
            <a:schemeClr val="accent1"/>
          </a:lnRef>
          <a:fillRef idx="0">
            <a:srgbClr val="FFFFFF"/>
          </a:fillRef>
          <a:effectRef idx="0">
            <a:srgbClr val="FFFFFF"/>
          </a:effectRef>
          <a:fontRef idx="minor">
            <a:schemeClr val="tx1"/>
          </a:fontRef>
        </p:style>
        <p:txBody>
          <a:bodyPr rtlCol="0" anchor="ctr"/>
          <a:lstStyle/>
          <a:p>
            <a:pPr algn="l"/>
            <a:endParaRPr lang="en-US" sz="2000">
              <a:latin typeface="Times New Roman" panose="02020603050405020304" pitchFamily="18" charset="0"/>
              <a:cs typeface="Times New Roman" panose="02020603050405020304" pitchFamily="18" charset="0"/>
            </a:endParaRPr>
          </a:p>
          <a:p>
            <a:pPr algn="l"/>
            <a:endParaRPr lang="en-US" sz="2000">
              <a:latin typeface="Times New Roman" panose="02020603050405020304" pitchFamily="18" charset="0"/>
              <a:cs typeface="Times New Roman" panose="02020603050405020304" pitchFamily="18" charset="0"/>
            </a:endParaRPr>
          </a:p>
          <a:p>
            <a:pPr algn="l"/>
            <a:r>
              <a:rPr lang="en-US" sz="2000">
                <a:latin typeface="Times New Roman" panose="02020603050405020304" pitchFamily="18" charset="0"/>
                <a:cs typeface="Times New Roman" panose="02020603050405020304" pitchFamily="18" charset="0"/>
              </a:rPr>
              <a:t>-Bài thơ ngắn gọn, tổng cộng 14 dòng.</a:t>
            </a:r>
          </a:p>
          <a:p>
            <a:pPr algn="l"/>
            <a:r>
              <a:rPr lang="en-US" sz="2000">
                <a:latin typeface="Times New Roman" panose="02020603050405020304" pitchFamily="18" charset="0"/>
                <a:cs typeface="Times New Roman" panose="02020603050405020304" pitchFamily="18" charset="0"/>
              </a:rPr>
              <a:t>-4 khổ, 3 khổ đầu mỗi khổ 4 dòng, khổ cuối đặc biệt chỉ có 2 dòng.</a:t>
            </a:r>
          </a:p>
          <a:p>
            <a:pPr algn="l"/>
            <a:endParaRPr lang="en-US" sz="2000">
              <a:latin typeface="Times New Roman" panose="02020603050405020304" pitchFamily="18" charset="0"/>
              <a:cs typeface="Times New Roman" panose="02020603050405020304" pitchFamily="18" charset="0"/>
            </a:endParaRPr>
          </a:p>
          <a:p>
            <a:pPr algn="l"/>
            <a:endParaRPr lang="en-US" sz="2000">
              <a:latin typeface="Times New Roman" panose="02020603050405020304" pitchFamily="18" charset="0"/>
              <a:cs typeface="Times New Roman" panose="02020603050405020304" pitchFamily="18" charset="0"/>
            </a:endParaRPr>
          </a:p>
        </p:txBody>
      </p:sp>
      <p:sp>
        <p:nvSpPr>
          <p:cNvPr id="11" name="Rectangles 10"/>
          <p:cNvSpPr/>
          <p:nvPr/>
        </p:nvSpPr>
        <p:spPr>
          <a:xfrm>
            <a:off x="1689100" y="3808730"/>
            <a:ext cx="7633970" cy="1200785"/>
          </a:xfrm>
          <a:prstGeom prst="rect">
            <a:avLst/>
          </a:prstGeom>
        </p:spPr>
        <p:style>
          <a:lnRef idx="2">
            <a:schemeClr val="accent1"/>
          </a:lnRef>
          <a:fillRef idx="0">
            <a:srgbClr val="FFFFFF"/>
          </a:fillRef>
          <a:effectRef idx="0">
            <a:srgbClr val="FFFFFF"/>
          </a:effectRef>
          <a:fontRef idx="minor">
            <a:schemeClr val="tx1"/>
          </a:fontRef>
        </p:style>
        <p:txBody>
          <a:bodyPr rtlCol="0" anchor="ctr"/>
          <a:lstStyle/>
          <a:p>
            <a:pPr algn="l"/>
            <a:r>
              <a:rPr lang="en-US" sz="2000">
                <a:latin typeface="Times New Roman" panose="02020603050405020304" pitchFamily="18" charset="0"/>
                <a:cs typeface="Times New Roman" panose="02020603050405020304" pitchFamily="18" charset="0"/>
              </a:rPr>
              <a:t>-Vần chân.</a:t>
            </a:r>
          </a:p>
          <a:p>
            <a:pPr algn="l"/>
            <a:r>
              <a:rPr lang="en-US" sz="2000">
                <a:latin typeface="Times New Roman" panose="02020603050405020304" pitchFamily="18" charset="0"/>
                <a:cs typeface="Times New Roman" panose="02020603050405020304" pitchFamily="18" charset="0"/>
              </a:rPr>
              <a:t>-Vần liền.</a:t>
            </a:r>
          </a:p>
        </p:txBody>
      </p:sp>
      <p:sp>
        <p:nvSpPr>
          <p:cNvPr id="12" name="Rectangles 11"/>
          <p:cNvSpPr/>
          <p:nvPr/>
        </p:nvSpPr>
        <p:spPr>
          <a:xfrm>
            <a:off x="1678940" y="3034030"/>
            <a:ext cx="7644130" cy="708025"/>
          </a:xfrm>
          <a:prstGeom prst="rect">
            <a:avLst/>
          </a:prstGeom>
        </p:spPr>
        <p:style>
          <a:lnRef idx="2">
            <a:schemeClr val="accent1"/>
          </a:lnRef>
          <a:fillRef idx="0">
            <a:srgbClr val="FFFFFF"/>
          </a:fillRef>
          <a:effectRef idx="0">
            <a:srgbClr val="FFFFFF"/>
          </a:effectRef>
          <a:fontRef idx="minor">
            <a:schemeClr val="tx1"/>
          </a:fontRef>
        </p:style>
        <p:txBody>
          <a:bodyPr rtlCol="0" anchor="ctr"/>
          <a:lstStyle/>
          <a:p>
            <a:pPr algn="l"/>
            <a:r>
              <a:rPr lang="en-US" sz="2000">
                <a:latin typeface="Times New Roman" panose="02020603050405020304" pitchFamily="18" charset="0"/>
                <a:cs typeface="Times New Roman" panose="02020603050405020304" pitchFamily="18" charset="0"/>
              </a:rPr>
              <a:t>5 tiếng, ngắn gọn.</a:t>
            </a:r>
          </a:p>
        </p:txBody>
      </p:sp>
      <p:sp>
        <p:nvSpPr>
          <p:cNvPr id="13" name="Rectangles 12"/>
          <p:cNvSpPr/>
          <p:nvPr/>
        </p:nvSpPr>
        <p:spPr>
          <a:xfrm>
            <a:off x="1678940" y="5076190"/>
            <a:ext cx="7643495" cy="1610995"/>
          </a:xfrm>
          <a:prstGeom prst="rect">
            <a:avLst/>
          </a:prstGeom>
        </p:spPr>
        <p:style>
          <a:lnRef idx="2">
            <a:schemeClr val="accent1"/>
          </a:lnRef>
          <a:fillRef idx="0">
            <a:srgbClr val="FFFFFF"/>
          </a:fillRef>
          <a:effectRef idx="0">
            <a:srgbClr val="FFFFFF"/>
          </a:effectRef>
          <a:fontRef idx="minor">
            <a:schemeClr val="tx1"/>
          </a:fontRef>
        </p:style>
        <p:txBody>
          <a:bodyPr rtlCol="0" anchor="ctr"/>
          <a:lstStyle/>
          <a:p>
            <a:pPr algn="l"/>
            <a:endParaRPr lang="en-US" sz="2000">
              <a:latin typeface="Times New Roman" panose="02020603050405020304" pitchFamily="18" charset="0"/>
              <a:cs typeface="Times New Roman" panose="02020603050405020304" pitchFamily="18" charset="0"/>
            </a:endParaRPr>
          </a:p>
          <a:p>
            <a:pPr algn="l"/>
            <a:r>
              <a:rPr lang="en-US" sz="2000">
                <a:latin typeface="Times New Roman" panose="02020603050405020304" pitchFamily="18" charset="0"/>
                <a:cs typeface="Times New Roman" panose="02020603050405020304" pitchFamily="18" charset="0"/>
              </a:rPr>
              <a:t>-Nhịp: 2/3, 3/2.</a:t>
            </a:r>
          </a:p>
          <a:p>
            <a:pPr algn="l"/>
            <a:r>
              <a:rPr lang="en-US" sz="2000">
                <a:latin typeface="Times New Roman" panose="02020603050405020304" pitchFamily="18" charset="0"/>
                <a:cs typeface="Times New Roman" panose="02020603050405020304" pitchFamily="18" charset="0"/>
              </a:rPr>
              <a:t>-</a:t>
            </a:r>
            <a:r>
              <a:rPr lang="en-US" sz="2000">
                <a:latin typeface="Times New Roman" panose="02020603050405020304" pitchFamily="18" charset="0"/>
                <a:cs typeface="Times New Roman" panose="02020603050405020304" pitchFamily="18" charset="0"/>
                <a:sym typeface="+mn-ea"/>
              </a:rPr>
              <a:t>Tuy nhiên, có biến tấu linh hoạt để phù hợp </a:t>
            </a:r>
          </a:p>
          <a:p>
            <a:pPr algn="l"/>
            <a:r>
              <a:rPr lang="en-US" sz="2000">
                <a:latin typeface="Times New Roman" panose="02020603050405020304" pitchFamily="18" charset="0"/>
                <a:cs typeface="Times New Roman" panose="02020603050405020304" pitchFamily="18" charset="0"/>
                <a:sym typeface="+mn-ea"/>
              </a:rPr>
              <a:t>với tình cảm, cảm xúc của nhà thơ: nhịp 1/4</a:t>
            </a:r>
          </a:p>
          <a:p>
            <a:pPr algn="l"/>
            <a:r>
              <a:rPr lang="en-US" sz="2000">
                <a:latin typeface="Times New Roman" panose="02020603050405020304" pitchFamily="18" charset="0"/>
                <a:cs typeface="Times New Roman" panose="02020603050405020304" pitchFamily="18" charset="0"/>
                <a:sym typeface="+mn-ea"/>
              </a:rPr>
              <a:t>+ “</a:t>
            </a:r>
            <a:r>
              <a:rPr lang="en-US" sz="2000" i="1">
                <a:latin typeface="Times New Roman" panose="02020603050405020304" pitchFamily="18" charset="0"/>
                <a:cs typeface="Times New Roman" panose="02020603050405020304" pitchFamily="18" charset="0"/>
                <a:sym typeface="+mn-ea"/>
              </a:rPr>
              <a:t>Phải</a:t>
            </a:r>
            <a:r>
              <a:rPr lang="en-US" sz="2000">
                <a:latin typeface="Times New Roman" panose="02020603050405020304" pitchFamily="18" charset="0"/>
                <a:cs typeface="Times New Roman" panose="02020603050405020304" pitchFamily="18" charset="0"/>
                <a:sym typeface="+mn-ea"/>
              </a:rPr>
              <a:t>”: Khẳng định sự hiện hữu của mẹ.</a:t>
            </a:r>
          </a:p>
          <a:p>
            <a:pPr algn="l"/>
            <a:r>
              <a:rPr lang="en-US" sz="2000">
                <a:latin typeface="Times New Roman" panose="02020603050405020304" pitchFamily="18" charset="0"/>
                <a:cs typeface="Times New Roman" panose="02020603050405020304" pitchFamily="18" charset="0"/>
                <a:sym typeface="+mn-ea"/>
              </a:rPr>
              <a:t>+ “</a:t>
            </a:r>
            <a:r>
              <a:rPr lang="en-US" sz="2000" i="1">
                <a:latin typeface="Times New Roman" panose="02020603050405020304" pitchFamily="18" charset="0"/>
                <a:cs typeface="Times New Roman" panose="02020603050405020304" pitchFamily="18" charset="0"/>
                <a:sym typeface="+mn-ea"/>
              </a:rPr>
              <a:t>Ôi</a:t>
            </a:r>
            <a:r>
              <a:rPr lang="en-US" sz="2000">
                <a:latin typeface="Times New Roman" panose="02020603050405020304" pitchFamily="18" charset="0"/>
                <a:cs typeface="Times New Roman" panose="02020603050405020304" pitchFamily="18" charset="0"/>
                <a:sym typeface="+mn-ea"/>
              </a:rPr>
              <a:t>”: Biểu đạt cảm xúc dâng trào của con. </a:t>
            </a:r>
            <a:endParaRPr lang="en-US" sz="2000">
              <a:latin typeface="Times New Roman" panose="02020603050405020304" pitchFamily="18" charset="0"/>
              <a:cs typeface="Times New Roman" panose="02020603050405020304" pitchFamily="18" charset="0"/>
            </a:endParaRPr>
          </a:p>
          <a:p>
            <a:pPr algn="l"/>
            <a:endParaRPr lang="en-US" sz="2000">
              <a:latin typeface="Times New Roman" panose="02020603050405020304" pitchFamily="18" charset="0"/>
              <a:cs typeface="Times New Roman" panose="02020603050405020304" pitchFamily="18" charset="0"/>
            </a:endParaRPr>
          </a:p>
        </p:txBody>
      </p:sp>
      <p:sp>
        <p:nvSpPr>
          <p:cNvPr id="14" name="Rectangles 13"/>
          <p:cNvSpPr/>
          <p:nvPr/>
        </p:nvSpPr>
        <p:spPr>
          <a:xfrm>
            <a:off x="5133975" y="3861435"/>
            <a:ext cx="2796540" cy="1351915"/>
          </a:xfrm>
          <a:prstGeom prst="rect">
            <a:avLst/>
          </a:prstGeom>
          <a:ln>
            <a:noFill/>
          </a:ln>
        </p:spPr>
        <p:style>
          <a:lnRef idx="2">
            <a:schemeClr val="accent1"/>
          </a:lnRef>
          <a:fillRef idx="0">
            <a:srgbClr val="FFFFFF"/>
          </a:fillRef>
          <a:effectRef idx="0">
            <a:srgbClr val="FFFFFF"/>
          </a:effectRef>
          <a:fontRef idx="minor">
            <a:schemeClr val="tx1"/>
          </a:fontRef>
        </p:style>
        <p:txBody>
          <a:bodyPr rtlCol="0" anchor="ctr"/>
          <a:lstStyle/>
          <a:p>
            <a:pPr indent="0" algn="just" fontAlgn="auto">
              <a:lnSpc>
                <a:spcPct val="100000"/>
              </a:lnSpc>
              <a:spcAft>
                <a:spcPts val="0"/>
              </a:spcAft>
            </a:pPr>
            <a:r>
              <a:rPr lang="en-US" i="1" dirty="0" err="1">
                <a:solidFill>
                  <a:schemeClr val="tx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Xa</a:t>
            </a:r>
            <a:r>
              <a:rPr lang="en-US" i="1" dirty="0">
                <a:solidFill>
                  <a:schemeClr val="tx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 </a:t>
            </a:r>
            <a:r>
              <a:rPr lang="en-US" i="1" dirty="0" err="1">
                <a:solidFill>
                  <a:schemeClr val="tx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nhà</a:t>
            </a:r>
            <a:r>
              <a:rPr lang="en-US" i="1" dirty="0">
                <a:solidFill>
                  <a:schemeClr val="tx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 </a:t>
            </a:r>
            <a:r>
              <a:rPr lang="en-US" i="1" dirty="0" err="1">
                <a:solidFill>
                  <a:schemeClr val="tx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đã</a:t>
            </a:r>
            <a:r>
              <a:rPr lang="en-US" i="1" dirty="0">
                <a:solidFill>
                  <a:schemeClr val="tx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 </a:t>
            </a:r>
            <a:r>
              <a:rPr lang="en-US" i="1" dirty="0" err="1">
                <a:solidFill>
                  <a:schemeClr val="tx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mấy</a:t>
            </a:r>
            <a:r>
              <a:rPr lang="en-US" i="1" dirty="0">
                <a:solidFill>
                  <a:schemeClr val="tx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 </a:t>
            </a:r>
            <a:r>
              <a:rPr lang="en-US" i="1" dirty="0" err="1">
                <a:solidFill>
                  <a:schemeClr val="tx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rPr>
              <a:t>năm</a:t>
            </a:r>
            <a:endParaRPr lang="en-US" i="1" dirty="0">
              <a:solidFill>
                <a:schemeClr val="tx1"/>
              </a:solidFill>
              <a:latin typeface="Times New Roman" panose="02020603050405020304" pitchFamily="18" charset="0"/>
              <a:ea typeface="Calibri" panose="020F0502020204030204" charset="0"/>
              <a:cs typeface="Times New Roman" panose="02020603050405020304" pitchFamily="18" charset="0"/>
              <a:sym typeface="Wingdings" panose="05000000000000000000" pitchFamily="2" charset="2"/>
            </a:endParaRPr>
          </a:p>
          <a:p>
            <a:pPr indent="0" algn="just" fontAlgn="auto">
              <a:lnSpc>
                <a:spcPct val="100000"/>
              </a:lnSpc>
              <a:spcAft>
                <a:spcPts val="0"/>
              </a:spcAft>
            </a:pPr>
            <a:r>
              <a:rPr lang="en-US"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Thèm</a:t>
            </a:r>
            <a:r>
              <a:rPr lang="en-US"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bát</a:t>
            </a:r>
            <a:r>
              <a:rPr lang="en-US"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xôi</a:t>
            </a:r>
            <a:r>
              <a:rPr lang="en-US"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mùa</a:t>
            </a:r>
            <a:r>
              <a:rPr lang="en-US"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gặt</a:t>
            </a:r>
            <a:endParaRPr lang="en-US"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indent="0" algn="just" fontAlgn="auto">
              <a:lnSpc>
                <a:spcPct val="100000"/>
              </a:lnSpc>
              <a:spcAft>
                <a:spcPts val="0"/>
              </a:spcAft>
            </a:pPr>
            <a:r>
              <a:rPr lang="en-US"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Khói</a:t>
            </a:r>
            <a:r>
              <a:rPr lang="en-US"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bay </a:t>
            </a:r>
            <a:r>
              <a:rPr lang="en-US"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ngang</a:t>
            </a:r>
            <a:r>
              <a:rPr lang="en-US"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tầm</a:t>
            </a:r>
            <a:r>
              <a:rPr lang="en-US"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mắt</a:t>
            </a:r>
            <a:endParaRPr lang="en-US"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indent="0" algn="just" fontAlgn="auto">
              <a:lnSpc>
                <a:spcPct val="100000"/>
              </a:lnSpc>
              <a:spcAft>
                <a:spcPts val="0"/>
              </a:spcAft>
            </a:pPr>
            <a:r>
              <a:rPr lang="en-US"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Mùi</a:t>
            </a:r>
            <a:r>
              <a:rPr lang="en-US"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xôi</a:t>
            </a:r>
            <a:r>
              <a:rPr lang="en-US"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sao</a:t>
            </a:r>
            <a:r>
              <a:rPr lang="en-US"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lạ</a:t>
            </a:r>
            <a:r>
              <a:rPr lang="en-US"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i="1"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lùng</a:t>
            </a:r>
            <a:r>
              <a:rPr lang="en-US"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p>
          <a:p>
            <a:pPr algn="ctr"/>
            <a:endParaRPr lang="en-US"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5" name="Rectangles 14"/>
          <p:cNvSpPr/>
          <p:nvPr/>
        </p:nvSpPr>
        <p:spPr>
          <a:xfrm>
            <a:off x="6906260" y="5507355"/>
            <a:ext cx="2316480" cy="992505"/>
          </a:xfrm>
          <a:prstGeom prst="rect">
            <a:avLst/>
          </a:prstGeom>
          <a:ln>
            <a:noFill/>
          </a:ln>
        </p:spPr>
        <p:style>
          <a:lnRef idx="2">
            <a:schemeClr val="accent1"/>
          </a:lnRef>
          <a:fillRef idx="0">
            <a:srgbClr val="FFFFFF"/>
          </a:fillRef>
          <a:effectRef idx="0">
            <a:srgbClr val="FFFFFF"/>
          </a:effectRef>
          <a:fontRef idx="minor">
            <a:schemeClr val="tx1"/>
          </a:fontRef>
        </p:style>
        <p:txBody>
          <a:bodyPr rtlCol="0" anchor="ctr"/>
          <a:lstStyle/>
          <a:p>
            <a:pPr algn="l"/>
            <a:r>
              <a:rPr lang="en-US" i="1">
                <a:latin typeface="Times New Roman" panose="02020603050405020304" pitchFamily="18" charset="0"/>
                <a:cs typeface="Times New Roman" panose="02020603050405020304" pitchFamily="18" charset="0"/>
              </a:rPr>
              <a:t>Phải / mẹ thổi cơm nếp</a:t>
            </a:r>
          </a:p>
          <a:p>
            <a:pPr algn="l"/>
            <a:r>
              <a:rPr lang="en-US" i="1">
                <a:latin typeface="Times New Roman" panose="02020603050405020304" pitchFamily="18" charset="0"/>
                <a:cs typeface="Times New Roman" panose="02020603050405020304" pitchFamily="18" charset="0"/>
              </a:rPr>
              <a:t>Ôi / mùi vị quê hương</a:t>
            </a:r>
          </a:p>
        </p:txBody>
      </p:sp>
      <p:sp>
        <p:nvSpPr>
          <p:cNvPr id="16" name="Left Brace 15"/>
          <p:cNvSpPr/>
          <p:nvPr/>
        </p:nvSpPr>
        <p:spPr>
          <a:xfrm>
            <a:off x="6830695" y="5736590"/>
            <a:ext cx="75565" cy="551180"/>
          </a:xfrm>
          <a:prstGeom prst="leftBrace">
            <a:avLst/>
          </a:prstGeom>
        </p:spPr>
        <p:style>
          <a:lnRef idx="2">
            <a:prstClr val="black"/>
          </a:lnRef>
          <a:fillRef idx="0">
            <a:srgbClr val="FFFFFF"/>
          </a:fillRef>
          <a:effectRef idx="0">
            <a:srgbClr val="FFFFFF"/>
          </a:effectRef>
          <a:fontRef idx="minor">
            <a:schemeClr val="tx1"/>
          </a:fontRef>
        </p:style>
        <p:txBody>
          <a:bodyPr rtlCol="0" anchor="ctr"/>
          <a:lstStyle/>
          <a:p>
            <a:pPr algn="ctr"/>
            <a:endParaRPr lang="en-US"/>
          </a:p>
        </p:txBody>
      </p:sp>
      <p:sp>
        <p:nvSpPr>
          <p:cNvPr id="17" name="Rectangles 16"/>
          <p:cNvSpPr/>
          <p:nvPr/>
        </p:nvSpPr>
        <p:spPr>
          <a:xfrm>
            <a:off x="9443720" y="1892300"/>
            <a:ext cx="2485390" cy="4785360"/>
          </a:xfrm>
          <a:prstGeom prst="rect">
            <a:avLst/>
          </a:prstGeom>
        </p:spPr>
        <p:style>
          <a:lnRef idx="2">
            <a:schemeClr val="accent1"/>
          </a:lnRef>
          <a:fillRef idx="0">
            <a:srgbClr val="FFFFFF"/>
          </a:fillRef>
          <a:effectRef idx="0">
            <a:srgbClr val="FFFFFF"/>
          </a:effectRef>
          <a:fontRef idx="minor">
            <a:schemeClr val="tx1"/>
          </a:fontRef>
        </p:style>
        <p:txBody>
          <a:bodyPr rtlCol="0" anchor="ctr"/>
          <a:lstStyle/>
          <a:p>
            <a:pPr algn="ctr"/>
            <a:r>
              <a:rPr lang="en-US" sz="2400">
                <a:latin typeface="Times New Roman" panose="02020603050405020304" pitchFamily="18" charset="0"/>
                <a:cs typeface="Times New Roman" panose="02020603050405020304" pitchFamily="18" charset="0"/>
              </a:rPr>
              <a:t>Thể hiện một cách </a:t>
            </a:r>
          </a:p>
          <a:p>
            <a:pPr algn="ctr"/>
            <a:r>
              <a:rPr lang="en-US" sz="2400">
                <a:latin typeface="Times New Roman" panose="02020603050405020304" pitchFamily="18" charset="0"/>
                <a:cs typeface="Times New Roman" panose="02020603050405020304" pitchFamily="18" charset="0"/>
              </a:rPr>
              <a:t>hàm súc, sâu nặng </a:t>
            </a:r>
          </a:p>
          <a:p>
            <a:pPr algn="ctr"/>
            <a:r>
              <a:rPr lang="en-US" sz="2400">
                <a:latin typeface="Times New Roman" panose="02020603050405020304" pitchFamily="18" charset="0"/>
                <a:cs typeface="Times New Roman" panose="02020603050405020304" pitchFamily="18" charset="0"/>
              </a:rPr>
              <a:t>tình cảm của người con đối với quê hương,</a:t>
            </a:r>
          </a:p>
          <a:p>
            <a:pPr algn="ctr"/>
            <a:r>
              <a:rPr lang="en-US" sz="2400">
                <a:latin typeface="Times New Roman" panose="02020603050405020304" pitchFamily="18" charset="0"/>
                <a:cs typeface="Times New Roman" panose="02020603050405020304" pitchFamily="18" charset="0"/>
              </a:rPr>
              <a:t> đất nước và mẹ.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p:cTn id="7"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 calcmode="lin" valueType="num">
                                      <p:cBhvr>
                                        <p:cTn id="13"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10">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p:cTn id="31"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 calcmode="lin" valueType="num">
                                      <p:cBhvr>
                                        <p:cTn id="37"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1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anim calcmode="lin" valueType="num">
                                      <p:cBhvr>
                                        <p:cTn id="43"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1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nodeType="clickEffect">
                                  <p:stCondLst>
                                    <p:cond delay="0"/>
                                  </p:stCondLst>
                                  <p:childTnLst>
                                    <p:set>
                                      <p:cBhvr>
                                        <p:cTn id="48" dur="1" fill="hold">
                                          <p:stCondLst>
                                            <p:cond delay="0"/>
                                          </p:stCondLst>
                                        </p:cTn>
                                        <p:tgtEl>
                                          <p:spTgt spid="13">
                                            <p:txEl>
                                              <p:pRg st="2" end="2"/>
                                            </p:txEl>
                                          </p:spTgt>
                                        </p:tgtEl>
                                        <p:attrNameLst>
                                          <p:attrName>style.visibility</p:attrName>
                                        </p:attrNameLst>
                                      </p:cBhvr>
                                      <p:to>
                                        <p:strVal val="visible"/>
                                      </p:to>
                                    </p:set>
                                    <p:anim calcmode="lin" valueType="num">
                                      <p:cBhvr>
                                        <p:cTn id="49"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13">
                                            <p:txEl>
                                              <p:pRg st="2" end="2"/>
                                            </p:txEl>
                                          </p:spTgt>
                                        </p:tgtEl>
                                        <p:attrNameLst>
                                          <p:attrName>ppt_h</p:attrName>
                                        </p:attrNameLst>
                                      </p:cBhvr>
                                      <p:tavLst>
                                        <p:tav tm="0">
                                          <p:val>
                                            <p:strVal val="#ppt_h"/>
                                          </p:val>
                                        </p:tav>
                                        <p:tav tm="100000">
                                          <p:val>
                                            <p:strVal val="#ppt_h"/>
                                          </p:val>
                                        </p:tav>
                                      </p:tavLst>
                                    </p:anim>
                                  </p:childTnLst>
                                </p:cTn>
                              </p:par>
                              <p:par>
                                <p:cTn id="51" presetID="17" presetClass="entr" presetSubtype="10" fill="hold" nodeType="withEffect">
                                  <p:stCondLst>
                                    <p:cond delay="0"/>
                                  </p:stCondLst>
                                  <p:childTnLst>
                                    <p:set>
                                      <p:cBhvr>
                                        <p:cTn id="52" dur="1" fill="hold">
                                          <p:stCondLst>
                                            <p:cond delay="0"/>
                                          </p:stCondLst>
                                        </p:cTn>
                                        <p:tgtEl>
                                          <p:spTgt spid="13">
                                            <p:txEl>
                                              <p:pRg st="3" end="3"/>
                                            </p:txEl>
                                          </p:spTgt>
                                        </p:tgtEl>
                                        <p:attrNameLst>
                                          <p:attrName>style.visibility</p:attrName>
                                        </p:attrNameLst>
                                      </p:cBhvr>
                                      <p:to>
                                        <p:strVal val="visible"/>
                                      </p:to>
                                    </p:set>
                                    <p:anim calcmode="lin" valueType="num">
                                      <p:cBhvr>
                                        <p:cTn id="53"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54" dur="500" fill="hold"/>
                                        <p:tgtEl>
                                          <p:spTgt spid="1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10" fill="hold" nodeType="clickEffect">
                                  <p:stCondLst>
                                    <p:cond delay="0"/>
                                  </p:stCondLst>
                                  <p:childTnLst>
                                    <p:set>
                                      <p:cBhvr>
                                        <p:cTn id="70" dur="1" fill="hold">
                                          <p:stCondLst>
                                            <p:cond delay="0"/>
                                          </p:stCondLst>
                                        </p:cTn>
                                        <p:tgtEl>
                                          <p:spTgt spid="13">
                                            <p:txEl>
                                              <p:pRg st="4" end="4"/>
                                            </p:txEl>
                                          </p:spTgt>
                                        </p:tgtEl>
                                        <p:attrNameLst>
                                          <p:attrName>style.visibility</p:attrName>
                                        </p:attrNameLst>
                                      </p:cBhvr>
                                      <p:to>
                                        <p:strVal val="visible"/>
                                      </p:to>
                                    </p:set>
                                    <p:anim calcmode="lin" valueType="num">
                                      <p:cBhvr>
                                        <p:cTn id="71"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72" dur="500" fill="hold"/>
                                        <p:tgtEl>
                                          <p:spTgt spid="1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17" presetClass="entr" presetSubtype="10" fill="hold" nodeType="clickEffect">
                                  <p:stCondLst>
                                    <p:cond delay="0"/>
                                  </p:stCondLst>
                                  <p:childTnLst>
                                    <p:set>
                                      <p:cBhvr>
                                        <p:cTn id="76" dur="1" fill="hold">
                                          <p:stCondLst>
                                            <p:cond delay="0"/>
                                          </p:stCondLst>
                                        </p:cTn>
                                        <p:tgtEl>
                                          <p:spTgt spid="13">
                                            <p:txEl>
                                              <p:pRg st="5" end="5"/>
                                            </p:txEl>
                                          </p:spTgt>
                                        </p:tgtEl>
                                        <p:attrNameLst>
                                          <p:attrName>style.visibility</p:attrName>
                                        </p:attrNameLst>
                                      </p:cBhvr>
                                      <p:to>
                                        <p:strVal val="visible"/>
                                      </p:to>
                                    </p:set>
                                    <p:anim calcmode="lin" valueType="num">
                                      <p:cBhvr>
                                        <p:cTn id="77" dur="5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78" dur="500" fill="hold"/>
                                        <p:tgtEl>
                                          <p:spTgt spid="1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17" presetClass="entr" presetSubtype="10" fill="hold" nodeType="clickEffect">
                                  <p:stCondLst>
                                    <p:cond delay="0"/>
                                  </p:stCondLst>
                                  <p:childTnLst>
                                    <p:set>
                                      <p:cBhvr>
                                        <p:cTn id="82" dur="1" fill="hold">
                                          <p:stCondLst>
                                            <p:cond delay="0"/>
                                          </p:stCondLst>
                                        </p:cTn>
                                        <p:tgtEl>
                                          <p:spTgt spid="17">
                                            <p:txEl>
                                              <p:pRg st="0" end="0"/>
                                            </p:txEl>
                                          </p:spTgt>
                                        </p:tgtEl>
                                        <p:attrNameLst>
                                          <p:attrName>style.visibility</p:attrName>
                                        </p:attrNameLst>
                                      </p:cBhvr>
                                      <p:to>
                                        <p:strVal val="visible"/>
                                      </p:to>
                                    </p:set>
                                    <p:anim calcmode="lin" valueType="num">
                                      <p:cBhvr>
                                        <p:cTn id="83"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4" dur="500" fill="hold"/>
                                        <p:tgtEl>
                                          <p:spTgt spid="17">
                                            <p:txEl>
                                              <p:pRg st="0" end="0"/>
                                            </p:txEl>
                                          </p:spTgt>
                                        </p:tgtEl>
                                        <p:attrNameLst>
                                          <p:attrName>ppt_h</p:attrName>
                                        </p:attrNameLst>
                                      </p:cBhvr>
                                      <p:tavLst>
                                        <p:tav tm="0">
                                          <p:val>
                                            <p:strVal val="#ppt_h"/>
                                          </p:val>
                                        </p:tav>
                                        <p:tav tm="100000">
                                          <p:val>
                                            <p:strVal val="#ppt_h"/>
                                          </p:val>
                                        </p:tav>
                                      </p:tavLst>
                                    </p:anim>
                                  </p:childTnLst>
                                </p:cTn>
                              </p:par>
                              <p:par>
                                <p:cTn id="85" presetID="17" presetClass="entr" presetSubtype="10" fill="hold" nodeType="withEffect">
                                  <p:stCondLst>
                                    <p:cond delay="0"/>
                                  </p:stCondLst>
                                  <p:childTnLst>
                                    <p:set>
                                      <p:cBhvr>
                                        <p:cTn id="86" dur="1" fill="hold">
                                          <p:stCondLst>
                                            <p:cond delay="0"/>
                                          </p:stCondLst>
                                        </p:cTn>
                                        <p:tgtEl>
                                          <p:spTgt spid="17">
                                            <p:txEl>
                                              <p:pRg st="1" end="1"/>
                                            </p:txEl>
                                          </p:spTgt>
                                        </p:tgtEl>
                                        <p:attrNameLst>
                                          <p:attrName>style.visibility</p:attrName>
                                        </p:attrNameLst>
                                      </p:cBhvr>
                                      <p:to>
                                        <p:strVal val="visible"/>
                                      </p:to>
                                    </p:set>
                                    <p:anim calcmode="lin" valueType="num">
                                      <p:cBhvr>
                                        <p:cTn id="87" dur="5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88" dur="500" fill="hold"/>
                                        <p:tgtEl>
                                          <p:spTgt spid="17">
                                            <p:txEl>
                                              <p:pRg st="1" end="1"/>
                                            </p:txEl>
                                          </p:spTgt>
                                        </p:tgtEl>
                                        <p:attrNameLst>
                                          <p:attrName>ppt_h</p:attrName>
                                        </p:attrNameLst>
                                      </p:cBhvr>
                                      <p:tavLst>
                                        <p:tav tm="0">
                                          <p:val>
                                            <p:strVal val="#ppt_h"/>
                                          </p:val>
                                        </p:tav>
                                        <p:tav tm="100000">
                                          <p:val>
                                            <p:strVal val="#ppt_h"/>
                                          </p:val>
                                        </p:tav>
                                      </p:tavLst>
                                    </p:anim>
                                  </p:childTnLst>
                                </p:cTn>
                              </p:par>
                              <p:par>
                                <p:cTn id="89" presetID="17" presetClass="entr" presetSubtype="10" fill="hold" nodeType="withEffect">
                                  <p:stCondLst>
                                    <p:cond delay="0"/>
                                  </p:stCondLst>
                                  <p:childTnLst>
                                    <p:set>
                                      <p:cBhvr>
                                        <p:cTn id="90" dur="1" fill="hold">
                                          <p:stCondLst>
                                            <p:cond delay="0"/>
                                          </p:stCondLst>
                                        </p:cTn>
                                        <p:tgtEl>
                                          <p:spTgt spid="17">
                                            <p:txEl>
                                              <p:pRg st="2" end="2"/>
                                            </p:txEl>
                                          </p:spTgt>
                                        </p:tgtEl>
                                        <p:attrNameLst>
                                          <p:attrName>style.visibility</p:attrName>
                                        </p:attrNameLst>
                                      </p:cBhvr>
                                      <p:to>
                                        <p:strVal val="visible"/>
                                      </p:to>
                                    </p:set>
                                    <p:anim calcmode="lin" valueType="num">
                                      <p:cBhvr>
                                        <p:cTn id="91" dur="5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92" dur="500" fill="hold"/>
                                        <p:tgtEl>
                                          <p:spTgt spid="17">
                                            <p:txEl>
                                              <p:pRg st="2" end="2"/>
                                            </p:txEl>
                                          </p:spTgt>
                                        </p:tgtEl>
                                        <p:attrNameLst>
                                          <p:attrName>ppt_h</p:attrName>
                                        </p:attrNameLst>
                                      </p:cBhvr>
                                      <p:tavLst>
                                        <p:tav tm="0">
                                          <p:val>
                                            <p:strVal val="#ppt_h"/>
                                          </p:val>
                                        </p:tav>
                                        <p:tav tm="100000">
                                          <p:val>
                                            <p:strVal val="#ppt_h"/>
                                          </p:val>
                                        </p:tav>
                                      </p:tavLst>
                                    </p:anim>
                                  </p:childTnLst>
                                </p:cTn>
                              </p:par>
                              <p:par>
                                <p:cTn id="93" presetID="17" presetClass="entr" presetSubtype="10" fill="hold" nodeType="withEffect">
                                  <p:stCondLst>
                                    <p:cond delay="0"/>
                                  </p:stCondLst>
                                  <p:childTnLst>
                                    <p:set>
                                      <p:cBhvr>
                                        <p:cTn id="94" dur="1" fill="hold">
                                          <p:stCondLst>
                                            <p:cond delay="0"/>
                                          </p:stCondLst>
                                        </p:cTn>
                                        <p:tgtEl>
                                          <p:spTgt spid="17">
                                            <p:txEl>
                                              <p:pRg st="3" end="3"/>
                                            </p:txEl>
                                          </p:spTgt>
                                        </p:tgtEl>
                                        <p:attrNameLst>
                                          <p:attrName>style.visibility</p:attrName>
                                        </p:attrNameLst>
                                      </p:cBhvr>
                                      <p:to>
                                        <p:strVal val="visible"/>
                                      </p:to>
                                    </p:set>
                                    <p:anim calcmode="lin" valueType="num">
                                      <p:cBhvr>
                                        <p:cTn id="95" dur="500" fill="hold"/>
                                        <p:tgtEl>
                                          <p:spTgt spid="17">
                                            <p:txEl>
                                              <p:pRg st="3" end="3"/>
                                            </p:txEl>
                                          </p:spTgt>
                                        </p:tgtEl>
                                        <p:attrNameLst>
                                          <p:attrName>ppt_w</p:attrName>
                                        </p:attrNameLst>
                                      </p:cBhvr>
                                      <p:tavLst>
                                        <p:tav tm="0">
                                          <p:val>
                                            <p:fltVal val="0"/>
                                          </p:val>
                                        </p:tav>
                                        <p:tav tm="100000">
                                          <p:val>
                                            <p:strVal val="#ppt_w"/>
                                          </p:val>
                                        </p:tav>
                                      </p:tavLst>
                                    </p:anim>
                                    <p:anim calcmode="lin" valueType="num">
                                      <p:cBhvr>
                                        <p:cTn id="96" dur="500" fill="hold"/>
                                        <p:tgtEl>
                                          <p:spTgt spid="17">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1010" y="362585"/>
            <a:ext cx="6965315" cy="6137275"/>
          </a:xfrm>
        </p:spPr>
        <p:txBody>
          <a:bodyPr>
            <a:normAutofit/>
          </a:bodyPr>
          <a:lstStyle/>
          <a:p>
            <a:pPr algn="just"/>
            <a:r>
              <a:rPr lang="en-US" sz="2600" b="1" dirty="0">
                <a:solidFill>
                  <a:srgbClr val="FF0000"/>
                </a:solidFill>
                <a:latin typeface="Times New Roman" panose="02020603050405020304" pitchFamily="18" charset="0"/>
                <a:cs typeface="Times New Roman" panose="02020603050405020304" pitchFamily="18" charset="0"/>
              </a:rPr>
              <a:t>2. Hình ảnh người mẹ trong kí ức của người con</a:t>
            </a:r>
          </a:p>
          <a:p>
            <a:pPr algn="just"/>
            <a:r>
              <a:rPr lang="en-US" sz="2600" dirty="0">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Nhân vật trữ tình (chủ thể trữ tình) và đối tượng cảm xúc trong bài thơ này ai?</a:t>
            </a:r>
          </a:p>
          <a:p>
            <a:pPr algn="just"/>
            <a:r>
              <a:rPr lang="en-US" sz="2600" dirty="0">
                <a:latin typeface="Times New Roman" panose="02020603050405020304" pitchFamily="18" charset="0"/>
                <a:cs typeface="Times New Roman" panose="02020603050405020304" pitchFamily="18" charset="0"/>
              </a:rPr>
              <a:t>-Nhân vật trữ tình: người con (người lính) ở núi rừng Trường Sơn.</a:t>
            </a:r>
          </a:p>
          <a:p>
            <a:pPr algn="just"/>
            <a:r>
              <a:rPr lang="en-US" sz="2600" dirty="0">
                <a:latin typeface="Times New Roman" panose="02020603050405020304" pitchFamily="18" charset="0"/>
                <a:cs typeface="Times New Roman" panose="02020603050405020304" pitchFamily="18" charset="0"/>
              </a:rPr>
              <a:t>-Đối tượng cảm xúc: người mẹ nơi quê nhà. </a:t>
            </a:r>
          </a:p>
          <a:p>
            <a:pPr algn="just"/>
            <a:r>
              <a:rPr lang="en-US" sz="2600" b="1" i="1" dirty="0">
                <a:solidFill>
                  <a:srgbClr val="FF0000"/>
                </a:solidFill>
                <a:latin typeface="Times New Roman" panose="02020603050405020304" pitchFamily="18" charset="0"/>
                <a:cs typeface="Times New Roman" panose="02020603050405020304" pitchFamily="18" charset="0"/>
              </a:rPr>
              <a:t>a.Hoàn cảnh của người con:</a:t>
            </a:r>
          </a:p>
          <a:p>
            <a:pPr algn="just"/>
            <a:r>
              <a:rPr lang="en-US" sz="2600" dirty="0">
                <a:latin typeface="Times New Roman" panose="02020603050405020304" pitchFamily="18" charset="0"/>
                <a:cs typeface="Times New Roman" panose="02020603050405020304" pitchFamily="18" charset="0"/>
              </a:rPr>
              <a:t> </a:t>
            </a:r>
            <a:r>
              <a:rPr lang="en-US" sz="2600" dirty="0">
                <a:solidFill>
                  <a:srgbClr val="0070C0"/>
                </a:solidFill>
                <a:latin typeface="Times New Roman" panose="02020603050405020304" pitchFamily="18" charset="0"/>
                <a:cs typeface="Times New Roman" panose="02020603050405020304" pitchFamily="18" charset="0"/>
              </a:rPr>
              <a:t>Hãy nêu nhận xét về hoàn cảnh đã gợi nhắc người con nhớ về mẹ. </a:t>
            </a:r>
            <a:r>
              <a:rPr lang="en-US" sz="2600" dirty="0">
                <a:solidFill>
                  <a:srgbClr val="0070C0"/>
                </a:solidFill>
                <a:latin typeface="Times New Roman" panose="02020603050405020304" pitchFamily="18" charset="0"/>
                <a:cs typeface="Times New Roman" panose="02020603050405020304" pitchFamily="18" charset="0"/>
                <a:sym typeface="+mn-ea"/>
              </a:rPr>
              <a:t>Người con nhớ những gì ? </a:t>
            </a:r>
            <a:r>
              <a:rPr lang="en-US" sz="2600" dirty="0">
                <a:solidFill>
                  <a:schemeClr val="tx1"/>
                </a:solidFill>
                <a:latin typeface="Times New Roman" panose="02020603050405020304" pitchFamily="18" charset="0"/>
                <a:cs typeface="Times New Roman" panose="02020603050405020304" pitchFamily="18" charset="0"/>
                <a:sym typeface="+mn-ea"/>
              </a:rPr>
              <a:t>(HS làm việc cá nhân)</a:t>
            </a:r>
          </a:p>
        </p:txBody>
      </p:sp>
      <p:pic>
        <p:nvPicPr>
          <p:cNvPr id="2" name="Picture 1"/>
          <p:cNvPicPr>
            <a:picLocks noChangeAspect="1"/>
          </p:cNvPicPr>
          <p:nvPr/>
        </p:nvPicPr>
        <p:blipFill>
          <a:blip r:embed="rId2"/>
          <a:stretch>
            <a:fillRect/>
          </a:stretch>
        </p:blipFill>
        <p:spPr>
          <a:xfrm>
            <a:off x="8763000" y="3593465"/>
            <a:ext cx="3064510" cy="2619375"/>
          </a:xfrm>
          <a:prstGeom prst="rect">
            <a:avLst/>
          </a:prstGeom>
        </p:spPr>
      </p:pic>
      <p:pic>
        <p:nvPicPr>
          <p:cNvPr id="4" name="Picture 3"/>
          <p:cNvPicPr>
            <a:picLocks noChangeAspect="1"/>
          </p:cNvPicPr>
          <p:nvPr/>
        </p:nvPicPr>
        <p:blipFill>
          <a:blip r:embed="rId3"/>
          <a:stretch>
            <a:fillRect/>
          </a:stretch>
        </p:blipFill>
        <p:spPr>
          <a:xfrm>
            <a:off x="8554085" y="654050"/>
            <a:ext cx="2693670" cy="2562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1010" y="2913380"/>
            <a:ext cx="11302365" cy="3586480"/>
          </a:xfrm>
        </p:spPr>
        <p:txBody>
          <a:bodyPr>
            <a:normAutofit/>
          </a:bodyPr>
          <a:lstStyle/>
          <a:p>
            <a:pPr algn="just"/>
            <a:endParaRPr lang="en-US" sz="2600" dirty="0">
              <a:solidFill>
                <a:srgbClr val="0070C0"/>
              </a:solidFill>
              <a:latin typeface="Times New Roman" panose="02020603050405020304" pitchFamily="18" charset="0"/>
              <a:cs typeface="Times New Roman" panose="02020603050405020304" pitchFamily="18" charset="0"/>
            </a:endParaRPr>
          </a:p>
        </p:txBody>
      </p:sp>
      <p:sp>
        <p:nvSpPr>
          <p:cNvPr id="2" name="Rectangles 1"/>
          <p:cNvSpPr/>
          <p:nvPr/>
        </p:nvSpPr>
        <p:spPr>
          <a:xfrm>
            <a:off x="264795" y="2527300"/>
            <a:ext cx="3540760" cy="126492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800" b="1" dirty="0">
                <a:solidFill>
                  <a:srgbClr val="FFFF00"/>
                </a:solidFill>
                <a:latin typeface="Times New Roman" panose="02020603050405020304" pitchFamily="18" charset="0"/>
                <a:cs typeface="Times New Roman" panose="02020603050405020304" pitchFamily="18" charset="0"/>
                <a:sym typeface="+mn-ea"/>
              </a:rPr>
              <a:t>Hoàn cảnh  gợi nhắc </a:t>
            </a:r>
          </a:p>
          <a:p>
            <a:pPr algn="ctr"/>
            <a:r>
              <a:rPr lang="en-US" sz="2800" b="1" dirty="0">
                <a:solidFill>
                  <a:srgbClr val="FFFF00"/>
                </a:solidFill>
                <a:latin typeface="Times New Roman" panose="02020603050405020304" pitchFamily="18" charset="0"/>
                <a:cs typeface="Times New Roman" panose="02020603050405020304" pitchFamily="18" charset="0"/>
                <a:sym typeface="+mn-ea"/>
              </a:rPr>
              <a:t>người con nhớ về mẹ</a:t>
            </a:r>
          </a:p>
        </p:txBody>
      </p:sp>
      <p:sp>
        <p:nvSpPr>
          <p:cNvPr id="4" name="Rectangles 3"/>
          <p:cNvSpPr/>
          <p:nvPr/>
        </p:nvSpPr>
        <p:spPr>
          <a:xfrm>
            <a:off x="4024630" y="2527300"/>
            <a:ext cx="7939405" cy="126492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800" b="1" dirty="0">
                <a:solidFill>
                  <a:srgbClr val="FFFF00"/>
                </a:solidFill>
                <a:latin typeface="Times New Roman" panose="02020603050405020304" pitchFamily="18" charset="0"/>
                <a:cs typeface="Times New Roman" panose="02020603050405020304" pitchFamily="18" charset="0"/>
                <a:sym typeface="+mn-ea"/>
              </a:rPr>
              <a:t>Người con nhớ những gì ?</a:t>
            </a:r>
          </a:p>
        </p:txBody>
      </p:sp>
      <p:sp>
        <p:nvSpPr>
          <p:cNvPr id="5" name="Rounded Rectangle 4"/>
          <p:cNvSpPr/>
          <p:nvPr/>
        </p:nvSpPr>
        <p:spPr>
          <a:xfrm>
            <a:off x="208280" y="4314190"/>
            <a:ext cx="3596640" cy="238125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2800" dirty="0">
              <a:solidFill>
                <a:schemeClr val="bg1"/>
              </a:solidFill>
              <a:latin typeface="Times New Roman" panose="02020603050405020304" pitchFamily="18" charset="0"/>
              <a:cs typeface="Times New Roman" panose="02020603050405020304" pitchFamily="18" charset="0"/>
              <a:sym typeface="+mn-ea"/>
            </a:endParaRPr>
          </a:p>
          <a:p>
            <a:pPr algn="ctr"/>
            <a:r>
              <a:rPr lang="en-US" sz="2800" dirty="0">
                <a:solidFill>
                  <a:schemeClr val="bg1"/>
                </a:solidFill>
                <a:latin typeface="Times New Roman" panose="02020603050405020304" pitchFamily="18" charset="0"/>
                <a:cs typeface="Times New Roman" panose="02020603050405020304" pitchFamily="18" charset="0"/>
                <a:sym typeface="+mn-ea"/>
              </a:rPr>
              <a:t>Xa nhà nhiều năm, trên đường hành quân, gặp lá cơm nếp - hương vị thơm</a:t>
            </a:r>
          </a:p>
          <a:p>
            <a:pPr algn="ctr"/>
            <a:r>
              <a:rPr lang="en-US" sz="2800" dirty="0">
                <a:solidFill>
                  <a:schemeClr val="bg1"/>
                </a:solidFill>
                <a:latin typeface="Times New Roman" panose="02020603050405020304" pitchFamily="18" charset="0"/>
                <a:cs typeface="Times New Roman" panose="02020603050405020304" pitchFamily="18" charset="0"/>
                <a:sym typeface="+mn-ea"/>
              </a:rPr>
              <a:t> giống cơm nếp.</a:t>
            </a:r>
            <a:endParaRPr lang="en-US" sz="2800" dirty="0">
              <a:solidFill>
                <a:schemeClr val="bg1"/>
              </a:solidFill>
              <a:latin typeface="Times New Roman" panose="02020603050405020304" pitchFamily="18" charset="0"/>
              <a:cs typeface="Times New Roman" panose="02020603050405020304" pitchFamily="18" charset="0"/>
            </a:endParaRPr>
          </a:p>
          <a:p>
            <a:pPr algn="ct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897380" y="135890"/>
            <a:ext cx="1093470" cy="2284730"/>
          </a:xfrm>
          <a:prstGeom prst="rect">
            <a:avLst/>
          </a:prstGeom>
        </p:spPr>
      </p:pic>
      <p:pic>
        <p:nvPicPr>
          <p:cNvPr id="7" name="Picture 6"/>
          <p:cNvPicPr>
            <a:picLocks noChangeAspect="1"/>
          </p:cNvPicPr>
          <p:nvPr/>
        </p:nvPicPr>
        <p:blipFill>
          <a:blip r:embed="rId3"/>
          <a:stretch>
            <a:fillRect/>
          </a:stretch>
        </p:blipFill>
        <p:spPr>
          <a:xfrm>
            <a:off x="2990850" y="135890"/>
            <a:ext cx="3676650" cy="2284730"/>
          </a:xfrm>
          <a:prstGeom prst="rect">
            <a:avLst/>
          </a:prstGeom>
        </p:spPr>
      </p:pic>
      <p:pic>
        <p:nvPicPr>
          <p:cNvPr id="8" name="Picture 7"/>
          <p:cNvPicPr>
            <a:picLocks noChangeAspect="1"/>
          </p:cNvPicPr>
          <p:nvPr/>
        </p:nvPicPr>
        <p:blipFill>
          <a:blip r:embed="rId4"/>
          <a:stretch>
            <a:fillRect/>
          </a:stretch>
        </p:blipFill>
        <p:spPr>
          <a:xfrm>
            <a:off x="6667500" y="59690"/>
            <a:ext cx="3712845" cy="2360930"/>
          </a:xfrm>
          <a:prstGeom prst="rect">
            <a:avLst/>
          </a:prstGeom>
        </p:spPr>
      </p:pic>
      <p:sp>
        <p:nvSpPr>
          <p:cNvPr id="9" name="Rounded Rectangle 8"/>
          <p:cNvSpPr/>
          <p:nvPr/>
        </p:nvSpPr>
        <p:spPr>
          <a:xfrm>
            <a:off x="4023995" y="4325620"/>
            <a:ext cx="7940040" cy="238061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en-US" sz="2400">
                <a:latin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Nhớ làn khói xôi bay ngang tầm mắt.</a:t>
            </a:r>
          </a:p>
          <a:p>
            <a:pPr algn="l"/>
            <a:r>
              <a:rPr lang="en-US" sz="2800">
                <a:latin typeface="Times New Roman" panose="02020603050405020304" pitchFamily="18" charset="0"/>
                <a:cs typeface="Times New Roman" panose="02020603050405020304" pitchFamily="18" charset="0"/>
              </a:rPr>
              <a:t>-Thèm bát xôi mùa gặt có hương thơm lạ lùng.</a:t>
            </a:r>
          </a:p>
          <a:p>
            <a:pPr algn="l"/>
            <a:r>
              <a:rPr lang="en-US" sz="2800">
                <a:latin typeface="Times New Roman" panose="02020603050405020304" pitchFamily="18" charset="0"/>
                <a:cs typeface="Times New Roman" panose="02020603050405020304" pitchFamily="18" charset="0"/>
              </a:rPr>
              <a:t>-Nhớ hình ảnh mẹ thân thương bên bếp lửa đang nấu xôi.</a:t>
            </a:r>
          </a:p>
          <a:p>
            <a:pPr algn="l"/>
            <a:endParaRPr lang="en-US" sz="2800">
              <a:latin typeface="Times New Roman" panose="02020603050405020304" pitchFamily="18" charset="0"/>
              <a:cs typeface="Times New Roman" panose="02020603050405020304" pitchFamily="18" charset="0"/>
            </a:endParaRPr>
          </a:p>
        </p:txBody>
      </p:sp>
      <p:sp>
        <p:nvSpPr>
          <p:cNvPr id="10" name="Down Arrow 9"/>
          <p:cNvSpPr/>
          <p:nvPr/>
        </p:nvSpPr>
        <p:spPr>
          <a:xfrm>
            <a:off x="1783715" y="3849370"/>
            <a:ext cx="445770" cy="407670"/>
          </a:xfrm>
          <a:prstGeom prst="downArrow">
            <a:avLst/>
          </a:prstGeom>
        </p:spPr>
        <p:style>
          <a:lnRef idx="0">
            <a:srgbClr val="FFFFFF"/>
          </a:lnRef>
          <a:fillRef idx="3">
            <a:schemeClr val="accent2"/>
          </a:fillRef>
          <a:effectRef idx="0">
            <a:srgbClr val="FFFFFF"/>
          </a:effectRef>
          <a:fontRef idx="minor">
            <a:schemeClr val="lt1"/>
          </a:fontRef>
        </p:style>
        <p:txBody>
          <a:bodyPr rtlCol="0" anchor="ctr"/>
          <a:lstStyle/>
          <a:p>
            <a:pPr algn="ctr"/>
            <a:endParaRPr lang="en-US"/>
          </a:p>
        </p:txBody>
      </p:sp>
      <p:sp>
        <p:nvSpPr>
          <p:cNvPr id="11" name="Down Arrow 10"/>
          <p:cNvSpPr/>
          <p:nvPr/>
        </p:nvSpPr>
        <p:spPr>
          <a:xfrm>
            <a:off x="7600315" y="3855085"/>
            <a:ext cx="445770" cy="407670"/>
          </a:xfrm>
          <a:prstGeom prst="downArrow">
            <a:avLst/>
          </a:prstGeom>
        </p:spPr>
        <p:style>
          <a:lnRef idx="0">
            <a:srgbClr val="FFFFFF"/>
          </a:lnRef>
          <a:fillRef idx="3">
            <a:schemeClr val="accent2"/>
          </a:fillRef>
          <a:effectRef idx="0">
            <a:srgbClr val="FFFFFF"/>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p:cTn id="1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p:cTn id="1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
                                            <p:txEl>
                                              <p:pRg st="0" end="0"/>
                                            </p:txEl>
                                          </p:spTgt>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p:cTn id="21"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1" end="1"/>
                                            </p:txEl>
                                          </p:spTgt>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p:cTn id="25"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9">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1010" y="362585"/>
            <a:ext cx="6185535" cy="6137275"/>
          </a:xfrm>
        </p:spPr>
        <p:txBody>
          <a:bodyPr>
            <a:normAutofit lnSpcReduction="10000"/>
          </a:bodyPr>
          <a:lstStyle/>
          <a:p>
            <a:pPr algn="just" fontAlgn="auto">
              <a:lnSpc>
                <a:spcPct val="100000"/>
              </a:lnSpc>
              <a:spcBef>
                <a:spcPts val="0"/>
              </a:spcBef>
            </a:pPr>
            <a:r>
              <a:rPr lang="en-US" sz="2600" dirty="0">
                <a:latin typeface="Times New Roman" panose="02020603050405020304" pitchFamily="18" charset="0"/>
                <a:cs typeface="Times New Roman" panose="02020603050405020304" pitchFamily="18" charset="0"/>
              </a:rPr>
              <a:t>Động từ “</a:t>
            </a:r>
            <a:r>
              <a:rPr lang="en-US" sz="2600" i="1" dirty="0">
                <a:latin typeface="Times New Roman" panose="02020603050405020304" pitchFamily="18" charset="0"/>
                <a:cs typeface="Times New Roman" panose="02020603050405020304" pitchFamily="18" charset="0"/>
              </a:rPr>
              <a:t>thèm”</a:t>
            </a:r>
            <a:r>
              <a:rPr lang="en-US" sz="2600" dirty="0">
                <a:latin typeface="Times New Roman" panose="02020603050405020304" pitchFamily="18" charset="0"/>
                <a:cs typeface="Times New Roman" panose="02020603050405020304" pitchFamily="18" charset="0"/>
              </a:rPr>
              <a:t> (vị giác), cụm từ “</a:t>
            </a:r>
            <a:r>
              <a:rPr lang="en-US" sz="2600" i="1" dirty="0">
                <a:latin typeface="Times New Roman" panose="02020603050405020304" pitchFamily="18" charset="0"/>
                <a:cs typeface="Times New Roman" panose="02020603050405020304" pitchFamily="18" charset="0"/>
              </a:rPr>
              <a:t>sao lạ lùng</a:t>
            </a:r>
            <a:r>
              <a:rPr lang="en-US" sz="2600" dirty="0">
                <a:latin typeface="Times New Roman" panose="02020603050405020304" pitchFamily="18" charset="0"/>
                <a:cs typeface="Times New Roman" panose="02020603050405020304" pitchFamily="18" charset="0"/>
              </a:rPr>
              <a:t>” diễn tả nỗi nhớ </a:t>
            </a:r>
            <a:r>
              <a:rPr lang="en-US" sz="2600">
                <a:latin typeface="Times New Roman" panose="02020603050405020304" pitchFamily="18" charset="0"/>
                <a:cs typeface="Times New Roman" panose="02020603050405020304" pitchFamily="18" charset="0"/>
                <a:sym typeface="+mn-ea"/>
              </a:rPr>
              <a:t>bâng khuâng, xao xuyến, cồn cào, quay quắt; khát khao được sống lại tháng ngày êm đềm của tuổi thơ.  </a:t>
            </a:r>
            <a:endParaRPr lang="en-US" sz="2600" dirty="0">
              <a:latin typeface="Times New Roman" panose="02020603050405020304" pitchFamily="18" charset="0"/>
              <a:cs typeface="Times New Roman" panose="02020603050405020304" pitchFamily="18" charset="0"/>
            </a:endParaRPr>
          </a:p>
          <a:p>
            <a:pPr algn="just" fontAlgn="auto">
              <a:lnSpc>
                <a:spcPct val="100000"/>
              </a:lnSpc>
              <a:spcBef>
                <a:spcPts val="0"/>
              </a:spcBef>
            </a:pPr>
            <a:r>
              <a:rPr lang="en-US" sz="2600" dirty="0">
                <a:latin typeface="Times New Roman" panose="02020603050405020304" pitchFamily="18" charset="0"/>
                <a:cs typeface="Times New Roman" panose="02020603050405020304" pitchFamily="18" charset="0"/>
              </a:rPr>
              <a:t>Đây là hoàn cảnh đặc biệt mà người lính trải qua trong những năm chiến tranh. Thông qua hoàn cảnh đó, người đọc nhận thấy ở người lính sự tinh tế trong cảm nhận thiên nhiên, thế giới tình cảm phong phú và ý thức trách nhiệm lớn lao với gia đình, quê hương, đất nước.</a:t>
            </a:r>
          </a:p>
        </p:txBody>
      </p:sp>
      <p:pic>
        <p:nvPicPr>
          <p:cNvPr id="2" name="Picture 1"/>
          <p:cNvPicPr>
            <a:picLocks noChangeAspect="1"/>
          </p:cNvPicPr>
          <p:nvPr/>
        </p:nvPicPr>
        <p:blipFill>
          <a:blip r:embed="rId2"/>
          <a:stretch>
            <a:fillRect/>
          </a:stretch>
        </p:blipFill>
        <p:spPr>
          <a:xfrm>
            <a:off x="6906895" y="836295"/>
            <a:ext cx="4863465" cy="32169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1801</Words>
  <Application>Microsoft Office PowerPoint</Application>
  <PresentationFormat>Widescreen</PresentationFormat>
  <Paragraphs>152</Paragraphs>
  <Slides>24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ASUS</cp:lastModifiedBy>
  <cp:revision>39</cp:revision>
  <dcterms:created xsi:type="dcterms:W3CDTF">2024-10-05T11:37:00Z</dcterms:created>
  <dcterms:modified xsi:type="dcterms:W3CDTF">2024-11-01T14:44:19Z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A621370B616F4576BE4B03FBE591021D_12</vt:lpwstr>
  </property>
  <property fmtid="{D5CDD505-2E9C-101B-9397-08002B2CF9AE}" pid="3" name="KSOProductBuildVer">
    <vt:lpwstr>1033-12.2.0.18165</vt:lpwstr>
  </property>
</Properties>
</file>