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8" r:id="rId2"/>
    <p:sldId id="415" r:id="rId3"/>
    <p:sldId id="421" r:id="rId4"/>
    <p:sldId id="422" r:id="rId5"/>
    <p:sldId id="423" r:id="rId6"/>
    <p:sldId id="431" r:id="rId7"/>
    <p:sldId id="424" r:id="rId8"/>
    <p:sldId id="430" r:id="rId9"/>
    <p:sldId id="427" r:id="rId10"/>
    <p:sldId id="428" r:id="rId11"/>
    <p:sldId id="434" r:id="rId12"/>
    <p:sldId id="435" r:id="rId13"/>
    <p:sldId id="436" r:id="rId14"/>
    <p:sldId id="432" r:id="rId15"/>
    <p:sldId id="429" r:id="rId16"/>
    <p:sldId id="410" r:id="rId17"/>
    <p:sldId id="371" r:id="rId18"/>
    <p:sldId id="43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CCFF99"/>
    <a:srgbClr val="CCFF33"/>
    <a:srgbClr val="E4DD7C"/>
    <a:srgbClr val="00CC00"/>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90"/>
    <p:restoredTop sz="94387"/>
  </p:normalViewPr>
  <p:slideViewPr>
    <p:cSldViewPr snapToGrid="0">
      <p:cViewPr varScale="1">
        <p:scale>
          <a:sx n="71" d="100"/>
          <a:sy n="71" d="100"/>
        </p:scale>
        <p:origin x="984"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3354D0-2E8C-4120-BEAD-4EE2657BF6C4}" type="datetimeFigureOut">
              <a:rPr lang="en-US" smtClean="0"/>
              <a:t>4/14/25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A744B-4C4F-4E21-9D6E-297E7503B425}" type="slidenum">
              <a:rPr lang="en-US" smtClean="0"/>
              <a:t>‹#›</a:t>
            </a:fld>
            <a:endParaRPr lang="en-US"/>
          </a:p>
        </p:txBody>
      </p:sp>
    </p:spTree>
    <p:extLst>
      <p:ext uri="{BB962C8B-B14F-4D97-AF65-F5344CB8AC3E}">
        <p14:creationId xmlns:p14="http://schemas.microsoft.com/office/powerpoint/2010/main" val="2783601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C57C71-2D13-4A3D-8DE4-27162D0CC181}"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8DE88-A947-4BF2-B6DD-FBA84AABDC40}" type="slidenum">
              <a:rPr lang="en-US" smtClean="0"/>
              <a:t>‹#›</a:t>
            </a:fld>
            <a:endParaRPr lang="en-US"/>
          </a:p>
        </p:txBody>
      </p:sp>
    </p:spTree>
    <p:extLst>
      <p:ext uri="{BB962C8B-B14F-4D97-AF65-F5344CB8AC3E}">
        <p14:creationId xmlns:p14="http://schemas.microsoft.com/office/powerpoint/2010/main" val="196399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C57C71-2D13-4A3D-8DE4-27162D0CC181}"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8DE88-A947-4BF2-B6DD-FBA84AABDC40}" type="slidenum">
              <a:rPr lang="en-US" smtClean="0"/>
              <a:t>‹#›</a:t>
            </a:fld>
            <a:endParaRPr lang="en-US"/>
          </a:p>
        </p:txBody>
      </p:sp>
    </p:spTree>
    <p:extLst>
      <p:ext uri="{BB962C8B-B14F-4D97-AF65-F5344CB8AC3E}">
        <p14:creationId xmlns:p14="http://schemas.microsoft.com/office/powerpoint/2010/main" val="15774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C57C71-2D13-4A3D-8DE4-27162D0CC181}"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8DE88-A947-4BF2-B6DD-FBA84AABDC40}" type="slidenum">
              <a:rPr lang="en-US" smtClean="0"/>
              <a:t>‹#›</a:t>
            </a:fld>
            <a:endParaRPr lang="en-US"/>
          </a:p>
        </p:txBody>
      </p:sp>
    </p:spTree>
    <p:extLst>
      <p:ext uri="{BB962C8B-B14F-4D97-AF65-F5344CB8AC3E}">
        <p14:creationId xmlns:p14="http://schemas.microsoft.com/office/powerpoint/2010/main" val="2089685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C57C71-2D13-4A3D-8DE4-27162D0CC181}"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8DE88-A947-4BF2-B6DD-FBA84AABDC40}" type="slidenum">
              <a:rPr lang="en-US" smtClean="0"/>
              <a:t>‹#›</a:t>
            </a:fld>
            <a:endParaRPr lang="en-US"/>
          </a:p>
        </p:txBody>
      </p:sp>
    </p:spTree>
    <p:extLst>
      <p:ext uri="{BB962C8B-B14F-4D97-AF65-F5344CB8AC3E}">
        <p14:creationId xmlns:p14="http://schemas.microsoft.com/office/powerpoint/2010/main" val="136140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C57C71-2D13-4A3D-8DE4-27162D0CC181}" type="datetimeFigureOut">
              <a:rPr lang="en-US" smtClean="0"/>
              <a:t>4/14/25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8DE88-A947-4BF2-B6DD-FBA84AABDC40}" type="slidenum">
              <a:rPr lang="en-US" smtClean="0"/>
              <a:t>‹#›</a:t>
            </a:fld>
            <a:endParaRPr lang="en-US"/>
          </a:p>
        </p:txBody>
      </p:sp>
    </p:spTree>
    <p:extLst>
      <p:ext uri="{BB962C8B-B14F-4D97-AF65-F5344CB8AC3E}">
        <p14:creationId xmlns:p14="http://schemas.microsoft.com/office/powerpoint/2010/main" val="207507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C57C71-2D13-4A3D-8DE4-27162D0CC181}" type="datetimeFigureOut">
              <a:rPr lang="en-US" smtClean="0"/>
              <a:t>4/14/25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8DE88-A947-4BF2-B6DD-FBA84AABDC40}" type="slidenum">
              <a:rPr lang="en-US" smtClean="0"/>
              <a:t>‹#›</a:t>
            </a:fld>
            <a:endParaRPr lang="en-US"/>
          </a:p>
        </p:txBody>
      </p:sp>
    </p:spTree>
    <p:extLst>
      <p:ext uri="{BB962C8B-B14F-4D97-AF65-F5344CB8AC3E}">
        <p14:creationId xmlns:p14="http://schemas.microsoft.com/office/powerpoint/2010/main" val="1158375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C57C71-2D13-4A3D-8DE4-27162D0CC181}" type="datetimeFigureOut">
              <a:rPr lang="en-US" smtClean="0"/>
              <a:t>4/14/25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8DE88-A947-4BF2-B6DD-FBA84AABDC40}" type="slidenum">
              <a:rPr lang="en-US" smtClean="0"/>
              <a:t>‹#›</a:t>
            </a:fld>
            <a:endParaRPr lang="en-US"/>
          </a:p>
        </p:txBody>
      </p:sp>
    </p:spTree>
    <p:extLst>
      <p:ext uri="{BB962C8B-B14F-4D97-AF65-F5344CB8AC3E}">
        <p14:creationId xmlns:p14="http://schemas.microsoft.com/office/powerpoint/2010/main" val="3103876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C57C71-2D13-4A3D-8DE4-27162D0CC181}" type="datetimeFigureOut">
              <a:rPr lang="en-US" smtClean="0"/>
              <a:t>4/14/25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8DE88-A947-4BF2-B6DD-FBA84AABDC40}" type="slidenum">
              <a:rPr lang="en-US" smtClean="0"/>
              <a:t>‹#›</a:t>
            </a:fld>
            <a:endParaRPr lang="en-US"/>
          </a:p>
        </p:txBody>
      </p:sp>
    </p:spTree>
    <p:extLst>
      <p:ext uri="{BB962C8B-B14F-4D97-AF65-F5344CB8AC3E}">
        <p14:creationId xmlns:p14="http://schemas.microsoft.com/office/powerpoint/2010/main" val="4020486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C57C71-2D13-4A3D-8DE4-27162D0CC181}" type="datetimeFigureOut">
              <a:rPr lang="en-US" smtClean="0"/>
              <a:t>4/14/25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8DE88-A947-4BF2-B6DD-FBA84AABDC40}" type="slidenum">
              <a:rPr lang="en-US" smtClean="0"/>
              <a:t>‹#›</a:t>
            </a:fld>
            <a:endParaRPr lang="en-US"/>
          </a:p>
        </p:txBody>
      </p:sp>
    </p:spTree>
    <p:extLst>
      <p:ext uri="{BB962C8B-B14F-4D97-AF65-F5344CB8AC3E}">
        <p14:creationId xmlns:p14="http://schemas.microsoft.com/office/powerpoint/2010/main" val="1999269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C57C71-2D13-4A3D-8DE4-27162D0CC181}" type="datetimeFigureOut">
              <a:rPr lang="en-US" smtClean="0"/>
              <a:t>4/14/25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8DE88-A947-4BF2-B6DD-FBA84AABDC40}" type="slidenum">
              <a:rPr lang="en-US" smtClean="0"/>
              <a:t>‹#›</a:t>
            </a:fld>
            <a:endParaRPr lang="en-US"/>
          </a:p>
        </p:txBody>
      </p:sp>
    </p:spTree>
    <p:extLst>
      <p:ext uri="{BB962C8B-B14F-4D97-AF65-F5344CB8AC3E}">
        <p14:creationId xmlns:p14="http://schemas.microsoft.com/office/powerpoint/2010/main" val="234510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C57C71-2D13-4A3D-8DE4-27162D0CC181}" type="datetimeFigureOut">
              <a:rPr lang="en-US" smtClean="0"/>
              <a:t>4/14/25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8DE88-A947-4BF2-B6DD-FBA84AABDC40}" type="slidenum">
              <a:rPr lang="en-US" smtClean="0"/>
              <a:t>‹#›</a:t>
            </a:fld>
            <a:endParaRPr lang="en-US"/>
          </a:p>
        </p:txBody>
      </p:sp>
    </p:spTree>
    <p:extLst>
      <p:ext uri="{BB962C8B-B14F-4D97-AF65-F5344CB8AC3E}">
        <p14:creationId xmlns:p14="http://schemas.microsoft.com/office/powerpoint/2010/main" val="241971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57C71-2D13-4A3D-8DE4-27162D0CC181}" type="datetimeFigureOut">
              <a:rPr lang="en-US" smtClean="0"/>
              <a:t>4/14/25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8DE88-A947-4BF2-B6DD-FBA84AABDC40}" type="slidenum">
              <a:rPr lang="en-US" smtClean="0"/>
              <a:t>‹#›</a:t>
            </a:fld>
            <a:endParaRPr lang="en-US"/>
          </a:p>
        </p:txBody>
      </p:sp>
    </p:spTree>
    <p:extLst>
      <p:ext uri="{BB962C8B-B14F-4D97-AF65-F5344CB8AC3E}">
        <p14:creationId xmlns:p14="http://schemas.microsoft.com/office/powerpoint/2010/main" val="2020315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6729" y="423281"/>
            <a:ext cx="11395881" cy="584775"/>
          </a:xfrm>
          <a:prstGeom prst="rect">
            <a:avLst/>
          </a:prstGeom>
          <a:solidFill>
            <a:schemeClr val="accent4">
              <a:lumMod val="40000"/>
              <a:lumOff val="60000"/>
            </a:schemeClr>
          </a:solidFill>
        </p:spPr>
        <p:txBody>
          <a:bodyPr wrap="square">
            <a:spAutoFit/>
          </a:bodyPr>
          <a:lstStyle/>
          <a:p>
            <a:pPr algn="ctr">
              <a:spcBef>
                <a:spcPts val="1200"/>
              </a:spcBef>
              <a:spcAft>
                <a:spcPts val="1200"/>
              </a:spcAft>
            </a:pPr>
            <a:r>
              <a:rPr lang="en-US" sz="3200" b="1">
                <a:solidFill>
                  <a:srgbClr val="C00000"/>
                </a:solidFill>
              </a:rPr>
              <a:t>BÀI 19. </a:t>
            </a:r>
            <a:r>
              <a:rPr lang="en-US" sz="3200" b="1" dirty="0">
                <a:solidFill>
                  <a:srgbClr val="C00000"/>
                </a:solidFill>
              </a:rPr>
              <a:t>BƯỚC NGOẶT LỊCH SỬ ĐẦU THẾ KỈ X</a:t>
            </a:r>
            <a:endParaRPr lang="en-US" sz="3200" dirty="0">
              <a:solidFill>
                <a:srgbClr val="C00000"/>
              </a:solidFill>
            </a:endParaRPr>
          </a:p>
        </p:txBody>
      </p:sp>
      <p:sp>
        <p:nvSpPr>
          <p:cNvPr id="5" name="Rectangle 4"/>
          <p:cNvSpPr/>
          <p:nvPr/>
        </p:nvSpPr>
        <p:spPr>
          <a:xfrm>
            <a:off x="341196" y="1306194"/>
            <a:ext cx="11491415" cy="2634567"/>
          </a:xfrm>
          <a:prstGeom prst="rect">
            <a:avLst/>
          </a:prstGeom>
          <a:solidFill>
            <a:schemeClr val="accent1">
              <a:lumMod val="40000"/>
              <a:lumOff val="60000"/>
            </a:schemeClr>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10000"/>
              </a:lnSpc>
              <a:spcBef>
                <a:spcPts val="600"/>
              </a:spcBef>
              <a:spcAft>
                <a:spcPts val="600"/>
              </a:spcAft>
            </a:pPr>
            <a:r>
              <a:rPr lang="it-IT" sz="2200" b="1" u="sng" dirty="0">
                <a:solidFill>
                  <a:srgbClr val="C00000"/>
                </a:solidFill>
              </a:rPr>
              <a:t>Mục tiêu bài học</a:t>
            </a:r>
          </a:p>
          <a:p>
            <a:pPr marL="342900" indent="-342900">
              <a:lnSpc>
                <a:spcPct val="110000"/>
              </a:lnSpc>
              <a:spcBef>
                <a:spcPts val="600"/>
              </a:spcBef>
              <a:spcAft>
                <a:spcPts val="600"/>
              </a:spcAft>
              <a:buFont typeface="Arial" panose="020B0604020202020204" pitchFamily="34" charset="0"/>
              <a:buChar char="•"/>
            </a:pPr>
            <a:r>
              <a:rPr lang="en-US" sz="2200" dirty="0" err="1">
                <a:solidFill>
                  <a:srgbClr val="002060"/>
                </a:solidFill>
              </a:rPr>
              <a:t>Trình</a:t>
            </a:r>
            <a:r>
              <a:rPr lang="en-US" sz="2200" dirty="0">
                <a:solidFill>
                  <a:srgbClr val="002060"/>
                </a:solidFill>
              </a:rPr>
              <a:t> </a:t>
            </a:r>
            <a:r>
              <a:rPr lang="en-US" sz="2200" dirty="0" err="1">
                <a:solidFill>
                  <a:srgbClr val="002060"/>
                </a:solidFill>
              </a:rPr>
              <a:t>bày</a:t>
            </a:r>
            <a:r>
              <a:rPr lang="en-US" sz="2200" dirty="0">
                <a:solidFill>
                  <a:srgbClr val="002060"/>
                </a:solidFill>
              </a:rPr>
              <a:t> </a:t>
            </a:r>
            <a:r>
              <a:rPr lang="en-US" sz="2200" dirty="0" err="1">
                <a:solidFill>
                  <a:srgbClr val="002060"/>
                </a:solidFill>
              </a:rPr>
              <a:t>hoạt</a:t>
            </a:r>
            <a:r>
              <a:rPr lang="en-US" sz="2200" dirty="0">
                <a:solidFill>
                  <a:srgbClr val="002060"/>
                </a:solidFill>
              </a:rPr>
              <a:t> </a:t>
            </a:r>
            <a:r>
              <a:rPr lang="en-US" sz="2200" dirty="0" err="1">
                <a:solidFill>
                  <a:srgbClr val="002060"/>
                </a:solidFill>
              </a:rPr>
              <a:t>động</a:t>
            </a:r>
            <a:r>
              <a:rPr lang="en-US" sz="2200" dirty="0">
                <a:solidFill>
                  <a:srgbClr val="002060"/>
                </a:solidFill>
              </a:rPr>
              <a:t> </a:t>
            </a:r>
            <a:r>
              <a:rPr lang="en-US" sz="2200" dirty="0" err="1">
                <a:solidFill>
                  <a:srgbClr val="002060"/>
                </a:solidFill>
              </a:rPr>
              <a:t>của</a:t>
            </a:r>
            <a:r>
              <a:rPr lang="en-US" sz="2200" dirty="0">
                <a:solidFill>
                  <a:srgbClr val="002060"/>
                </a:solidFill>
              </a:rPr>
              <a:t> </a:t>
            </a:r>
            <a:r>
              <a:rPr lang="en-US" sz="2200" dirty="0" err="1">
                <a:solidFill>
                  <a:srgbClr val="002060"/>
                </a:solidFill>
              </a:rPr>
              <a:t>họ</a:t>
            </a:r>
            <a:r>
              <a:rPr lang="en-US" sz="2200" dirty="0">
                <a:solidFill>
                  <a:srgbClr val="002060"/>
                </a:solidFill>
              </a:rPr>
              <a:t> </a:t>
            </a:r>
            <a:r>
              <a:rPr lang="en-US" sz="2200" dirty="0" err="1">
                <a:solidFill>
                  <a:srgbClr val="002060"/>
                </a:solidFill>
              </a:rPr>
              <a:t>Khúc</a:t>
            </a:r>
            <a:r>
              <a:rPr lang="en-US" sz="2200" dirty="0">
                <a:solidFill>
                  <a:srgbClr val="002060"/>
                </a:solidFill>
              </a:rPr>
              <a:t>, </a:t>
            </a:r>
            <a:r>
              <a:rPr lang="en-US" sz="2200" dirty="0" err="1">
                <a:solidFill>
                  <a:srgbClr val="002060"/>
                </a:solidFill>
              </a:rPr>
              <a:t>Dương</a:t>
            </a:r>
            <a:r>
              <a:rPr lang="en-US" sz="2200" dirty="0">
                <a:solidFill>
                  <a:srgbClr val="002060"/>
                </a:solidFill>
              </a:rPr>
              <a:t> </a:t>
            </a:r>
            <a:r>
              <a:rPr lang="en-US" sz="2200" dirty="0" err="1">
                <a:solidFill>
                  <a:srgbClr val="002060"/>
                </a:solidFill>
              </a:rPr>
              <a:t>Đình</a:t>
            </a:r>
            <a:r>
              <a:rPr lang="en-US" sz="2200" dirty="0">
                <a:solidFill>
                  <a:srgbClr val="002060"/>
                </a:solidFill>
              </a:rPr>
              <a:t> </a:t>
            </a:r>
            <a:r>
              <a:rPr lang="en-US" sz="2200" dirty="0" err="1">
                <a:solidFill>
                  <a:srgbClr val="002060"/>
                </a:solidFill>
              </a:rPr>
              <a:t>Nghệ</a:t>
            </a:r>
            <a:r>
              <a:rPr lang="en-US" sz="2200" dirty="0">
                <a:solidFill>
                  <a:srgbClr val="002060"/>
                </a:solidFill>
              </a:rPr>
              <a:t> </a:t>
            </a:r>
            <a:r>
              <a:rPr lang="en-US" sz="2200" dirty="0" err="1">
                <a:solidFill>
                  <a:srgbClr val="002060"/>
                </a:solidFill>
              </a:rPr>
              <a:t>và</a:t>
            </a:r>
            <a:r>
              <a:rPr lang="en-US" sz="2200" dirty="0">
                <a:solidFill>
                  <a:srgbClr val="002060"/>
                </a:solidFill>
              </a:rPr>
              <a:t> </a:t>
            </a:r>
            <a:r>
              <a:rPr lang="en-US" sz="2200" dirty="0" err="1">
                <a:solidFill>
                  <a:srgbClr val="002060"/>
                </a:solidFill>
              </a:rPr>
              <a:t>kết</a:t>
            </a:r>
            <a:r>
              <a:rPr lang="en-US" sz="2200" dirty="0">
                <a:solidFill>
                  <a:srgbClr val="002060"/>
                </a:solidFill>
              </a:rPr>
              <a:t> </a:t>
            </a:r>
            <a:r>
              <a:rPr lang="en-US" sz="2200" dirty="0" err="1">
                <a:solidFill>
                  <a:srgbClr val="002060"/>
                </a:solidFill>
              </a:rPr>
              <a:t>quả</a:t>
            </a:r>
            <a:r>
              <a:rPr lang="en-US" sz="2200" dirty="0">
                <a:solidFill>
                  <a:srgbClr val="002060"/>
                </a:solidFill>
              </a:rPr>
              <a:t> </a:t>
            </a:r>
            <a:r>
              <a:rPr lang="en-US" sz="2200" dirty="0" err="1">
                <a:solidFill>
                  <a:srgbClr val="002060"/>
                </a:solidFill>
              </a:rPr>
              <a:t>của</a:t>
            </a:r>
            <a:r>
              <a:rPr lang="en-US" sz="2200" dirty="0">
                <a:solidFill>
                  <a:srgbClr val="002060"/>
                </a:solidFill>
              </a:rPr>
              <a:t> </a:t>
            </a:r>
            <a:r>
              <a:rPr lang="en-US" sz="2200" dirty="0" err="1">
                <a:solidFill>
                  <a:srgbClr val="002060"/>
                </a:solidFill>
              </a:rPr>
              <a:t>hoạt</a:t>
            </a:r>
            <a:r>
              <a:rPr lang="en-US" sz="2200" dirty="0">
                <a:solidFill>
                  <a:srgbClr val="002060"/>
                </a:solidFill>
              </a:rPr>
              <a:t> </a:t>
            </a:r>
            <a:r>
              <a:rPr lang="en-US" sz="2200" dirty="0" err="1">
                <a:solidFill>
                  <a:srgbClr val="002060"/>
                </a:solidFill>
              </a:rPr>
              <a:t>động</a:t>
            </a:r>
            <a:r>
              <a:rPr lang="en-US" sz="2200" dirty="0">
                <a:solidFill>
                  <a:srgbClr val="002060"/>
                </a:solidFill>
              </a:rPr>
              <a:t> </a:t>
            </a:r>
            <a:r>
              <a:rPr lang="en-US" sz="2200" dirty="0" err="1">
                <a:solidFill>
                  <a:srgbClr val="002060"/>
                </a:solidFill>
              </a:rPr>
              <a:t>đó</a:t>
            </a:r>
            <a:r>
              <a:rPr lang="en-US" sz="2200" dirty="0">
                <a:solidFill>
                  <a:srgbClr val="002060"/>
                </a:solidFill>
              </a:rPr>
              <a:t> </a:t>
            </a:r>
            <a:r>
              <a:rPr lang="en-US" sz="2200" dirty="0" err="1">
                <a:solidFill>
                  <a:srgbClr val="002060"/>
                </a:solidFill>
              </a:rPr>
              <a:t>đối</a:t>
            </a:r>
            <a:r>
              <a:rPr lang="en-US" sz="2200" dirty="0">
                <a:solidFill>
                  <a:srgbClr val="002060"/>
                </a:solidFill>
              </a:rPr>
              <a:t> </a:t>
            </a:r>
            <a:r>
              <a:rPr lang="en-US" sz="2200" dirty="0" err="1">
                <a:solidFill>
                  <a:srgbClr val="002060"/>
                </a:solidFill>
              </a:rPr>
              <a:t>với</a:t>
            </a:r>
            <a:r>
              <a:rPr lang="en-US" sz="2200" dirty="0">
                <a:solidFill>
                  <a:srgbClr val="002060"/>
                </a:solidFill>
              </a:rPr>
              <a:t> </a:t>
            </a:r>
            <a:r>
              <a:rPr lang="en-US" sz="2200" dirty="0" err="1">
                <a:solidFill>
                  <a:srgbClr val="002060"/>
                </a:solidFill>
              </a:rPr>
              <a:t>Giao</a:t>
            </a:r>
            <a:r>
              <a:rPr lang="en-US" sz="2200" dirty="0">
                <a:solidFill>
                  <a:srgbClr val="002060"/>
                </a:solidFill>
              </a:rPr>
              <a:t> </a:t>
            </a:r>
            <a:r>
              <a:rPr lang="en-US" sz="2200" dirty="0" err="1">
                <a:solidFill>
                  <a:srgbClr val="002060"/>
                </a:solidFill>
              </a:rPr>
              <a:t>Châu</a:t>
            </a:r>
            <a:r>
              <a:rPr lang="en-US" sz="2200" dirty="0">
                <a:solidFill>
                  <a:srgbClr val="002060"/>
                </a:solidFill>
              </a:rPr>
              <a:t>.</a:t>
            </a:r>
          </a:p>
          <a:p>
            <a:pPr marL="342900" indent="-342900">
              <a:lnSpc>
                <a:spcPct val="110000"/>
              </a:lnSpc>
              <a:spcBef>
                <a:spcPts val="600"/>
              </a:spcBef>
              <a:spcAft>
                <a:spcPts val="600"/>
              </a:spcAft>
              <a:buFont typeface="Arial" panose="020B0604020202020204" pitchFamily="34" charset="0"/>
              <a:buChar char="•"/>
            </a:pPr>
            <a:r>
              <a:rPr lang="en-US" sz="2200" dirty="0" err="1">
                <a:solidFill>
                  <a:srgbClr val="002060"/>
                </a:solidFill>
              </a:rPr>
              <a:t>Trình</a:t>
            </a:r>
            <a:r>
              <a:rPr lang="en-US" sz="2200" dirty="0">
                <a:solidFill>
                  <a:srgbClr val="002060"/>
                </a:solidFill>
              </a:rPr>
              <a:t> </a:t>
            </a:r>
            <a:r>
              <a:rPr lang="en-US" sz="2200" dirty="0" err="1">
                <a:solidFill>
                  <a:srgbClr val="002060"/>
                </a:solidFill>
              </a:rPr>
              <a:t>bày</a:t>
            </a:r>
            <a:r>
              <a:rPr lang="en-US" sz="2200" dirty="0">
                <a:solidFill>
                  <a:srgbClr val="002060"/>
                </a:solidFill>
              </a:rPr>
              <a:t> </a:t>
            </a:r>
            <a:r>
              <a:rPr lang="en-US" sz="2200" dirty="0" err="1">
                <a:solidFill>
                  <a:srgbClr val="002060"/>
                </a:solidFill>
              </a:rPr>
              <a:t>hoàn</a:t>
            </a:r>
            <a:r>
              <a:rPr lang="en-US" sz="2200" dirty="0">
                <a:solidFill>
                  <a:srgbClr val="002060"/>
                </a:solidFill>
              </a:rPr>
              <a:t> </a:t>
            </a:r>
            <a:r>
              <a:rPr lang="en-US" sz="2200" dirty="0" err="1">
                <a:solidFill>
                  <a:srgbClr val="002060"/>
                </a:solidFill>
              </a:rPr>
              <a:t>cảnh</a:t>
            </a:r>
            <a:r>
              <a:rPr lang="en-US" sz="2200" dirty="0">
                <a:solidFill>
                  <a:srgbClr val="002060"/>
                </a:solidFill>
              </a:rPr>
              <a:t>, </a:t>
            </a:r>
            <a:r>
              <a:rPr lang="en-US" sz="2200" dirty="0" err="1">
                <a:solidFill>
                  <a:srgbClr val="002060"/>
                </a:solidFill>
              </a:rPr>
              <a:t>nội</a:t>
            </a:r>
            <a:r>
              <a:rPr lang="en-US" sz="2200" dirty="0">
                <a:solidFill>
                  <a:srgbClr val="002060"/>
                </a:solidFill>
              </a:rPr>
              <a:t> dung, ý </a:t>
            </a:r>
            <a:r>
              <a:rPr lang="en-US" sz="2200" dirty="0" err="1">
                <a:solidFill>
                  <a:srgbClr val="002060"/>
                </a:solidFill>
              </a:rPr>
              <a:t>nghĩa</a:t>
            </a:r>
            <a:r>
              <a:rPr lang="en-US" sz="2200" dirty="0">
                <a:solidFill>
                  <a:srgbClr val="002060"/>
                </a:solidFill>
              </a:rPr>
              <a:t> </a:t>
            </a:r>
            <a:r>
              <a:rPr lang="en-US" sz="2200" dirty="0" err="1">
                <a:solidFill>
                  <a:srgbClr val="002060"/>
                </a:solidFill>
              </a:rPr>
              <a:t>cuộc</a:t>
            </a:r>
            <a:r>
              <a:rPr lang="en-US" sz="2200" dirty="0">
                <a:solidFill>
                  <a:srgbClr val="002060"/>
                </a:solidFill>
              </a:rPr>
              <a:t> </a:t>
            </a:r>
            <a:r>
              <a:rPr lang="en-US" sz="2200" dirty="0" err="1">
                <a:solidFill>
                  <a:srgbClr val="002060"/>
                </a:solidFill>
              </a:rPr>
              <a:t>chiến</a:t>
            </a:r>
            <a:r>
              <a:rPr lang="en-US" sz="2200" dirty="0">
                <a:solidFill>
                  <a:srgbClr val="002060"/>
                </a:solidFill>
              </a:rPr>
              <a:t> </a:t>
            </a:r>
            <a:r>
              <a:rPr lang="en-US" sz="2200" dirty="0" err="1">
                <a:solidFill>
                  <a:srgbClr val="002060"/>
                </a:solidFill>
              </a:rPr>
              <a:t>trên</a:t>
            </a:r>
            <a:r>
              <a:rPr lang="en-US" sz="2200" dirty="0">
                <a:solidFill>
                  <a:srgbClr val="002060"/>
                </a:solidFill>
              </a:rPr>
              <a:t> </a:t>
            </a:r>
            <a:r>
              <a:rPr lang="en-US" sz="2200" dirty="0" err="1">
                <a:solidFill>
                  <a:srgbClr val="002060"/>
                </a:solidFill>
              </a:rPr>
              <a:t>sông</a:t>
            </a:r>
            <a:r>
              <a:rPr lang="en-US" sz="2200" dirty="0">
                <a:solidFill>
                  <a:srgbClr val="002060"/>
                </a:solidFill>
              </a:rPr>
              <a:t> </a:t>
            </a:r>
            <a:r>
              <a:rPr lang="en-US" sz="2200" dirty="0" err="1">
                <a:solidFill>
                  <a:srgbClr val="002060"/>
                </a:solidFill>
              </a:rPr>
              <a:t>Bạch</a:t>
            </a:r>
            <a:r>
              <a:rPr lang="en-US" sz="2200" dirty="0">
                <a:solidFill>
                  <a:srgbClr val="002060"/>
                </a:solidFill>
              </a:rPr>
              <a:t> </a:t>
            </a:r>
            <a:r>
              <a:rPr lang="en-US" sz="2200" dirty="0" err="1">
                <a:solidFill>
                  <a:srgbClr val="002060"/>
                </a:solidFill>
              </a:rPr>
              <a:t>Đằng</a:t>
            </a:r>
            <a:r>
              <a:rPr lang="en-US" sz="2200" dirty="0">
                <a:solidFill>
                  <a:srgbClr val="002060"/>
                </a:solidFill>
              </a:rPr>
              <a:t> </a:t>
            </a:r>
            <a:r>
              <a:rPr lang="en-US" sz="2200" dirty="0" err="1">
                <a:solidFill>
                  <a:srgbClr val="002060"/>
                </a:solidFill>
              </a:rPr>
              <a:t>của</a:t>
            </a:r>
            <a:r>
              <a:rPr lang="en-US" sz="2200" dirty="0">
                <a:solidFill>
                  <a:srgbClr val="002060"/>
                </a:solidFill>
              </a:rPr>
              <a:t> </a:t>
            </a:r>
            <a:r>
              <a:rPr lang="en-US" sz="2200" dirty="0" err="1">
                <a:solidFill>
                  <a:srgbClr val="002060"/>
                </a:solidFill>
              </a:rPr>
              <a:t>Ngô</a:t>
            </a:r>
            <a:r>
              <a:rPr lang="en-US" sz="2200" dirty="0">
                <a:solidFill>
                  <a:srgbClr val="002060"/>
                </a:solidFill>
              </a:rPr>
              <a:t> </a:t>
            </a:r>
            <a:r>
              <a:rPr lang="en-US" sz="2200" dirty="0" err="1">
                <a:solidFill>
                  <a:srgbClr val="002060"/>
                </a:solidFill>
              </a:rPr>
              <a:t>Quyền</a:t>
            </a:r>
            <a:r>
              <a:rPr lang="en-US" sz="2200" dirty="0">
                <a:solidFill>
                  <a:srgbClr val="002060"/>
                </a:solidFill>
              </a:rPr>
              <a:t>, </a:t>
            </a:r>
            <a:r>
              <a:rPr lang="en-US" sz="2200" dirty="0" err="1">
                <a:solidFill>
                  <a:srgbClr val="002060"/>
                </a:solidFill>
              </a:rPr>
              <a:t>kích</a:t>
            </a:r>
            <a:r>
              <a:rPr lang="en-US" sz="2200" dirty="0">
                <a:solidFill>
                  <a:srgbClr val="002060"/>
                </a:solidFill>
              </a:rPr>
              <a:t> </a:t>
            </a:r>
            <a:r>
              <a:rPr lang="en-US" sz="2200" dirty="0" err="1">
                <a:solidFill>
                  <a:srgbClr val="002060"/>
                </a:solidFill>
              </a:rPr>
              <a:t>thích</a:t>
            </a:r>
            <a:r>
              <a:rPr lang="en-US" sz="2200" dirty="0">
                <a:solidFill>
                  <a:srgbClr val="002060"/>
                </a:solidFill>
              </a:rPr>
              <a:t> </a:t>
            </a:r>
            <a:r>
              <a:rPr lang="en-US" sz="2200" dirty="0" err="1">
                <a:solidFill>
                  <a:srgbClr val="002060"/>
                </a:solidFill>
              </a:rPr>
              <a:t>quá</a:t>
            </a:r>
            <a:r>
              <a:rPr lang="en-US" sz="2200" dirty="0">
                <a:solidFill>
                  <a:srgbClr val="002060"/>
                </a:solidFill>
              </a:rPr>
              <a:t> </a:t>
            </a:r>
            <a:r>
              <a:rPr lang="en-US" sz="2200" dirty="0" err="1">
                <a:solidFill>
                  <a:srgbClr val="002060"/>
                </a:solidFill>
              </a:rPr>
              <a:t>trình</a:t>
            </a:r>
            <a:r>
              <a:rPr lang="en-US" sz="2200" dirty="0">
                <a:solidFill>
                  <a:srgbClr val="002060"/>
                </a:solidFill>
              </a:rPr>
              <a:t> </a:t>
            </a:r>
            <a:r>
              <a:rPr lang="en-US" sz="2200" dirty="0" err="1">
                <a:solidFill>
                  <a:srgbClr val="002060"/>
                </a:solidFill>
              </a:rPr>
              <a:t>tư</a:t>
            </a:r>
            <a:r>
              <a:rPr lang="en-US" sz="2200" dirty="0">
                <a:solidFill>
                  <a:srgbClr val="002060"/>
                </a:solidFill>
              </a:rPr>
              <a:t> </a:t>
            </a:r>
            <a:r>
              <a:rPr lang="en-US" sz="2200" dirty="0" err="1">
                <a:solidFill>
                  <a:srgbClr val="002060"/>
                </a:solidFill>
              </a:rPr>
              <a:t>duy</a:t>
            </a:r>
            <a:r>
              <a:rPr lang="en-US" sz="2200" dirty="0">
                <a:solidFill>
                  <a:srgbClr val="002060"/>
                </a:solidFill>
              </a:rPr>
              <a:t> </a:t>
            </a:r>
            <a:r>
              <a:rPr lang="en-US" sz="2200" dirty="0" err="1">
                <a:solidFill>
                  <a:srgbClr val="002060"/>
                </a:solidFill>
              </a:rPr>
              <a:t>của</a:t>
            </a:r>
            <a:r>
              <a:rPr lang="en-US" sz="2200" dirty="0">
                <a:solidFill>
                  <a:srgbClr val="002060"/>
                </a:solidFill>
              </a:rPr>
              <a:t> </a:t>
            </a:r>
            <a:r>
              <a:rPr lang="en-US" sz="2200" dirty="0" err="1">
                <a:solidFill>
                  <a:srgbClr val="002060"/>
                </a:solidFill>
              </a:rPr>
              <a:t>học</a:t>
            </a:r>
            <a:r>
              <a:rPr lang="en-US" sz="2200" dirty="0">
                <a:solidFill>
                  <a:srgbClr val="002060"/>
                </a:solidFill>
              </a:rPr>
              <a:t> </a:t>
            </a:r>
            <a:r>
              <a:rPr lang="en-US" sz="2200" dirty="0" err="1">
                <a:solidFill>
                  <a:srgbClr val="002060"/>
                </a:solidFill>
              </a:rPr>
              <a:t>sinh</a:t>
            </a:r>
            <a:r>
              <a:rPr lang="en-US" sz="2200" dirty="0">
                <a:solidFill>
                  <a:srgbClr val="002060"/>
                </a:solidFill>
              </a:rPr>
              <a:t> </a:t>
            </a:r>
            <a:r>
              <a:rPr lang="en-US" sz="2200" dirty="0" err="1">
                <a:solidFill>
                  <a:srgbClr val="002060"/>
                </a:solidFill>
              </a:rPr>
              <a:t>đưa</a:t>
            </a:r>
            <a:r>
              <a:rPr lang="en-US" sz="2200" dirty="0">
                <a:solidFill>
                  <a:srgbClr val="002060"/>
                </a:solidFill>
              </a:rPr>
              <a:t> </a:t>
            </a:r>
            <a:r>
              <a:rPr lang="en-US" sz="2200" dirty="0" err="1">
                <a:solidFill>
                  <a:srgbClr val="002060"/>
                </a:solidFill>
              </a:rPr>
              <a:t>ra</a:t>
            </a:r>
            <a:r>
              <a:rPr lang="en-US" sz="2200" dirty="0">
                <a:solidFill>
                  <a:srgbClr val="002060"/>
                </a:solidFill>
              </a:rPr>
              <a:t> </a:t>
            </a:r>
            <a:r>
              <a:rPr lang="en-US" sz="2200" dirty="0" err="1">
                <a:solidFill>
                  <a:srgbClr val="002060"/>
                </a:solidFill>
              </a:rPr>
              <a:t>các</a:t>
            </a:r>
            <a:r>
              <a:rPr lang="en-US" sz="2200" dirty="0">
                <a:solidFill>
                  <a:srgbClr val="002060"/>
                </a:solidFill>
              </a:rPr>
              <a:t> </a:t>
            </a:r>
            <a:r>
              <a:rPr lang="en-US" sz="2200" dirty="0" err="1">
                <a:solidFill>
                  <a:srgbClr val="002060"/>
                </a:solidFill>
              </a:rPr>
              <a:t>giả</a:t>
            </a:r>
            <a:r>
              <a:rPr lang="en-US" sz="2200" dirty="0">
                <a:solidFill>
                  <a:srgbClr val="002060"/>
                </a:solidFill>
              </a:rPr>
              <a:t> </a:t>
            </a:r>
            <a:r>
              <a:rPr lang="en-US" sz="2200" dirty="0" err="1">
                <a:solidFill>
                  <a:srgbClr val="002060"/>
                </a:solidFill>
              </a:rPr>
              <a:t>thuyết</a:t>
            </a:r>
            <a:r>
              <a:rPr lang="en-US" sz="2200" dirty="0">
                <a:solidFill>
                  <a:srgbClr val="002060"/>
                </a:solidFill>
              </a:rPr>
              <a:t>, </a:t>
            </a:r>
            <a:r>
              <a:rPr lang="en-US" sz="2200" dirty="0" err="1">
                <a:solidFill>
                  <a:srgbClr val="002060"/>
                </a:solidFill>
              </a:rPr>
              <a:t>bằng</a:t>
            </a:r>
            <a:r>
              <a:rPr lang="en-US" sz="2200" dirty="0">
                <a:solidFill>
                  <a:srgbClr val="002060"/>
                </a:solidFill>
              </a:rPr>
              <a:t> </a:t>
            </a:r>
            <a:r>
              <a:rPr lang="en-US" sz="2200" dirty="0" err="1">
                <a:solidFill>
                  <a:srgbClr val="002060"/>
                </a:solidFill>
              </a:rPr>
              <a:t>chứng</a:t>
            </a:r>
            <a:r>
              <a:rPr lang="en-US" sz="2200" dirty="0">
                <a:solidFill>
                  <a:srgbClr val="002060"/>
                </a:solidFill>
              </a:rPr>
              <a:t> </a:t>
            </a:r>
            <a:r>
              <a:rPr lang="en-US" sz="2200" dirty="0" err="1">
                <a:solidFill>
                  <a:srgbClr val="002060"/>
                </a:solidFill>
              </a:rPr>
              <a:t>về</a:t>
            </a:r>
            <a:r>
              <a:rPr lang="en-US" sz="2200" dirty="0">
                <a:solidFill>
                  <a:srgbClr val="002060"/>
                </a:solidFill>
              </a:rPr>
              <a:t> </a:t>
            </a:r>
            <a:r>
              <a:rPr lang="en-US" sz="2200" dirty="0" err="1">
                <a:solidFill>
                  <a:srgbClr val="002060"/>
                </a:solidFill>
              </a:rPr>
              <a:t>kế</a:t>
            </a:r>
            <a:r>
              <a:rPr lang="en-US" sz="2200" dirty="0">
                <a:solidFill>
                  <a:srgbClr val="002060"/>
                </a:solidFill>
              </a:rPr>
              <a:t> </a:t>
            </a:r>
            <a:r>
              <a:rPr lang="en-US" sz="2200" dirty="0" err="1">
                <a:solidFill>
                  <a:srgbClr val="002060"/>
                </a:solidFill>
              </a:rPr>
              <a:t>hoạch</a:t>
            </a:r>
            <a:r>
              <a:rPr lang="en-US" sz="2200" dirty="0">
                <a:solidFill>
                  <a:srgbClr val="002060"/>
                </a:solidFill>
              </a:rPr>
              <a:t> </a:t>
            </a:r>
            <a:r>
              <a:rPr lang="en-US" sz="2200" dirty="0" err="1">
                <a:solidFill>
                  <a:srgbClr val="002060"/>
                </a:solidFill>
              </a:rPr>
              <a:t>tác</a:t>
            </a:r>
            <a:r>
              <a:rPr lang="en-US" sz="2200" dirty="0">
                <a:solidFill>
                  <a:srgbClr val="002060"/>
                </a:solidFill>
              </a:rPr>
              <a:t> </a:t>
            </a:r>
            <a:r>
              <a:rPr lang="en-US" sz="2200" dirty="0" err="1">
                <a:solidFill>
                  <a:srgbClr val="002060"/>
                </a:solidFill>
              </a:rPr>
              <a:t>chiến</a:t>
            </a:r>
            <a:r>
              <a:rPr lang="en-US" sz="2200" dirty="0">
                <a:solidFill>
                  <a:srgbClr val="002060"/>
                </a:solidFill>
              </a:rPr>
              <a:t> </a:t>
            </a:r>
            <a:r>
              <a:rPr lang="en-US" sz="2200" dirty="0" err="1">
                <a:solidFill>
                  <a:srgbClr val="002060"/>
                </a:solidFill>
              </a:rPr>
              <a:t>của</a:t>
            </a:r>
            <a:r>
              <a:rPr lang="en-US" sz="2200" dirty="0">
                <a:solidFill>
                  <a:srgbClr val="002060"/>
                </a:solidFill>
              </a:rPr>
              <a:t> </a:t>
            </a:r>
            <a:r>
              <a:rPr lang="en-US" sz="2200" dirty="0" err="1">
                <a:solidFill>
                  <a:srgbClr val="002060"/>
                </a:solidFill>
              </a:rPr>
              <a:t>Ngô</a:t>
            </a:r>
            <a:r>
              <a:rPr lang="en-US" sz="2200" dirty="0">
                <a:solidFill>
                  <a:srgbClr val="002060"/>
                </a:solidFill>
              </a:rPr>
              <a:t> </a:t>
            </a:r>
            <a:r>
              <a:rPr lang="en-US" sz="2200" dirty="0" err="1">
                <a:solidFill>
                  <a:srgbClr val="002060"/>
                </a:solidFill>
              </a:rPr>
              <a:t>Quyền</a:t>
            </a:r>
            <a:r>
              <a:rPr lang="en-US" sz="2200" dirty="0">
                <a:solidFill>
                  <a:srgbClr val="002060"/>
                </a:solidFill>
              </a:rPr>
              <a:t>.</a:t>
            </a:r>
          </a:p>
        </p:txBody>
      </p:sp>
      <p:pic>
        <p:nvPicPr>
          <p:cNvPr id="1026" name="Picture 2" descr="Hoàng đế Nam Hán bệnh hoạn và thất bại thảm hại ở trận Bạch Đằ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080" y="4277960"/>
            <a:ext cx="2670691" cy="22191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ô Quyền - Chiến thắng vang danh trên sông Bạch Đằng ~ Nhân Vật Lịch Sử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673" y="4391806"/>
            <a:ext cx="2640872" cy="2154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ô Quyền Chiến Thắng Quân Nam Hán, Củng Cố Nền Độc Lập [939-944] | Dự án  Đại Sự Ký Biển Đ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3307" y="4252547"/>
            <a:ext cx="2132228" cy="2173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670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ến thắng Bạch Đằng 938 Ngô Quyền đánh tan quân Nam Hán Sóc Sơn ngày n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5557" y="203491"/>
            <a:ext cx="10493028" cy="5959931"/>
          </a:xfrm>
          <a:prstGeom prst="rect">
            <a:avLst/>
          </a:prstGeom>
        </p:spPr>
      </p:pic>
      <p:sp>
        <p:nvSpPr>
          <p:cNvPr id="3" name="Rectangle 2"/>
          <p:cNvSpPr/>
          <p:nvPr/>
        </p:nvSpPr>
        <p:spPr>
          <a:xfrm>
            <a:off x="1739410" y="6272605"/>
            <a:ext cx="9075322" cy="461665"/>
          </a:xfrm>
          <a:prstGeom prst="rect">
            <a:avLst/>
          </a:prstGeom>
        </p:spPr>
        <p:txBody>
          <a:bodyPr wrap="square">
            <a:spAutoFit/>
          </a:bodyPr>
          <a:lstStyle/>
          <a:p>
            <a:r>
              <a:rPr lang="en-US" sz="2400" b="1" i="1" dirty="0" err="1">
                <a:solidFill>
                  <a:srgbClr val="C00000"/>
                </a:solidFill>
                <a:latin typeface="Roboto"/>
              </a:rPr>
              <a:t>Trận</a:t>
            </a:r>
            <a:r>
              <a:rPr lang="en-US" sz="2400" b="1" i="1" dirty="0">
                <a:solidFill>
                  <a:srgbClr val="C00000"/>
                </a:solidFill>
                <a:latin typeface="Roboto"/>
              </a:rPr>
              <a:t> </a:t>
            </a:r>
            <a:r>
              <a:rPr lang="en-US" sz="2400" b="1" i="1" dirty="0" err="1">
                <a:solidFill>
                  <a:srgbClr val="C00000"/>
                </a:solidFill>
                <a:latin typeface="Roboto"/>
              </a:rPr>
              <a:t>Bạch</a:t>
            </a:r>
            <a:r>
              <a:rPr lang="en-US" sz="2400" b="1" i="1" dirty="0">
                <a:solidFill>
                  <a:srgbClr val="C00000"/>
                </a:solidFill>
                <a:latin typeface="Roboto"/>
              </a:rPr>
              <a:t> </a:t>
            </a:r>
            <a:r>
              <a:rPr lang="en-US" sz="2400" b="1" i="1" dirty="0" err="1">
                <a:solidFill>
                  <a:srgbClr val="C00000"/>
                </a:solidFill>
                <a:latin typeface="Roboto"/>
              </a:rPr>
              <a:t>Đằng</a:t>
            </a:r>
            <a:r>
              <a:rPr lang="en-US" sz="2400" b="1" i="1" dirty="0">
                <a:solidFill>
                  <a:srgbClr val="C00000"/>
                </a:solidFill>
                <a:latin typeface="Roboto"/>
              </a:rPr>
              <a:t> 938 </a:t>
            </a:r>
            <a:r>
              <a:rPr lang="en-US" sz="2400" b="1" i="1" dirty="0" err="1">
                <a:solidFill>
                  <a:srgbClr val="C00000"/>
                </a:solidFill>
                <a:latin typeface="Roboto"/>
              </a:rPr>
              <a:t>Ngô</a:t>
            </a:r>
            <a:r>
              <a:rPr lang="en-US" sz="2400" b="1" i="1" dirty="0">
                <a:solidFill>
                  <a:srgbClr val="C00000"/>
                </a:solidFill>
                <a:latin typeface="Roboto"/>
              </a:rPr>
              <a:t> </a:t>
            </a:r>
            <a:r>
              <a:rPr lang="en-US" sz="2400" b="1" i="1" dirty="0" err="1">
                <a:solidFill>
                  <a:srgbClr val="C00000"/>
                </a:solidFill>
                <a:latin typeface="Roboto"/>
              </a:rPr>
              <a:t>Quyền</a:t>
            </a:r>
            <a:r>
              <a:rPr lang="en-US" sz="2400" b="1" i="1" dirty="0">
                <a:solidFill>
                  <a:srgbClr val="C00000"/>
                </a:solidFill>
                <a:latin typeface="Roboto"/>
              </a:rPr>
              <a:t> </a:t>
            </a:r>
            <a:r>
              <a:rPr lang="en-US" sz="2400" b="1" i="1" dirty="0" err="1">
                <a:solidFill>
                  <a:srgbClr val="C00000"/>
                </a:solidFill>
                <a:latin typeface="Roboto"/>
              </a:rPr>
              <a:t>đánh</a:t>
            </a:r>
            <a:r>
              <a:rPr lang="en-US" sz="2400" b="1" i="1" dirty="0">
                <a:solidFill>
                  <a:srgbClr val="C00000"/>
                </a:solidFill>
                <a:latin typeface="Roboto"/>
              </a:rPr>
              <a:t> tan </a:t>
            </a:r>
            <a:r>
              <a:rPr lang="en-US" sz="2400" b="1" i="1" dirty="0" err="1">
                <a:solidFill>
                  <a:srgbClr val="C00000"/>
                </a:solidFill>
                <a:latin typeface="Roboto"/>
              </a:rPr>
              <a:t>quân</a:t>
            </a:r>
            <a:r>
              <a:rPr lang="en-US" sz="2400" b="1" i="1" dirty="0">
                <a:solidFill>
                  <a:srgbClr val="C00000"/>
                </a:solidFill>
                <a:latin typeface="Roboto"/>
              </a:rPr>
              <a:t> Nam </a:t>
            </a:r>
            <a:r>
              <a:rPr lang="en-US" sz="2400" b="1" i="1" dirty="0" err="1">
                <a:solidFill>
                  <a:srgbClr val="C00000"/>
                </a:solidFill>
                <a:latin typeface="Roboto"/>
              </a:rPr>
              <a:t>Hán</a:t>
            </a:r>
            <a:endParaRPr lang="en-US" sz="2400" b="1" i="1" dirty="0">
              <a:solidFill>
                <a:srgbClr val="C00000"/>
              </a:solidFill>
              <a:effectLst/>
              <a:latin typeface="Roboto"/>
            </a:endParaRPr>
          </a:p>
        </p:txBody>
      </p:sp>
    </p:spTree>
    <p:extLst>
      <p:ext uri="{BB962C8B-B14F-4D97-AF65-F5344CB8AC3E}">
        <p14:creationId xmlns:p14="http://schemas.microsoft.com/office/powerpoint/2010/main" val="285595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F8CD49-D322-A74B-B583-B26596C14674}"/>
              </a:ext>
            </a:extLst>
          </p:cNvPr>
          <p:cNvSpPr>
            <a:spLocks noGrp="1"/>
          </p:cNvSpPr>
          <p:nvPr>
            <p:ph idx="1"/>
          </p:nvPr>
        </p:nvSpPr>
        <p:spPr>
          <a:xfrm>
            <a:off x="224852" y="239842"/>
            <a:ext cx="11737299" cy="6618157"/>
          </a:xfrm>
        </p:spPr>
        <p:txBody>
          <a:bodyPr>
            <a:normAutofit/>
          </a:bodyPr>
          <a:lstStyle/>
          <a:p>
            <a:pPr marL="0" indent="0" algn="just" fontAlgn="base">
              <a:lnSpc>
                <a:spcPct val="120000"/>
              </a:lnSpc>
              <a:buNone/>
            </a:pPr>
            <a:r>
              <a:rPr lang="vi-VN" sz="3200" b="1" dirty="0">
                <a:solidFill>
                  <a:srgbClr val="A76014"/>
                </a:solidFill>
                <a:latin typeface="+mj-lt"/>
              </a:rPr>
              <a:t>* </a:t>
            </a:r>
            <a:r>
              <a:rPr lang="vi-VN" sz="3200" b="1" i="0" dirty="0">
                <a:solidFill>
                  <a:srgbClr val="A76014"/>
                </a:solidFill>
                <a:effectLst/>
                <a:latin typeface="+mj-lt"/>
              </a:rPr>
              <a:t>Nguyên nhân:</a:t>
            </a:r>
          </a:p>
          <a:p>
            <a:pPr algn="just" fontAlgn="base">
              <a:lnSpc>
                <a:spcPct val="120000"/>
              </a:lnSpc>
              <a:buFontTx/>
              <a:buChar char="-"/>
            </a:pPr>
            <a:r>
              <a:rPr lang="vi-VN" sz="3200" b="0" i="0" dirty="0">
                <a:solidFill>
                  <a:srgbClr val="000000"/>
                </a:solidFill>
                <a:effectLst/>
                <a:latin typeface="+mj-lt"/>
              </a:rPr>
              <a:t>Dương Đình Nghệ đã bị giết chết bởi một viên tướng của mình là Kiều Công Tiễn, nhằm đoạt chức vị của mình. </a:t>
            </a:r>
          </a:p>
          <a:p>
            <a:pPr algn="just" fontAlgn="base">
              <a:lnSpc>
                <a:spcPct val="120000"/>
              </a:lnSpc>
              <a:buFontTx/>
              <a:buChar char="-"/>
            </a:pPr>
            <a:r>
              <a:rPr lang="vi-VN" sz="3200" b="0" i="0" dirty="0">
                <a:solidFill>
                  <a:srgbClr val="000000"/>
                </a:solidFill>
                <a:effectLst/>
                <a:latin typeface="+mj-lt"/>
              </a:rPr>
              <a:t>Sau khi nghe tin, Ngô Quyền đã lập tức kéo quân ra phía Bắc, để trừng phạt kẻ đã giết Dương Đình Nghệ.</a:t>
            </a:r>
          </a:p>
          <a:p>
            <a:pPr algn="just" fontAlgn="base">
              <a:lnSpc>
                <a:spcPct val="120000"/>
              </a:lnSpc>
              <a:buFontTx/>
              <a:buChar char="-"/>
            </a:pPr>
            <a:r>
              <a:rPr lang="vi-VN" sz="3200" b="0" i="0" dirty="0">
                <a:solidFill>
                  <a:srgbClr val="000000"/>
                </a:solidFill>
                <a:effectLst/>
                <a:latin typeface="+mj-lt"/>
              </a:rPr>
              <a:t>Nhận thấy tình hình nguy cấp, Kiều Công Tiễn đã vội vàng gửi người sang nhà Nam Hán cầu cứu. </a:t>
            </a:r>
          </a:p>
          <a:p>
            <a:pPr algn="just" fontAlgn="base">
              <a:lnSpc>
                <a:spcPct val="120000"/>
              </a:lnSpc>
              <a:buFontTx/>
              <a:buChar char="-"/>
            </a:pPr>
            <a:r>
              <a:rPr lang="vi-VN" sz="3200" b="0" i="0" dirty="0">
                <a:solidFill>
                  <a:srgbClr val="000000"/>
                </a:solidFill>
                <a:effectLst/>
                <a:latin typeface="+mj-lt"/>
              </a:rPr>
              <a:t>Ngô Quyền đã nhanh chóng tiến quân vào thành Đại La (tức Tống Bình, Hà Nội ngày nay), bắt giết Kiều Công Tiễn và khẩn trương chuẩn bị chống lại cuộc xâm lược của quân địch.</a:t>
            </a:r>
          </a:p>
        </p:txBody>
      </p:sp>
    </p:spTree>
    <p:extLst>
      <p:ext uri="{BB962C8B-B14F-4D97-AF65-F5344CB8AC3E}">
        <p14:creationId xmlns:p14="http://schemas.microsoft.com/office/powerpoint/2010/main" val="3549259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F8CD49-D322-A74B-B583-B26596C14674}"/>
              </a:ext>
            </a:extLst>
          </p:cNvPr>
          <p:cNvSpPr>
            <a:spLocks noGrp="1"/>
          </p:cNvSpPr>
          <p:nvPr>
            <p:ph idx="1"/>
          </p:nvPr>
        </p:nvSpPr>
        <p:spPr>
          <a:xfrm>
            <a:off x="58992" y="-1"/>
            <a:ext cx="12005189" cy="6985417"/>
          </a:xfrm>
        </p:spPr>
        <p:txBody>
          <a:bodyPr>
            <a:normAutofit lnSpcReduction="10000"/>
          </a:bodyPr>
          <a:lstStyle/>
          <a:p>
            <a:pPr marL="0" indent="0" algn="just">
              <a:lnSpc>
                <a:spcPct val="110000"/>
              </a:lnSpc>
              <a:spcBef>
                <a:spcPts val="0"/>
              </a:spcBef>
              <a:buNone/>
            </a:pPr>
            <a:r>
              <a:rPr lang="vi-VN" b="1" i="0" dirty="0">
                <a:solidFill>
                  <a:srgbClr val="000000"/>
                </a:solidFill>
                <a:effectLst/>
                <a:latin typeface="+mj-lt"/>
              </a:rPr>
              <a:t>* Diễn biến</a:t>
            </a:r>
            <a:endParaRPr lang="vi-VN" b="0" i="0" dirty="0">
              <a:solidFill>
                <a:srgbClr val="000000"/>
              </a:solidFill>
              <a:effectLst/>
              <a:latin typeface="+mj-lt"/>
            </a:endParaRPr>
          </a:p>
          <a:p>
            <a:pPr marL="0" indent="0" algn="just">
              <a:lnSpc>
                <a:spcPct val="110000"/>
              </a:lnSpc>
              <a:spcBef>
                <a:spcPts val="0"/>
              </a:spcBef>
              <a:buNone/>
            </a:pPr>
            <a:r>
              <a:rPr lang="vi-VN" b="0" i="0" dirty="0">
                <a:solidFill>
                  <a:srgbClr val="000000"/>
                </a:solidFill>
                <a:effectLst/>
                <a:latin typeface="+mj-lt"/>
              </a:rPr>
              <a:t>- Vào cuối năm 938, quân Nam Hán do Lưu Hoằng Tháo chỉ huy, kéo quân xâm lược nước ta</a:t>
            </a:r>
            <a:r>
              <a:rPr lang="vi-VN" b="0" i="0">
                <a:solidFill>
                  <a:srgbClr val="000000"/>
                </a:solidFill>
                <a:effectLst/>
                <a:latin typeface="+mj-lt"/>
              </a:rPr>
              <a:t>. </a:t>
            </a:r>
            <a:endParaRPr lang="vi-VN" b="0" i="0" dirty="0">
              <a:solidFill>
                <a:srgbClr val="000000"/>
              </a:solidFill>
              <a:effectLst/>
              <a:latin typeface="+mj-lt"/>
            </a:endParaRPr>
          </a:p>
          <a:p>
            <a:pPr marL="0" indent="0" algn="just">
              <a:lnSpc>
                <a:spcPct val="110000"/>
              </a:lnSpc>
              <a:spcBef>
                <a:spcPts val="0"/>
              </a:spcBef>
              <a:buNone/>
            </a:pPr>
            <a:r>
              <a:rPr lang="vi-VN" b="1" i="0" dirty="0">
                <a:solidFill>
                  <a:srgbClr val="000000"/>
                </a:solidFill>
                <a:effectLst/>
                <a:latin typeface="+mj-lt"/>
              </a:rPr>
              <a:t>- Bố trí trận địa:</a:t>
            </a:r>
            <a:r>
              <a:rPr lang="vi-VN" b="0" i="0" dirty="0">
                <a:solidFill>
                  <a:srgbClr val="000000"/>
                </a:solidFill>
                <a:effectLst/>
                <a:latin typeface="+mj-lt"/>
              </a:rPr>
              <a:t> Ngô Quyền cho đóng cọc gỗ lớn dưới lòng sông Bạch Đằng, vót nhọn và bịt sắt, lợi dụng thủy triều để giăng bẫy quân địch.</a:t>
            </a:r>
          </a:p>
          <a:p>
            <a:pPr marL="0" indent="0" algn="just">
              <a:lnSpc>
                <a:spcPct val="110000"/>
              </a:lnSpc>
              <a:spcBef>
                <a:spcPts val="0"/>
              </a:spcBef>
              <a:buNone/>
            </a:pPr>
            <a:r>
              <a:rPr lang="vi-VN" b="1" i="0" dirty="0">
                <a:solidFill>
                  <a:srgbClr val="000000"/>
                </a:solidFill>
                <a:effectLst/>
                <a:latin typeface="+mj-lt"/>
              </a:rPr>
              <a:t>- Dụ địch vào trận địa:</a:t>
            </a:r>
            <a:r>
              <a:rPr lang="vi-VN" b="0" i="0" dirty="0">
                <a:solidFill>
                  <a:srgbClr val="000000"/>
                </a:solidFill>
                <a:effectLst/>
                <a:latin typeface="+mj-lt"/>
              </a:rPr>
              <a:t> Khi quân Nam Hán tiến vào cửa sông Bạch Đằng, Ngô Quyền chỉ huy quân ta dùng thuyền nhẹ khiêu chiến, giả vờ rút lui để nhử quân địch vào khu vực bãi cọc.</a:t>
            </a:r>
          </a:p>
          <a:p>
            <a:pPr marL="0" indent="0" algn="just">
              <a:lnSpc>
                <a:spcPct val="110000"/>
              </a:lnSpc>
              <a:spcBef>
                <a:spcPts val="0"/>
              </a:spcBef>
              <a:buNone/>
            </a:pPr>
            <a:r>
              <a:rPr lang="vi-VN" b="0" i="0" dirty="0">
                <a:solidFill>
                  <a:srgbClr val="000000"/>
                </a:solidFill>
                <a:effectLst/>
                <a:latin typeface="+mj-lt"/>
              </a:rPr>
              <a:t>- Lưu Hoằng Tháo hăm hở dốc quân đuổi theo, lọt vào trận địa mai phục của ta mà không biết.</a:t>
            </a:r>
          </a:p>
          <a:p>
            <a:pPr marL="0" indent="0" algn="just">
              <a:lnSpc>
                <a:spcPct val="110000"/>
              </a:lnSpc>
              <a:spcBef>
                <a:spcPts val="0"/>
              </a:spcBef>
              <a:buNone/>
            </a:pPr>
            <a:r>
              <a:rPr lang="vi-VN" b="1" i="0" dirty="0">
                <a:solidFill>
                  <a:srgbClr val="000000"/>
                </a:solidFill>
                <a:effectLst/>
                <a:latin typeface="+mj-lt"/>
              </a:rPr>
              <a:t>- Tổng tấn công:</a:t>
            </a:r>
            <a:r>
              <a:rPr lang="vi-VN" b="0" i="0" dirty="0">
                <a:solidFill>
                  <a:srgbClr val="000000"/>
                </a:solidFill>
                <a:effectLst/>
                <a:latin typeface="+mj-lt"/>
              </a:rPr>
              <a:t> Khi thủy triều rút, quân ta bất ngờ phản công dữ dội, đánh mạnh vào quân giặc. Thuyền chiến Nam Hán mắc kẹt vào bãi cọc, vỡ nát và bị tiêu diệt hoàn toàn.</a:t>
            </a:r>
          </a:p>
          <a:p>
            <a:pPr marL="0" indent="0" algn="just">
              <a:lnSpc>
                <a:spcPct val="110000"/>
              </a:lnSpc>
              <a:spcBef>
                <a:spcPts val="0"/>
              </a:spcBef>
              <a:buNone/>
            </a:pPr>
            <a:r>
              <a:rPr lang="vi-VN" b="0" i="0" dirty="0">
                <a:solidFill>
                  <a:srgbClr val="000000"/>
                </a:solidFill>
                <a:effectLst/>
                <a:latin typeface="+mj-lt"/>
              </a:rPr>
              <a:t>- Quân giặc thiệt hại quá nửa, tướng giặc Lưu Hoằng Tháo bị chết. Vua Nam Hán được tin bại trận đã hốt hoảng, vội hạ lệnh thu quân về nước.</a:t>
            </a:r>
          </a:p>
          <a:p>
            <a:pPr marL="0" indent="0" algn="just" fontAlgn="base">
              <a:lnSpc>
                <a:spcPct val="110000"/>
              </a:lnSpc>
              <a:spcBef>
                <a:spcPts val="0"/>
              </a:spcBef>
              <a:buNone/>
            </a:pPr>
            <a:endParaRPr lang="vi-VN" b="0" i="0" dirty="0">
              <a:solidFill>
                <a:srgbClr val="000000"/>
              </a:solidFill>
              <a:effectLst/>
              <a:latin typeface="+mj-lt"/>
            </a:endParaRPr>
          </a:p>
        </p:txBody>
      </p:sp>
    </p:spTree>
    <p:extLst>
      <p:ext uri="{BB962C8B-B14F-4D97-AF65-F5344CB8AC3E}">
        <p14:creationId xmlns:p14="http://schemas.microsoft.com/office/powerpoint/2010/main" val="3227403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B9A6ADB-D287-6042-9D89-F832274F382E}"/>
              </a:ext>
            </a:extLst>
          </p:cNvPr>
          <p:cNvSpPr txBox="1">
            <a:spLocks/>
          </p:cNvSpPr>
          <p:nvPr/>
        </p:nvSpPr>
        <p:spPr>
          <a:xfrm>
            <a:off x="401893" y="535504"/>
            <a:ext cx="11388213" cy="17108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Kết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quả</a:t>
            </a:r>
            <a:endParaRPr lang="en-US" sz="4000" dirty="0">
              <a:solidFill>
                <a:srgbClr val="000000"/>
              </a:solidFill>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Bạch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Ngô</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Quyền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thúc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lợi</a:t>
            </a:r>
            <a:r>
              <a:rPr lang="en-US" sz="4000" dirty="0">
                <a:solidFill>
                  <a:srgbClr val="000000"/>
                </a:solidFill>
                <a:latin typeface="Times New Roman" panose="02020603050405020304" pitchFamily="18" charset="0"/>
                <a:cs typeface="Times New Roman" panose="02020603050405020304" pitchFamily="18" charset="0"/>
              </a:rPr>
              <a:t>.</a:t>
            </a:r>
          </a:p>
        </p:txBody>
      </p:sp>
      <p:sp>
        <p:nvSpPr>
          <p:cNvPr id="4" name="Content Placeholder 3">
            <a:extLst>
              <a:ext uri="{FF2B5EF4-FFF2-40B4-BE49-F238E27FC236}">
                <a16:creationId xmlns:a16="http://schemas.microsoft.com/office/drawing/2014/main" id="{A793BD82-E2CD-4B4F-B4F3-F6F89193F268}"/>
              </a:ext>
            </a:extLst>
          </p:cNvPr>
          <p:cNvSpPr>
            <a:spLocks noGrp="1"/>
          </p:cNvSpPr>
          <p:nvPr>
            <p:ph idx="1"/>
          </p:nvPr>
        </p:nvSpPr>
        <p:spPr/>
        <p:txBody>
          <a:bodyPr/>
          <a:lstStyle/>
          <a:p>
            <a:endParaRPr lang="en-VN" dirty="0"/>
          </a:p>
        </p:txBody>
      </p:sp>
    </p:spTree>
    <p:extLst>
      <p:ext uri="{BB962C8B-B14F-4D97-AF65-F5344CB8AC3E}">
        <p14:creationId xmlns:p14="http://schemas.microsoft.com/office/powerpoint/2010/main" val="3782404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127" y="247580"/>
            <a:ext cx="10413241" cy="86179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Ý </a:t>
            </a:r>
            <a:r>
              <a:rPr lang="en-US" sz="2800" b="1" dirty="0" err="1">
                <a:solidFill>
                  <a:srgbClr val="C00000"/>
                </a:solidFill>
              </a:rPr>
              <a:t>nghĩa</a:t>
            </a:r>
            <a:r>
              <a:rPr lang="en-US" sz="2800" b="1" dirty="0">
                <a:solidFill>
                  <a:srgbClr val="C00000"/>
                </a:solidFill>
              </a:rPr>
              <a:t> </a:t>
            </a:r>
            <a:r>
              <a:rPr lang="en-US" sz="2800" b="1" dirty="0" err="1">
                <a:solidFill>
                  <a:srgbClr val="C00000"/>
                </a:solidFill>
              </a:rPr>
              <a:t>chiến</a:t>
            </a:r>
            <a:r>
              <a:rPr lang="en-US" sz="2800" b="1" dirty="0">
                <a:solidFill>
                  <a:srgbClr val="C00000"/>
                </a:solidFill>
              </a:rPr>
              <a:t> </a:t>
            </a:r>
            <a:r>
              <a:rPr lang="en-US" sz="2800" b="1" dirty="0" err="1">
                <a:solidFill>
                  <a:srgbClr val="C00000"/>
                </a:solidFill>
              </a:rPr>
              <a:t>thắng</a:t>
            </a:r>
            <a:r>
              <a:rPr lang="en-US" sz="2800" b="1" dirty="0">
                <a:solidFill>
                  <a:srgbClr val="C00000"/>
                </a:solidFill>
              </a:rPr>
              <a:t> </a:t>
            </a:r>
            <a:r>
              <a:rPr lang="en-US" sz="2800" b="1" dirty="0" err="1">
                <a:solidFill>
                  <a:srgbClr val="C00000"/>
                </a:solidFill>
              </a:rPr>
              <a:t>Bạch</a:t>
            </a:r>
            <a:r>
              <a:rPr lang="en-US" sz="2800" b="1" dirty="0">
                <a:solidFill>
                  <a:srgbClr val="C00000"/>
                </a:solidFill>
              </a:rPr>
              <a:t> </a:t>
            </a:r>
            <a:r>
              <a:rPr lang="en-US" sz="2800" b="1" dirty="0" err="1">
                <a:solidFill>
                  <a:srgbClr val="C00000"/>
                </a:solidFill>
              </a:rPr>
              <a:t>Đằng</a:t>
            </a:r>
            <a:r>
              <a:rPr lang="en-US" sz="2800" b="1" dirty="0">
                <a:solidFill>
                  <a:srgbClr val="C00000"/>
                </a:solidFill>
              </a:rPr>
              <a:t> </a:t>
            </a:r>
            <a:r>
              <a:rPr lang="en-US" sz="2800" b="1" dirty="0" err="1">
                <a:solidFill>
                  <a:srgbClr val="C00000"/>
                </a:solidFill>
              </a:rPr>
              <a:t>năm</a:t>
            </a:r>
            <a:r>
              <a:rPr lang="en-US" sz="2800" b="1" dirty="0">
                <a:solidFill>
                  <a:srgbClr val="C00000"/>
                </a:solidFill>
              </a:rPr>
              <a:t> 938</a:t>
            </a:r>
          </a:p>
        </p:txBody>
      </p:sp>
      <p:sp>
        <p:nvSpPr>
          <p:cNvPr id="3" name="Rounded Rectangle 2"/>
          <p:cNvSpPr/>
          <p:nvPr/>
        </p:nvSpPr>
        <p:spPr>
          <a:xfrm>
            <a:off x="191068" y="1596787"/>
            <a:ext cx="3534771" cy="5036024"/>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sz="2000" b="1" u="sng" dirty="0" err="1">
                <a:solidFill>
                  <a:srgbClr val="C00000"/>
                </a:solidFill>
              </a:rPr>
              <a:t>Tư</a:t>
            </a:r>
            <a:r>
              <a:rPr lang="en-US" sz="2000" b="1" u="sng" dirty="0">
                <a:solidFill>
                  <a:srgbClr val="C00000"/>
                </a:solidFill>
              </a:rPr>
              <a:t> </a:t>
            </a:r>
            <a:r>
              <a:rPr lang="en-US" sz="2000" b="1" u="sng" dirty="0" err="1">
                <a:solidFill>
                  <a:srgbClr val="C00000"/>
                </a:solidFill>
              </a:rPr>
              <a:t>liệu</a:t>
            </a:r>
            <a:r>
              <a:rPr lang="en-US" sz="2000" b="1" u="sng" dirty="0">
                <a:solidFill>
                  <a:srgbClr val="C00000"/>
                </a:solidFill>
              </a:rPr>
              <a:t> 1:</a:t>
            </a:r>
          </a:p>
          <a:p>
            <a:pPr algn="just"/>
            <a:r>
              <a:rPr lang="en-US" sz="2000" i="1" dirty="0">
                <a:solidFill>
                  <a:srgbClr val="002060"/>
                </a:solidFill>
              </a:rPr>
              <a:t>“</a:t>
            </a:r>
            <a:r>
              <a:rPr lang="en-US" sz="2000" i="1" dirty="0" err="1">
                <a:solidFill>
                  <a:srgbClr val="002060"/>
                </a:solidFill>
              </a:rPr>
              <a:t>Trận</a:t>
            </a:r>
            <a:r>
              <a:rPr lang="en-US" sz="2000" i="1" dirty="0">
                <a:solidFill>
                  <a:srgbClr val="002060"/>
                </a:solidFill>
              </a:rPr>
              <a:t> </a:t>
            </a:r>
            <a:r>
              <a:rPr lang="en-US" sz="2000" i="1" dirty="0" err="1">
                <a:solidFill>
                  <a:srgbClr val="002060"/>
                </a:solidFill>
              </a:rPr>
              <a:t>thắng</a:t>
            </a:r>
            <a:r>
              <a:rPr lang="en-US" sz="2000" i="1" dirty="0">
                <a:solidFill>
                  <a:srgbClr val="002060"/>
                </a:solidFill>
              </a:rPr>
              <a:t> </a:t>
            </a:r>
            <a:r>
              <a:rPr lang="en-US" sz="2000" i="1" dirty="0" err="1">
                <a:solidFill>
                  <a:srgbClr val="002060"/>
                </a:solidFill>
              </a:rPr>
              <a:t>lợi</a:t>
            </a:r>
            <a:r>
              <a:rPr lang="en-US" sz="2000" i="1" dirty="0">
                <a:solidFill>
                  <a:srgbClr val="002060"/>
                </a:solidFill>
              </a:rPr>
              <a:t> </a:t>
            </a:r>
            <a:r>
              <a:rPr lang="en-US" sz="2000" i="1" dirty="0" err="1">
                <a:solidFill>
                  <a:srgbClr val="002060"/>
                </a:solidFill>
              </a:rPr>
              <a:t>trên</a:t>
            </a:r>
            <a:r>
              <a:rPr lang="en-US" sz="2000" i="1" dirty="0">
                <a:solidFill>
                  <a:srgbClr val="002060"/>
                </a:solidFill>
              </a:rPr>
              <a:t> </a:t>
            </a:r>
            <a:r>
              <a:rPr lang="en-US" sz="2000" i="1" dirty="0" err="1">
                <a:solidFill>
                  <a:srgbClr val="002060"/>
                </a:solidFill>
              </a:rPr>
              <a:t>sông</a:t>
            </a:r>
            <a:r>
              <a:rPr lang="en-US" sz="2000" i="1" dirty="0">
                <a:solidFill>
                  <a:srgbClr val="002060"/>
                </a:solidFill>
              </a:rPr>
              <a:t> </a:t>
            </a:r>
            <a:r>
              <a:rPr lang="en-US" sz="2000" i="1" dirty="0" err="1">
                <a:solidFill>
                  <a:srgbClr val="002060"/>
                </a:solidFill>
              </a:rPr>
              <a:t>Bạch</a:t>
            </a:r>
            <a:r>
              <a:rPr lang="en-US" sz="2000" i="1" dirty="0">
                <a:solidFill>
                  <a:srgbClr val="002060"/>
                </a:solidFill>
              </a:rPr>
              <a:t> </a:t>
            </a:r>
            <a:r>
              <a:rPr lang="en-US" sz="2000" i="1" dirty="0" err="1">
                <a:solidFill>
                  <a:srgbClr val="002060"/>
                </a:solidFill>
              </a:rPr>
              <a:t>Đằng</a:t>
            </a:r>
            <a:r>
              <a:rPr lang="en-US" sz="2000" i="1" dirty="0">
                <a:solidFill>
                  <a:srgbClr val="002060"/>
                </a:solidFill>
              </a:rPr>
              <a:t> </a:t>
            </a:r>
            <a:r>
              <a:rPr lang="en-US" sz="2000" i="1" dirty="0" err="1">
                <a:solidFill>
                  <a:srgbClr val="002060"/>
                </a:solidFill>
              </a:rPr>
              <a:t>là</a:t>
            </a:r>
            <a:r>
              <a:rPr lang="en-US" sz="2000" i="1" dirty="0">
                <a:solidFill>
                  <a:srgbClr val="002060"/>
                </a:solidFill>
              </a:rPr>
              <a:t> </a:t>
            </a:r>
            <a:r>
              <a:rPr lang="en-US" sz="2000" i="1" dirty="0" err="1">
                <a:solidFill>
                  <a:srgbClr val="002060"/>
                </a:solidFill>
              </a:rPr>
              <a:t>cơ</a:t>
            </a:r>
            <a:r>
              <a:rPr lang="en-US" sz="2000" i="1" dirty="0">
                <a:solidFill>
                  <a:srgbClr val="002060"/>
                </a:solidFill>
              </a:rPr>
              <a:t> </a:t>
            </a:r>
            <a:r>
              <a:rPr lang="en-US" sz="2000" i="1" dirty="0" err="1">
                <a:solidFill>
                  <a:srgbClr val="002060"/>
                </a:solidFill>
              </a:rPr>
              <a:t>sở</a:t>
            </a:r>
            <a:r>
              <a:rPr lang="en-US" sz="2000" i="1" dirty="0">
                <a:solidFill>
                  <a:srgbClr val="002060"/>
                </a:solidFill>
              </a:rPr>
              <a:t> </a:t>
            </a:r>
            <a:r>
              <a:rPr lang="en-US" sz="2000" i="1" dirty="0" err="1">
                <a:solidFill>
                  <a:srgbClr val="002060"/>
                </a:solidFill>
              </a:rPr>
              <a:t>sau</a:t>
            </a:r>
            <a:r>
              <a:rPr lang="en-US" sz="2000" i="1" dirty="0">
                <a:solidFill>
                  <a:srgbClr val="002060"/>
                </a:solidFill>
              </a:rPr>
              <a:t> </a:t>
            </a:r>
            <a:r>
              <a:rPr lang="en-US" sz="2000" i="1" dirty="0" err="1">
                <a:solidFill>
                  <a:srgbClr val="002060"/>
                </a:solidFill>
              </a:rPr>
              <a:t>này</a:t>
            </a:r>
            <a:r>
              <a:rPr lang="en-US" sz="2000" i="1" dirty="0">
                <a:solidFill>
                  <a:srgbClr val="002060"/>
                </a:solidFill>
              </a:rPr>
              <a:t> </a:t>
            </a:r>
            <a:r>
              <a:rPr lang="en-US" sz="2000" i="1" dirty="0" err="1">
                <a:solidFill>
                  <a:srgbClr val="002060"/>
                </a:solidFill>
              </a:rPr>
              <a:t>cho</a:t>
            </a:r>
            <a:r>
              <a:rPr lang="en-US" sz="2000" i="1" dirty="0">
                <a:solidFill>
                  <a:srgbClr val="002060"/>
                </a:solidFill>
              </a:rPr>
              <a:t> </a:t>
            </a:r>
            <a:r>
              <a:rPr lang="en-US" sz="2000" i="1" dirty="0" err="1">
                <a:solidFill>
                  <a:srgbClr val="002060"/>
                </a:solidFill>
              </a:rPr>
              <a:t>việc</a:t>
            </a:r>
            <a:r>
              <a:rPr lang="en-US" sz="2000" i="1" dirty="0">
                <a:solidFill>
                  <a:srgbClr val="002060"/>
                </a:solidFill>
              </a:rPr>
              <a:t> </a:t>
            </a:r>
            <a:r>
              <a:rPr lang="en-US" sz="2000" i="1" dirty="0" err="1">
                <a:solidFill>
                  <a:srgbClr val="002060"/>
                </a:solidFill>
              </a:rPr>
              <a:t>thu</a:t>
            </a:r>
            <a:r>
              <a:rPr lang="en-US" sz="2000" i="1" dirty="0">
                <a:solidFill>
                  <a:srgbClr val="002060"/>
                </a:solidFill>
              </a:rPr>
              <a:t> </a:t>
            </a:r>
            <a:r>
              <a:rPr lang="en-US" sz="2000" i="1" dirty="0" err="1">
                <a:solidFill>
                  <a:srgbClr val="002060"/>
                </a:solidFill>
              </a:rPr>
              <a:t>phục</a:t>
            </a:r>
            <a:r>
              <a:rPr lang="en-US" sz="2000" i="1" dirty="0">
                <a:solidFill>
                  <a:srgbClr val="002060"/>
                </a:solidFill>
              </a:rPr>
              <a:t> </a:t>
            </a:r>
            <a:r>
              <a:rPr lang="en-US" sz="2000" i="1" dirty="0" err="1">
                <a:solidFill>
                  <a:srgbClr val="002060"/>
                </a:solidFill>
              </a:rPr>
              <a:t>lại</a:t>
            </a:r>
            <a:r>
              <a:rPr lang="en-US" sz="2000" i="1" dirty="0">
                <a:solidFill>
                  <a:srgbClr val="002060"/>
                </a:solidFill>
              </a:rPr>
              <a:t> </a:t>
            </a:r>
            <a:r>
              <a:rPr lang="en-US" sz="2000" i="1" dirty="0" err="1">
                <a:solidFill>
                  <a:srgbClr val="002060"/>
                </a:solidFill>
              </a:rPr>
              <a:t>quốc</a:t>
            </a:r>
            <a:r>
              <a:rPr lang="en-US" sz="2000" i="1" dirty="0">
                <a:solidFill>
                  <a:srgbClr val="002060"/>
                </a:solidFill>
              </a:rPr>
              <a:t> </a:t>
            </a:r>
            <a:r>
              <a:rPr lang="en-US" sz="2000" i="1" dirty="0" err="1">
                <a:solidFill>
                  <a:srgbClr val="002060"/>
                </a:solidFill>
              </a:rPr>
              <a:t>thống</a:t>
            </a:r>
            <a:r>
              <a:rPr lang="en-US" sz="2000" i="1" dirty="0">
                <a:solidFill>
                  <a:srgbClr val="002060"/>
                </a:solidFill>
              </a:rPr>
              <a:t>. </a:t>
            </a:r>
            <a:r>
              <a:rPr lang="en-US" sz="2000" i="1" dirty="0" err="1">
                <a:solidFill>
                  <a:srgbClr val="002060"/>
                </a:solidFill>
              </a:rPr>
              <a:t>Những</a:t>
            </a:r>
            <a:r>
              <a:rPr lang="en-US" sz="2000" i="1" dirty="0">
                <a:solidFill>
                  <a:srgbClr val="002060"/>
                </a:solidFill>
              </a:rPr>
              <a:t> </a:t>
            </a:r>
            <a:r>
              <a:rPr lang="en-US" sz="2000" i="1" dirty="0" err="1">
                <a:solidFill>
                  <a:srgbClr val="002060"/>
                </a:solidFill>
              </a:rPr>
              <a:t>chiến</a:t>
            </a:r>
            <a:r>
              <a:rPr lang="en-US" sz="2000" i="1" dirty="0">
                <a:solidFill>
                  <a:srgbClr val="002060"/>
                </a:solidFill>
              </a:rPr>
              <a:t> </a:t>
            </a:r>
            <a:r>
              <a:rPr lang="en-US" sz="2000" i="1" dirty="0" err="1">
                <a:solidFill>
                  <a:srgbClr val="002060"/>
                </a:solidFill>
              </a:rPr>
              <a:t>công</a:t>
            </a:r>
            <a:r>
              <a:rPr lang="en-US" sz="2000" i="1" dirty="0">
                <a:solidFill>
                  <a:srgbClr val="002060"/>
                </a:solidFill>
              </a:rPr>
              <a:t> </a:t>
            </a:r>
            <a:r>
              <a:rPr lang="en-US" sz="2000" i="1" dirty="0" err="1">
                <a:solidFill>
                  <a:srgbClr val="002060"/>
                </a:solidFill>
              </a:rPr>
              <a:t>các</a:t>
            </a:r>
            <a:r>
              <a:rPr lang="en-US" sz="2000" i="1" dirty="0">
                <a:solidFill>
                  <a:srgbClr val="002060"/>
                </a:solidFill>
              </a:rPr>
              <a:t> </a:t>
            </a:r>
            <a:r>
              <a:rPr lang="en-US" sz="2000" i="1" dirty="0" err="1">
                <a:solidFill>
                  <a:srgbClr val="002060"/>
                </a:solidFill>
              </a:rPr>
              <a:t>đời</a:t>
            </a:r>
            <a:r>
              <a:rPr lang="en-US" sz="2000" i="1" dirty="0">
                <a:solidFill>
                  <a:srgbClr val="002060"/>
                </a:solidFill>
              </a:rPr>
              <a:t> </a:t>
            </a:r>
            <a:r>
              <a:rPr lang="en-US" sz="2000" i="1" dirty="0" err="1">
                <a:solidFill>
                  <a:srgbClr val="002060"/>
                </a:solidFill>
              </a:rPr>
              <a:t>Đinh</a:t>
            </a:r>
            <a:r>
              <a:rPr lang="en-US" sz="2000" i="1" dirty="0">
                <a:solidFill>
                  <a:srgbClr val="002060"/>
                </a:solidFill>
              </a:rPr>
              <a:t>, </a:t>
            </a:r>
            <a:r>
              <a:rPr lang="en-US" sz="2000" i="1" dirty="0" err="1">
                <a:solidFill>
                  <a:srgbClr val="002060"/>
                </a:solidFill>
              </a:rPr>
              <a:t>Lê</a:t>
            </a:r>
            <a:r>
              <a:rPr lang="en-US" sz="2000" i="1" dirty="0">
                <a:solidFill>
                  <a:srgbClr val="002060"/>
                </a:solidFill>
              </a:rPr>
              <a:t>, </a:t>
            </a:r>
            <a:r>
              <a:rPr lang="en-US" sz="2000" i="1" dirty="0" err="1">
                <a:solidFill>
                  <a:srgbClr val="002060"/>
                </a:solidFill>
              </a:rPr>
              <a:t>Lý</a:t>
            </a:r>
            <a:r>
              <a:rPr lang="en-US" sz="2000" i="1" dirty="0">
                <a:solidFill>
                  <a:srgbClr val="002060"/>
                </a:solidFill>
              </a:rPr>
              <a:t>, </a:t>
            </a:r>
            <a:r>
              <a:rPr lang="en-US" sz="2000" i="1" dirty="0" err="1">
                <a:solidFill>
                  <a:srgbClr val="002060"/>
                </a:solidFill>
              </a:rPr>
              <a:t>Trần</a:t>
            </a:r>
            <a:r>
              <a:rPr lang="en-US" sz="2000" i="1" dirty="0">
                <a:solidFill>
                  <a:srgbClr val="002060"/>
                </a:solidFill>
              </a:rPr>
              <a:t> </a:t>
            </a:r>
            <a:r>
              <a:rPr lang="en-US" sz="2000" i="1" dirty="0" err="1">
                <a:solidFill>
                  <a:srgbClr val="002060"/>
                </a:solidFill>
              </a:rPr>
              <a:t>vẫn</a:t>
            </a:r>
            <a:r>
              <a:rPr lang="en-US" sz="2000" i="1" dirty="0">
                <a:solidFill>
                  <a:srgbClr val="002060"/>
                </a:solidFill>
              </a:rPr>
              <a:t> </a:t>
            </a:r>
            <a:r>
              <a:rPr lang="en-US" sz="2000" i="1" dirty="0" err="1">
                <a:solidFill>
                  <a:srgbClr val="002060"/>
                </a:solidFill>
              </a:rPr>
              <a:t>còn</a:t>
            </a:r>
            <a:r>
              <a:rPr lang="en-US" sz="2000" i="1" dirty="0">
                <a:solidFill>
                  <a:srgbClr val="002060"/>
                </a:solidFill>
              </a:rPr>
              <a:t> </a:t>
            </a:r>
            <a:r>
              <a:rPr lang="en-US" sz="2000" i="1" dirty="0" err="1">
                <a:solidFill>
                  <a:srgbClr val="002060"/>
                </a:solidFill>
              </a:rPr>
              <a:t>nhờ</a:t>
            </a:r>
            <a:r>
              <a:rPr lang="en-US" sz="2000" i="1" dirty="0">
                <a:solidFill>
                  <a:srgbClr val="002060"/>
                </a:solidFill>
              </a:rPr>
              <a:t> </a:t>
            </a:r>
            <a:r>
              <a:rPr lang="en-US" sz="2000" i="1" dirty="0" err="1">
                <a:solidFill>
                  <a:srgbClr val="002060"/>
                </a:solidFill>
              </a:rPr>
              <a:t>vào</a:t>
            </a:r>
            <a:r>
              <a:rPr lang="en-US" sz="2000" i="1" dirty="0">
                <a:solidFill>
                  <a:srgbClr val="002060"/>
                </a:solidFill>
              </a:rPr>
              <a:t> </a:t>
            </a:r>
            <a:r>
              <a:rPr lang="en-US" sz="2000" i="1" dirty="0" err="1">
                <a:solidFill>
                  <a:srgbClr val="002060"/>
                </a:solidFill>
              </a:rPr>
              <a:t>uy</a:t>
            </a:r>
            <a:r>
              <a:rPr lang="en-US" sz="2000" i="1" dirty="0">
                <a:solidFill>
                  <a:srgbClr val="002060"/>
                </a:solidFill>
              </a:rPr>
              <a:t> </a:t>
            </a:r>
            <a:r>
              <a:rPr lang="en-US" sz="2000" i="1" dirty="0" err="1">
                <a:solidFill>
                  <a:srgbClr val="002060"/>
                </a:solidFill>
              </a:rPr>
              <a:t>thanh</a:t>
            </a:r>
            <a:r>
              <a:rPr lang="en-US" sz="2000" i="1" dirty="0">
                <a:solidFill>
                  <a:srgbClr val="002060"/>
                </a:solidFill>
              </a:rPr>
              <a:t> </a:t>
            </a:r>
            <a:r>
              <a:rPr lang="en-US" sz="2000" i="1" dirty="0" err="1">
                <a:solidFill>
                  <a:srgbClr val="002060"/>
                </a:solidFill>
              </a:rPr>
              <a:t>lẫm</a:t>
            </a:r>
            <a:r>
              <a:rPr lang="en-US" sz="2000" i="1" dirty="0">
                <a:solidFill>
                  <a:srgbClr val="002060"/>
                </a:solidFill>
              </a:rPr>
              <a:t> </a:t>
            </a:r>
            <a:r>
              <a:rPr lang="en-US" sz="2000" i="1" dirty="0" err="1">
                <a:solidFill>
                  <a:srgbClr val="002060"/>
                </a:solidFill>
              </a:rPr>
              <a:t>liệt</a:t>
            </a:r>
            <a:r>
              <a:rPr lang="en-US" sz="2000" i="1" dirty="0">
                <a:solidFill>
                  <a:srgbClr val="002060"/>
                </a:solidFill>
              </a:rPr>
              <a:t> </a:t>
            </a:r>
            <a:r>
              <a:rPr lang="en-US" sz="2000" i="1" dirty="0" err="1">
                <a:solidFill>
                  <a:srgbClr val="002060"/>
                </a:solidFill>
              </a:rPr>
              <a:t>để</a:t>
            </a:r>
            <a:r>
              <a:rPr lang="en-US" sz="2000" i="1" dirty="0">
                <a:solidFill>
                  <a:srgbClr val="002060"/>
                </a:solidFill>
              </a:rPr>
              <a:t> </a:t>
            </a:r>
            <a:r>
              <a:rPr lang="en-US" sz="2000" i="1" dirty="0" err="1">
                <a:solidFill>
                  <a:srgbClr val="002060"/>
                </a:solidFill>
              </a:rPr>
              <a:t>lại</a:t>
            </a:r>
            <a:r>
              <a:rPr lang="en-US" sz="2000" i="1" dirty="0">
                <a:solidFill>
                  <a:srgbClr val="002060"/>
                </a:solidFill>
              </a:rPr>
              <a:t> </a:t>
            </a:r>
            <a:r>
              <a:rPr lang="en-US" sz="2000" i="1" dirty="0" err="1">
                <a:solidFill>
                  <a:srgbClr val="002060"/>
                </a:solidFill>
              </a:rPr>
              <a:t>ấy</a:t>
            </a:r>
            <a:r>
              <a:rPr lang="en-US" sz="2000" i="1" dirty="0">
                <a:solidFill>
                  <a:srgbClr val="002060"/>
                </a:solidFill>
              </a:rPr>
              <a:t>. </a:t>
            </a:r>
            <a:r>
              <a:rPr lang="en-US" sz="2000" i="1" dirty="0" err="1">
                <a:solidFill>
                  <a:srgbClr val="002060"/>
                </a:solidFill>
              </a:rPr>
              <a:t>Trận</a:t>
            </a:r>
            <a:r>
              <a:rPr lang="en-US" sz="2000" i="1" dirty="0">
                <a:solidFill>
                  <a:srgbClr val="002060"/>
                </a:solidFill>
              </a:rPr>
              <a:t> </a:t>
            </a:r>
            <a:r>
              <a:rPr lang="en-US" sz="2000" i="1" dirty="0" err="1">
                <a:solidFill>
                  <a:srgbClr val="002060"/>
                </a:solidFill>
              </a:rPr>
              <a:t>Bạch</a:t>
            </a:r>
            <a:r>
              <a:rPr lang="en-US" sz="2000" i="1" dirty="0">
                <a:solidFill>
                  <a:srgbClr val="002060"/>
                </a:solidFill>
              </a:rPr>
              <a:t> </a:t>
            </a:r>
            <a:r>
              <a:rPr lang="en-US" sz="2000" i="1" dirty="0" err="1">
                <a:solidFill>
                  <a:srgbClr val="002060"/>
                </a:solidFill>
              </a:rPr>
              <a:t>Đằng</a:t>
            </a:r>
            <a:r>
              <a:rPr lang="en-US" sz="2000" i="1" dirty="0">
                <a:solidFill>
                  <a:srgbClr val="002060"/>
                </a:solidFill>
              </a:rPr>
              <a:t> </a:t>
            </a:r>
            <a:r>
              <a:rPr lang="en-US" sz="2000" i="1" dirty="0" err="1">
                <a:solidFill>
                  <a:srgbClr val="002060"/>
                </a:solidFill>
              </a:rPr>
              <a:t>này</a:t>
            </a:r>
            <a:r>
              <a:rPr lang="en-US" sz="2000" i="1" dirty="0">
                <a:solidFill>
                  <a:srgbClr val="002060"/>
                </a:solidFill>
              </a:rPr>
              <a:t> </a:t>
            </a:r>
            <a:r>
              <a:rPr lang="en-US" sz="2000" i="1" dirty="0" err="1">
                <a:solidFill>
                  <a:srgbClr val="002060"/>
                </a:solidFill>
              </a:rPr>
              <a:t>là</a:t>
            </a:r>
            <a:r>
              <a:rPr lang="en-US" sz="2000" i="1" dirty="0">
                <a:solidFill>
                  <a:srgbClr val="002060"/>
                </a:solidFill>
              </a:rPr>
              <a:t> </a:t>
            </a:r>
            <a:r>
              <a:rPr lang="en-US" sz="2000" i="1" dirty="0" err="1">
                <a:solidFill>
                  <a:srgbClr val="002060"/>
                </a:solidFill>
              </a:rPr>
              <a:t>vũ</a:t>
            </a:r>
            <a:r>
              <a:rPr lang="en-US" sz="2000" i="1" dirty="0">
                <a:solidFill>
                  <a:srgbClr val="002060"/>
                </a:solidFill>
              </a:rPr>
              <a:t> </a:t>
            </a:r>
            <a:r>
              <a:rPr lang="en-US" sz="2000" i="1" dirty="0" err="1">
                <a:solidFill>
                  <a:srgbClr val="002060"/>
                </a:solidFill>
              </a:rPr>
              <a:t>công</a:t>
            </a:r>
            <a:r>
              <a:rPr lang="en-US" sz="2000" i="1" dirty="0">
                <a:solidFill>
                  <a:srgbClr val="002060"/>
                </a:solidFill>
              </a:rPr>
              <a:t> </a:t>
            </a:r>
            <a:r>
              <a:rPr lang="en-US" sz="2000" i="1" dirty="0" err="1">
                <a:solidFill>
                  <a:srgbClr val="002060"/>
                </a:solidFill>
              </a:rPr>
              <a:t>cao</a:t>
            </a:r>
            <a:r>
              <a:rPr lang="en-US" sz="2000" i="1" dirty="0">
                <a:solidFill>
                  <a:srgbClr val="002060"/>
                </a:solidFill>
              </a:rPr>
              <a:t> </a:t>
            </a:r>
            <a:r>
              <a:rPr lang="en-US" sz="2000" i="1" dirty="0" err="1">
                <a:solidFill>
                  <a:srgbClr val="002060"/>
                </a:solidFill>
              </a:rPr>
              <a:t>cả</a:t>
            </a:r>
            <a:r>
              <a:rPr lang="en-US" sz="2000" i="1" dirty="0">
                <a:solidFill>
                  <a:srgbClr val="002060"/>
                </a:solidFill>
              </a:rPr>
              <a:t>, </a:t>
            </a:r>
            <a:r>
              <a:rPr lang="en-US" sz="2000" i="1" dirty="0" err="1">
                <a:solidFill>
                  <a:srgbClr val="002060"/>
                </a:solidFill>
              </a:rPr>
              <a:t>vang</a:t>
            </a:r>
            <a:r>
              <a:rPr lang="en-US" sz="2000" i="1" dirty="0">
                <a:solidFill>
                  <a:srgbClr val="002060"/>
                </a:solidFill>
              </a:rPr>
              <a:t> </a:t>
            </a:r>
            <a:r>
              <a:rPr lang="en-US" sz="2000" i="1" dirty="0" err="1">
                <a:solidFill>
                  <a:srgbClr val="002060"/>
                </a:solidFill>
              </a:rPr>
              <a:t>dội</a:t>
            </a:r>
            <a:r>
              <a:rPr lang="en-US" sz="2000" i="1" dirty="0">
                <a:solidFill>
                  <a:srgbClr val="002060"/>
                </a:solidFill>
              </a:rPr>
              <a:t> </a:t>
            </a:r>
            <a:r>
              <a:rPr lang="en-US" sz="2000" i="1" dirty="0" err="1">
                <a:solidFill>
                  <a:srgbClr val="002060"/>
                </a:solidFill>
              </a:rPr>
              <a:t>đến</a:t>
            </a:r>
            <a:r>
              <a:rPr lang="en-US" sz="2000" i="1" dirty="0">
                <a:solidFill>
                  <a:srgbClr val="002060"/>
                </a:solidFill>
              </a:rPr>
              <a:t> </a:t>
            </a:r>
            <a:r>
              <a:rPr lang="en-US" sz="2000" i="1" dirty="0" err="1">
                <a:solidFill>
                  <a:srgbClr val="002060"/>
                </a:solidFill>
              </a:rPr>
              <a:t>nghìn</a:t>
            </a:r>
            <a:r>
              <a:rPr lang="en-US" sz="2000" i="1" dirty="0">
                <a:solidFill>
                  <a:srgbClr val="002060"/>
                </a:solidFill>
              </a:rPr>
              <a:t> </a:t>
            </a:r>
            <a:r>
              <a:rPr lang="en-US" sz="2000" i="1" dirty="0" err="1">
                <a:solidFill>
                  <a:srgbClr val="002060"/>
                </a:solidFill>
              </a:rPr>
              <a:t>thu</a:t>
            </a:r>
            <a:r>
              <a:rPr lang="en-US" sz="2000" i="1" dirty="0">
                <a:solidFill>
                  <a:srgbClr val="002060"/>
                </a:solidFill>
              </a:rPr>
              <a:t>, </a:t>
            </a:r>
            <a:r>
              <a:rPr lang="en-US" sz="2000" i="1" dirty="0" err="1">
                <a:solidFill>
                  <a:srgbClr val="002060"/>
                </a:solidFill>
              </a:rPr>
              <a:t>há</a:t>
            </a:r>
            <a:r>
              <a:rPr lang="en-US" sz="2000" i="1" dirty="0">
                <a:solidFill>
                  <a:srgbClr val="002060"/>
                </a:solidFill>
              </a:rPr>
              <a:t> </a:t>
            </a:r>
            <a:r>
              <a:rPr lang="en-US" sz="2000" i="1" dirty="0" err="1">
                <a:solidFill>
                  <a:srgbClr val="002060"/>
                </a:solidFill>
              </a:rPr>
              <a:t>chỉ</a:t>
            </a:r>
            <a:r>
              <a:rPr lang="en-US" sz="2000" i="1" dirty="0">
                <a:solidFill>
                  <a:srgbClr val="002060"/>
                </a:solidFill>
              </a:rPr>
              <a:t> </a:t>
            </a:r>
            <a:r>
              <a:rPr lang="en-US" sz="2000" i="1" dirty="0" err="1">
                <a:solidFill>
                  <a:srgbClr val="002060"/>
                </a:solidFill>
              </a:rPr>
              <a:t>lừng</a:t>
            </a:r>
            <a:r>
              <a:rPr lang="en-US" sz="2000" i="1" dirty="0">
                <a:solidFill>
                  <a:srgbClr val="002060"/>
                </a:solidFill>
              </a:rPr>
              <a:t> </a:t>
            </a:r>
            <a:r>
              <a:rPr lang="en-US" sz="2000" i="1" dirty="0" err="1">
                <a:solidFill>
                  <a:srgbClr val="002060"/>
                </a:solidFill>
              </a:rPr>
              <a:t>lẫy</a:t>
            </a:r>
            <a:r>
              <a:rPr lang="en-US" sz="2000" i="1" dirty="0">
                <a:solidFill>
                  <a:srgbClr val="002060"/>
                </a:solidFill>
              </a:rPr>
              <a:t> ở </a:t>
            </a:r>
            <a:r>
              <a:rPr lang="en-US" sz="2000" i="1" dirty="0" err="1">
                <a:solidFill>
                  <a:srgbClr val="002060"/>
                </a:solidFill>
              </a:rPr>
              <a:t>một</a:t>
            </a:r>
            <a:r>
              <a:rPr lang="en-US" sz="2000" i="1" dirty="0">
                <a:solidFill>
                  <a:srgbClr val="002060"/>
                </a:solidFill>
              </a:rPr>
              <a:t> </a:t>
            </a:r>
            <a:r>
              <a:rPr lang="en-US" sz="2000" i="1" dirty="0" err="1">
                <a:solidFill>
                  <a:srgbClr val="002060"/>
                </a:solidFill>
              </a:rPr>
              <a:t>thời</a:t>
            </a:r>
            <a:r>
              <a:rPr lang="en-US" sz="2000" i="1" dirty="0">
                <a:solidFill>
                  <a:srgbClr val="002060"/>
                </a:solidFill>
              </a:rPr>
              <a:t> </a:t>
            </a:r>
            <a:r>
              <a:rPr lang="en-US" sz="2000" i="1" dirty="0" err="1">
                <a:solidFill>
                  <a:srgbClr val="002060"/>
                </a:solidFill>
              </a:rPr>
              <a:t>bấy</a:t>
            </a:r>
            <a:r>
              <a:rPr lang="en-US" sz="2000" i="1" dirty="0">
                <a:solidFill>
                  <a:srgbClr val="002060"/>
                </a:solidFill>
              </a:rPr>
              <a:t> </a:t>
            </a:r>
            <a:r>
              <a:rPr lang="en-US" sz="2000" i="1" dirty="0" err="1">
                <a:solidFill>
                  <a:srgbClr val="002060"/>
                </a:solidFill>
              </a:rPr>
              <a:t>giờ</a:t>
            </a:r>
            <a:r>
              <a:rPr lang="en-US" sz="2000" i="1" dirty="0">
                <a:solidFill>
                  <a:srgbClr val="002060"/>
                </a:solidFill>
              </a:rPr>
              <a:t> </a:t>
            </a:r>
            <a:r>
              <a:rPr lang="en-US" sz="2000" i="1" dirty="0" err="1">
                <a:solidFill>
                  <a:srgbClr val="002060"/>
                </a:solidFill>
              </a:rPr>
              <a:t>thôi</a:t>
            </a:r>
            <a:r>
              <a:rPr lang="en-US" sz="2000" i="1" dirty="0">
                <a:solidFill>
                  <a:srgbClr val="002060"/>
                </a:solidFill>
              </a:rPr>
              <a:t> </a:t>
            </a:r>
            <a:r>
              <a:rPr lang="en-US" sz="2000" i="1" dirty="0" err="1">
                <a:solidFill>
                  <a:srgbClr val="002060"/>
                </a:solidFill>
              </a:rPr>
              <a:t>đâu</a:t>
            </a:r>
            <a:r>
              <a:rPr lang="en-US" sz="2000" i="1" dirty="0">
                <a:solidFill>
                  <a:srgbClr val="002060"/>
                </a:solidFill>
              </a:rPr>
              <a:t>”</a:t>
            </a:r>
          </a:p>
          <a:p>
            <a:pPr algn="just"/>
            <a:r>
              <a:rPr lang="en-US" sz="2000" b="1" dirty="0">
                <a:solidFill>
                  <a:srgbClr val="002060"/>
                </a:solidFill>
              </a:rPr>
              <a:t>(</a:t>
            </a:r>
            <a:r>
              <a:rPr lang="en-US" sz="2000" b="1" dirty="0" err="1">
                <a:solidFill>
                  <a:srgbClr val="002060"/>
                </a:solidFill>
              </a:rPr>
              <a:t>Ngô</a:t>
            </a:r>
            <a:r>
              <a:rPr lang="en-US" sz="2000" b="1" dirty="0">
                <a:solidFill>
                  <a:srgbClr val="002060"/>
                </a:solidFill>
              </a:rPr>
              <a:t> </a:t>
            </a:r>
            <a:r>
              <a:rPr lang="en-US" sz="2000" b="1" dirty="0" err="1">
                <a:solidFill>
                  <a:srgbClr val="002060"/>
                </a:solidFill>
              </a:rPr>
              <a:t>Thì</a:t>
            </a:r>
            <a:r>
              <a:rPr lang="en-US" sz="2000" b="1" dirty="0">
                <a:solidFill>
                  <a:srgbClr val="002060"/>
                </a:solidFill>
              </a:rPr>
              <a:t> </a:t>
            </a:r>
            <a:r>
              <a:rPr lang="en-US" sz="2000" b="1" dirty="0" err="1">
                <a:solidFill>
                  <a:srgbClr val="002060"/>
                </a:solidFill>
              </a:rPr>
              <a:t>Sĩ</a:t>
            </a:r>
            <a:r>
              <a:rPr lang="en-US" sz="2000" b="1" dirty="0">
                <a:solidFill>
                  <a:srgbClr val="002060"/>
                </a:solidFill>
              </a:rPr>
              <a:t>, </a:t>
            </a:r>
            <a:r>
              <a:rPr lang="en-US" sz="2000" b="1" dirty="0" err="1">
                <a:solidFill>
                  <a:srgbClr val="002060"/>
                </a:solidFill>
              </a:rPr>
              <a:t>Đại</a:t>
            </a:r>
            <a:r>
              <a:rPr lang="en-US" sz="2000" b="1" dirty="0">
                <a:solidFill>
                  <a:srgbClr val="002060"/>
                </a:solidFill>
              </a:rPr>
              <a:t> </a:t>
            </a:r>
            <a:r>
              <a:rPr lang="en-US" sz="2000" b="1" dirty="0" err="1">
                <a:solidFill>
                  <a:srgbClr val="002060"/>
                </a:solidFill>
              </a:rPr>
              <a:t>Việt</a:t>
            </a:r>
            <a:r>
              <a:rPr lang="en-US" sz="2000" b="1" dirty="0">
                <a:solidFill>
                  <a:srgbClr val="002060"/>
                </a:solidFill>
              </a:rPr>
              <a:t> </a:t>
            </a:r>
            <a:r>
              <a:rPr lang="en-US" sz="2000" b="1" dirty="0" err="1">
                <a:solidFill>
                  <a:srgbClr val="002060"/>
                </a:solidFill>
              </a:rPr>
              <a:t>sử</a:t>
            </a:r>
            <a:r>
              <a:rPr lang="en-US" sz="2000" b="1" dirty="0">
                <a:solidFill>
                  <a:srgbClr val="002060"/>
                </a:solidFill>
              </a:rPr>
              <a:t> </a:t>
            </a:r>
            <a:r>
              <a:rPr lang="en-US" sz="2000" b="1" dirty="0" err="1">
                <a:solidFill>
                  <a:srgbClr val="002060"/>
                </a:solidFill>
              </a:rPr>
              <a:t>ký</a:t>
            </a:r>
            <a:r>
              <a:rPr lang="en-US" sz="2000" b="1" dirty="0">
                <a:solidFill>
                  <a:srgbClr val="002060"/>
                </a:solidFill>
              </a:rPr>
              <a:t> </a:t>
            </a:r>
            <a:r>
              <a:rPr lang="en-US" sz="2000" b="1" dirty="0" err="1">
                <a:solidFill>
                  <a:srgbClr val="002060"/>
                </a:solidFill>
              </a:rPr>
              <a:t>tiền</a:t>
            </a:r>
            <a:r>
              <a:rPr lang="en-US" sz="2000" b="1" dirty="0">
                <a:solidFill>
                  <a:srgbClr val="002060"/>
                </a:solidFill>
              </a:rPr>
              <a:t> </a:t>
            </a:r>
            <a:r>
              <a:rPr lang="en-US" sz="2000" b="1" dirty="0" err="1">
                <a:solidFill>
                  <a:srgbClr val="002060"/>
                </a:solidFill>
              </a:rPr>
              <a:t>biên</a:t>
            </a:r>
            <a:r>
              <a:rPr lang="en-US" sz="2000" b="1" dirty="0">
                <a:solidFill>
                  <a:srgbClr val="002060"/>
                </a:solidFill>
              </a:rPr>
              <a:t>, </a:t>
            </a:r>
            <a:r>
              <a:rPr lang="en-US" sz="2000" b="1" dirty="0" err="1">
                <a:solidFill>
                  <a:srgbClr val="002060"/>
                </a:solidFill>
              </a:rPr>
              <a:t>thế</a:t>
            </a:r>
            <a:r>
              <a:rPr lang="en-US" sz="2000" b="1" dirty="0">
                <a:solidFill>
                  <a:srgbClr val="002060"/>
                </a:solidFill>
              </a:rPr>
              <a:t> </a:t>
            </a:r>
            <a:r>
              <a:rPr lang="en-US" sz="2000" b="1" dirty="0" err="1">
                <a:solidFill>
                  <a:srgbClr val="002060"/>
                </a:solidFill>
              </a:rPr>
              <a:t>kỉ</a:t>
            </a:r>
            <a:r>
              <a:rPr lang="en-US" sz="2000" b="1" dirty="0">
                <a:solidFill>
                  <a:srgbClr val="002060"/>
                </a:solidFill>
              </a:rPr>
              <a:t> XVIII)</a:t>
            </a:r>
          </a:p>
        </p:txBody>
      </p:sp>
      <p:sp>
        <p:nvSpPr>
          <p:cNvPr id="4" name="Rounded Rectangle 3"/>
          <p:cNvSpPr/>
          <p:nvPr/>
        </p:nvSpPr>
        <p:spPr>
          <a:xfrm>
            <a:off x="8079473" y="1323834"/>
            <a:ext cx="3961586" cy="541816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sz="2000" b="1" u="sng" dirty="0" err="1">
                <a:solidFill>
                  <a:srgbClr val="C00000"/>
                </a:solidFill>
              </a:rPr>
              <a:t>Tư</a:t>
            </a:r>
            <a:r>
              <a:rPr lang="en-US" sz="2000" b="1" u="sng" dirty="0">
                <a:solidFill>
                  <a:srgbClr val="C00000"/>
                </a:solidFill>
              </a:rPr>
              <a:t> </a:t>
            </a:r>
            <a:r>
              <a:rPr lang="en-US" sz="2000" b="1" u="sng" dirty="0" err="1">
                <a:solidFill>
                  <a:srgbClr val="C00000"/>
                </a:solidFill>
              </a:rPr>
              <a:t>liệu</a:t>
            </a:r>
            <a:r>
              <a:rPr lang="en-US" sz="2000" b="1" u="sng" dirty="0">
                <a:solidFill>
                  <a:srgbClr val="C00000"/>
                </a:solidFill>
              </a:rPr>
              <a:t> 1:</a:t>
            </a:r>
          </a:p>
          <a:p>
            <a:pPr algn="just"/>
            <a:r>
              <a:rPr lang="vi-VN" sz="2000" i="1" dirty="0">
                <a:solidFill>
                  <a:srgbClr val="002060"/>
                </a:solidFill>
              </a:rPr>
              <a:t>“</a:t>
            </a:r>
            <a:r>
              <a:rPr lang="vi-VN" sz="2000" i="1" dirty="0">
                <a:solidFill>
                  <a:srgbClr val="002060"/>
                </a:solidFill>
                <a:latin typeface="Calibri" panose="020F0502020204030204" pitchFamily="34" charset="0"/>
                <a:cs typeface="Calibri" panose="020F0502020204030204" pitchFamily="34" charset="0"/>
              </a:rPr>
              <a:t>Tiền Ngô Vương có thể lấy quân mới họp của nước Việt ta mà đánh tan được trăm vạn quân của Lưu Hoằng Tháo, mở nước xưng vương, làm cho người phương Bắc không dám lại sang nữa. Có thể nói là một lần nổi giận mà yên được dân, mưu giỏi mà đánh cũng giỏi vậy. Tuy chỉ xưng vương, chưa lên ngôi đế, đổi niên hiệu, nhưng chính thống của nước Việt ta, ngõ hầu đã nối lại được</a:t>
            </a:r>
            <a:r>
              <a:rPr lang="en-US" sz="2000" i="1" dirty="0">
                <a:solidFill>
                  <a:srgbClr val="002060"/>
                </a:solidFill>
                <a:latin typeface="Calibri" panose="020F0502020204030204" pitchFamily="34" charset="0"/>
                <a:cs typeface="Calibri" panose="020F0502020204030204" pitchFamily="34" charset="0"/>
              </a:rPr>
              <a:t>”</a:t>
            </a:r>
            <a:r>
              <a:rPr lang="vi-VN" sz="2000" i="1" dirty="0">
                <a:solidFill>
                  <a:srgbClr val="002060"/>
                </a:solidFill>
                <a:latin typeface="Calibri" panose="020F0502020204030204" pitchFamily="34" charset="0"/>
                <a:cs typeface="Calibri" panose="020F0502020204030204" pitchFamily="34" charset="0"/>
              </a:rPr>
              <a:t>.</a:t>
            </a:r>
          </a:p>
          <a:p>
            <a:pPr algn="just"/>
            <a:r>
              <a:rPr lang="en-US" sz="2000" b="1" dirty="0" err="1">
                <a:solidFill>
                  <a:srgbClr val="002060"/>
                </a:solidFill>
              </a:rPr>
              <a:t>Ngô</a:t>
            </a:r>
            <a:r>
              <a:rPr lang="en-US" sz="2000" b="1" dirty="0">
                <a:solidFill>
                  <a:srgbClr val="002060"/>
                </a:solidFill>
              </a:rPr>
              <a:t> </a:t>
            </a:r>
            <a:r>
              <a:rPr lang="en-US" sz="2000" b="1" dirty="0" err="1">
                <a:solidFill>
                  <a:srgbClr val="002060"/>
                </a:solidFill>
              </a:rPr>
              <a:t>Sĩ</a:t>
            </a:r>
            <a:r>
              <a:rPr lang="en-US" sz="2000" b="1" dirty="0">
                <a:solidFill>
                  <a:srgbClr val="002060"/>
                </a:solidFill>
              </a:rPr>
              <a:t> </a:t>
            </a:r>
            <a:r>
              <a:rPr lang="en-US" sz="2000" b="1" dirty="0" err="1">
                <a:solidFill>
                  <a:srgbClr val="002060"/>
                </a:solidFill>
              </a:rPr>
              <a:t>Liên</a:t>
            </a:r>
            <a:r>
              <a:rPr lang="en-US" sz="2000" b="1" dirty="0">
                <a:solidFill>
                  <a:srgbClr val="002060"/>
                </a:solidFill>
              </a:rPr>
              <a:t>, </a:t>
            </a:r>
            <a:r>
              <a:rPr lang="en-US" sz="2000" b="1" dirty="0" err="1">
                <a:solidFill>
                  <a:srgbClr val="002060"/>
                </a:solidFill>
              </a:rPr>
              <a:t>Đại</a:t>
            </a:r>
            <a:r>
              <a:rPr lang="en-US" sz="2000" b="1" dirty="0">
                <a:solidFill>
                  <a:srgbClr val="002060"/>
                </a:solidFill>
              </a:rPr>
              <a:t> </a:t>
            </a:r>
            <a:r>
              <a:rPr lang="en-US" sz="2000" b="1" dirty="0" err="1">
                <a:solidFill>
                  <a:srgbClr val="002060"/>
                </a:solidFill>
              </a:rPr>
              <a:t>Việt</a:t>
            </a:r>
            <a:r>
              <a:rPr lang="en-US" sz="2000" b="1" dirty="0">
                <a:solidFill>
                  <a:srgbClr val="002060"/>
                </a:solidFill>
              </a:rPr>
              <a:t> </a:t>
            </a:r>
            <a:r>
              <a:rPr lang="en-US" sz="2000" b="1" dirty="0" err="1">
                <a:solidFill>
                  <a:srgbClr val="002060"/>
                </a:solidFill>
              </a:rPr>
              <a:t>sử</a:t>
            </a:r>
            <a:r>
              <a:rPr lang="en-US" sz="2000" b="1" dirty="0">
                <a:solidFill>
                  <a:srgbClr val="002060"/>
                </a:solidFill>
              </a:rPr>
              <a:t> </a:t>
            </a:r>
            <a:r>
              <a:rPr lang="en-US" sz="2000" b="1" dirty="0" err="1">
                <a:solidFill>
                  <a:srgbClr val="002060"/>
                </a:solidFill>
              </a:rPr>
              <a:t>ký</a:t>
            </a:r>
            <a:r>
              <a:rPr lang="en-US" sz="2000" b="1" dirty="0">
                <a:solidFill>
                  <a:srgbClr val="002060"/>
                </a:solidFill>
              </a:rPr>
              <a:t> </a:t>
            </a:r>
            <a:r>
              <a:rPr lang="en-US" sz="2000" b="1" dirty="0" err="1">
                <a:solidFill>
                  <a:srgbClr val="002060"/>
                </a:solidFill>
              </a:rPr>
              <a:t>toàn</a:t>
            </a:r>
            <a:r>
              <a:rPr lang="en-US" sz="2000" b="1" dirty="0">
                <a:solidFill>
                  <a:srgbClr val="002060"/>
                </a:solidFill>
              </a:rPr>
              <a:t> </a:t>
            </a:r>
            <a:r>
              <a:rPr lang="en-US" sz="2000" b="1" dirty="0" err="1">
                <a:solidFill>
                  <a:srgbClr val="002060"/>
                </a:solidFill>
              </a:rPr>
              <a:t>thư</a:t>
            </a:r>
            <a:endParaRPr lang="en-US" sz="2000" b="1" dirty="0">
              <a:solidFill>
                <a:srgbClr val="002060"/>
              </a:solidFill>
            </a:endParaRPr>
          </a:p>
        </p:txBody>
      </p:sp>
      <p:sp>
        <p:nvSpPr>
          <p:cNvPr id="5" name="Rounded Rectangle 4"/>
          <p:cNvSpPr/>
          <p:nvPr/>
        </p:nvSpPr>
        <p:spPr>
          <a:xfrm>
            <a:off x="3998793" y="1665027"/>
            <a:ext cx="3807726" cy="503602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600"/>
              </a:spcAft>
            </a:pPr>
            <a:r>
              <a:rPr lang="en-US" sz="2000" b="1" u="sng" dirty="0" err="1">
                <a:solidFill>
                  <a:srgbClr val="C00000"/>
                </a:solidFill>
              </a:rPr>
              <a:t>Tư</a:t>
            </a:r>
            <a:r>
              <a:rPr lang="en-US" sz="2000" b="1" u="sng" dirty="0">
                <a:solidFill>
                  <a:srgbClr val="C00000"/>
                </a:solidFill>
              </a:rPr>
              <a:t> </a:t>
            </a:r>
            <a:r>
              <a:rPr lang="en-US" sz="2000" b="1" u="sng" dirty="0" err="1">
                <a:solidFill>
                  <a:srgbClr val="C00000"/>
                </a:solidFill>
              </a:rPr>
              <a:t>liệu</a:t>
            </a:r>
            <a:r>
              <a:rPr lang="en-US" sz="2000" b="1" u="sng" dirty="0">
                <a:solidFill>
                  <a:srgbClr val="C00000"/>
                </a:solidFill>
              </a:rPr>
              <a:t> 2:</a:t>
            </a:r>
          </a:p>
          <a:p>
            <a:pPr algn="just"/>
            <a:r>
              <a:rPr lang="vi-VN" sz="2000" i="1" dirty="0">
                <a:solidFill>
                  <a:srgbClr val="002060"/>
                </a:solidFill>
                <a:latin typeface="Calibri" panose="020F0502020204030204" pitchFamily="34" charset="0"/>
                <a:cs typeface="Calibri" panose="020F0502020204030204" pitchFamily="34" charset="0"/>
              </a:rPr>
              <a:t>“Ngô Quyền trong thì giết được nghịch thần, báo thù cho chủ, ngoài thì phá được cường địch, bảo toàn cho nước, thật là một người trung nghĩa lưu danh thiên cổ, mà cũng nhờ có tay Ngô Quyền, nước Nam ta mới cởi được ách Bắc thuộc hơn một nghìn năm, và mở đường cho Đinh, Lê, Lý, Trần về sau này được tự chủ ở cõi Nam vậy”.</a:t>
            </a:r>
          </a:p>
          <a:p>
            <a:pPr algn="just"/>
            <a:r>
              <a:rPr lang="en-US" sz="2000" b="1" i="1" dirty="0" err="1">
                <a:solidFill>
                  <a:srgbClr val="002060"/>
                </a:solidFill>
              </a:rPr>
              <a:t>Trần</a:t>
            </a:r>
            <a:r>
              <a:rPr lang="en-US" sz="2000" b="1" i="1" dirty="0">
                <a:solidFill>
                  <a:srgbClr val="002060"/>
                </a:solidFill>
              </a:rPr>
              <a:t> </a:t>
            </a:r>
            <a:r>
              <a:rPr lang="en-US" sz="2000" b="1" i="1" dirty="0" err="1">
                <a:solidFill>
                  <a:srgbClr val="002060"/>
                </a:solidFill>
              </a:rPr>
              <a:t>Trọng</a:t>
            </a:r>
            <a:r>
              <a:rPr lang="en-US" sz="2000" b="1" i="1" dirty="0">
                <a:solidFill>
                  <a:srgbClr val="002060"/>
                </a:solidFill>
              </a:rPr>
              <a:t> Kim, </a:t>
            </a:r>
            <a:r>
              <a:rPr lang="en-US" sz="2000" b="1" i="1" dirty="0" err="1">
                <a:solidFill>
                  <a:srgbClr val="002060"/>
                </a:solidFill>
              </a:rPr>
              <a:t>Việt</a:t>
            </a:r>
            <a:r>
              <a:rPr lang="en-US" sz="2000" b="1" i="1" dirty="0">
                <a:solidFill>
                  <a:srgbClr val="002060"/>
                </a:solidFill>
              </a:rPr>
              <a:t> Nam </a:t>
            </a:r>
            <a:r>
              <a:rPr lang="en-US" sz="2000" b="1" i="1" dirty="0" err="1">
                <a:solidFill>
                  <a:srgbClr val="002060"/>
                </a:solidFill>
              </a:rPr>
              <a:t>sử</a:t>
            </a:r>
            <a:r>
              <a:rPr lang="en-US" sz="2000" b="1" i="1" dirty="0">
                <a:solidFill>
                  <a:srgbClr val="002060"/>
                </a:solidFill>
              </a:rPr>
              <a:t> </a:t>
            </a:r>
            <a:r>
              <a:rPr lang="en-US" sz="2000" b="1" i="1" dirty="0" err="1">
                <a:solidFill>
                  <a:srgbClr val="002060"/>
                </a:solidFill>
              </a:rPr>
              <a:t>lược</a:t>
            </a:r>
            <a:endParaRPr lang="en-US" sz="2000" b="1" dirty="0">
              <a:solidFill>
                <a:srgbClr val="002060"/>
              </a:solidFill>
            </a:endParaRPr>
          </a:p>
        </p:txBody>
      </p:sp>
    </p:spTree>
    <p:extLst>
      <p:ext uri="{BB962C8B-B14F-4D97-AF65-F5344CB8AC3E}">
        <p14:creationId xmlns:p14="http://schemas.microsoft.com/office/powerpoint/2010/main" val="1186298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2411" y="1612047"/>
            <a:ext cx="5639208" cy="4447371"/>
          </a:xfrm>
          <a:prstGeom prst="rect">
            <a:avLst/>
          </a:prstGeom>
          <a:solidFill>
            <a:schemeClr val="bg1"/>
          </a:solidFill>
        </p:spPr>
        <p:txBody>
          <a:bodyPr wrap="square">
            <a:spAutoFit/>
          </a:bodyPr>
          <a:lstStyle/>
          <a:p>
            <a:pPr marL="342900" indent="-342900">
              <a:lnSpc>
                <a:spcPct val="150000"/>
              </a:lnSpc>
              <a:spcBef>
                <a:spcPts val="600"/>
              </a:spcBef>
              <a:spcAft>
                <a:spcPts val="600"/>
              </a:spcAft>
              <a:buFont typeface="Arial" panose="020B0604020202020204" pitchFamily="34" charset="0"/>
              <a:buChar char="•"/>
            </a:pPr>
            <a:r>
              <a:rPr lang="vi-VN" sz="2600" dirty="0">
                <a:solidFill>
                  <a:srgbClr val="002060"/>
                </a:solidFill>
                <a:latin typeface="Calibri" panose="020F0502020204030204" pitchFamily="34" charset="0"/>
                <a:cs typeface="Calibri" panose="020F0502020204030204" pitchFamily="34" charset="0"/>
              </a:rPr>
              <a:t>Trận thắng lớn ở sông Bạch Đằng năm 938 </a:t>
            </a:r>
            <a:r>
              <a:rPr lang="en-US" sz="2600" dirty="0" err="1">
                <a:solidFill>
                  <a:srgbClr val="002060"/>
                </a:solidFill>
                <a:latin typeface="Calibri" panose="020F0502020204030204" pitchFamily="34" charset="0"/>
                <a:cs typeface="Calibri" panose="020F0502020204030204" pitchFamily="34" charset="0"/>
              </a:rPr>
              <a:t>tạo</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nên</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bước</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ngoặt</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trong</a:t>
            </a:r>
            <a:r>
              <a:rPr lang="vi-VN" sz="2600" dirty="0">
                <a:solidFill>
                  <a:srgbClr val="002060"/>
                </a:solidFill>
                <a:latin typeface="Calibri" panose="020F0502020204030204" pitchFamily="34" charset="0"/>
                <a:cs typeface="Calibri" panose="020F0502020204030204" pitchFamily="34" charset="0"/>
              </a:rPr>
              <a:t> lịch sử Việt Nam, nó đã giúp chấm dứt 1000 năm </a:t>
            </a:r>
            <a:r>
              <a:rPr lang="en-US" sz="2600" dirty="0" err="1">
                <a:solidFill>
                  <a:srgbClr val="002060"/>
                </a:solidFill>
                <a:latin typeface="Calibri" panose="020F0502020204030204" pitchFamily="34" charset="0"/>
                <a:cs typeface="Calibri" panose="020F0502020204030204" pitchFamily="34" charset="0"/>
              </a:rPr>
              <a:t>Bắc</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thuộc</a:t>
            </a:r>
            <a:r>
              <a:rPr lang="vi-VN" sz="2600" dirty="0">
                <a:solidFill>
                  <a:srgbClr val="002060"/>
                </a:solidFill>
                <a:latin typeface="Calibri" panose="020F0502020204030204" pitchFamily="34" charset="0"/>
                <a:cs typeface="Calibri" panose="020F0502020204030204" pitchFamily="34" charset="0"/>
              </a:rPr>
              <a:t>, mở ra một thời kỳ độc lập tự chủ cho </a:t>
            </a:r>
            <a:r>
              <a:rPr lang="en-US" sz="2600" dirty="0" err="1">
                <a:solidFill>
                  <a:srgbClr val="002060"/>
                </a:solidFill>
                <a:latin typeface="Calibri" panose="020F0502020204030204" pitchFamily="34" charset="0"/>
                <a:cs typeface="Calibri" panose="020F0502020204030204" pitchFamily="34" charset="0"/>
              </a:rPr>
              <a:t>Giao</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Châu</a:t>
            </a:r>
            <a:r>
              <a:rPr lang="vi-VN" sz="2600" dirty="0">
                <a:solidFill>
                  <a:srgbClr val="002060"/>
                </a:solidFill>
                <a:latin typeface="Calibri" panose="020F0502020204030204" pitchFamily="34" charset="0"/>
                <a:cs typeface="Calibri" panose="020F0502020204030204" pitchFamily="34" charset="0"/>
              </a:rPr>
              <a:t>.</a:t>
            </a:r>
          </a:p>
          <a:p>
            <a:pPr marL="342900" indent="-342900">
              <a:lnSpc>
                <a:spcPct val="150000"/>
              </a:lnSpc>
              <a:spcBef>
                <a:spcPts val="600"/>
              </a:spcBef>
              <a:spcAft>
                <a:spcPts val="600"/>
              </a:spcAft>
              <a:buFont typeface="Arial" panose="020B0604020202020204" pitchFamily="34" charset="0"/>
              <a:buChar char="•"/>
            </a:pPr>
            <a:r>
              <a:rPr lang="en-US" sz="2600" dirty="0" err="1">
                <a:solidFill>
                  <a:srgbClr val="002060"/>
                </a:solidFill>
                <a:latin typeface="Calibri" panose="020F0502020204030204" pitchFamily="34" charset="0"/>
                <a:cs typeface="Calibri" panose="020F0502020204030204" pitchFamily="34" charset="0"/>
              </a:rPr>
              <a:t>Thể</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hiện</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tài</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năng</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quân</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sự</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khả</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năng</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lãnh</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đạo</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của</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Ngô</a:t>
            </a:r>
            <a:r>
              <a:rPr lang="en-US" sz="2600" dirty="0">
                <a:solidFill>
                  <a:srgbClr val="002060"/>
                </a:solidFill>
                <a:latin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cs typeface="Calibri" panose="020F0502020204030204" pitchFamily="34" charset="0"/>
              </a:rPr>
              <a:t>Quyền</a:t>
            </a:r>
            <a:r>
              <a:rPr lang="en-US" sz="2600" dirty="0">
                <a:solidFill>
                  <a:srgbClr val="002060"/>
                </a:solidFill>
                <a:latin typeface="Calibri" panose="020F0502020204030204" pitchFamily="34" charset="0"/>
                <a:cs typeface="Calibri" panose="020F0502020204030204" pitchFamily="34" charset="0"/>
              </a:rPr>
              <a:t>.</a:t>
            </a:r>
            <a:endParaRPr lang="vi-VN" sz="2600" dirty="0">
              <a:solidFill>
                <a:srgbClr val="002060"/>
              </a:solidFill>
              <a:latin typeface="Calibri" panose="020F0502020204030204" pitchFamily="34" charset="0"/>
              <a:cs typeface="Calibri" panose="020F0502020204030204" pitchFamily="34" charset="0"/>
            </a:endParaRPr>
          </a:p>
        </p:txBody>
      </p:sp>
      <p:sp>
        <p:nvSpPr>
          <p:cNvPr id="4" name="Rectangle 3"/>
          <p:cNvSpPr/>
          <p:nvPr/>
        </p:nvSpPr>
        <p:spPr>
          <a:xfrm>
            <a:off x="898070" y="356763"/>
            <a:ext cx="10413241" cy="86179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Ý </a:t>
            </a:r>
            <a:r>
              <a:rPr lang="en-US" sz="2800" b="1" dirty="0" err="1">
                <a:solidFill>
                  <a:srgbClr val="C00000"/>
                </a:solidFill>
              </a:rPr>
              <a:t>nghĩa</a:t>
            </a:r>
            <a:r>
              <a:rPr lang="en-US" sz="2800" b="1" dirty="0">
                <a:solidFill>
                  <a:srgbClr val="C00000"/>
                </a:solidFill>
              </a:rPr>
              <a:t> </a:t>
            </a:r>
            <a:r>
              <a:rPr lang="en-US" sz="2800" b="1" dirty="0" err="1">
                <a:solidFill>
                  <a:srgbClr val="C00000"/>
                </a:solidFill>
              </a:rPr>
              <a:t>chiến</a:t>
            </a:r>
            <a:r>
              <a:rPr lang="en-US" sz="2800" b="1" dirty="0">
                <a:solidFill>
                  <a:srgbClr val="C00000"/>
                </a:solidFill>
              </a:rPr>
              <a:t> </a:t>
            </a:r>
            <a:r>
              <a:rPr lang="en-US" sz="2800" b="1" dirty="0" err="1">
                <a:solidFill>
                  <a:srgbClr val="C00000"/>
                </a:solidFill>
              </a:rPr>
              <a:t>thắng</a:t>
            </a:r>
            <a:r>
              <a:rPr lang="en-US" sz="2800" b="1" dirty="0">
                <a:solidFill>
                  <a:srgbClr val="C00000"/>
                </a:solidFill>
              </a:rPr>
              <a:t> </a:t>
            </a:r>
            <a:r>
              <a:rPr lang="en-US" sz="2800" b="1" dirty="0" err="1">
                <a:solidFill>
                  <a:srgbClr val="C00000"/>
                </a:solidFill>
              </a:rPr>
              <a:t>Bạch</a:t>
            </a:r>
            <a:r>
              <a:rPr lang="en-US" sz="2800" b="1" dirty="0">
                <a:solidFill>
                  <a:srgbClr val="C00000"/>
                </a:solidFill>
              </a:rPr>
              <a:t> </a:t>
            </a:r>
            <a:r>
              <a:rPr lang="en-US" sz="2800" b="1" dirty="0" err="1">
                <a:solidFill>
                  <a:srgbClr val="C00000"/>
                </a:solidFill>
              </a:rPr>
              <a:t>Đằng</a:t>
            </a:r>
            <a:r>
              <a:rPr lang="en-US" sz="2800" b="1" dirty="0">
                <a:solidFill>
                  <a:srgbClr val="C00000"/>
                </a:solidFill>
              </a:rPr>
              <a:t> </a:t>
            </a:r>
            <a:r>
              <a:rPr lang="en-US" sz="2800" b="1" dirty="0" err="1">
                <a:solidFill>
                  <a:srgbClr val="C00000"/>
                </a:solidFill>
              </a:rPr>
              <a:t>năm</a:t>
            </a:r>
            <a:r>
              <a:rPr lang="en-US" sz="2800" b="1" dirty="0">
                <a:solidFill>
                  <a:srgbClr val="C00000"/>
                </a:solidFill>
              </a:rPr>
              <a:t> 938</a:t>
            </a:r>
          </a:p>
        </p:txBody>
      </p:sp>
      <p:pic>
        <p:nvPicPr>
          <p:cNvPr id="5" name="Picture 4"/>
          <p:cNvPicPr>
            <a:picLocks noChangeAspect="1"/>
          </p:cNvPicPr>
          <p:nvPr/>
        </p:nvPicPr>
        <p:blipFill>
          <a:blip r:embed="rId2"/>
          <a:stretch>
            <a:fillRect/>
          </a:stretch>
        </p:blipFill>
        <p:spPr>
          <a:xfrm>
            <a:off x="6950619" y="1781742"/>
            <a:ext cx="4595387" cy="3442105"/>
          </a:xfrm>
          <a:prstGeom prst="rect">
            <a:avLst/>
          </a:prstGeom>
        </p:spPr>
      </p:pic>
      <p:sp>
        <p:nvSpPr>
          <p:cNvPr id="6" name="TextBox 5"/>
          <p:cNvSpPr txBox="1"/>
          <p:nvPr/>
        </p:nvSpPr>
        <p:spPr>
          <a:xfrm>
            <a:off x="7110484" y="5418161"/>
            <a:ext cx="4435522" cy="707886"/>
          </a:xfrm>
          <a:prstGeom prst="rect">
            <a:avLst/>
          </a:prstGeom>
          <a:noFill/>
        </p:spPr>
        <p:txBody>
          <a:bodyPr wrap="square" rtlCol="0">
            <a:spAutoFit/>
          </a:bodyPr>
          <a:lstStyle/>
          <a:p>
            <a:pPr algn="ctr"/>
            <a:r>
              <a:rPr lang="en-US" sz="2000" i="1" dirty="0" err="1">
                <a:solidFill>
                  <a:srgbClr val="C00000"/>
                </a:solidFill>
              </a:rPr>
              <a:t>Lăng</a:t>
            </a:r>
            <a:r>
              <a:rPr lang="en-US" sz="2000" i="1" dirty="0">
                <a:solidFill>
                  <a:srgbClr val="C00000"/>
                </a:solidFill>
              </a:rPr>
              <a:t> </a:t>
            </a:r>
            <a:r>
              <a:rPr lang="en-US" sz="2000" i="1" dirty="0" err="1">
                <a:solidFill>
                  <a:srgbClr val="C00000"/>
                </a:solidFill>
              </a:rPr>
              <a:t>thờ</a:t>
            </a:r>
            <a:r>
              <a:rPr lang="en-US" sz="2000" i="1" dirty="0">
                <a:solidFill>
                  <a:srgbClr val="C00000"/>
                </a:solidFill>
              </a:rPr>
              <a:t> </a:t>
            </a:r>
            <a:r>
              <a:rPr lang="en-US" sz="2000" i="1" dirty="0" err="1">
                <a:solidFill>
                  <a:srgbClr val="C00000"/>
                </a:solidFill>
              </a:rPr>
              <a:t>Ngô</a:t>
            </a:r>
            <a:r>
              <a:rPr lang="en-US" sz="2000" i="1" dirty="0">
                <a:solidFill>
                  <a:srgbClr val="C00000"/>
                </a:solidFill>
              </a:rPr>
              <a:t> </a:t>
            </a:r>
            <a:r>
              <a:rPr lang="en-US" sz="2000" i="1" dirty="0" err="1">
                <a:solidFill>
                  <a:srgbClr val="C00000"/>
                </a:solidFill>
              </a:rPr>
              <a:t>Quyền</a:t>
            </a:r>
            <a:r>
              <a:rPr lang="en-US" sz="2000" i="1" dirty="0">
                <a:solidFill>
                  <a:srgbClr val="C00000"/>
                </a:solidFill>
              </a:rPr>
              <a:t> ở </a:t>
            </a:r>
            <a:r>
              <a:rPr lang="en-US" sz="2000" i="1" dirty="0" err="1">
                <a:solidFill>
                  <a:srgbClr val="C00000"/>
                </a:solidFill>
              </a:rPr>
              <a:t>Đường</a:t>
            </a:r>
            <a:r>
              <a:rPr lang="en-US" sz="2000" i="1" dirty="0">
                <a:solidFill>
                  <a:srgbClr val="C00000"/>
                </a:solidFill>
              </a:rPr>
              <a:t> </a:t>
            </a:r>
            <a:r>
              <a:rPr lang="en-US" sz="2000" i="1" dirty="0" err="1">
                <a:solidFill>
                  <a:srgbClr val="C00000"/>
                </a:solidFill>
              </a:rPr>
              <a:t>Lâm</a:t>
            </a:r>
            <a:endParaRPr lang="en-US" sz="2000" i="1" dirty="0">
              <a:solidFill>
                <a:srgbClr val="C00000"/>
              </a:solidFill>
            </a:endParaRPr>
          </a:p>
          <a:p>
            <a:pPr algn="ctr"/>
            <a:r>
              <a:rPr lang="en-US" sz="2000" i="1" dirty="0">
                <a:solidFill>
                  <a:srgbClr val="C00000"/>
                </a:solidFill>
              </a:rPr>
              <a:t>(</a:t>
            </a:r>
            <a:r>
              <a:rPr lang="en-US" sz="2000" i="1" dirty="0" err="1">
                <a:solidFill>
                  <a:srgbClr val="C00000"/>
                </a:solidFill>
              </a:rPr>
              <a:t>Sơn</a:t>
            </a:r>
            <a:r>
              <a:rPr lang="en-US" sz="2000" i="1" dirty="0">
                <a:solidFill>
                  <a:srgbClr val="C00000"/>
                </a:solidFill>
              </a:rPr>
              <a:t> </a:t>
            </a:r>
            <a:r>
              <a:rPr lang="en-US" sz="2000" i="1" dirty="0" err="1">
                <a:solidFill>
                  <a:srgbClr val="C00000"/>
                </a:solidFill>
              </a:rPr>
              <a:t>Tây</a:t>
            </a:r>
            <a:r>
              <a:rPr lang="en-US" sz="2000" i="1" dirty="0">
                <a:solidFill>
                  <a:srgbClr val="C00000"/>
                </a:solidFill>
              </a:rPr>
              <a:t>, </a:t>
            </a:r>
            <a:r>
              <a:rPr lang="en-US" sz="2000" i="1" dirty="0" err="1">
                <a:solidFill>
                  <a:srgbClr val="C00000"/>
                </a:solidFill>
              </a:rPr>
              <a:t>Hà</a:t>
            </a:r>
            <a:r>
              <a:rPr lang="en-US" sz="2000" i="1" dirty="0">
                <a:solidFill>
                  <a:srgbClr val="C00000"/>
                </a:solidFill>
              </a:rPr>
              <a:t> </a:t>
            </a:r>
            <a:r>
              <a:rPr lang="en-US" sz="2000" i="1" dirty="0" err="1">
                <a:solidFill>
                  <a:srgbClr val="C00000"/>
                </a:solidFill>
              </a:rPr>
              <a:t>Nội</a:t>
            </a:r>
            <a:r>
              <a:rPr lang="en-US" sz="2000" i="1" dirty="0">
                <a:solidFill>
                  <a:srgbClr val="C00000"/>
                </a:solidFill>
              </a:rPr>
              <a:t>)</a:t>
            </a:r>
          </a:p>
        </p:txBody>
      </p:sp>
    </p:spTree>
    <p:extLst>
      <p:ext uri="{BB962C8B-B14F-4D97-AF65-F5344CB8AC3E}">
        <p14:creationId xmlns:p14="http://schemas.microsoft.com/office/powerpoint/2010/main" val="268102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029" y="1563100"/>
            <a:ext cx="7694924" cy="3939027"/>
          </a:xfrm>
          <a:prstGeom prst="rect">
            <a:avLst/>
          </a:prstGeom>
          <a:solidFill>
            <a:schemeClr val="bg1"/>
          </a:solidFill>
        </p:spPr>
        <p:txBody>
          <a:bodyPr wrap="square">
            <a:spAutoFit/>
          </a:bodyPr>
          <a:lstStyle/>
          <a:p>
            <a:pPr>
              <a:lnSpc>
                <a:spcPct val="150000"/>
              </a:lnSpc>
              <a:spcBef>
                <a:spcPts val="600"/>
              </a:spcBef>
              <a:spcAft>
                <a:spcPts val="600"/>
              </a:spcAft>
            </a:pPr>
            <a:r>
              <a:rPr lang="en-US" sz="2600" b="1" i="1" dirty="0" err="1">
                <a:solidFill>
                  <a:srgbClr val="C00000"/>
                </a:solidFill>
              </a:rPr>
              <a:t>Nhiệm</a:t>
            </a:r>
            <a:r>
              <a:rPr lang="en-US" sz="2600" b="1" i="1" dirty="0">
                <a:solidFill>
                  <a:srgbClr val="C00000"/>
                </a:solidFill>
              </a:rPr>
              <a:t> </a:t>
            </a:r>
            <a:r>
              <a:rPr lang="en-US" sz="2600" b="1" i="1" dirty="0" err="1">
                <a:solidFill>
                  <a:srgbClr val="C00000"/>
                </a:solidFill>
              </a:rPr>
              <a:t>vụ</a:t>
            </a:r>
            <a:r>
              <a:rPr lang="en-US" sz="2600" b="1" i="1" dirty="0">
                <a:solidFill>
                  <a:srgbClr val="C00000"/>
                </a:solidFill>
              </a:rPr>
              <a:t>: </a:t>
            </a:r>
            <a:r>
              <a:rPr lang="en-US" sz="2600" b="1" i="1" dirty="0" err="1">
                <a:solidFill>
                  <a:srgbClr val="C00000"/>
                </a:solidFill>
              </a:rPr>
              <a:t>Làm</a:t>
            </a:r>
            <a:r>
              <a:rPr lang="en-US" sz="2600" b="1" i="1" dirty="0">
                <a:solidFill>
                  <a:srgbClr val="C00000"/>
                </a:solidFill>
              </a:rPr>
              <a:t> </a:t>
            </a:r>
            <a:r>
              <a:rPr lang="en-US" sz="2600" b="1" i="1" dirty="0" err="1">
                <a:solidFill>
                  <a:srgbClr val="C00000"/>
                </a:solidFill>
              </a:rPr>
              <a:t>việc</a:t>
            </a:r>
            <a:r>
              <a:rPr lang="en-US" sz="2600" b="1" i="1" dirty="0">
                <a:solidFill>
                  <a:srgbClr val="C00000"/>
                </a:solidFill>
              </a:rPr>
              <a:t> </a:t>
            </a:r>
            <a:r>
              <a:rPr lang="en-US" sz="2600" b="1" i="1" dirty="0" err="1">
                <a:solidFill>
                  <a:srgbClr val="C00000"/>
                </a:solidFill>
              </a:rPr>
              <a:t>theo</a:t>
            </a:r>
            <a:r>
              <a:rPr lang="en-US" sz="2600" b="1" i="1" dirty="0">
                <a:solidFill>
                  <a:srgbClr val="C00000"/>
                </a:solidFill>
              </a:rPr>
              <a:t> </a:t>
            </a:r>
            <a:r>
              <a:rPr lang="en-US" sz="2600" b="1" i="1" dirty="0" err="1">
                <a:solidFill>
                  <a:srgbClr val="C00000"/>
                </a:solidFill>
              </a:rPr>
              <a:t>cặp</a:t>
            </a:r>
            <a:r>
              <a:rPr lang="en-US" sz="2600" b="1" i="1" dirty="0">
                <a:solidFill>
                  <a:srgbClr val="C00000"/>
                </a:solidFill>
              </a:rPr>
              <a:t> </a:t>
            </a:r>
            <a:r>
              <a:rPr lang="en-US" sz="2600" b="1" i="1" dirty="0" err="1">
                <a:solidFill>
                  <a:srgbClr val="C00000"/>
                </a:solidFill>
              </a:rPr>
              <a:t>đôi</a:t>
            </a:r>
            <a:endParaRPr lang="en-US" sz="2600" b="1" i="1" dirty="0">
              <a:solidFill>
                <a:srgbClr val="C00000"/>
              </a:solidFill>
            </a:endParaRPr>
          </a:p>
          <a:p>
            <a:pPr marL="457200" indent="-457200">
              <a:lnSpc>
                <a:spcPct val="150000"/>
              </a:lnSpc>
              <a:spcBef>
                <a:spcPts val="600"/>
              </a:spcBef>
              <a:spcAft>
                <a:spcPts val="600"/>
              </a:spcAft>
              <a:buFont typeface="Arial" panose="020B0604020202020204" pitchFamily="34" charset="0"/>
              <a:buChar char="•"/>
            </a:pPr>
            <a:r>
              <a:rPr lang="en-US" sz="2600" dirty="0" err="1">
                <a:solidFill>
                  <a:srgbClr val="002060"/>
                </a:solidFill>
              </a:rPr>
              <a:t>Sử</a:t>
            </a:r>
            <a:r>
              <a:rPr lang="en-US" sz="2600" dirty="0">
                <a:solidFill>
                  <a:srgbClr val="002060"/>
                </a:solidFill>
              </a:rPr>
              <a:t> </a:t>
            </a:r>
            <a:r>
              <a:rPr lang="en-US" sz="2600" dirty="0" err="1">
                <a:solidFill>
                  <a:srgbClr val="002060"/>
                </a:solidFill>
              </a:rPr>
              <a:t>dụng</a:t>
            </a:r>
            <a:r>
              <a:rPr lang="en-US" sz="2600" dirty="0">
                <a:solidFill>
                  <a:srgbClr val="002060"/>
                </a:solidFill>
              </a:rPr>
              <a:t> </a:t>
            </a:r>
            <a:r>
              <a:rPr lang="en-US" sz="2600" dirty="0" err="1">
                <a:solidFill>
                  <a:srgbClr val="002060"/>
                </a:solidFill>
              </a:rPr>
              <a:t>các</a:t>
            </a:r>
            <a:r>
              <a:rPr lang="en-US" sz="2600" dirty="0">
                <a:solidFill>
                  <a:srgbClr val="002060"/>
                </a:solidFill>
              </a:rPr>
              <a:t> </a:t>
            </a:r>
            <a:r>
              <a:rPr lang="en-US" sz="2600" dirty="0" err="1">
                <a:solidFill>
                  <a:srgbClr val="002060"/>
                </a:solidFill>
              </a:rPr>
              <a:t>từ</a:t>
            </a:r>
            <a:r>
              <a:rPr lang="en-US" sz="2600" dirty="0">
                <a:solidFill>
                  <a:srgbClr val="002060"/>
                </a:solidFill>
              </a:rPr>
              <a:t> </a:t>
            </a:r>
            <a:r>
              <a:rPr lang="en-US" sz="2600" dirty="0" err="1">
                <a:solidFill>
                  <a:srgbClr val="002060"/>
                </a:solidFill>
              </a:rPr>
              <a:t>khoá</a:t>
            </a:r>
            <a:r>
              <a:rPr lang="en-US" sz="2600" dirty="0">
                <a:solidFill>
                  <a:srgbClr val="002060"/>
                </a:solidFill>
              </a:rPr>
              <a:t> </a:t>
            </a:r>
            <a:r>
              <a:rPr lang="en-US" sz="2600" dirty="0" err="1">
                <a:solidFill>
                  <a:srgbClr val="002060"/>
                </a:solidFill>
              </a:rPr>
              <a:t>để</a:t>
            </a:r>
            <a:r>
              <a:rPr lang="en-US" sz="2600" dirty="0">
                <a:solidFill>
                  <a:srgbClr val="002060"/>
                </a:solidFill>
              </a:rPr>
              <a:t> </a:t>
            </a:r>
            <a:r>
              <a:rPr lang="en-US" sz="2600" dirty="0" err="1">
                <a:solidFill>
                  <a:srgbClr val="002060"/>
                </a:solidFill>
              </a:rPr>
              <a:t>miêu</a:t>
            </a:r>
            <a:r>
              <a:rPr lang="en-US" sz="2600" dirty="0">
                <a:solidFill>
                  <a:srgbClr val="002060"/>
                </a:solidFill>
              </a:rPr>
              <a:t> </a:t>
            </a:r>
            <a:r>
              <a:rPr lang="en-US" sz="2600" dirty="0" err="1">
                <a:solidFill>
                  <a:srgbClr val="002060"/>
                </a:solidFill>
              </a:rPr>
              <a:t>tả</a:t>
            </a:r>
            <a:r>
              <a:rPr lang="en-US" sz="2600" dirty="0">
                <a:solidFill>
                  <a:srgbClr val="002060"/>
                </a:solidFill>
              </a:rPr>
              <a:t>, </a:t>
            </a:r>
            <a:r>
              <a:rPr lang="en-US" sz="2600" dirty="0" err="1">
                <a:solidFill>
                  <a:srgbClr val="002060"/>
                </a:solidFill>
              </a:rPr>
              <a:t>tái</a:t>
            </a:r>
            <a:r>
              <a:rPr lang="en-US" sz="2600" dirty="0">
                <a:solidFill>
                  <a:srgbClr val="002060"/>
                </a:solidFill>
              </a:rPr>
              <a:t> </a:t>
            </a:r>
            <a:r>
              <a:rPr lang="en-US" sz="2600" dirty="0" err="1">
                <a:solidFill>
                  <a:srgbClr val="002060"/>
                </a:solidFill>
              </a:rPr>
              <a:t>hiện</a:t>
            </a:r>
            <a:r>
              <a:rPr lang="en-US" sz="2600" dirty="0">
                <a:solidFill>
                  <a:srgbClr val="002060"/>
                </a:solidFill>
              </a:rPr>
              <a:t> </a:t>
            </a:r>
            <a:r>
              <a:rPr lang="en-US" sz="2600" dirty="0" err="1">
                <a:solidFill>
                  <a:srgbClr val="002060"/>
                </a:solidFill>
              </a:rPr>
              <a:t>lại</a:t>
            </a:r>
            <a:r>
              <a:rPr lang="en-US" sz="2600" dirty="0">
                <a:solidFill>
                  <a:srgbClr val="002060"/>
                </a:solidFill>
              </a:rPr>
              <a:t> </a:t>
            </a:r>
            <a:r>
              <a:rPr lang="en-US" sz="2600" dirty="0" err="1">
                <a:solidFill>
                  <a:srgbClr val="002060"/>
                </a:solidFill>
              </a:rPr>
              <a:t>trận</a:t>
            </a:r>
            <a:r>
              <a:rPr lang="en-US" sz="2600" dirty="0">
                <a:solidFill>
                  <a:srgbClr val="002060"/>
                </a:solidFill>
              </a:rPr>
              <a:t> </a:t>
            </a:r>
            <a:r>
              <a:rPr lang="en-US" sz="2600" dirty="0" err="1">
                <a:solidFill>
                  <a:srgbClr val="002060"/>
                </a:solidFill>
              </a:rPr>
              <a:t>đánh</a:t>
            </a:r>
            <a:r>
              <a:rPr lang="en-US" sz="2600" dirty="0">
                <a:solidFill>
                  <a:srgbClr val="002060"/>
                </a:solidFill>
              </a:rPr>
              <a:t> </a:t>
            </a:r>
            <a:r>
              <a:rPr lang="en-US" sz="2600" dirty="0" err="1">
                <a:solidFill>
                  <a:srgbClr val="002060"/>
                </a:solidFill>
              </a:rPr>
              <a:t>Bạch</a:t>
            </a:r>
            <a:r>
              <a:rPr lang="en-US" sz="2600" dirty="0">
                <a:solidFill>
                  <a:srgbClr val="002060"/>
                </a:solidFill>
              </a:rPr>
              <a:t> </a:t>
            </a:r>
            <a:r>
              <a:rPr lang="en-US" sz="2600" dirty="0" err="1">
                <a:solidFill>
                  <a:srgbClr val="002060"/>
                </a:solidFill>
              </a:rPr>
              <a:t>Đằng</a:t>
            </a:r>
            <a:r>
              <a:rPr lang="en-US" sz="2600" dirty="0">
                <a:solidFill>
                  <a:srgbClr val="002060"/>
                </a:solidFill>
              </a:rPr>
              <a:t> </a:t>
            </a:r>
            <a:r>
              <a:rPr lang="en-US" sz="2600" dirty="0" err="1">
                <a:solidFill>
                  <a:srgbClr val="002060"/>
                </a:solidFill>
              </a:rPr>
              <a:t>năm</a:t>
            </a:r>
            <a:r>
              <a:rPr lang="en-US" sz="2600" dirty="0">
                <a:solidFill>
                  <a:srgbClr val="002060"/>
                </a:solidFill>
              </a:rPr>
              <a:t> 938 </a:t>
            </a:r>
          </a:p>
          <a:p>
            <a:pPr marL="457200" indent="-457200">
              <a:lnSpc>
                <a:spcPct val="150000"/>
              </a:lnSpc>
              <a:spcBef>
                <a:spcPts val="600"/>
              </a:spcBef>
              <a:spcAft>
                <a:spcPts val="600"/>
              </a:spcAft>
              <a:buFont typeface="Arial" panose="020B0604020202020204" pitchFamily="34" charset="0"/>
              <a:buChar char="•"/>
            </a:pPr>
            <a:r>
              <a:rPr lang="en-US" sz="2600" dirty="0" err="1">
                <a:solidFill>
                  <a:srgbClr val="002060"/>
                </a:solidFill>
              </a:rPr>
              <a:t>Các</a:t>
            </a:r>
            <a:r>
              <a:rPr lang="en-US" sz="2600" dirty="0">
                <a:solidFill>
                  <a:srgbClr val="002060"/>
                </a:solidFill>
              </a:rPr>
              <a:t> </a:t>
            </a:r>
            <a:r>
              <a:rPr lang="en-US" sz="2600" dirty="0" err="1">
                <a:solidFill>
                  <a:srgbClr val="002060"/>
                </a:solidFill>
              </a:rPr>
              <a:t>từ</a:t>
            </a:r>
            <a:r>
              <a:rPr lang="en-US" sz="2600" dirty="0">
                <a:solidFill>
                  <a:srgbClr val="002060"/>
                </a:solidFill>
              </a:rPr>
              <a:t> </a:t>
            </a:r>
            <a:r>
              <a:rPr lang="en-US" sz="2600" dirty="0" err="1">
                <a:solidFill>
                  <a:srgbClr val="002060"/>
                </a:solidFill>
              </a:rPr>
              <a:t>khoá</a:t>
            </a:r>
            <a:r>
              <a:rPr lang="en-US" sz="2600" dirty="0">
                <a:solidFill>
                  <a:srgbClr val="002060"/>
                </a:solidFill>
              </a:rPr>
              <a:t>: </a:t>
            </a:r>
            <a:r>
              <a:rPr lang="en-US" sz="2600" dirty="0" err="1">
                <a:solidFill>
                  <a:srgbClr val="002060"/>
                </a:solidFill>
              </a:rPr>
              <a:t>Ngô</a:t>
            </a:r>
            <a:r>
              <a:rPr lang="en-US" sz="2600" dirty="0">
                <a:solidFill>
                  <a:srgbClr val="002060"/>
                </a:solidFill>
              </a:rPr>
              <a:t> </a:t>
            </a:r>
            <a:r>
              <a:rPr lang="en-US" sz="2600" dirty="0" err="1">
                <a:solidFill>
                  <a:srgbClr val="002060"/>
                </a:solidFill>
              </a:rPr>
              <a:t>Quyền</a:t>
            </a:r>
            <a:r>
              <a:rPr lang="en-US" sz="2600" dirty="0">
                <a:solidFill>
                  <a:srgbClr val="002060"/>
                </a:solidFill>
              </a:rPr>
              <a:t>, </a:t>
            </a:r>
            <a:r>
              <a:rPr lang="en-US" sz="2600" dirty="0" err="1">
                <a:solidFill>
                  <a:srgbClr val="002060"/>
                </a:solidFill>
              </a:rPr>
              <a:t>Kiều</a:t>
            </a:r>
            <a:r>
              <a:rPr lang="en-US" sz="2600" dirty="0">
                <a:solidFill>
                  <a:srgbClr val="002060"/>
                </a:solidFill>
              </a:rPr>
              <a:t> </a:t>
            </a:r>
            <a:r>
              <a:rPr lang="en-US" sz="2600" dirty="0" err="1">
                <a:solidFill>
                  <a:srgbClr val="002060"/>
                </a:solidFill>
              </a:rPr>
              <a:t>Công</a:t>
            </a:r>
            <a:r>
              <a:rPr lang="en-US" sz="2600" dirty="0">
                <a:solidFill>
                  <a:srgbClr val="002060"/>
                </a:solidFill>
              </a:rPr>
              <a:t> </a:t>
            </a:r>
            <a:r>
              <a:rPr lang="en-US" sz="2600" dirty="0" err="1">
                <a:solidFill>
                  <a:srgbClr val="002060"/>
                </a:solidFill>
              </a:rPr>
              <a:t>Tiễn</a:t>
            </a:r>
            <a:r>
              <a:rPr lang="en-US" sz="2600" dirty="0">
                <a:solidFill>
                  <a:srgbClr val="002060"/>
                </a:solidFill>
              </a:rPr>
              <a:t>, </a:t>
            </a:r>
            <a:r>
              <a:rPr lang="en-US" sz="2600" dirty="0" err="1">
                <a:solidFill>
                  <a:srgbClr val="002060"/>
                </a:solidFill>
              </a:rPr>
              <a:t>nhà</a:t>
            </a:r>
            <a:r>
              <a:rPr lang="en-US" sz="2600" dirty="0">
                <a:solidFill>
                  <a:srgbClr val="002060"/>
                </a:solidFill>
              </a:rPr>
              <a:t> Nam </a:t>
            </a:r>
            <a:r>
              <a:rPr lang="en-US" sz="2600" dirty="0" err="1">
                <a:solidFill>
                  <a:srgbClr val="002060"/>
                </a:solidFill>
              </a:rPr>
              <a:t>Hán</a:t>
            </a:r>
            <a:r>
              <a:rPr lang="en-US" sz="2600" dirty="0">
                <a:solidFill>
                  <a:srgbClr val="002060"/>
                </a:solidFill>
              </a:rPr>
              <a:t>, </a:t>
            </a:r>
            <a:r>
              <a:rPr lang="en-US" sz="2600" dirty="0" err="1">
                <a:solidFill>
                  <a:srgbClr val="002060"/>
                </a:solidFill>
              </a:rPr>
              <a:t>thái</a:t>
            </a:r>
            <a:r>
              <a:rPr lang="en-US" sz="2600" dirty="0">
                <a:solidFill>
                  <a:srgbClr val="002060"/>
                </a:solidFill>
              </a:rPr>
              <a:t> </a:t>
            </a:r>
            <a:r>
              <a:rPr lang="en-US" sz="2600" dirty="0" err="1">
                <a:solidFill>
                  <a:srgbClr val="002060"/>
                </a:solidFill>
              </a:rPr>
              <a:t>tử</a:t>
            </a:r>
            <a:r>
              <a:rPr lang="en-US" sz="2600" dirty="0">
                <a:solidFill>
                  <a:srgbClr val="002060"/>
                </a:solidFill>
              </a:rPr>
              <a:t> </a:t>
            </a:r>
            <a:r>
              <a:rPr lang="en-US" sz="2600" dirty="0" err="1">
                <a:solidFill>
                  <a:srgbClr val="002060"/>
                </a:solidFill>
              </a:rPr>
              <a:t>Lưu</a:t>
            </a:r>
            <a:r>
              <a:rPr lang="en-US" sz="2600" dirty="0">
                <a:solidFill>
                  <a:srgbClr val="002060"/>
                </a:solidFill>
              </a:rPr>
              <a:t> </a:t>
            </a:r>
            <a:r>
              <a:rPr lang="en-US" sz="2600" dirty="0" err="1">
                <a:solidFill>
                  <a:srgbClr val="002060"/>
                </a:solidFill>
              </a:rPr>
              <a:t>Hoằng</a:t>
            </a:r>
            <a:r>
              <a:rPr lang="en-US" sz="2600" dirty="0">
                <a:solidFill>
                  <a:srgbClr val="002060"/>
                </a:solidFill>
              </a:rPr>
              <a:t> </a:t>
            </a:r>
            <a:r>
              <a:rPr lang="en-US" sz="2600" dirty="0" err="1">
                <a:solidFill>
                  <a:srgbClr val="002060"/>
                </a:solidFill>
              </a:rPr>
              <a:t>Tháo</a:t>
            </a:r>
            <a:r>
              <a:rPr lang="en-US" sz="2600" dirty="0">
                <a:solidFill>
                  <a:srgbClr val="002060"/>
                </a:solidFill>
              </a:rPr>
              <a:t>, </a:t>
            </a:r>
            <a:r>
              <a:rPr lang="en-US" sz="2600" dirty="0" err="1">
                <a:solidFill>
                  <a:srgbClr val="002060"/>
                </a:solidFill>
              </a:rPr>
              <a:t>sông</a:t>
            </a:r>
            <a:r>
              <a:rPr lang="en-US" sz="2600" dirty="0">
                <a:solidFill>
                  <a:srgbClr val="002060"/>
                </a:solidFill>
              </a:rPr>
              <a:t> </a:t>
            </a:r>
            <a:r>
              <a:rPr lang="en-US" sz="2600" dirty="0" err="1">
                <a:solidFill>
                  <a:srgbClr val="002060"/>
                </a:solidFill>
              </a:rPr>
              <a:t>Bạch</a:t>
            </a:r>
            <a:r>
              <a:rPr lang="en-US" sz="2600" dirty="0">
                <a:solidFill>
                  <a:srgbClr val="002060"/>
                </a:solidFill>
              </a:rPr>
              <a:t> </a:t>
            </a:r>
            <a:r>
              <a:rPr lang="en-US" sz="2600" dirty="0" err="1">
                <a:solidFill>
                  <a:srgbClr val="002060"/>
                </a:solidFill>
              </a:rPr>
              <a:t>Đằng</a:t>
            </a:r>
            <a:r>
              <a:rPr lang="en-US" sz="2600" dirty="0">
                <a:solidFill>
                  <a:srgbClr val="002060"/>
                </a:solidFill>
              </a:rPr>
              <a:t>, </a:t>
            </a:r>
            <a:r>
              <a:rPr lang="en-US" sz="2600" dirty="0" err="1">
                <a:solidFill>
                  <a:srgbClr val="002060"/>
                </a:solidFill>
              </a:rPr>
              <a:t>cọc</a:t>
            </a:r>
            <a:r>
              <a:rPr lang="en-US" sz="2600" dirty="0">
                <a:solidFill>
                  <a:srgbClr val="002060"/>
                </a:solidFill>
              </a:rPr>
              <a:t> </a:t>
            </a:r>
            <a:r>
              <a:rPr lang="en-US" sz="2600" dirty="0" err="1">
                <a:solidFill>
                  <a:srgbClr val="002060"/>
                </a:solidFill>
              </a:rPr>
              <a:t>gỗ</a:t>
            </a:r>
            <a:r>
              <a:rPr lang="en-US" sz="2600" dirty="0">
                <a:solidFill>
                  <a:srgbClr val="002060"/>
                </a:solidFill>
              </a:rPr>
              <a:t> </a:t>
            </a:r>
            <a:r>
              <a:rPr lang="en-US" sz="2600" dirty="0" err="1">
                <a:solidFill>
                  <a:srgbClr val="002060"/>
                </a:solidFill>
              </a:rPr>
              <a:t>bịt</a:t>
            </a:r>
            <a:r>
              <a:rPr lang="en-US" sz="2600" dirty="0">
                <a:solidFill>
                  <a:srgbClr val="002060"/>
                </a:solidFill>
              </a:rPr>
              <a:t> </a:t>
            </a:r>
            <a:r>
              <a:rPr lang="en-US" sz="2600" dirty="0" err="1">
                <a:solidFill>
                  <a:srgbClr val="002060"/>
                </a:solidFill>
              </a:rPr>
              <a:t>sắt</a:t>
            </a:r>
            <a:r>
              <a:rPr lang="en-US" sz="2600" dirty="0">
                <a:solidFill>
                  <a:srgbClr val="002060"/>
                </a:solidFill>
              </a:rPr>
              <a:t> </a:t>
            </a:r>
            <a:r>
              <a:rPr lang="en-US" sz="2600" dirty="0" err="1">
                <a:solidFill>
                  <a:srgbClr val="002060"/>
                </a:solidFill>
              </a:rPr>
              <a:t>nhọn</a:t>
            </a:r>
            <a:r>
              <a:rPr lang="en-US" sz="2600" dirty="0">
                <a:solidFill>
                  <a:srgbClr val="002060"/>
                </a:solidFill>
              </a:rPr>
              <a:t>, </a:t>
            </a:r>
            <a:r>
              <a:rPr lang="en-US" sz="2600" dirty="0" err="1">
                <a:solidFill>
                  <a:srgbClr val="002060"/>
                </a:solidFill>
              </a:rPr>
              <a:t>thuỷ</a:t>
            </a:r>
            <a:r>
              <a:rPr lang="en-US" sz="2600" dirty="0">
                <a:solidFill>
                  <a:srgbClr val="002060"/>
                </a:solidFill>
              </a:rPr>
              <a:t> </a:t>
            </a:r>
            <a:r>
              <a:rPr lang="en-US" sz="2600" dirty="0" err="1">
                <a:solidFill>
                  <a:srgbClr val="002060"/>
                </a:solidFill>
              </a:rPr>
              <a:t>triều</a:t>
            </a:r>
            <a:r>
              <a:rPr lang="en-US" sz="2600" dirty="0">
                <a:solidFill>
                  <a:srgbClr val="002060"/>
                </a:solidFill>
              </a:rPr>
              <a:t>, </a:t>
            </a:r>
            <a:r>
              <a:rPr lang="en-US" sz="2600" dirty="0" err="1">
                <a:solidFill>
                  <a:srgbClr val="002060"/>
                </a:solidFill>
              </a:rPr>
              <a:t>tử</a:t>
            </a:r>
            <a:r>
              <a:rPr lang="en-US" sz="2600" dirty="0">
                <a:solidFill>
                  <a:srgbClr val="002060"/>
                </a:solidFill>
              </a:rPr>
              <a:t> </a:t>
            </a:r>
            <a:r>
              <a:rPr lang="en-US" sz="2600" dirty="0" err="1">
                <a:solidFill>
                  <a:srgbClr val="002060"/>
                </a:solidFill>
              </a:rPr>
              <a:t>trận</a:t>
            </a:r>
            <a:r>
              <a:rPr lang="en-US" sz="2600" dirty="0">
                <a:solidFill>
                  <a:srgbClr val="002060"/>
                </a:solidFill>
              </a:rPr>
              <a:t>.</a:t>
            </a:r>
          </a:p>
        </p:txBody>
      </p:sp>
      <p:pic>
        <p:nvPicPr>
          <p:cNvPr id="11266" name="Picture 2" descr="Trận thủy chiến Bạch Đằng: Những mảnh ghé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6505" y="4462819"/>
            <a:ext cx="3392457" cy="22305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75491" y="356763"/>
            <a:ext cx="10413241" cy="86179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LUYỆN TẬP</a:t>
            </a:r>
          </a:p>
        </p:txBody>
      </p:sp>
      <p:pic>
        <p:nvPicPr>
          <p:cNvPr id="3" name="Picture 2"/>
          <p:cNvPicPr>
            <a:picLocks noChangeAspect="1"/>
          </p:cNvPicPr>
          <p:nvPr/>
        </p:nvPicPr>
        <p:blipFill>
          <a:blip r:embed="rId3"/>
          <a:stretch>
            <a:fillRect/>
          </a:stretch>
        </p:blipFill>
        <p:spPr>
          <a:xfrm>
            <a:off x="8426505" y="1563100"/>
            <a:ext cx="3167491" cy="2653739"/>
          </a:xfrm>
          <a:prstGeom prst="rect">
            <a:avLst/>
          </a:prstGeom>
        </p:spPr>
      </p:pic>
    </p:spTree>
    <p:extLst>
      <p:ext uri="{BB962C8B-B14F-4D97-AF65-F5344CB8AC3E}">
        <p14:creationId xmlns:p14="http://schemas.microsoft.com/office/powerpoint/2010/main" val="163867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6678" y="1495925"/>
            <a:ext cx="7540283" cy="4154984"/>
          </a:xfrm>
          <a:prstGeom prst="rect">
            <a:avLst/>
          </a:prstGeom>
          <a:solidFill>
            <a:schemeClr val="bg1"/>
          </a:solidFill>
        </p:spPr>
        <p:txBody>
          <a:bodyPr wrap="square">
            <a:spAutoFit/>
          </a:bodyPr>
          <a:lstStyle/>
          <a:p>
            <a:pPr algn="just">
              <a:lnSpc>
                <a:spcPct val="150000"/>
              </a:lnSpc>
            </a:pPr>
            <a:r>
              <a:rPr lang="en-US" sz="2600" b="1" i="1" dirty="0" err="1">
                <a:solidFill>
                  <a:srgbClr val="C00000"/>
                </a:solidFill>
              </a:rPr>
              <a:t>Nhiệm</a:t>
            </a:r>
            <a:r>
              <a:rPr lang="en-US" sz="2600" b="1" i="1" dirty="0">
                <a:solidFill>
                  <a:srgbClr val="C00000"/>
                </a:solidFill>
              </a:rPr>
              <a:t> </a:t>
            </a:r>
            <a:r>
              <a:rPr lang="en-US" sz="2600" b="1" i="1" dirty="0" err="1">
                <a:solidFill>
                  <a:srgbClr val="C00000"/>
                </a:solidFill>
              </a:rPr>
              <a:t>vụ</a:t>
            </a:r>
            <a:r>
              <a:rPr lang="en-US" sz="2600" b="1" i="1" dirty="0">
                <a:solidFill>
                  <a:srgbClr val="C00000"/>
                </a:solidFill>
              </a:rPr>
              <a:t>:</a:t>
            </a:r>
          </a:p>
          <a:p>
            <a:pPr algn="just">
              <a:lnSpc>
                <a:spcPct val="150000"/>
              </a:lnSpc>
            </a:pPr>
            <a:r>
              <a:rPr lang="en-US" sz="2600" dirty="0" err="1">
                <a:solidFill>
                  <a:srgbClr val="002060"/>
                </a:solidFill>
              </a:rPr>
              <a:t>Tưởng</a:t>
            </a:r>
            <a:r>
              <a:rPr lang="en-US" sz="2600" dirty="0">
                <a:solidFill>
                  <a:srgbClr val="002060"/>
                </a:solidFill>
              </a:rPr>
              <a:t> </a:t>
            </a:r>
            <a:r>
              <a:rPr lang="en-US" sz="2600" dirty="0" err="1">
                <a:solidFill>
                  <a:srgbClr val="002060"/>
                </a:solidFill>
              </a:rPr>
              <a:t>tượng</a:t>
            </a:r>
            <a:r>
              <a:rPr lang="en-US" sz="2600" dirty="0">
                <a:solidFill>
                  <a:srgbClr val="002060"/>
                </a:solidFill>
              </a:rPr>
              <a:t> </a:t>
            </a:r>
            <a:r>
              <a:rPr lang="en-US" sz="2600" dirty="0" err="1">
                <a:solidFill>
                  <a:srgbClr val="002060"/>
                </a:solidFill>
              </a:rPr>
              <a:t>em</a:t>
            </a:r>
            <a:r>
              <a:rPr lang="en-US" sz="2600" dirty="0">
                <a:solidFill>
                  <a:srgbClr val="002060"/>
                </a:solidFill>
              </a:rPr>
              <a:t> </a:t>
            </a:r>
            <a:r>
              <a:rPr lang="en-US" sz="2600" dirty="0" err="1">
                <a:solidFill>
                  <a:srgbClr val="002060"/>
                </a:solidFill>
              </a:rPr>
              <a:t>là</a:t>
            </a:r>
            <a:r>
              <a:rPr lang="en-US" sz="2600" dirty="0">
                <a:solidFill>
                  <a:srgbClr val="002060"/>
                </a:solidFill>
              </a:rPr>
              <a:t> </a:t>
            </a:r>
            <a:r>
              <a:rPr lang="en-US" sz="2600" dirty="0" err="1">
                <a:solidFill>
                  <a:srgbClr val="002060"/>
                </a:solidFill>
              </a:rPr>
              <a:t>một</a:t>
            </a:r>
            <a:r>
              <a:rPr lang="en-US" sz="2600" dirty="0">
                <a:solidFill>
                  <a:srgbClr val="002060"/>
                </a:solidFill>
              </a:rPr>
              <a:t> </a:t>
            </a:r>
            <a:r>
              <a:rPr lang="en-US" sz="2600" dirty="0" err="1">
                <a:solidFill>
                  <a:srgbClr val="002060"/>
                </a:solidFill>
              </a:rPr>
              <a:t>người</a:t>
            </a:r>
            <a:r>
              <a:rPr lang="en-US" sz="2600" dirty="0">
                <a:solidFill>
                  <a:srgbClr val="002060"/>
                </a:solidFill>
              </a:rPr>
              <a:t> </a:t>
            </a:r>
            <a:r>
              <a:rPr lang="en-US" sz="2600" dirty="0" err="1">
                <a:solidFill>
                  <a:srgbClr val="002060"/>
                </a:solidFill>
              </a:rPr>
              <a:t>lính</a:t>
            </a:r>
            <a:r>
              <a:rPr lang="en-US" sz="2600" dirty="0">
                <a:solidFill>
                  <a:srgbClr val="002060"/>
                </a:solidFill>
              </a:rPr>
              <a:t> Nam </a:t>
            </a:r>
            <a:r>
              <a:rPr lang="en-US" sz="2600" dirty="0" err="1">
                <a:solidFill>
                  <a:srgbClr val="002060"/>
                </a:solidFill>
              </a:rPr>
              <a:t>Hán</a:t>
            </a:r>
            <a:r>
              <a:rPr lang="en-US" sz="2600" dirty="0">
                <a:solidFill>
                  <a:srgbClr val="002060"/>
                </a:solidFill>
              </a:rPr>
              <a:t> </a:t>
            </a:r>
            <a:r>
              <a:rPr lang="en-US" sz="2600" dirty="0" err="1">
                <a:solidFill>
                  <a:srgbClr val="002060"/>
                </a:solidFill>
              </a:rPr>
              <a:t>sống</a:t>
            </a:r>
            <a:r>
              <a:rPr lang="en-US" sz="2600" dirty="0">
                <a:solidFill>
                  <a:srgbClr val="002060"/>
                </a:solidFill>
              </a:rPr>
              <a:t> </a:t>
            </a:r>
            <a:r>
              <a:rPr lang="en-US" sz="2600" dirty="0" err="1">
                <a:solidFill>
                  <a:srgbClr val="002060"/>
                </a:solidFill>
              </a:rPr>
              <a:t>sót</a:t>
            </a:r>
            <a:r>
              <a:rPr lang="en-US" sz="2600" dirty="0">
                <a:solidFill>
                  <a:srgbClr val="002060"/>
                </a:solidFill>
              </a:rPr>
              <a:t> </a:t>
            </a:r>
            <a:r>
              <a:rPr lang="en-US" sz="2600" dirty="0" err="1">
                <a:solidFill>
                  <a:srgbClr val="002060"/>
                </a:solidFill>
              </a:rPr>
              <a:t>trở</a:t>
            </a:r>
            <a:r>
              <a:rPr lang="en-US" sz="2600" dirty="0">
                <a:solidFill>
                  <a:srgbClr val="002060"/>
                </a:solidFill>
              </a:rPr>
              <a:t> </a:t>
            </a:r>
            <a:r>
              <a:rPr lang="en-US" sz="2600" dirty="0" err="1">
                <a:solidFill>
                  <a:srgbClr val="002060"/>
                </a:solidFill>
              </a:rPr>
              <a:t>về</a:t>
            </a:r>
            <a:r>
              <a:rPr lang="en-US" sz="2600" dirty="0">
                <a:solidFill>
                  <a:srgbClr val="002060"/>
                </a:solidFill>
              </a:rPr>
              <a:t> </a:t>
            </a:r>
            <a:r>
              <a:rPr lang="en-US" sz="2600" dirty="0" err="1">
                <a:solidFill>
                  <a:srgbClr val="002060"/>
                </a:solidFill>
              </a:rPr>
              <a:t>sau</a:t>
            </a:r>
            <a:r>
              <a:rPr lang="en-US" sz="2600" dirty="0">
                <a:solidFill>
                  <a:srgbClr val="002060"/>
                </a:solidFill>
              </a:rPr>
              <a:t> </a:t>
            </a:r>
            <a:r>
              <a:rPr lang="en-US" sz="2600" dirty="0" err="1">
                <a:solidFill>
                  <a:srgbClr val="002060"/>
                </a:solidFill>
              </a:rPr>
              <a:t>trận</a:t>
            </a:r>
            <a:r>
              <a:rPr lang="en-US" sz="2600" dirty="0">
                <a:solidFill>
                  <a:srgbClr val="002060"/>
                </a:solidFill>
              </a:rPr>
              <a:t> </a:t>
            </a:r>
            <a:r>
              <a:rPr lang="en-US" sz="2600" dirty="0" err="1">
                <a:solidFill>
                  <a:srgbClr val="002060"/>
                </a:solidFill>
              </a:rPr>
              <a:t>Bạch</a:t>
            </a:r>
            <a:r>
              <a:rPr lang="en-US" sz="2600" dirty="0">
                <a:solidFill>
                  <a:srgbClr val="002060"/>
                </a:solidFill>
              </a:rPr>
              <a:t> </a:t>
            </a:r>
            <a:r>
              <a:rPr lang="en-US" sz="2600" dirty="0" err="1">
                <a:solidFill>
                  <a:srgbClr val="002060"/>
                </a:solidFill>
              </a:rPr>
              <a:t>Đằng</a:t>
            </a:r>
            <a:r>
              <a:rPr lang="en-US" sz="2600" dirty="0">
                <a:solidFill>
                  <a:srgbClr val="002060"/>
                </a:solidFill>
              </a:rPr>
              <a:t> </a:t>
            </a:r>
            <a:r>
              <a:rPr lang="en-US" sz="2600" dirty="0" err="1">
                <a:solidFill>
                  <a:srgbClr val="002060"/>
                </a:solidFill>
              </a:rPr>
              <a:t>năm</a:t>
            </a:r>
            <a:r>
              <a:rPr lang="en-US" sz="2600" dirty="0">
                <a:solidFill>
                  <a:srgbClr val="002060"/>
                </a:solidFill>
              </a:rPr>
              <a:t> 938, </a:t>
            </a:r>
            <a:r>
              <a:rPr lang="en-US" sz="2600" dirty="0" err="1">
                <a:solidFill>
                  <a:srgbClr val="002060"/>
                </a:solidFill>
              </a:rPr>
              <a:t>hãy</a:t>
            </a:r>
            <a:r>
              <a:rPr lang="en-US" sz="2600" dirty="0">
                <a:solidFill>
                  <a:srgbClr val="002060"/>
                </a:solidFill>
              </a:rPr>
              <a:t> </a:t>
            </a:r>
            <a:r>
              <a:rPr lang="en-US" sz="2600" dirty="0" err="1">
                <a:solidFill>
                  <a:srgbClr val="002060"/>
                </a:solidFill>
              </a:rPr>
              <a:t>viết</a:t>
            </a:r>
            <a:r>
              <a:rPr lang="en-US" sz="2600" dirty="0">
                <a:solidFill>
                  <a:srgbClr val="002060"/>
                </a:solidFill>
              </a:rPr>
              <a:t> </a:t>
            </a:r>
            <a:r>
              <a:rPr lang="en-US" sz="2600" dirty="0" err="1">
                <a:solidFill>
                  <a:srgbClr val="002060"/>
                </a:solidFill>
              </a:rPr>
              <a:t>một</a:t>
            </a:r>
            <a:r>
              <a:rPr lang="en-US" sz="2600" dirty="0">
                <a:solidFill>
                  <a:srgbClr val="002060"/>
                </a:solidFill>
              </a:rPr>
              <a:t> </a:t>
            </a:r>
            <a:r>
              <a:rPr lang="en-US" sz="2600" dirty="0" err="1">
                <a:solidFill>
                  <a:srgbClr val="002060"/>
                </a:solidFill>
              </a:rPr>
              <a:t>câu</a:t>
            </a:r>
            <a:r>
              <a:rPr lang="en-US" sz="2600" dirty="0">
                <a:solidFill>
                  <a:srgbClr val="002060"/>
                </a:solidFill>
              </a:rPr>
              <a:t> </a:t>
            </a:r>
            <a:r>
              <a:rPr lang="en-US" sz="2600" dirty="0" err="1">
                <a:solidFill>
                  <a:srgbClr val="002060"/>
                </a:solidFill>
              </a:rPr>
              <a:t>chuyện</a:t>
            </a:r>
            <a:r>
              <a:rPr lang="en-US" sz="2600" dirty="0">
                <a:solidFill>
                  <a:srgbClr val="002060"/>
                </a:solidFill>
              </a:rPr>
              <a:t> (</a:t>
            </a:r>
            <a:r>
              <a:rPr lang="en-US" sz="2600" dirty="0" err="1">
                <a:solidFill>
                  <a:srgbClr val="002060"/>
                </a:solidFill>
              </a:rPr>
              <a:t>khoảng</a:t>
            </a:r>
            <a:r>
              <a:rPr lang="en-US" sz="2600" dirty="0">
                <a:solidFill>
                  <a:srgbClr val="002060"/>
                </a:solidFill>
              </a:rPr>
              <a:t> 500 </a:t>
            </a:r>
            <a:r>
              <a:rPr lang="en-US" sz="2600" dirty="0" err="1">
                <a:solidFill>
                  <a:srgbClr val="002060"/>
                </a:solidFill>
              </a:rPr>
              <a:t>từ</a:t>
            </a:r>
            <a:r>
              <a:rPr lang="en-US" sz="2600" dirty="0">
                <a:solidFill>
                  <a:srgbClr val="002060"/>
                </a:solidFill>
              </a:rPr>
              <a:t>) </a:t>
            </a:r>
            <a:r>
              <a:rPr lang="en-US" sz="2600" dirty="0" err="1">
                <a:solidFill>
                  <a:srgbClr val="002060"/>
                </a:solidFill>
              </a:rPr>
              <a:t>kể</a:t>
            </a:r>
            <a:r>
              <a:rPr lang="en-US" sz="2600" dirty="0">
                <a:solidFill>
                  <a:srgbClr val="002060"/>
                </a:solidFill>
              </a:rPr>
              <a:t> </a:t>
            </a:r>
            <a:r>
              <a:rPr lang="en-US" sz="2600" dirty="0" err="1">
                <a:solidFill>
                  <a:srgbClr val="002060"/>
                </a:solidFill>
              </a:rPr>
              <a:t>lại</a:t>
            </a:r>
            <a:r>
              <a:rPr lang="en-US" sz="2600" dirty="0">
                <a:solidFill>
                  <a:srgbClr val="002060"/>
                </a:solidFill>
              </a:rPr>
              <a:t> </a:t>
            </a:r>
            <a:r>
              <a:rPr lang="en-US" sz="2600" dirty="0" err="1">
                <a:solidFill>
                  <a:srgbClr val="002060"/>
                </a:solidFill>
              </a:rPr>
              <a:t>nội</a:t>
            </a:r>
            <a:r>
              <a:rPr lang="en-US" sz="2600" dirty="0">
                <a:solidFill>
                  <a:srgbClr val="002060"/>
                </a:solidFill>
              </a:rPr>
              <a:t> dung </a:t>
            </a:r>
            <a:r>
              <a:rPr lang="en-US" sz="2600" dirty="0" err="1">
                <a:solidFill>
                  <a:srgbClr val="002060"/>
                </a:solidFill>
              </a:rPr>
              <a:t>trận</a:t>
            </a:r>
            <a:r>
              <a:rPr lang="en-US" sz="2600" dirty="0">
                <a:solidFill>
                  <a:srgbClr val="002060"/>
                </a:solidFill>
              </a:rPr>
              <a:t> </a:t>
            </a:r>
            <a:r>
              <a:rPr lang="en-US" sz="2600" dirty="0" err="1">
                <a:solidFill>
                  <a:srgbClr val="002060"/>
                </a:solidFill>
              </a:rPr>
              <a:t>chiến</a:t>
            </a:r>
            <a:r>
              <a:rPr lang="en-US" sz="2600" dirty="0">
                <a:solidFill>
                  <a:srgbClr val="002060"/>
                </a:solidFill>
              </a:rPr>
              <a:t>.</a:t>
            </a:r>
          </a:p>
          <a:p>
            <a:pPr marL="342900" indent="-342900" algn="just">
              <a:lnSpc>
                <a:spcPct val="150000"/>
              </a:lnSpc>
              <a:buFont typeface="Arial" panose="020B0604020202020204" pitchFamily="34" charset="0"/>
              <a:buChar char="•"/>
            </a:pPr>
            <a:r>
              <a:rPr lang="en-US" sz="2400" i="1" dirty="0" err="1">
                <a:solidFill>
                  <a:srgbClr val="002060"/>
                </a:solidFill>
              </a:rPr>
              <a:t>Trận</a:t>
            </a:r>
            <a:r>
              <a:rPr lang="en-US" sz="2400" i="1" dirty="0">
                <a:solidFill>
                  <a:srgbClr val="002060"/>
                </a:solidFill>
              </a:rPr>
              <a:t> </a:t>
            </a:r>
            <a:r>
              <a:rPr lang="en-US" sz="2400" i="1" dirty="0" err="1">
                <a:solidFill>
                  <a:srgbClr val="002060"/>
                </a:solidFill>
              </a:rPr>
              <a:t>chiến</a:t>
            </a:r>
            <a:r>
              <a:rPr lang="en-US" sz="2400" i="1" dirty="0">
                <a:solidFill>
                  <a:srgbClr val="002060"/>
                </a:solidFill>
              </a:rPr>
              <a:t> </a:t>
            </a:r>
            <a:r>
              <a:rPr lang="en-US" sz="2400" i="1" dirty="0" err="1">
                <a:solidFill>
                  <a:srgbClr val="002060"/>
                </a:solidFill>
              </a:rPr>
              <a:t>diễn</a:t>
            </a:r>
            <a:r>
              <a:rPr lang="en-US" sz="2400" i="1" dirty="0">
                <a:solidFill>
                  <a:srgbClr val="002060"/>
                </a:solidFill>
              </a:rPr>
              <a:t> </a:t>
            </a:r>
            <a:r>
              <a:rPr lang="en-US" sz="2400" i="1" dirty="0" err="1">
                <a:solidFill>
                  <a:srgbClr val="002060"/>
                </a:solidFill>
              </a:rPr>
              <a:t>ra</a:t>
            </a:r>
            <a:r>
              <a:rPr lang="en-US" sz="2400" i="1" dirty="0">
                <a:solidFill>
                  <a:srgbClr val="002060"/>
                </a:solidFill>
              </a:rPr>
              <a:t> </a:t>
            </a:r>
            <a:r>
              <a:rPr lang="en-US" sz="2400" i="1" dirty="0" err="1">
                <a:solidFill>
                  <a:srgbClr val="002060"/>
                </a:solidFill>
              </a:rPr>
              <a:t>như</a:t>
            </a:r>
            <a:r>
              <a:rPr lang="en-US" sz="2400" i="1" dirty="0">
                <a:solidFill>
                  <a:srgbClr val="002060"/>
                </a:solidFill>
              </a:rPr>
              <a:t> </a:t>
            </a:r>
            <a:r>
              <a:rPr lang="en-US" sz="2400" i="1" dirty="0" err="1">
                <a:solidFill>
                  <a:srgbClr val="002060"/>
                </a:solidFill>
              </a:rPr>
              <a:t>thế</a:t>
            </a:r>
            <a:r>
              <a:rPr lang="en-US" sz="2400" i="1" dirty="0">
                <a:solidFill>
                  <a:srgbClr val="002060"/>
                </a:solidFill>
              </a:rPr>
              <a:t> </a:t>
            </a:r>
            <a:r>
              <a:rPr lang="en-US" sz="2400" i="1" dirty="0" err="1">
                <a:solidFill>
                  <a:srgbClr val="002060"/>
                </a:solidFill>
              </a:rPr>
              <a:t>nào</a:t>
            </a:r>
            <a:endParaRPr lang="en-US" sz="2400" i="1" dirty="0">
              <a:solidFill>
                <a:srgbClr val="002060"/>
              </a:solidFill>
            </a:endParaRPr>
          </a:p>
          <a:p>
            <a:pPr marL="342900" indent="-342900" algn="just">
              <a:lnSpc>
                <a:spcPct val="150000"/>
              </a:lnSpc>
              <a:buFont typeface="Arial" panose="020B0604020202020204" pitchFamily="34" charset="0"/>
              <a:buChar char="•"/>
            </a:pPr>
            <a:r>
              <a:rPr lang="en-US" sz="2400" i="1" dirty="0" err="1">
                <a:solidFill>
                  <a:srgbClr val="002060"/>
                </a:solidFill>
              </a:rPr>
              <a:t>Quân</a:t>
            </a:r>
            <a:r>
              <a:rPr lang="en-US" sz="2400" i="1" dirty="0">
                <a:solidFill>
                  <a:srgbClr val="002060"/>
                </a:solidFill>
              </a:rPr>
              <a:t> Nam </a:t>
            </a:r>
            <a:r>
              <a:rPr lang="en-US" sz="2400" i="1" dirty="0" err="1">
                <a:solidFill>
                  <a:srgbClr val="002060"/>
                </a:solidFill>
              </a:rPr>
              <a:t>Hán</a:t>
            </a:r>
            <a:r>
              <a:rPr lang="en-US" sz="2400" i="1" dirty="0">
                <a:solidFill>
                  <a:srgbClr val="002060"/>
                </a:solidFill>
              </a:rPr>
              <a:t> </a:t>
            </a:r>
            <a:r>
              <a:rPr lang="en-US" sz="2400" i="1" dirty="0" err="1">
                <a:solidFill>
                  <a:srgbClr val="002060"/>
                </a:solidFill>
              </a:rPr>
              <a:t>thua</a:t>
            </a:r>
            <a:r>
              <a:rPr lang="en-US" sz="2400" i="1" dirty="0">
                <a:solidFill>
                  <a:srgbClr val="002060"/>
                </a:solidFill>
              </a:rPr>
              <a:t> </a:t>
            </a:r>
            <a:r>
              <a:rPr lang="en-US" sz="2400" i="1" dirty="0" err="1">
                <a:solidFill>
                  <a:srgbClr val="002060"/>
                </a:solidFill>
              </a:rPr>
              <a:t>vì</a:t>
            </a:r>
            <a:r>
              <a:rPr lang="en-US" sz="2400" i="1" dirty="0">
                <a:solidFill>
                  <a:srgbClr val="002060"/>
                </a:solidFill>
              </a:rPr>
              <a:t> </a:t>
            </a:r>
            <a:r>
              <a:rPr lang="en-US" sz="2400" i="1" dirty="0" err="1">
                <a:solidFill>
                  <a:srgbClr val="002060"/>
                </a:solidFill>
              </a:rPr>
              <a:t>lí</a:t>
            </a:r>
            <a:r>
              <a:rPr lang="en-US" sz="2400" i="1" dirty="0">
                <a:solidFill>
                  <a:srgbClr val="002060"/>
                </a:solidFill>
              </a:rPr>
              <a:t> do </a:t>
            </a:r>
            <a:r>
              <a:rPr lang="en-US" sz="2400" i="1" dirty="0" err="1">
                <a:solidFill>
                  <a:srgbClr val="002060"/>
                </a:solidFill>
              </a:rPr>
              <a:t>gì</a:t>
            </a:r>
            <a:r>
              <a:rPr lang="en-US" sz="2400" i="1" dirty="0">
                <a:solidFill>
                  <a:srgbClr val="002060"/>
                </a:solidFill>
              </a:rPr>
              <a:t>?</a:t>
            </a:r>
          </a:p>
          <a:p>
            <a:pPr marL="342900" indent="-342900" algn="just">
              <a:lnSpc>
                <a:spcPct val="150000"/>
              </a:lnSpc>
              <a:buFont typeface="Arial" panose="020B0604020202020204" pitchFamily="34" charset="0"/>
              <a:buChar char="•"/>
            </a:pPr>
            <a:r>
              <a:rPr lang="en-US" sz="2400" i="1" dirty="0" err="1">
                <a:solidFill>
                  <a:srgbClr val="002060"/>
                </a:solidFill>
              </a:rPr>
              <a:t>Cảm</a:t>
            </a:r>
            <a:r>
              <a:rPr lang="en-US" sz="2400" i="1" dirty="0">
                <a:solidFill>
                  <a:srgbClr val="002060"/>
                </a:solidFill>
              </a:rPr>
              <a:t> </a:t>
            </a:r>
            <a:r>
              <a:rPr lang="en-US" sz="2400" i="1" dirty="0" err="1">
                <a:solidFill>
                  <a:srgbClr val="002060"/>
                </a:solidFill>
              </a:rPr>
              <a:t>xúc</a:t>
            </a:r>
            <a:r>
              <a:rPr lang="en-US" sz="2400" i="1" dirty="0">
                <a:solidFill>
                  <a:srgbClr val="002060"/>
                </a:solidFill>
              </a:rPr>
              <a:t> </a:t>
            </a:r>
            <a:r>
              <a:rPr lang="en-US" sz="2400" i="1" dirty="0" err="1">
                <a:solidFill>
                  <a:srgbClr val="002060"/>
                </a:solidFill>
              </a:rPr>
              <a:t>của</a:t>
            </a:r>
            <a:r>
              <a:rPr lang="en-US" sz="2400" i="1" dirty="0">
                <a:solidFill>
                  <a:srgbClr val="002060"/>
                </a:solidFill>
              </a:rPr>
              <a:t> </a:t>
            </a:r>
            <a:r>
              <a:rPr lang="en-US" sz="2400" i="1" dirty="0" err="1">
                <a:solidFill>
                  <a:srgbClr val="002060"/>
                </a:solidFill>
              </a:rPr>
              <a:t>người</a:t>
            </a:r>
            <a:r>
              <a:rPr lang="en-US" sz="2400" i="1" dirty="0">
                <a:solidFill>
                  <a:srgbClr val="002060"/>
                </a:solidFill>
              </a:rPr>
              <a:t> </a:t>
            </a:r>
            <a:r>
              <a:rPr lang="en-US" sz="2400" i="1" dirty="0" err="1">
                <a:solidFill>
                  <a:srgbClr val="002060"/>
                </a:solidFill>
              </a:rPr>
              <a:t>lính</a:t>
            </a:r>
            <a:r>
              <a:rPr lang="en-US" sz="2400" i="1" dirty="0">
                <a:solidFill>
                  <a:srgbClr val="002060"/>
                </a:solidFill>
              </a:rPr>
              <a:t> Nam </a:t>
            </a:r>
            <a:r>
              <a:rPr lang="en-US" sz="2400" i="1" dirty="0" err="1">
                <a:solidFill>
                  <a:srgbClr val="002060"/>
                </a:solidFill>
              </a:rPr>
              <a:t>Hán</a:t>
            </a:r>
            <a:r>
              <a:rPr lang="en-US" sz="2400" i="1" dirty="0">
                <a:solidFill>
                  <a:srgbClr val="002060"/>
                </a:solidFill>
              </a:rPr>
              <a:t> </a:t>
            </a:r>
            <a:r>
              <a:rPr lang="en-US" sz="2400" i="1" dirty="0" err="1">
                <a:solidFill>
                  <a:srgbClr val="002060"/>
                </a:solidFill>
              </a:rPr>
              <a:t>sau</a:t>
            </a:r>
            <a:r>
              <a:rPr lang="en-US" sz="2400" i="1" dirty="0">
                <a:solidFill>
                  <a:srgbClr val="002060"/>
                </a:solidFill>
              </a:rPr>
              <a:t> </a:t>
            </a:r>
            <a:r>
              <a:rPr lang="en-US" sz="2400" i="1" dirty="0" err="1">
                <a:solidFill>
                  <a:srgbClr val="002060"/>
                </a:solidFill>
              </a:rPr>
              <a:t>khi</a:t>
            </a:r>
            <a:r>
              <a:rPr lang="en-US" sz="2400" i="1" dirty="0">
                <a:solidFill>
                  <a:srgbClr val="002060"/>
                </a:solidFill>
              </a:rPr>
              <a:t> </a:t>
            </a:r>
            <a:r>
              <a:rPr lang="en-US" sz="2400" i="1" dirty="0" err="1">
                <a:solidFill>
                  <a:srgbClr val="002060"/>
                </a:solidFill>
              </a:rPr>
              <a:t>sống</a:t>
            </a:r>
            <a:r>
              <a:rPr lang="en-US" sz="2400" i="1" dirty="0">
                <a:solidFill>
                  <a:srgbClr val="002060"/>
                </a:solidFill>
              </a:rPr>
              <a:t> </a:t>
            </a:r>
            <a:r>
              <a:rPr lang="en-US" sz="2400" i="1" dirty="0" err="1">
                <a:solidFill>
                  <a:srgbClr val="002060"/>
                </a:solidFill>
              </a:rPr>
              <a:t>sót</a:t>
            </a:r>
            <a:r>
              <a:rPr lang="en-US" sz="2400" i="1" dirty="0">
                <a:solidFill>
                  <a:srgbClr val="002060"/>
                </a:solidFill>
              </a:rPr>
              <a:t> </a:t>
            </a:r>
            <a:r>
              <a:rPr lang="en-US" sz="2400" i="1" dirty="0" err="1">
                <a:solidFill>
                  <a:srgbClr val="002060"/>
                </a:solidFill>
              </a:rPr>
              <a:t>trở</a:t>
            </a:r>
            <a:r>
              <a:rPr lang="en-US" sz="2400" i="1" dirty="0">
                <a:solidFill>
                  <a:srgbClr val="002060"/>
                </a:solidFill>
              </a:rPr>
              <a:t> </a:t>
            </a:r>
            <a:r>
              <a:rPr lang="en-US" sz="2400" i="1" dirty="0" err="1">
                <a:solidFill>
                  <a:srgbClr val="002060"/>
                </a:solidFill>
              </a:rPr>
              <a:t>về</a:t>
            </a:r>
            <a:endParaRPr lang="en-US" sz="2400" i="1" dirty="0">
              <a:solidFill>
                <a:srgbClr val="002060"/>
              </a:solidFill>
            </a:endParaRPr>
          </a:p>
        </p:txBody>
      </p:sp>
      <p:pic>
        <p:nvPicPr>
          <p:cNvPr id="3" name="Picture 2" descr="Binh lính nhà H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6159" y="1948157"/>
            <a:ext cx="3671318" cy="32505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75491" y="356763"/>
            <a:ext cx="10413241" cy="86179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VẬN DỤNG</a:t>
            </a:r>
          </a:p>
        </p:txBody>
      </p:sp>
    </p:spTree>
    <p:extLst>
      <p:ext uri="{BB962C8B-B14F-4D97-AF65-F5344CB8AC3E}">
        <p14:creationId xmlns:p14="http://schemas.microsoft.com/office/powerpoint/2010/main" val="556973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804" y="262905"/>
            <a:ext cx="8990393" cy="6529570"/>
          </a:xfrm>
          <a:prstGeom prst="rect">
            <a:avLst/>
          </a:prstGeom>
        </p:spPr>
      </p:pic>
    </p:spTree>
    <p:extLst>
      <p:ext uri="{BB962C8B-B14F-4D97-AF65-F5344CB8AC3E}">
        <p14:creationId xmlns:p14="http://schemas.microsoft.com/office/powerpoint/2010/main" val="3945332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299691" y="1465156"/>
            <a:ext cx="4433455" cy="5014448"/>
          </a:xfrm>
          <a:prstGeom prst="rect">
            <a:avLst/>
          </a:prstGeom>
        </p:spPr>
      </p:pic>
      <p:sp>
        <p:nvSpPr>
          <p:cNvPr id="8" name="Rectangle 7"/>
          <p:cNvSpPr/>
          <p:nvPr/>
        </p:nvSpPr>
        <p:spPr>
          <a:xfrm>
            <a:off x="1460311" y="392478"/>
            <a:ext cx="9430602" cy="682388"/>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KHỞI ĐỘNG</a:t>
            </a:r>
          </a:p>
        </p:txBody>
      </p:sp>
      <p:sp>
        <p:nvSpPr>
          <p:cNvPr id="7" name="TextBox 6"/>
          <p:cNvSpPr txBox="1"/>
          <p:nvPr/>
        </p:nvSpPr>
        <p:spPr>
          <a:xfrm>
            <a:off x="532263" y="1465156"/>
            <a:ext cx="6414447" cy="4893647"/>
          </a:xfrm>
          <a:prstGeom prst="rect">
            <a:avLst/>
          </a:prstGeom>
          <a:noFill/>
        </p:spPr>
        <p:txBody>
          <a:bodyPr wrap="square" rtlCol="0">
            <a:spAutoFit/>
          </a:bodyPr>
          <a:lstStyle/>
          <a:p>
            <a:pPr algn="ctr">
              <a:lnSpc>
                <a:spcPct val="150000"/>
              </a:lnSpc>
            </a:pPr>
            <a:r>
              <a:rPr lang="en-US" sz="2600" b="1" dirty="0" err="1">
                <a:solidFill>
                  <a:srgbClr val="C00000"/>
                </a:solidFill>
              </a:rPr>
              <a:t>Trò</a:t>
            </a:r>
            <a:r>
              <a:rPr lang="en-US" sz="2600" b="1" dirty="0">
                <a:solidFill>
                  <a:srgbClr val="C00000"/>
                </a:solidFill>
              </a:rPr>
              <a:t> </a:t>
            </a:r>
            <a:r>
              <a:rPr lang="en-US" sz="2600" b="1" dirty="0" err="1">
                <a:solidFill>
                  <a:srgbClr val="C00000"/>
                </a:solidFill>
              </a:rPr>
              <a:t>chơi</a:t>
            </a:r>
            <a:r>
              <a:rPr lang="en-US" sz="2600" b="1" dirty="0">
                <a:solidFill>
                  <a:srgbClr val="C00000"/>
                </a:solidFill>
              </a:rPr>
              <a:t> Taboo (</a:t>
            </a:r>
            <a:r>
              <a:rPr lang="en-US" sz="2600" b="1" dirty="0" err="1">
                <a:solidFill>
                  <a:srgbClr val="C00000"/>
                </a:solidFill>
              </a:rPr>
              <a:t>từ</a:t>
            </a:r>
            <a:r>
              <a:rPr lang="en-US" sz="2600" b="1" dirty="0">
                <a:solidFill>
                  <a:srgbClr val="C00000"/>
                </a:solidFill>
              </a:rPr>
              <a:t> </a:t>
            </a:r>
            <a:r>
              <a:rPr lang="en-US" sz="2600" b="1" dirty="0" err="1">
                <a:solidFill>
                  <a:srgbClr val="C00000"/>
                </a:solidFill>
              </a:rPr>
              <a:t>cấm</a:t>
            </a:r>
            <a:r>
              <a:rPr lang="en-US" sz="2600" b="1" dirty="0">
                <a:solidFill>
                  <a:srgbClr val="C00000"/>
                </a:solidFill>
              </a:rPr>
              <a:t>)</a:t>
            </a:r>
          </a:p>
          <a:p>
            <a:pPr marL="285750" indent="-285750">
              <a:lnSpc>
                <a:spcPct val="150000"/>
              </a:lnSpc>
              <a:buFont typeface="Arial" panose="020B0604020202020204" pitchFamily="34" charset="0"/>
              <a:buChar char="•"/>
            </a:pPr>
            <a:r>
              <a:rPr lang="en-US" sz="2600" dirty="0" err="1">
                <a:solidFill>
                  <a:srgbClr val="002060"/>
                </a:solidFill>
              </a:rPr>
              <a:t>Một</a:t>
            </a:r>
            <a:r>
              <a:rPr lang="en-US" sz="2600" dirty="0">
                <a:solidFill>
                  <a:srgbClr val="002060"/>
                </a:solidFill>
              </a:rPr>
              <a:t> </a:t>
            </a:r>
            <a:r>
              <a:rPr lang="en-US" sz="2600" dirty="0" err="1">
                <a:solidFill>
                  <a:srgbClr val="002060"/>
                </a:solidFill>
              </a:rPr>
              <a:t>người</a:t>
            </a:r>
            <a:r>
              <a:rPr lang="en-US" sz="2600" dirty="0">
                <a:solidFill>
                  <a:srgbClr val="002060"/>
                </a:solidFill>
              </a:rPr>
              <a:t> </a:t>
            </a:r>
            <a:r>
              <a:rPr lang="en-US" sz="2600" dirty="0" err="1">
                <a:solidFill>
                  <a:srgbClr val="002060"/>
                </a:solidFill>
              </a:rPr>
              <a:t>chơi</a:t>
            </a:r>
            <a:r>
              <a:rPr lang="en-US" sz="2600" dirty="0">
                <a:solidFill>
                  <a:srgbClr val="002060"/>
                </a:solidFill>
              </a:rPr>
              <a:t>, </a:t>
            </a:r>
            <a:r>
              <a:rPr lang="en-US" sz="2600" dirty="0" err="1">
                <a:solidFill>
                  <a:srgbClr val="002060"/>
                </a:solidFill>
              </a:rPr>
              <a:t>lên</a:t>
            </a:r>
            <a:r>
              <a:rPr lang="en-US" sz="2600" dirty="0">
                <a:solidFill>
                  <a:srgbClr val="002060"/>
                </a:solidFill>
              </a:rPr>
              <a:t> </a:t>
            </a:r>
            <a:r>
              <a:rPr lang="en-US" sz="2600" dirty="0" err="1">
                <a:solidFill>
                  <a:srgbClr val="002060"/>
                </a:solidFill>
              </a:rPr>
              <a:t>bảng</a:t>
            </a:r>
            <a:r>
              <a:rPr lang="en-US" sz="2600" dirty="0">
                <a:solidFill>
                  <a:srgbClr val="002060"/>
                </a:solidFill>
              </a:rPr>
              <a:t> </a:t>
            </a:r>
            <a:r>
              <a:rPr lang="en-US" sz="2600" dirty="0" err="1">
                <a:solidFill>
                  <a:srgbClr val="002060"/>
                </a:solidFill>
              </a:rPr>
              <a:t>và</a:t>
            </a:r>
            <a:r>
              <a:rPr lang="en-US" sz="2600" dirty="0">
                <a:solidFill>
                  <a:srgbClr val="002060"/>
                </a:solidFill>
              </a:rPr>
              <a:t> </a:t>
            </a:r>
            <a:r>
              <a:rPr lang="en-US" sz="2600" dirty="0" err="1">
                <a:solidFill>
                  <a:srgbClr val="002060"/>
                </a:solidFill>
              </a:rPr>
              <a:t>được</a:t>
            </a:r>
            <a:r>
              <a:rPr lang="en-US" sz="2600" dirty="0">
                <a:solidFill>
                  <a:srgbClr val="002060"/>
                </a:solidFill>
              </a:rPr>
              <a:t> </a:t>
            </a:r>
            <a:r>
              <a:rPr lang="en-US" sz="2600" dirty="0" err="1">
                <a:solidFill>
                  <a:srgbClr val="002060"/>
                </a:solidFill>
              </a:rPr>
              <a:t>nhìn</a:t>
            </a:r>
            <a:r>
              <a:rPr lang="en-US" sz="2600" dirty="0">
                <a:solidFill>
                  <a:srgbClr val="002060"/>
                </a:solidFill>
              </a:rPr>
              <a:t> </a:t>
            </a:r>
            <a:r>
              <a:rPr lang="en-US" sz="2600" dirty="0" err="1">
                <a:solidFill>
                  <a:srgbClr val="002060"/>
                </a:solidFill>
              </a:rPr>
              <a:t>vào</a:t>
            </a:r>
            <a:r>
              <a:rPr lang="en-US" sz="2600" dirty="0">
                <a:solidFill>
                  <a:srgbClr val="002060"/>
                </a:solidFill>
              </a:rPr>
              <a:t> </a:t>
            </a:r>
            <a:r>
              <a:rPr lang="en-US" sz="2600" dirty="0" err="1">
                <a:solidFill>
                  <a:srgbClr val="002060"/>
                </a:solidFill>
              </a:rPr>
              <a:t>danh</a:t>
            </a:r>
            <a:r>
              <a:rPr lang="en-US" sz="2600" dirty="0">
                <a:solidFill>
                  <a:srgbClr val="002060"/>
                </a:solidFill>
              </a:rPr>
              <a:t> </a:t>
            </a:r>
            <a:r>
              <a:rPr lang="en-US" sz="2600" dirty="0" err="1">
                <a:solidFill>
                  <a:srgbClr val="002060"/>
                </a:solidFill>
              </a:rPr>
              <a:t>sách</a:t>
            </a:r>
            <a:r>
              <a:rPr lang="en-US" sz="2600" dirty="0">
                <a:solidFill>
                  <a:srgbClr val="002060"/>
                </a:solidFill>
              </a:rPr>
              <a:t> </a:t>
            </a:r>
            <a:r>
              <a:rPr lang="en-US" sz="2600" dirty="0" err="1">
                <a:solidFill>
                  <a:srgbClr val="002060"/>
                </a:solidFill>
              </a:rPr>
              <a:t>các</a:t>
            </a:r>
            <a:r>
              <a:rPr lang="en-US" sz="2600" dirty="0">
                <a:solidFill>
                  <a:srgbClr val="002060"/>
                </a:solidFill>
              </a:rPr>
              <a:t> </a:t>
            </a:r>
            <a:r>
              <a:rPr lang="en-US" sz="2600" dirty="0" err="1">
                <a:solidFill>
                  <a:srgbClr val="002060"/>
                </a:solidFill>
              </a:rPr>
              <a:t>từ</a:t>
            </a:r>
            <a:endParaRPr lang="en-US" sz="2600" dirty="0">
              <a:solidFill>
                <a:srgbClr val="002060"/>
              </a:solidFill>
            </a:endParaRPr>
          </a:p>
          <a:p>
            <a:pPr marL="285750" indent="-285750">
              <a:lnSpc>
                <a:spcPct val="150000"/>
              </a:lnSpc>
              <a:buFont typeface="Arial" panose="020B0604020202020204" pitchFamily="34" charset="0"/>
              <a:buChar char="•"/>
            </a:pPr>
            <a:r>
              <a:rPr lang="en-US" sz="2600" dirty="0" err="1">
                <a:solidFill>
                  <a:srgbClr val="002060"/>
                </a:solidFill>
              </a:rPr>
              <a:t>Học</a:t>
            </a:r>
            <a:r>
              <a:rPr lang="en-US" sz="2600" dirty="0">
                <a:solidFill>
                  <a:srgbClr val="002060"/>
                </a:solidFill>
              </a:rPr>
              <a:t> </a:t>
            </a:r>
            <a:r>
              <a:rPr lang="en-US" sz="2600" dirty="0" err="1">
                <a:solidFill>
                  <a:srgbClr val="002060"/>
                </a:solidFill>
              </a:rPr>
              <a:t>sinh</a:t>
            </a:r>
            <a:r>
              <a:rPr lang="en-US" sz="2600" dirty="0">
                <a:solidFill>
                  <a:srgbClr val="002060"/>
                </a:solidFill>
              </a:rPr>
              <a:t> </a:t>
            </a:r>
            <a:r>
              <a:rPr lang="en-US" sz="2600" dirty="0" err="1">
                <a:solidFill>
                  <a:srgbClr val="002060"/>
                </a:solidFill>
              </a:rPr>
              <a:t>gợi</a:t>
            </a:r>
            <a:r>
              <a:rPr lang="en-US" sz="2600" dirty="0">
                <a:solidFill>
                  <a:srgbClr val="002060"/>
                </a:solidFill>
              </a:rPr>
              <a:t> ý </a:t>
            </a:r>
            <a:r>
              <a:rPr lang="en-US" sz="2600" dirty="0" err="1">
                <a:solidFill>
                  <a:srgbClr val="002060"/>
                </a:solidFill>
              </a:rPr>
              <a:t>làm</a:t>
            </a:r>
            <a:r>
              <a:rPr lang="en-US" sz="2600" dirty="0">
                <a:solidFill>
                  <a:srgbClr val="002060"/>
                </a:solidFill>
              </a:rPr>
              <a:t> </a:t>
            </a:r>
            <a:r>
              <a:rPr lang="en-US" sz="2600" dirty="0" err="1">
                <a:solidFill>
                  <a:srgbClr val="002060"/>
                </a:solidFill>
              </a:rPr>
              <a:t>sao</a:t>
            </a:r>
            <a:r>
              <a:rPr lang="en-US" sz="2600" dirty="0">
                <a:solidFill>
                  <a:srgbClr val="002060"/>
                </a:solidFill>
              </a:rPr>
              <a:t> </a:t>
            </a:r>
            <a:r>
              <a:rPr lang="en-US" sz="2600" dirty="0" err="1">
                <a:solidFill>
                  <a:srgbClr val="002060"/>
                </a:solidFill>
              </a:rPr>
              <a:t>để</a:t>
            </a:r>
            <a:r>
              <a:rPr lang="en-US" sz="2600" dirty="0">
                <a:solidFill>
                  <a:srgbClr val="002060"/>
                </a:solidFill>
              </a:rPr>
              <a:t> </a:t>
            </a:r>
            <a:r>
              <a:rPr lang="en-US" sz="2600" dirty="0" err="1">
                <a:solidFill>
                  <a:srgbClr val="002060"/>
                </a:solidFill>
              </a:rPr>
              <a:t>các</a:t>
            </a:r>
            <a:r>
              <a:rPr lang="en-US" sz="2600" dirty="0">
                <a:solidFill>
                  <a:srgbClr val="002060"/>
                </a:solidFill>
              </a:rPr>
              <a:t> </a:t>
            </a:r>
            <a:r>
              <a:rPr lang="en-US" sz="2600" dirty="0" err="1">
                <a:solidFill>
                  <a:srgbClr val="002060"/>
                </a:solidFill>
              </a:rPr>
              <a:t>bạn</a:t>
            </a:r>
            <a:r>
              <a:rPr lang="en-US" sz="2600" dirty="0">
                <a:solidFill>
                  <a:srgbClr val="002060"/>
                </a:solidFill>
              </a:rPr>
              <a:t> ở </a:t>
            </a:r>
            <a:r>
              <a:rPr lang="en-US" sz="2600" dirty="0" err="1">
                <a:solidFill>
                  <a:srgbClr val="002060"/>
                </a:solidFill>
              </a:rPr>
              <a:t>dưới</a:t>
            </a:r>
            <a:r>
              <a:rPr lang="en-US" sz="2600" dirty="0">
                <a:solidFill>
                  <a:srgbClr val="002060"/>
                </a:solidFill>
              </a:rPr>
              <a:t> </a:t>
            </a:r>
            <a:r>
              <a:rPr lang="en-US" sz="2600" dirty="0" err="1">
                <a:solidFill>
                  <a:srgbClr val="002060"/>
                </a:solidFill>
              </a:rPr>
              <a:t>có</a:t>
            </a:r>
            <a:r>
              <a:rPr lang="en-US" sz="2600" dirty="0">
                <a:solidFill>
                  <a:srgbClr val="002060"/>
                </a:solidFill>
              </a:rPr>
              <a:t> </a:t>
            </a:r>
            <a:r>
              <a:rPr lang="en-US" sz="2600" dirty="0" err="1">
                <a:solidFill>
                  <a:srgbClr val="002060"/>
                </a:solidFill>
              </a:rPr>
              <a:t>thể</a:t>
            </a:r>
            <a:r>
              <a:rPr lang="en-US" sz="2600" dirty="0">
                <a:solidFill>
                  <a:srgbClr val="002060"/>
                </a:solidFill>
              </a:rPr>
              <a:t> </a:t>
            </a:r>
            <a:r>
              <a:rPr lang="en-US" sz="2600" dirty="0" err="1">
                <a:solidFill>
                  <a:srgbClr val="002060"/>
                </a:solidFill>
              </a:rPr>
              <a:t>đoán</a:t>
            </a:r>
            <a:r>
              <a:rPr lang="en-US" sz="2600" dirty="0">
                <a:solidFill>
                  <a:srgbClr val="002060"/>
                </a:solidFill>
              </a:rPr>
              <a:t> </a:t>
            </a:r>
            <a:r>
              <a:rPr lang="en-US" sz="2600" dirty="0" err="1">
                <a:solidFill>
                  <a:srgbClr val="002060"/>
                </a:solidFill>
              </a:rPr>
              <a:t>được</a:t>
            </a:r>
            <a:r>
              <a:rPr lang="en-US" sz="2600" dirty="0">
                <a:solidFill>
                  <a:srgbClr val="002060"/>
                </a:solidFill>
              </a:rPr>
              <a:t> </a:t>
            </a:r>
            <a:r>
              <a:rPr lang="en-US" sz="2600" dirty="0" err="1">
                <a:solidFill>
                  <a:srgbClr val="002060"/>
                </a:solidFill>
              </a:rPr>
              <a:t>từ</a:t>
            </a:r>
            <a:r>
              <a:rPr lang="en-US" sz="2600" dirty="0">
                <a:solidFill>
                  <a:srgbClr val="002060"/>
                </a:solidFill>
              </a:rPr>
              <a:t> </a:t>
            </a:r>
            <a:r>
              <a:rPr lang="en-US" sz="2600" dirty="0" err="1">
                <a:solidFill>
                  <a:srgbClr val="002060"/>
                </a:solidFill>
              </a:rPr>
              <a:t>khóa</a:t>
            </a:r>
            <a:r>
              <a:rPr lang="en-US" sz="2600" dirty="0">
                <a:solidFill>
                  <a:srgbClr val="002060"/>
                </a:solidFill>
              </a:rPr>
              <a:t> </a:t>
            </a:r>
            <a:r>
              <a:rPr lang="en-US" sz="2600" dirty="0" err="1">
                <a:solidFill>
                  <a:srgbClr val="002060"/>
                </a:solidFill>
              </a:rPr>
              <a:t>là</a:t>
            </a:r>
            <a:r>
              <a:rPr lang="en-US" sz="2600" dirty="0">
                <a:solidFill>
                  <a:srgbClr val="002060"/>
                </a:solidFill>
              </a:rPr>
              <a:t> </a:t>
            </a:r>
            <a:r>
              <a:rPr lang="en-US" sz="2600" dirty="0" err="1">
                <a:solidFill>
                  <a:srgbClr val="002060"/>
                </a:solidFill>
              </a:rPr>
              <a:t>gì</a:t>
            </a:r>
            <a:endParaRPr lang="en-US" sz="2600" dirty="0">
              <a:solidFill>
                <a:srgbClr val="002060"/>
              </a:solidFill>
            </a:endParaRPr>
          </a:p>
          <a:p>
            <a:pPr marL="285750" indent="-285750">
              <a:lnSpc>
                <a:spcPct val="150000"/>
              </a:lnSpc>
              <a:buFont typeface="Arial" panose="020B0604020202020204" pitchFamily="34" charset="0"/>
              <a:buChar char="•"/>
            </a:pPr>
            <a:r>
              <a:rPr lang="en-US" sz="2600" dirty="0" err="1">
                <a:solidFill>
                  <a:srgbClr val="002060"/>
                </a:solidFill>
              </a:rPr>
              <a:t>Trong</a:t>
            </a:r>
            <a:r>
              <a:rPr lang="en-US" sz="2600" dirty="0">
                <a:solidFill>
                  <a:srgbClr val="002060"/>
                </a:solidFill>
              </a:rPr>
              <a:t> </a:t>
            </a:r>
            <a:r>
              <a:rPr lang="en-US" sz="2600" dirty="0" err="1">
                <a:solidFill>
                  <a:srgbClr val="002060"/>
                </a:solidFill>
              </a:rPr>
              <a:t>phần</a:t>
            </a:r>
            <a:r>
              <a:rPr lang="en-US" sz="2600" dirty="0">
                <a:solidFill>
                  <a:srgbClr val="002060"/>
                </a:solidFill>
              </a:rPr>
              <a:t> </a:t>
            </a:r>
            <a:r>
              <a:rPr lang="en-US" sz="2600" dirty="0" err="1">
                <a:solidFill>
                  <a:srgbClr val="002060"/>
                </a:solidFill>
              </a:rPr>
              <a:t>gợi</a:t>
            </a:r>
            <a:r>
              <a:rPr lang="en-US" sz="2600" dirty="0">
                <a:solidFill>
                  <a:srgbClr val="002060"/>
                </a:solidFill>
              </a:rPr>
              <a:t> ý/</a:t>
            </a:r>
            <a:r>
              <a:rPr lang="en-US" sz="2600" dirty="0" err="1">
                <a:solidFill>
                  <a:srgbClr val="002060"/>
                </a:solidFill>
              </a:rPr>
              <a:t>giải</a:t>
            </a:r>
            <a:r>
              <a:rPr lang="en-US" sz="2600" dirty="0">
                <a:solidFill>
                  <a:srgbClr val="002060"/>
                </a:solidFill>
              </a:rPr>
              <a:t> </a:t>
            </a:r>
            <a:r>
              <a:rPr lang="en-US" sz="2600" dirty="0" err="1">
                <a:solidFill>
                  <a:srgbClr val="002060"/>
                </a:solidFill>
              </a:rPr>
              <a:t>thích</a:t>
            </a:r>
            <a:r>
              <a:rPr lang="en-US" sz="2600" dirty="0">
                <a:solidFill>
                  <a:srgbClr val="002060"/>
                </a:solidFill>
              </a:rPr>
              <a:t> </a:t>
            </a:r>
            <a:r>
              <a:rPr lang="en-US" sz="2600" dirty="0" err="1">
                <a:solidFill>
                  <a:srgbClr val="002060"/>
                </a:solidFill>
              </a:rPr>
              <a:t>không</a:t>
            </a:r>
            <a:r>
              <a:rPr lang="en-US" sz="2600" dirty="0">
                <a:solidFill>
                  <a:srgbClr val="002060"/>
                </a:solidFill>
              </a:rPr>
              <a:t> </a:t>
            </a:r>
            <a:r>
              <a:rPr lang="en-US" sz="2600" dirty="0" err="1">
                <a:solidFill>
                  <a:srgbClr val="002060"/>
                </a:solidFill>
              </a:rPr>
              <a:t>được</a:t>
            </a:r>
            <a:r>
              <a:rPr lang="en-US" sz="2600" dirty="0">
                <a:solidFill>
                  <a:srgbClr val="002060"/>
                </a:solidFill>
              </a:rPr>
              <a:t> </a:t>
            </a:r>
            <a:r>
              <a:rPr lang="en-US" sz="2600" dirty="0" err="1">
                <a:solidFill>
                  <a:srgbClr val="002060"/>
                </a:solidFill>
              </a:rPr>
              <a:t>sử</a:t>
            </a:r>
            <a:r>
              <a:rPr lang="en-US" sz="2600" dirty="0">
                <a:solidFill>
                  <a:srgbClr val="002060"/>
                </a:solidFill>
              </a:rPr>
              <a:t> </a:t>
            </a:r>
            <a:r>
              <a:rPr lang="en-US" sz="2600" dirty="0" err="1">
                <a:solidFill>
                  <a:srgbClr val="002060"/>
                </a:solidFill>
              </a:rPr>
              <a:t>dụng</a:t>
            </a:r>
            <a:r>
              <a:rPr lang="en-US" sz="2600" dirty="0">
                <a:solidFill>
                  <a:srgbClr val="002060"/>
                </a:solidFill>
              </a:rPr>
              <a:t> </a:t>
            </a:r>
            <a:r>
              <a:rPr lang="en-US" sz="2600" dirty="0" err="1">
                <a:solidFill>
                  <a:srgbClr val="002060"/>
                </a:solidFill>
              </a:rPr>
              <a:t>từ</a:t>
            </a:r>
            <a:r>
              <a:rPr lang="en-US" sz="2600" dirty="0">
                <a:solidFill>
                  <a:srgbClr val="002060"/>
                </a:solidFill>
              </a:rPr>
              <a:t> </a:t>
            </a:r>
            <a:r>
              <a:rPr lang="en-US" sz="2600" dirty="0" err="1">
                <a:solidFill>
                  <a:srgbClr val="002060"/>
                </a:solidFill>
              </a:rPr>
              <a:t>khóa</a:t>
            </a:r>
            <a:r>
              <a:rPr lang="en-US" sz="2600" dirty="0">
                <a:solidFill>
                  <a:srgbClr val="002060"/>
                </a:solidFill>
              </a:rPr>
              <a:t> </a:t>
            </a:r>
            <a:r>
              <a:rPr lang="en-US" sz="2600" dirty="0" err="1">
                <a:solidFill>
                  <a:srgbClr val="002060"/>
                </a:solidFill>
              </a:rPr>
              <a:t>và</a:t>
            </a:r>
            <a:r>
              <a:rPr lang="en-US" sz="2600" dirty="0">
                <a:solidFill>
                  <a:srgbClr val="002060"/>
                </a:solidFill>
              </a:rPr>
              <a:t> </a:t>
            </a:r>
            <a:r>
              <a:rPr lang="en-US" sz="2600" dirty="0" err="1">
                <a:solidFill>
                  <a:srgbClr val="002060"/>
                </a:solidFill>
              </a:rPr>
              <a:t>các</a:t>
            </a:r>
            <a:r>
              <a:rPr lang="en-US" sz="2600" dirty="0">
                <a:solidFill>
                  <a:srgbClr val="002060"/>
                </a:solidFill>
              </a:rPr>
              <a:t> TỪ CẤM ở </a:t>
            </a:r>
            <a:r>
              <a:rPr lang="en-US" sz="2600" dirty="0" err="1">
                <a:solidFill>
                  <a:srgbClr val="002060"/>
                </a:solidFill>
              </a:rPr>
              <a:t>phía</a:t>
            </a:r>
            <a:r>
              <a:rPr lang="en-US" sz="2600" dirty="0">
                <a:solidFill>
                  <a:srgbClr val="002060"/>
                </a:solidFill>
              </a:rPr>
              <a:t> </a:t>
            </a:r>
            <a:r>
              <a:rPr lang="en-US" sz="2600" dirty="0" err="1">
                <a:solidFill>
                  <a:srgbClr val="002060"/>
                </a:solidFill>
              </a:rPr>
              <a:t>dưới</a:t>
            </a:r>
            <a:r>
              <a:rPr lang="en-US" sz="2600" dirty="0">
                <a:solidFill>
                  <a:srgbClr val="002060"/>
                </a:solidFill>
              </a:rPr>
              <a:t>.</a:t>
            </a:r>
          </a:p>
          <a:p>
            <a:pPr>
              <a:lnSpc>
                <a:spcPct val="150000"/>
              </a:lnSpc>
            </a:pPr>
            <a:r>
              <a:rPr lang="en-US" sz="2600" dirty="0">
                <a:solidFill>
                  <a:srgbClr val="002060"/>
                </a:solidFill>
              </a:rPr>
              <a:t> </a:t>
            </a:r>
          </a:p>
        </p:txBody>
      </p:sp>
    </p:spTree>
    <p:extLst>
      <p:ext uri="{BB962C8B-B14F-4D97-AF65-F5344CB8AC3E}">
        <p14:creationId xmlns:p14="http://schemas.microsoft.com/office/powerpoint/2010/main" val="1085528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325" y="1305636"/>
            <a:ext cx="7456434" cy="5072108"/>
          </a:xfrm>
          <a:prstGeom prst="rect">
            <a:avLst/>
          </a:prstGeom>
        </p:spPr>
      </p:pic>
      <p:sp>
        <p:nvSpPr>
          <p:cNvPr id="3" name="Rectangle 2"/>
          <p:cNvSpPr/>
          <p:nvPr/>
        </p:nvSpPr>
        <p:spPr>
          <a:xfrm>
            <a:off x="1542198" y="269648"/>
            <a:ext cx="9430602" cy="682388"/>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KHỞI ĐỘNG</a:t>
            </a:r>
          </a:p>
        </p:txBody>
      </p:sp>
      <p:pic>
        <p:nvPicPr>
          <p:cNvPr id="4" name="Picture 2" descr="Tải về trò chơi Ứng dụng Taboo Buzzer cho thiết bị Andr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4973" y="1478921"/>
            <a:ext cx="3065782" cy="3065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67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810" y="1404178"/>
            <a:ext cx="6067878" cy="5237331"/>
          </a:xfrm>
          <a:prstGeom prst="rect">
            <a:avLst/>
          </a:prstGeom>
        </p:spPr>
        <p:txBody>
          <a:bodyPr wrap="square">
            <a:spAutoFit/>
          </a:bodyPr>
          <a:lstStyle/>
          <a:p>
            <a:pPr marL="342900" indent="-342900" algn="just">
              <a:lnSpc>
                <a:spcPct val="150000"/>
              </a:lnSpc>
              <a:spcAft>
                <a:spcPts val="800"/>
              </a:spcAft>
              <a:buFont typeface="Arial" panose="020B0604020202020204" pitchFamily="34" charset="0"/>
              <a:buChar char="•"/>
            </a:pP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cuối</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thế</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kỉ</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IX,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nhà</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Đường</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suy</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yếu</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không</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kiểm</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soát</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tình</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hình</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An Nam.</a:t>
            </a:r>
          </a:p>
          <a:p>
            <a:pPr marL="342900" indent="-342900" algn="just">
              <a:lnSpc>
                <a:spcPct val="150000"/>
              </a:lnSpc>
              <a:spcAft>
                <a:spcPts val="800"/>
              </a:spcAft>
              <a:buFont typeface="Arial" panose="020B0604020202020204" pitchFamily="34" charset="0"/>
              <a:buChar char="•"/>
            </a:pP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Năm</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905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Khúc</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Thừa</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Dụ</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đã</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nổi</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dậy</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đánh</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chiếm</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phủ</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Tống</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Bình</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lật</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đổ</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quyền</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đô</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hộ</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rồi</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tự</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xưng</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là</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Tiết</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độ</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sứ</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342900" indent="-342900" algn="just">
              <a:lnSpc>
                <a:spcPct val="150000"/>
              </a:lnSpc>
              <a:spcAft>
                <a:spcPts val="800"/>
              </a:spcAft>
              <a:buFont typeface="Arial" panose="020B0604020202020204" pitchFamily="34" charset="0"/>
              <a:buChar char="•"/>
            </a:pP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Năm</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907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Khúc</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Hạo</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thay</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cha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nắm</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quyền</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Tiết</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độ</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sứ</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tiến</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hành</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cải</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cách</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An Nam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đô</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hộ</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002060"/>
                </a:solidFill>
                <a:latin typeface="Calibri" panose="020F0502020204030204" pitchFamily="34" charset="0"/>
                <a:ea typeface="Calibri" panose="020F0502020204030204" pitchFamily="34" charset="0"/>
                <a:cs typeface="Calibri" panose="020F0502020204030204" pitchFamily="34" charset="0"/>
              </a:rPr>
              <a:t>phủ</a:t>
            </a:r>
            <a:r>
              <a:rPr lang="en-US" sz="2600" dirty="0">
                <a:solidFill>
                  <a:srgbClr val="002060"/>
                </a:solidFill>
                <a:latin typeface="Calibri" panose="020F0502020204030204" pitchFamily="34" charset="0"/>
                <a:ea typeface="Calibri" panose="020F0502020204030204" pitchFamily="34" charset="0"/>
                <a:cs typeface="Calibri" panose="020F0502020204030204" pitchFamily="34" charset="0"/>
              </a:rPr>
              <a:t> (907 – 917).</a:t>
            </a:r>
            <a:endParaRPr lang="en-US" sz="2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Mai Thúc Loan – người anh hùng đập tan ách đô hộ nhà Đường dành độc lậ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9822" y="1677135"/>
            <a:ext cx="4762500" cy="44386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4400" y="270966"/>
            <a:ext cx="10413241" cy="86179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1.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Khúc</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giành</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quyền</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tự</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endParaRPr lang="en-US" sz="2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758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70966"/>
            <a:ext cx="10413241" cy="86179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Cải</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cách</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Khúc</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Hạo</a:t>
            </a:r>
            <a:endParaRPr lang="en-US" sz="2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Group 12"/>
          <p:cNvGrpSpPr/>
          <p:nvPr/>
        </p:nvGrpSpPr>
        <p:grpSpPr>
          <a:xfrm>
            <a:off x="5405508" y="1524711"/>
            <a:ext cx="6276975" cy="5200650"/>
            <a:chOff x="5050666" y="1524711"/>
            <a:chExt cx="6276975" cy="5200650"/>
          </a:xfrm>
        </p:grpSpPr>
        <p:pic>
          <p:nvPicPr>
            <p:cNvPr id="6" name="Picture 5"/>
            <p:cNvPicPr>
              <a:picLocks noChangeAspect="1"/>
            </p:cNvPicPr>
            <p:nvPr/>
          </p:nvPicPr>
          <p:blipFill>
            <a:blip r:embed="rId2"/>
            <a:stretch>
              <a:fillRect/>
            </a:stretch>
          </p:blipFill>
          <p:spPr>
            <a:xfrm>
              <a:off x="5050666" y="1524711"/>
              <a:ext cx="6276975" cy="5200650"/>
            </a:xfrm>
            <a:prstGeom prst="rect">
              <a:avLst/>
            </a:prstGeom>
          </p:spPr>
        </p:pic>
        <p:sp>
          <p:nvSpPr>
            <p:cNvPr id="7" name="Rounded Rectangle 6"/>
            <p:cNvSpPr/>
            <p:nvPr/>
          </p:nvSpPr>
          <p:spPr>
            <a:xfrm>
              <a:off x="5254388" y="4247866"/>
              <a:ext cx="1241946" cy="224846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785211" y="4220570"/>
              <a:ext cx="1241946" cy="224846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291014" y="4220570"/>
              <a:ext cx="1241946" cy="224846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809327" y="4220570"/>
              <a:ext cx="1241946" cy="224846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875361" y="2770496"/>
              <a:ext cx="4442346" cy="92804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Chủ</a:t>
              </a:r>
              <a:r>
                <a:rPr lang="en-US" dirty="0">
                  <a:solidFill>
                    <a:srgbClr val="002060"/>
                  </a:solidFill>
                </a:rPr>
                <a:t> </a:t>
              </a:r>
              <a:r>
                <a:rPr lang="en-US" dirty="0" err="1">
                  <a:solidFill>
                    <a:srgbClr val="002060"/>
                  </a:solidFill>
                </a:rPr>
                <a:t>trương</a:t>
              </a:r>
              <a:r>
                <a:rPr lang="en-US" dirty="0">
                  <a:solidFill>
                    <a:srgbClr val="002060"/>
                  </a:solidFill>
                </a:rPr>
                <a:t>: “_______________________</a:t>
              </a:r>
            </a:p>
            <a:p>
              <a:pPr algn="ctr"/>
              <a:r>
                <a:rPr lang="en-US" dirty="0">
                  <a:solidFill>
                    <a:srgbClr val="002060"/>
                  </a:solidFill>
                </a:rPr>
                <a:t>___________________________________”</a:t>
              </a:r>
            </a:p>
          </p:txBody>
        </p:sp>
      </p:grpSp>
      <p:sp>
        <p:nvSpPr>
          <p:cNvPr id="12" name="TextBox 11"/>
          <p:cNvSpPr txBox="1"/>
          <p:nvPr/>
        </p:nvSpPr>
        <p:spPr>
          <a:xfrm>
            <a:off x="451867" y="1651485"/>
            <a:ext cx="4541293" cy="3693319"/>
          </a:xfrm>
          <a:prstGeom prst="rect">
            <a:avLst/>
          </a:prstGeom>
          <a:noFill/>
        </p:spPr>
        <p:txBody>
          <a:bodyPr wrap="square" rtlCol="0">
            <a:spAutoFit/>
          </a:bodyPr>
          <a:lstStyle/>
          <a:p>
            <a:pPr>
              <a:lnSpc>
                <a:spcPct val="150000"/>
              </a:lnSpc>
            </a:pPr>
            <a:r>
              <a:rPr lang="en-US" sz="2600" b="1" i="1" u="sng" dirty="0" err="1">
                <a:solidFill>
                  <a:srgbClr val="C00000"/>
                </a:solidFill>
              </a:rPr>
              <a:t>Nhiệm</a:t>
            </a:r>
            <a:r>
              <a:rPr lang="en-US" sz="2600" b="1" i="1" u="sng" dirty="0">
                <a:solidFill>
                  <a:srgbClr val="C00000"/>
                </a:solidFill>
              </a:rPr>
              <a:t> </a:t>
            </a:r>
            <a:r>
              <a:rPr lang="en-US" sz="2600" b="1" i="1" u="sng" dirty="0" err="1">
                <a:solidFill>
                  <a:srgbClr val="C00000"/>
                </a:solidFill>
              </a:rPr>
              <a:t>vụ</a:t>
            </a:r>
            <a:r>
              <a:rPr lang="en-US" sz="2600" b="1" i="1" u="sng" dirty="0">
                <a:solidFill>
                  <a:srgbClr val="C00000"/>
                </a:solidFill>
              </a:rPr>
              <a:t>: </a:t>
            </a:r>
            <a:r>
              <a:rPr lang="en-US" sz="2600" b="1" i="1" u="sng" dirty="0" err="1">
                <a:solidFill>
                  <a:srgbClr val="C00000"/>
                </a:solidFill>
              </a:rPr>
              <a:t>làm</a:t>
            </a:r>
            <a:r>
              <a:rPr lang="en-US" sz="2600" b="1" i="1" u="sng" dirty="0">
                <a:solidFill>
                  <a:srgbClr val="C00000"/>
                </a:solidFill>
              </a:rPr>
              <a:t> </a:t>
            </a:r>
            <a:r>
              <a:rPr lang="en-US" sz="2600" b="1" i="1" u="sng" dirty="0" err="1">
                <a:solidFill>
                  <a:srgbClr val="C00000"/>
                </a:solidFill>
              </a:rPr>
              <a:t>việc</a:t>
            </a:r>
            <a:r>
              <a:rPr lang="en-US" sz="2600" b="1" i="1" u="sng" dirty="0">
                <a:solidFill>
                  <a:srgbClr val="C00000"/>
                </a:solidFill>
              </a:rPr>
              <a:t> </a:t>
            </a:r>
            <a:r>
              <a:rPr lang="en-US" sz="2600" b="1" i="1" u="sng" dirty="0" err="1">
                <a:solidFill>
                  <a:srgbClr val="C00000"/>
                </a:solidFill>
              </a:rPr>
              <a:t>cá</a:t>
            </a:r>
            <a:r>
              <a:rPr lang="en-US" sz="2600" b="1" i="1" u="sng" dirty="0">
                <a:solidFill>
                  <a:srgbClr val="C00000"/>
                </a:solidFill>
              </a:rPr>
              <a:t> </a:t>
            </a:r>
            <a:r>
              <a:rPr lang="en-US" sz="2600" b="1" i="1" u="sng" dirty="0" err="1">
                <a:solidFill>
                  <a:srgbClr val="C00000"/>
                </a:solidFill>
              </a:rPr>
              <a:t>nhân</a:t>
            </a:r>
            <a:endParaRPr lang="en-US" sz="2600" b="1" i="1" u="sng" dirty="0">
              <a:solidFill>
                <a:srgbClr val="C00000"/>
              </a:solidFill>
            </a:endParaRPr>
          </a:p>
          <a:p>
            <a:pPr>
              <a:lnSpc>
                <a:spcPct val="150000"/>
              </a:lnSpc>
            </a:pPr>
            <a:r>
              <a:rPr lang="en-US" sz="2600" dirty="0" err="1">
                <a:solidFill>
                  <a:srgbClr val="002060"/>
                </a:solidFill>
              </a:rPr>
              <a:t>Hãy</a:t>
            </a:r>
            <a:r>
              <a:rPr lang="en-US" sz="2600" dirty="0">
                <a:solidFill>
                  <a:srgbClr val="002060"/>
                </a:solidFill>
              </a:rPr>
              <a:t> </a:t>
            </a:r>
            <a:r>
              <a:rPr lang="en-US" sz="2600" dirty="0" err="1">
                <a:solidFill>
                  <a:srgbClr val="002060"/>
                </a:solidFill>
              </a:rPr>
              <a:t>dựa</a:t>
            </a:r>
            <a:r>
              <a:rPr lang="en-US" sz="2600" dirty="0">
                <a:solidFill>
                  <a:srgbClr val="002060"/>
                </a:solidFill>
              </a:rPr>
              <a:t> </a:t>
            </a:r>
            <a:r>
              <a:rPr lang="en-US" sz="2600" dirty="0" err="1">
                <a:solidFill>
                  <a:srgbClr val="002060"/>
                </a:solidFill>
              </a:rPr>
              <a:t>vào</a:t>
            </a:r>
            <a:r>
              <a:rPr lang="en-US" sz="2600" dirty="0">
                <a:solidFill>
                  <a:srgbClr val="002060"/>
                </a:solidFill>
              </a:rPr>
              <a:t> </a:t>
            </a:r>
            <a:r>
              <a:rPr lang="en-US" sz="2600" dirty="0" err="1">
                <a:solidFill>
                  <a:srgbClr val="002060"/>
                </a:solidFill>
              </a:rPr>
              <a:t>nội</a:t>
            </a:r>
            <a:r>
              <a:rPr lang="en-US" sz="2600" dirty="0">
                <a:solidFill>
                  <a:srgbClr val="002060"/>
                </a:solidFill>
              </a:rPr>
              <a:t> dung </a:t>
            </a:r>
            <a:r>
              <a:rPr lang="en-US" sz="2600" dirty="0" err="1">
                <a:solidFill>
                  <a:srgbClr val="002060"/>
                </a:solidFill>
              </a:rPr>
              <a:t>sách</a:t>
            </a:r>
            <a:r>
              <a:rPr lang="en-US" sz="2600" dirty="0">
                <a:solidFill>
                  <a:srgbClr val="002060"/>
                </a:solidFill>
              </a:rPr>
              <a:t> </a:t>
            </a:r>
            <a:r>
              <a:rPr lang="en-US" sz="2600" dirty="0" err="1">
                <a:solidFill>
                  <a:srgbClr val="002060"/>
                </a:solidFill>
              </a:rPr>
              <a:t>giáo</a:t>
            </a:r>
            <a:r>
              <a:rPr lang="en-US" sz="2600" dirty="0">
                <a:solidFill>
                  <a:srgbClr val="002060"/>
                </a:solidFill>
              </a:rPr>
              <a:t> </a:t>
            </a:r>
            <a:r>
              <a:rPr lang="en-US" sz="2600" dirty="0" err="1">
                <a:solidFill>
                  <a:srgbClr val="002060"/>
                </a:solidFill>
              </a:rPr>
              <a:t>khoa</a:t>
            </a:r>
            <a:r>
              <a:rPr lang="en-US" sz="2600" dirty="0">
                <a:solidFill>
                  <a:srgbClr val="002060"/>
                </a:solidFill>
              </a:rPr>
              <a:t>, </a:t>
            </a:r>
            <a:r>
              <a:rPr lang="en-US" sz="2600" dirty="0" err="1">
                <a:solidFill>
                  <a:srgbClr val="002060"/>
                </a:solidFill>
              </a:rPr>
              <a:t>hoàn</a:t>
            </a:r>
            <a:r>
              <a:rPr lang="en-US" sz="2600" dirty="0">
                <a:solidFill>
                  <a:srgbClr val="002060"/>
                </a:solidFill>
              </a:rPr>
              <a:t> </a:t>
            </a:r>
            <a:r>
              <a:rPr lang="en-US" sz="2600" dirty="0" err="1">
                <a:solidFill>
                  <a:srgbClr val="002060"/>
                </a:solidFill>
              </a:rPr>
              <a:t>thành</a:t>
            </a:r>
            <a:r>
              <a:rPr lang="en-US" sz="2600" dirty="0">
                <a:solidFill>
                  <a:srgbClr val="002060"/>
                </a:solidFill>
              </a:rPr>
              <a:t> </a:t>
            </a:r>
            <a:r>
              <a:rPr lang="en-US" sz="2600" dirty="0" err="1">
                <a:solidFill>
                  <a:srgbClr val="002060"/>
                </a:solidFill>
              </a:rPr>
              <a:t>phiếu</a:t>
            </a:r>
            <a:r>
              <a:rPr lang="en-US" sz="2600" dirty="0">
                <a:solidFill>
                  <a:srgbClr val="002060"/>
                </a:solidFill>
              </a:rPr>
              <a:t> </a:t>
            </a:r>
            <a:r>
              <a:rPr lang="en-US" sz="2600" dirty="0" err="1">
                <a:solidFill>
                  <a:srgbClr val="002060"/>
                </a:solidFill>
              </a:rPr>
              <a:t>học</a:t>
            </a:r>
            <a:r>
              <a:rPr lang="en-US" sz="2600" dirty="0">
                <a:solidFill>
                  <a:srgbClr val="002060"/>
                </a:solidFill>
              </a:rPr>
              <a:t> </a:t>
            </a:r>
            <a:r>
              <a:rPr lang="en-US" sz="2600" dirty="0" err="1">
                <a:solidFill>
                  <a:srgbClr val="002060"/>
                </a:solidFill>
              </a:rPr>
              <a:t>tập</a:t>
            </a:r>
            <a:r>
              <a:rPr lang="en-US" sz="2600" dirty="0">
                <a:solidFill>
                  <a:srgbClr val="002060"/>
                </a:solidFill>
              </a:rPr>
              <a:t> </a:t>
            </a:r>
            <a:r>
              <a:rPr lang="en-US" sz="2600" dirty="0" err="1">
                <a:solidFill>
                  <a:srgbClr val="002060"/>
                </a:solidFill>
              </a:rPr>
              <a:t>về</a:t>
            </a:r>
            <a:r>
              <a:rPr lang="en-US" sz="2600" dirty="0">
                <a:solidFill>
                  <a:srgbClr val="002060"/>
                </a:solidFill>
              </a:rPr>
              <a:t> </a:t>
            </a:r>
            <a:r>
              <a:rPr lang="en-US" sz="2600" dirty="0" err="1">
                <a:solidFill>
                  <a:srgbClr val="002060"/>
                </a:solidFill>
              </a:rPr>
              <a:t>cuộc</a:t>
            </a:r>
            <a:r>
              <a:rPr lang="en-US" sz="2600" dirty="0">
                <a:solidFill>
                  <a:srgbClr val="002060"/>
                </a:solidFill>
              </a:rPr>
              <a:t> </a:t>
            </a:r>
            <a:r>
              <a:rPr lang="en-US" sz="2600" dirty="0" err="1">
                <a:solidFill>
                  <a:srgbClr val="002060"/>
                </a:solidFill>
              </a:rPr>
              <a:t>cải</a:t>
            </a:r>
            <a:r>
              <a:rPr lang="en-US" sz="2600" dirty="0">
                <a:solidFill>
                  <a:srgbClr val="002060"/>
                </a:solidFill>
              </a:rPr>
              <a:t> </a:t>
            </a:r>
            <a:r>
              <a:rPr lang="en-US" sz="2600" dirty="0" err="1">
                <a:solidFill>
                  <a:srgbClr val="002060"/>
                </a:solidFill>
              </a:rPr>
              <a:t>cách</a:t>
            </a:r>
            <a:r>
              <a:rPr lang="en-US" sz="2600" dirty="0">
                <a:solidFill>
                  <a:srgbClr val="002060"/>
                </a:solidFill>
              </a:rPr>
              <a:t> </a:t>
            </a:r>
            <a:r>
              <a:rPr lang="en-US" sz="2600" dirty="0" err="1">
                <a:solidFill>
                  <a:srgbClr val="002060"/>
                </a:solidFill>
              </a:rPr>
              <a:t>của</a:t>
            </a:r>
            <a:r>
              <a:rPr lang="en-US" sz="2600" dirty="0">
                <a:solidFill>
                  <a:srgbClr val="002060"/>
                </a:solidFill>
              </a:rPr>
              <a:t> </a:t>
            </a:r>
            <a:r>
              <a:rPr lang="en-US" sz="2600" dirty="0" err="1">
                <a:solidFill>
                  <a:srgbClr val="002060"/>
                </a:solidFill>
              </a:rPr>
              <a:t>Khúc</a:t>
            </a:r>
            <a:r>
              <a:rPr lang="en-US" sz="2600" dirty="0">
                <a:solidFill>
                  <a:srgbClr val="002060"/>
                </a:solidFill>
              </a:rPr>
              <a:t> </a:t>
            </a:r>
            <a:r>
              <a:rPr lang="en-US" sz="2600" dirty="0" err="1">
                <a:solidFill>
                  <a:srgbClr val="002060"/>
                </a:solidFill>
              </a:rPr>
              <a:t>Hạo</a:t>
            </a:r>
            <a:r>
              <a:rPr lang="en-US" sz="2600" dirty="0">
                <a:solidFill>
                  <a:srgbClr val="002060"/>
                </a:solidFill>
              </a:rPr>
              <a:t>.</a:t>
            </a:r>
          </a:p>
          <a:p>
            <a:pPr>
              <a:lnSpc>
                <a:spcPct val="150000"/>
              </a:lnSpc>
            </a:pPr>
            <a:r>
              <a:rPr lang="en-US" sz="2600" dirty="0" err="1">
                <a:solidFill>
                  <a:srgbClr val="002060"/>
                </a:solidFill>
              </a:rPr>
              <a:t>Thời</a:t>
            </a:r>
            <a:r>
              <a:rPr lang="en-US" sz="2600" dirty="0">
                <a:solidFill>
                  <a:srgbClr val="002060"/>
                </a:solidFill>
              </a:rPr>
              <a:t> </a:t>
            </a:r>
            <a:r>
              <a:rPr lang="en-US" sz="2600" dirty="0" err="1">
                <a:solidFill>
                  <a:srgbClr val="002060"/>
                </a:solidFill>
              </a:rPr>
              <a:t>gian</a:t>
            </a:r>
            <a:r>
              <a:rPr lang="en-US" sz="2600" dirty="0">
                <a:solidFill>
                  <a:srgbClr val="002060"/>
                </a:solidFill>
              </a:rPr>
              <a:t>____________</a:t>
            </a:r>
          </a:p>
          <a:p>
            <a:pPr>
              <a:lnSpc>
                <a:spcPct val="150000"/>
              </a:lnSpc>
            </a:pPr>
            <a:endParaRPr lang="en-US" sz="2600" dirty="0"/>
          </a:p>
        </p:txBody>
      </p:sp>
    </p:spTree>
    <p:extLst>
      <p:ext uri="{BB962C8B-B14F-4D97-AF65-F5344CB8AC3E}">
        <p14:creationId xmlns:p14="http://schemas.microsoft.com/office/powerpoint/2010/main" val="210512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70966"/>
            <a:ext cx="10413241" cy="86179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Cải</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cách</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Khúc</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Hạo</a:t>
            </a:r>
            <a:endParaRPr lang="en-US" sz="2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596577" y="1524711"/>
            <a:ext cx="6276975" cy="5200650"/>
          </a:xfrm>
          <a:prstGeom prst="rect">
            <a:avLst/>
          </a:prstGeom>
        </p:spPr>
      </p:pic>
      <p:sp>
        <p:nvSpPr>
          <p:cNvPr id="7" name="Rounded Rectangle 6"/>
          <p:cNvSpPr/>
          <p:nvPr/>
        </p:nvSpPr>
        <p:spPr>
          <a:xfrm>
            <a:off x="5800299" y="4247866"/>
            <a:ext cx="1241946" cy="224846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331122" y="4220570"/>
            <a:ext cx="1241946" cy="224846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836925" y="4220570"/>
            <a:ext cx="1241946" cy="224846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0355238" y="4220570"/>
            <a:ext cx="1241946" cy="224846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421272" y="2770496"/>
            <a:ext cx="4442346" cy="92804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Chủ</a:t>
            </a:r>
            <a:r>
              <a:rPr lang="en-US" dirty="0">
                <a:solidFill>
                  <a:srgbClr val="002060"/>
                </a:solidFill>
              </a:rPr>
              <a:t> </a:t>
            </a:r>
            <a:r>
              <a:rPr lang="en-US" dirty="0" err="1">
                <a:solidFill>
                  <a:srgbClr val="002060"/>
                </a:solidFill>
              </a:rPr>
              <a:t>trương</a:t>
            </a:r>
            <a:r>
              <a:rPr lang="en-US" dirty="0">
                <a:solidFill>
                  <a:srgbClr val="002060"/>
                </a:solidFill>
              </a:rPr>
              <a:t>: “_______________________</a:t>
            </a:r>
          </a:p>
          <a:p>
            <a:pPr algn="ctr"/>
            <a:r>
              <a:rPr lang="en-US" dirty="0">
                <a:solidFill>
                  <a:srgbClr val="002060"/>
                </a:solidFill>
              </a:rPr>
              <a:t>___________________________________”</a:t>
            </a:r>
          </a:p>
        </p:txBody>
      </p:sp>
      <p:grpSp>
        <p:nvGrpSpPr>
          <p:cNvPr id="14" name="Group 13"/>
          <p:cNvGrpSpPr/>
          <p:nvPr/>
        </p:nvGrpSpPr>
        <p:grpSpPr>
          <a:xfrm>
            <a:off x="446467" y="1381836"/>
            <a:ext cx="4140176" cy="5476163"/>
            <a:chOff x="446467" y="1381836"/>
            <a:chExt cx="4140176" cy="5476163"/>
          </a:xfrm>
        </p:grpSpPr>
        <p:sp>
          <p:nvSpPr>
            <p:cNvPr id="2" name="Cloud Callout 1"/>
            <p:cNvSpPr/>
            <p:nvPr/>
          </p:nvSpPr>
          <p:spPr>
            <a:xfrm>
              <a:off x="446467" y="1381836"/>
              <a:ext cx="4140176" cy="2616958"/>
            </a:xfrm>
            <a:prstGeom prst="cloudCallout">
              <a:avLst>
                <a:gd name="adj1" fmla="val -27323"/>
                <a:gd name="adj2" fmla="val 6707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rgbClr val="002060"/>
                  </a:solidFill>
                </a:rPr>
                <a:t>Theo </a:t>
              </a:r>
              <a:r>
                <a:rPr lang="en-US" sz="2400" dirty="0" err="1">
                  <a:solidFill>
                    <a:srgbClr val="002060"/>
                  </a:solidFill>
                </a:rPr>
                <a:t>em</a:t>
              </a:r>
              <a:r>
                <a:rPr lang="en-US" sz="2400" dirty="0">
                  <a:solidFill>
                    <a:srgbClr val="002060"/>
                  </a:solidFill>
                </a:rPr>
                <a:t>, </a:t>
              </a:r>
              <a:r>
                <a:rPr lang="en-US" sz="2400" dirty="0" err="1">
                  <a:solidFill>
                    <a:srgbClr val="002060"/>
                  </a:solidFill>
                </a:rPr>
                <a:t>mục</a:t>
              </a:r>
              <a:r>
                <a:rPr lang="en-US" sz="2400" dirty="0">
                  <a:solidFill>
                    <a:srgbClr val="002060"/>
                  </a:solidFill>
                </a:rPr>
                <a:t> </a:t>
              </a:r>
              <a:r>
                <a:rPr lang="en-US" sz="2400" dirty="0" err="1">
                  <a:solidFill>
                    <a:srgbClr val="002060"/>
                  </a:solidFill>
                </a:rPr>
                <a:t>đích</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từng</a:t>
              </a:r>
              <a:r>
                <a:rPr lang="en-US" sz="2400" dirty="0">
                  <a:solidFill>
                    <a:srgbClr val="002060"/>
                  </a:solidFill>
                </a:rPr>
                <a:t> </a:t>
              </a:r>
              <a:r>
                <a:rPr lang="en-US" sz="2400" dirty="0" err="1">
                  <a:solidFill>
                    <a:srgbClr val="002060"/>
                  </a:solidFill>
                </a:rPr>
                <a:t>chính</a:t>
              </a:r>
              <a:r>
                <a:rPr lang="en-US" sz="2400" dirty="0">
                  <a:solidFill>
                    <a:srgbClr val="002060"/>
                  </a:solidFill>
                </a:rPr>
                <a:t> </a:t>
              </a:r>
              <a:r>
                <a:rPr lang="en-US" sz="2400" dirty="0" err="1">
                  <a:solidFill>
                    <a:srgbClr val="002060"/>
                  </a:solidFill>
                </a:rPr>
                <a:t>sách</a:t>
              </a:r>
              <a:r>
                <a:rPr lang="en-US" sz="2400" dirty="0">
                  <a:solidFill>
                    <a:srgbClr val="002060"/>
                  </a:solidFill>
                </a:rPr>
                <a:t> </a:t>
              </a:r>
              <a:r>
                <a:rPr lang="en-US" sz="2400" dirty="0" err="1">
                  <a:solidFill>
                    <a:srgbClr val="002060"/>
                  </a:solidFill>
                </a:rPr>
                <a:t>cải</a:t>
              </a:r>
              <a:r>
                <a:rPr lang="en-US" sz="2400" dirty="0">
                  <a:solidFill>
                    <a:srgbClr val="002060"/>
                  </a:solidFill>
                </a:rPr>
                <a:t> </a:t>
              </a:r>
              <a:r>
                <a:rPr lang="en-US" sz="2400" dirty="0" err="1">
                  <a:solidFill>
                    <a:srgbClr val="002060"/>
                  </a:solidFill>
                </a:rPr>
                <a:t>cách</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Khúc</a:t>
              </a:r>
              <a:r>
                <a:rPr lang="en-US" sz="2400" dirty="0">
                  <a:solidFill>
                    <a:srgbClr val="002060"/>
                  </a:solidFill>
                </a:rPr>
                <a:t> </a:t>
              </a:r>
              <a:r>
                <a:rPr lang="en-US" sz="2400" dirty="0" err="1">
                  <a:solidFill>
                    <a:srgbClr val="002060"/>
                  </a:solidFill>
                </a:rPr>
                <a:t>Hạo</a:t>
              </a:r>
              <a:r>
                <a:rPr lang="en-US" sz="2400" dirty="0">
                  <a:solidFill>
                    <a:srgbClr val="002060"/>
                  </a:solidFill>
                </a:rPr>
                <a:t> </a:t>
              </a:r>
              <a:r>
                <a:rPr lang="en-US" sz="2400" dirty="0" err="1">
                  <a:solidFill>
                    <a:srgbClr val="002060"/>
                  </a:solidFill>
                </a:rPr>
                <a:t>là</a:t>
              </a:r>
              <a:r>
                <a:rPr lang="en-US" sz="2400" dirty="0">
                  <a:solidFill>
                    <a:srgbClr val="002060"/>
                  </a:solidFill>
                </a:rPr>
                <a:t> </a:t>
              </a:r>
              <a:r>
                <a:rPr lang="en-US" sz="2400" dirty="0" err="1">
                  <a:solidFill>
                    <a:srgbClr val="002060"/>
                  </a:solidFill>
                </a:rPr>
                <a:t>gì</a:t>
              </a:r>
              <a:r>
                <a:rPr lang="en-US" sz="2400" dirty="0">
                  <a:solidFill>
                    <a:srgbClr val="002060"/>
                  </a:solidFill>
                </a:rPr>
                <a:t>?</a:t>
              </a:r>
            </a:p>
          </p:txBody>
        </p:sp>
        <p:pic>
          <p:nvPicPr>
            <p:cNvPr id="3" name="Picture 2"/>
            <p:cNvPicPr>
              <a:picLocks noChangeAspect="1"/>
            </p:cNvPicPr>
            <p:nvPr/>
          </p:nvPicPr>
          <p:blipFill>
            <a:blip r:embed="rId3"/>
            <a:stretch>
              <a:fillRect/>
            </a:stretch>
          </p:blipFill>
          <p:spPr>
            <a:xfrm>
              <a:off x="1009934" y="4408226"/>
              <a:ext cx="3526141" cy="2449773"/>
            </a:xfrm>
            <a:prstGeom prst="ellipse">
              <a:avLst/>
            </a:prstGeom>
          </p:spPr>
        </p:pic>
      </p:grpSp>
    </p:spTree>
    <p:extLst>
      <p:ext uri="{BB962C8B-B14F-4D97-AF65-F5344CB8AC3E}">
        <p14:creationId xmlns:p14="http://schemas.microsoft.com/office/powerpoint/2010/main" val="60646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5950" y="1248187"/>
            <a:ext cx="6165688" cy="5283498"/>
          </a:xfrm>
          <a:prstGeom prst="rect">
            <a:avLst/>
          </a:prstGeom>
          <a:solidFill>
            <a:schemeClr val="bg1"/>
          </a:solidFill>
        </p:spPr>
        <p:txBody>
          <a:bodyPr wrap="square">
            <a:spAutoFit/>
          </a:bodyPr>
          <a:lstStyle/>
          <a:p>
            <a:pPr marL="342900" indent="-342900" algn="just">
              <a:lnSpc>
                <a:spcPct val="150000"/>
              </a:lnSpc>
              <a:spcAft>
                <a:spcPts val="800"/>
              </a:spcAft>
              <a:buFont typeface="Arial" panose="020B0604020202020204" pitchFamily="34" charset="0"/>
              <a:buChar char="•"/>
            </a:pP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Mùa</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năm</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930,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vua</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Nam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Hán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mang</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quân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sang An Nam,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bắt</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Tiết</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độ</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sứ</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Khúc</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Thừa</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Mĩ</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lập</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nền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cai</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trị</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marL="342900" indent="-342900" algn="just">
              <a:lnSpc>
                <a:spcPct val="150000"/>
              </a:lnSpc>
              <a:spcAft>
                <a:spcPts val="800"/>
              </a:spcAft>
              <a:buFont typeface="Arial" panose="020B0604020202020204" pitchFamily="34" charset="0"/>
              <a:buChar char="•"/>
            </a:pP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Năm</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931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Dương</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Đình</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Nghệ</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kéo</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quân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Thanh</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ra</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Bắc</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chiếm</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thành</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Tống</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Bình</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đánh</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thắng</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quân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chi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Nam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Hán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xưng</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Tiết</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độ</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sứ</a:t>
            </a:r>
            <a:endPar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=&gt;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Tiếp</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tục</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nghiệp</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củng</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cố</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nền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chủ</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mà</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họ</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Khúc</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đã</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giành</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Giao</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Châu</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840966" y="1821682"/>
            <a:ext cx="5021706" cy="3910102"/>
          </a:xfrm>
          <a:prstGeom prst="rect">
            <a:avLst/>
          </a:prstGeom>
        </p:spPr>
      </p:pic>
      <p:sp>
        <p:nvSpPr>
          <p:cNvPr id="6" name="TextBox 5"/>
          <p:cNvSpPr txBox="1"/>
          <p:nvPr/>
        </p:nvSpPr>
        <p:spPr>
          <a:xfrm>
            <a:off x="6511638" y="5847207"/>
            <a:ext cx="5680362" cy="646331"/>
          </a:xfrm>
          <a:prstGeom prst="rect">
            <a:avLst/>
          </a:prstGeom>
          <a:noFill/>
        </p:spPr>
        <p:txBody>
          <a:bodyPr wrap="square" rtlCol="0">
            <a:spAutoFit/>
          </a:bodyPr>
          <a:lstStyle/>
          <a:p>
            <a:pPr algn="ctr"/>
            <a:r>
              <a:rPr lang="en-US" i="1" dirty="0" err="1">
                <a:solidFill>
                  <a:srgbClr val="C00000"/>
                </a:solidFill>
              </a:rPr>
              <a:t>Lược</a:t>
            </a:r>
            <a:r>
              <a:rPr lang="en-US" i="1" dirty="0">
                <a:solidFill>
                  <a:srgbClr val="C00000"/>
                </a:solidFill>
              </a:rPr>
              <a:t> </a:t>
            </a:r>
            <a:r>
              <a:rPr lang="en-US" i="1" dirty="0" err="1">
                <a:solidFill>
                  <a:srgbClr val="C00000"/>
                </a:solidFill>
              </a:rPr>
              <a:t>đồ</a:t>
            </a:r>
            <a:r>
              <a:rPr lang="en-US" i="1" dirty="0">
                <a:solidFill>
                  <a:srgbClr val="C00000"/>
                </a:solidFill>
              </a:rPr>
              <a:t> </a:t>
            </a:r>
            <a:r>
              <a:rPr lang="en-US" i="1" dirty="0" err="1">
                <a:solidFill>
                  <a:srgbClr val="C00000"/>
                </a:solidFill>
              </a:rPr>
              <a:t>Dương</a:t>
            </a:r>
            <a:r>
              <a:rPr lang="en-US" i="1" dirty="0">
                <a:solidFill>
                  <a:srgbClr val="C00000"/>
                </a:solidFill>
              </a:rPr>
              <a:t> </a:t>
            </a:r>
            <a:r>
              <a:rPr lang="en-US" i="1" dirty="0" err="1">
                <a:solidFill>
                  <a:srgbClr val="C00000"/>
                </a:solidFill>
              </a:rPr>
              <a:t>Đình</a:t>
            </a:r>
            <a:r>
              <a:rPr lang="en-US" i="1" dirty="0">
                <a:solidFill>
                  <a:srgbClr val="C00000"/>
                </a:solidFill>
              </a:rPr>
              <a:t> </a:t>
            </a:r>
            <a:r>
              <a:rPr lang="en-US" i="1" dirty="0" err="1">
                <a:solidFill>
                  <a:srgbClr val="C00000"/>
                </a:solidFill>
              </a:rPr>
              <a:t>Nghệ</a:t>
            </a:r>
            <a:r>
              <a:rPr lang="en-US" i="1" dirty="0">
                <a:solidFill>
                  <a:srgbClr val="C00000"/>
                </a:solidFill>
              </a:rPr>
              <a:t> </a:t>
            </a:r>
            <a:r>
              <a:rPr lang="en-US" i="1" dirty="0" err="1">
                <a:solidFill>
                  <a:srgbClr val="C00000"/>
                </a:solidFill>
              </a:rPr>
              <a:t>chống</a:t>
            </a:r>
            <a:r>
              <a:rPr lang="en-US" i="1" dirty="0">
                <a:solidFill>
                  <a:srgbClr val="C00000"/>
                </a:solidFill>
              </a:rPr>
              <a:t> </a:t>
            </a:r>
            <a:r>
              <a:rPr lang="en-US" i="1" dirty="0" err="1">
                <a:solidFill>
                  <a:srgbClr val="C00000"/>
                </a:solidFill>
              </a:rPr>
              <a:t>quân</a:t>
            </a:r>
            <a:r>
              <a:rPr lang="en-US" i="1" dirty="0">
                <a:solidFill>
                  <a:srgbClr val="C00000"/>
                </a:solidFill>
              </a:rPr>
              <a:t> Nam </a:t>
            </a:r>
            <a:r>
              <a:rPr lang="en-US" i="1" dirty="0" err="1">
                <a:solidFill>
                  <a:srgbClr val="C00000"/>
                </a:solidFill>
              </a:rPr>
              <a:t>Hán</a:t>
            </a:r>
            <a:endParaRPr lang="en-US" i="1" dirty="0">
              <a:solidFill>
                <a:srgbClr val="C00000"/>
              </a:solidFill>
            </a:endParaRPr>
          </a:p>
          <a:p>
            <a:pPr algn="ctr"/>
            <a:r>
              <a:rPr lang="en-US" i="1" dirty="0" err="1">
                <a:solidFill>
                  <a:srgbClr val="C00000"/>
                </a:solidFill>
              </a:rPr>
              <a:t>năm</a:t>
            </a:r>
            <a:r>
              <a:rPr lang="en-US" i="1" dirty="0">
                <a:solidFill>
                  <a:srgbClr val="C00000"/>
                </a:solidFill>
              </a:rPr>
              <a:t> 930 - 931</a:t>
            </a:r>
          </a:p>
        </p:txBody>
      </p:sp>
      <p:sp>
        <p:nvSpPr>
          <p:cNvPr id="7" name="Rectangle 6"/>
          <p:cNvSpPr/>
          <p:nvPr/>
        </p:nvSpPr>
        <p:spPr>
          <a:xfrm>
            <a:off x="914400" y="270966"/>
            <a:ext cx="10413241" cy="86179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2.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Dương</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Đình</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Nghệ</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chống</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quân</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Nam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Hán</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củng</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cố</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nền</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tự</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endParaRPr lang="en-US" sz="2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749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5076" y="6153149"/>
            <a:ext cx="4473659" cy="464871"/>
          </a:xfrm>
          <a:prstGeom prst="rect">
            <a:avLst/>
          </a:prstGeom>
        </p:spPr>
        <p:txBody>
          <a:bodyPr wrap="square">
            <a:spAutoFit/>
          </a:bodyPr>
          <a:lstStyle/>
          <a:p>
            <a:pPr algn="just">
              <a:lnSpc>
                <a:spcPct val="150000"/>
              </a:lnSpc>
              <a:spcAft>
                <a:spcPts val="800"/>
              </a:spcAft>
            </a:pP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Năm</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938,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quân</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Nam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Hán</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tấn</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công</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Giao</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Châu</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12.5. Kiều Công Tiễn - Nhân Vật Anh Hùng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9530" y="4141021"/>
            <a:ext cx="3136094" cy="18502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8032" y="3494690"/>
            <a:ext cx="5029217" cy="646331"/>
          </a:xfrm>
          <a:prstGeom prst="rect">
            <a:avLst/>
          </a:prstGeom>
          <a:noFill/>
        </p:spPr>
        <p:txBody>
          <a:bodyPr wrap="square" rtlCol="0">
            <a:spAutoFit/>
          </a:bodyPr>
          <a:lstStyle/>
          <a:p>
            <a:pPr algn="ctr"/>
            <a:r>
              <a:rPr lang="en-US" i="1" dirty="0" err="1">
                <a:solidFill>
                  <a:srgbClr val="002060"/>
                </a:solidFill>
              </a:rPr>
              <a:t>Năm</a:t>
            </a:r>
            <a:r>
              <a:rPr lang="en-US" i="1" dirty="0">
                <a:solidFill>
                  <a:srgbClr val="002060"/>
                </a:solidFill>
              </a:rPr>
              <a:t> 937, </a:t>
            </a:r>
            <a:r>
              <a:rPr lang="en-US" i="1" dirty="0" err="1">
                <a:solidFill>
                  <a:srgbClr val="002060"/>
                </a:solidFill>
              </a:rPr>
              <a:t>Kiều</a:t>
            </a:r>
            <a:r>
              <a:rPr lang="en-US" i="1" dirty="0">
                <a:solidFill>
                  <a:srgbClr val="002060"/>
                </a:solidFill>
              </a:rPr>
              <a:t> </a:t>
            </a:r>
            <a:r>
              <a:rPr lang="en-US" i="1" dirty="0" err="1">
                <a:solidFill>
                  <a:srgbClr val="002060"/>
                </a:solidFill>
              </a:rPr>
              <a:t>Công</a:t>
            </a:r>
            <a:r>
              <a:rPr lang="en-US" i="1" dirty="0">
                <a:solidFill>
                  <a:srgbClr val="002060"/>
                </a:solidFill>
              </a:rPr>
              <a:t> </a:t>
            </a:r>
            <a:r>
              <a:rPr lang="en-US" i="1" dirty="0" err="1">
                <a:solidFill>
                  <a:srgbClr val="002060"/>
                </a:solidFill>
              </a:rPr>
              <a:t>Tiễn</a:t>
            </a:r>
            <a:r>
              <a:rPr lang="en-US" i="1" dirty="0">
                <a:solidFill>
                  <a:srgbClr val="002060"/>
                </a:solidFill>
              </a:rPr>
              <a:t> </a:t>
            </a:r>
            <a:r>
              <a:rPr lang="en-US" i="1" dirty="0" err="1">
                <a:solidFill>
                  <a:srgbClr val="002060"/>
                </a:solidFill>
              </a:rPr>
              <a:t>giết</a:t>
            </a:r>
            <a:r>
              <a:rPr lang="en-US" i="1" dirty="0">
                <a:solidFill>
                  <a:srgbClr val="002060"/>
                </a:solidFill>
              </a:rPr>
              <a:t> </a:t>
            </a:r>
            <a:r>
              <a:rPr lang="en-US" i="1" dirty="0" err="1">
                <a:solidFill>
                  <a:srgbClr val="002060"/>
                </a:solidFill>
              </a:rPr>
              <a:t>Dương</a:t>
            </a:r>
            <a:r>
              <a:rPr lang="en-US" i="1" dirty="0">
                <a:solidFill>
                  <a:srgbClr val="002060"/>
                </a:solidFill>
              </a:rPr>
              <a:t> </a:t>
            </a:r>
            <a:r>
              <a:rPr lang="en-US" i="1" dirty="0" err="1">
                <a:solidFill>
                  <a:srgbClr val="002060"/>
                </a:solidFill>
              </a:rPr>
              <a:t>Đình</a:t>
            </a:r>
            <a:r>
              <a:rPr lang="en-US" i="1" dirty="0">
                <a:solidFill>
                  <a:srgbClr val="002060"/>
                </a:solidFill>
              </a:rPr>
              <a:t> </a:t>
            </a:r>
            <a:r>
              <a:rPr lang="en-US" i="1" dirty="0" err="1">
                <a:solidFill>
                  <a:srgbClr val="002060"/>
                </a:solidFill>
              </a:rPr>
              <a:t>Nghệ</a:t>
            </a:r>
            <a:r>
              <a:rPr lang="en-US" i="1" dirty="0">
                <a:solidFill>
                  <a:srgbClr val="002060"/>
                </a:solidFill>
              </a:rPr>
              <a:t>, </a:t>
            </a:r>
            <a:r>
              <a:rPr lang="en-US" i="1" dirty="0" err="1">
                <a:solidFill>
                  <a:srgbClr val="002060"/>
                </a:solidFill>
              </a:rPr>
              <a:t>Ngô</a:t>
            </a:r>
            <a:r>
              <a:rPr lang="en-US" i="1" dirty="0">
                <a:solidFill>
                  <a:srgbClr val="002060"/>
                </a:solidFill>
              </a:rPr>
              <a:t> </a:t>
            </a:r>
            <a:r>
              <a:rPr lang="en-US" i="1" dirty="0" err="1">
                <a:solidFill>
                  <a:srgbClr val="002060"/>
                </a:solidFill>
              </a:rPr>
              <a:t>Quyền</a:t>
            </a:r>
            <a:r>
              <a:rPr lang="en-US" i="1" dirty="0">
                <a:solidFill>
                  <a:srgbClr val="002060"/>
                </a:solidFill>
              </a:rPr>
              <a:t> </a:t>
            </a:r>
            <a:r>
              <a:rPr lang="en-US" i="1" dirty="0" err="1">
                <a:solidFill>
                  <a:srgbClr val="002060"/>
                </a:solidFill>
              </a:rPr>
              <a:t>kéo</a:t>
            </a:r>
            <a:r>
              <a:rPr lang="en-US" i="1" dirty="0">
                <a:solidFill>
                  <a:srgbClr val="002060"/>
                </a:solidFill>
              </a:rPr>
              <a:t> </a:t>
            </a:r>
            <a:r>
              <a:rPr lang="en-US" i="1" dirty="0" err="1">
                <a:solidFill>
                  <a:srgbClr val="002060"/>
                </a:solidFill>
              </a:rPr>
              <a:t>quân</a:t>
            </a:r>
            <a:r>
              <a:rPr lang="en-US" i="1" dirty="0">
                <a:solidFill>
                  <a:srgbClr val="002060"/>
                </a:solidFill>
              </a:rPr>
              <a:t> </a:t>
            </a:r>
            <a:r>
              <a:rPr lang="en-US" i="1" dirty="0" err="1">
                <a:solidFill>
                  <a:srgbClr val="002060"/>
                </a:solidFill>
              </a:rPr>
              <a:t>ra</a:t>
            </a:r>
            <a:r>
              <a:rPr lang="en-US" i="1" dirty="0">
                <a:solidFill>
                  <a:srgbClr val="002060"/>
                </a:solidFill>
              </a:rPr>
              <a:t> </a:t>
            </a:r>
            <a:r>
              <a:rPr lang="en-US" i="1" dirty="0" err="1">
                <a:solidFill>
                  <a:srgbClr val="002060"/>
                </a:solidFill>
              </a:rPr>
              <a:t>Bắc</a:t>
            </a:r>
            <a:r>
              <a:rPr lang="en-US" i="1" dirty="0">
                <a:solidFill>
                  <a:srgbClr val="002060"/>
                </a:solidFill>
              </a:rPr>
              <a:t> </a:t>
            </a:r>
            <a:r>
              <a:rPr lang="en-US" i="1" dirty="0" err="1">
                <a:solidFill>
                  <a:srgbClr val="002060"/>
                </a:solidFill>
              </a:rPr>
              <a:t>hỏi</a:t>
            </a:r>
            <a:r>
              <a:rPr lang="en-US" i="1" dirty="0">
                <a:solidFill>
                  <a:srgbClr val="002060"/>
                </a:solidFill>
              </a:rPr>
              <a:t> </a:t>
            </a:r>
            <a:r>
              <a:rPr lang="en-US" i="1" dirty="0" err="1">
                <a:solidFill>
                  <a:srgbClr val="002060"/>
                </a:solidFill>
              </a:rPr>
              <a:t>tội</a:t>
            </a:r>
            <a:r>
              <a:rPr lang="en-US" i="1" dirty="0">
                <a:solidFill>
                  <a:srgbClr val="002060"/>
                </a:solidFill>
              </a:rPr>
              <a:t> </a:t>
            </a:r>
            <a:r>
              <a:rPr lang="en-US" i="1" dirty="0" err="1">
                <a:solidFill>
                  <a:srgbClr val="002060"/>
                </a:solidFill>
              </a:rPr>
              <a:t>Kiều</a:t>
            </a:r>
            <a:r>
              <a:rPr lang="en-US" i="1" dirty="0">
                <a:solidFill>
                  <a:srgbClr val="002060"/>
                </a:solidFill>
              </a:rPr>
              <a:t> </a:t>
            </a:r>
            <a:r>
              <a:rPr lang="en-US" i="1" dirty="0" err="1">
                <a:solidFill>
                  <a:srgbClr val="002060"/>
                </a:solidFill>
              </a:rPr>
              <a:t>Công</a:t>
            </a:r>
            <a:r>
              <a:rPr lang="en-US" i="1" dirty="0">
                <a:solidFill>
                  <a:srgbClr val="002060"/>
                </a:solidFill>
              </a:rPr>
              <a:t> </a:t>
            </a:r>
            <a:r>
              <a:rPr lang="en-US" i="1" dirty="0" err="1">
                <a:solidFill>
                  <a:srgbClr val="002060"/>
                </a:solidFill>
              </a:rPr>
              <a:t>Tiễn</a:t>
            </a:r>
            <a:endParaRPr lang="en-US" i="1" dirty="0">
              <a:solidFill>
                <a:srgbClr val="002060"/>
              </a:solidFill>
            </a:endParaRPr>
          </a:p>
        </p:txBody>
      </p:sp>
      <p:pic>
        <p:nvPicPr>
          <p:cNvPr id="7172" name="Picture 4" descr="Những cuộc tranh đoạt quyền lực trong lịch sử cổ trung đại Việt Nam |  Nghiên Cứu Lịch S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626" y="1427984"/>
            <a:ext cx="3513783" cy="198398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ôi thích đọc . I love to read: (2) Việt gian trong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2280" y="1354013"/>
            <a:ext cx="3856968" cy="21815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750569" y="3633189"/>
            <a:ext cx="4762500" cy="369332"/>
          </a:xfrm>
          <a:prstGeom prst="rect">
            <a:avLst/>
          </a:prstGeom>
          <a:noFill/>
        </p:spPr>
        <p:txBody>
          <a:bodyPr wrap="square" rtlCol="0">
            <a:spAutoFit/>
          </a:bodyPr>
          <a:lstStyle/>
          <a:p>
            <a:r>
              <a:rPr lang="en-US" dirty="0" err="1">
                <a:solidFill>
                  <a:srgbClr val="002060"/>
                </a:solidFill>
              </a:rPr>
              <a:t>Kiều</a:t>
            </a:r>
            <a:r>
              <a:rPr lang="en-US" dirty="0">
                <a:solidFill>
                  <a:srgbClr val="002060"/>
                </a:solidFill>
              </a:rPr>
              <a:t> </a:t>
            </a:r>
            <a:r>
              <a:rPr lang="en-US" dirty="0" err="1">
                <a:solidFill>
                  <a:srgbClr val="002060"/>
                </a:solidFill>
              </a:rPr>
              <a:t>Công</a:t>
            </a:r>
            <a:r>
              <a:rPr lang="en-US" dirty="0">
                <a:solidFill>
                  <a:srgbClr val="002060"/>
                </a:solidFill>
              </a:rPr>
              <a:t> </a:t>
            </a:r>
            <a:r>
              <a:rPr lang="en-US" dirty="0" err="1">
                <a:solidFill>
                  <a:srgbClr val="002060"/>
                </a:solidFill>
              </a:rPr>
              <a:t>Tiễn</a:t>
            </a:r>
            <a:r>
              <a:rPr lang="en-US" dirty="0">
                <a:solidFill>
                  <a:srgbClr val="002060"/>
                </a:solidFill>
              </a:rPr>
              <a:t>  </a:t>
            </a:r>
            <a:r>
              <a:rPr lang="en-US" dirty="0" err="1">
                <a:solidFill>
                  <a:srgbClr val="002060"/>
                </a:solidFill>
              </a:rPr>
              <a:t>viết</a:t>
            </a:r>
            <a:r>
              <a:rPr lang="en-US" dirty="0">
                <a:solidFill>
                  <a:srgbClr val="002060"/>
                </a:solidFill>
              </a:rPr>
              <a:t> </a:t>
            </a:r>
            <a:r>
              <a:rPr lang="en-US" dirty="0" err="1">
                <a:solidFill>
                  <a:srgbClr val="002060"/>
                </a:solidFill>
              </a:rPr>
              <a:t>thư</a:t>
            </a:r>
            <a:r>
              <a:rPr lang="en-US" dirty="0">
                <a:solidFill>
                  <a:srgbClr val="002060"/>
                </a:solidFill>
              </a:rPr>
              <a:t> </a:t>
            </a:r>
            <a:r>
              <a:rPr lang="en-US" dirty="0" err="1">
                <a:solidFill>
                  <a:srgbClr val="002060"/>
                </a:solidFill>
              </a:rPr>
              <a:t>cầu</a:t>
            </a:r>
            <a:r>
              <a:rPr lang="en-US" dirty="0">
                <a:solidFill>
                  <a:srgbClr val="002060"/>
                </a:solidFill>
              </a:rPr>
              <a:t> </a:t>
            </a:r>
            <a:r>
              <a:rPr lang="en-US" dirty="0" err="1">
                <a:solidFill>
                  <a:srgbClr val="002060"/>
                </a:solidFill>
              </a:rPr>
              <a:t>cứu</a:t>
            </a:r>
            <a:r>
              <a:rPr lang="en-US" dirty="0">
                <a:solidFill>
                  <a:srgbClr val="002060"/>
                </a:solidFill>
              </a:rPr>
              <a:t> </a:t>
            </a:r>
            <a:r>
              <a:rPr lang="en-US" dirty="0" err="1">
                <a:solidFill>
                  <a:srgbClr val="002060"/>
                </a:solidFill>
              </a:rPr>
              <a:t>vua</a:t>
            </a:r>
            <a:r>
              <a:rPr lang="en-US" dirty="0">
                <a:solidFill>
                  <a:srgbClr val="002060"/>
                </a:solidFill>
              </a:rPr>
              <a:t> Nam </a:t>
            </a:r>
            <a:r>
              <a:rPr lang="en-US" dirty="0" err="1">
                <a:solidFill>
                  <a:srgbClr val="002060"/>
                </a:solidFill>
              </a:rPr>
              <a:t>Hán</a:t>
            </a:r>
            <a:endParaRPr lang="en-US" dirty="0">
              <a:solidFill>
                <a:srgbClr val="002060"/>
              </a:solidFill>
            </a:endParaRPr>
          </a:p>
        </p:txBody>
      </p:sp>
      <p:pic>
        <p:nvPicPr>
          <p:cNvPr id="7176" name="Picture 8" descr="Ngô Quyền Phá Quân Nam Hán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1077" y="4282453"/>
            <a:ext cx="3481654" cy="18408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16327" y="6118673"/>
            <a:ext cx="4762500" cy="646331"/>
          </a:xfrm>
          <a:prstGeom prst="rect">
            <a:avLst/>
          </a:prstGeom>
        </p:spPr>
        <p:txBody>
          <a:bodyPr wrap="square">
            <a:spAutoFit/>
          </a:bodyPr>
          <a:lstStyle/>
          <a:p>
            <a:pPr algn="ctr">
              <a:spcAft>
                <a:spcPts val="800"/>
              </a:spcAft>
            </a:pP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Ngô</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Quyền</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giết</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Kiều</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Công</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Tiễn</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chuẩn</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bị</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đánh</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quân</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 Nam </a:t>
            </a:r>
            <a:r>
              <a:rPr lang="en-US" i="1" dirty="0" err="1">
                <a:solidFill>
                  <a:srgbClr val="002060"/>
                </a:solidFill>
                <a:latin typeface="Calibri" panose="020F0502020204030204" pitchFamily="34" charset="0"/>
                <a:ea typeface="Calibri" panose="020F0502020204030204" pitchFamily="34" charset="0"/>
                <a:cs typeface="Calibri" panose="020F0502020204030204" pitchFamily="34" charset="0"/>
              </a:rPr>
              <a:t>Hán</a:t>
            </a:r>
            <a:r>
              <a:rPr lang="en-US" i="1"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1400"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861959" y="266529"/>
            <a:ext cx="10413241" cy="86179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Ngô</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Quyền</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chiến</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thắng</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Bạch</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Đằng</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năm</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938</a:t>
            </a:r>
            <a:endParaRPr lang="en-US" sz="28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ight Arrow 5"/>
          <p:cNvSpPr/>
          <p:nvPr/>
        </p:nvSpPr>
        <p:spPr>
          <a:xfrm>
            <a:off x="5141061" y="2380749"/>
            <a:ext cx="1129235" cy="634635"/>
          </a:xfrm>
          <a:prstGeom prst="rightArrow">
            <a:avLst/>
          </a:prstGeom>
          <a:solidFill>
            <a:schemeClr val="accent4">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357249" y="5136023"/>
            <a:ext cx="1129235" cy="706834"/>
          </a:xfrm>
          <a:prstGeom prst="rightArrow">
            <a:avLst>
              <a:gd name="adj1" fmla="val 50000"/>
              <a:gd name="adj2" fmla="val 51724"/>
            </a:avLst>
          </a:prstGeom>
          <a:solidFill>
            <a:schemeClr val="accent4">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9172166">
            <a:off x="5068010" y="3810638"/>
            <a:ext cx="1572270" cy="530130"/>
          </a:xfrm>
          <a:prstGeom prst="rightArrow">
            <a:avLst/>
          </a:prstGeom>
          <a:solidFill>
            <a:schemeClr val="accent4">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74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cdn.thanhphohaiphong.gov.vn/wp-content/uploads/2020/12/20201230_5fec4b8a4914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1261" y="1646974"/>
            <a:ext cx="4408770" cy="29006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0071" y="340827"/>
            <a:ext cx="10492980" cy="86179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en-US" sz="2800" b="1" dirty="0" err="1">
                <a:solidFill>
                  <a:srgbClr val="C00000"/>
                </a:solidFill>
              </a:rPr>
              <a:t>Kế</a:t>
            </a:r>
            <a:r>
              <a:rPr lang="en-US" sz="2800" b="1" dirty="0">
                <a:solidFill>
                  <a:srgbClr val="C00000"/>
                </a:solidFill>
              </a:rPr>
              <a:t> </a:t>
            </a:r>
            <a:r>
              <a:rPr lang="en-US" sz="2800" b="1" dirty="0" err="1">
                <a:solidFill>
                  <a:srgbClr val="C00000"/>
                </a:solidFill>
              </a:rPr>
              <a:t>hoạch</a:t>
            </a:r>
            <a:r>
              <a:rPr lang="en-US" sz="2800" b="1" dirty="0">
                <a:solidFill>
                  <a:srgbClr val="C00000"/>
                </a:solidFill>
              </a:rPr>
              <a:t> </a:t>
            </a:r>
            <a:r>
              <a:rPr lang="en-US" sz="2800" b="1" dirty="0" err="1">
                <a:solidFill>
                  <a:srgbClr val="C00000"/>
                </a:solidFill>
              </a:rPr>
              <a:t>tác</a:t>
            </a:r>
            <a:r>
              <a:rPr lang="en-US" sz="2800" b="1" dirty="0">
                <a:solidFill>
                  <a:srgbClr val="C00000"/>
                </a:solidFill>
              </a:rPr>
              <a:t> </a:t>
            </a:r>
            <a:r>
              <a:rPr lang="en-US" sz="2800" b="1" dirty="0" err="1">
                <a:solidFill>
                  <a:srgbClr val="C00000"/>
                </a:solidFill>
              </a:rPr>
              <a:t>chiến</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Ngô</a:t>
            </a:r>
            <a:r>
              <a:rPr lang="en-US" sz="2800" b="1" dirty="0">
                <a:solidFill>
                  <a:srgbClr val="C00000"/>
                </a:solidFill>
              </a:rPr>
              <a:t> </a:t>
            </a:r>
            <a:r>
              <a:rPr lang="en-US" sz="2800" b="1" dirty="0" err="1">
                <a:solidFill>
                  <a:srgbClr val="C00000"/>
                </a:solidFill>
              </a:rPr>
              <a:t>Quyền</a:t>
            </a:r>
            <a:endParaRPr lang="en-US" sz="2800" b="1" dirty="0">
              <a:solidFill>
                <a:srgbClr val="C00000"/>
              </a:solidFill>
            </a:endParaRPr>
          </a:p>
        </p:txBody>
      </p:sp>
      <p:sp>
        <p:nvSpPr>
          <p:cNvPr id="3" name="Rectangle 2"/>
          <p:cNvSpPr/>
          <p:nvPr/>
        </p:nvSpPr>
        <p:spPr>
          <a:xfrm>
            <a:off x="468573" y="1357478"/>
            <a:ext cx="6887570" cy="4247317"/>
          </a:xfrm>
          <a:prstGeom prst="rect">
            <a:avLst/>
          </a:prstGeom>
        </p:spPr>
        <p:txBody>
          <a:bodyPr wrap="square">
            <a:spAutoFit/>
          </a:bodyPr>
          <a:lstStyle/>
          <a:p>
            <a:pPr>
              <a:lnSpc>
                <a:spcPct val="125000"/>
              </a:lnSpc>
              <a:spcBef>
                <a:spcPts val="600"/>
              </a:spcBef>
              <a:spcAft>
                <a:spcPts val="600"/>
              </a:spcAft>
            </a:pPr>
            <a:r>
              <a:rPr lang="en-US" sz="2300" b="1" i="1" dirty="0">
                <a:solidFill>
                  <a:srgbClr val="002060"/>
                </a:solidFill>
              </a:rPr>
              <a:t>1. </a:t>
            </a:r>
            <a:r>
              <a:rPr lang="en-US" sz="2300" b="1" i="1" dirty="0" err="1">
                <a:solidFill>
                  <a:srgbClr val="002060"/>
                </a:solidFill>
              </a:rPr>
              <a:t>Xác</a:t>
            </a:r>
            <a:r>
              <a:rPr lang="en-US" sz="2300" b="1" i="1" dirty="0">
                <a:solidFill>
                  <a:srgbClr val="002060"/>
                </a:solidFill>
              </a:rPr>
              <a:t> </a:t>
            </a:r>
            <a:r>
              <a:rPr lang="en-US" sz="2300" b="1" i="1" dirty="0" err="1">
                <a:solidFill>
                  <a:srgbClr val="002060"/>
                </a:solidFill>
              </a:rPr>
              <a:t>định</a:t>
            </a:r>
            <a:r>
              <a:rPr lang="en-US" sz="2300" b="1" i="1" dirty="0">
                <a:solidFill>
                  <a:srgbClr val="002060"/>
                </a:solidFill>
              </a:rPr>
              <a:t> </a:t>
            </a:r>
            <a:r>
              <a:rPr lang="en-US" sz="2300" b="1" i="1" dirty="0" err="1">
                <a:solidFill>
                  <a:srgbClr val="002060"/>
                </a:solidFill>
              </a:rPr>
              <a:t>vị</a:t>
            </a:r>
            <a:r>
              <a:rPr lang="en-US" sz="2300" b="1" i="1" dirty="0">
                <a:solidFill>
                  <a:srgbClr val="002060"/>
                </a:solidFill>
              </a:rPr>
              <a:t> </a:t>
            </a:r>
            <a:r>
              <a:rPr lang="en-US" sz="2300" b="1" i="1" dirty="0" err="1">
                <a:solidFill>
                  <a:srgbClr val="002060"/>
                </a:solidFill>
              </a:rPr>
              <a:t>trí</a:t>
            </a:r>
            <a:r>
              <a:rPr lang="en-US" sz="2300" b="1" i="1" dirty="0">
                <a:solidFill>
                  <a:srgbClr val="002060"/>
                </a:solidFill>
              </a:rPr>
              <a:t> </a:t>
            </a:r>
            <a:r>
              <a:rPr lang="en-US" sz="2300" b="1" i="1" dirty="0" err="1">
                <a:solidFill>
                  <a:srgbClr val="002060"/>
                </a:solidFill>
              </a:rPr>
              <a:t>Ngô</a:t>
            </a:r>
            <a:r>
              <a:rPr lang="en-US" sz="2300" b="1" i="1" dirty="0">
                <a:solidFill>
                  <a:srgbClr val="002060"/>
                </a:solidFill>
              </a:rPr>
              <a:t> </a:t>
            </a:r>
            <a:r>
              <a:rPr lang="en-US" sz="2300" b="1" i="1" dirty="0" err="1">
                <a:solidFill>
                  <a:srgbClr val="002060"/>
                </a:solidFill>
              </a:rPr>
              <a:t>Quyền</a:t>
            </a:r>
            <a:r>
              <a:rPr lang="en-US" sz="2300" b="1" i="1" dirty="0">
                <a:solidFill>
                  <a:srgbClr val="002060"/>
                </a:solidFill>
              </a:rPr>
              <a:t> </a:t>
            </a:r>
            <a:r>
              <a:rPr lang="en-US" sz="2300" b="1" i="1" dirty="0" err="1">
                <a:solidFill>
                  <a:srgbClr val="002060"/>
                </a:solidFill>
              </a:rPr>
              <a:t>sẽ</a:t>
            </a:r>
            <a:r>
              <a:rPr lang="en-US" sz="2300" b="1" i="1" dirty="0">
                <a:solidFill>
                  <a:srgbClr val="002060"/>
                </a:solidFill>
              </a:rPr>
              <a:t> </a:t>
            </a:r>
            <a:r>
              <a:rPr lang="en-US" sz="2300" b="1" i="1" dirty="0" err="1">
                <a:solidFill>
                  <a:srgbClr val="002060"/>
                </a:solidFill>
              </a:rPr>
              <a:t>đóng</a:t>
            </a:r>
            <a:r>
              <a:rPr lang="en-US" sz="2300" b="1" i="1" dirty="0">
                <a:solidFill>
                  <a:srgbClr val="002060"/>
                </a:solidFill>
              </a:rPr>
              <a:t> </a:t>
            </a:r>
            <a:r>
              <a:rPr lang="en-US" sz="2300" b="1" i="1" dirty="0" err="1">
                <a:solidFill>
                  <a:srgbClr val="002060"/>
                </a:solidFill>
              </a:rPr>
              <a:t>cọc</a:t>
            </a:r>
            <a:r>
              <a:rPr lang="en-US" sz="2300" b="1" i="1" dirty="0">
                <a:solidFill>
                  <a:srgbClr val="002060"/>
                </a:solidFill>
              </a:rPr>
              <a:t> </a:t>
            </a:r>
            <a:r>
              <a:rPr lang="en-US" sz="2300" b="1" i="1" dirty="0" err="1">
                <a:solidFill>
                  <a:srgbClr val="002060"/>
                </a:solidFill>
              </a:rPr>
              <a:t>trên</a:t>
            </a:r>
            <a:r>
              <a:rPr lang="en-US" sz="2300" b="1" i="1" dirty="0">
                <a:solidFill>
                  <a:srgbClr val="002060"/>
                </a:solidFill>
              </a:rPr>
              <a:t> </a:t>
            </a:r>
            <a:r>
              <a:rPr lang="en-US" sz="2300" b="1" i="1" dirty="0" err="1">
                <a:solidFill>
                  <a:srgbClr val="002060"/>
                </a:solidFill>
              </a:rPr>
              <a:t>lược</a:t>
            </a:r>
            <a:r>
              <a:rPr lang="en-US" sz="2300" b="1" i="1" dirty="0">
                <a:solidFill>
                  <a:srgbClr val="002060"/>
                </a:solidFill>
              </a:rPr>
              <a:t> </a:t>
            </a:r>
            <a:r>
              <a:rPr lang="en-US" sz="2300" b="1" i="1" dirty="0" err="1">
                <a:solidFill>
                  <a:srgbClr val="002060"/>
                </a:solidFill>
              </a:rPr>
              <a:t>đồ</a:t>
            </a:r>
            <a:r>
              <a:rPr lang="en-US" sz="2300" b="1" i="1" dirty="0">
                <a:solidFill>
                  <a:srgbClr val="002060"/>
                </a:solidFill>
              </a:rPr>
              <a:t>?</a:t>
            </a:r>
          </a:p>
          <a:p>
            <a:pPr>
              <a:lnSpc>
                <a:spcPct val="125000"/>
              </a:lnSpc>
              <a:spcBef>
                <a:spcPts val="600"/>
              </a:spcBef>
              <a:spcAft>
                <a:spcPts val="600"/>
              </a:spcAft>
            </a:pPr>
            <a:r>
              <a:rPr lang="en-US" sz="2300" b="1" i="1" dirty="0">
                <a:solidFill>
                  <a:srgbClr val="002060"/>
                </a:solidFill>
              </a:rPr>
              <a:t>2. </a:t>
            </a:r>
            <a:r>
              <a:rPr lang="en-US" sz="2300" b="1" i="1" dirty="0" err="1">
                <a:solidFill>
                  <a:srgbClr val="002060"/>
                </a:solidFill>
              </a:rPr>
              <a:t>Làm</a:t>
            </a:r>
            <a:r>
              <a:rPr lang="en-US" sz="2300" b="1" i="1" dirty="0">
                <a:solidFill>
                  <a:srgbClr val="002060"/>
                </a:solidFill>
              </a:rPr>
              <a:t> </a:t>
            </a:r>
            <a:r>
              <a:rPr lang="en-US" sz="2300" b="1" i="1" dirty="0" err="1">
                <a:solidFill>
                  <a:srgbClr val="002060"/>
                </a:solidFill>
              </a:rPr>
              <a:t>thế</a:t>
            </a:r>
            <a:r>
              <a:rPr lang="en-US" sz="2300" b="1" i="1" dirty="0">
                <a:solidFill>
                  <a:srgbClr val="002060"/>
                </a:solidFill>
              </a:rPr>
              <a:t> </a:t>
            </a:r>
            <a:r>
              <a:rPr lang="en-US" sz="2300" b="1" i="1" dirty="0" err="1">
                <a:solidFill>
                  <a:srgbClr val="002060"/>
                </a:solidFill>
              </a:rPr>
              <a:t>nào</a:t>
            </a:r>
            <a:r>
              <a:rPr lang="en-US" sz="2300" b="1" i="1" dirty="0">
                <a:solidFill>
                  <a:srgbClr val="002060"/>
                </a:solidFill>
              </a:rPr>
              <a:t> </a:t>
            </a:r>
            <a:r>
              <a:rPr lang="en-US" sz="2300" b="1" i="1" dirty="0" err="1">
                <a:solidFill>
                  <a:srgbClr val="002060"/>
                </a:solidFill>
              </a:rPr>
              <a:t>để</a:t>
            </a:r>
            <a:r>
              <a:rPr lang="en-US" sz="2300" b="1" i="1" dirty="0">
                <a:solidFill>
                  <a:srgbClr val="002060"/>
                </a:solidFill>
              </a:rPr>
              <a:t> </a:t>
            </a:r>
            <a:r>
              <a:rPr lang="en-US" sz="2300" b="1" i="1" dirty="0" err="1">
                <a:solidFill>
                  <a:srgbClr val="002060"/>
                </a:solidFill>
              </a:rPr>
              <a:t>bịt</a:t>
            </a:r>
            <a:r>
              <a:rPr lang="en-US" sz="2300" b="1" i="1" dirty="0">
                <a:solidFill>
                  <a:srgbClr val="002060"/>
                </a:solidFill>
              </a:rPr>
              <a:t> </a:t>
            </a:r>
            <a:r>
              <a:rPr lang="en-US" sz="2300" b="1" i="1" dirty="0" err="1">
                <a:solidFill>
                  <a:srgbClr val="002060"/>
                </a:solidFill>
              </a:rPr>
              <a:t>đầu</a:t>
            </a:r>
            <a:r>
              <a:rPr lang="en-US" sz="2300" b="1" i="1" dirty="0">
                <a:solidFill>
                  <a:srgbClr val="002060"/>
                </a:solidFill>
              </a:rPr>
              <a:t> </a:t>
            </a:r>
            <a:r>
              <a:rPr lang="en-US" sz="2300" b="1" i="1" dirty="0" err="1">
                <a:solidFill>
                  <a:srgbClr val="002060"/>
                </a:solidFill>
              </a:rPr>
              <a:t>sắt</a:t>
            </a:r>
            <a:r>
              <a:rPr lang="en-US" sz="2300" b="1" i="1" dirty="0">
                <a:solidFill>
                  <a:srgbClr val="002060"/>
                </a:solidFill>
              </a:rPr>
              <a:t> </a:t>
            </a:r>
            <a:r>
              <a:rPr lang="en-US" sz="2300" b="1" i="1" dirty="0" err="1">
                <a:solidFill>
                  <a:srgbClr val="002060"/>
                </a:solidFill>
              </a:rPr>
              <a:t>nhọn</a:t>
            </a:r>
            <a:r>
              <a:rPr lang="en-US" sz="2300" b="1" i="1" dirty="0">
                <a:solidFill>
                  <a:srgbClr val="002060"/>
                </a:solidFill>
              </a:rPr>
              <a:t> </a:t>
            </a:r>
            <a:r>
              <a:rPr lang="en-US" sz="2300" b="1" i="1" dirty="0" err="1">
                <a:solidFill>
                  <a:srgbClr val="002060"/>
                </a:solidFill>
              </a:rPr>
              <a:t>lên</a:t>
            </a:r>
            <a:r>
              <a:rPr lang="en-US" sz="2300" b="1" i="1" dirty="0">
                <a:solidFill>
                  <a:srgbClr val="002060"/>
                </a:solidFill>
              </a:rPr>
              <a:t> </a:t>
            </a:r>
            <a:r>
              <a:rPr lang="en-US" sz="2300" b="1" i="1" dirty="0" err="1">
                <a:solidFill>
                  <a:srgbClr val="002060"/>
                </a:solidFill>
              </a:rPr>
              <a:t>gỗ</a:t>
            </a:r>
            <a:r>
              <a:rPr lang="en-US" sz="2300" b="1" i="1" dirty="0">
                <a:solidFill>
                  <a:srgbClr val="002060"/>
                </a:solidFill>
              </a:rPr>
              <a:t>. </a:t>
            </a:r>
            <a:r>
              <a:rPr lang="en-US" sz="2300" b="1" i="1" dirty="0" err="1">
                <a:solidFill>
                  <a:srgbClr val="002060"/>
                </a:solidFill>
              </a:rPr>
              <a:t>Cọc</a:t>
            </a:r>
            <a:r>
              <a:rPr lang="en-US" sz="2300" b="1" i="1" dirty="0">
                <a:solidFill>
                  <a:srgbClr val="002060"/>
                </a:solidFill>
              </a:rPr>
              <a:t> </a:t>
            </a:r>
            <a:r>
              <a:rPr lang="en-US" sz="2300" b="1" i="1" dirty="0" err="1">
                <a:solidFill>
                  <a:srgbClr val="002060"/>
                </a:solidFill>
              </a:rPr>
              <a:t>sẽ</a:t>
            </a:r>
            <a:r>
              <a:rPr lang="en-US" sz="2300" b="1" i="1" dirty="0">
                <a:solidFill>
                  <a:srgbClr val="002060"/>
                </a:solidFill>
              </a:rPr>
              <a:t> </a:t>
            </a:r>
            <a:r>
              <a:rPr lang="en-US" sz="2300" b="1" i="1" dirty="0" err="1">
                <a:solidFill>
                  <a:srgbClr val="002060"/>
                </a:solidFill>
              </a:rPr>
              <a:t>được</a:t>
            </a:r>
            <a:r>
              <a:rPr lang="en-US" sz="2300" b="1" i="1" dirty="0">
                <a:solidFill>
                  <a:srgbClr val="002060"/>
                </a:solidFill>
              </a:rPr>
              <a:t> </a:t>
            </a:r>
            <a:r>
              <a:rPr lang="en-US" sz="2300" b="1" i="1" dirty="0" err="1">
                <a:solidFill>
                  <a:srgbClr val="002060"/>
                </a:solidFill>
              </a:rPr>
              <a:t>đóng</a:t>
            </a:r>
            <a:r>
              <a:rPr lang="en-US" sz="2300" b="1" i="1" dirty="0">
                <a:solidFill>
                  <a:srgbClr val="002060"/>
                </a:solidFill>
              </a:rPr>
              <a:t> </a:t>
            </a:r>
            <a:r>
              <a:rPr lang="en-US" sz="2300" b="1" i="1" dirty="0" err="1">
                <a:solidFill>
                  <a:srgbClr val="002060"/>
                </a:solidFill>
              </a:rPr>
              <a:t>xuống</a:t>
            </a:r>
            <a:r>
              <a:rPr lang="en-US" sz="2300" b="1" i="1" dirty="0">
                <a:solidFill>
                  <a:srgbClr val="002060"/>
                </a:solidFill>
              </a:rPr>
              <a:t> </a:t>
            </a:r>
            <a:r>
              <a:rPr lang="en-US" sz="2300" b="1" i="1" dirty="0" err="1">
                <a:solidFill>
                  <a:srgbClr val="002060"/>
                </a:solidFill>
              </a:rPr>
              <a:t>lòng</a:t>
            </a:r>
            <a:r>
              <a:rPr lang="en-US" sz="2300" b="1" i="1" dirty="0">
                <a:solidFill>
                  <a:srgbClr val="002060"/>
                </a:solidFill>
              </a:rPr>
              <a:t> </a:t>
            </a:r>
            <a:r>
              <a:rPr lang="en-US" sz="2300" b="1" i="1" dirty="0" err="1">
                <a:solidFill>
                  <a:srgbClr val="002060"/>
                </a:solidFill>
              </a:rPr>
              <a:t>sông</a:t>
            </a:r>
            <a:r>
              <a:rPr lang="en-US" sz="2300" b="1" i="1" dirty="0">
                <a:solidFill>
                  <a:srgbClr val="002060"/>
                </a:solidFill>
              </a:rPr>
              <a:t> </a:t>
            </a:r>
            <a:r>
              <a:rPr lang="en-US" sz="2300" b="1" i="1" dirty="0" err="1">
                <a:solidFill>
                  <a:srgbClr val="002060"/>
                </a:solidFill>
              </a:rPr>
              <a:t>bằng</a:t>
            </a:r>
            <a:r>
              <a:rPr lang="en-US" sz="2300" b="1" i="1" dirty="0">
                <a:solidFill>
                  <a:srgbClr val="002060"/>
                </a:solidFill>
              </a:rPr>
              <a:t> </a:t>
            </a:r>
            <a:r>
              <a:rPr lang="en-US" sz="2300" b="1" i="1" dirty="0" err="1">
                <a:solidFill>
                  <a:srgbClr val="002060"/>
                </a:solidFill>
              </a:rPr>
              <a:t>cách</a:t>
            </a:r>
            <a:r>
              <a:rPr lang="en-US" sz="2300" b="1" i="1" dirty="0">
                <a:solidFill>
                  <a:srgbClr val="002060"/>
                </a:solidFill>
              </a:rPr>
              <a:t> </a:t>
            </a:r>
            <a:r>
              <a:rPr lang="en-US" sz="2300" b="1" i="1" dirty="0" err="1">
                <a:solidFill>
                  <a:srgbClr val="002060"/>
                </a:solidFill>
              </a:rPr>
              <a:t>nào</a:t>
            </a:r>
            <a:r>
              <a:rPr lang="en-US" sz="2300" b="1" i="1" dirty="0">
                <a:solidFill>
                  <a:srgbClr val="002060"/>
                </a:solidFill>
              </a:rPr>
              <a:t>?</a:t>
            </a:r>
          </a:p>
          <a:p>
            <a:pPr>
              <a:lnSpc>
                <a:spcPct val="125000"/>
              </a:lnSpc>
              <a:spcBef>
                <a:spcPts val="600"/>
              </a:spcBef>
              <a:spcAft>
                <a:spcPts val="600"/>
              </a:spcAft>
            </a:pPr>
            <a:r>
              <a:rPr lang="en-US" sz="2300" b="1" i="1" dirty="0">
                <a:solidFill>
                  <a:srgbClr val="002060"/>
                </a:solidFill>
              </a:rPr>
              <a:t>3. </a:t>
            </a:r>
            <a:r>
              <a:rPr lang="en-US" sz="2300" b="1" i="1" dirty="0" err="1">
                <a:solidFill>
                  <a:srgbClr val="002060"/>
                </a:solidFill>
              </a:rPr>
              <a:t>Tại</a:t>
            </a:r>
            <a:r>
              <a:rPr lang="en-US" sz="2300" b="1" i="1" dirty="0">
                <a:solidFill>
                  <a:srgbClr val="002060"/>
                </a:solidFill>
              </a:rPr>
              <a:t> </a:t>
            </a:r>
            <a:r>
              <a:rPr lang="en-US" sz="2300" b="1" i="1" dirty="0" err="1">
                <a:solidFill>
                  <a:srgbClr val="002060"/>
                </a:solidFill>
              </a:rPr>
              <a:t>sao</a:t>
            </a:r>
            <a:r>
              <a:rPr lang="en-US" sz="2300" b="1" i="1" dirty="0">
                <a:solidFill>
                  <a:srgbClr val="002060"/>
                </a:solidFill>
              </a:rPr>
              <a:t> </a:t>
            </a:r>
            <a:r>
              <a:rPr lang="en-US" sz="2300" b="1" i="1" dirty="0" err="1">
                <a:solidFill>
                  <a:srgbClr val="002060"/>
                </a:solidFill>
              </a:rPr>
              <a:t>Ngô</a:t>
            </a:r>
            <a:r>
              <a:rPr lang="en-US" sz="2300" b="1" i="1" dirty="0">
                <a:solidFill>
                  <a:srgbClr val="002060"/>
                </a:solidFill>
              </a:rPr>
              <a:t> </a:t>
            </a:r>
            <a:r>
              <a:rPr lang="en-US" sz="2300" b="1" i="1" dirty="0" err="1">
                <a:solidFill>
                  <a:srgbClr val="002060"/>
                </a:solidFill>
              </a:rPr>
              <a:t>Quyền</a:t>
            </a:r>
            <a:r>
              <a:rPr lang="en-US" sz="2300" b="1" i="1" dirty="0">
                <a:solidFill>
                  <a:srgbClr val="002060"/>
                </a:solidFill>
              </a:rPr>
              <a:t> </a:t>
            </a:r>
            <a:r>
              <a:rPr lang="en-US" sz="2300" b="1" i="1" dirty="0" err="1">
                <a:solidFill>
                  <a:srgbClr val="002060"/>
                </a:solidFill>
              </a:rPr>
              <a:t>đóng</a:t>
            </a:r>
            <a:r>
              <a:rPr lang="en-US" sz="2300" b="1" i="1" dirty="0">
                <a:solidFill>
                  <a:srgbClr val="002060"/>
                </a:solidFill>
              </a:rPr>
              <a:t> </a:t>
            </a:r>
            <a:r>
              <a:rPr lang="en-US" sz="2300" b="1" i="1" dirty="0" err="1">
                <a:solidFill>
                  <a:srgbClr val="002060"/>
                </a:solidFill>
              </a:rPr>
              <a:t>cọc</a:t>
            </a:r>
            <a:r>
              <a:rPr lang="en-US" sz="2300" b="1" i="1" dirty="0">
                <a:solidFill>
                  <a:srgbClr val="002060"/>
                </a:solidFill>
              </a:rPr>
              <a:t> </a:t>
            </a:r>
            <a:r>
              <a:rPr lang="en-US" sz="2300" b="1" i="1" dirty="0" err="1">
                <a:solidFill>
                  <a:srgbClr val="002060"/>
                </a:solidFill>
              </a:rPr>
              <a:t>xuống</a:t>
            </a:r>
            <a:r>
              <a:rPr lang="en-US" sz="2300" b="1" i="1" dirty="0">
                <a:solidFill>
                  <a:srgbClr val="002060"/>
                </a:solidFill>
              </a:rPr>
              <a:t> </a:t>
            </a:r>
            <a:r>
              <a:rPr lang="en-US" sz="2300" b="1" i="1" dirty="0" err="1">
                <a:solidFill>
                  <a:srgbClr val="002060"/>
                </a:solidFill>
              </a:rPr>
              <a:t>sông</a:t>
            </a:r>
            <a:r>
              <a:rPr lang="en-US" sz="2300" b="1" i="1" dirty="0">
                <a:solidFill>
                  <a:srgbClr val="002060"/>
                </a:solidFill>
              </a:rPr>
              <a:t> </a:t>
            </a:r>
            <a:r>
              <a:rPr lang="en-US" sz="2300" b="1" i="1" dirty="0" err="1">
                <a:solidFill>
                  <a:srgbClr val="002060"/>
                </a:solidFill>
              </a:rPr>
              <a:t>mà</a:t>
            </a:r>
            <a:r>
              <a:rPr lang="en-US" sz="2300" b="1" i="1" dirty="0">
                <a:solidFill>
                  <a:srgbClr val="002060"/>
                </a:solidFill>
              </a:rPr>
              <a:t> </a:t>
            </a:r>
            <a:r>
              <a:rPr lang="en-US" sz="2300" b="1" i="1" dirty="0" err="1">
                <a:solidFill>
                  <a:srgbClr val="002060"/>
                </a:solidFill>
              </a:rPr>
              <a:t>quân</a:t>
            </a:r>
            <a:r>
              <a:rPr lang="en-US" sz="2300" b="1" i="1" dirty="0">
                <a:solidFill>
                  <a:srgbClr val="002060"/>
                </a:solidFill>
              </a:rPr>
              <a:t> Nam </a:t>
            </a:r>
            <a:r>
              <a:rPr lang="en-US" sz="2300" b="1" i="1" dirty="0" err="1">
                <a:solidFill>
                  <a:srgbClr val="002060"/>
                </a:solidFill>
              </a:rPr>
              <a:t>Hán</a:t>
            </a:r>
            <a:r>
              <a:rPr lang="en-US" sz="2300" b="1" i="1" dirty="0">
                <a:solidFill>
                  <a:srgbClr val="002060"/>
                </a:solidFill>
              </a:rPr>
              <a:t> </a:t>
            </a:r>
            <a:r>
              <a:rPr lang="en-US" sz="2300" b="1" i="1" dirty="0" err="1">
                <a:solidFill>
                  <a:srgbClr val="002060"/>
                </a:solidFill>
              </a:rPr>
              <a:t>không</a:t>
            </a:r>
            <a:r>
              <a:rPr lang="en-US" sz="2300" b="1" i="1" dirty="0">
                <a:solidFill>
                  <a:srgbClr val="002060"/>
                </a:solidFill>
              </a:rPr>
              <a:t> </a:t>
            </a:r>
            <a:r>
              <a:rPr lang="en-US" sz="2300" b="1" i="1" dirty="0" err="1">
                <a:solidFill>
                  <a:srgbClr val="002060"/>
                </a:solidFill>
              </a:rPr>
              <a:t>biết</a:t>
            </a:r>
            <a:r>
              <a:rPr lang="en-US" sz="2300" b="1" i="1" dirty="0">
                <a:solidFill>
                  <a:srgbClr val="002060"/>
                </a:solidFill>
              </a:rPr>
              <a:t> (</a:t>
            </a:r>
            <a:r>
              <a:rPr lang="en-US" sz="2300" b="1" i="1" dirty="0" err="1">
                <a:solidFill>
                  <a:srgbClr val="002060"/>
                </a:solidFill>
              </a:rPr>
              <a:t>họ</a:t>
            </a:r>
            <a:r>
              <a:rPr lang="en-US" sz="2300" b="1" i="1" dirty="0">
                <a:solidFill>
                  <a:srgbClr val="002060"/>
                </a:solidFill>
              </a:rPr>
              <a:t> </a:t>
            </a:r>
            <a:r>
              <a:rPr lang="en-US" sz="2300" b="1" i="1" dirty="0" err="1">
                <a:solidFill>
                  <a:srgbClr val="002060"/>
                </a:solidFill>
              </a:rPr>
              <a:t>có</a:t>
            </a:r>
            <a:r>
              <a:rPr lang="en-US" sz="2300" b="1" i="1" dirty="0">
                <a:solidFill>
                  <a:srgbClr val="002060"/>
                </a:solidFill>
              </a:rPr>
              <a:t> </a:t>
            </a:r>
            <a:r>
              <a:rPr lang="en-US" sz="2300" b="1" i="1" dirty="0" err="1">
                <a:solidFill>
                  <a:srgbClr val="002060"/>
                </a:solidFill>
              </a:rPr>
              <a:t>mật</a:t>
            </a:r>
            <a:r>
              <a:rPr lang="en-US" sz="2300" b="1" i="1" dirty="0">
                <a:solidFill>
                  <a:srgbClr val="002060"/>
                </a:solidFill>
              </a:rPr>
              <a:t> </a:t>
            </a:r>
            <a:r>
              <a:rPr lang="en-US" sz="2300" b="1" i="1" dirty="0" err="1">
                <a:solidFill>
                  <a:srgbClr val="002060"/>
                </a:solidFill>
              </a:rPr>
              <a:t>thám</a:t>
            </a:r>
            <a:r>
              <a:rPr lang="en-US" sz="2300" b="1" i="1" dirty="0">
                <a:solidFill>
                  <a:srgbClr val="002060"/>
                </a:solidFill>
              </a:rPr>
              <a:t> </a:t>
            </a:r>
            <a:r>
              <a:rPr lang="en-US" sz="2300" b="1" i="1" dirty="0" err="1">
                <a:solidFill>
                  <a:srgbClr val="002060"/>
                </a:solidFill>
              </a:rPr>
              <a:t>mà</a:t>
            </a:r>
            <a:r>
              <a:rPr lang="en-US" sz="2300" b="1" i="1" dirty="0">
                <a:solidFill>
                  <a:srgbClr val="002060"/>
                </a:solidFill>
              </a:rPr>
              <a:t>)?</a:t>
            </a:r>
          </a:p>
          <a:p>
            <a:pPr>
              <a:lnSpc>
                <a:spcPct val="125000"/>
              </a:lnSpc>
              <a:spcBef>
                <a:spcPts val="600"/>
              </a:spcBef>
              <a:spcAft>
                <a:spcPts val="600"/>
              </a:spcAft>
            </a:pPr>
            <a:r>
              <a:rPr lang="en-US" sz="2300" b="1" i="1" dirty="0">
                <a:solidFill>
                  <a:srgbClr val="002060"/>
                </a:solidFill>
              </a:rPr>
              <a:t>4. </a:t>
            </a:r>
            <a:r>
              <a:rPr lang="en-US" sz="2300" b="1" i="1" dirty="0" err="1">
                <a:solidFill>
                  <a:srgbClr val="002060"/>
                </a:solidFill>
              </a:rPr>
              <a:t>Ngô</a:t>
            </a:r>
            <a:r>
              <a:rPr lang="en-US" sz="2300" b="1" i="1" dirty="0">
                <a:solidFill>
                  <a:srgbClr val="002060"/>
                </a:solidFill>
              </a:rPr>
              <a:t> </a:t>
            </a:r>
            <a:r>
              <a:rPr lang="en-US" sz="2300" b="1" i="1" dirty="0" err="1">
                <a:solidFill>
                  <a:srgbClr val="002060"/>
                </a:solidFill>
              </a:rPr>
              <a:t>Quyền</a:t>
            </a:r>
            <a:r>
              <a:rPr lang="en-US" sz="2300" b="1" i="1" dirty="0">
                <a:solidFill>
                  <a:srgbClr val="002060"/>
                </a:solidFill>
              </a:rPr>
              <a:t> </a:t>
            </a:r>
            <a:r>
              <a:rPr lang="en-US" sz="2300" b="1" i="1" dirty="0" err="1">
                <a:solidFill>
                  <a:srgbClr val="002060"/>
                </a:solidFill>
              </a:rPr>
              <a:t>nhử</a:t>
            </a:r>
            <a:r>
              <a:rPr lang="en-US" sz="2300" b="1" i="1" dirty="0">
                <a:solidFill>
                  <a:srgbClr val="002060"/>
                </a:solidFill>
              </a:rPr>
              <a:t> </a:t>
            </a:r>
            <a:r>
              <a:rPr lang="en-US" sz="2300" b="1" i="1" dirty="0" err="1">
                <a:solidFill>
                  <a:srgbClr val="002060"/>
                </a:solidFill>
              </a:rPr>
              <a:t>quân</a:t>
            </a:r>
            <a:r>
              <a:rPr lang="en-US" sz="2300" b="1" i="1" dirty="0">
                <a:solidFill>
                  <a:srgbClr val="002060"/>
                </a:solidFill>
              </a:rPr>
              <a:t> Nam </a:t>
            </a:r>
            <a:r>
              <a:rPr lang="en-US" sz="2300" b="1" i="1" dirty="0" err="1">
                <a:solidFill>
                  <a:srgbClr val="002060"/>
                </a:solidFill>
              </a:rPr>
              <a:t>Hán</a:t>
            </a:r>
            <a:r>
              <a:rPr lang="en-US" sz="2300" b="1" i="1" dirty="0">
                <a:solidFill>
                  <a:srgbClr val="002060"/>
                </a:solidFill>
              </a:rPr>
              <a:t> </a:t>
            </a:r>
            <a:r>
              <a:rPr lang="en-US" sz="2300" b="1" i="1" dirty="0" err="1">
                <a:solidFill>
                  <a:srgbClr val="002060"/>
                </a:solidFill>
              </a:rPr>
              <a:t>vào</a:t>
            </a:r>
            <a:r>
              <a:rPr lang="en-US" sz="2300" b="1" i="1" dirty="0">
                <a:solidFill>
                  <a:srgbClr val="002060"/>
                </a:solidFill>
              </a:rPr>
              <a:t> </a:t>
            </a:r>
            <a:r>
              <a:rPr lang="en-US" sz="2300" b="1" i="1" dirty="0" err="1">
                <a:solidFill>
                  <a:srgbClr val="002060"/>
                </a:solidFill>
              </a:rPr>
              <a:t>bãi</a:t>
            </a:r>
            <a:r>
              <a:rPr lang="en-US" sz="2300" b="1" i="1" dirty="0">
                <a:solidFill>
                  <a:srgbClr val="002060"/>
                </a:solidFill>
              </a:rPr>
              <a:t> </a:t>
            </a:r>
            <a:r>
              <a:rPr lang="en-US" sz="2300" b="1" i="1" dirty="0" err="1">
                <a:solidFill>
                  <a:srgbClr val="002060"/>
                </a:solidFill>
              </a:rPr>
              <a:t>cọc</a:t>
            </a:r>
            <a:r>
              <a:rPr lang="en-US" sz="2300" b="1" i="1" dirty="0">
                <a:solidFill>
                  <a:srgbClr val="002060"/>
                </a:solidFill>
              </a:rPr>
              <a:t> </a:t>
            </a:r>
            <a:r>
              <a:rPr lang="en-US" sz="2300" b="1" i="1" dirty="0" err="1">
                <a:solidFill>
                  <a:srgbClr val="002060"/>
                </a:solidFill>
              </a:rPr>
              <a:t>bằng</a:t>
            </a:r>
            <a:r>
              <a:rPr lang="en-US" sz="2300" b="1" i="1" dirty="0">
                <a:solidFill>
                  <a:srgbClr val="002060"/>
                </a:solidFill>
              </a:rPr>
              <a:t> </a:t>
            </a:r>
            <a:r>
              <a:rPr lang="en-US" sz="2300" b="1" i="1" dirty="0" err="1">
                <a:solidFill>
                  <a:srgbClr val="002060"/>
                </a:solidFill>
              </a:rPr>
              <a:t>cách</a:t>
            </a:r>
            <a:r>
              <a:rPr lang="en-US" sz="2300" b="1" i="1" dirty="0">
                <a:solidFill>
                  <a:srgbClr val="002060"/>
                </a:solidFill>
              </a:rPr>
              <a:t> </a:t>
            </a:r>
            <a:r>
              <a:rPr lang="en-US" sz="2300" b="1" i="1" dirty="0" err="1">
                <a:solidFill>
                  <a:srgbClr val="002060"/>
                </a:solidFill>
              </a:rPr>
              <a:t>nào</a:t>
            </a:r>
            <a:r>
              <a:rPr lang="en-US" sz="2300" b="1" i="1" dirty="0">
                <a:solidFill>
                  <a:srgbClr val="002060"/>
                </a:solidFill>
              </a:rPr>
              <a:t>?</a:t>
            </a:r>
          </a:p>
          <a:p>
            <a:pPr>
              <a:lnSpc>
                <a:spcPct val="125000"/>
              </a:lnSpc>
              <a:spcBef>
                <a:spcPts val="600"/>
              </a:spcBef>
              <a:spcAft>
                <a:spcPts val="600"/>
              </a:spcAft>
            </a:pPr>
            <a:endParaRPr lang="en-US" sz="2300" b="1" i="1" dirty="0">
              <a:solidFill>
                <a:srgbClr val="002060"/>
              </a:solidFill>
            </a:endParaRPr>
          </a:p>
        </p:txBody>
      </p:sp>
      <p:sp>
        <p:nvSpPr>
          <p:cNvPr id="5" name="Rectangle 4"/>
          <p:cNvSpPr/>
          <p:nvPr/>
        </p:nvSpPr>
        <p:spPr>
          <a:xfrm>
            <a:off x="427629" y="5032891"/>
            <a:ext cx="11517817" cy="1661993"/>
          </a:xfrm>
          <a:prstGeom prst="rect">
            <a:avLst/>
          </a:prstGeom>
        </p:spPr>
        <p:txBody>
          <a:bodyPr wrap="square">
            <a:spAutoFit/>
          </a:bodyPr>
          <a:lstStyle/>
          <a:p>
            <a:pPr>
              <a:spcBef>
                <a:spcPts val="600"/>
              </a:spcBef>
              <a:spcAft>
                <a:spcPts val="600"/>
              </a:spcAft>
            </a:pPr>
            <a:r>
              <a:rPr lang="en-US" sz="2300" b="1" i="1" dirty="0">
                <a:solidFill>
                  <a:srgbClr val="002060"/>
                </a:solidFill>
              </a:rPr>
              <a:t>5. </a:t>
            </a:r>
            <a:r>
              <a:rPr lang="en-US" sz="2300" b="1" i="1" dirty="0" err="1">
                <a:solidFill>
                  <a:srgbClr val="002060"/>
                </a:solidFill>
              </a:rPr>
              <a:t>Khi</a:t>
            </a:r>
            <a:r>
              <a:rPr lang="en-US" sz="2300" b="1" i="1" dirty="0">
                <a:solidFill>
                  <a:srgbClr val="002060"/>
                </a:solidFill>
              </a:rPr>
              <a:t> </a:t>
            </a:r>
            <a:r>
              <a:rPr lang="en-US" sz="2300" b="1" i="1" dirty="0" err="1">
                <a:solidFill>
                  <a:srgbClr val="002060"/>
                </a:solidFill>
              </a:rPr>
              <a:t>thuỷ</a:t>
            </a:r>
            <a:r>
              <a:rPr lang="en-US" sz="2300" b="1" i="1" dirty="0">
                <a:solidFill>
                  <a:srgbClr val="002060"/>
                </a:solidFill>
              </a:rPr>
              <a:t> </a:t>
            </a:r>
            <a:r>
              <a:rPr lang="en-US" sz="2300" b="1" i="1" dirty="0" err="1">
                <a:solidFill>
                  <a:srgbClr val="002060"/>
                </a:solidFill>
              </a:rPr>
              <a:t>triều</a:t>
            </a:r>
            <a:r>
              <a:rPr lang="en-US" sz="2300" b="1" i="1" dirty="0">
                <a:solidFill>
                  <a:srgbClr val="002060"/>
                </a:solidFill>
              </a:rPr>
              <a:t> </a:t>
            </a:r>
            <a:r>
              <a:rPr lang="en-US" sz="2300" b="1" i="1" dirty="0" err="1">
                <a:solidFill>
                  <a:srgbClr val="002060"/>
                </a:solidFill>
              </a:rPr>
              <a:t>rút</a:t>
            </a:r>
            <a:r>
              <a:rPr lang="en-US" sz="2300" b="1" i="1" dirty="0">
                <a:solidFill>
                  <a:srgbClr val="002060"/>
                </a:solidFill>
              </a:rPr>
              <a:t>, </a:t>
            </a:r>
            <a:r>
              <a:rPr lang="en-US" sz="2300" b="1" i="1" dirty="0" err="1">
                <a:solidFill>
                  <a:srgbClr val="002060"/>
                </a:solidFill>
              </a:rPr>
              <a:t>bãi</a:t>
            </a:r>
            <a:r>
              <a:rPr lang="en-US" sz="2300" b="1" i="1" dirty="0">
                <a:solidFill>
                  <a:srgbClr val="002060"/>
                </a:solidFill>
              </a:rPr>
              <a:t> </a:t>
            </a:r>
            <a:r>
              <a:rPr lang="en-US" sz="2300" b="1" i="1" dirty="0" err="1">
                <a:solidFill>
                  <a:srgbClr val="002060"/>
                </a:solidFill>
              </a:rPr>
              <a:t>cọc</a:t>
            </a:r>
            <a:r>
              <a:rPr lang="en-US" sz="2300" b="1" i="1" dirty="0">
                <a:solidFill>
                  <a:srgbClr val="002060"/>
                </a:solidFill>
              </a:rPr>
              <a:t> </a:t>
            </a:r>
            <a:r>
              <a:rPr lang="en-US" sz="2300" b="1" i="1" dirty="0" err="1">
                <a:solidFill>
                  <a:srgbClr val="002060"/>
                </a:solidFill>
              </a:rPr>
              <a:t>nhô</a:t>
            </a:r>
            <a:r>
              <a:rPr lang="en-US" sz="2300" b="1" i="1" dirty="0">
                <a:solidFill>
                  <a:srgbClr val="002060"/>
                </a:solidFill>
              </a:rPr>
              <a:t> </a:t>
            </a:r>
            <a:r>
              <a:rPr lang="en-US" sz="2300" b="1" i="1" dirty="0" err="1">
                <a:solidFill>
                  <a:srgbClr val="002060"/>
                </a:solidFill>
              </a:rPr>
              <a:t>lên</a:t>
            </a:r>
            <a:r>
              <a:rPr lang="en-US" sz="2300" b="1" i="1" dirty="0">
                <a:solidFill>
                  <a:srgbClr val="002060"/>
                </a:solidFill>
              </a:rPr>
              <a:t>…</a:t>
            </a:r>
            <a:r>
              <a:rPr lang="en-US" sz="2300" b="1" i="1" dirty="0" err="1">
                <a:solidFill>
                  <a:srgbClr val="002060"/>
                </a:solidFill>
              </a:rPr>
              <a:t>làm</a:t>
            </a:r>
            <a:r>
              <a:rPr lang="en-US" sz="2300" b="1" i="1" dirty="0">
                <a:solidFill>
                  <a:srgbClr val="002060"/>
                </a:solidFill>
              </a:rPr>
              <a:t> </a:t>
            </a:r>
            <a:r>
              <a:rPr lang="en-US" sz="2300" b="1" i="1" dirty="0" err="1">
                <a:solidFill>
                  <a:srgbClr val="002060"/>
                </a:solidFill>
              </a:rPr>
              <a:t>thế</a:t>
            </a:r>
            <a:r>
              <a:rPr lang="en-US" sz="2300" b="1" i="1" dirty="0">
                <a:solidFill>
                  <a:srgbClr val="002060"/>
                </a:solidFill>
              </a:rPr>
              <a:t> </a:t>
            </a:r>
            <a:r>
              <a:rPr lang="en-US" sz="2300" b="1" i="1" dirty="0" err="1">
                <a:solidFill>
                  <a:srgbClr val="002060"/>
                </a:solidFill>
              </a:rPr>
              <a:t>nào</a:t>
            </a:r>
            <a:r>
              <a:rPr lang="en-US" sz="2300" b="1" i="1" dirty="0">
                <a:solidFill>
                  <a:srgbClr val="002060"/>
                </a:solidFill>
              </a:rPr>
              <a:t> </a:t>
            </a:r>
            <a:r>
              <a:rPr lang="en-US" sz="2300" b="1" i="1" dirty="0" err="1">
                <a:solidFill>
                  <a:srgbClr val="002060"/>
                </a:solidFill>
              </a:rPr>
              <a:t>mà</a:t>
            </a:r>
            <a:r>
              <a:rPr lang="en-US" sz="2300" b="1" i="1" dirty="0">
                <a:solidFill>
                  <a:srgbClr val="002060"/>
                </a:solidFill>
              </a:rPr>
              <a:t> </a:t>
            </a:r>
            <a:r>
              <a:rPr lang="en-US" sz="2300" b="1" i="1" dirty="0" err="1">
                <a:solidFill>
                  <a:srgbClr val="002060"/>
                </a:solidFill>
              </a:rPr>
              <a:t>Ngô</a:t>
            </a:r>
            <a:r>
              <a:rPr lang="en-US" sz="2300" b="1" i="1" dirty="0">
                <a:solidFill>
                  <a:srgbClr val="002060"/>
                </a:solidFill>
              </a:rPr>
              <a:t> </a:t>
            </a:r>
            <a:r>
              <a:rPr lang="en-US" sz="2300" b="1" i="1" dirty="0" err="1">
                <a:solidFill>
                  <a:srgbClr val="002060"/>
                </a:solidFill>
              </a:rPr>
              <a:t>Quyền</a:t>
            </a:r>
            <a:r>
              <a:rPr lang="en-US" sz="2300" b="1" i="1" dirty="0">
                <a:solidFill>
                  <a:srgbClr val="002060"/>
                </a:solidFill>
              </a:rPr>
              <a:t> </a:t>
            </a:r>
            <a:r>
              <a:rPr lang="en-US" sz="2300" b="1" i="1" dirty="0" err="1">
                <a:solidFill>
                  <a:srgbClr val="002060"/>
                </a:solidFill>
              </a:rPr>
              <a:t>dồn</a:t>
            </a:r>
            <a:r>
              <a:rPr lang="en-US" sz="2300" b="1" i="1" dirty="0">
                <a:solidFill>
                  <a:srgbClr val="002060"/>
                </a:solidFill>
              </a:rPr>
              <a:t> </a:t>
            </a:r>
            <a:r>
              <a:rPr lang="en-US" sz="2300" b="1" i="1" dirty="0" err="1">
                <a:solidFill>
                  <a:srgbClr val="002060"/>
                </a:solidFill>
              </a:rPr>
              <a:t>được</a:t>
            </a:r>
            <a:r>
              <a:rPr lang="en-US" sz="2300" b="1" i="1" dirty="0">
                <a:solidFill>
                  <a:srgbClr val="002060"/>
                </a:solidFill>
              </a:rPr>
              <a:t> </a:t>
            </a:r>
            <a:r>
              <a:rPr lang="en-US" sz="2300" b="1" i="1" dirty="0" err="1">
                <a:solidFill>
                  <a:srgbClr val="002060"/>
                </a:solidFill>
              </a:rPr>
              <a:t>quân</a:t>
            </a:r>
            <a:r>
              <a:rPr lang="en-US" sz="2300" b="1" i="1" dirty="0">
                <a:solidFill>
                  <a:srgbClr val="002060"/>
                </a:solidFill>
              </a:rPr>
              <a:t> </a:t>
            </a:r>
            <a:r>
              <a:rPr lang="en-US" sz="2300" b="1" i="1" dirty="0" err="1">
                <a:solidFill>
                  <a:srgbClr val="002060"/>
                </a:solidFill>
              </a:rPr>
              <a:t>địch</a:t>
            </a:r>
            <a:r>
              <a:rPr lang="en-US" sz="2300" b="1" i="1" dirty="0">
                <a:solidFill>
                  <a:srgbClr val="002060"/>
                </a:solidFill>
              </a:rPr>
              <a:t> </a:t>
            </a:r>
            <a:r>
              <a:rPr lang="en-US" sz="2300" b="1" i="1" dirty="0" err="1">
                <a:solidFill>
                  <a:srgbClr val="002060"/>
                </a:solidFill>
              </a:rPr>
              <a:t>vào</a:t>
            </a:r>
            <a:r>
              <a:rPr lang="en-US" sz="2300" b="1" i="1" dirty="0">
                <a:solidFill>
                  <a:srgbClr val="002060"/>
                </a:solidFill>
              </a:rPr>
              <a:t> </a:t>
            </a:r>
            <a:r>
              <a:rPr lang="en-US" sz="2300" b="1" i="1" dirty="0" err="1">
                <a:solidFill>
                  <a:srgbClr val="002060"/>
                </a:solidFill>
              </a:rPr>
              <a:t>bãi</a:t>
            </a:r>
            <a:r>
              <a:rPr lang="en-US" sz="2300" b="1" i="1" dirty="0">
                <a:solidFill>
                  <a:srgbClr val="002060"/>
                </a:solidFill>
              </a:rPr>
              <a:t> </a:t>
            </a:r>
            <a:r>
              <a:rPr lang="en-US" sz="2300" b="1" i="1" dirty="0" err="1">
                <a:solidFill>
                  <a:srgbClr val="002060"/>
                </a:solidFill>
              </a:rPr>
              <a:t>cọc</a:t>
            </a:r>
            <a:r>
              <a:rPr lang="en-US" sz="2300" b="1" i="1" dirty="0">
                <a:solidFill>
                  <a:srgbClr val="002060"/>
                </a:solidFill>
              </a:rPr>
              <a:t> </a:t>
            </a:r>
            <a:r>
              <a:rPr lang="en-US" sz="2300" b="1" i="1" dirty="0" err="1">
                <a:solidFill>
                  <a:srgbClr val="002060"/>
                </a:solidFill>
              </a:rPr>
              <a:t>và</a:t>
            </a:r>
            <a:r>
              <a:rPr lang="en-US" sz="2300" b="1" i="1" dirty="0">
                <a:solidFill>
                  <a:srgbClr val="002060"/>
                </a:solidFill>
              </a:rPr>
              <a:t> </a:t>
            </a:r>
            <a:r>
              <a:rPr lang="en-US" sz="2300" b="1" i="1" dirty="0" err="1">
                <a:solidFill>
                  <a:srgbClr val="002060"/>
                </a:solidFill>
              </a:rPr>
              <a:t>tiêu</a:t>
            </a:r>
            <a:r>
              <a:rPr lang="en-US" sz="2300" b="1" i="1" dirty="0">
                <a:solidFill>
                  <a:srgbClr val="002060"/>
                </a:solidFill>
              </a:rPr>
              <a:t> </a:t>
            </a:r>
            <a:r>
              <a:rPr lang="en-US" sz="2300" b="1" i="1" dirty="0" err="1">
                <a:solidFill>
                  <a:srgbClr val="002060"/>
                </a:solidFill>
              </a:rPr>
              <a:t>diệt</a:t>
            </a:r>
            <a:r>
              <a:rPr lang="en-US" sz="2300" b="1" i="1" dirty="0">
                <a:solidFill>
                  <a:srgbClr val="002060"/>
                </a:solidFill>
              </a:rPr>
              <a:t> </a:t>
            </a:r>
            <a:r>
              <a:rPr lang="en-US" sz="2300" b="1" i="1" dirty="0" err="1">
                <a:solidFill>
                  <a:srgbClr val="002060"/>
                </a:solidFill>
              </a:rPr>
              <a:t>họ</a:t>
            </a:r>
            <a:r>
              <a:rPr lang="en-US" sz="2300" b="1" i="1" dirty="0">
                <a:solidFill>
                  <a:srgbClr val="002060"/>
                </a:solidFill>
              </a:rPr>
              <a:t> ở </a:t>
            </a:r>
            <a:r>
              <a:rPr lang="en-US" sz="2300" b="1" i="1" dirty="0" err="1">
                <a:solidFill>
                  <a:srgbClr val="002060"/>
                </a:solidFill>
              </a:rPr>
              <a:t>đây</a:t>
            </a:r>
            <a:r>
              <a:rPr lang="en-US" sz="2300" b="1" i="1" dirty="0">
                <a:solidFill>
                  <a:srgbClr val="002060"/>
                </a:solidFill>
              </a:rPr>
              <a:t>?</a:t>
            </a:r>
          </a:p>
          <a:p>
            <a:pPr>
              <a:spcBef>
                <a:spcPts val="600"/>
              </a:spcBef>
              <a:spcAft>
                <a:spcPts val="600"/>
              </a:spcAft>
            </a:pPr>
            <a:r>
              <a:rPr lang="en-US" sz="2300" b="1" i="1" dirty="0">
                <a:solidFill>
                  <a:srgbClr val="002060"/>
                </a:solidFill>
              </a:rPr>
              <a:t>6. </a:t>
            </a:r>
            <a:r>
              <a:rPr lang="en-US" sz="2300" b="1" i="1" dirty="0" err="1">
                <a:solidFill>
                  <a:srgbClr val="002060"/>
                </a:solidFill>
              </a:rPr>
              <a:t>Trong</a:t>
            </a:r>
            <a:r>
              <a:rPr lang="en-US" sz="2300" b="1" i="1" dirty="0">
                <a:solidFill>
                  <a:srgbClr val="002060"/>
                </a:solidFill>
              </a:rPr>
              <a:t> </a:t>
            </a:r>
            <a:r>
              <a:rPr lang="en-US" sz="2300" b="1" i="1" dirty="0" err="1">
                <a:solidFill>
                  <a:srgbClr val="002060"/>
                </a:solidFill>
              </a:rPr>
              <a:t>trường</a:t>
            </a:r>
            <a:r>
              <a:rPr lang="en-US" sz="2300" b="1" i="1" dirty="0">
                <a:solidFill>
                  <a:srgbClr val="002060"/>
                </a:solidFill>
              </a:rPr>
              <a:t> </a:t>
            </a:r>
            <a:r>
              <a:rPr lang="en-US" sz="2300" b="1" i="1" dirty="0" err="1">
                <a:solidFill>
                  <a:srgbClr val="002060"/>
                </a:solidFill>
              </a:rPr>
              <a:t>hợp</a:t>
            </a:r>
            <a:r>
              <a:rPr lang="en-US" sz="2300" b="1" i="1" dirty="0">
                <a:solidFill>
                  <a:srgbClr val="002060"/>
                </a:solidFill>
              </a:rPr>
              <a:t>, </a:t>
            </a:r>
            <a:r>
              <a:rPr lang="en-US" sz="2300" b="1" i="1" dirty="0" err="1">
                <a:solidFill>
                  <a:srgbClr val="002060"/>
                </a:solidFill>
              </a:rPr>
              <a:t>nếu</a:t>
            </a:r>
            <a:r>
              <a:rPr lang="en-US" sz="2300" b="1" i="1" dirty="0">
                <a:solidFill>
                  <a:srgbClr val="002060"/>
                </a:solidFill>
              </a:rPr>
              <a:t> </a:t>
            </a:r>
            <a:r>
              <a:rPr lang="en-US" sz="2300" b="1" i="1" dirty="0" err="1">
                <a:solidFill>
                  <a:srgbClr val="002060"/>
                </a:solidFill>
              </a:rPr>
              <a:t>quân</a:t>
            </a:r>
            <a:r>
              <a:rPr lang="en-US" sz="2300" b="1" i="1" dirty="0">
                <a:solidFill>
                  <a:srgbClr val="002060"/>
                </a:solidFill>
              </a:rPr>
              <a:t> Nam </a:t>
            </a:r>
            <a:r>
              <a:rPr lang="en-US" sz="2300" b="1" i="1" dirty="0" err="1">
                <a:solidFill>
                  <a:srgbClr val="002060"/>
                </a:solidFill>
              </a:rPr>
              <a:t>Hán</a:t>
            </a:r>
            <a:r>
              <a:rPr lang="en-US" sz="2300" b="1" i="1" dirty="0">
                <a:solidFill>
                  <a:srgbClr val="002060"/>
                </a:solidFill>
              </a:rPr>
              <a:t> </a:t>
            </a:r>
            <a:r>
              <a:rPr lang="en-US" sz="2300" b="1" i="1" dirty="0" err="1">
                <a:solidFill>
                  <a:srgbClr val="002060"/>
                </a:solidFill>
              </a:rPr>
              <a:t>biết</a:t>
            </a:r>
            <a:r>
              <a:rPr lang="en-US" sz="2300" b="1" i="1" dirty="0">
                <a:solidFill>
                  <a:srgbClr val="002060"/>
                </a:solidFill>
              </a:rPr>
              <a:t> </a:t>
            </a:r>
            <a:r>
              <a:rPr lang="en-US" sz="2300" b="1" i="1" dirty="0" err="1">
                <a:solidFill>
                  <a:srgbClr val="002060"/>
                </a:solidFill>
              </a:rPr>
              <a:t>trước</a:t>
            </a:r>
            <a:r>
              <a:rPr lang="en-US" sz="2300" b="1" i="1" dirty="0">
                <a:solidFill>
                  <a:srgbClr val="002060"/>
                </a:solidFill>
              </a:rPr>
              <a:t> </a:t>
            </a:r>
            <a:r>
              <a:rPr lang="en-US" sz="2300" b="1" i="1" dirty="0" err="1">
                <a:solidFill>
                  <a:srgbClr val="002060"/>
                </a:solidFill>
              </a:rPr>
              <a:t>được</a:t>
            </a:r>
            <a:r>
              <a:rPr lang="en-US" sz="2300" b="1" i="1" dirty="0">
                <a:solidFill>
                  <a:srgbClr val="002060"/>
                </a:solidFill>
              </a:rPr>
              <a:t> </a:t>
            </a:r>
            <a:r>
              <a:rPr lang="en-US" sz="2300" b="1" i="1" dirty="0" err="1">
                <a:solidFill>
                  <a:srgbClr val="002060"/>
                </a:solidFill>
              </a:rPr>
              <a:t>kế</a:t>
            </a:r>
            <a:r>
              <a:rPr lang="en-US" sz="2300" b="1" i="1" dirty="0">
                <a:solidFill>
                  <a:srgbClr val="002060"/>
                </a:solidFill>
              </a:rPr>
              <a:t> </a:t>
            </a:r>
            <a:r>
              <a:rPr lang="en-US" sz="2300" b="1" i="1" dirty="0" err="1">
                <a:solidFill>
                  <a:srgbClr val="002060"/>
                </a:solidFill>
              </a:rPr>
              <a:t>hoạch</a:t>
            </a:r>
            <a:r>
              <a:rPr lang="en-US" sz="2300" b="1" i="1" dirty="0">
                <a:solidFill>
                  <a:srgbClr val="002060"/>
                </a:solidFill>
              </a:rPr>
              <a:t> </a:t>
            </a:r>
            <a:r>
              <a:rPr lang="en-US" sz="2300" b="1" i="1" dirty="0" err="1">
                <a:solidFill>
                  <a:srgbClr val="002060"/>
                </a:solidFill>
              </a:rPr>
              <a:t>đóng</a:t>
            </a:r>
            <a:r>
              <a:rPr lang="en-US" sz="2300" b="1" i="1" dirty="0">
                <a:solidFill>
                  <a:srgbClr val="002060"/>
                </a:solidFill>
              </a:rPr>
              <a:t> </a:t>
            </a:r>
            <a:r>
              <a:rPr lang="en-US" sz="2300" b="1" i="1" dirty="0" err="1">
                <a:solidFill>
                  <a:srgbClr val="002060"/>
                </a:solidFill>
              </a:rPr>
              <a:t>cọc</a:t>
            </a:r>
            <a:r>
              <a:rPr lang="en-US" sz="2300" b="1" i="1" dirty="0">
                <a:solidFill>
                  <a:srgbClr val="002060"/>
                </a:solidFill>
              </a:rPr>
              <a:t> </a:t>
            </a:r>
            <a:r>
              <a:rPr lang="en-US" sz="2300" b="1" i="1" dirty="0" err="1">
                <a:solidFill>
                  <a:srgbClr val="002060"/>
                </a:solidFill>
              </a:rPr>
              <a:t>và</a:t>
            </a:r>
            <a:r>
              <a:rPr lang="en-US" sz="2300" b="1" i="1" dirty="0">
                <a:solidFill>
                  <a:srgbClr val="002060"/>
                </a:solidFill>
              </a:rPr>
              <a:t> </a:t>
            </a:r>
            <a:r>
              <a:rPr lang="en-US" sz="2300" b="1" i="1" dirty="0" err="1">
                <a:solidFill>
                  <a:srgbClr val="002060"/>
                </a:solidFill>
              </a:rPr>
              <a:t>tác</a:t>
            </a:r>
            <a:r>
              <a:rPr lang="en-US" sz="2300" b="1" i="1" dirty="0">
                <a:solidFill>
                  <a:srgbClr val="002060"/>
                </a:solidFill>
              </a:rPr>
              <a:t> </a:t>
            </a:r>
            <a:r>
              <a:rPr lang="en-US" sz="2300" b="1" i="1" dirty="0" err="1">
                <a:solidFill>
                  <a:srgbClr val="002060"/>
                </a:solidFill>
              </a:rPr>
              <a:t>chiến</a:t>
            </a:r>
            <a:r>
              <a:rPr lang="en-US" sz="2300" b="1" i="1" dirty="0">
                <a:solidFill>
                  <a:srgbClr val="002060"/>
                </a:solidFill>
              </a:rPr>
              <a:t> </a:t>
            </a:r>
            <a:r>
              <a:rPr lang="en-US" sz="2300" b="1" i="1" dirty="0" err="1">
                <a:solidFill>
                  <a:srgbClr val="002060"/>
                </a:solidFill>
              </a:rPr>
              <a:t>của</a:t>
            </a:r>
            <a:r>
              <a:rPr lang="en-US" sz="2300" b="1" i="1" dirty="0">
                <a:solidFill>
                  <a:srgbClr val="002060"/>
                </a:solidFill>
              </a:rPr>
              <a:t> </a:t>
            </a:r>
            <a:r>
              <a:rPr lang="en-US" sz="2300" b="1" i="1" dirty="0" err="1">
                <a:solidFill>
                  <a:srgbClr val="002060"/>
                </a:solidFill>
              </a:rPr>
              <a:t>mình</a:t>
            </a:r>
            <a:r>
              <a:rPr lang="en-US" sz="2300" b="1" i="1" dirty="0">
                <a:solidFill>
                  <a:srgbClr val="002060"/>
                </a:solidFill>
              </a:rPr>
              <a:t>, </a:t>
            </a:r>
            <a:r>
              <a:rPr lang="en-US" sz="2300" b="1" i="1" dirty="0" err="1">
                <a:solidFill>
                  <a:srgbClr val="002060"/>
                </a:solidFill>
              </a:rPr>
              <a:t>thì</a:t>
            </a:r>
            <a:r>
              <a:rPr lang="en-US" sz="2300" b="1" i="1" dirty="0">
                <a:solidFill>
                  <a:srgbClr val="002060"/>
                </a:solidFill>
              </a:rPr>
              <a:t> </a:t>
            </a:r>
            <a:r>
              <a:rPr lang="en-US" sz="2300" b="1" i="1" dirty="0" err="1">
                <a:solidFill>
                  <a:srgbClr val="002060"/>
                </a:solidFill>
              </a:rPr>
              <a:t>Ngô</a:t>
            </a:r>
            <a:r>
              <a:rPr lang="en-US" sz="2300" b="1" i="1" dirty="0">
                <a:solidFill>
                  <a:srgbClr val="002060"/>
                </a:solidFill>
              </a:rPr>
              <a:t> </a:t>
            </a:r>
            <a:r>
              <a:rPr lang="en-US" sz="2300" b="1" i="1" dirty="0" err="1">
                <a:solidFill>
                  <a:srgbClr val="002060"/>
                </a:solidFill>
              </a:rPr>
              <a:t>Quyền</a:t>
            </a:r>
            <a:r>
              <a:rPr lang="en-US" sz="2300" b="1" i="1" dirty="0">
                <a:solidFill>
                  <a:srgbClr val="002060"/>
                </a:solidFill>
              </a:rPr>
              <a:t> </a:t>
            </a:r>
            <a:r>
              <a:rPr lang="en-US" sz="2300" b="1" i="1" dirty="0" err="1">
                <a:solidFill>
                  <a:srgbClr val="002060"/>
                </a:solidFill>
              </a:rPr>
              <a:t>sẽ</a:t>
            </a:r>
            <a:r>
              <a:rPr lang="en-US" sz="2300" b="1" i="1" dirty="0">
                <a:solidFill>
                  <a:srgbClr val="002060"/>
                </a:solidFill>
              </a:rPr>
              <a:t> </a:t>
            </a:r>
            <a:r>
              <a:rPr lang="en-US" sz="2300" b="1" i="1" dirty="0" err="1">
                <a:solidFill>
                  <a:srgbClr val="002060"/>
                </a:solidFill>
              </a:rPr>
              <a:t>làm</a:t>
            </a:r>
            <a:r>
              <a:rPr lang="en-US" sz="2300" b="1" i="1" dirty="0">
                <a:solidFill>
                  <a:srgbClr val="002060"/>
                </a:solidFill>
              </a:rPr>
              <a:t> </a:t>
            </a:r>
            <a:r>
              <a:rPr lang="en-US" sz="2300" b="1" i="1" dirty="0" err="1">
                <a:solidFill>
                  <a:srgbClr val="002060"/>
                </a:solidFill>
              </a:rPr>
              <a:t>thế</a:t>
            </a:r>
            <a:r>
              <a:rPr lang="en-US" sz="2300" b="1" i="1" dirty="0">
                <a:solidFill>
                  <a:srgbClr val="002060"/>
                </a:solidFill>
              </a:rPr>
              <a:t> </a:t>
            </a:r>
            <a:r>
              <a:rPr lang="en-US" sz="2300" b="1" i="1" dirty="0" err="1">
                <a:solidFill>
                  <a:srgbClr val="002060"/>
                </a:solidFill>
              </a:rPr>
              <a:t>nào</a:t>
            </a:r>
            <a:r>
              <a:rPr lang="en-US" sz="2300" b="1" i="1" dirty="0">
                <a:solidFill>
                  <a:srgbClr val="002060"/>
                </a:solidFill>
              </a:rPr>
              <a:t>?</a:t>
            </a:r>
          </a:p>
        </p:txBody>
      </p:sp>
    </p:spTree>
    <p:extLst>
      <p:ext uri="{BB962C8B-B14F-4D97-AF65-F5344CB8AC3E}">
        <p14:creationId xmlns:p14="http://schemas.microsoft.com/office/powerpoint/2010/main" val="376730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2064</TotalTime>
  <Words>1491</Words>
  <Application>Microsoft Macintosh PowerPoint</Application>
  <PresentationFormat>Widescreen</PresentationFormat>
  <Paragraphs>83</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Phương Anh</cp:lastModifiedBy>
  <cp:revision>258</cp:revision>
  <dcterms:created xsi:type="dcterms:W3CDTF">2021-03-31T01:27:07Z</dcterms:created>
  <dcterms:modified xsi:type="dcterms:W3CDTF">2025-04-14T04:46:24Z</dcterms:modified>
</cp:coreProperties>
</file>