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0"/>
  </p:notesMasterIdLst>
  <p:sldIdLst>
    <p:sldId id="256" r:id="rId2"/>
    <p:sldId id="257" r:id="rId3"/>
    <p:sldId id="312" r:id="rId4"/>
    <p:sldId id="611" r:id="rId5"/>
    <p:sldId id="612" r:id="rId6"/>
    <p:sldId id="268" r:id="rId7"/>
    <p:sldId id="610" r:id="rId8"/>
    <p:sldId id="395" r:id="rId9"/>
    <p:sldId id="267" r:id="rId10"/>
    <p:sldId id="531" r:id="rId11"/>
    <p:sldId id="530" r:id="rId12"/>
    <p:sldId id="533" r:id="rId13"/>
    <p:sldId id="534" r:id="rId14"/>
    <p:sldId id="538" r:id="rId15"/>
    <p:sldId id="539" r:id="rId16"/>
    <p:sldId id="397" r:id="rId17"/>
    <p:sldId id="398" r:id="rId18"/>
    <p:sldId id="613" r:id="rId19"/>
    <p:sldId id="614" r:id="rId20"/>
    <p:sldId id="532" r:id="rId21"/>
    <p:sldId id="543" r:id="rId22"/>
    <p:sldId id="544" r:id="rId23"/>
    <p:sldId id="552" r:id="rId24"/>
    <p:sldId id="556" r:id="rId25"/>
    <p:sldId id="616" r:id="rId26"/>
    <p:sldId id="396" r:id="rId27"/>
    <p:sldId id="529" r:id="rId28"/>
    <p:sldId id="519" r:id="rId29"/>
  </p:sldIdLst>
  <p:sldSz cx="9144000" cy="5143500" type="screen16x9"/>
  <p:notesSz cx="6858000" cy="9144000"/>
  <p:embeddedFontLst>
    <p:embeddedFont>
      <p:font typeface="1FTV Akira Expanded" panose="02000800000000000000" charset="0"/>
      <p:bold r:id="rId31"/>
    </p:embeddedFont>
    <p:embeddedFont>
      <p:font typeface="Aleo" panose="00000500000000000000" pitchFamily="2"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Fira Sans" panose="020B0503050000020004" pitchFamily="34" charset="0"/>
      <p:regular r:id="rId40"/>
      <p:bold r:id="rId41"/>
      <p:italic r:id="rId42"/>
      <p:boldItalic r:id="rId43"/>
    </p:embeddedFont>
    <p:embeddedFont>
      <p:font typeface="Fira Sans Light" panose="020B0403050000020004" pitchFamily="34" charset="0"/>
      <p:regular r:id="rId44"/>
      <p:italic r:id="rId45"/>
    </p:embeddedFont>
    <p:embeddedFont>
      <p:font typeface="Nunito Light" pitchFamily="2" charset="0"/>
      <p:regular r:id="rId46"/>
      <p:italic r:id="rId47"/>
    </p:embeddedFont>
    <p:embeddedFont>
      <p:font typeface="Roboto Condensed Light" panose="02000000000000000000" pitchFamily="2" charset="0"/>
      <p:regular r:id="rId48"/>
      <p: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0033"/>
    <a:srgbClr val="808000"/>
    <a:srgbClr val="F37D3F"/>
    <a:srgbClr val="FCE4E4"/>
    <a:srgbClr val="095E9E"/>
    <a:srgbClr val="182F66"/>
    <a:srgbClr val="91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99AC44-4270-402E-9941-F4D8406D72F8}">
  <a:tblStyle styleId="{2A99AC44-4270-402E-9941-F4D8406D72F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CC24305-F5E0-407C-A0CE-CEDC3904E6F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82" d="100"/>
          <a:sy n="82" d="100"/>
        </p:scale>
        <p:origin x="820" y="52"/>
      </p:cViewPr>
      <p:guideLst/>
    </p:cSldViewPr>
  </p:slideViewPr>
  <p:notesTextViewPr>
    <p:cViewPr>
      <p:scale>
        <a:sx n="3" d="2"/>
        <a:sy n="3" d="2"/>
      </p:scale>
      <p:origin x="0" y="0"/>
    </p:cViewPr>
  </p:notesTextViewPr>
  <p:sorterViewPr>
    <p:cViewPr>
      <p:scale>
        <a:sx n="100" d="100"/>
        <a:sy n="100" d="100"/>
      </p:scale>
      <p:origin x="0" y="-1441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3c2bc466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3c2bc466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509af7b651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2509af7b651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859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2509af7b651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2509af7b651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a:extLst>
            <a:ext uri="{FF2B5EF4-FFF2-40B4-BE49-F238E27FC236}">
              <a16:creationId xmlns:a16="http://schemas.microsoft.com/office/drawing/2014/main" id="{48187A62-A5A7-99EF-1AEE-82B134295DAC}"/>
            </a:ext>
          </a:extLst>
        </p:cNvPr>
        <p:cNvGrpSpPr/>
        <p:nvPr/>
      </p:nvGrpSpPr>
      <p:grpSpPr>
        <a:xfrm>
          <a:off x="0" y="0"/>
          <a:ext cx="0" cy="0"/>
          <a:chOff x="0" y="0"/>
          <a:chExt cx="0" cy="0"/>
        </a:xfrm>
      </p:grpSpPr>
      <p:sp>
        <p:nvSpPr>
          <p:cNvPr id="372" name="Google Shape;372;g54dda1946d_6_370:notes">
            <a:extLst>
              <a:ext uri="{FF2B5EF4-FFF2-40B4-BE49-F238E27FC236}">
                <a16:creationId xmlns:a16="http://schemas.microsoft.com/office/drawing/2014/main" id="{F723EC0E-C4B4-5085-D10E-7A8A06697D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4dda1946d_6_370:notes">
            <a:extLst>
              <a:ext uri="{FF2B5EF4-FFF2-40B4-BE49-F238E27FC236}">
                <a16:creationId xmlns:a16="http://schemas.microsoft.com/office/drawing/2014/main" id="{9F967453-3611-F340-254C-87FB5F2B06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471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2509af7b651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2509af7b651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5522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a:extLst>
            <a:ext uri="{FF2B5EF4-FFF2-40B4-BE49-F238E27FC236}">
              <a16:creationId xmlns:a16="http://schemas.microsoft.com/office/drawing/2014/main" id="{48187A62-A5A7-99EF-1AEE-82B134295DAC}"/>
            </a:ext>
          </a:extLst>
        </p:cNvPr>
        <p:cNvGrpSpPr/>
        <p:nvPr/>
      </p:nvGrpSpPr>
      <p:grpSpPr>
        <a:xfrm>
          <a:off x="0" y="0"/>
          <a:ext cx="0" cy="0"/>
          <a:chOff x="0" y="0"/>
          <a:chExt cx="0" cy="0"/>
        </a:xfrm>
      </p:grpSpPr>
      <p:sp>
        <p:nvSpPr>
          <p:cNvPr id="372" name="Google Shape;372;g54dda1946d_6_370:notes">
            <a:extLst>
              <a:ext uri="{FF2B5EF4-FFF2-40B4-BE49-F238E27FC236}">
                <a16:creationId xmlns:a16="http://schemas.microsoft.com/office/drawing/2014/main" id="{F723EC0E-C4B4-5085-D10E-7A8A06697D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4dda1946d_6_370:notes">
            <a:extLst>
              <a:ext uri="{FF2B5EF4-FFF2-40B4-BE49-F238E27FC236}">
                <a16:creationId xmlns:a16="http://schemas.microsoft.com/office/drawing/2014/main" id="{9F967453-3611-F340-254C-87FB5F2B06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034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55725" y="1137827"/>
            <a:ext cx="4822800" cy="2254800"/>
          </a:xfrm>
          <a:prstGeom prst="rect">
            <a:avLst/>
          </a:prstGeom>
          <a:noFill/>
        </p:spPr>
        <p:txBody>
          <a:bodyPr spcFirstLastPara="1" wrap="square" lIns="91425" tIns="91425" rIns="91425" bIns="91425" anchor="t" anchorCtr="0">
            <a:noAutofit/>
          </a:bodyPr>
          <a:lstStyle>
            <a:lvl1pPr lvl="0" algn="l">
              <a:lnSpc>
                <a:spcPct val="90000"/>
              </a:lnSpc>
              <a:spcBef>
                <a:spcPts val="0"/>
              </a:spcBef>
              <a:spcAft>
                <a:spcPts val="0"/>
              </a:spcAft>
              <a:buSzPts val="4500"/>
              <a:buFont typeface="Loved by the King"/>
              <a:buNone/>
              <a:defRPr sz="6000"/>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0" name="Google Shape;10;p2"/>
          <p:cNvSpPr txBox="1">
            <a:spLocks noGrp="1"/>
          </p:cNvSpPr>
          <p:nvPr>
            <p:ph type="subTitle" idx="1"/>
          </p:nvPr>
        </p:nvSpPr>
        <p:spPr>
          <a:xfrm>
            <a:off x="754350" y="3548473"/>
            <a:ext cx="4825500" cy="457200"/>
          </a:xfrm>
          <a:prstGeom prst="rect">
            <a:avLst/>
          </a:prstGeom>
          <a:noFill/>
        </p:spPr>
        <p:txBody>
          <a:bodyPr spcFirstLastPara="1" wrap="square" lIns="91425" tIns="91425" rIns="91425" bIns="91425" anchor="ctr" anchorCtr="0">
            <a:noAutofit/>
          </a:bodyPr>
          <a:lstStyle>
            <a:lvl1pPr lvl="0">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2"/>
          <p:cNvSpPr>
            <a:spLocks noGrp="1"/>
          </p:cNvSpPr>
          <p:nvPr>
            <p:ph type="pic" idx="2"/>
          </p:nvPr>
        </p:nvSpPr>
        <p:spPr>
          <a:xfrm>
            <a:off x="5659407" y="567549"/>
            <a:ext cx="2736900" cy="4008300"/>
          </a:xfrm>
          <a:prstGeom prst="rect">
            <a:avLst/>
          </a:prstGeom>
          <a:noFill/>
          <a:ln w="38100" cap="flat" cmpd="sng">
            <a:solidFill>
              <a:schemeClr val="lt1"/>
            </a:solidFill>
            <a:prstDash val="solid"/>
            <a:round/>
            <a:headEnd type="none" w="sm" len="sm"/>
            <a:tailEnd type="none" w="sm" len="sm"/>
          </a:ln>
        </p:spPr>
      </p:sp>
      <p:grpSp>
        <p:nvGrpSpPr>
          <p:cNvPr id="12" name="Google Shape;12;p2"/>
          <p:cNvGrpSpPr/>
          <p:nvPr/>
        </p:nvGrpSpPr>
        <p:grpSpPr>
          <a:xfrm>
            <a:off x="8686528" y="637624"/>
            <a:ext cx="241056" cy="914432"/>
            <a:chOff x="8678500" y="189000"/>
            <a:chExt cx="274302" cy="1036302"/>
          </a:xfrm>
        </p:grpSpPr>
        <p:sp>
          <p:nvSpPr>
            <p:cNvPr id="13" name="Google Shape;13;p2"/>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5721740" y="4740025"/>
            <a:ext cx="3442940" cy="241072"/>
            <a:chOff x="1652875" y="1409000"/>
            <a:chExt cx="2730325" cy="191175"/>
          </a:xfrm>
        </p:grpSpPr>
        <p:sp>
          <p:nvSpPr>
            <p:cNvPr id="17" name="Google Shape;17;p2"/>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p:nvPr/>
        </p:nvSpPr>
        <p:spPr>
          <a:xfrm flipH="1">
            <a:off x="-44" y="-8810"/>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375" y="-50"/>
            <a:ext cx="334800" cy="5170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7276385" y="-1532510"/>
            <a:ext cx="350100" cy="339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24">
    <p:spTree>
      <p:nvGrpSpPr>
        <p:cNvPr id="1" name="Shape 209"/>
        <p:cNvGrpSpPr/>
        <p:nvPr/>
      </p:nvGrpSpPr>
      <p:grpSpPr>
        <a:xfrm>
          <a:off x="0" y="0"/>
          <a:ext cx="0" cy="0"/>
          <a:chOff x="0" y="0"/>
          <a:chExt cx="0" cy="0"/>
        </a:xfrm>
      </p:grpSpPr>
      <p:sp>
        <p:nvSpPr>
          <p:cNvPr id="210" name="Google Shape;210;p15"/>
          <p:cNvSpPr txBox="1">
            <a:spLocks noGrp="1"/>
          </p:cNvSpPr>
          <p:nvPr>
            <p:ph type="title"/>
          </p:nvPr>
        </p:nvSpPr>
        <p:spPr>
          <a:xfrm>
            <a:off x="1107209" y="3174563"/>
            <a:ext cx="692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15"/>
          <p:cNvSpPr txBox="1">
            <a:spLocks noGrp="1"/>
          </p:cNvSpPr>
          <p:nvPr>
            <p:ph type="subTitle" idx="1"/>
          </p:nvPr>
        </p:nvSpPr>
        <p:spPr>
          <a:xfrm>
            <a:off x="1105950" y="1511737"/>
            <a:ext cx="6932100" cy="1732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3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2" name="Google Shape;212;p15"/>
          <p:cNvGrpSpPr/>
          <p:nvPr/>
        </p:nvGrpSpPr>
        <p:grpSpPr>
          <a:xfrm rot="-5400000">
            <a:off x="4451472" y="4417254"/>
            <a:ext cx="241056" cy="914432"/>
            <a:chOff x="8678500" y="189000"/>
            <a:chExt cx="274302" cy="1036302"/>
          </a:xfrm>
        </p:grpSpPr>
        <p:sp>
          <p:nvSpPr>
            <p:cNvPr id="213" name="Google Shape;213;p15"/>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15"/>
          <p:cNvGrpSpPr/>
          <p:nvPr/>
        </p:nvGrpSpPr>
        <p:grpSpPr>
          <a:xfrm rot="5400000">
            <a:off x="-1384535" y="1600925"/>
            <a:ext cx="3442940" cy="241072"/>
            <a:chOff x="1652875" y="1409000"/>
            <a:chExt cx="2730325" cy="191175"/>
          </a:xfrm>
        </p:grpSpPr>
        <p:sp>
          <p:nvSpPr>
            <p:cNvPr id="217" name="Google Shape;217;p15"/>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15"/>
          <p:cNvSpPr/>
          <p:nvPr/>
        </p:nvSpPr>
        <p:spPr>
          <a:xfrm>
            <a:off x="8815385" y="-15750"/>
            <a:ext cx="334800" cy="518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15"/>
          <p:cNvGrpSpPr/>
          <p:nvPr/>
        </p:nvGrpSpPr>
        <p:grpSpPr>
          <a:xfrm>
            <a:off x="76209" y="4722313"/>
            <a:ext cx="914382" cy="276493"/>
            <a:chOff x="1799000" y="456425"/>
            <a:chExt cx="1520675" cy="459825"/>
          </a:xfrm>
        </p:grpSpPr>
        <p:sp>
          <p:nvSpPr>
            <p:cNvPr id="223" name="Google Shape;223;p15"/>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5"/>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5"/>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_1">
    <p:spTree>
      <p:nvGrpSpPr>
        <p:cNvPr id="1" name="Shape 329"/>
        <p:cNvGrpSpPr/>
        <p:nvPr/>
      </p:nvGrpSpPr>
      <p:grpSpPr>
        <a:xfrm>
          <a:off x="0" y="0"/>
          <a:ext cx="0" cy="0"/>
          <a:chOff x="0" y="0"/>
          <a:chExt cx="0" cy="0"/>
        </a:xfrm>
      </p:grpSpPr>
      <p:sp>
        <p:nvSpPr>
          <p:cNvPr id="330" name="Google Shape;330;p21"/>
          <p:cNvSpPr txBox="1">
            <a:spLocks noGrp="1"/>
          </p:cNvSpPr>
          <p:nvPr>
            <p:ph type="title"/>
          </p:nvPr>
        </p:nvSpPr>
        <p:spPr>
          <a:xfrm>
            <a:off x="985866" y="1345675"/>
            <a:ext cx="3773700" cy="1445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1" name="Google Shape;331;p21"/>
          <p:cNvSpPr txBox="1">
            <a:spLocks noGrp="1"/>
          </p:cNvSpPr>
          <p:nvPr>
            <p:ph type="subTitle" idx="1"/>
          </p:nvPr>
        </p:nvSpPr>
        <p:spPr>
          <a:xfrm>
            <a:off x="986640" y="2883425"/>
            <a:ext cx="3772500" cy="91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21"/>
          <p:cNvSpPr>
            <a:spLocks noGrp="1"/>
          </p:cNvSpPr>
          <p:nvPr>
            <p:ph type="pic" idx="2"/>
          </p:nvPr>
        </p:nvSpPr>
        <p:spPr>
          <a:xfrm>
            <a:off x="5421235" y="567599"/>
            <a:ext cx="2736900" cy="4008300"/>
          </a:xfrm>
          <a:prstGeom prst="rect">
            <a:avLst/>
          </a:prstGeom>
          <a:noFill/>
          <a:ln w="38100" cap="flat" cmpd="sng">
            <a:solidFill>
              <a:schemeClr val="lt1"/>
            </a:solidFill>
            <a:prstDash val="solid"/>
            <a:round/>
            <a:headEnd type="none" w="sm" len="sm"/>
            <a:tailEnd type="none" w="sm" len="sm"/>
          </a:ln>
        </p:spPr>
      </p:sp>
      <p:grpSp>
        <p:nvGrpSpPr>
          <p:cNvPr id="333" name="Google Shape;333;p21"/>
          <p:cNvGrpSpPr/>
          <p:nvPr/>
        </p:nvGrpSpPr>
        <p:grpSpPr>
          <a:xfrm rot="-5400000">
            <a:off x="7032985" y="1594740"/>
            <a:ext cx="3442940" cy="241072"/>
            <a:chOff x="1652875" y="1409000"/>
            <a:chExt cx="2730325" cy="191175"/>
          </a:xfrm>
        </p:grpSpPr>
        <p:sp>
          <p:nvSpPr>
            <p:cNvPr id="334" name="Google Shape;334;p21"/>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1"/>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1"/>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1"/>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21"/>
          <p:cNvSpPr/>
          <p:nvPr/>
        </p:nvSpPr>
        <p:spPr>
          <a:xfrm flipH="1">
            <a:off x="-12415" y="-8810"/>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1"/>
          <p:cNvSpPr/>
          <p:nvPr/>
        </p:nvSpPr>
        <p:spPr>
          <a:xfrm rot="5400000">
            <a:off x="1505095" y="3275885"/>
            <a:ext cx="350100" cy="3397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21"/>
          <p:cNvGrpSpPr/>
          <p:nvPr/>
        </p:nvGrpSpPr>
        <p:grpSpPr>
          <a:xfrm>
            <a:off x="272802" y="3684986"/>
            <a:ext cx="241056" cy="914432"/>
            <a:chOff x="8678500" y="189000"/>
            <a:chExt cx="274302" cy="1036302"/>
          </a:xfrm>
        </p:grpSpPr>
        <p:sp>
          <p:nvSpPr>
            <p:cNvPr id="341" name="Google Shape;341;p21"/>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1"/>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21"/>
          <p:cNvGrpSpPr/>
          <p:nvPr/>
        </p:nvGrpSpPr>
        <p:grpSpPr>
          <a:xfrm rot="5400000">
            <a:off x="7595927" y="-190464"/>
            <a:ext cx="241056" cy="914432"/>
            <a:chOff x="8678500" y="189000"/>
            <a:chExt cx="274302" cy="1036302"/>
          </a:xfrm>
        </p:grpSpPr>
        <p:sp>
          <p:nvSpPr>
            <p:cNvPr id="345" name="Google Shape;345;p21"/>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413"/>
        <p:cNvGrpSpPr/>
        <p:nvPr/>
      </p:nvGrpSpPr>
      <p:grpSpPr>
        <a:xfrm>
          <a:off x="0" y="0"/>
          <a:ext cx="0" cy="0"/>
          <a:chOff x="0" y="0"/>
          <a:chExt cx="0" cy="0"/>
        </a:xfrm>
      </p:grpSpPr>
      <p:sp>
        <p:nvSpPr>
          <p:cNvPr id="414" name="Google Shape;414;p25"/>
          <p:cNvSpPr txBox="1">
            <a:spLocks noGrp="1"/>
          </p:cNvSpPr>
          <p:nvPr>
            <p:ph type="title"/>
          </p:nvPr>
        </p:nvSpPr>
        <p:spPr>
          <a:xfrm>
            <a:off x="1858882" y="1552275"/>
            <a:ext cx="26067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5" name="Google Shape;415;p25"/>
          <p:cNvSpPr txBox="1">
            <a:spLocks noGrp="1"/>
          </p:cNvSpPr>
          <p:nvPr>
            <p:ph type="subTitle" idx="1"/>
          </p:nvPr>
        </p:nvSpPr>
        <p:spPr>
          <a:xfrm>
            <a:off x="1858882" y="1763693"/>
            <a:ext cx="26067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25"/>
          <p:cNvSpPr txBox="1">
            <a:spLocks noGrp="1"/>
          </p:cNvSpPr>
          <p:nvPr>
            <p:ph type="title" idx="2"/>
          </p:nvPr>
        </p:nvSpPr>
        <p:spPr>
          <a:xfrm>
            <a:off x="5586128" y="1552275"/>
            <a:ext cx="26067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7" name="Google Shape;417;p25"/>
          <p:cNvSpPr txBox="1">
            <a:spLocks noGrp="1"/>
          </p:cNvSpPr>
          <p:nvPr>
            <p:ph type="subTitle" idx="3"/>
          </p:nvPr>
        </p:nvSpPr>
        <p:spPr>
          <a:xfrm>
            <a:off x="5586128" y="1763693"/>
            <a:ext cx="26067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8" name="Google Shape;418;p25"/>
          <p:cNvSpPr txBox="1">
            <a:spLocks noGrp="1"/>
          </p:cNvSpPr>
          <p:nvPr>
            <p:ph type="title" idx="4"/>
          </p:nvPr>
        </p:nvSpPr>
        <p:spPr>
          <a:xfrm>
            <a:off x="1858882" y="3077507"/>
            <a:ext cx="26028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9" name="Google Shape;419;p25"/>
          <p:cNvSpPr txBox="1">
            <a:spLocks noGrp="1"/>
          </p:cNvSpPr>
          <p:nvPr>
            <p:ph type="subTitle" idx="5"/>
          </p:nvPr>
        </p:nvSpPr>
        <p:spPr>
          <a:xfrm>
            <a:off x="1858882" y="3288926"/>
            <a:ext cx="26067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0" name="Google Shape;420;p25"/>
          <p:cNvSpPr txBox="1">
            <a:spLocks noGrp="1"/>
          </p:cNvSpPr>
          <p:nvPr>
            <p:ph type="title" idx="6"/>
          </p:nvPr>
        </p:nvSpPr>
        <p:spPr>
          <a:xfrm>
            <a:off x="5586128" y="3077507"/>
            <a:ext cx="26067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1" name="Google Shape;421;p25"/>
          <p:cNvSpPr txBox="1">
            <a:spLocks noGrp="1"/>
          </p:cNvSpPr>
          <p:nvPr>
            <p:ph type="subTitle" idx="7"/>
          </p:nvPr>
        </p:nvSpPr>
        <p:spPr>
          <a:xfrm>
            <a:off x="5586128" y="3288926"/>
            <a:ext cx="26067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2" name="Google Shape;422;p25"/>
          <p:cNvSpPr txBox="1">
            <a:spLocks noGrp="1"/>
          </p:cNvSpPr>
          <p:nvPr>
            <p:ph type="title" idx="8"/>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23" name="Google Shape;423;p25"/>
          <p:cNvSpPr/>
          <p:nvPr/>
        </p:nvSpPr>
        <p:spPr>
          <a:xfrm rot="5400000">
            <a:off x="7270200" y="3290450"/>
            <a:ext cx="350100" cy="3397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rot="10800000" flipH="1">
            <a:off x="7999695" y="4100850"/>
            <a:ext cx="1153821" cy="1063398"/>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25"/>
          <p:cNvGrpSpPr/>
          <p:nvPr/>
        </p:nvGrpSpPr>
        <p:grpSpPr>
          <a:xfrm>
            <a:off x="146224" y="142395"/>
            <a:ext cx="914382" cy="276493"/>
            <a:chOff x="1799000" y="456425"/>
            <a:chExt cx="1520675" cy="459825"/>
          </a:xfrm>
        </p:grpSpPr>
        <p:sp>
          <p:nvSpPr>
            <p:cNvPr id="426" name="Google Shape;426;p25"/>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5"/>
          <p:cNvGrpSpPr/>
          <p:nvPr/>
        </p:nvGrpSpPr>
        <p:grpSpPr>
          <a:xfrm>
            <a:off x="235156" y="4067736"/>
            <a:ext cx="241056" cy="914432"/>
            <a:chOff x="8678500" y="189000"/>
            <a:chExt cx="274302" cy="1036302"/>
          </a:xfrm>
        </p:grpSpPr>
        <p:sp>
          <p:nvSpPr>
            <p:cNvPr id="438" name="Google Shape;438;p25"/>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25"/>
          <p:cNvGrpSpPr/>
          <p:nvPr/>
        </p:nvGrpSpPr>
        <p:grpSpPr>
          <a:xfrm>
            <a:off x="8697064" y="152411"/>
            <a:ext cx="241056" cy="914432"/>
            <a:chOff x="8678500" y="189000"/>
            <a:chExt cx="274302" cy="1036302"/>
          </a:xfrm>
        </p:grpSpPr>
        <p:sp>
          <p:nvSpPr>
            <p:cNvPr id="442" name="Google Shape;442;p25"/>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60"/>
        <p:cNvGrpSpPr/>
        <p:nvPr/>
      </p:nvGrpSpPr>
      <p:grpSpPr>
        <a:xfrm>
          <a:off x="0" y="0"/>
          <a:ext cx="0" cy="0"/>
          <a:chOff x="0" y="0"/>
          <a:chExt cx="0" cy="0"/>
        </a:xfrm>
      </p:grpSpPr>
      <p:sp>
        <p:nvSpPr>
          <p:cNvPr id="461" name="Google Shape;461;p27"/>
          <p:cNvSpPr txBox="1">
            <a:spLocks noGrp="1"/>
          </p:cNvSpPr>
          <p:nvPr>
            <p:ph type="title"/>
          </p:nvPr>
        </p:nvSpPr>
        <p:spPr>
          <a:xfrm>
            <a:off x="2259473" y="1174803"/>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2" name="Google Shape;462;p27"/>
          <p:cNvSpPr txBox="1">
            <a:spLocks noGrp="1"/>
          </p:cNvSpPr>
          <p:nvPr>
            <p:ph type="subTitle" idx="1"/>
          </p:nvPr>
        </p:nvSpPr>
        <p:spPr>
          <a:xfrm>
            <a:off x="2259473" y="1383841"/>
            <a:ext cx="1986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3" name="Google Shape;463;p27"/>
          <p:cNvSpPr txBox="1">
            <a:spLocks noGrp="1"/>
          </p:cNvSpPr>
          <p:nvPr>
            <p:ph type="title" idx="2"/>
          </p:nvPr>
        </p:nvSpPr>
        <p:spPr>
          <a:xfrm>
            <a:off x="5811148" y="1174803"/>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4" name="Google Shape;464;p27"/>
          <p:cNvSpPr txBox="1">
            <a:spLocks noGrp="1"/>
          </p:cNvSpPr>
          <p:nvPr>
            <p:ph type="subTitle" idx="3"/>
          </p:nvPr>
        </p:nvSpPr>
        <p:spPr>
          <a:xfrm>
            <a:off x="5811148" y="1383841"/>
            <a:ext cx="1986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27"/>
          <p:cNvSpPr txBox="1">
            <a:spLocks noGrp="1"/>
          </p:cNvSpPr>
          <p:nvPr>
            <p:ph type="title" idx="4"/>
          </p:nvPr>
        </p:nvSpPr>
        <p:spPr>
          <a:xfrm>
            <a:off x="2259473" y="2347132"/>
            <a:ext cx="1986000" cy="365700"/>
          </a:xfrm>
          <a:prstGeom prst="rect">
            <a:avLst/>
          </a:prstGeom>
        </p:spPr>
        <p:txBody>
          <a:bodyPr spcFirstLastPara="1" wrap="square" lIns="91425" tIns="91425" rIns="91425" bIns="91425" anchor="b" anchorCtr="0">
            <a:noAutofit/>
          </a:bodyPr>
          <a:lstStyle>
            <a:lvl1pPr lvl="0" algn="l" rtl="0">
              <a:lnSpc>
                <a:spcPct val="115000"/>
              </a:lnSpc>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6" name="Google Shape;466;p27"/>
          <p:cNvSpPr txBox="1">
            <a:spLocks noGrp="1"/>
          </p:cNvSpPr>
          <p:nvPr>
            <p:ph type="subTitle" idx="5"/>
          </p:nvPr>
        </p:nvSpPr>
        <p:spPr>
          <a:xfrm>
            <a:off x="2259473" y="2556170"/>
            <a:ext cx="1986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27"/>
          <p:cNvSpPr txBox="1">
            <a:spLocks noGrp="1"/>
          </p:cNvSpPr>
          <p:nvPr>
            <p:ph type="title" idx="6"/>
          </p:nvPr>
        </p:nvSpPr>
        <p:spPr>
          <a:xfrm>
            <a:off x="5811148" y="2347132"/>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8" name="Google Shape;468;p27"/>
          <p:cNvSpPr txBox="1">
            <a:spLocks noGrp="1"/>
          </p:cNvSpPr>
          <p:nvPr>
            <p:ph type="subTitle" idx="7"/>
          </p:nvPr>
        </p:nvSpPr>
        <p:spPr>
          <a:xfrm>
            <a:off x="5811148" y="2556170"/>
            <a:ext cx="1986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9" name="Google Shape;469;p27"/>
          <p:cNvSpPr txBox="1">
            <a:spLocks noGrp="1"/>
          </p:cNvSpPr>
          <p:nvPr>
            <p:ph type="title" idx="8"/>
          </p:nvPr>
        </p:nvSpPr>
        <p:spPr>
          <a:xfrm>
            <a:off x="5811148" y="3526706"/>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0" name="Google Shape;470;p27"/>
          <p:cNvSpPr txBox="1">
            <a:spLocks noGrp="1"/>
          </p:cNvSpPr>
          <p:nvPr>
            <p:ph type="subTitle" idx="9"/>
          </p:nvPr>
        </p:nvSpPr>
        <p:spPr>
          <a:xfrm>
            <a:off x="5811148" y="3735745"/>
            <a:ext cx="1986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1" name="Google Shape;471;p27"/>
          <p:cNvSpPr txBox="1">
            <a:spLocks noGrp="1"/>
          </p:cNvSpPr>
          <p:nvPr>
            <p:ph type="title" idx="13"/>
          </p:nvPr>
        </p:nvSpPr>
        <p:spPr>
          <a:xfrm>
            <a:off x="2259473" y="3526706"/>
            <a:ext cx="1986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2" name="Google Shape;472;p27"/>
          <p:cNvSpPr txBox="1">
            <a:spLocks noGrp="1"/>
          </p:cNvSpPr>
          <p:nvPr>
            <p:ph type="subTitle" idx="14"/>
          </p:nvPr>
        </p:nvSpPr>
        <p:spPr>
          <a:xfrm>
            <a:off x="2259473" y="3735745"/>
            <a:ext cx="1986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3" name="Google Shape;473;p27"/>
          <p:cNvSpPr txBox="1">
            <a:spLocks noGrp="1"/>
          </p:cNvSpPr>
          <p:nvPr>
            <p:ph type="title" idx="15"/>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74" name="Google Shape;474;p27"/>
          <p:cNvSpPr/>
          <p:nvPr/>
        </p:nvSpPr>
        <p:spPr>
          <a:xfrm>
            <a:off x="-12375" y="-12425"/>
            <a:ext cx="334800" cy="518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 name="Google Shape;475;p27"/>
          <p:cNvGrpSpPr/>
          <p:nvPr/>
        </p:nvGrpSpPr>
        <p:grpSpPr>
          <a:xfrm rot="5400000">
            <a:off x="7069880" y="3301488"/>
            <a:ext cx="3442940" cy="241072"/>
            <a:chOff x="1652875" y="1409000"/>
            <a:chExt cx="2730325" cy="191175"/>
          </a:xfrm>
        </p:grpSpPr>
        <p:sp>
          <p:nvSpPr>
            <p:cNvPr id="476" name="Google Shape;476;p27"/>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7"/>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7"/>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7"/>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46"/>
        <p:cNvGrpSpPr/>
        <p:nvPr/>
      </p:nvGrpSpPr>
      <p:grpSpPr>
        <a:xfrm>
          <a:off x="0" y="0"/>
          <a:ext cx="0" cy="0"/>
          <a:chOff x="0" y="0"/>
          <a:chExt cx="0" cy="0"/>
        </a:xfrm>
      </p:grpSpPr>
      <p:sp>
        <p:nvSpPr>
          <p:cNvPr id="547" name="Google Shape;547;p31"/>
          <p:cNvSpPr/>
          <p:nvPr/>
        </p:nvSpPr>
        <p:spPr>
          <a:xfrm flipH="1">
            <a:off x="-18600" y="-15750"/>
            <a:ext cx="334800" cy="5192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31"/>
          <p:cNvGrpSpPr/>
          <p:nvPr/>
        </p:nvGrpSpPr>
        <p:grpSpPr>
          <a:xfrm flipH="1">
            <a:off x="2850530" y="4740025"/>
            <a:ext cx="3442940" cy="241072"/>
            <a:chOff x="1652875" y="1409000"/>
            <a:chExt cx="2730325" cy="191175"/>
          </a:xfrm>
        </p:grpSpPr>
        <p:sp>
          <p:nvSpPr>
            <p:cNvPr id="549" name="Google Shape;549;p31"/>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1"/>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1"/>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1"/>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 name="Google Shape;553;p31"/>
          <p:cNvSpPr/>
          <p:nvPr/>
        </p:nvSpPr>
        <p:spPr>
          <a:xfrm>
            <a:off x="8812210" y="-6134"/>
            <a:ext cx="334800" cy="5176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1"/>
          <p:cNvSpPr/>
          <p:nvPr/>
        </p:nvSpPr>
        <p:spPr>
          <a:xfrm flipH="1">
            <a:off x="-18600" y="-14995"/>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5"/>
        <p:cNvGrpSpPr/>
        <p:nvPr/>
      </p:nvGrpSpPr>
      <p:grpSpPr>
        <a:xfrm>
          <a:off x="0" y="0"/>
          <a:ext cx="0" cy="0"/>
          <a:chOff x="0" y="0"/>
          <a:chExt cx="0" cy="0"/>
        </a:xfrm>
      </p:grpSpPr>
      <p:grpSp>
        <p:nvGrpSpPr>
          <p:cNvPr id="556" name="Google Shape;556;p32"/>
          <p:cNvGrpSpPr/>
          <p:nvPr/>
        </p:nvGrpSpPr>
        <p:grpSpPr>
          <a:xfrm flipH="1">
            <a:off x="119722" y="130030"/>
            <a:ext cx="914382" cy="276493"/>
            <a:chOff x="1799000" y="456425"/>
            <a:chExt cx="1520675" cy="459825"/>
          </a:xfrm>
        </p:grpSpPr>
        <p:sp>
          <p:nvSpPr>
            <p:cNvPr id="557" name="Google Shape;557;p32"/>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2"/>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2"/>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2"/>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2"/>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2"/>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2"/>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2"/>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2"/>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2"/>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2"/>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32"/>
          <p:cNvSpPr/>
          <p:nvPr/>
        </p:nvSpPr>
        <p:spPr>
          <a:xfrm rot="10800000">
            <a:off x="-12374" y="4098650"/>
            <a:ext cx="1153821" cy="1063398"/>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32"/>
          <p:cNvGrpSpPr/>
          <p:nvPr/>
        </p:nvGrpSpPr>
        <p:grpSpPr>
          <a:xfrm flipH="1">
            <a:off x="8683618" y="182886"/>
            <a:ext cx="241056" cy="914432"/>
            <a:chOff x="8678500" y="189000"/>
            <a:chExt cx="274302" cy="1036302"/>
          </a:xfrm>
        </p:grpSpPr>
        <p:sp>
          <p:nvSpPr>
            <p:cNvPr id="570" name="Google Shape;570;p32"/>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2"/>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2"/>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32"/>
          <p:cNvGrpSpPr/>
          <p:nvPr/>
        </p:nvGrpSpPr>
        <p:grpSpPr>
          <a:xfrm>
            <a:off x="5701065" y="4740025"/>
            <a:ext cx="3442940" cy="241072"/>
            <a:chOff x="1652875" y="1409000"/>
            <a:chExt cx="2730325" cy="191175"/>
          </a:xfrm>
        </p:grpSpPr>
        <p:sp>
          <p:nvSpPr>
            <p:cNvPr id="574" name="Google Shape;574;p32"/>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2"/>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2"/>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2"/>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8"/>
        <p:cNvGrpSpPr/>
        <p:nvPr/>
      </p:nvGrpSpPr>
      <p:grpSpPr>
        <a:xfrm>
          <a:off x="0" y="0"/>
          <a:ext cx="0" cy="0"/>
          <a:chOff x="0" y="0"/>
          <a:chExt cx="0" cy="0"/>
        </a:xfrm>
      </p:grpSpPr>
      <p:sp>
        <p:nvSpPr>
          <p:cNvPr id="129" name="Google Shape;129;p11"/>
          <p:cNvSpPr txBox="1">
            <a:spLocks noGrp="1"/>
          </p:cNvSpPr>
          <p:nvPr>
            <p:ph type="title" hasCustomPrompt="1"/>
          </p:nvPr>
        </p:nvSpPr>
        <p:spPr>
          <a:xfrm>
            <a:off x="1921635" y="1790950"/>
            <a:ext cx="5300700" cy="11505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0" name="Google Shape;130;p11"/>
          <p:cNvSpPr txBox="1">
            <a:spLocks noGrp="1"/>
          </p:cNvSpPr>
          <p:nvPr>
            <p:ph type="subTitle" idx="1"/>
          </p:nvPr>
        </p:nvSpPr>
        <p:spPr>
          <a:xfrm>
            <a:off x="1920300" y="2986847"/>
            <a:ext cx="5303400" cy="365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1" name="Google Shape;131;p11"/>
          <p:cNvSpPr/>
          <p:nvPr/>
        </p:nvSpPr>
        <p:spPr>
          <a:xfrm flipH="1">
            <a:off x="-12415" y="-8810"/>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11"/>
          <p:cNvGrpSpPr/>
          <p:nvPr/>
        </p:nvGrpSpPr>
        <p:grpSpPr>
          <a:xfrm rot="5400000">
            <a:off x="4451472" y="-165989"/>
            <a:ext cx="241056" cy="914432"/>
            <a:chOff x="8678500" y="189000"/>
            <a:chExt cx="274302" cy="1036302"/>
          </a:xfrm>
        </p:grpSpPr>
        <p:sp>
          <p:nvSpPr>
            <p:cNvPr id="133" name="Google Shape;133;p11"/>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11"/>
          <p:cNvSpPr/>
          <p:nvPr/>
        </p:nvSpPr>
        <p:spPr>
          <a:xfrm>
            <a:off x="8340956" y="-8810"/>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11"/>
          <p:cNvGrpSpPr/>
          <p:nvPr/>
        </p:nvGrpSpPr>
        <p:grpSpPr>
          <a:xfrm flipH="1">
            <a:off x="-12361" y="4758581"/>
            <a:ext cx="3442940" cy="241072"/>
            <a:chOff x="1652875" y="1409000"/>
            <a:chExt cx="2730325" cy="191175"/>
          </a:xfrm>
        </p:grpSpPr>
        <p:sp>
          <p:nvSpPr>
            <p:cNvPr id="138" name="Google Shape;138;p11"/>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1"/>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1"/>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11"/>
          <p:cNvGrpSpPr/>
          <p:nvPr/>
        </p:nvGrpSpPr>
        <p:grpSpPr>
          <a:xfrm rot="-5400000">
            <a:off x="8331034" y="4395663"/>
            <a:ext cx="914382" cy="276493"/>
            <a:chOff x="1799000" y="456425"/>
            <a:chExt cx="1520675" cy="459825"/>
          </a:xfrm>
        </p:grpSpPr>
        <p:sp>
          <p:nvSpPr>
            <p:cNvPr id="143" name="Google Shape;143;p11"/>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616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sp>
        <p:nvSpPr>
          <p:cNvPr id="41" name="Google Shape;41;p4"/>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42" name="Google Shape;42;p4"/>
          <p:cNvSpPr txBox="1">
            <a:spLocks noGrp="1"/>
          </p:cNvSpPr>
          <p:nvPr>
            <p:ph type="body" idx="1"/>
          </p:nvPr>
        </p:nvSpPr>
        <p:spPr>
          <a:xfrm>
            <a:off x="716900" y="1051849"/>
            <a:ext cx="7704000" cy="365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Mulish SemiBold"/>
              <a:buAutoNum type="arabicPeriod"/>
              <a:defRPr/>
            </a:lvl1pPr>
            <a:lvl2pPr marL="914400" lvl="1" indent="-317500" rtl="0">
              <a:lnSpc>
                <a:spcPct val="100000"/>
              </a:lnSpc>
              <a:spcBef>
                <a:spcPts val="0"/>
              </a:spcBef>
              <a:spcAft>
                <a:spcPts val="0"/>
              </a:spcAft>
              <a:buSzPts val="1400"/>
              <a:buFont typeface="Roboto Condensed Light"/>
              <a:buAutoNum type="alphaLcPeriod"/>
              <a:defRPr/>
            </a:lvl2pPr>
            <a:lvl3pPr marL="1371600" lvl="2" indent="-317500" rtl="0">
              <a:lnSpc>
                <a:spcPct val="100000"/>
              </a:lnSpc>
              <a:spcBef>
                <a:spcPts val="0"/>
              </a:spcBef>
              <a:spcAft>
                <a:spcPts val="0"/>
              </a:spcAft>
              <a:buSzPts val="1400"/>
              <a:buFont typeface="Roboto Condensed Light"/>
              <a:buAutoNum type="romanLcPeriod"/>
              <a:defRPr/>
            </a:lvl3pPr>
            <a:lvl4pPr marL="1828800" lvl="3" indent="-317500" rtl="0">
              <a:lnSpc>
                <a:spcPct val="100000"/>
              </a:lnSpc>
              <a:spcBef>
                <a:spcPts val="0"/>
              </a:spcBef>
              <a:spcAft>
                <a:spcPts val="0"/>
              </a:spcAft>
              <a:buSzPts val="1400"/>
              <a:buFont typeface="Roboto Condensed Light"/>
              <a:buAutoNum type="arabicPeriod"/>
              <a:defRPr/>
            </a:lvl4pPr>
            <a:lvl5pPr marL="2286000" lvl="4" indent="-317500" rtl="0">
              <a:lnSpc>
                <a:spcPct val="100000"/>
              </a:lnSpc>
              <a:spcBef>
                <a:spcPts val="0"/>
              </a:spcBef>
              <a:spcAft>
                <a:spcPts val="0"/>
              </a:spcAft>
              <a:buSzPts val="1400"/>
              <a:buFont typeface="Roboto Condensed Light"/>
              <a:buAutoNum type="alphaLcPeriod"/>
              <a:defRPr/>
            </a:lvl5pPr>
            <a:lvl6pPr marL="2743200" lvl="5" indent="-317500" rtl="0">
              <a:lnSpc>
                <a:spcPct val="100000"/>
              </a:lnSpc>
              <a:spcBef>
                <a:spcPts val="0"/>
              </a:spcBef>
              <a:spcAft>
                <a:spcPts val="0"/>
              </a:spcAft>
              <a:buSzPts val="1400"/>
              <a:buFont typeface="Roboto Condensed Light"/>
              <a:buAutoNum type="romanLcPeriod"/>
              <a:defRPr/>
            </a:lvl6pPr>
            <a:lvl7pPr marL="3200400" lvl="6" indent="-317500" rtl="0">
              <a:lnSpc>
                <a:spcPct val="100000"/>
              </a:lnSpc>
              <a:spcBef>
                <a:spcPts val="0"/>
              </a:spcBef>
              <a:spcAft>
                <a:spcPts val="0"/>
              </a:spcAft>
              <a:buSzPts val="1400"/>
              <a:buFont typeface="Roboto Condensed Light"/>
              <a:buAutoNum type="arabicPeriod"/>
              <a:defRPr/>
            </a:lvl7pPr>
            <a:lvl8pPr marL="3657600" lvl="7" indent="-317500" rtl="0">
              <a:lnSpc>
                <a:spcPct val="100000"/>
              </a:lnSpc>
              <a:spcBef>
                <a:spcPts val="0"/>
              </a:spcBef>
              <a:spcAft>
                <a:spcPts val="0"/>
              </a:spcAft>
              <a:buSzPts val="1400"/>
              <a:buFont typeface="Roboto Condensed Light"/>
              <a:buAutoNum type="alphaLcPeriod"/>
              <a:defRPr/>
            </a:lvl8pPr>
            <a:lvl9pPr marL="4114800" lvl="8" indent="-317500" rtl="0">
              <a:lnSpc>
                <a:spcPct val="100000"/>
              </a:lnSpc>
              <a:spcBef>
                <a:spcPts val="0"/>
              </a:spcBef>
              <a:spcAft>
                <a:spcPts val="0"/>
              </a:spcAft>
              <a:buSzPts val="1400"/>
              <a:buFont typeface="Roboto Condensed Light"/>
              <a:buAutoNum type="romanLcPeriod"/>
              <a:defRPr/>
            </a:lvl9pPr>
          </a:lstStyle>
          <a:p>
            <a:endParaRPr/>
          </a:p>
        </p:txBody>
      </p:sp>
      <p:grpSp>
        <p:nvGrpSpPr>
          <p:cNvPr id="43" name="Google Shape;43;p4"/>
          <p:cNvGrpSpPr/>
          <p:nvPr/>
        </p:nvGrpSpPr>
        <p:grpSpPr>
          <a:xfrm>
            <a:off x="241341" y="182886"/>
            <a:ext cx="241056" cy="914432"/>
            <a:chOff x="8678500" y="189000"/>
            <a:chExt cx="274302" cy="1036302"/>
          </a:xfrm>
        </p:grpSpPr>
        <p:sp>
          <p:nvSpPr>
            <p:cNvPr id="44" name="Google Shape;44;p4"/>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4"/>
          <p:cNvGrpSpPr/>
          <p:nvPr/>
        </p:nvGrpSpPr>
        <p:grpSpPr>
          <a:xfrm>
            <a:off x="4114809" y="99100"/>
            <a:ext cx="914382" cy="276493"/>
            <a:chOff x="1799000" y="456425"/>
            <a:chExt cx="1520675" cy="459825"/>
          </a:xfrm>
        </p:grpSpPr>
        <p:sp>
          <p:nvSpPr>
            <p:cNvPr id="48" name="Google Shape;48;p4"/>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4"/>
          <p:cNvSpPr/>
          <p:nvPr/>
        </p:nvSpPr>
        <p:spPr>
          <a:xfrm rot="10800000" flipH="1">
            <a:off x="7996355" y="4092465"/>
            <a:ext cx="1153821" cy="1063398"/>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47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507752" y="2525725"/>
            <a:ext cx="27996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 name="Google Shape;62;p5"/>
          <p:cNvSpPr txBox="1">
            <a:spLocks noGrp="1"/>
          </p:cNvSpPr>
          <p:nvPr>
            <p:ph type="title" idx="2"/>
          </p:nvPr>
        </p:nvSpPr>
        <p:spPr>
          <a:xfrm>
            <a:off x="4837098" y="2525725"/>
            <a:ext cx="27996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5"/>
          <p:cNvSpPr txBox="1">
            <a:spLocks noGrp="1"/>
          </p:cNvSpPr>
          <p:nvPr>
            <p:ph type="subTitle" idx="1"/>
          </p:nvPr>
        </p:nvSpPr>
        <p:spPr>
          <a:xfrm>
            <a:off x="4837098" y="2742350"/>
            <a:ext cx="27996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 name="Google Shape;64;p5"/>
          <p:cNvSpPr txBox="1">
            <a:spLocks noGrp="1"/>
          </p:cNvSpPr>
          <p:nvPr>
            <p:ph type="subTitle" idx="3"/>
          </p:nvPr>
        </p:nvSpPr>
        <p:spPr>
          <a:xfrm>
            <a:off x="1507302" y="2742350"/>
            <a:ext cx="28005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 name="Google Shape;65;p5"/>
          <p:cNvSpPr txBox="1">
            <a:spLocks noGrp="1"/>
          </p:cNvSpPr>
          <p:nvPr>
            <p:ph type="title" idx="4"/>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grpSp>
        <p:nvGrpSpPr>
          <p:cNvPr id="66" name="Google Shape;66;p5"/>
          <p:cNvGrpSpPr/>
          <p:nvPr/>
        </p:nvGrpSpPr>
        <p:grpSpPr>
          <a:xfrm>
            <a:off x="222690" y="182886"/>
            <a:ext cx="241056" cy="914432"/>
            <a:chOff x="8678500" y="189000"/>
            <a:chExt cx="274302" cy="1036302"/>
          </a:xfrm>
        </p:grpSpPr>
        <p:sp>
          <p:nvSpPr>
            <p:cNvPr id="67" name="Google Shape;67;p5"/>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5"/>
          <p:cNvGrpSpPr/>
          <p:nvPr/>
        </p:nvGrpSpPr>
        <p:grpSpPr>
          <a:xfrm>
            <a:off x="-5630" y="4752396"/>
            <a:ext cx="3442940" cy="241072"/>
            <a:chOff x="1652875" y="1409000"/>
            <a:chExt cx="2730325" cy="191175"/>
          </a:xfrm>
        </p:grpSpPr>
        <p:sp>
          <p:nvSpPr>
            <p:cNvPr id="71" name="Google Shape;71;p5"/>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5"/>
          <p:cNvSpPr/>
          <p:nvPr/>
        </p:nvSpPr>
        <p:spPr>
          <a:xfrm>
            <a:off x="8809200" y="-12225"/>
            <a:ext cx="334800" cy="5189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p:nvPr/>
        </p:nvSpPr>
        <p:spPr>
          <a:xfrm rot="10800000">
            <a:off x="8821520" y="-24750"/>
            <a:ext cx="334800" cy="27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grpSp>
        <p:nvGrpSpPr>
          <p:cNvPr id="84" name="Google Shape;84;p6"/>
          <p:cNvGrpSpPr/>
          <p:nvPr/>
        </p:nvGrpSpPr>
        <p:grpSpPr>
          <a:xfrm>
            <a:off x="8661954" y="4066661"/>
            <a:ext cx="241056" cy="914432"/>
            <a:chOff x="8678500" y="189000"/>
            <a:chExt cx="274302" cy="1036302"/>
          </a:xfrm>
        </p:grpSpPr>
        <p:sp>
          <p:nvSpPr>
            <p:cNvPr id="85" name="Google Shape;85;p6"/>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6"/>
          <p:cNvGrpSpPr/>
          <p:nvPr/>
        </p:nvGrpSpPr>
        <p:grpSpPr>
          <a:xfrm>
            <a:off x="247174" y="182886"/>
            <a:ext cx="241056" cy="914432"/>
            <a:chOff x="8678500" y="189000"/>
            <a:chExt cx="274302" cy="1036302"/>
          </a:xfrm>
        </p:grpSpPr>
        <p:sp>
          <p:nvSpPr>
            <p:cNvPr id="89" name="Google Shape;89;p6"/>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
        <p:cNvGrpSpPr/>
        <p:nvPr/>
      </p:nvGrpSpPr>
      <p:grpSpPr>
        <a:xfrm>
          <a:off x="0" y="0"/>
          <a:ext cx="0" cy="0"/>
          <a:chOff x="0" y="0"/>
          <a:chExt cx="0" cy="0"/>
        </a:xfrm>
      </p:grpSpPr>
      <p:sp>
        <p:nvSpPr>
          <p:cNvPr id="93" name="Google Shape;93;p7"/>
          <p:cNvSpPr txBox="1">
            <a:spLocks noGrp="1"/>
          </p:cNvSpPr>
          <p:nvPr>
            <p:ph type="body" idx="1"/>
          </p:nvPr>
        </p:nvSpPr>
        <p:spPr>
          <a:xfrm>
            <a:off x="695400" y="1474500"/>
            <a:ext cx="4552800" cy="21945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dk1"/>
              </a:buClr>
              <a:buSzPts val="1600"/>
              <a:buFont typeface="Fira Sans Light"/>
              <a:buChar char="●"/>
              <a:defRPr/>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17500" rtl="0">
              <a:lnSpc>
                <a:spcPct val="100000"/>
              </a:lnSpc>
              <a:spcBef>
                <a:spcPts val="1600"/>
              </a:spcBef>
              <a:spcAft>
                <a:spcPts val="0"/>
              </a:spcAft>
              <a:buSzPts val="1400"/>
              <a:buFont typeface="Nunito Light"/>
              <a:buChar char="○"/>
              <a:defRPr/>
            </a:lvl5pPr>
            <a:lvl6pPr marL="2743200" lvl="5" indent="-317500" rtl="0">
              <a:lnSpc>
                <a:spcPct val="100000"/>
              </a:lnSpc>
              <a:spcBef>
                <a:spcPts val="1600"/>
              </a:spcBef>
              <a:spcAft>
                <a:spcPts val="0"/>
              </a:spcAft>
              <a:buSzPts val="14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17500" rtl="0">
              <a:lnSpc>
                <a:spcPct val="100000"/>
              </a:lnSpc>
              <a:spcBef>
                <a:spcPts val="1600"/>
              </a:spcBef>
              <a:spcAft>
                <a:spcPts val="1600"/>
              </a:spcAft>
              <a:buSzPts val="1400"/>
              <a:buFont typeface="Nunito Light"/>
              <a:buChar char="■"/>
              <a:defRPr/>
            </a:lvl9pPr>
          </a:lstStyle>
          <a:p>
            <a:endParaRPr/>
          </a:p>
        </p:txBody>
      </p:sp>
      <p:sp>
        <p:nvSpPr>
          <p:cNvPr id="94" name="Google Shape;94;p7"/>
          <p:cNvSpPr txBox="1">
            <a:spLocks noGrp="1"/>
          </p:cNvSpPr>
          <p:nvPr>
            <p:ph type="title"/>
          </p:nvPr>
        </p:nvSpPr>
        <p:spPr>
          <a:xfrm>
            <a:off x="720000" y="365750"/>
            <a:ext cx="4893300" cy="548700"/>
          </a:xfrm>
          <a:prstGeom prst="rect">
            <a:avLst/>
          </a:prstGeom>
          <a:noFill/>
        </p:spPr>
        <p:txBody>
          <a:bodyPr spcFirstLastPara="1" wrap="square" lIns="91425" tIns="91425" rIns="91425" bIns="91425" anchor="t" anchorCtr="0">
            <a:noAutofit/>
          </a:bodyPr>
          <a:lstStyle>
            <a:lvl1pPr lvl="0" algn="l" rtl="0">
              <a:lnSpc>
                <a:spcPct val="115000"/>
              </a:lnSpc>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5" name="Google Shape;95;p7"/>
          <p:cNvSpPr>
            <a:spLocks noGrp="1"/>
          </p:cNvSpPr>
          <p:nvPr>
            <p:ph type="pic" idx="2"/>
          </p:nvPr>
        </p:nvSpPr>
        <p:spPr>
          <a:xfrm>
            <a:off x="5613432" y="567600"/>
            <a:ext cx="2736900" cy="4008300"/>
          </a:xfrm>
          <a:prstGeom prst="rect">
            <a:avLst/>
          </a:prstGeom>
          <a:noFill/>
          <a:ln w="38100" cap="flat" cmpd="sng">
            <a:solidFill>
              <a:schemeClr val="lt1"/>
            </a:solidFill>
            <a:prstDash val="solid"/>
            <a:round/>
            <a:headEnd type="none" w="sm" len="sm"/>
            <a:tailEnd type="none" w="sm" len="sm"/>
          </a:ln>
        </p:spPr>
      </p:sp>
      <p:sp>
        <p:nvSpPr>
          <p:cNvPr id="96" name="Google Shape;96;p7"/>
          <p:cNvSpPr/>
          <p:nvPr/>
        </p:nvSpPr>
        <p:spPr>
          <a:xfrm rot="10800000">
            <a:off x="8821520" y="-24755"/>
            <a:ext cx="334800" cy="517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12375" y="-24730"/>
            <a:ext cx="334800" cy="517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rot="10800000" flipH="1">
            <a:off x="8353273" y="4409543"/>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flipH="1">
            <a:off x="-44" y="-14995"/>
            <a:ext cx="803047" cy="740092"/>
          </a:xfrm>
          <a:custGeom>
            <a:avLst/>
            <a:gdLst/>
            <a:ahLst/>
            <a:cxnLst/>
            <a:rect l="l" t="t" r="r" b="b"/>
            <a:pathLst>
              <a:path w="17698" h="16041" extrusionOk="0">
                <a:moveTo>
                  <a:pt x="1" y="1"/>
                </a:moveTo>
                <a:lnTo>
                  <a:pt x="90" y="839"/>
                </a:lnTo>
                <a:lnTo>
                  <a:pt x="232" y="1676"/>
                </a:lnTo>
                <a:lnTo>
                  <a:pt x="411" y="2478"/>
                </a:lnTo>
                <a:lnTo>
                  <a:pt x="624" y="3280"/>
                </a:lnTo>
                <a:lnTo>
                  <a:pt x="874" y="4064"/>
                </a:lnTo>
                <a:lnTo>
                  <a:pt x="1159" y="4831"/>
                </a:lnTo>
                <a:lnTo>
                  <a:pt x="1480" y="5579"/>
                </a:lnTo>
                <a:lnTo>
                  <a:pt x="1836" y="6310"/>
                </a:lnTo>
                <a:lnTo>
                  <a:pt x="2211" y="7023"/>
                </a:lnTo>
                <a:lnTo>
                  <a:pt x="2638" y="7718"/>
                </a:lnTo>
                <a:lnTo>
                  <a:pt x="3066" y="8377"/>
                </a:lnTo>
                <a:lnTo>
                  <a:pt x="3547" y="9037"/>
                </a:lnTo>
                <a:lnTo>
                  <a:pt x="4046" y="9660"/>
                </a:lnTo>
                <a:lnTo>
                  <a:pt x="4581" y="10266"/>
                </a:lnTo>
                <a:lnTo>
                  <a:pt x="5133" y="10837"/>
                </a:lnTo>
                <a:lnTo>
                  <a:pt x="5704" y="11389"/>
                </a:lnTo>
                <a:lnTo>
                  <a:pt x="6310" y="11924"/>
                </a:lnTo>
                <a:lnTo>
                  <a:pt x="6951" y="12423"/>
                </a:lnTo>
                <a:lnTo>
                  <a:pt x="7593" y="12886"/>
                </a:lnTo>
                <a:lnTo>
                  <a:pt x="8270" y="13332"/>
                </a:lnTo>
                <a:lnTo>
                  <a:pt x="8965" y="13742"/>
                </a:lnTo>
                <a:lnTo>
                  <a:pt x="9678" y="14134"/>
                </a:lnTo>
                <a:lnTo>
                  <a:pt x="10409" y="14472"/>
                </a:lnTo>
                <a:lnTo>
                  <a:pt x="11157" y="14793"/>
                </a:lnTo>
                <a:lnTo>
                  <a:pt x="11923" y="15078"/>
                </a:lnTo>
                <a:lnTo>
                  <a:pt x="12708" y="15328"/>
                </a:lnTo>
                <a:lnTo>
                  <a:pt x="13510" y="15542"/>
                </a:lnTo>
                <a:lnTo>
                  <a:pt x="14312" y="15720"/>
                </a:lnTo>
                <a:lnTo>
                  <a:pt x="15149" y="15845"/>
                </a:lnTo>
                <a:lnTo>
                  <a:pt x="15987" y="15952"/>
                </a:lnTo>
                <a:lnTo>
                  <a:pt x="16824" y="16005"/>
                </a:lnTo>
                <a:lnTo>
                  <a:pt x="17698" y="16041"/>
                </a:lnTo>
                <a:lnTo>
                  <a:pt x="176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100"/>
        <p:cNvGrpSpPr/>
        <p:nvPr/>
      </p:nvGrpSpPr>
      <p:grpSpPr>
        <a:xfrm>
          <a:off x="0" y="0"/>
          <a:ext cx="0" cy="0"/>
          <a:chOff x="0" y="0"/>
          <a:chExt cx="0" cy="0"/>
        </a:xfrm>
      </p:grpSpPr>
      <p:grpSp>
        <p:nvGrpSpPr>
          <p:cNvPr id="102" name="Google Shape;102;p8"/>
          <p:cNvGrpSpPr/>
          <p:nvPr/>
        </p:nvGrpSpPr>
        <p:grpSpPr>
          <a:xfrm rot="-5400000">
            <a:off x="4451472" y="-187276"/>
            <a:ext cx="241056" cy="914432"/>
            <a:chOff x="8678500" y="189000"/>
            <a:chExt cx="274302" cy="1036302"/>
          </a:xfrm>
        </p:grpSpPr>
        <p:sp>
          <p:nvSpPr>
            <p:cNvPr id="103" name="Google Shape;103;p8"/>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8"/>
          <p:cNvSpPr/>
          <p:nvPr/>
        </p:nvSpPr>
        <p:spPr>
          <a:xfrm rot="10800000">
            <a:off x="8806270" y="1753938"/>
            <a:ext cx="350100" cy="339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8"/>
          <p:cNvGrpSpPr/>
          <p:nvPr/>
        </p:nvGrpSpPr>
        <p:grpSpPr>
          <a:xfrm>
            <a:off x="2850530" y="4801787"/>
            <a:ext cx="3442940" cy="241072"/>
            <a:chOff x="1652875" y="1409000"/>
            <a:chExt cx="2730325" cy="191175"/>
          </a:xfrm>
        </p:grpSpPr>
        <p:sp>
          <p:nvSpPr>
            <p:cNvPr id="108" name="Google Shape;108;p8"/>
            <p:cNvSpPr/>
            <p:nvPr/>
          </p:nvSpPr>
          <p:spPr>
            <a:xfrm>
              <a:off x="1652875" y="1572525"/>
              <a:ext cx="2730325" cy="27650"/>
            </a:xfrm>
            <a:custGeom>
              <a:avLst/>
              <a:gdLst/>
              <a:ahLst/>
              <a:cxnLst/>
              <a:rect l="l" t="t" r="r" b="b"/>
              <a:pathLst>
                <a:path w="109213" h="1106" extrusionOk="0">
                  <a:moveTo>
                    <a:pt x="0" y="1"/>
                  </a:moveTo>
                  <a:lnTo>
                    <a:pt x="0" y="1106"/>
                  </a:lnTo>
                  <a:lnTo>
                    <a:pt x="109212" y="1106"/>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652875" y="1518175"/>
              <a:ext cx="2730325" cy="27200"/>
            </a:xfrm>
            <a:custGeom>
              <a:avLst/>
              <a:gdLst/>
              <a:ahLst/>
              <a:cxnLst/>
              <a:rect l="l" t="t" r="r" b="b"/>
              <a:pathLst>
                <a:path w="109213" h="1088" extrusionOk="0">
                  <a:moveTo>
                    <a:pt x="0" y="0"/>
                  </a:moveTo>
                  <a:lnTo>
                    <a:pt x="0" y="1087"/>
                  </a:lnTo>
                  <a:lnTo>
                    <a:pt x="109212" y="1087"/>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1652875" y="1463375"/>
              <a:ext cx="2730325" cy="27650"/>
            </a:xfrm>
            <a:custGeom>
              <a:avLst/>
              <a:gdLst/>
              <a:ahLst/>
              <a:cxnLst/>
              <a:rect l="l" t="t" r="r" b="b"/>
              <a:pathLst>
                <a:path w="109213" h="1106" extrusionOk="0">
                  <a:moveTo>
                    <a:pt x="0" y="0"/>
                  </a:moveTo>
                  <a:lnTo>
                    <a:pt x="0" y="1105"/>
                  </a:lnTo>
                  <a:lnTo>
                    <a:pt x="109212" y="1105"/>
                  </a:lnTo>
                  <a:lnTo>
                    <a:pt x="1092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1652875" y="1409000"/>
              <a:ext cx="2730325" cy="27225"/>
            </a:xfrm>
            <a:custGeom>
              <a:avLst/>
              <a:gdLst/>
              <a:ahLst/>
              <a:cxnLst/>
              <a:rect l="l" t="t" r="r" b="b"/>
              <a:pathLst>
                <a:path w="109213" h="1089" extrusionOk="0">
                  <a:moveTo>
                    <a:pt x="0" y="1"/>
                  </a:moveTo>
                  <a:lnTo>
                    <a:pt x="0" y="1088"/>
                  </a:lnTo>
                  <a:lnTo>
                    <a:pt x="109212" y="1088"/>
                  </a:lnTo>
                  <a:lnTo>
                    <a:pt x="1092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8"/>
          <p:cNvSpPr/>
          <p:nvPr/>
        </p:nvSpPr>
        <p:spPr>
          <a:xfrm>
            <a:off x="-12370" y="-7950"/>
            <a:ext cx="334800" cy="51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5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55"/>
        <p:cNvGrpSpPr/>
        <p:nvPr/>
      </p:nvGrpSpPr>
      <p:grpSpPr>
        <a:xfrm>
          <a:off x="0" y="0"/>
          <a:ext cx="0" cy="0"/>
          <a:chOff x="0" y="0"/>
          <a:chExt cx="0" cy="0"/>
        </a:xfrm>
      </p:grpSpPr>
      <p:sp>
        <p:nvSpPr>
          <p:cNvPr id="156" name="Google Shape;156;p13"/>
          <p:cNvSpPr txBox="1">
            <a:spLocks noGrp="1"/>
          </p:cNvSpPr>
          <p:nvPr>
            <p:ph type="title"/>
          </p:nvPr>
        </p:nvSpPr>
        <p:spPr>
          <a:xfrm>
            <a:off x="2067624" y="1631800"/>
            <a:ext cx="23406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7" name="Google Shape;157;p13"/>
          <p:cNvSpPr txBox="1">
            <a:spLocks noGrp="1"/>
          </p:cNvSpPr>
          <p:nvPr>
            <p:ph type="subTitle" idx="1"/>
          </p:nvPr>
        </p:nvSpPr>
        <p:spPr>
          <a:xfrm>
            <a:off x="2067624" y="1846600"/>
            <a:ext cx="23406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3"/>
          <p:cNvSpPr txBox="1">
            <a:spLocks noGrp="1"/>
          </p:cNvSpPr>
          <p:nvPr>
            <p:ph type="title" idx="2"/>
          </p:nvPr>
        </p:nvSpPr>
        <p:spPr>
          <a:xfrm flipH="1">
            <a:off x="5639515" y="1631791"/>
            <a:ext cx="23409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9" name="Google Shape;159;p13"/>
          <p:cNvSpPr txBox="1">
            <a:spLocks noGrp="1"/>
          </p:cNvSpPr>
          <p:nvPr>
            <p:ph type="subTitle" idx="3"/>
          </p:nvPr>
        </p:nvSpPr>
        <p:spPr>
          <a:xfrm flipH="1">
            <a:off x="5639515" y="1846591"/>
            <a:ext cx="23406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3"/>
          <p:cNvSpPr txBox="1">
            <a:spLocks noGrp="1"/>
          </p:cNvSpPr>
          <p:nvPr>
            <p:ph type="title" idx="4" hasCustomPrompt="1"/>
          </p:nvPr>
        </p:nvSpPr>
        <p:spPr>
          <a:xfrm>
            <a:off x="1163585" y="1631800"/>
            <a:ext cx="759000" cy="7590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1" name="Google Shape;161;p13"/>
          <p:cNvSpPr txBox="1">
            <a:spLocks noGrp="1"/>
          </p:cNvSpPr>
          <p:nvPr>
            <p:ph type="title" idx="5" hasCustomPrompt="1"/>
          </p:nvPr>
        </p:nvSpPr>
        <p:spPr>
          <a:xfrm flipH="1">
            <a:off x="4733712" y="1631800"/>
            <a:ext cx="759000" cy="7590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2" name="Google Shape;162;p13"/>
          <p:cNvSpPr txBox="1">
            <a:spLocks noGrp="1"/>
          </p:cNvSpPr>
          <p:nvPr>
            <p:ph type="title" idx="6"/>
          </p:nvPr>
        </p:nvSpPr>
        <p:spPr>
          <a:xfrm>
            <a:off x="2067624" y="3088683"/>
            <a:ext cx="23406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3" name="Google Shape;163;p13"/>
          <p:cNvSpPr txBox="1">
            <a:spLocks noGrp="1"/>
          </p:cNvSpPr>
          <p:nvPr>
            <p:ph type="subTitle" idx="7"/>
          </p:nvPr>
        </p:nvSpPr>
        <p:spPr>
          <a:xfrm>
            <a:off x="2067624" y="3304717"/>
            <a:ext cx="23409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3"/>
          <p:cNvSpPr txBox="1">
            <a:spLocks noGrp="1"/>
          </p:cNvSpPr>
          <p:nvPr>
            <p:ph type="title" idx="8"/>
          </p:nvPr>
        </p:nvSpPr>
        <p:spPr>
          <a:xfrm flipH="1">
            <a:off x="5639515" y="3088684"/>
            <a:ext cx="23409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5" name="Google Shape;165;p13"/>
          <p:cNvSpPr txBox="1">
            <a:spLocks noGrp="1"/>
          </p:cNvSpPr>
          <p:nvPr>
            <p:ph type="subTitle" idx="9"/>
          </p:nvPr>
        </p:nvSpPr>
        <p:spPr>
          <a:xfrm flipH="1">
            <a:off x="5639515" y="3304719"/>
            <a:ext cx="23406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13"/>
          <p:cNvSpPr txBox="1">
            <a:spLocks noGrp="1"/>
          </p:cNvSpPr>
          <p:nvPr>
            <p:ph type="title" idx="13" hasCustomPrompt="1"/>
          </p:nvPr>
        </p:nvSpPr>
        <p:spPr>
          <a:xfrm>
            <a:off x="1163585" y="3088683"/>
            <a:ext cx="759000" cy="7590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7" name="Google Shape;167;p13"/>
          <p:cNvSpPr txBox="1">
            <a:spLocks noGrp="1"/>
          </p:cNvSpPr>
          <p:nvPr>
            <p:ph type="title" idx="14" hasCustomPrompt="1"/>
          </p:nvPr>
        </p:nvSpPr>
        <p:spPr>
          <a:xfrm flipH="1">
            <a:off x="4733712" y="3088683"/>
            <a:ext cx="759000" cy="759000"/>
          </a:xfrm>
          <a:prstGeom prst="rect">
            <a:avLst/>
          </a:prstGeom>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8" name="Google Shape;168;p13"/>
          <p:cNvSpPr txBox="1">
            <a:spLocks noGrp="1"/>
          </p:cNvSpPr>
          <p:nvPr>
            <p:ph type="title" idx="15"/>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69" name="Google Shape;169;p13"/>
          <p:cNvGrpSpPr/>
          <p:nvPr/>
        </p:nvGrpSpPr>
        <p:grpSpPr>
          <a:xfrm>
            <a:off x="8073984" y="4746825"/>
            <a:ext cx="914382" cy="276493"/>
            <a:chOff x="1799000" y="456425"/>
            <a:chExt cx="1520675" cy="459825"/>
          </a:xfrm>
        </p:grpSpPr>
        <p:sp>
          <p:nvSpPr>
            <p:cNvPr id="170" name="Google Shape;170;p13"/>
            <p:cNvSpPr/>
            <p:nvPr/>
          </p:nvSpPr>
          <p:spPr>
            <a:xfrm>
              <a:off x="1799000" y="456425"/>
              <a:ext cx="166225" cy="459825"/>
            </a:xfrm>
            <a:custGeom>
              <a:avLst/>
              <a:gdLst/>
              <a:ahLst/>
              <a:cxnLst/>
              <a:rect l="l" t="t" r="r" b="b"/>
              <a:pathLst>
                <a:path w="6649" h="18393" extrusionOk="0">
                  <a:moveTo>
                    <a:pt x="3708"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19344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a:off x="206990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2205350" y="456425"/>
              <a:ext cx="166200" cy="459825"/>
            </a:xfrm>
            <a:custGeom>
              <a:avLst/>
              <a:gdLst/>
              <a:ahLst/>
              <a:cxnLst/>
              <a:rect l="l" t="t" r="r" b="b"/>
              <a:pathLst>
                <a:path w="6648" h="18393" extrusionOk="0">
                  <a:moveTo>
                    <a:pt x="3707"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a:off x="234077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2476225" y="456425"/>
              <a:ext cx="166225" cy="459825"/>
            </a:xfrm>
            <a:custGeom>
              <a:avLst/>
              <a:gdLst/>
              <a:ahLst/>
              <a:cxnLst/>
              <a:rect l="l" t="t" r="r" b="b"/>
              <a:pathLst>
                <a:path w="6649" h="18393" extrusionOk="0">
                  <a:moveTo>
                    <a:pt x="3708" y="1"/>
                  </a:moveTo>
                  <a:lnTo>
                    <a:pt x="1" y="18393"/>
                  </a:lnTo>
                  <a:lnTo>
                    <a:pt x="2924"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a:off x="2611675" y="456425"/>
              <a:ext cx="166225" cy="459825"/>
            </a:xfrm>
            <a:custGeom>
              <a:avLst/>
              <a:gdLst/>
              <a:ahLst/>
              <a:cxnLst/>
              <a:rect l="l" t="t" r="r" b="b"/>
              <a:pathLst>
                <a:path w="6649" h="18393" extrusionOk="0">
                  <a:moveTo>
                    <a:pt x="3725" y="1"/>
                  </a:moveTo>
                  <a:lnTo>
                    <a:pt x="1"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2747125" y="456425"/>
              <a:ext cx="166225" cy="459825"/>
            </a:xfrm>
            <a:custGeom>
              <a:avLst/>
              <a:gdLst/>
              <a:ahLst/>
              <a:cxnLst/>
              <a:rect l="l" t="t" r="r" b="b"/>
              <a:pathLst>
                <a:path w="6649"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a:off x="28825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3"/>
            <p:cNvSpPr/>
            <p:nvPr/>
          </p:nvSpPr>
          <p:spPr>
            <a:xfrm>
              <a:off x="301802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p:nvPr/>
          </p:nvSpPr>
          <p:spPr>
            <a:xfrm>
              <a:off x="3153475" y="456425"/>
              <a:ext cx="166200" cy="459825"/>
            </a:xfrm>
            <a:custGeom>
              <a:avLst/>
              <a:gdLst/>
              <a:ahLst/>
              <a:cxnLst/>
              <a:rect l="l" t="t" r="r" b="b"/>
              <a:pathLst>
                <a:path w="6648" h="18393" extrusionOk="0">
                  <a:moveTo>
                    <a:pt x="3725" y="1"/>
                  </a:moveTo>
                  <a:lnTo>
                    <a:pt x="0" y="18393"/>
                  </a:lnTo>
                  <a:lnTo>
                    <a:pt x="2923" y="18393"/>
                  </a:lnTo>
                  <a:lnTo>
                    <a:pt x="66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13"/>
          <p:cNvGrpSpPr/>
          <p:nvPr/>
        </p:nvGrpSpPr>
        <p:grpSpPr>
          <a:xfrm>
            <a:off x="8686528" y="637624"/>
            <a:ext cx="241056" cy="914432"/>
            <a:chOff x="8678500" y="189000"/>
            <a:chExt cx="274302" cy="1036302"/>
          </a:xfrm>
        </p:grpSpPr>
        <p:sp>
          <p:nvSpPr>
            <p:cNvPr id="182" name="Google Shape;182;p13"/>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3"/>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3"/>
          <p:cNvSpPr/>
          <p:nvPr/>
        </p:nvSpPr>
        <p:spPr>
          <a:xfrm>
            <a:off x="-18545" y="-12425"/>
            <a:ext cx="334800" cy="5214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365760"/>
            <a:ext cx="7708500" cy="548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leo"/>
              <a:buNone/>
              <a:defRPr sz="3000" b="1">
                <a:solidFill>
                  <a:schemeClr val="dk1"/>
                </a:solidFill>
                <a:latin typeface="Aleo"/>
                <a:ea typeface="Aleo"/>
                <a:cs typeface="Aleo"/>
                <a:sym typeface="Aleo"/>
              </a:defRPr>
            </a:lvl1pPr>
            <a:lvl2pPr lvl="1"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2pPr>
            <a:lvl3pPr lvl="2"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3pPr>
            <a:lvl4pPr lvl="3"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4pPr>
            <a:lvl5pPr lvl="4"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5pPr>
            <a:lvl6pPr lvl="5"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6pPr>
            <a:lvl7pPr lvl="6"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7pPr>
            <a:lvl8pPr lvl="7"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8pPr>
            <a:lvl9pPr lvl="8" rtl="0">
              <a:spcBef>
                <a:spcPts val="0"/>
              </a:spcBef>
              <a:spcAft>
                <a:spcPts val="0"/>
              </a:spcAft>
              <a:buClr>
                <a:schemeClr val="dk1"/>
              </a:buClr>
              <a:buSzPts val="3500"/>
              <a:buFont typeface="Aleo"/>
              <a:buNone/>
              <a:defRPr sz="3500">
                <a:solidFill>
                  <a:schemeClr val="dk1"/>
                </a:solidFill>
                <a:latin typeface="Aleo"/>
                <a:ea typeface="Aleo"/>
                <a:cs typeface="Aleo"/>
                <a:sym typeface="Aleo"/>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1pPr>
            <a:lvl2pPr marL="914400" lvl="1"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83" r:id="rId3"/>
    <p:sldLayoutId id="2147483651" r:id="rId4"/>
    <p:sldLayoutId id="2147483652" r:id="rId5"/>
    <p:sldLayoutId id="2147483653" r:id="rId6"/>
    <p:sldLayoutId id="2147483654" r:id="rId7"/>
    <p:sldLayoutId id="2147483658" r:id="rId8"/>
    <p:sldLayoutId id="2147483659" r:id="rId9"/>
    <p:sldLayoutId id="2147483661" r:id="rId10"/>
    <p:sldLayoutId id="2147483667" r:id="rId11"/>
    <p:sldLayoutId id="2147483671" r:id="rId12"/>
    <p:sldLayoutId id="2147483673" r:id="rId13"/>
    <p:sldLayoutId id="2147483677" r:id="rId14"/>
    <p:sldLayoutId id="2147483678" r:id="rId15"/>
    <p:sldLayoutId id="214748369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grpSp>
        <p:nvGrpSpPr>
          <p:cNvPr id="588" name="Google Shape;588;p36"/>
          <p:cNvGrpSpPr/>
          <p:nvPr/>
        </p:nvGrpSpPr>
        <p:grpSpPr>
          <a:xfrm rot="-5400000">
            <a:off x="1209828" y="571412"/>
            <a:ext cx="241056" cy="914432"/>
            <a:chOff x="8678500" y="189000"/>
            <a:chExt cx="274302" cy="1036302"/>
          </a:xfrm>
        </p:grpSpPr>
        <p:sp>
          <p:nvSpPr>
            <p:cNvPr id="589" name="Google Shape;589;p36"/>
            <p:cNvSpPr/>
            <p:nvPr/>
          </p:nvSpPr>
          <p:spPr>
            <a:xfrm>
              <a:off x="8678500" y="189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6"/>
            <p:cNvSpPr/>
            <p:nvPr/>
          </p:nvSpPr>
          <p:spPr>
            <a:xfrm>
              <a:off x="8678500" y="570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6"/>
            <p:cNvSpPr/>
            <p:nvPr/>
          </p:nvSpPr>
          <p:spPr>
            <a:xfrm>
              <a:off x="8678500" y="951000"/>
              <a:ext cx="274302" cy="274302"/>
            </a:xfrm>
            <a:custGeom>
              <a:avLst/>
              <a:gdLst/>
              <a:ahLst/>
              <a:cxnLst/>
              <a:rect l="l" t="t" r="r" b="b"/>
              <a:pathLst>
                <a:path w="27125" h="27125" extrusionOk="0">
                  <a:moveTo>
                    <a:pt x="13563" y="0"/>
                  </a:moveTo>
                  <a:lnTo>
                    <a:pt x="8768" y="8768"/>
                  </a:lnTo>
                  <a:lnTo>
                    <a:pt x="0" y="13562"/>
                  </a:lnTo>
                  <a:lnTo>
                    <a:pt x="8768" y="18357"/>
                  </a:lnTo>
                  <a:lnTo>
                    <a:pt x="13563" y="27125"/>
                  </a:lnTo>
                  <a:lnTo>
                    <a:pt x="18357" y="18357"/>
                  </a:lnTo>
                  <a:lnTo>
                    <a:pt x="27125" y="13562"/>
                  </a:lnTo>
                  <a:lnTo>
                    <a:pt x="18357" y="8768"/>
                  </a:lnTo>
                  <a:lnTo>
                    <a:pt x="135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4" name="Google Shape;594;p36"/>
          <p:cNvPicPr preferRelativeResize="0">
            <a:picLocks noGrp="1"/>
          </p:cNvPicPr>
          <p:nvPr>
            <p:ph type="pic" idx="2"/>
          </p:nvPr>
        </p:nvPicPr>
        <p:blipFill>
          <a:blip r:embed="rId3"/>
          <a:srcRect l="22132" r="22132"/>
          <a:stretch/>
        </p:blipFill>
        <p:spPr>
          <a:xfrm>
            <a:off x="5659407" y="567549"/>
            <a:ext cx="2737043" cy="4008401"/>
          </a:xfrm>
          <a:prstGeom prst="rect">
            <a:avLst/>
          </a:prstGeom>
        </p:spPr>
      </p:pic>
      <p:sp>
        <p:nvSpPr>
          <p:cNvPr id="6" name="TextBox 5">
            <a:extLst>
              <a:ext uri="{FF2B5EF4-FFF2-40B4-BE49-F238E27FC236}">
                <a16:creationId xmlns:a16="http://schemas.microsoft.com/office/drawing/2014/main" id="{03F2B0E7-43CA-A733-5CE3-DB5421608CC2}"/>
              </a:ext>
            </a:extLst>
          </p:cNvPr>
          <p:cNvSpPr txBox="1"/>
          <p:nvPr/>
        </p:nvSpPr>
        <p:spPr>
          <a:xfrm>
            <a:off x="536648" y="1064830"/>
            <a:ext cx="4910655" cy="3013838"/>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400" b="1" i="0" u="none" strike="noStrike" kern="0" cap="none" spc="0" normalizeH="0" baseline="0" noProof="0">
                <a:ln>
                  <a:noFill/>
                </a:ln>
                <a:solidFill>
                  <a:srgbClr val="911212"/>
                </a:solidFill>
                <a:effectLst/>
                <a:uLnTx/>
                <a:uFillTx/>
                <a:latin typeface="Arial" panose="020B0604020202020204" pitchFamily="34" charset="0"/>
                <a:cs typeface="Arial" panose="020B0604020202020204" pitchFamily="34" charset="0"/>
              </a:rPr>
              <a:t>CHÀO MỪNG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400" b="1" i="0" u="none" strike="noStrike" kern="0" cap="none" spc="0" normalizeH="0" baseline="0" noProof="0">
                <a:ln>
                  <a:noFill/>
                </a:ln>
                <a:solidFill>
                  <a:srgbClr val="182F66"/>
                </a:solidFill>
                <a:effectLst/>
                <a:uLnTx/>
                <a:uFillTx/>
                <a:latin typeface="Arial" panose="020B0604020202020204" pitchFamily="34" charset="0"/>
                <a:cs typeface="Arial" panose="020B0604020202020204" pitchFamily="34" charset="0"/>
              </a:rPr>
              <a:t>CÁC EM ĐẾN VỚI </a:t>
            </a:r>
            <a:r>
              <a:rPr kumimoji="0" lang="en-US" sz="4400" b="1" i="0" u="none" strike="noStrike" kern="0" cap="none" spc="0" normalizeH="0" baseline="0" noProof="0">
                <a:ln>
                  <a:noFill/>
                </a:ln>
                <a:solidFill>
                  <a:srgbClr val="911212"/>
                </a:solidFill>
                <a:effectLst/>
                <a:uLnTx/>
                <a:uFillTx/>
                <a:latin typeface="Arial" panose="020B0604020202020204" pitchFamily="34" charset="0"/>
                <a:cs typeface="Arial" panose="020B0604020202020204" pitchFamily="34" charset="0"/>
              </a:rPr>
              <a:t>BÀI HỌC MỚI!</a:t>
            </a:r>
            <a:endParaRPr kumimoji="0" lang="en-US" sz="4400" b="0" i="0" u="none" strike="noStrike" kern="0" cap="none" spc="0" normalizeH="0" baseline="0" noProof="0">
              <a:ln>
                <a:noFill/>
              </a:ln>
              <a:solidFill>
                <a:srgbClr val="911212"/>
              </a:solidFill>
              <a:effectLst/>
              <a:uLnTx/>
              <a:uFillTx/>
            </a:endParaRPr>
          </a:p>
        </p:txBody>
      </p:sp>
      <p:pic>
        <p:nvPicPr>
          <p:cNvPr id="2" name="Picture 1">
            <a:extLst>
              <a:ext uri="{FF2B5EF4-FFF2-40B4-BE49-F238E27FC236}">
                <a16:creationId xmlns:a16="http://schemas.microsoft.com/office/drawing/2014/main" id="{E8C5DC28-69A7-456E-BA78-27AA0AA3366D}"/>
              </a:ext>
            </a:extLst>
          </p:cNvPr>
          <p:cNvPicPr>
            <a:picLocks noChangeAspect="1"/>
          </p:cNvPicPr>
          <p:nvPr/>
        </p:nvPicPr>
        <p:blipFill>
          <a:blip r:embed="rId4"/>
          <a:stretch>
            <a:fillRect/>
          </a:stretch>
        </p:blipFill>
        <p:spPr>
          <a:xfrm>
            <a:off x="2239539" y="4996276"/>
            <a:ext cx="830763" cy="147224"/>
          </a:xfrm>
          <a:prstGeom prst="rect">
            <a:avLst/>
          </a:prstGeom>
        </p:spPr>
      </p:pic>
    </p:spTree>
  </p:cSld>
  <p:clrMapOvr>
    <a:masterClrMapping/>
  </p:clrMapOvr>
  <p:transition advTm="0">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5DF5D-8DB8-9B71-4BF7-3A40B13758B4}"/>
            </a:ext>
          </a:extLst>
        </p:cNvPr>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4FA28AF7-EFE1-9D78-2F24-1C0324E248EC}"/>
              </a:ext>
            </a:extLst>
          </p:cNvPr>
          <p:cNvSpPr/>
          <p:nvPr/>
        </p:nvSpPr>
        <p:spPr>
          <a:xfrm>
            <a:off x="419099" y="459957"/>
            <a:ext cx="8305801" cy="4223586"/>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1.1</a:t>
            </a:r>
            <a:r>
              <a:rPr kumimoji="0" lang="vi-VN" sz="20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600" dirty="0">
                <a:latin typeface="Times New Roman" panose="02020603050405020304" pitchFamily="18" charset="0"/>
                <a:ea typeface="Times New Roman" panose="02020603050405020304" pitchFamily="18" charset="0"/>
                <a:cs typeface="+mn-cs"/>
              </a:rPr>
              <a:t>Liên bang Nga bước ra vũ đài quốc tế “sau Chiến tranh lạnh” với quy chế đặc biệt: “Quốc gia kế tục Liên Xô”. Quy chế này thể hiện ở ba khía cạnh chủ yếu sau: 1) Nga được Liên hợp quốc đồng ý chuyển giao chiếc ghế Ủy viên thường trực Hội đồng bảo an do Liên Xô nắm giữ trước đây; 2) Các đại sứ của Liên Xô cũ ở tất cả các nước được thừa nhận là đại sứ Liên bang Nga mà không cần trình bày lại ủy nhiệm thư; 3) Trong bốn nước thuộc Liên Xô có vũ khí hạt nhân trên lãnh thổ của mình (Nga, U-crai-na, Bê-la-rút, Ca-dắc-xtan), chỉ Liên bang Nga được thừa nhận là cường quốc hạt nhân với việc “nút bấm hạt nhân” được trao cho Tổng thống Nga. Trên thực tế, được thừa kế phần lớn di sản quân sự, tiềm lực kinh tế, khoa học – kĩ thuật và tiềm lực trí tuệ của Liên Xô trước đây, cộng với những lợi thế khách quan khác, Liên bang Nga có tất cả những nhân tố cấu thành sức mạnh, vị thế của một cường quốc thế giới. </a:t>
            </a:r>
          </a:p>
          <a:p>
            <a:pPr lvl="0" algn="r">
              <a:lnSpc>
                <a:spcPct val="150000"/>
              </a:lnSpc>
              <a:buClrTx/>
            </a:pPr>
            <a:r>
              <a:rPr lang="vi-VN" sz="1200" dirty="0">
                <a:latin typeface="Times New Roman" panose="02020603050405020304" pitchFamily="18" charset="0"/>
                <a:ea typeface="Times New Roman" panose="02020603050405020304" pitchFamily="18" charset="0"/>
                <a:cs typeface="+mn-cs"/>
              </a:rPr>
              <a:t>(Dẫn theo Hà Mỹ Hương, Nước Nga hậu Xô viết qua những biến thiên của lịch sử, NXB Chính trị quốc gia, Hà Nội, 2009, tr.108)</a:t>
            </a:r>
          </a:p>
        </p:txBody>
      </p:sp>
      <p:pic>
        <p:nvPicPr>
          <p:cNvPr id="2" name="Picture 1">
            <a:extLst>
              <a:ext uri="{FF2B5EF4-FFF2-40B4-BE49-F238E27FC236}">
                <a16:creationId xmlns:a16="http://schemas.microsoft.com/office/drawing/2014/main" id="{1B18D438-DE21-040C-3658-EAFBA9E2C53F}"/>
              </a:ext>
            </a:extLst>
          </p:cNvPr>
          <p:cNvPicPr>
            <a:picLocks noChangeAspect="1"/>
          </p:cNvPicPr>
          <p:nvPr/>
        </p:nvPicPr>
        <p:blipFill>
          <a:blip r:embed="rId2"/>
          <a:stretch>
            <a:fillRect/>
          </a:stretch>
        </p:blipFill>
        <p:spPr>
          <a:xfrm>
            <a:off x="0" y="5017570"/>
            <a:ext cx="830763" cy="147224"/>
          </a:xfrm>
          <a:prstGeom prst="rect">
            <a:avLst/>
          </a:prstGeom>
        </p:spPr>
      </p:pic>
    </p:spTree>
    <p:extLst>
      <p:ext uri="{BB962C8B-B14F-4D97-AF65-F5344CB8AC3E}">
        <p14:creationId xmlns:p14="http://schemas.microsoft.com/office/powerpoint/2010/main" val="325686901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304FFD-0B73-2139-A3D1-C32FA614D429}"/>
              </a:ext>
            </a:extLst>
          </p:cNvPr>
          <p:cNvGrpSpPr/>
          <p:nvPr/>
        </p:nvGrpSpPr>
        <p:grpSpPr>
          <a:xfrm>
            <a:off x="2472970" y="303846"/>
            <a:ext cx="4198059" cy="901030"/>
            <a:chOff x="4500544" y="218262"/>
            <a:chExt cx="4198059" cy="901030"/>
          </a:xfrm>
        </p:grpSpPr>
        <p:sp>
          <p:nvSpPr>
            <p:cNvPr id="5" name="Rectangle: Diagonal Corners Rounded 4">
              <a:extLst>
                <a:ext uri="{FF2B5EF4-FFF2-40B4-BE49-F238E27FC236}">
                  <a16:creationId xmlns:a16="http://schemas.microsoft.com/office/drawing/2014/main" id="{3DD82919-769C-7CB4-114D-862CCD711B79}"/>
                </a:ext>
              </a:extLst>
            </p:cNvPr>
            <p:cNvSpPr/>
            <p:nvPr/>
          </p:nvSpPr>
          <p:spPr>
            <a:xfrm>
              <a:off x="4564838" y="447438"/>
              <a:ext cx="3811128" cy="671854"/>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6" name="Group 5">
              <a:extLst>
                <a:ext uri="{FF2B5EF4-FFF2-40B4-BE49-F238E27FC236}">
                  <a16:creationId xmlns:a16="http://schemas.microsoft.com/office/drawing/2014/main" id="{8FA40F1D-2A73-6E87-2B7C-B86C0239F859}"/>
                </a:ext>
              </a:extLst>
            </p:cNvPr>
            <p:cNvGrpSpPr/>
            <p:nvPr/>
          </p:nvGrpSpPr>
          <p:grpSpPr>
            <a:xfrm>
              <a:off x="4500544" y="218262"/>
              <a:ext cx="4198059" cy="851118"/>
              <a:chOff x="9622756" y="1090935"/>
              <a:chExt cx="8396117" cy="2598804"/>
            </a:xfrm>
          </p:grpSpPr>
          <p:sp>
            <p:nvSpPr>
              <p:cNvPr id="7" name="Rectangle: Diagonal Corners Rounded 6">
                <a:extLst>
                  <a:ext uri="{FF2B5EF4-FFF2-40B4-BE49-F238E27FC236}">
                    <a16:creationId xmlns:a16="http://schemas.microsoft.com/office/drawing/2014/main" id="{7E357463-194F-C5CC-BA29-53293754EB13}"/>
                  </a:ext>
                </a:extLst>
              </p:cNvPr>
              <p:cNvSpPr/>
              <p:nvPr/>
            </p:nvSpPr>
            <p:spPr>
              <a:xfrm>
                <a:off x="9622756" y="1638300"/>
                <a:ext cx="7622255" cy="2051439"/>
              </a:xfrm>
              <a:prstGeom prst="round2DiagRect">
                <a:avLst/>
              </a:prstGeom>
              <a:solidFill>
                <a:srgbClr val="808000"/>
              </a:solidFill>
              <a:ln w="25400" cap="flat" cmpd="sng" algn="ctr">
                <a:noFill/>
                <a:prstDash val="solid"/>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1. Chính trị</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8" name="Freeform 4">
                <a:extLst>
                  <a:ext uri="{FF2B5EF4-FFF2-40B4-BE49-F238E27FC236}">
                    <a16:creationId xmlns:a16="http://schemas.microsoft.com/office/drawing/2014/main" id="{1F76F98E-8784-42D6-07BC-50EF5A7D3073}"/>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cxnSp>
        <p:nvCxnSpPr>
          <p:cNvPr id="27" name="Straight Connector 26">
            <a:extLst>
              <a:ext uri="{FF2B5EF4-FFF2-40B4-BE49-F238E27FC236}">
                <a16:creationId xmlns:a16="http://schemas.microsoft.com/office/drawing/2014/main" id="{5C2CDC96-87BC-665B-43B5-9D81D951FDF8}"/>
              </a:ext>
            </a:extLst>
          </p:cNvPr>
          <p:cNvCxnSpPr>
            <a:cxnSpLocks/>
            <a:stCxn id="29" idx="4"/>
            <a:endCxn id="32" idx="0"/>
          </p:cNvCxnSpPr>
          <p:nvPr/>
        </p:nvCxnSpPr>
        <p:spPr>
          <a:xfrm>
            <a:off x="2694787" y="2415264"/>
            <a:ext cx="0" cy="359653"/>
          </a:xfrm>
          <a:prstGeom prst="line">
            <a:avLst/>
          </a:prstGeom>
          <a:noFill/>
          <a:ln w="19050" cap="flat" cmpd="sng" algn="ctr">
            <a:solidFill>
              <a:srgbClr val="000000"/>
            </a:solidFill>
            <a:prstDash val="solid"/>
          </a:ln>
          <a:effectLst/>
        </p:spPr>
      </p:cxnSp>
      <p:cxnSp>
        <p:nvCxnSpPr>
          <p:cNvPr id="28" name="Straight Arrow Connector 27">
            <a:extLst>
              <a:ext uri="{FF2B5EF4-FFF2-40B4-BE49-F238E27FC236}">
                <a16:creationId xmlns:a16="http://schemas.microsoft.com/office/drawing/2014/main" id="{19255CF1-2FEA-0FE6-8496-716A6FB42925}"/>
              </a:ext>
            </a:extLst>
          </p:cNvPr>
          <p:cNvCxnSpPr>
            <a:cxnSpLocks/>
          </p:cNvCxnSpPr>
          <p:nvPr/>
        </p:nvCxnSpPr>
        <p:spPr>
          <a:xfrm>
            <a:off x="1198638" y="2261099"/>
            <a:ext cx="6354838" cy="0"/>
          </a:xfrm>
          <a:prstGeom prst="straightConnector1">
            <a:avLst/>
          </a:prstGeom>
          <a:noFill/>
          <a:ln w="38100" cap="flat" cmpd="sng" algn="ctr">
            <a:solidFill>
              <a:srgbClr val="381E11">
                <a:lumMod val="50000"/>
                <a:lumOff val="50000"/>
              </a:srgbClr>
            </a:solidFill>
            <a:prstDash val="solid"/>
            <a:headEnd type="oval" w="med" len="med"/>
            <a:tailEnd type="arrow" w="med" len="med"/>
          </a:ln>
          <a:effectLst/>
        </p:spPr>
      </p:cxnSp>
      <p:sp>
        <p:nvSpPr>
          <p:cNvPr id="29" name="Flowchart: Connector 28">
            <a:extLst>
              <a:ext uri="{FF2B5EF4-FFF2-40B4-BE49-F238E27FC236}">
                <a16:creationId xmlns:a16="http://schemas.microsoft.com/office/drawing/2014/main" id="{AA2EFDB1-A372-C935-8D22-59DC8C072739}"/>
              </a:ext>
            </a:extLst>
          </p:cNvPr>
          <p:cNvSpPr/>
          <p:nvPr/>
        </p:nvSpPr>
        <p:spPr>
          <a:xfrm>
            <a:off x="2414950" y="1855590"/>
            <a:ext cx="559674" cy="559674"/>
          </a:xfrm>
          <a:prstGeom prst="flowChartConnector">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1</a:t>
            </a:r>
          </a:p>
        </p:txBody>
      </p:sp>
      <p:sp>
        <p:nvSpPr>
          <p:cNvPr id="30" name="Flowchart: Connector 29">
            <a:extLst>
              <a:ext uri="{FF2B5EF4-FFF2-40B4-BE49-F238E27FC236}">
                <a16:creationId xmlns:a16="http://schemas.microsoft.com/office/drawing/2014/main" id="{0B91E439-F019-FFA7-7643-2439EE782BCB}"/>
              </a:ext>
            </a:extLst>
          </p:cNvPr>
          <p:cNvSpPr/>
          <p:nvPr/>
        </p:nvSpPr>
        <p:spPr>
          <a:xfrm>
            <a:off x="6284098" y="1855590"/>
            <a:ext cx="559674" cy="559674"/>
          </a:xfrm>
          <a:prstGeom prst="flowChartConnector">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32" name="Rectangle: Rounded Corners 31">
            <a:extLst>
              <a:ext uri="{FF2B5EF4-FFF2-40B4-BE49-F238E27FC236}">
                <a16:creationId xmlns:a16="http://schemas.microsoft.com/office/drawing/2014/main" id="{63707979-20A9-4989-8FE6-B15533A49318}"/>
              </a:ext>
            </a:extLst>
          </p:cNvPr>
          <p:cNvSpPr/>
          <p:nvPr/>
        </p:nvSpPr>
        <p:spPr>
          <a:xfrm>
            <a:off x="1155031" y="2774917"/>
            <a:ext cx="3079512" cy="1292219"/>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72000" rtlCol="0" anchor="ctr"/>
          <a:lstStyle/>
          <a:p>
            <a:pPr lvl="0" algn="ctr">
              <a:lnSpc>
                <a:spcPct val="150000"/>
              </a:lnSpc>
              <a:buClrTx/>
            </a:pPr>
            <a:r>
              <a:rPr lang="en-US" sz="2000">
                <a:ea typeface="+mn-ea"/>
                <a:cs typeface="+mn-cs"/>
              </a:rPr>
              <a:t>Trong thời kì Tổng thống B. En-xin (1991 – 1999)</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3" name="Straight Connector 32">
            <a:extLst>
              <a:ext uri="{FF2B5EF4-FFF2-40B4-BE49-F238E27FC236}">
                <a16:creationId xmlns:a16="http://schemas.microsoft.com/office/drawing/2014/main" id="{D8146D65-3FAE-DB23-9DBF-2E2A44D6408E}"/>
              </a:ext>
            </a:extLst>
          </p:cNvPr>
          <p:cNvCxnSpPr>
            <a:cxnSpLocks/>
            <a:stCxn id="30" idx="4"/>
            <a:endCxn id="34" idx="0"/>
          </p:cNvCxnSpPr>
          <p:nvPr/>
        </p:nvCxnSpPr>
        <p:spPr>
          <a:xfrm>
            <a:off x="6563935" y="2415264"/>
            <a:ext cx="0" cy="359653"/>
          </a:xfrm>
          <a:prstGeom prst="line">
            <a:avLst/>
          </a:prstGeom>
          <a:noFill/>
          <a:ln w="19050" cap="flat" cmpd="sng" algn="ctr">
            <a:solidFill>
              <a:srgbClr val="000000"/>
            </a:solidFill>
            <a:prstDash val="solid"/>
          </a:ln>
          <a:effectLst/>
        </p:spPr>
      </p:cxnSp>
      <p:sp>
        <p:nvSpPr>
          <p:cNvPr id="34" name="Rectangle: Rounded Corners 33">
            <a:extLst>
              <a:ext uri="{FF2B5EF4-FFF2-40B4-BE49-F238E27FC236}">
                <a16:creationId xmlns:a16="http://schemas.microsoft.com/office/drawing/2014/main" id="{2540EFA3-FCFB-5784-CB0D-A10894B7E6CB}"/>
              </a:ext>
            </a:extLst>
          </p:cNvPr>
          <p:cNvSpPr/>
          <p:nvPr/>
        </p:nvSpPr>
        <p:spPr>
          <a:xfrm>
            <a:off x="5024181" y="2774917"/>
            <a:ext cx="3079507" cy="1292217"/>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rtlCol="0" anchor="ctr"/>
          <a:lstStyle/>
          <a:p>
            <a:pPr lvl="0" algn="ctr">
              <a:lnSpc>
                <a:spcPct val="150000"/>
              </a:lnSpc>
              <a:buClrTx/>
            </a:pPr>
            <a:r>
              <a:rPr lang="en-US" sz="2000">
                <a:ea typeface="+mn-ea"/>
                <a:cs typeface="Arial" panose="020B0604020202020204" pitchFamily="34" charset="0"/>
              </a:rPr>
              <a:t>Trong thời kì Tổng thống V.Pu-tin (1999 đến nay) </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334716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1000"/>
                            </p:stCondLst>
                            <p:childTnLst>
                              <p:par>
                                <p:cTn id="20" presetID="16" presetClass="entr" presetSubtype="42"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Horizont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par>
                          <p:cTn id="34" fill="hold">
                            <p:stCondLst>
                              <p:cond delay="1000"/>
                            </p:stCondLst>
                            <p:childTnLst>
                              <p:par>
                                <p:cTn id="35" presetID="16" presetClass="entr" presetSubtype="42"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outHorizontal)">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423D79-15B2-B037-5DA4-2A2BEBDB1A23}"/>
              </a:ext>
            </a:extLst>
          </p:cNvPr>
          <p:cNvSpPr/>
          <p:nvPr/>
        </p:nvSpPr>
        <p:spPr>
          <a:xfrm>
            <a:off x="1242857" y="308911"/>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7" name="Straight Connector 16">
            <a:extLst>
              <a:ext uri="{FF2B5EF4-FFF2-40B4-BE49-F238E27FC236}">
                <a16:creationId xmlns:a16="http://schemas.microsoft.com/office/drawing/2014/main" id="{94C4EB1D-C63B-8FF5-AC53-6C1ADED8F7F5}"/>
              </a:ext>
            </a:extLst>
          </p:cNvPr>
          <p:cNvCxnSpPr>
            <a:cxnSpLocks/>
            <a:stCxn id="16" idx="3"/>
            <a:endCxn id="18" idx="1"/>
          </p:cNvCxnSpPr>
          <p:nvPr/>
        </p:nvCxnSpPr>
        <p:spPr>
          <a:xfrm>
            <a:off x="1361017" y="600372"/>
            <a:ext cx="313392" cy="0"/>
          </a:xfrm>
          <a:prstGeom prst="line">
            <a:avLst/>
          </a:prstGeom>
          <a:noFill/>
          <a:ln w="19050" cap="flat" cmpd="sng" algn="ctr">
            <a:solidFill>
              <a:srgbClr val="000000"/>
            </a:solidFill>
            <a:prstDash val="solid"/>
          </a:ln>
          <a:effectLst/>
        </p:spPr>
      </p:cxnSp>
      <p:sp>
        <p:nvSpPr>
          <p:cNvPr id="18" name="Rectangle: Rounded Corners 17">
            <a:extLst>
              <a:ext uri="{FF2B5EF4-FFF2-40B4-BE49-F238E27FC236}">
                <a16:creationId xmlns:a16="http://schemas.microsoft.com/office/drawing/2014/main" id="{67ED33D1-3686-04DD-2E3C-948BC437FD49}"/>
              </a:ext>
            </a:extLst>
          </p:cNvPr>
          <p:cNvSpPr/>
          <p:nvPr/>
        </p:nvSpPr>
        <p:spPr>
          <a:xfrm>
            <a:off x="1674409" y="308911"/>
            <a:ext cx="6226734"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lvl="0" algn="ctr">
              <a:buClrTx/>
            </a:pPr>
            <a:r>
              <a:rPr lang="en-US" sz="2400"/>
              <a:t>Thời kì Tổng thống B. En-xin (1991 – 1999)</a:t>
            </a:r>
            <a:endParaRPr lang="en-US" sz="2200" dirty="0">
              <a:ea typeface="+mn-ea"/>
              <a:cs typeface="+mn-cs"/>
            </a:endParaRPr>
          </a:p>
        </p:txBody>
      </p:sp>
      <p:sp>
        <p:nvSpPr>
          <p:cNvPr id="26" name="Rectangle: Rounded Corners 25">
            <a:extLst>
              <a:ext uri="{FF2B5EF4-FFF2-40B4-BE49-F238E27FC236}">
                <a16:creationId xmlns:a16="http://schemas.microsoft.com/office/drawing/2014/main" id="{3BC83013-8014-325E-D270-FCF0CDEC1493}"/>
              </a:ext>
            </a:extLst>
          </p:cNvPr>
          <p:cNvSpPr/>
          <p:nvPr/>
        </p:nvSpPr>
        <p:spPr>
          <a:xfrm>
            <a:off x="909793" y="1269706"/>
            <a:ext cx="3662207" cy="1397000"/>
          </a:xfrm>
          <a:prstGeom prst="roundRect">
            <a:avLst>
              <a:gd name="adj" fmla="val 10701"/>
            </a:avLst>
          </a:prstGeom>
          <a:solidFill>
            <a:schemeClr val="accent6"/>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Liên bang Nga k</a:t>
            </a:r>
            <a:r>
              <a:rPr lang="vi-VN" sz="2000">
                <a:solidFill>
                  <a:srgbClr val="000000"/>
                </a:solidFill>
              </a:rPr>
              <a:t>ế thừa địa vị pháp lí của Liên Xô trong quan hệ quốc tế.</a:t>
            </a:r>
            <a:endParaRPr lang="en-US" sz="2000">
              <a:solidFill>
                <a:srgbClr val="000000"/>
              </a:solidFill>
            </a:endParaRPr>
          </a:p>
        </p:txBody>
      </p:sp>
      <p:sp>
        <p:nvSpPr>
          <p:cNvPr id="27" name="Rectangle: Rounded Corners 26">
            <a:extLst>
              <a:ext uri="{FF2B5EF4-FFF2-40B4-BE49-F238E27FC236}">
                <a16:creationId xmlns:a16="http://schemas.microsoft.com/office/drawing/2014/main" id="{56C237E1-91BB-357C-3048-D6463D4CD5F3}"/>
              </a:ext>
            </a:extLst>
          </p:cNvPr>
          <p:cNvSpPr/>
          <p:nvPr/>
        </p:nvSpPr>
        <p:spPr>
          <a:xfrm>
            <a:off x="909793" y="2839533"/>
            <a:ext cx="3662207" cy="1894578"/>
          </a:xfrm>
          <a:prstGeom prst="roundRect">
            <a:avLst>
              <a:gd name="adj" fmla="val 7169"/>
            </a:avLst>
          </a:prstGeom>
          <a:solidFill>
            <a:schemeClr val="accent6"/>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12/1993, ban hành Hiến pháp mới, xác lập thể chế Cộng hòa Tổng thống của Liên bang Nga. </a:t>
            </a:r>
            <a:endParaRPr lang="en-US" sz="2000">
              <a:solidFill>
                <a:srgbClr val="000000"/>
              </a:solidFill>
            </a:endParaRPr>
          </a:p>
        </p:txBody>
      </p:sp>
      <p:grpSp>
        <p:nvGrpSpPr>
          <p:cNvPr id="6" name="Group 5">
            <a:extLst>
              <a:ext uri="{FF2B5EF4-FFF2-40B4-BE49-F238E27FC236}">
                <a16:creationId xmlns:a16="http://schemas.microsoft.com/office/drawing/2014/main" id="{ADB59307-9D88-01B9-8764-D4250F8E3548}"/>
              </a:ext>
            </a:extLst>
          </p:cNvPr>
          <p:cNvGrpSpPr/>
          <p:nvPr/>
        </p:nvGrpSpPr>
        <p:grpSpPr>
          <a:xfrm>
            <a:off x="5122012" y="1074801"/>
            <a:ext cx="3730752" cy="3814624"/>
            <a:chOff x="5063358" y="1500333"/>
            <a:chExt cx="3730752" cy="3814624"/>
          </a:xfrm>
        </p:grpSpPr>
        <p:pic>
          <p:nvPicPr>
            <p:cNvPr id="3" name="Picture 2" descr="A red book on a table&#10;&#10;Description automatically generated">
              <a:extLst>
                <a:ext uri="{FF2B5EF4-FFF2-40B4-BE49-F238E27FC236}">
                  <a16:creationId xmlns:a16="http://schemas.microsoft.com/office/drawing/2014/main" id="{D522CBFC-7142-F78F-5B87-86606BF97930}"/>
                </a:ext>
              </a:extLst>
            </p:cNvPr>
            <p:cNvPicPr>
              <a:picLocks noChangeAspect="1"/>
            </p:cNvPicPr>
            <p:nvPr/>
          </p:nvPicPr>
          <p:blipFill>
            <a:blip r:embed="rId2"/>
            <a:srcRect t="14792" b="14254"/>
            <a:stretch/>
          </p:blipFill>
          <p:spPr>
            <a:xfrm>
              <a:off x="5063358" y="1500333"/>
              <a:ext cx="3730752" cy="3529464"/>
            </a:xfrm>
            <a:prstGeom prst="rect">
              <a:avLst/>
            </a:prstGeom>
          </p:spPr>
        </p:pic>
        <p:sp>
          <p:nvSpPr>
            <p:cNvPr id="5" name="TextBox 4">
              <a:extLst>
                <a:ext uri="{FF2B5EF4-FFF2-40B4-BE49-F238E27FC236}">
                  <a16:creationId xmlns:a16="http://schemas.microsoft.com/office/drawing/2014/main" id="{F465A359-B432-3DB5-4CDC-67C9337854DF}"/>
                </a:ext>
              </a:extLst>
            </p:cNvPr>
            <p:cNvSpPr txBox="1"/>
            <p:nvPr/>
          </p:nvSpPr>
          <p:spPr>
            <a:xfrm>
              <a:off x="5246066" y="4939405"/>
              <a:ext cx="3365337" cy="375552"/>
            </a:xfrm>
            <a:prstGeom prst="rect">
              <a:avLst/>
            </a:prstGeom>
            <a:noFill/>
          </p:spPr>
          <p:txBody>
            <a:bodyPr wrap="square">
              <a:spAutoFit/>
            </a:bodyPr>
            <a:lstStyle/>
            <a:p>
              <a:pPr algn="ctr">
                <a:lnSpc>
                  <a:spcPct val="150000"/>
                </a:lnSpc>
              </a:pPr>
              <a:r>
                <a:rPr lang="en-US" b="0" i="0">
                  <a:solidFill>
                    <a:srgbClr val="000000"/>
                  </a:solidFill>
                  <a:effectLst/>
                  <a:latin typeface="Arial" panose="020B0604020202020204" pitchFamily="34" charset="0"/>
                </a:rPr>
                <a:t>Một bản sao Hiến pháp Liên bang Nga</a:t>
              </a:r>
              <a:endParaRPr lang="en-US"/>
            </a:p>
          </p:txBody>
        </p:sp>
      </p:grpSp>
      <p:pic>
        <p:nvPicPr>
          <p:cNvPr id="2" name="Picture 1">
            <a:extLst>
              <a:ext uri="{FF2B5EF4-FFF2-40B4-BE49-F238E27FC236}">
                <a16:creationId xmlns:a16="http://schemas.microsoft.com/office/drawing/2014/main" id="{2C136F64-1F38-1F7E-203B-4F9970D8ADD2}"/>
              </a:ext>
            </a:extLst>
          </p:cNvPr>
          <p:cNvPicPr>
            <a:picLocks noChangeAspect="1"/>
          </p:cNvPicPr>
          <p:nvPr/>
        </p:nvPicPr>
        <p:blipFill>
          <a:blip r:embed="rId3"/>
          <a:stretch>
            <a:fillRect/>
          </a:stretch>
        </p:blipFill>
        <p:spPr>
          <a:xfrm>
            <a:off x="0" y="5017570"/>
            <a:ext cx="830763" cy="147224"/>
          </a:xfrm>
          <a:prstGeom prst="rect">
            <a:avLst/>
          </a:prstGeom>
        </p:spPr>
      </p:pic>
    </p:spTree>
    <p:extLst>
      <p:ext uri="{BB962C8B-B14F-4D97-AF65-F5344CB8AC3E}">
        <p14:creationId xmlns:p14="http://schemas.microsoft.com/office/powerpoint/2010/main" val="119106509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F130A-27E0-2A22-0A80-ACDE02008BD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A490689-ED42-2031-FB34-5DC34D2267F0}"/>
              </a:ext>
            </a:extLst>
          </p:cNvPr>
          <p:cNvSpPr/>
          <p:nvPr/>
        </p:nvSpPr>
        <p:spPr>
          <a:xfrm>
            <a:off x="1242857" y="452497"/>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7" name="Straight Connector 16">
            <a:extLst>
              <a:ext uri="{FF2B5EF4-FFF2-40B4-BE49-F238E27FC236}">
                <a16:creationId xmlns:a16="http://schemas.microsoft.com/office/drawing/2014/main" id="{1E8D67CD-EDD3-7CD8-EE69-3F14FE8A34A0}"/>
              </a:ext>
            </a:extLst>
          </p:cNvPr>
          <p:cNvCxnSpPr>
            <a:cxnSpLocks/>
            <a:stCxn id="16" idx="3"/>
            <a:endCxn id="18" idx="1"/>
          </p:cNvCxnSpPr>
          <p:nvPr/>
        </p:nvCxnSpPr>
        <p:spPr>
          <a:xfrm>
            <a:off x="1361017" y="743958"/>
            <a:ext cx="313392" cy="1"/>
          </a:xfrm>
          <a:prstGeom prst="line">
            <a:avLst/>
          </a:prstGeom>
          <a:noFill/>
          <a:ln w="19050" cap="flat" cmpd="sng" algn="ctr">
            <a:solidFill>
              <a:srgbClr val="000000"/>
            </a:solidFill>
            <a:prstDash val="solid"/>
          </a:ln>
          <a:effectLst/>
        </p:spPr>
      </p:cxnSp>
      <p:sp>
        <p:nvSpPr>
          <p:cNvPr id="18" name="Rectangle: Rounded Corners 17">
            <a:extLst>
              <a:ext uri="{FF2B5EF4-FFF2-40B4-BE49-F238E27FC236}">
                <a16:creationId xmlns:a16="http://schemas.microsoft.com/office/drawing/2014/main" id="{76AEE0D1-2BBD-D7E1-4CA6-54194B358CEA}"/>
              </a:ext>
            </a:extLst>
          </p:cNvPr>
          <p:cNvSpPr/>
          <p:nvPr/>
        </p:nvSpPr>
        <p:spPr>
          <a:xfrm>
            <a:off x="1674409" y="452498"/>
            <a:ext cx="6226734"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lvl="0" algn="ctr">
              <a:buClrTx/>
            </a:pPr>
            <a:r>
              <a:rPr lang="en-US" sz="2200">
                <a:ea typeface="+mn-ea"/>
                <a:cs typeface="+mn-cs"/>
              </a:rPr>
              <a:t>Thời kì Tổng thống B. En-xin (1991 – 1999)</a:t>
            </a:r>
          </a:p>
        </p:txBody>
      </p:sp>
      <p:sp>
        <p:nvSpPr>
          <p:cNvPr id="26" name="Rectangle: Rounded Corners 25">
            <a:extLst>
              <a:ext uri="{FF2B5EF4-FFF2-40B4-BE49-F238E27FC236}">
                <a16:creationId xmlns:a16="http://schemas.microsoft.com/office/drawing/2014/main" id="{FA25BCD5-9A80-4872-BA36-5854642F5AA6}"/>
              </a:ext>
            </a:extLst>
          </p:cNvPr>
          <p:cNvSpPr/>
          <p:nvPr/>
        </p:nvSpPr>
        <p:spPr>
          <a:xfrm>
            <a:off x="602162" y="1576743"/>
            <a:ext cx="3458209" cy="2608043"/>
          </a:xfrm>
          <a:prstGeom prst="roundRect">
            <a:avLst>
              <a:gd name="adj" fmla="val 10701"/>
            </a:avLst>
          </a:prstGeom>
          <a:solidFill>
            <a:schemeClr val="accent6"/>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Đối mặt với tình trạng xung đột sắc tộc căng thẳng (nổi bật là phong trào li khai vùng Tréc-xni-a).</a:t>
            </a:r>
          </a:p>
        </p:txBody>
      </p:sp>
      <p:pic>
        <p:nvPicPr>
          <p:cNvPr id="2" name="Picture 1">
            <a:extLst>
              <a:ext uri="{FF2B5EF4-FFF2-40B4-BE49-F238E27FC236}">
                <a16:creationId xmlns:a16="http://schemas.microsoft.com/office/drawing/2014/main" id="{62827D88-ADC2-A711-2161-394890E9C7BF}"/>
              </a:ext>
            </a:extLst>
          </p:cNvPr>
          <p:cNvPicPr>
            <a:picLocks noChangeAspect="1"/>
          </p:cNvPicPr>
          <p:nvPr/>
        </p:nvPicPr>
        <p:blipFill>
          <a:blip r:embed="rId2"/>
          <a:stretch>
            <a:fillRect/>
          </a:stretch>
        </p:blipFill>
        <p:spPr>
          <a:xfrm>
            <a:off x="0" y="5017570"/>
            <a:ext cx="830763" cy="147224"/>
          </a:xfrm>
          <a:prstGeom prst="rect">
            <a:avLst/>
          </a:prstGeom>
        </p:spPr>
      </p:pic>
      <p:pic>
        <p:nvPicPr>
          <p:cNvPr id="2050" name="Picture 2" descr="Vùng ly khai Transnistria ở Đông Âu yêu cầu được Tổng thống Nga Putin bảo vệ">
            <a:extLst>
              <a:ext uri="{FF2B5EF4-FFF2-40B4-BE49-F238E27FC236}">
                <a16:creationId xmlns:a16="http://schemas.microsoft.com/office/drawing/2014/main" id="{6CC791DF-66AF-4FA8-B79B-4D19593E8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038" y="1613036"/>
            <a:ext cx="41148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32182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AF087-A83F-1E48-5011-23DC537EC93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DC113E01-AD2F-5490-FB67-DBBABF8F2BD6}"/>
              </a:ext>
            </a:extLst>
          </p:cNvPr>
          <p:cNvSpPr/>
          <p:nvPr/>
        </p:nvSpPr>
        <p:spPr>
          <a:xfrm>
            <a:off x="1242857" y="343422"/>
            <a:ext cx="118160" cy="582921"/>
          </a:xfrm>
          <a:prstGeom prst="rect">
            <a:avLst/>
          </a:prstGeom>
          <a:solidFill>
            <a:srgbClr val="D9252C"/>
          </a:solidFill>
          <a:ln w="9525" cap="flat" cmpd="sng" algn="ctr">
            <a:solidFill>
              <a:srgbClr val="A0795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cxnSp>
        <p:nvCxnSpPr>
          <p:cNvPr id="17" name="Straight Connector 16">
            <a:extLst>
              <a:ext uri="{FF2B5EF4-FFF2-40B4-BE49-F238E27FC236}">
                <a16:creationId xmlns:a16="http://schemas.microsoft.com/office/drawing/2014/main" id="{9EE8A101-B791-14EF-A5CB-B4927510B423}"/>
              </a:ext>
            </a:extLst>
          </p:cNvPr>
          <p:cNvCxnSpPr>
            <a:cxnSpLocks/>
            <a:stCxn id="16" idx="3"/>
            <a:endCxn id="18" idx="1"/>
          </p:cNvCxnSpPr>
          <p:nvPr/>
        </p:nvCxnSpPr>
        <p:spPr>
          <a:xfrm>
            <a:off x="1361017" y="634883"/>
            <a:ext cx="269316" cy="0"/>
          </a:xfrm>
          <a:prstGeom prst="line">
            <a:avLst/>
          </a:prstGeom>
          <a:noFill/>
          <a:ln w="19050" cap="flat" cmpd="sng" algn="ctr">
            <a:solidFill>
              <a:srgbClr val="000000"/>
            </a:solidFill>
            <a:prstDash val="solid"/>
          </a:ln>
          <a:effectLst/>
        </p:spPr>
      </p:cxnSp>
      <p:sp>
        <p:nvSpPr>
          <p:cNvPr id="18" name="Rectangle: Rounded Corners 17">
            <a:extLst>
              <a:ext uri="{FF2B5EF4-FFF2-40B4-BE49-F238E27FC236}">
                <a16:creationId xmlns:a16="http://schemas.microsoft.com/office/drawing/2014/main" id="{E113D061-8C48-0710-8C7E-253209CB58F7}"/>
              </a:ext>
            </a:extLst>
          </p:cNvPr>
          <p:cNvSpPr/>
          <p:nvPr/>
        </p:nvSpPr>
        <p:spPr>
          <a:xfrm>
            <a:off x="1630333" y="343422"/>
            <a:ext cx="6226734" cy="582921"/>
          </a:xfrm>
          <a:prstGeom prst="roundRect">
            <a:avLst>
              <a:gd name="adj" fmla="val 11744"/>
            </a:avLst>
          </a:prstGeom>
          <a:solidFill>
            <a:srgbClr val="D9252C">
              <a:lumMod val="20000"/>
              <a:lumOff val="80000"/>
            </a:srgbClr>
          </a:solidFill>
          <a:ln w="9525" cap="flat" cmpd="sng" algn="ctr">
            <a:solidFill>
              <a:srgbClr val="000000"/>
            </a:solidFill>
            <a:prstDash val="solid"/>
          </a:ln>
          <a:effectLst/>
        </p:spPr>
        <p:txBody>
          <a:bodyPr bIns="46800" rtlCol="0" anchor="ctr"/>
          <a:lstStyle/>
          <a:p>
            <a:pPr lvl="0" algn="ctr">
              <a:buClrTx/>
            </a:pPr>
            <a:r>
              <a:rPr lang="en-US" sz="2400">
                <a:cs typeface="Arial" panose="020B0604020202020204" pitchFamily="34" charset="0"/>
              </a:rPr>
              <a:t>Thời kì Tổng thống V.Pu-tin (1999 đến nay):</a:t>
            </a:r>
            <a:endParaRPr lang="en-US" sz="2200" dirty="0">
              <a:ea typeface="+mn-ea"/>
              <a:cs typeface="+mn-cs"/>
            </a:endParaRPr>
          </a:p>
        </p:txBody>
      </p:sp>
      <p:sp>
        <p:nvSpPr>
          <p:cNvPr id="25" name="Rectangle 24">
            <a:extLst>
              <a:ext uri="{FF2B5EF4-FFF2-40B4-BE49-F238E27FC236}">
                <a16:creationId xmlns:a16="http://schemas.microsoft.com/office/drawing/2014/main" id="{0E54FC76-0E51-F09A-6109-47F427D01944}"/>
              </a:ext>
            </a:extLst>
          </p:cNvPr>
          <p:cNvSpPr/>
          <p:nvPr/>
        </p:nvSpPr>
        <p:spPr>
          <a:xfrm>
            <a:off x="461835" y="1114424"/>
            <a:ext cx="1917450" cy="1002165"/>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en-US" sz="2800" b="1">
                <a:solidFill>
                  <a:schemeClr val="accent4"/>
                </a:solidFill>
                <a:latin typeface="1FTV Akira Expanded" panose="02000800000000000000" pitchFamily="50" charset="0"/>
              </a:rPr>
              <a:t>ĐỐI NỘI</a:t>
            </a:r>
          </a:p>
        </p:txBody>
      </p:sp>
      <p:sp>
        <p:nvSpPr>
          <p:cNvPr id="26" name="Rectangle: Rounded Corners 25">
            <a:extLst>
              <a:ext uri="{FF2B5EF4-FFF2-40B4-BE49-F238E27FC236}">
                <a16:creationId xmlns:a16="http://schemas.microsoft.com/office/drawing/2014/main" id="{359D9979-AC14-87B6-EF9F-F4ECBD63F9E3}"/>
              </a:ext>
            </a:extLst>
          </p:cNvPr>
          <p:cNvSpPr/>
          <p:nvPr/>
        </p:nvSpPr>
        <p:spPr>
          <a:xfrm>
            <a:off x="2507023" y="1114424"/>
            <a:ext cx="4620728" cy="1002165"/>
          </a:xfrm>
          <a:prstGeom prst="roundRect">
            <a:avLst>
              <a:gd name="adj" fmla="val 0"/>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D</a:t>
            </a:r>
            <a:r>
              <a:rPr lang="vi-VN" sz="2000">
                <a:solidFill>
                  <a:srgbClr val="000000"/>
                </a:solidFill>
              </a:rPr>
              <a:t>ần ổn định, địa vị quốc tế được </a:t>
            </a:r>
            <a:r>
              <a:rPr lang="en-US" sz="2000">
                <a:solidFill>
                  <a:srgbClr val="000000"/>
                </a:solidFill>
              </a:rPr>
              <a:t>  </a:t>
            </a:r>
            <a:r>
              <a:rPr lang="vi-VN" sz="2000">
                <a:solidFill>
                  <a:srgbClr val="000000"/>
                </a:solidFill>
              </a:rPr>
              <a:t>nâng cao.</a:t>
            </a:r>
            <a:endParaRPr lang="en-US" sz="2000">
              <a:solidFill>
                <a:srgbClr val="000000"/>
              </a:solidFill>
            </a:endParaRPr>
          </a:p>
        </p:txBody>
      </p:sp>
      <p:sp>
        <p:nvSpPr>
          <p:cNvPr id="2" name="Rectangle 1">
            <a:extLst>
              <a:ext uri="{FF2B5EF4-FFF2-40B4-BE49-F238E27FC236}">
                <a16:creationId xmlns:a16="http://schemas.microsoft.com/office/drawing/2014/main" id="{B4032B47-AFC7-A5FE-D845-CDBE0837BAD7}"/>
              </a:ext>
            </a:extLst>
          </p:cNvPr>
          <p:cNvSpPr/>
          <p:nvPr/>
        </p:nvSpPr>
        <p:spPr>
          <a:xfrm>
            <a:off x="461835" y="2261279"/>
            <a:ext cx="1917450" cy="2634569"/>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lnSpc>
                <a:spcPct val="150000"/>
              </a:lnSpc>
            </a:pPr>
            <a:r>
              <a:rPr lang="en-US" sz="2800" b="1">
                <a:solidFill>
                  <a:schemeClr val="accent4"/>
                </a:solidFill>
                <a:latin typeface="1FTV Akira Expanded" panose="02000800000000000000" pitchFamily="50" charset="0"/>
              </a:rPr>
              <a:t>ĐỐI NGOẠI</a:t>
            </a:r>
          </a:p>
        </p:txBody>
      </p:sp>
      <p:sp>
        <p:nvSpPr>
          <p:cNvPr id="4" name="Rectangle: Rounded Corners 3">
            <a:extLst>
              <a:ext uri="{FF2B5EF4-FFF2-40B4-BE49-F238E27FC236}">
                <a16:creationId xmlns:a16="http://schemas.microsoft.com/office/drawing/2014/main" id="{74DFDCE5-0326-AB3E-97CC-96148264ADA9}"/>
              </a:ext>
            </a:extLst>
          </p:cNvPr>
          <p:cNvSpPr/>
          <p:nvPr/>
        </p:nvSpPr>
        <p:spPr>
          <a:xfrm>
            <a:off x="2507023" y="2261280"/>
            <a:ext cx="4620728" cy="641421"/>
          </a:xfrm>
          <a:prstGeom prst="roundRect">
            <a:avLst>
              <a:gd name="adj" fmla="val 0"/>
            </a:avLst>
          </a:prstGeom>
          <a:solidFill>
            <a:schemeClr val="accent6"/>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Thực hiện chính sách cân bằng Âu - Á.</a:t>
            </a:r>
          </a:p>
        </p:txBody>
      </p:sp>
      <p:sp>
        <p:nvSpPr>
          <p:cNvPr id="7" name="Rectangle: Rounded Corners 6">
            <a:extLst>
              <a:ext uri="{FF2B5EF4-FFF2-40B4-BE49-F238E27FC236}">
                <a16:creationId xmlns:a16="http://schemas.microsoft.com/office/drawing/2014/main" id="{9DB8E7A4-1C81-695D-907B-E5153FC75739}"/>
              </a:ext>
            </a:extLst>
          </p:cNvPr>
          <p:cNvSpPr/>
          <p:nvPr/>
        </p:nvSpPr>
        <p:spPr>
          <a:xfrm>
            <a:off x="2507022" y="3001761"/>
            <a:ext cx="4620728" cy="1894088"/>
          </a:xfrm>
          <a:prstGeom prst="roundRect">
            <a:avLst>
              <a:gd name="adj" fmla="val 0"/>
            </a:avLst>
          </a:prstGeom>
          <a:solidFill>
            <a:schemeClr val="accent6"/>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Đẩy mạnh quan hệ hợp tác với Cộng đồng các quốc gia độc lập (SNG), Trung Quốc, Ấn Độ, Hiệp hội các quốc gia Đông Nam Á (ASEAN). </a:t>
            </a:r>
          </a:p>
        </p:txBody>
      </p:sp>
      <p:pic>
        <p:nvPicPr>
          <p:cNvPr id="9" name="Picture 8" descr="A person in a suit and tie&#10;&#10;Description automatically generated">
            <a:extLst>
              <a:ext uri="{FF2B5EF4-FFF2-40B4-BE49-F238E27FC236}">
                <a16:creationId xmlns:a16="http://schemas.microsoft.com/office/drawing/2014/main" id="{3145D2AA-0B9D-96B1-F8E0-2C590E4242B5}"/>
              </a:ext>
            </a:extLst>
          </p:cNvPr>
          <p:cNvPicPr>
            <a:picLocks noChangeAspect="1"/>
          </p:cNvPicPr>
          <p:nvPr/>
        </p:nvPicPr>
        <p:blipFill>
          <a:blip r:embed="rId2"/>
          <a:stretch>
            <a:fillRect/>
          </a:stretch>
        </p:blipFill>
        <p:spPr>
          <a:xfrm>
            <a:off x="7255487" y="1753986"/>
            <a:ext cx="1766761" cy="2495550"/>
          </a:xfrm>
          <a:prstGeom prst="rect">
            <a:avLst/>
          </a:prstGeom>
        </p:spPr>
      </p:pic>
    </p:spTree>
    <p:extLst>
      <p:ext uri="{BB962C8B-B14F-4D97-AF65-F5344CB8AC3E}">
        <p14:creationId xmlns:p14="http://schemas.microsoft.com/office/powerpoint/2010/main" val="174974025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1000"/>
                            </p:stCondLst>
                            <p:childTnLst>
                              <p:par>
                                <p:cTn id="15" presetID="16" presetClass="entr" presetSubtype="42"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out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out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5" grpId="0" animBg="1"/>
      <p:bldP spid="26" grpId="0" animBg="1"/>
      <p:bldP spid="2" grpId="0" animBg="1"/>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B8B30-5F61-6261-21EA-D9251B275DD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5E77394-CCDF-FC4E-7D3A-D27D7A12F8B0}"/>
              </a:ext>
            </a:extLst>
          </p:cNvPr>
          <p:cNvSpPr txBox="1"/>
          <p:nvPr/>
        </p:nvSpPr>
        <p:spPr>
          <a:xfrm>
            <a:off x="825219" y="3034980"/>
            <a:ext cx="3183861" cy="785343"/>
          </a:xfrm>
          <a:prstGeom prst="rect">
            <a:avLst/>
          </a:prstGeom>
          <a:noFill/>
        </p:spPr>
        <p:txBody>
          <a:bodyPr wrap="square">
            <a:spAutoFit/>
          </a:bodyPr>
          <a:lstStyle/>
          <a:p>
            <a:pPr algn="ctr">
              <a:lnSpc>
                <a:spcPct val="150000"/>
              </a:lnSpc>
            </a:pPr>
            <a:r>
              <a:rPr lang="vi-VN" sz="1600"/>
              <a:t>Hội nghị thượng đỉnh SCO 2015 tổ chức tại Ufa, Nga</a:t>
            </a:r>
          </a:p>
        </p:txBody>
      </p:sp>
      <p:sp>
        <p:nvSpPr>
          <p:cNvPr id="7" name="TextBox 6">
            <a:extLst>
              <a:ext uri="{FF2B5EF4-FFF2-40B4-BE49-F238E27FC236}">
                <a16:creationId xmlns:a16="http://schemas.microsoft.com/office/drawing/2014/main" id="{4ADA51CA-6D97-1DDF-538B-5B5F9DE4F9DE}"/>
              </a:ext>
            </a:extLst>
          </p:cNvPr>
          <p:cNvSpPr txBox="1"/>
          <p:nvPr/>
        </p:nvSpPr>
        <p:spPr>
          <a:xfrm>
            <a:off x="4572000" y="3839275"/>
            <a:ext cx="4388515" cy="785343"/>
          </a:xfrm>
          <a:prstGeom prst="rect">
            <a:avLst/>
          </a:prstGeom>
          <a:noFill/>
        </p:spPr>
        <p:txBody>
          <a:bodyPr wrap="square">
            <a:spAutoFit/>
          </a:bodyPr>
          <a:lstStyle/>
          <a:p>
            <a:pPr algn="ctr">
              <a:lnSpc>
                <a:spcPct val="150000"/>
              </a:lnSpc>
            </a:pPr>
            <a:r>
              <a:rPr lang="vi-VN" sz="1600"/>
              <a:t>Quang cảnh phiên toàn thể Diễn đàn Kinh tế Phương Đông lần thứ IX (EEF 2024)</a:t>
            </a:r>
          </a:p>
        </p:txBody>
      </p:sp>
      <p:pic>
        <p:nvPicPr>
          <p:cNvPr id="8" name="Picture 7">
            <a:extLst>
              <a:ext uri="{FF2B5EF4-FFF2-40B4-BE49-F238E27FC236}">
                <a16:creationId xmlns:a16="http://schemas.microsoft.com/office/drawing/2014/main" id="{5CED22E6-567B-2B34-0A80-E2729431E77C}"/>
              </a:ext>
            </a:extLst>
          </p:cNvPr>
          <p:cNvPicPr>
            <a:picLocks noChangeAspect="1"/>
          </p:cNvPicPr>
          <p:nvPr/>
        </p:nvPicPr>
        <p:blipFill>
          <a:blip r:embed="rId2"/>
          <a:stretch>
            <a:fillRect/>
          </a:stretch>
        </p:blipFill>
        <p:spPr>
          <a:xfrm>
            <a:off x="0" y="5017570"/>
            <a:ext cx="830763" cy="147224"/>
          </a:xfrm>
          <a:prstGeom prst="rect">
            <a:avLst/>
          </a:prstGeom>
        </p:spPr>
      </p:pic>
      <p:pic>
        <p:nvPicPr>
          <p:cNvPr id="9" name="Hình ảnh 2" descr="Chú thích ảnh">
            <a:extLst>
              <a:ext uri="{FF2B5EF4-FFF2-40B4-BE49-F238E27FC236}">
                <a16:creationId xmlns:a16="http://schemas.microsoft.com/office/drawing/2014/main" id="{E970039B-5E34-4C92-94BC-CEDDD8AD6E96}"/>
              </a:ext>
            </a:extLst>
          </p:cNvPr>
          <p:cNvPicPr/>
          <p:nvPr/>
        </p:nvPicPr>
        <p:blipFill>
          <a:blip r:embed="rId3">
            <a:extLst>
              <a:ext uri="{28A0092B-C50C-407E-A947-70E740481C1C}">
                <a14:useLocalDpi xmlns:a14="http://schemas.microsoft.com/office/drawing/2010/main" val="0"/>
              </a:ext>
            </a:extLst>
          </a:blip>
          <a:srcRect/>
          <a:stretch>
            <a:fillRect/>
          </a:stretch>
        </p:blipFill>
        <p:spPr>
          <a:xfrm>
            <a:off x="340511" y="446315"/>
            <a:ext cx="4168716" cy="2543626"/>
          </a:xfrm>
          <a:prstGeom prst="rect">
            <a:avLst/>
          </a:prstGeom>
          <a:noFill/>
          <a:ln>
            <a:noFill/>
          </a:ln>
        </p:spPr>
      </p:pic>
      <p:pic>
        <p:nvPicPr>
          <p:cNvPr id="10" name="Hình ảnh 1">
            <a:extLst>
              <a:ext uri="{FF2B5EF4-FFF2-40B4-BE49-F238E27FC236}">
                <a16:creationId xmlns:a16="http://schemas.microsoft.com/office/drawing/2014/main" id="{E6A6D849-AB62-493B-9D55-88C996A8464D}"/>
              </a:ext>
            </a:extLst>
          </p:cNvPr>
          <p:cNvPicPr/>
          <p:nvPr/>
        </p:nvPicPr>
        <p:blipFill>
          <a:blip r:embed="rId4"/>
          <a:stretch>
            <a:fillRect/>
          </a:stretch>
        </p:blipFill>
        <p:spPr>
          <a:xfrm>
            <a:off x="4709644" y="1402145"/>
            <a:ext cx="4093845" cy="2437130"/>
          </a:xfrm>
          <a:prstGeom prst="rect">
            <a:avLst/>
          </a:prstGeom>
        </p:spPr>
      </p:pic>
    </p:spTree>
    <p:extLst>
      <p:ext uri="{BB962C8B-B14F-4D97-AF65-F5344CB8AC3E}">
        <p14:creationId xmlns:p14="http://schemas.microsoft.com/office/powerpoint/2010/main" val="263947577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E7A163-7D2A-EA33-3CFD-88B32149B506}"/>
              </a:ext>
            </a:extLst>
          </p:cNvPr>
          <p:cNvGrpSpPr/>
          <p:nvPr/>
        </p:nvGrpSpPr>
        <p:grpSpPr>
          <a:xfrm>
            <a:off x="791725" y="1190435"/>
            <a:ext cx="4660721" cy="3554613"/>
            <a:chOff x="11675054" y="3570763"/>
            <a:chExt cx="4660721" cy="3554613"/>
          </a:xfrm>
        </p:grpSpPr>
        <p:sp>
          <p:nvSpPr>
            <p:cNvPr id="3" name="Speech Bubble: Rectangle with Corners Rounded 25">
              <a:extLst>
                <a:ext uri="{FF2B5EF4-FFF2-40B4-BE49-F238E27FC236}">
                  <a16:creationId xmlns:a16="http://schemas.microsoft.com/office/drawing/2014/main" id="{D1486138-089F-592E-A6E1-D3A48D69FE81}"/>
                </a:ext>
              </a:extLst>
            </p:cNvPr>
            <p:cNvSpPr/>
            <p:nvPr/>
          </p:nvSpPr>
          <p:spPr>
            <a:xfrm>
              <a:off x="11675054" y="4002023"/>
              <a:ext cx="4660721" cy="3123353"/>
            </a:xfrm>
            <a:prstGeom prst="roundRect">
              <a:avLst>
                <a:gd name="adj" fmla="val 9346"/>
              </a:avLst>
            </a:prstGeom>
            <a:solidFill>
              <a:schemeClr val="accent6">
                <a:lumMod val="40000"/>
                <a:lumOff val="60000"/>
              </a:schemeClr>
            </a:solidFill>
            <a:ln>
              <a:solidFill>
                <a:schemeClr val="accent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HS cả lớp chia làm 2 đội. </a:t>
              </a:r>
              <a:endParaRPr kumimoji="0" lang="en-US" sz="20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2000" b="1" i="1" kern="100">
                  <a:solidFill>
                    <a:srgbClr val="FF0000"/>
                  </a:solidFill>
                  <a:latin typeface="Arial" panose="020B0604020202020204" pitchFamily="34" charset="0"/>
                  <a:ea typeface="Calibri" panose="020F0502020204030204" pitchFamily="34" charset="0"/>
                  <a:cs typeface="Arial" panose="020B0604020202020204" pitchFamily="34" charset="0"/>
                </a:rPr>
                <a:t>Nhiệm vụ: </a:t>
              </a:r>
              <a:r>
                <a:rPr kumimoji="0" lang="vi-VN" sz="2000" b="1" i="1" u="none" strike="noStrike" kern="1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sym typeface="Arial"/>
                </a:rPr>
                <a:t>Viết những thông tin về nhân vật lịch sử - V. Pu-tin vào bảng phụ.</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Đội nào có nhiều thông tin chính xác hơn, đó là đội chiến thắng.</a:t>
              </a:r>
            </a:p>
          </p:txBody>
        </p:sp>
        <p:pic>
          <p:nvPicPr>
            <p:cNvPr id="4" name="Picture 2">
              <a:extLst>
                <a:ext uri="{FF2B5EF4-FFF2-40B4-BE49-F238E27FC236}">
                  <a16:creationId xmlns:a16="http://schemas.microsoft.com/office/drawing/2014/main" id="{8848B987-84C1-41EF-047C-D4CE7CB3CF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97395" y="3570763"/>
              <a:ext cx="616040" cy="633312"/>
            </a:xfrm>
            <a:prstGeom prst="rect">
              <a:avLst/>
            </a:prstGeom>
          </p:spPr>
        </p:pic>
      </p:grpSp>
      <p:grpSp>
        <p:nvGrpSpPr>
          <p:cNvPr id="5" name="Group 4">
            <a:extLst>
              <a:ext uri="{FF2B5EF4-FFF2-40B4-BE49-F238E27FC236}">
                <a16:creationId xmlns:a16="http://schemas.microsoft.com/office/drawing/2014/main" id="{AE8418B6-A9E1-09C2-C539-1351496B9999}"/>
              </a:ext>
            </a:extLst>
          </p:cNvPr>
          <p:cNvGrpSpPr/>
          <p:nvPr/>
        </p:nvGrpSpPr>
        <p:grpSpPr>
          <a:xfrm>
            <a:off x="2470637" y="-26409"/>
            <a:ext cx="4202726" cy="925646"/>
            <a:chOff x="1159509" y="-1998"/>
            <a:chExt cx="4202726" cy="725898"/>
          </a:xfrm>
        </p:grpSpPr>
        <p:sp>
          <p:nvSpPr>
            <p:cNvPr id="6" name="Rectangle 5">
              <a:extLst>
                <a:ext uri="{FF2B5EF4-FFF2-40B4-BE49-F238E27FC236}">
                  <a16:creationId xmlns:a16="http://schemas.microsoft.com/office/drawing/2014/main" id="{661E1329-EBDA-B892-E8A8-D28E590A121D}"/>
                </a:ext>
              </a:extLst>
            </p:cNvPr>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E673B68B-6916-B76A-934E-12C3533710AC}"/>
                </a:ext>
              </a:extLst>
            </p:cNvPr>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8" name="Rounded Rectangle 9">
              <a:extLst>
                <a:ext uri="{FF2B5EF4-FFF2-40B4-BE49-F238E27FC236}">
                  <a16:creationId xmlns:a16="http://schemas.microsoft.com/office/drawing/2014/main" id="{6B86CE4F-B80E-9DE4-BAED-14900F9245F7}"/>
                </a:ext>
              </a:extLst>
            </p:cNvPr>
            <p:cNvSpPr/>
            <p:nvPr/>
          </p:nvSpPr>
          <p:spPr>
            <a:xfrm>
              <a:off x="1159509" y="159657"/>
              <a:ext cx="4202726" cy="564243"/>
            </a:xfrm>
            <a:prstGeom prst="roundRect">
              <a:avLst/>
            </a:prstGeom>
            <a:solidFill>
              <a:schemeClr val="bg2">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Body)"/>
                  <a:ea typeface="+mn-ea"/>
                  <a:cs typeface="+mn-cs"/>
                  <a:sym typeface="Arial"/>
                </a:rPr>
                <a:t>NHÂN VẬT LỊCH SỬ</a:t>
              </a:r>
              <a:endParaRPr kumimoji="0" lang="en-US" sz="2400" b="1" i="0" u="none" strike="noStrike" kern="0" cap="none" spc="0" normalizeH="0" baseline="0" noProof="0" dirty="0">
                <a:ln>
                  <a:noFill/>
                </a:ln>
                <a:solidFill>
                  <a:srgbClr val="FFFFFF"/>
                </a:solidFill>
                <a:effectLst/>
                <a:uLnTx/>
                <a:uFillTx/>
                <a:latin typeface="Arial (Body)"/>
                <a:ea typeface="+mn-ea"/>
                <a:cs typeface="+mn-cs"/>
                <a:sym typeface="Arial"/>
              </a:endParaRPr>
            </a:p>
          </p:txBody>
        </p:sp>
      </p:grpSp>
      <p:sp>
        <p:nvSpPr>
          <p:cNvPr id="9" name="Freeform 3">
            <a:extLst>
              <a:ext uri="{FF2B5EF4-FFF2-40B4-BE49-F238E27FC236}">
                <a16:creationId xmlns:a16="http://schemas.microsoft.com/office/drawing/2014/main" id="{5006D9FD-E3DC-D16A-6B8A-1D61614516F3}"/>
              </a:ext>
            </a:extLst>
          </p:cNvPr>
          <p:cNvSpPr/>
          <p:nvPr/>
        </p:nvSpPr>
        <p:spPr>
          <a:xfrm>
            <a:off x="5713896" y="1521072"/>
            <a:ext cx="3136504" cy="3622428"/>
          </a:xfrm>
          <a:custGeom>
            <a:avLst/>
            <a:gdLst/>
            <a:ahLst/>
            <a:cxnLst/>
            <a:rect l="l" t="t" r="r" b="b"/>
            <a:pathLst>
              <a:path w="3367363" h="3910973">
                <a:moveTo>
                  <a:pt x="0" y="0"/>
                </a:moveTo>
                <a:lnTo>
                  <a:pt x="3367362" y="0"/>
                </a:lnTo>
                <a:lnTo>
                  <a:pt x="3367362" y="3910973"/>
                </a:lnTo>
                <a:lnTo>
                  <a:pt x="0" y="3910973"/>
                </a:lnTo>
                <a:lnTo>
                  <a:pt x="0" y="0"/>
                </a:lnTo>
                <a:close/>
              </a:path>
            </a:pathLst>
          </a:custGeom>
          <a:blipFill>
            <a:blip r:embed="rId4"/>
            <a:srcRect/>
            <a:stretch>
              <a:fillRect b="-2354"/>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3911817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90416F6-FA91-049C-3EC4-1780F823F007}"/>
              </a:ext>
            </a:extLst>
          </p:cNvPr>
          <p:cNvPicPr>
            <a:picLocks noChangeAspect="1" noChangeArrowheads="1"/>
          </p:cNvPicPr>
          <p:nvPr/>
        </p:nvPicPr>
        <p:blipFill rotWithShape="1">
          <a:blip r:embed="rId2"/>
          <a:srcRect l="26659" r="34245"/>
          <a:stretch/>
        </p:blipFill>
        <p:spPr bwMode="auto">
          <a:xfrm>
            <a:off x="5565775" y="0"/>
            <a:ext cx="3578225"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27C3070-5712-D12F-FB2A-976E8DA388E7}"/>
              </a:ext>
            </a:extLst>
          </p:cNvPr>
          <p:cNvSpPr txBox="1">
            <a:spLocks/>
          </p:cNvSpPr>
          <p:nvPr/>
        </p:nvSpPr>
        <p:spPr>
          <a:xfrm>
            <a:off x="0" y="321720"/>
            <a:ext cx="5565775" cy="609982"/>
          </a:xfrm>
          <a:prstGeom prst="rect">
            <a:avLst/>
          </a:prstGeom>
          <a:solidFill>
            <a:schemeClr val="bg1">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llerta Stencil"/>
              <a:buNone/>
              <a:defRPr sz="3000" b="1" i="0" u="none" strike="noStrike" cap="none">
                <a:solidFill>
                  <a:schemeClr val="dk1"/>
                </a:solidFill>
                <a:latin typeface="Allerta Stencil"/>
                <a:ea typeface="Allerta Stencil"/>
                <a:cs typeface="Allerta Stencil"/>
                <a:sym typeface="Allerta Stencil"/>
              </a:defRPr>
            </a:lvl1pPr>
            <a:lvl2pPr marR="0" lvl="1"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9pPr>
          </a:lstStyle>
          <a:p>
            <a:pPr lvl="0">
              <a:buClr>
                <a:srgbClr val="381E11"/>
              </a:buClr>
              <a:defRPr/>
            </a:pPr>
            <a:r>
              <a:rPr kumimoji="0" lang="en-US" sz="2400" b="1" i="0" u="none" strike="noStrike" kern="0" cap="none" spc="0" normalizeH="0" baseline="0" noProof="0">
                <a:ln>
                  <a:noFill/>
                </a:ln>
                <a:solidFill>
                  <a:srgbClr val="D9252C"/>
                </a:solidFill>
                <a:effectLst/>
                <a:uLnTx/>
                <a:uFillTx/>
                <a:latin typeface="Arial" panose="020B0604020202020204" pitchFamily="34" charset="0"/>
                <a:cs typeface="Arial" panose="020B0604020202020204" pitchFamily="34" charset="0"/>
                <a:sym typeface="Allerta Stencil"/>
              </a:rPr>
              <a:t>TỔNG</a:t>
            </a:r>
            <a:r>
              <a:rPr kumimoji="0" lang="en-US" sz="2400" b="1" i="0" u="none" strike="noStrike" kern="0" cap="none" spc="0" normalizeH="0" noProof="0">
                <a:ln>
                  <a:noFill/>
                </a:ln>
                <a:solidFill>
                  <a:srgbClr val="D9252C"/>
                </a:solidFill>
                <a:effectLst/>
                <a:uLnTx/>
                <a:uFillTx/>
                <a:latin typeface="Arial" panose="020B0604020202020204" pitchFamily="34" charset="0"/>
                <a:cs typeface="Arial" panose="020B0604020202020204" pitchFamily="34" charset="0"/>
                <a:sym typeface="Allerta Stencil"/>
              </a:rPr>
              <a:t> </a:t>
            </a:r>
            <a:r>
              <a:rPr lang="en-US" sz="2400">
                <a:solidFill>
                  <a:srgbClr val="D9252C"/>
                </a:solidFill>
                <a:latin typeface="Arial" panose="020B0604020202020204" pitchFamily="34" charset="0"/>
                <a:cs typeface="Arial" panose="020B0604020202020204" pitchFamily="34" charset="0"/>
              </a:rPr>
              <a:t>THỐNG VLA-ĐI-MIA PU-TIN </a:t>
            </a:r>
            <a:endParaRPr kumimoji="0" lang="vi-VN" sz="2400" b="1" i="0" u="none" strike="noStrike" kern="0" cap="none" spc="0" normalizeH="0" baseline="0" noProof="0" dirty="0">
              <a:ln>
                <a:noFill/>
              </a:ln>
              <a:solidFill>
                <a:srgbClr val="D9252C"/>
              </a:solidFill>
              <a:effectLst/>
              <a:uLnTx/>
              <a:uFillTx/>
              <a:latin typeface="Arial" panose="020B0604020202020204" pitchFamily="34" charset="0"/>
              <a:cs typeface="Arial" panose="020B0604020202020204" pitchFamily="34" charset="0"/>
              <a:sym typeface="Allerta Stencil"/>
            </a:endParaRPr>
          </a:p>
        </p:txBody>
      </p:sp>
      <p:sp>
        <p:nvSpPr>
          <p:cNvPr id="4" name="TextBox 3">
            <a:extLst>
              <a:ext uri="{FF2B5EF4-FFF2-40B4-BE49-F238E27FC236}">
                <a16:creationId xmlns:a16="http://schemas.microsoft.com/office/drawing/2014/main" id="{5B13BB84-0E52-ECAF-EA26-ADD594CB5D09}"/>
              </a:ext>
            </a:extLst>
          </p:cNvPr>
          <p:cNvSpPr txBox="1"/>
          <p:nvPr/>
        </p:nvSpPr>
        <p:spPr>
          <a:xfrm>
            <a:off x="309549" y="1253422"/>
            <a:ext cx="5140713"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Năm sinh: 1952.</a:t>
            </a:r>
          </a:p>
          <a:p>
            <a:pPr marL="342900" indent="-342900" algn="just">
              <a:lnSpc>
                <a:spcPct val="150000"/>
              </a:lnSpc>
              <a:buFont typeface="Arial" panose="020B0604020202020204" pitchFamily="34" charset="0"/>
              <a:buChar char="•"/>
            </a:pPr>
            <a:r>
              <a:rPr lang="en-US" sz="2000"/>
              <a:t>L</a:t>
            </a:r>
            <a:r>
              <a:rPr lang="vi-VN" sz="2000"/>
              <a:t>à sĩ quan tình báo KGB của Liên Xô. </a:t>
            </a:r>
            <a:endParaRPr lang="en-US" sz="2000"/>
          </a:p>
          <a:p>
            <a:pPr marL="342900" indent="-342900" algn="just">
              <a:lnSpc>
                <a:spcPct val="150000"/>
              </a:lnSpc>
              <a:buFont typeface="Arial" panose="020B0604020202020204" pitchFamily="34" charset="0"/>
              <a:buChar char="•"/>
            </a:pPr>
            <a:r>
              <a:rPr lang="vi-VN" sz="2000"/>
              <a:t>Năm 1999, V. Pu-tin thay B. En-xin trở thành Tổng thống Liên bang Nga và hiện nay (2024) vẫn đang nắm giữ vị trí này. </a:t>
            </a:r>
            <a:endParaRPr lang="en-US" sz="2000"/>
          </a:p>
          <a:p>
            <a:pPr marL="342900" indent="-342900" algn="just">
              <a:lnSpc>
                <a:spcPct val="150000"/>
              </a:lnSpc>
              <a:buFont typeface="Arial" panose="020B0604020202020204" pitchFamily="34" charset="0"/>
              <a:buChar char="•"/>
            </a:pPr>
            <a:r>
              <a:rPr lang="vi-VN" sz="2000"/>
              <a:t>Ông mong muốn khôi phục vị thế cường quốc hàng đầu thế giới của Nga.</a:t>
            </a:r>
            <a:endParaRPr lang="en-US" sz="2000"/>
          </a:p>
        </p:txBody>
      </p:sp>
      <p:pic>
        <p:nvPicPr>
          <p:cNvPr id="5" name="Picture 4">
            <a:extLst>
              <a:ext uri="{FF2B5EF4-FFF2-40B4-BE49-F238E27FC236}">
                <a16:creationId xmlns:a16="http://schemas.microsoft.com/office/drawing/2014/main" id="{33D2083F-964C-6F09-8DC9-74E706D7A2F5}"/>
              </a:ext>
            </a:extLst>
          </p:cNvPr>
          <p:cNvPicPr>
            <a:picLocks noChangeAspect="1"/>
          </p:cNvPicPr>
          <p:nvPr/>
        </p:nvPicPr>
        <p:blipFill>
          <a:blip r:embed="rId3"/>
          <a:stretch>
            <a:fillRect/>
          </a:stretch>
        </p:blipFill>
        <p:spPr>
          <a:xfrm>
            <a:off x="0" y="5017570"/>
            <a:ext cx="830763" cy="147224"/>
          </a:xfrm>
          <a:prstGeom prst="rect">
            <a:avLst/>
          </a:prstGeom>
        </p:spPr>
      </p:pic>
    </p:spTree>
    <p:extLst>
      <p:ext uri="{BB962C8B-B14F-4D97-AF65-F5344CB8AC3E}">
        <p14:creationId xmlns:p14="http://schemas.microsoft.com/office/powerpoint/2010/main" val="300427439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Shape 374">
          <a:extLst>
            <a:ext uri="{FF2B5EF4-FFF2-40B4-BE49-F238E27FC236}">
              <a16:creationId xmlns:a16="http://schemas.microsoft.com/office/drawing/2014/main" id="{CFA84929-6A50-4988-9D8B-70ED46DE8BB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2907E7E-56B2-69D1-4703-7B78EAD8F842}"/>
              </a:ext>
            </a:extLst>
          </p:cNvPr>
          <p:cNvSpPr/>
          <p:nvPr/>
        </p:nvSpPr>
        <p:spPr>
          <a:xfrm>
            <a:off x="0" y="0"/>
            <a:ext cx="9144000" cy="5143500"/>
          </a:xfrm>
          <a:prstGeom prst="rect">
            <a:avLst/>
          </a:prstGeom>
          <a:gradFill flip="none" rotWithShape="1">
            <a:gsLst>
              <a:gs pos="0">
                <a:srgbClr val="000000">
                  <a:alpha val="0"/>
                </a:srgbClr>
              </a:gs>
              <a:gs pos="50000">
                <a:srgbClr val="000000">
                  <a:alpha val="73000"/>
                </a:srgbClr>
              </a:gs>
              <a:gs pos="100000">
                <a:srgbClr val="00000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35E8792C-ACB8-DBEB-39C2-3BA0382CC20E}"/>
              </a:ext>
            </a:extLst>
          </p:cNvPr>
          <p:cNvGrpSpPr/>
          <p:nvPr/>
        </p:nvGrpSpPr>
        <p:grpSpPr>
          <a:xfrm>
            <a:off x="445501" y="1135194"/>
            <a:ext cx="8252997" cy="3475604"/>
            <a:chOff x="-899297" y="2298437"/>
            <a:chExt cx="7703328" cy="3475604"/>
          </a:xfrm>
          <a:effectLst>
            <a:outerShdw blurRad="63500" sx="102000" sy="102000" algn="ctr" rotWithShape="0">
              <a:prstClr val="black">
                <a:alpha val="40000"/>
              </a:prstClr>
            </a:outerShdw>
          </a:effectLst>
        </p:grpSpPr>
        <p:sp>
          <p:nvSpPr>
            <p:cNvPr id="9" name="TextBox 8">
              <a:extLst>
                <a:ext uri="{FF2B5EF4-FFF2-40B4-BE49-F238E27FC236}">
                  <a16:creationId xmlns:a16="http://schemas.microsoft.com/office/drawing/2014/main" id="{2141E197-3AAB-6721-DF94-4A98202D5988}"/>
                </a:ext>
              </a:extLst>
            </p:cNvPr>
            <p:cNvSpPr txBox="1"/>
            <p:nvPr/>
          </p:nvSpPr>
          <p:spPr>
            <a:xfrm>
              <a:off x="-899297" y="2968721"/>
              <a:ext cx="7703328" cy="2805320"/>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
                  <a:schemeClr val="accent6"/>
                </a:buClr>
                <a:buSzTx/>
                <a:tabLst/>
                <a:defRPr/>
              </a:pPr>
              <a:r>
                <a:rPr kumimoji="0" lang="vi-VN" sz="2000" b="0" i="0" u="none" strike="noStrike" kern="0" cap="none" spc="0" normalizeH="0" baseline="0" noProof="0">
                  <a:ln>
                    <a:noFill/>
                  </a:ln>
                  <a:solidFill>
                    <a:schemeClr val="accent6"/>
                  </a:solidFill>
                  <a:effectLst/>
                  <a:uLnTx/>
                  <a:uFillTx/>
                  <a:latin typeface="Arial"/>
                  <a:cs typeface="Arial"/>
                  <a:sym typeface="Arial"/>
                </a:rPr>
                <a:t>Tình hình chính trị Liên bang Nga (1991) đến nay:</a:t>
              </a:r>
            </a:p>
            <a:p>
              <a:pPr marL="342900" marR="0" lvl="0" indent="-342900" algn="just" defTabSz="914400" rtl="0" eaLnBrk="1" fontAlgn="auto" latinLnBrk="0" hangingPunct="1">
                <a:lnSpc>
                  <a:spcPct val="150000"/>
                </a:lnSpc>
                <a:spcBef>
                  <a:spcPts val="0"/>
                </a:spcBef>
                <a:spcAft>
                  <a:spcPts val="0"/>
                </a:spcAft>
                <a:buClr>
                  <a:schemeClr val="accent6"/>
                </a:buClr>
                <a:buSzTx/>
                <a:buFont typeface="Arial" panose="020B0604020202020204" pitchFamily="34" charset="0"/>
                <a:buChar char="•"/>
                <a:tabLst/>
                <a:defRPr/>
              </a:pPr>
              <a:r>
                <a:rPr kumimoji="0" lang="vi-VN" sz="2000" b="0" i="0" u="none" strike="noStrike" kern="0" cap="none" spc="0" normalizeH="0" baseline="0" noProof="0">
                  <a:ln>
                    <a:noFill/>
                  </a:ln>
                  <a:solidFill>
                    <a:schemeClr val="accent6"/>
                  </a:solidFill>
                  <a:effectLst/>
                  <a:uLnTx/>
                  <a:uFillTx/>
                  <a:latin typeface="Arial"/>
                  <a:cs typeface="Arial"/>
                  <a:sym typeface="Arial"/>
                </a:rPr>
                <a:t>Trong thời kì Tổng thống B. En-xin (1991- 1999): theo thể chế Tổng thống Liên bang (theo Hiến pháp năm 1993), gặp nhiều căn thẳng về sắc tộc. </a:t>
              </a:r>
            </a:p>
            <a:p>
              <a:pPr marL="342900" marR="0" lvl="0" indent="-342900" algn="just" defTabSz="914400" rtl="0" eaLnBrk="1" fontAlgn="auto" latinLnBrk="0" hangingPunct="1">
                <a:lnSpc>
                  <a:spcPct val="150000"/>
                </a:lnSpc>
                <a:spcBef>
                  <a:spcPts val="0"/>
                </a:spcBef>
                <a:spcAft>
                  <a:spcPts val="0"/>
                </a:spcAft>
                <a:buClr>
                  <a:schemeClr val="accent6"/>
                </a:buClr>
                <a:buSzTx/>
                <a:buFont typeface="Arial" panose="020B0604020202020204" pitchFamily="34" charset="0"/>
                <a:buChar char="•"/>
                <a:tabLst/>
                <a:defRPr/>
              </a:pPr>
              <a:r>
                <a:rPr kumimoji="0" lang="vi-VN" sz="2000" b="0" i="0" u="none" strike="noStrike" kern="0" cap="none" spc="0" normalizeH="0" baseline="0" noProof="0">
                  <a:ln>
                    <a:noFill/>
                  </a:ln>
                  <a:solidFill>
                    <a:schemeClr val="accent6"/>
                  </a:solidFill>
                  <a:effectLst/>
                  <a:uLnTx/>
                  <a:uFillTx/>
                  <a:latin typeface="Arial"/>
                  <a:cs typeface="Arial"/>
                  <a:sym typeface="Arial"/>
                </a:rPr>
                <a:t>Trong thời kì Tổng thống V.Pu-tin (1999 – nay): chính trị ổn định, nỗ lực khôi phục lại vị thế cường quốc hàng đầu thế giới của Ng</a:t>
              </a:r>
              <a:r>
                <a:rPr lang="en-US" sz="2000">
                  <a:solidFill>
                    <a:schemeClr val="accent6"/>
                  </a:solidFill>
                </a:rPr>
                <a:t>a</a:t>
              </a:r>
              <a:endParaRPr kumimoji="0" lang="vi-VN" sz="2000" b="0" i="0" u="none" strike="noStrike" kern="0" cap="none" spc="0" normalizeH="0" baseline="0" noProof="0">
                <a:ln>
                  <a:noFill/>
                </a:ln>
                <a:solidFill>
                  <a:schemeClr val="accent6"/>
                </a:solidFill>
                <a:effectLst/>
                <a:uLnTx/>
                <a:uFillTx/>
                <a:latin typeface="Arial"/>
                <a:cs typeface="Arial"/>
                <a:sym typeface="Arial"/>
              </a:endParaRPr>
            </a:p>
          </p:txBody>
        </p:sp>
        <p:sp>
          <p:nvSpPr>
            <p:cNvPr id="10" name="Rectangle: Rounded Corners 9">
              <a:extLst>
                <a:ext uri="{FF2B5EF4-FFF2-40B4-BE49-F238E27FC236}">
                  <a16:creationId xmlns:a16="http://schemas.microsoft.com/office/drawing/2014/main" id="{CFB8B325-91CF-CBE9-CE12-DEFC49E91DFB}"/>
                </a:ext>
              </a:extLst>
            </p:cNvPr>
            <p:cNvSpPr/>
            <p:nvPr/>
          </p:nvSpPr>
          <p:spPr>
            <a:xfrm>
              <a:off x="2132260" y="2298437"/>
              <a:ext cx="2129445" cy="670284"/>
            </a:xfrm>
            <a:prstGeom prst="roundRect">
              <a:avLst/>
            </a:prstGeom>
            <a:solidFill>
              <a:srgbClr val="F37D3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sym typeface="Arial"/>
                </a:rPr>
                <a:t>Kết luận</a:t>
              </a:r>
            </a:p>
          </p:txBody>
        </p:sp>
      </p:grpSp>
    </p:spTree>
    <p:extLst>
      <p:ext uri="{BB962C8B-B14F-4D97-AF65-F5344CB8AC3E}">
        <p14:creationId xmlns:p14="http://schemas.microsoft.com/office/powerpoint/2010/main" val="405492542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30" name="TextBox 29">
            <a:extLst>
              <a:ext uri="{FF2B5EF4-FFF2-40B4-BE49-F238E27FC236}">
                <a16:creationId xmlns:a16="http://schemas.microsoft.com/office/drawing/2014/main" id="{6228152A-F31F-E923-16E6-55AC4EB4FC20}"/>
              </a:ext>
            </a:extLst>
          </p:cNvPr>
          <p:cNvSpPr txBox="1"/>
          <p:nvPr/>
        </p:nvSpPr>
        <p:spPr>
          <a:xfrm>
            <a:off x="289750" y="218587"/>
            <a:ext cx="8564500" cy="1131848"/>
          </a:xfrm>
          <a:prstGeom prst="rect">
            <a:avLst/>
          </a:prstGeom>
          <a:noFill/>
        </p:spPr>
        <p:txBody>
          <a:bodyPr wrap="square">
            <a:spAutoFit/>
          </a:bodyPr>
          <a:lstStyle/>
          <a:p>
            <a:pPr algn="just">
              <a:lnSpc>
                <a:spcPct val="150000"/>
              </a:lnSpc>
            </a:pPr>
            <a:r>
              <a:rPr lang="en-US" sz="2400" b="1">
                <a:solidFill>
                  <a:srgbClr val="FF0000"/>
                </a:solidFill>
              </a:rPr>
              <a:t>K</a:t>
            </a:r>
            <a:r>
              <a:rPr lang="vi-VN" sz="2400" b="1">
                <a:solidFill>
                  <a:srgbClr val="FF0000"/>
                </a:solidFill>
              </a:rPr>
              <a:t>hai thác Tư liệu 21.2, thông tin mục 1b SGK tr.114, 115 và trả lời câu hỏi:</a:t>
            </a:r>
            <a:endParaRPr lang="en-US" sz="2400"/>
          </a:p>
        </p:txBody>
      </p:sp>
      <p:pic>
        <p:nvPicPr>
          <p:cNvPr id="2" name="Picture 1">
            <a:extLst>
              <a:ext uri="{FF2B5EF4-FFF2-40B4-BE49-F238E27FC236}">
                <a16:creationId xmlns:a16="http://schemas.microsoft.com/office/drawing/2014/main" id="{B4906424-524B-EA6D-215D-5B2A74324A7E}"/>
              </a:ext>
            </a:extLst>
          </p:cNvPr>
          <p:cNvPicPr>
            <a:picLocks noChangeAspect="1"/>
          </p:cNvPicPr>
          <p:nvPr/>
        </p:nvPicPr>
        <p:blipFill>
          <a:blip r:embed="rId3"/>
          <a:stretch>
            <a:fillRect/>
          </a:stretch>
        </p:blipFill>
        <p:spPr>
          <a:xfrm>
            <a:off x="0" y="5017570"/>
            <a:ext cx="830763" cy="147224"/>
          </a:xfrm>
          <a:prstGeom prst="rect">
            <a:avLst/>
          </a:prstGeom>
        </p:spPr>
      </p:pic>
      <p:sp>
        <p:nvSpPr>
          <p:cNvPr id="9" name="Rounded Rectangle 32">
            <a:extLst>
              <a:ext uri="{FF2B5EF4-FFF2-40B4-BE49-F238E27FC236}">
                <a16:creationId xmlns:a16="http://schemas.microsoft.com/office/drawing/2014/main" id="{9A2935B1-6517-4A72-AB40-42F1A1D04421}"/>
              </a:ext>
            </a:extLst>
          </p:cNvPr>
          <p:cNvSpPr/>
          <p:nvPr/>
        </p:nvSpPr>
        <p:spPr>
          <a:xfrm>
            <a:off x="830765" y="1469904"/>
            <a:ext cx="4895122" cy="1589607"/>
          </a:xfrm>
          <a:prstGeom prst="roundRect">
            <a:avLst>
              <a:gd name="adj" fmla="val 13933"/>
            </a:avLst>
          </a:prstGeom>
          <a:solidFill>
            <a:srgbClr val="FFFFFF"/>
          </a:solidFill>
          <a:ln w="28575" cap="flat" cmpd="sng" algn="ctr">
            <a:solidFill>
              <a:sysClr val="windowText" lastClr="000000">
                <a:lumMod val="90000"/>
                <a:lumOff val="10000"/>
              </a:sysClr>
            </a:solidFill>
            <a:prstDash val="dash"/>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n-lt"/>
                <a:ea typeface="Times New Roman" panose="02020603050405020304" pitchFamily="18" charset="0"/>
                <a:cs typeface="Arial" panose="020B0604020202020204" pitchFamily="34" charset="0"/>
              </a:rPr>
              <a:t>   </a:t>
            </a:r>
            <a:r>
              <a:rPr kumimoji="0" lang="vi-VN" sz="2000" b="0" i="0" u="none" strike="noStrike" kern="1200" cap="none" spc="0" normalizeH="0" baseline="0" noProof="0">
                <a:ln>
                  <a:noFill/>
                </a:ln>
                <a:solidFill>
                  <a:prstClr val="black"/>
                </a:solidFill>
                <a:effectLst/>
                <a:uLnTx/>
                <a:uFillTx/>
                <a:latin typeface="+mn-lt"/>
                <a:ea typeface="Times New Roman" panose="02020603050405020304" pitchFamily="18" charset="0"/>
                <a:cs typeface="Arial" panose="020B0604020202020204" pitchFamily="34" charset="0"/>
              </a:rPr>
              <a:t>Hãy nêu những nét chính về tình hình kinh tế của Liên bang Nga từ sau khi Liên Xô tan rã (1991) đến nay.</a:t>
            </a:r>
            <a:endParaRPr kumimoji="0" lang="en-US" sz="2000" b="0" i="0" u="none" strike="noStrike" kern="1200" cap="none" spc="0" normalizeH="0" baseline="0" noProof="0">
              <a:ln>
                <a:noFill/>
              </a:ln>
              <a:solidFill>
                <a:prstClr val="black"/>
              </a:solidFill>
              <a:effectLst/>
              <a:uLnTx/>
              <a:uFillTx/>
              <a:latin typeface="+mn-lt"/>
              <a:ea typeface="Calibri" panose="020F0502020204030204" pitchFamily="34" charset="0"/>
              <a:cs typeface="Arial" panose="020B0604020202020204" pitchFamily="34" charset="0"/>
            </a:endParaRPr>
          </a:p>
        </p:txBody>
      </p:sp>
      <p:sp>
        <p:nvSpPr>
          <p:cNvPr id="12" name="Rounded Rectangle 37">
            <a:extLst>
              <a:ext uri="{FF2B5EF4-FFF2-40B4-BE49-F238E27FC236}">
                <a16:creationId xmlns:a16="http://schemas.microsoft.com/office/drawing/2014/main" id="{D5D63B60-D42D-492A-AC7E-5234426CF324}"/>
              </a:ext>
            </a:extLst>
          </p:cNvPr>
          <p:cNvSpPr/>
          <p:nvPr/>
        </p:nvSpPr>
        <p:spPr>
          <a:xfrm>
            <a:off x="830763" y="3298450"/>
            <a:ext cx="4895121" cy="1480181"/>
          </a:xfrm>
          <a:prstGeom prst="roundRect">
            <a:avLst>
              <a:gd name="adj" fmla="val 13933"/>
            </a:avLst>
          </a:prstGeom>
          <a:solidFill>
            <a:srgbClr val="FFFFFF"/>
          </a:solidFill>
          <a:ln w="28575" cap="flat" cmpd="sng" algn="ctr">
            <a:solidFill>
              <a:sysClr val="windowText" lastClr="000000">
                <a:lumMod val="90000"/>
                <a:lumOff val="10000"/>
              </a:sysClr>
            </a:solidFill>
            <a:prstDash val="dash"/>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n-lt"/>
                <a:ea typeface="Times New Roman" panose="02020603050405020304" pitchFamily="18" charset="0"/>
                <a:cs typeface="Arial" panose="020B0604020202020204" pitchFamily="34" charset="0"/>
              </a:rPr>
              <a:t>  </a:t>
            </a:r>
            <a:r>
              <a:rPr kumimoji="0" lang="vi-VN" sz="2000" b="0" i="0" u="none" strike="noStrike" kern="1200" cap="none" spc="0" normalizeH="0" baseline="0" noProof="0">
                <a:ln>
                  <a:noFill/>
                </a:ln>
                <a:solidFill>
                  <a:prstClr val="black"/>
                </a:solidFill>
                <a:effectLst/>
                <a:uLnTx/>
                <a:uFillTx/>
                <a:latin typeface="+mn-lt"/>
                <a:ea typeface="Times New Roman" panose="02020603050405020304" pitchFamily="18" charset="0"/>
                <a:cs typeface="Arial" panose="020B0604020202020204" pitchFamily="34" charset="0"/>
              </a:rPr>
              <a:t>Dựa vào Tư liệu 21.2, hãy nêu nhận xét về tốc độ tăng trưởng kinh tế của Liên bang Nga giai đoạn 1991 – 2021</a:t>
            </a:r>
            <a:endParaRPr kumimoji="0" lang="en-US" sz="2000" b="0" i="0" u="none" strike="noStrike" kern="1200" cap="none" spc="0" normalizeH="0" baseline="0" noProof="0">
              <a:ln>
                <a:noFill/>
              </a:ln>
              <a:solidFill>
                <a:prstClr val="black"/>
              </a:solidFill>
              <a:effectLst/>
              <a:uLnTx/>
              <a:uFillTx/>
              <a:latin typeface="+mn-lt"/>
              <a:ea typeface="Calibri" panose="020F0502020204030204" pitchFamily="34" charset="0"/>
              <a:cs typeface="Arial" panose="020B0604020202020204" pitchFamily="34" charset="0"/>
            </a:endParaRPr>
          </a:p>
        </p:txBody>
      </p:sp>
      <p:pic>
        <p:nvPicPr>
          <p:cNvPr id="14" name="Picture 12">
            <a:extLst>
              <a:ext uri="{FF2B5EF4-FFF2-40B4-BE49-F238E27FC236}">
                <a16:creationId xmlns:a16="http://schemas.microsoft.com/office/drawing/2014/main" id="{2640A533-2615-4C47-ACD9-B7864F0FDB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57454">
            <a:off x="517929" y="1650727"/>
            <a:ext cx="542317" cy="646023"/>
          </a:xfrm>
          <a:prstGeom prst="rect">
            <a:avLst/>
          </a:prstGeom>
        </p:spPr>
      </p:pic>
      <p:pic>
        <p:nvPicPr>
          <p:cNvPr id="15" name="Picture 12">
            <a:extLst>
              <a:ext uri="{FF2B5EF4-FFF2-40B4-BE49-F238E27FC236}">
                <a16:creationId xmlns:a16="http://schemas.microsoft.com/office/drawing/2014/main" id="{5968BFF8-A5DA-4078-B420-17D139321A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57454">
            <a:off x="517929" y="3490412"/>
            <a:ext cx="542317" cy="646023"/>
          </a:xfrm>
          <a:prstGeom prst="rect">
            <a:avLst/>
          </a:prstGeom>
        </p:spPr>
      </p:pic>
      <p:pic>
        <p:nvPicPr>
          <p:cNvPr id="16" name="Picture 15">
            <a:extLst>
              <a:ext uri="{FF2B5EF4-FFF2-40B4-BE49-F238E27FC236}">
                <a16:creationId xmlns:a16="http://schemas.microsoft.com/office/drawing/2014/main" id="{2CABBE3D-F74C-42D8-B7C0-D1F4258105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9399" y="1829704"/>
            <a:ext cx="3733201" cy="2937492"/>
          </a:xfrm>
          <a:prstGeom prst="rect">
            <a:avLst/>
          </a:prstGeom>
        </p:spPr>
      </p:pic>
    </p:spTree>
    <p:extLst>
      <p:ext uri="{BB962C8B-B14F-4D97-AF65-F5344CB8AC3E}">
        <p14:creationId xmlns:p14="http://schemas.microsoft.com/office/powerpoint/2010/main" val="264730034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grpSp>
        <p:nvGrpSpPr>
          <p:cNvPr id="9" name="Group 8">
            <a:extLst>
              <a:ext uri="{FF2B5EF4-FFF2-40B4-BE49-F238E27FC236}">
                <a16:creationId xmlns:a16="http://schemas.microsoft.com/office/drawing/2014/main" id="{9E929A1B-9BBD-4C55-AC8E-01CEA4FCD9D6}"/>
              </a:ext>
            </a:extLst>
          </p:cNvPr>
          <p:cNvGrpSpPr/>
          <p:nvPr/>
        </p:nvGrpSpPr>
        <p:grpSpPr>
          <a:xfrm>
            <a:off x="4656191" y="195177"/>
            <a:ext cx="4130091" cy="2054127"/>
            <a:chOff x="732595" y="258968"/>
            <a:chExt cx="4130091" cy="2054127"/>
          </a:xfrm>
        </p:grpSpPr>
        <p:pic>
          <p:nvPicPr>
            <p:cNvPr id="12" name="Picture 5">
              <a:extLst>
                <a:ext uri="{FF2B5EF4-FFF2-40B4-BE49-F238E27FC236}">
                  <a16:creationId xmlns:a16="http://schemas.microsoft.com/office/drawing/2014/main" id="{39EF9B06-2418-4504-B92F-67DBB702AC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2595" y="258968"/>
              <a:ext cx="4130091" cy="2054127"/>
            </a:xfrm>
            <a:prstGeom prst="rect">
              <a:avLst/>
            </a:prstGeom>
          </p:spPr>
        </p:pic>
        <p:sp>
          <p:nvSpPr>
            <p:cNvPr id="13" name="TextBox 12">
              <a:extLst>
                <a:ext uri="{FF2B5EF4-FFF2-40B4-BE49-F238E27FC236}">
                  <a16:creationId xmlns:a16="http://schemas.microsoft.com/office/drawing/2014/main" id="{B3FA4231-E324-47CE-920A-959EE9598A05}"/>
                </a:ext>
              </a:extLst>
            </p:cNvPr>
            <p:cNvSpPr txBox="1"/>
            <p:nvPr/>
          </p:nvSpPr>
          <p:spPr>
            <a:xfrm>
              <a:off x="1572694" y="529794"/>
              <a:ext cx="2645833" cy="1305165"/>
            </a:xfrm>
            <a:prstGeom prst="rect">
              <a:avLst/>
            </a:prstGeom>
            <a:noFill/>
          </p:spPr>
          <p:txBody>
            <a:bodyPr wrap="square">
              <a:spAutoFit/>
            </a:bodyPr>
            <a:lstStyle/>
            <a:p>
              <a:pPr algn="ctr">
                <a:lnSpc>
                  <a:spcPct val="150000"/>
                </a:lnSpc>
              </a:pPr>
              <a:r>
                <a:rPr lang="en-US" sz="2800" b="1" kern="100">
                  <a:solidFill>
                    <a:srgbClr val="C00000"/>
                  </a:solidFill>
                  <a:effectLst/>
                  <a:latin typeface="Arial" panose="020B0604020202020204" pitchFamily="34" charset="0"/>
                  <a:ea typeface="Calibri" panose="020F0502020204030204" pitchFamily="34" charset="0"/>
                  <a:cs typeface="Arial" panose="020B0604020202020204" pitchFamily="34" charset="0"/>
                </a:rPr>
                <a:t>NHÌN HÌNH ĐOÁN Ý</a:t>
              </a:r>
              <a:endParaRPr lang="en-US" sz="2800" b="1"/>
            </a:p>
          </p:txBody>
        </p:sp>
      </p:grpSp>
      <p:sp>
        <p:nvSpPr>
          <p:cNvPr id="14" name="Rectangle: Rounded Corners 13">
            <a:extLst>
              <a:ext uri="{FF2B5EF4-FFF2-40B4-BE49-F238E27FC236}">
                <a16:creationId xmlns:a16="http://schemas.microsoft.com/office/drawing/2014/main" id="{2D49ECD3-0AC7-47AE-A501-9C7800D5CF1A}"/>
              </a:ext>
            </a:extLst>
          </p:cNvPr>
          <p:cNvSpPr/>
          <p:nvPr/>
        </p:nvSpPr>
        <p:spPr>
          <a:xfrm>
            <a:off x="357717" y="2422159"/>
            <a:ext cx="8428565" cy="2386144"/>
          </a:xfrm>
          <a:prstGeom prst="roundRect">
            <a:avLst>
              <a:gd name="adj" fmla="val 8093"/>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en-US" sz="2000" b="1" i="1">
                <a:solidFill>
                  <a:srgbClr val="FF0000"/>
                </a:solidFill>
                <a:cs typeface="Arial" panose="020B0604020202020204" pitchFamily="34" charset="0"/>
              </a:rPr>
              <a:t>Luật chơi</a:t>
            </a:r>
            <a:r>
              <a:rPr lang="vi-VN" sz="2000" b="1" i="1">
                <a:solidFill>
                  <a:srgbClr val="FF0000"/>
                </a:solidFill>
                <a:cs typeface="Arial" panose="020B0604020202020204" pitchFamily="34" charset="0"/>
              </a:rPr>
              <a:t>: </a:t>
            </a:r>
            <a:r>
              <a:rPr lang="vi-VN" sz="2000">
                <a:solidFill>
                  <a:srgbClr val="000000"/>
                </a:solidFill>
                <a:cs typeface="Arial" panose="020B0604020202020204" pitchFamily="34" charset="0"/>
              </a:rPr>
              <a:t>chia thành </a:t>
            </a:r>
            <a:r>
              <a:rPr lang="en-US" sz="2000">
                <a:solidFill>
                  <a:srgbClr val="000000"/>
                </a:solidFill>
                <a:cs typeface="Arial" panose="020B0604020202020204" pitchFamily="34" charset="0"/>
              </a:rPr>
              <a:t>4</a:t>
            </a:r>
            <a:r>
              <a:rPr lang="vi-VN" sz="2000">
                <a:solidFill>
                  <a:srgbClr val="000000"/>
                </a:solidFill>
                <a:cs typeface="Arial" panose="020B0604020202020204" pitchFamily="34" charset="0"/>
              </a:rPr>
              <a:t> đội chơi (2 đội cùng thực hiện một nhiệm vụ).</a:t>
            </a:r>
            <a:endParaRPr lang="en-US" sz="2000">
              <a:solidFill>
                <a:srgbClr val="000000"/>
              </a:solidFill>
              <a:cs typeface="Arial" panose="020B0604020202020204" pitchFamily="34" charset="0"/>
            </a:endParaRPr>
          </a:p>
          <a:p>
            <a:pPr marL="342900" indent="-342900" algn="just">
              <a:lnSpc>
                <a:spcPct val="150000"/>
              </a:lnSpc>
              <a:buFont typeface="Arial" panose="020B0604020202020204" pitchFamily="34" charset="0"/>
              <a:buChar char="•"/>
            </a:pPr>
            <a:r>
              <a:rPr lang="vi-VN" sz="2000">
                <a:solidFill>
                  <a:srgbClr val="000000"/>
                </a:solidFill>
                <a:cs typeface="Arial" panose="020B0604020202020204" pitchFamily="34" charset="0"/>
              </a:rPr>
              <a:t>4 đội chơi bốc thăm hình ảnh và nêu ý nghĩa biểu tượng của Liên Xô hoặc Mỹ từ năm 1991 đến nay mà đội bốc thăm được vào giấy A4. </a:t>
            </a:r>
          </a:p>
          <a:p>
            <a:pPr marL="342900" indent="-342900" algn="just">
              <a:lnSpc>
                <a:spcPct val="150000"/>
              </a:lnSpc>
              <a:buFont typeface="Arial" panose="020B0604020202020204" pitchFamily="34" charset="0"/>
              <a:buChar char="•"/>
            </a:pPr>
            <a:r>
              <a:rPr lang="vi-VN" sz="2000">
                <a:solidFill>
                  <a:srgbClr val="000000"/>
                </a:solidFill>
                <a:cs typeface="Arial" panose="020B0604020202020204" pitchFamily="34" charset="0"/>
              </a:rPr>
              <a:t>Sau 2 phút, đội nào trả lời chính xác, thông tin đưa ra phong phú hơn, đó là đội chiến thắng.</a:t>
            </a:r>
          </a:p>
        </p:txBody>
      </p:sp>
      <p:grpSp>
        <p:nvGrpSpPr>
          <p:cNvPr id="15" name="Group 14">
            <a:extLst>
              <a:ext uri="{FF2B5EF4-FFF2-40B4-BE49-F238E27FC236}">
                <a16:creationId xmlns:a16="http://schemas.microsoft.com/office/drawing/2014/main" id="{810028D8-D091-4CC2-875A-A89E0A3301C6}"/>
              </a:ext>
            </a:extLst>
          </p:cNvPr>
          <p:cNvGrpSpPr/>
          <p:nvPr/>
        </p:nvGrpSpPr>
        <p:grpSpPr>
          <a:xfrm>
            <a:off x="614561" y="611800"/>
            <a:ext cx="3873249" cy="1013569"/>
            <a:chOff x="593296" y="1522330"/>
            <a:chExt cx="3873249" cy="760554"/>
          </a:xfrm>
        </p:grpSpPr>
        <p:grpSp>
          <p:nvGrpSpPr>
            <p:cNvPr id="16" name="Group 15">
              <a:extLst>
                <a:ext uri="{FF2B5EF4-FFF2-40B4-BE49-F238E27FC236}">
                  <a16:creationId xmlns:a16="http://schemas.microsoft.com/office/drawing/2014/main" id="{FACD3928-2417-45CD-A0E5-BAA4B5721B07}"/>
                </a:ext>
              </a:extLst>
            </p:cNvPr>
            <p:cNvGrpSpPr/>
            <p:nvPr/>
          </p:nvGrpSpPr>
          <p:grpSpPr>
            <a:xfrm>
              <a:off x="631900" y="1522330"/>
              <a:ext cx="3834645" cy="760554"/>
              <a:chOff x="475783" y="1440555"/>
              <a:chExt cx="3834645" cy="760554"/>
            </a:xfrm>
          </p:grpSpPr>
          <p:sp>
            <p:nvSpPr>
              <p:cNvPr id="18" name="Rectangle: Top Corners Rounded 17">
                <a:extLst>
                  <a:ext uri="{FF2B5EF4-FFF2-40B4-BE49-F238E27FC236}">
                    <a16:creationId xmlns:a16="http://schemas.microsoft.com/office/drawing/2014/main" id="{BC38A505-0E16-4A90-BFA7-B0E2D21E47EF}"/>
                  </a:ext>
                </a:extLst>
              </p:cNvPr>
              <p:cNvSpPr/>
              <p:nvPr/>
            </p:nvSpPr>
            <p:spPr>
              <a:xfrm>
                <a:off x="475786" y="1440555"/>
                <a:ext cx="422118" cy="98314"/>
              </a:xfrm>
              <a:prstGeom prst="round2SameRect">
                <a:avLst/>
              </a:prstGeom>
              <a:gradFill flip="none" rotWithShape="1">
                <a:gsLst>
                  <a:gs pos="0">
                    <a:srgbClr val="EA9999">
                      <a:lumMod val="75000"/>
                      <a:shade val="30000"/>
                      <a:satMod val="115000"/>
                    </a:srgbClr>
                  </a:gs>
                  <a:gs pos="50000">
                    <a:srgbClr val="EA9999">
                      <a:lumMod val="75000"/>
                      <a:shade val="67500"/>
                      <a:satMod val="115000"/>
                    </a:srgbClr>
                  </a:gs>
                  <a:gs pos="100000">
                    <a:srgbClr val="EA9999">
                      <a:lumMod val="75000"/>
                      <a:shade val="100000"/>
                      <a:satMod val="11500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 name="Rectangle: Single Corner Rounded 18">
                <a:extLst>
                  <a:ext uri="{FF2B5EF4-FFF2-40B4-BE49-F238E27FC236}">
                    <a16:creationId xmlns:a16="http://schemas.microsoft.com/office/drawing/2014/main" id="{0997C8EA-F17A-4F2D-803C-F238D4F27664}"/>
                  </a:ext>
                </a:extLst>
              </p:cNvPr>
              <p:cNvSpPr/>
              <p:nvPr/>
            </p:nvSpPr>
            <p:spPr>
              <a:xfrm>
                <a:off x="475783" y="1538869"/>
                <a:ext cx="3834645" cy="662240"/>
              </a:xfrm>
              <a:prstGeom prst="round1Rect">
                <a:avLst>
                  <a:gd name="adj" fmla="val 39287"/>
                </a:avLst>
              </a:prstGeom>
              <a:solidFill>
                <a:srgbClr val="EA9999">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0" name="Arrow: Pentagon 19">
                <a:extLst>
                  <a:ext uri="{FF2B5EF4-FFF2-40B4-BE49-F238E27FC236}">
                    <a16:creationId xmlns:a16="http://schemas.microsoft.com/office/drawing/2014/main" id="{60773FB2-4D37-424A-9CBD-CAC13D8AE5D9}"/>
                  </a:ext>
                </a:extLst>
              </p:cNvPr>
              <p:cNvSpPr/>
              <p:nvPr/>
            </p:nvSpPr>
            <p:spPr>
              <a:xfrm rot="5400000">
                <a:off x="446498" y="1545485"/>
                <a:ext cx="563439" cy="353582"/>
              </a:xfrm>
              <a:prstGeom prst="homePlate">
                <a:avLst>
                  <a:gd name="adj" fmla="val 29488"/>
                </a:avLst>
              </a:prstGeom>
              <a:solidFill>
                <a:srgbClr val="EA9999"/>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F8207A4C-E91B-4BB4-86F9-2450B0B517F1}"/>
                </a:ext>
              </a:extLst>
            </p:cNvPr>
            <p:cNvSpPr txBox="1"/>
            <p:nvPr/>
          </p:nvSpPr>
          <p:spPr>
            <a:xfrm>
              <a:off x="593296" y="1744211"/>
              <a:ext cx="3873249" cy="4387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KHỞI ĐỘNG</a:t>
              </a:r>
              <a:endParaRPr kumimoji="0" lang="vi-VN" sz="32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9A917F-142C-EA94-07DD-D27CAAC1155A}"/>
              </a:ext>
            </a:extLst>
          </p:cNvPr>
          <p:cNvSpPr txBox="1"/>
          <p:nvPr/>
        </p:nvSpPr>
        <p:spPr>
          <a:xfrm>
            <a:off x="404283" y="998971"/>
            <a:ext cx="8335434" cy="970009"/>
          </a:xfrm>
          <a:prstGeom prst="rect">
            <a:avLst/>
          </a:prstGeom>
          <a:noFill/>
        </p:spPr>
        <p:txBody>
          <a:bodyPr wrap="square">
            <a:spAutoFit/>
          </a:bodyPr>
          <a:lstStyle/>
          <a:p>
            <a:pPr algn="ctr">
              <a:lnSpc>
                <a:spcPct val="150000"/>
              </a:lnSpc>
            </a:pPr>
            <a:r>
              <a:rPr lang="vi-VN" sz="2400" b="1"/>
              <a:t>Tốc độ tăng trưởng GDP của Nga giai đoạn 1991 – 2021</a:t>
            </a:r>
          </a:p>
          <a:p>
            <a:pPr algn="r">
              <a:lnSpc>
                <a:spcPct val="150000"/>
              </a:lnSpc>
            </a:pPr>
            <a:r>
              <a:rPr lang="vi-VN" sz="1600" i="1"/>
              <a:t>(Đơn vị: %)</a:t>
            </a:r>
          </a:p>
        </p:txBody>
      </p:sp>
      <p:graphicFrame>
        <p:nvGraphicFramePr>
          <p:cNvPr id="4" name="Table 3">
            <a:extLst>
              <a:ext uri="{FF2B5EF4-FFF2-40B4-BE49-F238E27FC236}">
                <a16:creationId xmlns:a16="http://schemas.microsoft.com/office/drawing/2014/main" id="{470358EE-5657-4E26-DD58-456FA523F2EB}"/>
              </a:ext>
            </a:extLst>
          </p:cNvPr>
          <p:cNvGraphicFramePr>
            <a:graphicFrameLocks noGrp="1"/>
          </p:cNvGraphicFramePr>
          <p:nvPr/>
        </p:nvGraphicFramePr>
        <p:xfrm>
          <a:off x="404283" y="2132849"/>
          <a:ext cx="8335438" cy="1829552"/>
        </p:xfrm>
        <a:graphic>
          <a:graphicData uri="http://schemas.openxmlformats.org/drawingml/2006/table">
            <a:tbl>
              <a:tblPr firstRow="1" firstCol="1" bandRow="1">
                <a:tableStyleId>{2A99AC44-4270-402E-9941-F4D8406D72F8}</a:tableStyleId>
              </a:tblPr>
              <a:tblGrid>
                <a:gridCol w="925960">
                  <a:extLst>
                    <a:ext uri="{9D8B030D-6E8A-4147-A177-3AD203B41FA5}">
                      <a16:colId xmlns:a16="http://schemas.microsoft.com/office/drawing/2014/main" val="2087825364"/>
                    </a:ext>
                  </a:extLst>
                </a:gridCol>
                <a:gridCol w="925960">
                  <a:extLst>
                    <a:ext uri="{9D8B030D-6E8A-4147-A177-3AD203B41FA5}">
                      <a16:colId xmlns:a16="http://schemas.microsoft.com/office/drawing/2014/main" val="2565591229"/>
                    </a:ext>
                  </a:extLst>
                </a:gridCol>
                <a:gridCol w="925960">
                  <a:extLst>
                    <a:ext uri="{9D8B030D-6E8A-4147-A177-3AD203B41FA5}">
                      <a16:colId xmlns:a16="http://schemas.microsoft.com/office/drawing/2014/main" val="4209736028"/>
                    </a:ext>
                  </a:extLst>
                </a:gridCol>
                <a:gridCol w="925960">
                  <a:extLst>
                    <a:ext uri="{9D8B030D-6E8A-4147-A177-3AD203B41FA5}">
                      <a16:colId xmlns:a16="http://schemas.microsoft.com/office/drawing/2014/main" val="2755491393"/>
                    </a:ext>
                  </a:extLst>
                </a:gridCol>
                <a:gridCol w="925960">
                  <a:extLst>
                    <a:ext uri="{9D8B030D-6E8A-4147-A177-3AD203B41FA5}">
                      <a16:colId xmlns:a16="http://schemas.microsoft.com/office/drawing/2014/main" val="2078013402"/>
                    </a:ext>
                  </a:extLst>
                </a:gridCol>
                <a:gridCol w="925960">
                  <a:extLst>
                    <a:ext uri="{9D8B030D-6E8A-4147-A177-3AD203B41FA5}">
                      <a16:colId xmlns:a16="http://schemas.microsoft.com/office/drawing/2014/main" val="149552181"/>
                    </a:ext>
                  </a:extLst>
                </a:gridCol>
                <a:gridCol w="925960">
                  <a:extLst>
                    <a:ext uri="{9D8B030D-6E8A-4147-A177-3AD203B41FA5}">
                      <a16:colId xmlns:a16="http://schemas.microsoft.com/office/drawing/2014/main" val="3870231433"/>
                    </a:ext>
                  </a:extLst>
                </a:gridCol>
                <a:gridCol w="926859">
                  <a:extLst>
                    <a:ext uri="{9D8B030D-6E8A-4147-A177-3AD203B41FA5}">
                      <a16:colId xmlns:a16="http://schemas.microsoft.com/office/drawing/2014/main" val="4154447150"/>
                    </a:ext>
                  </a:extLst>
                </a:gridCol>
                <a:gridCol w="926859">
                  <a:extLst>
                    <a:ext uri="{9D8B030D-6E8A-4147-A177-3AD203B41FA5}">
                      <a16:colId xmlns:a16="http://schemas.microsoft.com/office/drawing/2014/main" val="352918259"/>
                    </a:ext>
                  </a:extLst>
                </a:gridCol>
              </a:tblGrid>
              <a:tr h="914776">
                <a:tc>
                  <a:txBody>
                    <a:bodyPr/>
                    <a:lstStyle/>
                    <a:p>
                      <a:pPr algn="ctr">
                        <a:lnSpc>
                          <a:spcPct val="100000"/>
                        </a:lnSpc>
                        <a:spcBef>
                          <a:spcPts val="600"/>
                        </a:spcBef>
                        <a:spcAft>
                          <a:spcPts val="100"/>
                        </a:spcAft>
                      </a:pPr>
                      <a:r>
                        <a:rPr lang="vi-VN" sz="2000" b="1">
                          <a:effectLst/>
                        </a:rPr>
                        <a:t>1991</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1996</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1997</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2000</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2008</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2018</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2019</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2020</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lnSpc>
                          <a:spcPct val="100000"/>
                        </a:lnSpc>
                        <a:spcBef>
                          <a:spcPts val="600"/>
                        </a:spcBef>
                        <a:spcAft>
                          <a:spcPts val="100"/>
                        </a:spcAft>
                      </a:pPr>
                      <a:r>
                        <a:rPr lang="vi-VN" sz="2000" b="1">
                          <a:effectLst/>
                        </a:rPr>
                        <a:t>2021</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694797828"/>
                  </a:ext>
                </a:extLst>
              </a:tr>
              <a:tr h="914776">
                <a:tc>
                  <a:txBody>
                    <a:bodyPr/>
                    <a:lstStyle/>
                    <a:p>
                      <a:pPr algn="ctr">
                        <a:lnSpc>
                          <a:spcPct val="100000"/>
                        </a:lnSpc>
                        <a:spcBef>
                          <a:spcPts val="600"/>
                        </a:spcBef>
                        <a:spcAft>
                          <a:spcPts val="100"/>
                        </a:spcAft>
                      </a:pPr>
                      <a:r>
                        <a:rPr lang="vi-VN" sz="2000">
                          <a:effectLst/>
                        </a:rPr>
                        <a:t>-5,0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10,0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5,2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2,8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tc>
                  <a:txBody>
                    <a:bodyPr/>
                    <a:lstStyle/>
                    <a:p>
                      <a:pPr algn="ctr">
                        <a:lnSpc>
                          <a:spcPct val="100000"/>
                        </a:lnSpc>
                        <a:spcBef>
                          <a:spcPts val="600"/>
                        </a:spcBef>
                        <a:spcAft>
                          <a:spcPts val="100"/>
                        </a:spcAft>
                      </a:pPr>
                      <a:r>
                        <a:rPr lang="vi-VN" sz="2000">
                          <a:effectLst/>
                        </a:rPr>
                        <a:t>4,7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372055404"/>
                  </a:ext>
                </a:extLst>
              </a:tr>
            </a:tbl>
          </a:graphicData>
        </a:graphic>
      </p:graphicFrame>
      <p:sp>
        <p:nvSpPr>
          <p:cNvPr id="5" name="TextBox 4">
            <a:extLst>
              <a:ext uri="{FF2B5EF4-FFF2-40B4-BE49-F238E27FC236}">
                <a16:creationId xmlns:a16="http://schemas.microsoft.com/office/drawing/2014/main" id="{C45BB044-6AE1-4F55-B0F0-6D4129746545}"/>
              </a:ext>
            </a:extLst>
          </p:cNvPr>
          <p:cNvSpPr txBox="1"/>
          <p:nvPr/>
        </p:nvSpPr>
        <p:spPr>
          <a:xfrm>
            <a:off x="3867150" y="4038630"/>
            <a:ext cx="4577442" cy="416011"/>
          </a:xfrm>
          <a:prstGeom prst="rect">
            <a:avLst/>
          </a:prstGeom>
          <a:noFill/>
        </p:spPr>
        <p:txBody>
          <a:bodyPr wrap="square">
            <a:spAutoFit/>
          </a:bodyPr>
          <a:lstStyle/>
          <a:p>
            <a:pPr algn="r">
              <a:lnSpc>
                <a:spcPct val="150000"/>
              </a:lnSpc>
              <a:spcBef>
                <a:spcPts val="100"/>
              </a:spcBef>
              <a:spcAft>
                <a:spcPts val="100"/>
              </a:spcAft>
            </a:pPr>
            <a:r>
              <a:rPr lang="vi-VN" sz="1600" i="1">
                <a:solidFill>
                  <a:srgbClr val="0D0D0D"/>
                </a:solidFill>
                <a:effectLst/>
                <a:latin typeface="+mn-lt"/>
                <a:ea typeface="Times New Roman" panose="02020603050405020304" pitchFamily="18" charset="0"/>
              </a:rPr>
              <a:t>(Nguồn: Dữ liệu Ngân hàng Thế giới (WB)</a:t>
            </a:r>
            <a:endParaRPr lang="en-US" i="1">
              <a:effectLst/>
              <a:latin typeface="+mn-lt"/>
              <a:ea typeface="Calibri" panose="020F0502020204030204" pitchFamily="34" charset="0"/>
            </a:endParaRPr>
          </a:p>
        </p:txBody>
      </p:sp>
    </p:spTree>
    <p:extLst>
      <p:ext uri="{BB962C8B-B14F-4D97-AF65-F5344CB8AC3E}">
        <p14:creationId xmlns:p14="http://schemas.microsoft.com/office/powerpoint/2010/main" val="273696828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AA2E7-01AD-C74D-5CDD-6C53A3CF303C}"/>
            </a:ext>
          </a:extLst>
        </p:cNvPr>
        <p:cNvGrpSpPr/>
        <p:nvPr/>
      </p:nvGrpSpPr>
      <p:grpSpPr>
        <a:xfrm>
          <a:off x="0" y="0"/>
          <a:ext cx="0" cy="0"/>
          <a:chOff x="0" y="0"/>
          <a:chExt cx="0" cy="0"/>
        </a:xfrm>
      </p:grpSpPr>
      <p:pic>
        <p:nvPicPr>
          <p:cNvPr id="9" name="Hình ảnh 1">
            <a:extLst>
              <a:ext uri="{FF2B5EF4-FFF2-40B4-BE49-F238E27FC236}">
                <a16:creationId xmlns:a16="http://schemas.microsoft.com/office/drawing/2014/main" id="{437A7E29-B1C0-41ED-A841-CB733A8571F2}"/>
              </a:ext>
            </a:extLst>
          </p:cNvPr>
          <p:cNvPicPr/>
          <p:nvPr/>
        </p:nvPicPr>
        <p:blipFill>
          <a:blip r:embed="rId2"/>
          <a:stretch>
            <a:fillRect/>
          </a:stretch>
        </p:blipFill>
        <p:spPr>
          <a:xfrm>
            <a:off x="794657" y="1295399"/>
            <a:ext cx="7391400" cy="3231993"/>
          </a:xfrm>
          <a:prstGeom prst="rect">
            <a:avLst/>
          </a:prstGeom>
        </p:spPr>
      </p:pic>
      <p:sp>
        <p:nvSpPr>
          <p:cNvPr id="11" name="TextBox 10">
            <a:extLst>
              <a:ext uri="{FF2B5EF4-FFF2-40B4-BE49-F238E27FC236}">
                <a16:creationId xmlns:a16="http://schemas.microsoft.com/office/drawing/2014/main" id="{8E7CCAE7-90FA-4A08-B427-46D6F90C6B1C}"/>
              </a:ext>
            </a:extLst>
          </p:cNvPr>
          <p:cNvSpPr txBox="1"/>
          <p:nvPr/>
        </p:nvSpPr>
        <p:spPr>
          <a:xfrm>
            <a:off x="1600314" y="240981"/>
            <a:ext cx="5845628" cy="966290"/>
          </a:xfrm>
          <a:prstGeom prst="rect">
            <a:avLst/>
          </a:prstGeom>
          <a:noFill/>
        </p:spPr>
        <p:txBody>
          <a:bodyPr wrap="square">
            <a:spAutoFit/>
          </a:bodyPr>
          <a:lstStyle/>
          <a:p>
            <a:pPr algn="ctr">
              <a:lnSpc>
                <a:spcPct val="150000"/>
              </a:lnSpc>
              <a:spcBef>
                <a:spcPts val="100"/>
              </a:spcBef>
              <a:spcAft>
                <a:spcPts val="100"/>
              </a:spcAft>
            </a:pPr>
            <a:r>
              <a:rPr lang="vi-VN" sz="2000" b="1" kern="100">
                <a:solidFill>
                  <a:srgbClr val="000000"/>
                </a:solidFill>
                <a:effectLst/>
                <a:latin typeface="+mn-lt"/>
                <a:ea typeface="Calibri" panose="020F0502020204030204" pitchFamily="34" charset="0"/>
              </a:rPr>
              <a:t>Biểu đồ tốc độ tăng trưởng GDP của Liên bang Nga giai</a:t>
            </a:r>
            <a:r>
              <a:rPr lang="en-US" sz="2000" b="1" kern="100">
                <a:solidFill>
                  <a:srgbClr val="000000"/>
                </a:solidFill>
                <a:effectLst/>
                <a:latin typeface="+mn-lt"/>
                <a:ea typeface="Calibri" panose="020F0502020204030204" pitchFamily="34" charset="0"/>
              </a:rPr>
              <a:t> </a:t>
            </a:r>
            <a:r>
              <a:rPr lang="vi-VN" sz="2000" b="1" kern="100">
                <a:solidFill>
                  <a:srgbClr val="000000"/>
                </a:solidFill>
                <a:effectLst/>
                <a:latin typeface="+mn-lt"/>
                <a:ea typeface="Calibri" panose="020F0502020204030204" pitchFamily="34" charset="0"/>
              </a:rPr>
              <a:t>đoạn 1991 – 2021</a:t>
            </a:r>
            <a:endParaRPr lang="en-US" sz="2000" b="1">
              <a:effectLst/>
              <a:latin typeface="+mn-lt"/>
              <a:ea typeface="Calibri" panose="020F0502020204030204" pitchFamily="34" charset="0"/>
            </a:endParaRPr>
          </a:p>
        </p:txBody>
      </p:sp>
      <p:sp>
        <p:nvSpPr>
          <p:cNvPr id="13" name="TextBox 12">
            <a:extLst>
              <a:ext uri="{FF2B5EF4-FFF2-40B4-BE49-F238E27FC236}">
                <a16:creationId xmlns:a16="http://schemas.microsoft.com/office/drawing/2014/main" id="{DF8E1FDA-E820-4F9A-8191-60EAECAC2AB8}"/>
              </a:ext>
            </a:extLst>
          </p:cNvPr>
          <p:cNvSpPr txBox="1"/>
          <p:nvPr/>
        </p:nvSpPr>
        <p:spPr>
          <a:xfrm>
            <a:off x="1654515" y="4611006"/>
            <a:ext cx="1415143" cy="338554"/>
          </a:xfrm>
          <a:prstGeom prst="rect">
            <a:avLst/>
          </a:prstGeom>
          <a:noFill/>
        </p:spPr>
        <p:txBody>
          <a:bodyPr wrap="square">
            <a:spAutoFit/>
          </a:bodyPr>
          <a:lstStyle/>
          <a:p>
            <a:pPr algn="ctr"/>
            <a:r>
              <a:rPr lang="vi-VN" sz="1600" i="1" kern="100">
                <a:solidFill>
                  <a:srgbClr val="000000"/>
                </a:solidFill>
                <a:effectLst/>
                <a:latin typeface="Times New Roman" panose="02020603050405020304" pitchFamily="18" charset="0"/>
                <a:ea typeface="Calibri" panose="020F0502020204030204" pitchFamily="34" charset="0"/>
              </a:rPr>
              <a:t> (</a:t>
            </a:r>
            <a:r>
              <a:rPr lang="vi-VN" sz="1600" i="1" kern="100">
                <a:solidFill>
                  <a:srgbClr val="000000"/>
                </a:solidFill>
                <a:effectLst/>
                <a:latin typeface="+mn-lt"/>
                <a:ea typeface="Calibri" panose="020F0502020204030204" pitchFamily="34" charset="0"/>
              </a:rPr>
              <a:t>Đơn vị; %) </a:t>
            </a:r>
            <a:endParaRPr lang="en-US" sz="1600">
              <a:latin typeface="+mn-lt"/>
            </a:endParaRPr>
          </a:p>
        </p:txBody>
      </p:sp>
      <p:sp>
        <p:nvSpPr>
          <p:cNvPr id="15" name="TextBox 14">
            <a:extLst>
              <a:ext uri="{FF2B5EF4-FFF2-40B4-BE49-F238E27FC236}">
                <a16:creationId xmlns:a16="http://schemas.microsoft.com/office/drawing/2014/main" id="{1E438433-347C-4C9B-832A-50ABFC2F0F9E}"/>
              </a:ext>
            </a:extLst>
          </p:cNvPr>
          <p:cNvSpPr txBox="1"/>
          <p:nvPr/>
        </p:nvSpPr>
        <p:spPr>
          <a:xfrm>
            <a:off x="4495914" y="4527393"/>
            <a:ext cx="2993571" cy="422167"/>
          </a:xfrm>
          <a:prstGeom prst="rect">
            <a:avLst/>
          </a:prstGeom>
          <a:noFill/>
        </p:spPr>
        <p:txBody>
          <a:bodyPr wrap="square">
            <a:spAutoFit/>
          </a:bodyPr>
          <a:lstStyle/>
          <a:p>
            <a:pPr algn="ctr">
              <a:lnSpc>
                <a:spcPct val="150000"/>
              </a:lnSpc>
              <a:spcBef>
                <a:spcPts val="100"/>
              </a:spcBef>
              <a:spcAft>
                <a:spcPts val="100"/>
              </a:spcAft>
            </a:pPr>
            <a:r>
              <a:rPr lang="vi-VN" sz="1600" i="1" kern="100">
                <a:solidFill>
                  <a:srgbClr val="000000"/>
                </a:solidFill>
                <a:effectLst/>
                <a:latin typeface="+mn-lt"/>
                <a:ea typeface="Calibri" panose="020F0502020204030204" pitchFamily="34" charset="0"/>
              </a:rPr>
              <a:t>(Nguồn: Ngân hàng Thế giới)</a:t>
            </a:r>
            <a:endParaRPr lang="en-US">
              <a:effectLst/>
              <a:latin typeface="+mn-lt"/>
              <a:ea typeface="Calibri" panose="020F0502020204030204" pitchFamily="34" charset="0"/>
            </a:endParaRPr>
          </a:p>
        </p:txBody>
      </p:sp>
    </p:spTree>
    <p:extLst>
      <p:ext uri="{BB962C8B-B14F-4D97-AF65-F5344CB8AC3E}">
        <p14:creationId xmlns:p14="http://schemas.microsoft.com/office/powerpoint/2010/main" val="58188066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B348C-B5BC-67E0-6E57-DF785FF5DB8B}"/>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82A4AD5-19CB-7CCE-4027-FD38E738D2EA}"/>
              </a:ext>
            </a:extLst>
          </p:cNvPr>
          <p:cNvGrpSpPr/>
          <p:nvPr/>
        </p:nvGrpSpPr>
        <p:grpSpPr>
          <a:xfrm>
            <a:off x="2472970" y="-20529"/>
            <a:ext cx="4198059" cy="901030"/>
            <a:chOff x="4500544" y="218262"/>
            <a:chExt cx="4198059" cy="901030"/>
          </a:xfrm>
        </p:grpSpPr>
        <p:sp>
          <p:nvSpPr>
            <p:cNvPr id="5" name="Rectangle: Diagonal Corners Rounded 4">
              <a:extLst>
                <a:ext uri="{FF2B5EF4-FFF2-40B4-BE49-F238E27FC236}">
                  <a16:creationId xmlns:a16="http://schemas.microsoft.com/office/drawing/2014/main" id="{1EE37052-D5A0-2726-0688-EE183EAC5142}"/>
                </a:ext>
              </a:extLst>
            </p:cNvPr>
            <p:cNvSpPr/>
            <p:nvPr/>
          </p:nvSpPr>
          <p:spPr>
            <a:xfrm>
              <a:off x="4564838" y="447438"/>
              <a:ext cx="3811128" cy="671854"/>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endParaRPr>
            </a:p>
          </p:txBody>
        </p:sp>
        <p:grpSp>
          <p:nvGrpSpPr>
            <p:cNvPr id="6" name="Group 5">
              <a:extLst>
                <a:ext uri="{FF2B5EF4-FFF2-40B4-BE49-F238E27FC236}">
                  <a16:creationId xmlns:a16="http://schemas.microsoft.com/office/drawing/2014/main" id="{3D191A4D-CAB1-7079-68C0-A9228FBC0052}"/>
                </a:ext>
              </a:extLst>
            </p:cNvPr>
            <p:cNvGrpSpPr/>
            <p:nvPr/>
          </p:nvGrpSpPr>
          <p:grpSpPr>
            <a:xfrm>
              <a:off x="4500544" y="218262"/>
              <a:ext cx="4198059" cy="851118"/>
              <a:chOff x="9622756" y="1090935"/>
              <a:chExt cx="8396117" cy="2598804"/>
            </a:xfrm>
          </p:grpSpPr>
          <p:sp>
            <p:nvSpPr>
              <p:cNvPr id="7" name="Rectangle: Diagonal Corners Rounded 6">
                <a:extLst>
                  <a:ext uri="{FF2B5EF4-FFF2-40B4-BE49-F238E27FC236}">
                    <a16:creationId xmlns:a16="http://schemas.microsoft.com/office/drawing/2014/main" id="{04F2DB57-5487-1CF5-9554-BBDAE5D3D6D5}"/>
                  </a:ext>
                </a:extLst>
              </p:cNvPr>
              <p:cNvSpPr/>
              <p:nvPr/>
            </p:nvSpPr>
            <p:spPr>
              <a:xfrm>
                <a:off x="9622756" y="1638300"/>
                <a:ext cx="7622255" cy="2051439"/>
              </a:xfrm>
              <a:prstGeom prst="round2DiagRect">
                <a:avLst/>
              </a:prstGeom>
              <a:solidFill>
                <a:srgbClr val="660033"/>
              </a:solidFill>
              <a:ln w="25400" cap="flat" cmpd="sng" algn="ctr">
                <a:noFill/>
                <a:prstDash val="solid"/>
              </a:ln>
              <a:effectLst/>
            </p:spPr>
            <p:txBody>
              <a:bodyPr rtlCol="0" anchor="ctr"/>
              <a:lstStyle/>
              <a:p>
                <a:pPr marL="0" marR="0" lvl="0" indent="0" algn="ctr" defTabSz="457200" eaLnBrk="1" fontAlgn="auto" latinLnBrk="0" hangingPunct="1">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2. Kinh tế</a:t>
                </a:r>
                <a:endParaRPr kumimoji="0" lang="en-US" sz="24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8" name="Freeform 4">
                <a:extLst>
                  <a:ext uri="{FF2B5EF4-FFF2-40B4-BE49-F238E27FC236}">
                    <a16:creationId xmlns:a16="http://schemas.microsoft.com/office/drawing/2014/main" id="{8F439720-0DF6-9F07-FC04-20F52CD2CDE6}"/>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cxnSp>
        <p:nvCxnSpPr>
          <p:cNvPr id="10" name="Straight Connector 9">
            <a:extLst>
              <a:ext uri="{FF2B5EF4-FFF2-40B4-BE49-F238E27FC236}">
                <a16:creationId xmlns:a16="http://schemas.microsoft.com/office/drawing/2014/main" id="{53E168F7-651B-000E-1EC7-702D6C83745D}"/>
              </a:ext>
            </a:extLst>
          </p:cNvPr>
          <p:cNvCxnSpPr>
            <a:cxnSpLocks/>
          </p:cNvCxnSpPr>
          <p:nvPr/>
        </p:nvCxnSpPr>
        <p:spPr>
          <a:xfrm>
            <a:off x="4459489" y="1099438"/>
            <a:ext cx="0" cy="3690276"/>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FD85981-365F-9F93-CEB8-6A44FAA21EA1}"/>
              </a:ext>
            </a:extLst>
          </p:cNvPr>
          <p:cNvSpPr/>
          <p:nvPr/>
        </p:nvSpPr>
        <p:spPr>
          <a:xfrm>
            <a:off x="953755" y="1068047"/>
            <a:ext cx="2533649" cy="628650"/>
          </a:xfrm>
          <a:prstGeom prst="roundRect">
            <a:avLst>
              <a:gd name="adj" fmla="val 50000"/>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solidFill>
              </a:rPr>
              <a:t>1991 - 1999</a:t>
            </a:r>
          </a:p>
        </p:txBody>
      </p:sp>
      <p:sp>
        <p:nvSpPr>
          <p:cNvPr id="12" name="Rectangle: Rounded Corners 11">
            <a:extLst>
              <a:ext uri="{FF2B5EF4-FFF2-40B4-BE49-F238E27FC236}">
                <a16:creationId xmlns:a16="http://schemas.microsoft.com/office/drawing/2014/main" id="{6AB5DDB7-55E5-D156-1443-066D89A13281}"/>
              </a:ext>
            </a:extLst>
          </p:cNvPr>
          <p:cNvSpPr/>
          <p:nvPr/>
        </p:nvSpPr>
        <p:spPr>
          <a:xfrm>
            <a:off x="5755018" y="1068047"/>
            <a:ext cx="2533649" cy="628650"/>
          </a:xfrm>
          <a:prstGeom prst="roundRect">
            <a:avLst>
              <a:gd name="adj" fmla="val 50000"/>
            </a:avLst>
          </a:prstGeom>
          <a:solidFill>
            <a:schemeClr val="tx2">
              <a:lumMod val="2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4"/>
                </a:solidFill>
              </a:rPr>
              <a:t>1999 - nay</a:t>
            </a:r>
          </a:p>
        </p:txBody>
      </p:sp>
      <p:sp>
        <p:nvSpPr>
          <p:cNvPr id="14" name="TextBox 13">
            <a:extLst>
              <a:ext uri="{FF2B5EF4-FFF2-40B4-BE49-F238E27FC236}">
                <a16:creationId xmlns:a16="http://schemas.microsoft.com/office/drawing/2014/main" id="{DAE463FB-9124-21BC-CC08-A3A06326F621}"/>
              </a:ext>
            </a:extLst>
          </p:cNvPr>
          <p:cNvSpPr txBox="1"/>
          <p:nvPr/>
        </p:nvSpPr>
        <p:spPr>
          <a:xfrm>
            <a:off x="315015" y="1756488"/>
            <a:ext cx="3811128" cy="2805320"/>
          </a:xfrm>
          <a:prstGeom prst="rect">
            <a:avLst/>
          </a:prstGeom>
          <a:noFill/>
        </p:spPr>
        <p:txBody>
          <a:bodyPr wrap="square">
            <a:spAutoFit/>
          </a:bodyPr>
          <a:lstStyle/>
          <a:p>
            <a:pPr algn="just">
              <a:lnSpc>
                <a:spcPct val="150000"/>
              </a:lnSpc>
            </a:pPr>
            <a:r>
              <a:rPr lang="vi-VN" sz="2000"/>
              <a:t>Cải tổ nền kinh tế theo hướng thị trường tự do</a:t>
            </a:r>
            <a:endParaRPr lang="en-US" sz="2000"/>
          </a:p>
          <a:p>
            <a:pPr marL="342900" indent="-342900" algn="just">
              <a:lnSpc>
                <a:spcPct val="150000"/>
              </a:lnSpc>
              <a:buFont typeface="Arial" panose="020B0604020202020204" pitchFamily="34" charset="0"/>
              <a:buChar char="•"/>
            </a:pPr>
            <a:r>
              <a:rPr lang="vi-VN" sz="2000"/>
              <a:t>1991 – 1995: Tốc độ tăng trưởng GDP luôn ở mức âm.</a:t>
            </a:r>
            <a:endParaRPr lang="en-US" sz="2000"/>
          </a:p>
          <a:p>
            <a:pPr marL="342900" indent="-342900" algn="just">
              <a:lnSpc>
                <a:spcPct val="150000"/>
              </a:lnSpc>
              <a:buFont typeface="Arial" panose="020B0604020202020204" pitchFamily="34" charset="0"/>
              <a:buChar char="•"/>
            </a:pPr>
            <a:r>
              <a:rPr lang="vi-VN" sz="2000"/>
              <a:t>Từ 1996: Kinh tế bắt đầu phục hồi.</a:t>
            </a:r>
          </a:p>
        </p:txBody>
      </p:sp>
      <p:sp>
        <p:nvSpPr>
          <p:cNvPr id="15" name="TextBox 14">
            <a:extLst>
              <a:ext uri="{FF2B5EF4-FFF2-40B4-BE49-F238E27FC236}">
                <a16:creationId xmlns:a16="http://schemas.microsoft.com/office/drawing/2014/main" id="{D79501DA-BA68-FAF7-36AD-FDC7C822EE7B}"/>
              </a:ext>
            </a:extLst>
          </p:cNvPr>
          <p:cNvSpPr txBox="1"/>
          <p:nvPr/>
        </p:nvSpPr>
        <p:spPr>
          <a:xfrm>
            <a:off x="4572000" y="1729680"/>
            <a:ext cx="4374941"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Năm 2000</a:t>
            </a:r>
            <a:r>
              <a:rPr lang="en-US" sz="2000"/>
              <a:t> đến nay</a:t>
            </a:r>
            <a:r>
              <a:rPr lang="vi-VN" sz="2000"/>
              <a:t>: GDP tăng trưởng mạnh (10%).</a:t>
            </a:r>
          </a:p>
          <a:p>
            <a:pPr marL="342900" indent="-342900" algn="just">
              <a:lnSpc>
                <a:spcPct val="150000"/>
              </a:lnSpc>
              <a:buFont typeface="Arial" panose="020B0604020202020204" pitchFamily="34" charset="0"/>
              <a:buChar char="•"/>
            </a:pPr>
            <a:r>
              <a:rPr lang="vi-VN" sz="2000"/>
              <a:t>Từ 2000 đến nay: Tăng trưởng không ổn định.</a:t>
            </a:r>
          </a:p>
          <a:p>
            <a:pPr marL="342900" indent="-342900" algn="just">
              <a:lnSpc>
                <a:spcPct val="150000"/>
              </a:lnSpc>
              <a:buFont typeface="Arial" panose="020B0604020202020204" pitchFamily="34" charset="0"/>
              <a:buChar char="•"/>
            </a:pPr>
            <a:r>
              <a:rPr lang="vi-VN" sz="2000"/>
              <a:t>Hạn chế: </a:t>
            </a:r>
            <a:r>
              <a:rPr lang="en-US" sz="2000"/>
              <a:t>Quy mô chưa mạnh,</a:t>
            </a:r>
            <a:r>
              <a:rPr lang="vi-VN" sz="2000"/>
              <a:t> phụ thuộc vào xuất khẩu nguyên – nhiên liệu. </a:t>
            </a:r>
          </a:p>
        </p:txBody>
      </p:sp>
    </p:spTree>
    <p:extLst>
      <p:ext uri="{BB962C8B-B14F-4D97-AF65-F5344CB8AC3E}">
        <p14:creationId xmlns:p14="http://schemas.microsoft.com/office/powerpoint/2010/main" val="335120204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50833-63DC-B166-E252-7DEFE5750D8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95E9D51-DDBF-F8FA-F524-44A448F26BE5}"/>
              </a:ext>
            </a:extLst>
          </p:cNvPr>
          <p:cNvSpPr txBox="1"/>
          <p:nvPr/>
        </p:nvSpPr>
        <p:spPr>
          <a:xfrm>
            <a:off x="464491" y="3219650"/>
            <a:ext cx="3905182" cy="698717"/>
          </a:xfrm>
          <a:prstGeom prst="rect">
            <a:avLst/>
          </a:prstGeom>
          <a:noFill/>
        </p:spPr>
        <p:txBody>
          <a:bodyPr wrap="square">
            <a:spAutoFit/>
          </a:bodyPr>
          <a:lstStyle/>
          <a:p>
            <a:pPr algn="ctr">
              <a:lnSpc>
                <a:spcPct val="150000"/>
              </a:lnSpc>
            </a:pPr>
            <a:r>
              <a:rPr lang="vi-VN"/>
              <a:t>Tổng thống Nga V. Pu-tin</a:t>
            </a:r>
            <a:r>
              <a:rPr lang="en-US"/>
              <a:t> </a:t>
            </a:r>
            <a:r>
              <a:rPr lang="vi-VN"/>
              <a:t>và Chủ tịch Trung Quốc Tập Cận Bình trong một</a:t>
            </a:r>
            <a:r>
              <a:rPr lang="en-US"/>
              <a:t> </a:t>
            </a:r>
            <a:r>
              <a:rPr lang="vi-VN"/>
              <a:t>cuộc gặp</a:t>
            </a:r>
          </a:p>
        </p:txBody>
      </p:sp>
      <p:sp>
        <p:nvSpPr>
          <p:cNvPr id="7" name="TextBox 6">
            <a:extLst>
              <a:ext uri="{FF2B5EF4-FFF2-40B4-BE49-F238E27FC236}">
                <a16:creationId xmlns:a16="http://schemas.microsoft.com/office/drawing/2014/main" id="{F35FE613-9900-7692-8B2A-46D5D889EF58}"/>
              </a:ext>
            </a:extLst>
          </p:cNvPr>
          <p:cNvSpPr txBox="1"/>
          <p:nvPr/>
        </p:nvSpPr>
        <p:spPr>
          <a:xfrm>
            <a:off x="4286267" y="4118610"/>
            <a:ext cx="4654585" cy="698717"/>
          </a:xfrm>
          <a:prstGeom prst="rect">
            <a:avLst/>
          </a:prstGeom>
          <a:noFill/>
        </p:spPr>
        <p:txBody>
          <a:bodyPr wrap="square">
            <a:spAutoFit/>
          </a:bodyPr>
          <a:lstStyle/>
          <a:p>
            <a:pPr algn="ctr">
              <a:lnSpc>
                <a:spcPct val="150000"/>
              </a:lnSpc>
            </a:pPr>
            <a:r>
              <a:rPr lang="vi-VN"/>
              <a:t>Thủ tướng Ấn Độ Na-ren-da Mo-di (phải) và Tổng thống Nga V. Pu-tintại cuộc gặp ngày 6/12 ở Niu Đê-hi</a:t>
            </a:r>
          </a:p>
        </p:txBody>
      </p:sp>
      <p:pic>
        <p:nvPicPr>
          <p:cNvPr id="8" name="Picture 7">
            <a:extLst>
              <a:ext uri="{FF2B5EF4-FFF2-40B4-BE49-F238E27FC236}">
                <a16:creationId xmlns:a16="http://schemas.microsoft.com/office/drawing/2014/main" id="{9EA5AAEB-7CDF-DD8B-2C70-7E12CFA47F56}"/>
              </a:ext>
            </a:extLst>
          </p:cNvPr>
          <p:cNvPicPr>
            <a:picLocks noChangeAspect="1"/>
          </p:cNvPicPr>
          <p:nvPr/>
        </p:nvPicPr>
        <p:blipFill>
          <a:blip r:embed="rId2"/>
          <a:stretch>
            <a:fillRect/>
          </a:stretch>
        </p:blipFill>
        <p:spPr>
          <a:xfrm>
            <a:off x="0" y="5017570"/>
            <a:ext cx="830763" cy="147224"/>
          </a:xfrm>
          <a:prstGeom prst="rect">
            <a:avLst/>
          </a:prstGeom>
        </p:spPr>
      </p:pic>
      <p:pic>
        <p:nvPicPr>
          <p:cNvPr id="9" name="Hình ảnh 16">
            <a:extLst>
              <a:ext uri="{FF2B5EF4-FFF2-40B4-BE49-F238E27FC236}">
                <a16:creationId xmlns:a16="http://schemas.microsoft.com/office/drawing/2014/main" id="{3FF4A916-5349-4A0A-ABCD-B1F2E99C1E24}"/>
              </a:ext>
            </a:extLst>
          </p:cNvPr>
          <p:cNvPicPr/>
          <p:nvPr/>
        </p:nvPicPr>
        <p:blipFill>
          <a:blip r:embed="rId3">
            <a:extLst>
              <a:ext uri="{28A0092B-C50C-407E-A947-70E740481C1C}">
                <a14:useLocalDpi xmlns:a14="http://schemas.microsoft.com/office/drawing/2010/main" val="0"/>
              </a:ext>
            </a:extLst>
          </a:blip>
          <a:srcRect/>
          <a:stretch>
            <a:fillRect/>
          </a:stretch>
        </p:blipFill>
        <p:spPr>
          <a:xfrm>
            <a:off x="577850" y="400937"/>
            <a:ext cx="3678464" cy="2818713"/>
          </a:xfrm>
          <a:prstGeom prst="rect">
            <a:avLst/>
          </a:prstGeom>
          <a:noFill/>
          <a:ln>
            <a:noFill/>
          </a:ln>
        </p:spPr>
      </p:pic>
      <p:pic>
        <p:nvPicPr>
          <p:cNvPr id="10" name="Hình ảnh 18" descr="Chú thích ảnh">
            <a:extLst>
              <a:ext uri="{FF2B5EF4-FFF2-40B4-BE49-F238E27FC236}">
                <a16:creationId xmlns:a16="http://schemas.microsoft.com/office/drawing/2014/main" id="{D291A79F-6B2D-4A2F-A5FD-634EA628F1E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a:xfrm>
            <a:off x="4660970" y="1227018"/>
            <a:ext cx="3905180" cy="2818713"/>
          </a:xfrm>
          <a:prstGeom prst="rect">
            <a:avLst/>
          </a:prstGeom>
          <a:noFill/>
          <a:ln>
            <a:noFill/>
          </a:ln>
        </p:spPr>
      </p:pic>
    </p:spTree>
    <p:extLst>
      <p:ext uri="{BB962C8B-B14F-4D97-AF65-F5344CB8AC3E}">
        <p14:creationId xmlns:p14="http://schemas.microsoft.com/office/powerpoint/2010/main" val="33858287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25D35-0A14-0DC4-3202-59DAD7634A5F}"/>
            </a:ext>
          </a:extLst>
        </p:cNvPr>
        <p:cNvGrpSpPr/>
        <p:nvPr/>
      </p:nvGrpSpPr>
      <p:grpSpPr>
        <a:xfrm>
          <a:off x="0" y="0"/>
          <a:ext cx="0" cy="0"/>
          <a:chOff x="0" y="0"/>
          <a:chExt cx="0" cy="0"/>
        </a:xfrm>
      </p:grpSpPr>
      <p:pic>
        <p:nvPicPr>
          <p:cNvPr id="5" name="Hình ảnh 19" descr="Tổng thống Nga Vladimir Putin (giữa) chụp ảnh với các đại biểu tham dự Hội nghị thượng đỉnh không chính thức SNG ở Saint Petersburg, Nga, ngày 26-12-2022. Ảnh: AFP/TTXVN ">
            <a:extLst>
              <a:ext uri="{FF2B5EF4-FFF2-40B4-BE49-F238E27FC236}">
                <a16:creationId xmlns:a16="http://schemas.microsoft.com/office/drawing/2014/main" id="{7E95D939-51DF-4FD1-9D93-8F7AC6F9B799}"/>
              </a:ext>
            </a:extLst>
          </p:cNvPr>
          <p:cNvPicPr/>
          <p:nvPr/>
        </p:nvPicPr>
        <p:blipFill>
          <a:blip r:embed="rId2">
            <a:extLst>
              <a:ext uri="{28A0092B-C50C-407E-A947-70E740481C1C}">
                <a14:useLocalDpi xmlns:a14="http://schemas.microsoft.com/office/drawing/2010/main" val="0"/>
              </a:ext>
            </a:extLst>
          </a:blip>
          <a:srcRect/>
          <a:stretch>
            <a:fillRect/>
          </a:stretch>
        </p:blipFill>
        <p:spPr>
          <a:xfrm>
            <a:off x="500741" y="548687"/>
            <a:ext cx="3750673" cy="2755174"/>
          </a:xfrm>
          <a:prstGeom prst="rect">
            <a:avLst/>
          </a:prstGeom>
          <a:noFill/>
          <a:ln>
            <a:noFill/>
          </a:ln>
        </p:spPr>
      </p:pic>
      <p:sp>
        <p:nvSpPr>
          <p:cNvPr id="7" name="TextBox 6">
            <a:extLst>
              <a:ext uri="{FF2B5EF4-FFF2-40B4-BE49-F238E27FC236}">
                <a16:creationId xmlns:a16="http://schemas.microsoft.com/office/drawing/2014/main" id="{96732604-C054-404F-BAA5-EE0A853B4029}"/>
              </a:ext>
            </a:extLst>
          </p:cNvPr>
          <p:cNvSpPr txBox="1"/>
          <p:nvPr/>
        </p:nvSpPr>
        <p:spPr>
          <a:xfrm>
            <a:off x="243974" y="3303861"/>
            <a:ext cx="4264208" cy="1021883"/>
          </a:xfrm>
          <a:prstGeom prst="rect">
            <a:avLst/>
          </a:prstGeom>
          <a:noFill/>
        </p:spPr>
        <p:txBody>
          <a:bodyPr wrap="square">
            <a:spAutoFit/>
          </a:bodyPr>
          <a:lstStyle/>
          <a:p>
            <a:pPr algn="ctr">
              <a:lnSpc>
                <a:spcPct val="150000"/>
              </a:lnSpc>
              <a:spcBef>
                <a:spcPts val="100"/>
              </a:spcBef>
              <a:spcAft>
                <a:spcPts val="100"/>
              </a:spcAft>
            </a:pPr>
            <a:r>
              <a:rPr lang="vi-VN">
                <a:solidFill>
                  <a:srgbClr val="000000"/>
                </a:solidFill>
                <a:effectLst/>
                <a:latin typeface="+mn-lt"/>
                <a:ea typeface="Times New Roman" panose="02020603050405020304" pitchFamily="18" charset="0"/>
              </a:rPr>
              <a:t>Tổng thống Nga V. Pu-tin </a:t>
            </a:r>
            <a:r>
              <a:rPr lang="vi-VN">
                <a:effectLst/>
                <a:latin typeface="+mn-lt"/>
                <a:ea typeface="Calibri" panose="020F0502020204030204" pitchFamily="34" charset="0"/>
              </a:rPr>
              <a:t>(giữa)</a:t>
            </a:r>
            <a:r>
              <a:rPr lang="en-US">
                <a:latin typeface="+mn-lt"/>
                <a:ea typeface="Calibri" panose="020F0502020204030204" pitchFamily="34" charset="0"/>
              </a:rPr>
              <a:t> </a:t>
            </a:r>
            <a:r>
              <a:rPr lang="vi-VN">
                <a:effectLst/>
                <a:latin typeface="+mn-lt"/>
                <a:ea typeface="Calibri" panose="020F0502020204030204" pitchFamily="34" charset="0"/>
              </a:rPr>
              <a:t>chụp ảnh với các đại biểu tham dự Hội nghị thượng đỉnh không chính thức SNG ở Xanh Pê-téc-bua, Nga, 26/12/2022</a:t>
            </a:r>
            <a:endParaRPr lang="en-US">
              <a:latin typeface="+mn-lt"/>
            </a:endParaRPr>
          </a:p>
        </p:txBody>
      </p:sp>
      <p:pic>
        <p:nvPicPr>
          <p:cNvPr id="8" name="Hình ảnh 17">
            <a:extLst>
              <a:ext uri="{FF2B5EF4-FFF2-40B4-BE49-F238E27FC236}">
                <a16:creationId xmlns:a16="http://schemas.microsoft.com/office/drawing/2014/main" id="{B30F370F-1998-49CB-BFA4-4BE12B5AED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4764949" y="1926274"/>
            <a:ext cx="3750673" cy="2755173"/>
          </a:xfrm>
          <a:prstGeom prst="rect">
            <a:avLst/>
          </a:prstGeom>
          <a:noFill/>
          <a:ln>
            <a:noFill/>
          </a:ln>
        </p:spPr>
      </p:pic>
      <p:sp>
        <p:nvSpPr>
          <p:cNvPr id="10" name="TextBox 9">
            <a:extLst>
              <a:ext uri="{FF2B5EF4-FFF2-40B4-BE49-F238E27FC236}">
                <a16:creationId xmlns:a16="http://schemas.microsoft.com/office/drawing/2014/main" id="{B6CEAFBB-FEF8-4A75-97DE-2306ADA867FA}"/>
              </a:ext>
            </a:extLst>
          </p:cNvPr>
          <p:cNvSpPr txBox="1"/>
          <p:nvPr/>
        </p:nvSpPr>
        <p:spPr>
          <a:xfrm>
            <a:off x="4691742" y="822251"/>
            <a:ext cx="3897086" cy="1022909"/>
          </a:xfrm>
          <a:prstGeom prst="rect">
            <a:avLst/>
          </a:prstGeom>
          <a:noFill/>
        </p:spPr>
        <p:txBody>
          <a:bodyPr wrap="square">
            <a:spAutoFit/>
          </a:bodyPr>
          <a:lstStyle/>
          <a:p>
            <a:pPr algn="ctr">
              <a:lnSpc>
                <a:spcPct val="150000"/>
              </a:lnSpc>
              <a:spcBef>
                <a:spcPts val="100"/>
              </a:spcBef>
              <a:spcAft>
                <a:spcPts val="100"/>
              </a:spcAft>
            </a:pPr>
            <a:r>
              <a:rPr lang="vi-VN">
                <a:solidFill>
                  <a:srgbClr val="000000"/>
                </a:solidFill>
                <a:effectLst/>
                <a:latin typeface="+mn-lt"/>
                <a:ea typeface="Times New Roman" panose="02020603050405020304" pitchFamily="18" charset="0"/>
              </a:rPr>
              <a:t>Tổng thống Nga V. Pu-tin cùng</a:t>
            </a:r>
            <a:r>
              <a:rPr lang="en-US">
                <a:latin typeface="+mn-lt"/>
                <a:ea typeface="Times New Roman" panose="02020603050405020304" pitchFamily="18" charset="0"/>
              </a:rPr>
              <a:t> </a:t>
            </a:r>
            <a:r>
              <a:rPr lang="vi-VN">
                <a:solidFill>
                  <a:srgbClr val="000000"/>
                </a:solidFill>
                <a:effectLst/>
                <a:latin typeface="+mn-lt"/>
                <a:ea typeface="Times New Roman" panose="02020603050405020304" pitchFamily="18" charset="0"/>
              </a:rPr>
              <a:t>các nhà lãnh đạo các nước thành viên ASEAN tại Hội nghị Cấp cao ASEAN - Nga lần thứ 3, tại Xin-ga-po</a:t>
            </a:r>
            <a:endParaRPr lang="en-US">
              <a:latin typeface="+mn-lt"/>
            </a:endParaRPr>
          </a:p>
        </p:txBody>
      </p:sp>
    </p:spTree>
    <p:extLst>
      <p:ext uri="{BB962C8B-B14F-4D97-AF65-F5344CB8AC3E}">
        <p14:creationId xmlns:p14="http://schemas.microsoft.com/office/powerpoint/2010/main" val="318353203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AA6A853-74D2-4141-B09A-6AF013500BF5}"/>
              </a:ext>
            </a:extLst>
          </p:cNvPr>
          <p:cNvGrpSpPr/>
          <p:nvPr/>
        </p:nvGrpSpPr>
        <p:grpSpPr>
          <a:xfrm>
            <a:off x="285258" y="370114"/>
            <a:ext cx="8186910" cy="4403272"/>
            <a:chOff x="17627" y="240847"/>
            <a:chExt cx="8186910" cy="4403272"/>
          </a:xfrm>
        </p:grpSpPr>
        <p:sp>
          <p:nvSpPr>
            <p:cNvPr id="13" name="Speech Bubble: Rectangle with Corners Rounded 12">
              <a:extLst>
                <a:ext uri="{FF2B5EF4-FFF2-40B4-BE49-F238E27FC236}">
                  <a16:creationId xmlns:a16="http://schemas.microsoft.com/office/drawing/2014/main" id="{2FBBAD7E-21D9-4590-A95F-591AC939FE67}"/>
                </a:ext>
              </a:extLst>
            </p:cNvPr>
            <p:cNvSpPr/>
            <p:nvPr/>
          </p:nvSpPr>
          <p:spPr>
            <a:xfrm>
              <a:off x="404200" y="240847"/>
              <a:ext cx="7800337" cy="1230086"/>
            </a:xfrm>
            <a:prstGeom prst="wedgeRoundRectCallout">
              <a:avLst>
                <a:gd name="adj1" fmla="val -37533"/>
                <a:gd name="adj2" fmla="val 103686"/>
                <a:gd name="adj3" fmla="val 16667"/>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mn-ea"/>
                  <a:cs typeface="+mn-cs"/>
                  <a:sym typeface="Arial"/>
                </a:rPr>
                <a:t>Theo em, vì sao trong giai đoạn 1991 – 1995, tốc độ tăng trưởng bình quân hằng năm của GDP luôn là số âm?</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 </a:t>
              </a:r>
              <a:endParaRPr kumimoji="0" lang="en-US" sz="2000" b="1" i="1"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4" name="Picture 16">
              <a:extLst>
                <a:ext uri="{FF2B5EF4-FFF2-40B4-BE49-F238E27FC236}">
                  <a16:creationId xmlns:a16="http://schemas.microsoft.com/office/drawing/2014/main" id="{EDDF6F31-BE8E-4C01-AE4F-F1A6F73F21D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627" y="2083255"/>
              <a:ext cx="2567281" cy="2560864"/>
            </a:xfrm>
            <a:prstGeom prst="rect">
              <a:avLst/>
            </a:prstGeom>
          </p:spPr>
        </p:pic>
      </p:grpSp>
      <p:sp>
        <p:nvSpPr>
          <p:cNvPr id="18" name="TextBox 17">
            <a:extLst>
              <a:ext uri="{FF2B5EF4-FFF2-40B4-BE49-F238E27FC236}">
                <a16:creationId xmlns:a16="http://schemas.microsoft.com/office/drawing/2014/main" id="{D8B6DDC0-65A6-49E4-9DE7-40E1A744FF6D}"/>
              </a:ext>
            </a:extLst>
          </p:cNvPr>
          <p:cNvSpPr txBox="1"/>
          <p:nvPr/>
        </p:nvSpPr>
        <p:spPr>
          <a:xfrm>
            <a:off x="3900168" y="2136322"/>
            <a:ext cx="4572000" cy="2351285"/>
          </a:xfrm>
          <a:prstGeom prst="rect">
            <a:avLst/>
          </a:prstGeom>
          <a:solidFill>
            <a:schemeClr val="accent5"/>
          </a:solidFill>
        </p:spPr>
        <p:txBody>
          <a:bodyPr wrap="square">
            <a:spAutoFit/>
          </a:bodyPr>
          <a:lstStyle/>
          <a:p>
            <a:pPr algn="just">
              <a:lnSpc>
                <a:spcPct val="150000"/>
              </a:lnSpc>
              <a:spcBef>
                <a:spcPts val="100"/>
              </a:spcBef>
              <a:spcAft>
                <a:spcPts val="100"/>
              </a:spcAft>
            </a:pPr>
            <a:r>
              <a:rPr lang="vi-VN" sz="2000" kern="100">
                <a:solidFill>
                  <a:srgbClr val="000000"/>
                </a:solidFill>
                <a:effectLst/>
                <a:latin typeface="+mn-lt"/>
                <a:ea typeface="Calibri" panose="020F0502020204030204" pitchFamily="34" charset="0"/>
              </a:rPr>
              <a:t>Trong giai đoạn 1991 – 1995, tốc độ tăng trưởng bình quân hằng năm của GDP luôn là số âm do sai lầm của chính phủ trong việc thực hiện chính sách tư nhân hóa.</a:t>
            </a:r>
            <a:endParaRPr lang="en-US" sz="2000">
              <a:effectLst/>
              <a:latin typeface="+mn-lt"/>
              <a:ea typeface="Calibri" panose="020F0502020204030204" pitchFamily="34" charset="0"/>
            </a:endParaRPr>
          </a:p>
        </p:txBody>
      </p:sp>
    </p:spTree>
    <p:extLst>
      <p:ext uri="{BB962C8B-B14F-4D97-AF65-F5344CB8AC3E}">
        <p14:creationId xmlns:p14="http://schemas.microsoft.com/office/powerpoint/2010/main" val="294246015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981963F-183E-CC28-01BB-C01AB1193FD6}"/>
              </a:ext>
            </a:extLst>
          </p:cNvPr>
          <p:cNvGrpSpPr/>
          <p:nvPr/>
        </p:nvGrpSpPr>
        <p:grpSpPr>
          <a:xfrm>
            <a:off x="352001" y="287867"/>
            <a:ext cx="8439998" cy="1193140"/>
            <a:chOff x="382269" y="313267"/>
            <a:chExt cx="8439998" cy="1193140"/>
          </a:xfrm>
        </p:grpSpPr>
        <p:sp>
          <p:nvSpPr>
            <p:cNvPr id="5" name="Rectangle: Rounded Corners 4">
              <a:extLst>
                <a:ext uri="{FF2B5EF4-FFF2-40B4-BE49-F238E27FC236}">
                  <a16:creationId xmlns:a16="http://schemas.microsoft.com/office/drawing/2014/main" id="{52938B98-3EE5-FE4A-CBAA-F53BD0494C08}"/>
                </a:ext>
              </a:extLst>
            </p:cNvPr>
            <p:cNvSpPr/>
            <p:nvPr/>
          </p:nvSpPr>
          <p:spPr>
            <a:xfrm>
              <a:off x="982133" y="313267"/>
              <a:ext cx="7840134" cy="1041400"/>
            </a:xfrm>
            <a:prstGeom prst="roundRect">
              <a:avLst/>
            </a:prstGeom>
            <a:solidFill>
              <a:schemeClr val="accent6"/>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Times New Roman" panose="02020603050405020304" pitchFamily="18" charset="0"/>
                </a:rPr>
                <a:t>Sự chuyển biến về chính trị, kinh tế của Liên bang Nga </a:t>
              </a:r>
              <a:endParaRPr lang="en-US" sz="2000">
                <a:solidFill>
                  <a:srgbClr val="000000"/>
                </a:solidFill>
                <a:effectLst/>
                <a:ea typeface="Times New Roman" panose="02020603050405020304" pitchFamily="18" charset="0"/>
              </a:endParaRPr>
            </a:p>
            <a:p>
              <a:pPr algn="ctr">
                <a:lnSpc>
                  <a:spcPct val="150000"/>
                </a:lnSpc>
              </a:pPr>
              <a:r>
                <a:rPr lang="vi-VN" sz="2000">
                  <a:solidFill>
                    <a:srgbClr val="000000"/>
                  </a:solidFill>
                  <a:effectLst/>
                  <a:ea typeface="Times New Roman" panose="02020603050405020304" pitchFamily="18" charset="0"/>
                </a:rPr>
                <a:t>từ năm 1991 đến nay có ý nghĩa gì?</a:t>
              </a:r>
              <a:endParaRPr lang="en-US" sz="1600"/>
            </a:p>
          </p:txBody>
        </p:sp>
        <p:sp>
          <p:nvSpPr>
            <p:cNvPr id="6" name="Freeform 11">
              <a:extLst>
                <a:ext uri="{FF2B5EF4-FFF2-40B4-BE49-F238E27FC236}">
                  <a16:creationId xmlns:a16="http://schemas.microsoft.com/office/drawing/2014/main" id="{107DE159-2291-08F7-F1E6-35028B0429AE}"/>
                </a:ext>
              </a:extLst>
            </p:cNvPr>
            <p:cNvSpPr/>
            <p:nvPr/>
          </p:nvSpPr>
          <p:spPr>
            <a:xfrm>
              <a:off x="382269" y="600287"/>
              <a:ext cx="1199727" cy="906120"/>
            </a:xfrm>
            <a:custGeom>
              <a:avLst/>
              <a:gdLst/>
              <a:ahLst/>
              <a:cxnLst/>
              <a:rect l="l" t="t" r="r" b="b"/>
              <a:pathLst>
                <a:path w="2821017" h="2109885">
                  <a:moveTo>
                    <a:pt x="0" y="0"/>
                  </a:moveTo>
                  <a:lnTo>
                    <a:pt x="2821017" y="0"/>
                  </a:lnTo>
                  <a:lnTo>
                    <a:pt x="2821017" y="2109885"/>
                  </a:lnTo>
                  <a:lnTo>
                    <a:pt x="0" y="2109885"/>
                  </a:lnTo>
                  <a:lnTo>
                    <a:pt x="0" y="0"/>
                  </a:lnTo>
                  <a:close/>
                </a:path>
              </a:pathLst>
            </a:custGeom>
            <a:blipFill>
              <a:blip r:embed="rId2"/>
              <a:stretch>
                <a:fillRect/>
              </a:stretch>
            </a:blipFill>
          </p:spPr>
          <p:txBody>
            <a:bodyPr/>
            <a:lstStyle/>
            <a:p>
              <a:endParaRPr lang="en-US"/>
            </a:p>
          </p:txBody>
        </p:sp>
      </p:grpSp>
      <p:pic>
        <p:nvPicPr>
          <p:cNvPr id="8" name="Picture 7">
            <a:extLst>
              <a:ext uri="{FF2B5EF4-FFF2-40B4-BE49-F238E27FC236}">
                <a16:creationId xmlns:a16="http://schemas.microsoft.com/office/drawing/2014/main" id="{3D15281A-37BF-4214-CC58-AEA6607449C4}"/>
              </a:ext>
            </a:extLst>
          </p:cNvPr>
          <p:cNvPicPr>
            <a:picLocks noChangeAspect="1"/>
          </p:cNvPicPr>
          <p:nvPr/>
        </p:nvPicPr>
        <p:blipFill>
          <a:blip r:embed="rId3"/>
          <a:srcRect/>
          <a:stretch/>
        </p:blipFill>
        <p:spPr>
          <a:xfrm>
            <a:off x="352001" y="1616287"/>
            <a:ext cx="4859019" cy="3239346"/>
          </a:xfrm>
          <a:prstGeom prst="rect">
            <a:avLst/>
          </a:prstGeom>
        </p:spPr>
      </p:pic>
      <p:sp>
        <p:nvSpPr>
          <p:cNvPr id="9" name="Speech Bubble: Rectangle with Corners Rounded 8">
            <a:extLst>
              <a:ext uri="{FF2B5EF4-FFF2-40B4-BE49-F238E27FC236}">
                <a16:creationId xmlns:a16="http://schemas.microsoft.com/office/drawing/2014/main" id="{1D547443-CE86-EBD9-42B3-3B29A12C1C05}"/>
              </a:ext>
            </a:extLst>
          </p:cNvPr>
          <p:cNvSpPr/>
          <p:nvPr/>
        </p:nvSpPr>
        <p:spPr>
          <a:xfrm>
            <a:off x="5059047" y="1616287"/>
            <a:ext cx="3732952" cy="960120"/>
          </a:xfrm>
          <a:prstGeom prst="wedgeRoundRectCallout">
            <a:avLst>
              <a:gd name="adj1" fmla="val -59928"/>
              <a:gd name="adj2" fmla="val 711"/>
              <a:gd name="adj3" fmla="val 16667"/>
            </a:avLst>
          </a:prstGeom>
          <a:solidFill>
            <a:schemeClr val="accent3"/>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Địa vị quốc tế được nâng cao, lấy lại vị trí cường quốc.</a:t>
            </a:r>
            <a:endParaRPr lang="en-US" sz="2000">
              <a:solidFill>
                <a:srgbClr val="000000"/>
              </a:solidFill>
            </a:endParaRPr>
          </a:p>
        </p:txBody>
      </p:sp>
      <p:sp>
        <p:nvSpPr>
          <p:cNvPr id="10" name="Speech Bubble: Rectangle with Corners Rounded 9">
            <a:extLst>
              <a:ext uri="{FF2B5EF4-FFF2-40B4-BE49-F238E27FC236}">
                <a16:creationId xmlns:a16="http://schemas.microsoft.com/office/drawing/2014/main" id="{772BE9EE-519F-9D3D-F27C-BB893004FFD4}"/>
              </a:ext>
            </a:extLst>
          </p:cNvPr>
          <p:cNvSpPr/>
          <p:nvPr/>
        </p:nvSpPr>
        <p:spPr>
          <a:xfrm>
            <a:off x="5059047" y="2728147"/>
            <a:ext cx="3732952" cy="960120"/>
          </a:xfrm>
          <a:prstGeom prst="wedgeRoundRectCallout">
            <a:avLst>
              <a:gd name="adj1" fmla="val -59928"/>
              <a:gd name="adj2" fmla="val 711"/>
              <a:gd name="adj3" fmla="val 16667"/>
            </a:avLst>
          </a:prstGeom>
          <a:solidFill>
            <a:schemeClr val="accent3"/>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Góp phần tạo nên trật tự thế giới đa cực.</a:t>
            </a:r>
            <a:endParaRPr lang="en-US" sz="2000">
              <a:solidFill>
                <a:srgbClr val="000000"/>
              </a:solidFill>
            </a:endParaRPr>
          </a:p>
        </p:txBody>
      </p:sp>
      <p:sp>
        <p:nvSpPr>
          <p:cNvPr id="11" name="Speech Bubble: Rectangle with Corners Rounded 10">
            <a:extLst>
              <a:ext uri="{FF2B5EF4-FFF2-40B4-BE49-F238E27FC236}">
                <a16:creationId xmlns:a16="http://schemas.microsoft.com/office/drawing/2014/main" id="{3637ABA5-697F-681C-07DB-B03C8C5E0FBA}"/>
              </a:ext>
            </a:extLst>
          </p:cNvPr>
          <p:cNvSpPr/>
          <p:nvPr/>
        </p:nvSpPr>
        <p:spPr>
          <a:xfrm>
            <a:off x="5059047" y="3859530"/>
            <a:ext cx="3732952" cy="960120"/>
          </a:xfrm>
          <a:prstGeom prst="wedgeRoundRectCallout">
            <a:avLst>
              <a:gd name="adj1" fmla="val -59928"/>
              <a:gd name="adj2" fmla="val 711"/>
              <a:gd name="adj3" fmla="val 16667"/>
            </a:avLst>
          </a:prstGeom>
          <a:solidFill>
            <a:schemeClr val="accent3"/>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Tạo điều kiện để đối trọng với Mỹ và các nước phương Tây.</a:t>
            </a:r>
            <a:endParaRPr lang="en-US" sz="2000">
              <a:solidFill>
                <a:srgbClr val="000000"/>
              </a:solidFill>
            </a:endParaRPr>
          </a:p>
        </p:txBody>
      </p:sp>
    </p:spTree>
    <p:extLst>
      <p:ext uri="{BB962C8B-B14F-4D97-AF65-F5344CB8AC3E}">
        <p14:creationId xmlns:p14="http://schemas.microsoft.com/office/powerpoint/2010/main" val="350134822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Shape 374">
          <a:extLst>
            <a:ext uri="{FF2B5EF4-FFF2-40B4-BE49-F238E27FC236}">
              <a16:creationId xmlns:a16="http://schemas.microsoft.com/office/drawing/2014/main" id="{CFA84929-6A50-4988-9D8B-70ED46DE8BB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2907E7E-56B2-69D1-4703-7B78EAD8F842}"/>
              </a:ext>
            </a:extLst>
          </p:cNvPr>
          <p:cNvSpPr/>
          <p:nvPr/>
        </p:nvSpPr>
        <p:spPr>
          <a:xfrm>
            <a:off x="0" y="0"/>
            <a:ext cx="9144000" cy="5143500"/>
          </a:xfrm>
          <a:prstGeom prst="rect">
            <a:avLst/>
          </a:prstGeom>
          <a:gradFill flip="none" rotWithShape="1">
            <a:gsLst>
              <a:gs pos="0">
                <a:srgbClr val="000000">
                  <a:alpha val="0"/>
                </a:srgbClr>
              </a:gs>
              <a:gs pos="50000">
                <a:srgbClr val="000000">
                  <a:alpha val="73000"/>
                </a:srgbClr>
              </a:gs>
              <a:gs pos="100000">
                <a:srgbClr val="00000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35E8792C-ACB8-DBEB-39C2-3BA0382CC20E}"/>
              </a:ext>
            </a:extLst>
          </p:cNvPr>
          <p:cNvGrpSpPr/>
          <p:nvPr/>
        </p:nvGrpSpPr>
        <p:grpSpPr>
          <a:xfrm>
            <a:off x="475721" y="1614165"/>
            <a:ext cx="8192558" cy="3013939"/>
            <a:chOff x="-899297" y="2298437"/>
            <a:chExt cx="8192558" cy="3013939"/>
          </a:xfrm>
          <a:effectLst>
            <a:outerShdw blurRad="63500" sx="102000" sy="102000" algn="ctr" rotWithShape="0">
              <a:prstClr val="black">
                <a:alpha val="40000"/>
              </a:prstClr>
            </a:outerShdw>
          </a:effectLst>
        </p:grpSpPr>
        <p:sp>
          <p:nvSpPr>
            <p:cNvPr id="9" name="TextBox 8">
              <a:extLst>
                <a:ext uri="{FF2B5EF4-FFF2-40B4-BE49-F238E27FC236}">
                  <a16:creationId xmlns:a16="http://schemas.microsoft.com/office/drawing/2014/main" id="{2141E197-3AAB-6721-DF94-4A98202D5988}"/>
                </a:ext>
              </a:extLst>
            </p:cNvPr>
            <p:cNvSpPr txBox="1"/>
            <p:nvPr/>
          </p:nvSpPr>
          <p:spPr>
            <a:xfrm>
              <a:off x="-899297" y="2968721"/>
              <a:ext cx="8192558" cy="2343655"/>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
                  <a:schemeClr val="accent6"/>
                </a:buClr>
                <a:buSzTx/>
                <a:tabLst/>
                <a:defRPr/>
              </a:pPr>
              <a:r>
                <a:rPr kumimoji="0" lang="vi-VN" sz="2000" b="0" i="0" u="none" strike="noStrike" kern="0" cap="none" spc="0" normalizeH="0" baseline="0" noProof="0">
                  <a:ln>
                    <a:noFill/>
                  </a:ln>
                  <a:solidFill>
                    <a:schemeClr val="accent6"/>
                  </a:solidFill>
                  <a:effectLst/>
                  <a:uLnTx/>
                  <a:uFillTx/>
                  <a:latin typeface="Arial"/>
                  <a:cs typeface="Arial"/>
                  <a:sym typeface="Arial"/>
                </a:rPr>
                <a:t>Tình hình kinh tế Liên bang Nga (1991) đến nay:</a:t>
              </a:r>
            </a:p>
            <a:p>
              <a:pPr marL="342900" marR="0" lvl="0" indent="-342900" algn="just" defTabSz="914400" rtl="0" eaLnBrk="1" fontAlgn="auto" latinLnBrk="0" hangingPunct="1">
                <a:lnSpc>
                  <a:spcPct val="150000"/>
                </a:lnSpc>
                <a:spcBef>
                  <a:spcPts val="0"/>
                </a:spcBef>
                <a:spcAft>
                  <a:spcPts val="0"/>
                </a:spcAft>
                <a:buClr>
                  <a:schemeClr val="accent6"/>
                </a:buClr>
                <a:buSzTx/>
                <a:buFont typeface="Arial" panose="020B0604020202020204" pitchFamily="34" charset="0"/>
                <a:buChar char="•"/>
                <a:tabLst/>
                <a:defRPr/>
              </a:pPr>
              <a:r>
                <a:rPr kumimoji="0" lang="vi-VN" sz="2000" b="0" i="0" u="none" strike="noStrike" kern="0" cap="none" spc="0" normalizeH="0" baseline="0" noProof="0">
                  <a:ln>
                    <a:noFill/>
                  </a:ln>
                  <a:solidFill>
                    <a:schemeClr val="accent6"/>
                  </a:solidFill>
                  <a:effectLst/>
                  <a:uLnTx/>
                  <a:uFillTx/>
                  <a:latin typeface="Arial"/>
                  <a:cs typeface="Arial"/>
                  <a:sym typeface="Arial"/>
                </a:rPr>
                <a:t>Trong thời kì Tổng thống B. En-xin (1991- 1999): kinh tế tăng trưởng âm (1991 – 1996) sau đó bắt đầu tăng trưởng (1996 trở đi).</a:t>
              </a:r>
            </a:p>
            <a:p>
              <a:pPr marL="342900" marR="0" lvl="0" indent="-342900" algn="just" defTabSz="914400" rtl="0" eaLnBrk="1" fontAlgn="auto" latinLnBrk="0" hangingPunct="1">
                <a:lnSpc>
                  <a:spcPct val="150000"/>
                </a:lnSpc>
                <a:spcBef>
                  <a:spcPts val="0"/>
                </a:spcBef>
                <a:spcAft>
                  <a:spcPts val="0"/>
                </a:spcAft>
                <a:buClr>
                  <a:schemeClr val="accent6"/>
                </a:buClr>
                <a:buSzTx/>
                <a:buFont typeface="Arial" panose="020B0604020202020204" pitchFamily="34" charset="0"/>
                <a:buChar char="•"/>
                <a:tabLst/>
                <a:defRPr/>
              </a:pPr>
              <a:r>
                <a:rPr kumimoji="0" lang="vi-VN" sz="2000" b="0" i="0" u="none" strike="noStrike" kern="0" cap="none" spc="0" normalizeH="0" baseline="0" noProof="0">
                  <a:ln>
                    <a:noFill/>
                  </a:ln>
                  <a:solidFill>
                    <a:schemeClr val="accent6"/>
                  </a:solidFill>
                  <a:effectLst/>
                  <a:uLnTx/>
                  <a:uFillTx/>
                  <a:latin typeface="Arial"/>
                  <a:cs typeface="Arial"/>
                  <a:sym typeface="Arial"/>
                </a:rPr>
                <a:t>Trong thời kì Tổng thống V.Pu-tin (1999 – nay): tăng trưởng nhưng tốc độ không ổn định.</a:t>
              </a:r>
            </a:p>
          </p:txBody>
        </p:sp>
        <p:sp>
          <p:nvSpPr>
            <p:cNvPr id="10" name="Rectangle: Rounded Corners 9">
              <a:extLst>
                <a:ext uri="{FF2B5EF4-FFF2-40B4-BE49-F238E27FC236}">
                  <a16:creationId xmlns:a16="http://schemas.microsoft.com/office/drawing/2014/main" id="{CFB8B325-91CF-CBE9-CE12-DEFC49E91DFB}"/>
                </a:ext>
              </a:extLst>
            </p:cNvPr>
            <p:cNvSpPr/>
            <p:nvPr/>
          </p:nvSpPr>
          <p:spPr>
            <a:xfrm>
              <a:off x="2132260" y="2298437"/>
              <a:ext cx="2129445" cy="670284"/>
            </a:xfrm>
            <a:prstGeom prst="roundRect">
              <a:avLst/>
            </a:prstGeom>
            <a:solidFill>
              <a:srgbClr val="F37D3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sym typeface="Arial"/>
                </a:rPr>
                <a:t>Kết luận</a:t>
              </a:r>
            </a:p>
          </p:txBody>
        </p:sp>
      </p:grpSp>
    </p:spTree>
    <p:extLst>
      <p:ext uri="{BB962C8B-B14F-4D97-AF65-F5344CB8AC3E}">
        <p14:creationId xmlns:p14="http://schemas.microsoft.com/office/powerpoint/2010/main" val="173220606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pic>
        <p:nvPicPr>
          <p:cNvPr id="1261" name="Google Shape;1261;p50"/>
          <p:cNvPicPr preferRelativeResize="0">
            <a:picLocks noGrp="1"/>
          </p:cNvPicPr>
          <p:nvPr>
            <p:ph type="pic" idx="4294967295"/>
          </p:nvPr>
        </p:nvPicPr>
        <p:blipFill>
          <a:blip r:embed="rId3"/>
          <a:srcRect l="3468" r="3468"/>
          <a:stretch/>
        </p:blipFill>
        <p:spPr>
          <a:xfrm>
            <a:off x="-6350" y="-6350"/>
            <a:ext cx="9150350" cy="5143500"/>
          </a:xfrm>
          <a:prstGeom prst="rect">
            <a:avLst/>
          </a:prstGeom>
        </p:spPr>
      </p:pic>
      <p:sp>
        <p:nvSpPr>
          <p:cNvPr id="4" name="Oval 3">
            <a:extLst>
              <a:ext uri="{FF2B5EF4-FFF2-40B4-BE49-F238E27FC236}">
                <a16:creationId xmlns:a16="http://schemas.microsoft.com/office/drawing/2014/main" id="{E39D9EAD-809B-70BF-3098-8F9C4B94CD74}"/>
              </a:ext>
            </a:extLst>
          </p:cNvPr>
          <p:cNvSpPr/>
          <p:nvPr/>
        </p:nvSpPr>
        <p:spPr>
          <a:xfrm>
            <a:off x="4401014" y="279100"/>
            <a:ext cx="4572000" cy="4572000"/>
          </a:xfrm>
          <a:prstGeom prst="ellipse">
            <a:avLst/>
          </a:prstGeom>
          <a:solidFill>
            <a:srgbClr val="FFFFFF">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9E7"/>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141D9895-656D-5EC3-93D5-52944E8BFACE}"/>
              </a:ext>
            </a:extLst>
          </p:cNvPr>
          <p:cNvSpPr txBox="1"/>
          <p:nvPr/>
        </p:nvSpPr>
        <p:spPr>
          <a:xfrm>
            <a:off x="4955369" y="1197623"/>
            <a:ext cx="3463290" cy="2748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srgbClr val="BF3030">
                    <a:lumMod val="75000"/>
                  </a:srgbClr>
                </a:solidFill>
                <a:effectLst/>
                <a:uLnTx/>
                <a:uFillTx/>
                <a:latin typeface="Arial" panose="020B0604020202020204" pitchFamily="34" charset="0"/>
                <a:cs typeface="Arial" panose="020B0604020202020204" pitchFamily="34" charset="0"/>
                <a:sym typeface="Arial"/>
              </a:rPr>
              <a:t>CẢM ƠN </a:t>
            </a:r>
            <a:r>
              <a:rPr kumimoji="0" lang="en-US" sz="4000" b="1" i="0" u="none" strike="noStrike" kern="0" cap="none" spc="0" normalizeH="0" baseline="0" noProof="0">
                <a:ln>
                  <a:noFill/>
                </a:ln>
                <a:solidFill>
                  <a:srgbClr val="BF3030">
                    <a:lumMod val="75000"/>
                  </a:srgbClr>
                </a:solidFill>
                <a:effectLst/>
                <a:uLnTx/>
                <a:uFillTx/>
                <a:latin typeface="Arial" panose="020B0604020202020204" pitchFamily="34" charset="0"/>
                <a:cs typeface="Arial" panose="020B0604020202020204" pitchFamily="34" charset="0"/>
                <a:sym typeface="Arial"/>
              </a:rPr>
              <a:t>CÁC EM ĐÃ LẮNG NGHE!</a:t>
            </a:r>
            <a:endParaRPr kumimoji="0" lang="en-US" sz="4000" b="0" i="0" u="none" strike="noStrike" kern="0" cap="none" spc="0" normalizeH="0" baseline="0" noProof="0">
              <a:ln>
                <a:noFill/>
              </a:ln>
              <a:solidFill>
                <a:srgbClr val="BF3030">
                  <a:lumMod val="75000"/>
                </a:srgbClr>
              </a:solidFill>
              <a:effectLst/>
              <a:uLnTx/>
              <a:uFillTx/>
              <a:latin typeface="Arial"/>
              <a:cs typeface="Arial"/>
              <a:sym typeface="Arial"/>
            </a:endParaRPr>
          </a:p>
        </p:txBody>
      </p:sp>
    </p:spTree>
  </p:cSld>
  <p:clrMapOvr>
    <a:masterClrMapping/>
  </p:clrMapOvr>
  <p:transition spd="med" advTm="0">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3" descr="Ảnh có chứa tòa nhà, bầu trời, ngoài trời, cờ&#10;&#10;Mô tả được tạo tự động">
            <a:extLst>
              <a:ext uri="{FF2B5EF4-FFF2-40B4-BE49-F238E27FC236}">
                <a16:creationId xmlns:a16="http://schemas.microsoft.com/office/drawing/2014/main" id="{7E85E8E7-C9B5-4A5D-BAEB-A53ED1ECC599}"/>
              </a:ext>
            </a:extLst>
          </p:cNvPr>
          <p:cNvPicPr/>
          <p:nvPr/>
        </p:nvPicPr>
        <p:blipFill>
          <a:blip r:embed="rId2">
            <a:extLst>
              <a:ext uri="{28A0092B-C50C-407E-A947-70E740481C1C}">
                <a14:useLocalDpi xmlns:a14="http://schemas.microsoft.com/office/drawing/2010/main" val="0"/>
              </a:ext>
            </a:extLst>
          </a:blip>
          <a:srcRect/>
          <a:stretch>
            <a:fillRect/>
          </a:stretch>
        </p:blipFill>
        <p:spPr>
          <a:xfrm>
            <a:off x="1011554" y="346163"/>
            <a:ext cx="2689588" cy="3670663"/>
          </a:xfrm>
          <a:prstGeom prst="rect">
            <a:avLst/>
          </a:prstGeom>
          <a:noFill/>
          <a:ln>
            <a:noFill/>
          </a:ln>
        </p:spPr>
      </p:pic>
      <p:pic>
        <p:nvPicPr>
          <p:cNvPr id="7" name="Hình ảnh 1" descr="Chia sẻ với hơn 66 về hình new york hay nhất - coedo.com.vn">
            <a:extLst>
              <a:ext uri="{FF2B5EF4-FFF2-40B4-BE49-F238E27FC236}">
                <a16:creationId xmlns:a16="http://schemas.microsoft.com/office/drawing/2014/main" id="{1DCC0A89-64C0-4B27-8EA1-6D96345D3845}"/>
              </a:ext>
            </a:extLst>
          </p:cNvPr>
          <p:cNvPicPr/>
          <p:nvPr/>
        </p:nvPicPr>
        <p:blipFill>
          <a:blip r:embed="rId3">
            <a:extLst>
              <a:ext uri="{28A0092B-C50C-407E-A947-70E740481C1C}">
                <a14:useLocalDpi xmlns:a14="http://schemas.microsoft.com/office/drawing/2010/main" val="0"/>
              </a:ext>
            </a:extLst>
          </a:blip>
          <a:srcRect/>
          <a:stretch>
            <a:fillRect/>
          </a:stretch>
        </p:blipFill>
        <p:spPr>
          <a:xfrm>
            <a:off x="4740456" y="346164"/>
            <a:ext cx="3641544" cy="3670662"/>
          </a:xfrm>
          <a:prstGeom prst="rect">
            <a:avLst/>
          </a:prstGeom>
          <a:noFill/>
          <a:ln>
            <a:noFill/>
          </a:ln>
        </p:spPr>
      </p:pic>
      <p:sp>
        <p:nvSpPr>
          <p:cNvPr id="9" name="TextBox 8">
            <a:extLst>
              <a:ext uri="{FF2B5EF4-FFF2-40B4-BE49-F238E27FC236}">
                <a16:creationId xmlns:a16="http://schemas.microsoft.com/office/drawing/2014/main" id="{569837D9-C41E-4F20-AC38-F66F25B31B6C}"/>
              </a:ext>
            </a:extLst>
          </p:cNvPr>
          <p:cNvSpPr txBox="1"/>
          <p:nvPr/>
        </p:nvSpPr>
        <p:spPr>
          <a:xfrm>
            <a:off x="535576" y="4071946"/>
            <a:ext cx="3641544" cy="725391"/>
          </a:xfrm>
          <a:prstGeom prst="rect">
            <a:avLst/>
          </a:prstGeom>
          <a:noFill/>
        </p:spPr>
        <p:txBody>
          <a:bodyPr wrap="square">
            <a:spAutoFit/>
          </a:bodyPr>
          <a:lstStyle/>
          <a:p>
            <a:pPr algn="ctr">
              <a:lnSpc>
                <a:spcPct val="150000"/>
              </a:lnSpc>
              <a:spcBef>
                <a:spcPts val="100"/>
              </a:spcBef>
              <a:spcAft>
                <a:spcPts val="100"/>
              </a:spcAft>
            </a:pPr>
            <a:r>
              <a:rPr lang="vi-VN" i="1">
                <a:solidFill>
                  <a:srgbClr val="000000"/>
                </a:solidFill>
                <a:effectLst/>
                <a:latin typeface="+mn-lt"/>
                <a:ea typeface="Times New Roman" panose="02020603050405020304" pitchFamily="18" charset="0"/>
              </a:rPr>
              <a:t>Hình 1. Lá cờ Liên bang Nga thay cho cờ Liên Xô trên nóc điện Krem-li (26/12/1991)</a:t>
            </a:r>
            <a:endParaRPr lang="en-US">
              <a:latin typeface="+mn-lt"/>
            </a:endParaRPr>
          </a:p>
        </p:txBody>
      </p:sp>
      <p:sp>
        <p:nvSpPr>
          <p:cNvPr id="10" name="TextBox 9">
            <a:extLst>
              <a:ext uri="{FF2B5EF4-FFF2-40B4-BE49-F238E27FC236}">
                <a16:creationId xmlns:a16="http://schemas.microsoft.com/office/drawing/2014/main" id="{CBE62430-F45D-478D-A17F-D2F9847ADC24}"/>
              </a:ext>
            </a:extLst>
          </p:cNvPr>
          <p:cNvSpPr txBox="1"/>
          <p:nvPr/>
        </p:nvSpPr>
        <p:spPr>
          <a:xfrm>
            <a:off x="5257527" y="4098619"/>
            <a:ext cx="2607401" cy="698717"/>
          </a:xfrm>
          <a:prstGeom prst="rect">
            <a:avLst/>
          </a:prstGeom>
          <a:noFill/>
        </p:spPr>
        <p:txBody>
          <a:bodyPr wrap="square">
            <a:spAutoFit/>
          </a:bodyPr>
          <a:lstStyle/>
          <a:p>
            <a:pPr algn="ctr">
              <a:lnSpc>
                <a:spcPct val="150000"/>
              </a:lnSpc>
            </a:pPr>
            <a:r>
              <a:rPr lang="vi-VN" sz="1400" i="1">
                <a:solidFill>
                  <a:srgbClr val="000000"/>
                </a:solidFill>
                <a:effectLst/>
                <a:latin typeface="+mn-lt"/>
                <a:ea typeface="Times New Roman" panose="02020603050405020304" pitchFamily="18" charset="0"/>
              </a:rPr>
              <a:t>Hình 2. Một góc của thành phố Niu Y – oóc (Mỹ)</a:t>
            </a:r>
            <a:endParaRPr lang="en-US">
              <a:latin typeface="+mn-lt"/>
            </a:endParaRPr>
          </a:p>
        </p:txBody>
      </p:sp>
    </p:spTree>
    <p:extLst>
      <p:ext uri="{BB962C8B-B14F-4D97-AF65-F5344CB8AC3E}">
        <p14:creationId xmlns:p14="http://schemas.microsoft.com/office/powerpoint/2010/main" val="411119601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3" descr="Ảnh có chứa tòa nhà, bầu trời, ngoài trời, cờ&#10;&#10;Mô tả được tạo tự động">
            <a:extLst>
              <a:ext uri="{FF2B5EF4-FFF2-40B4-BE49-F238E27FC236}">
                <a16:creationId xmlns:a16="http://schemas.microsoft.com/office/drawing/2014/main" id="{7E85E8E7-C9B5-4A5D-BAEB-A53ED1ECC599}"/>
              </a:ext>
            </a:extLst>
          </p:cNvPr>
          <p:cNvPicPr/>
          <p:nvPr/>
        </p:nvPicPr>
        <p:blipFill>
          <a:blip r:embed="rId2">
            <a:extLst>
              <a:ext uri="{28A0092B-C50C-407E-A947-70E740481C1C}">
                <a14:useLocalDpi xmlns:a14="http://schemas.microsoft.com/office/drawing/2010/main" val="0"/>
              </a:ext>
            </a:extLst>
          </a:blip>
          <a:srcRect/>
          <a:stretch>
            <a:fillRect/>
          </a:stretch>
        </p:blipFill>
        <p:spPr>
          <a:xfrm>
            <a:off x="717639" y="346163"/>
            <a:ext cx="2689588" cy="3670663"/>
          </a:xfrm>
          <a:prstGeom prst="rect">
            <a:avLst/>
          </a:prstGeom>
          <a:noFill/>
          <a:ln>
            <a:noFill/>
          </a:ln>
        </p:spPr>
      </p:pic>
      <p:sp>
        <p:nvSpPr>
          <p:cNvPr id="9" name="TextBox 8">
            <a:extLst>
              <a:ext uri="{FF2B5EF4-FFF2-40B4-BE49-F238E27FC236}">
                <a16:creationId xmlns:a16="http://schemas.microsoft.com/office/drawing/2014/main" id="{569837D9-C41E-4F20-AC38-F66F25B31B6C}"/>
              </a:ext>
            </a:extLst>
          </p:cNvPr>
          <p:cNvSpPr txBox="1"/>
          <p:nvPr/>
        </p:nvSpPr>
        <p:spPr>
          <a:xfrm>
            <a:off x="241661" y="4071946"/>
            <a:ext cx="3641544" cy="725391"/>
          </a:xfrm>
          <a:prstGeom prst="rect">
            <a:avLst/>
          </a:prstGeom>
          <a:noFill/>
        </p:spPr>
        <p:txBody>
          <a:bodyPr wrap="square">
            <a:spAutoFit/>
          </a:bodyPr>
          <a:lstStyle/>
          <a:p>
            <a:pPr algn="ctr">
              <a:lnSpc>
                <a:spcPct val="150000"/>
              </a:lnSpc>
              <a:spcBef>
                <a:spcPts val="100"/>
              </a:spcBef>
              <a:spcAft>
                <a:spcPts val="100"/>
              </a:spcAft>
            </a:pPr>
            <a:r>
              <a:rPr lang="vi-VN" i="1">
                <a:solidFill>
                  <a:srgbClr val="000000"/>
                </a:solidFill>
                <a:effectLst/>
                <a:latin typeface="+mn-lt"/>
                <a:ea typeface="Times New Roman" panose="02020603050405020304" pitchFamily="18" charset="0"/>
              </a:rPr>
              <a:t>Hình 1. Lá cờ Liên bang Nga thay cho cờ Liên Xô trên nóc điện Krem-li (26/12/1991)</a:t>
            </a:r>
            <a:endParaRPr lang="en-US">
              <a:latin typeface="+mn-lt"/>
            </a:endParaRPr>
          </a:p>
        </p:txBody>
      </p:sp>
      <p:sp>
        <p:nvSpPr>
          <p:cNvPr id="8" name="TextBox 7">
            <a:extLst>
              <a:ext uri="{FF2B5EF4-FFF2-40B4-BE49-F238E27FC236}">
                <a16:creationId xmlns:a16="http://schemas.microsoft.com/office/drawing/2014/main" id="{136E0797-560A-4D20-B517-2736F871587E}"/>
              </a:ext>
            </a:extLst>
          </p:cNvPr>
          <p:cNvSpPr txBox="1"/>
          <p:nvPr/>
        </p:nvSpPr>
        <p:spPr>
          <a:xfrm>
            <a:off x="3883205" y="705992"/>
            <a:ext cx="4577442" cy="3728649"/>
          </a:xfrm>
          <a:prstGeom prst="rect">
            <a:avLst/>
          </a:prstGeom>
          <a:solidFill>
            <a:schemeClr val="accent5"/>
          </a:solidFill>
        </p:spPr>
        <p:txBody>
          <a:bodyPr wrap="square">
            <a:spAutoFit/>
          </a:bodyPr>
          <a:lstStyle/>
          <a:p>
            <a:pPr algn="just">
              <a:lnSpc>
                <a:spcPct val="150000"/>
              </a:lnSpc>
            </a:pPr>
            <a:r>
              <a:rPr lang="vi-VN" sz="2000">
                <a:solidFill>
                  <a:srgbClr val="000000"/>
                </a:solidFill>
                <a:effectLst/>
                <a:latin typeface="+mn-lt"/>
                <a:ea typeface="Times New Roman" panose="02020603050405020304" pitchFamily="18" charset="0"/>
              </a:rPr>
              <a:t>Rạng sáng ngày 26/12/1991, trước sự chứng kiến của hàng nghìn người, lá cờ Liên bang Nga được kéo lên nóc điện Krem-li, đánh dấu sự bắt đầu của nước Nga thời hậu Xô-viết. Liên bang Nga, quốc gia kế tục của Liên Xô, chính thức ra đời và trải qua nhiều biến động về chính trị, kinh tế.</a:t>
            </a:r>
            <a:endParaRPr lang="en-US" sz="2000">
              <a:latin typeface="+mn-lt"/>
            </a:endParaRPr>
          </a:p>
        </p:txBody>
      </p:sp>
    </p:spTree>
    <p:extLst>
      <p:ext uri="{BB962C8B-B14F-4D97-AF65-F5344CB8AC3E}">
        <p14:creationId xmlns:p14="http://schemas.microsoft.com/office/powerpoint/2010/main" val="127541853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1" descr="Chia sẻ với hơn 66 về hình new york hay nhất - coedo.com.vn">
            <a:extLst>
              <a:ext uri="{FF2B5EF4-FFF2-40B4-BE49-F238E27FC236}">
                <a16:creationId xmlns:a16="http://schemas.microsoft.com/office/drawing/2014/main" id="{1DCC0A89-64C0-4B27-8EA1-6D96345D3845}"/>
              </a:ext>
            </a:extLst>
          </p:cNvPr>
          <p:cNvPicPr/>
          <p:nvPr/>
        </p:nvPicPr>
        <p:blipFill>
          <a:blip r:embed="rId2">
            <a:extLst>
              <a:ext uri="{28A0092B-C50C-407E-A947-70E740481C1C}">
                <a14:useLocalDpi xmlns:a14="http://schemas.microsoft.com/office/drawing/2010/main" val="0"/>
              </a:ext>
            </a:extLst>
          </a:blip>
          <a:srcRect/>
          <a:stretch>
            <a:fillRect/>
          </a:stretch>
        </p:blipFill>
        <p:spPr>
          <a:xfrm>
            <a:off x="5312229" y="633425"/>
            <a:ext cx="3328032" cy="3376946"/>
          </a:xfrm>
          <a:prstGeom prst="rect">
            <a:avLst/>
          </a:prstGeom>
          <a:noFill/>
          <a:ln>
            <a:noFill/>
          </a:ln>
        </p:spPr>
      </p:pic>
      <p:sp>
        <p:nvSpPr>
          <p:cNvPr id="10" name="TextBox 9">
            <a:extLst>
              <a:ext uri="{FF2B5EF4-FFF2-40B4-BE49-F238E27FC236}">
                <a16:creationId xmlns:a16="http://schemas.microsoft.com/office/drawing/2014/main" id="{CBE62430-F45D-478D-A17F-D2F9847ADC24}"/>
              </a:ext>
            </a:extLst>
          </p:cNvPr>
          <p:cNvSpPr txBox="1"/>
          <p:nvPr/>
        </p:nvSpPr>
        <p:spPr>
          <a:xfrm>
            <a:off x="5516062" y="4010371"/>
            <a:ext cx="2607401" cy="698717"/>
          </a:xfrm>
          <a:prstGeom prst="rect">
            <a:avLst/>
          </a:prstGeom>
          <a:noFill/>
        </p:spPr>
        <p:txBody>
          <a:bodyPr wrap="square">
            <a:spAutoFit/>
          </a:bodyPr>
          <a:lstStyle/>
          <a:p>
            <a:pPr algn="ctr">
              <a:lnSpc>
                <a:spcPct val="150000"/>
              </a:lnSpc>
            </a:pPr>
            <a:r>
              <a:rPr lang="vi-VN" sz="1400" i="1">
                <a:solidFill>
                  <a:srgbClr val="000000"/>
                </a:solidFill>
                <a:effectLst/>
                <a:latin typeface="+mn-lt"/>
                <a:ea typeface="Times New Roman" panose="02020603050405020304" pitchFamily="18" charset="0"/>
              </a:rPr>
              <a:t>Hình 2. Một góc của thành phố Niu Y – oóc (Mỹ)</a:t>
            </a:r>
            <a:endParaRPr lang="en-US">
              <a:latin typeface="+mn-lt"/>
            </a:endParaRPr>
          </a:p>
        </p:txBody>
      </p:sp>
      <p:sp>
        <p:nvSpPr>
          <p:cNvPr id="8" name="TextBox 7">
            <a:extLst>
              <a:ext uri="{FF2B5EF4-FFF2-40B4-BE49-F238E27FC236}">
                <a16:creationId xmlns:a16="http://schemas.microsoft.com/office/drawing/2014/main" id="{B67DB433-1CB0-4162-89A9-9DC6548D0C00}"/>
              </a:ext>
            </a:extLst>
          </p:cNvPr>
          <p:cNvSpPr txBox="1"/>
          <p:nvPr/>
        </p:nvSpPr>
        <p:spPr>
          <a:xfrm>
            <a:off x="503739" y="476593"/>
            <a:ext cx="4634319" cy="4190314"/>
          </a:xfrm>
          <a:prstGeom prst="rect">
            <a:avLst/>
          </a:prstGeom>
          <a:solidFill>
            <a:schemeClr val="accent5"/>
          </a:solidFill>
        </p:spPr>
        <p:txBody>
          <a:bodyPr wrap="square">
            <a:spAutoFit/>
          </a:bodyPr>
          <a:lstStyle/>
          <a:p>
            <a:pPr algn="just">
              <a:lnSpc>
                <a:spcPct val="150000"/>
              </a:lnSpc>
            </a:pPr>
            <a:r>
              <a:rPr lang="vi-VN" sz="2000">
                <a:solidFill>
                  <a:srgbClr val="000000"/>
                </a:solidFill>
                <a:effectLst/>
                <a:latin typeface="+mn-lt"/>
                <a:ea typeface="Times New Roman" panose="02020603050405020304" pitchFamily="18" charset="0"/>
              </a:rPr>
              <a:t>Với dân số gần 9 triệu người (2020), Niu Y-oóc là một trong những siêu đô thị đông dân nhất thế giới. Thành phố này là trung tâm chính trị, kinh tế, tài chính, ngoại giao, văn hoá,... hàng đầu của thế giới, là biểu tượng cho sự phồn vinh của nước Mỹ - siêu cường duy nhất trên thế giới sau khi Liên Xô tan rã năm 1991.</a:t>
            </a:r>
            <a:endParaRPr lang="en-US" sz="2000">
              <a:latin typeface="+mn-lt"/>
            </a:endParaRPr>
          </a:p>
        </p:txBody>
      </p:sp>
    </p:spTree>
    <p:extLst>
      <p:ext uri="{BB962C8B-B14F-4D97-AF65-F5344CB8AC3E}">
        <p14:creationId xmlns:p14="http://schemas.microsoft.com/office/powerpoint/2010/main" val="350676570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163ACB21-D2FF-1C8A-2CA2-8FD50A35C7D6}"/>
              </a:ext>
            </a:extLst>
          </p:cNvPr>
          <p:cNvSpPr/>
          <p:nvPr/>
        </p:nvSpPr>
        <p:spPr>
          <a:xfrm>
            <a:off x="3478992" y="988369"/>
            <a:ext cx="2186010" cy="665729"/>
          </a:xfrm>
          <a:prstGeom prst="round2DiagRect">
            <a:avLst/>
          </a:prstGeom>
          <a:solidFill>
            <a:schemeClr val="tx1">
              <a:lumMod val="75000"/>
            </a:schemeClr>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4"/>
                </a:solidFill>
              </a:rPr>
              <a:t>BÀI 21</a:t>
            </a:r>
          </a:p>
        </p:txBody>
      </p:sp>
      <p:sp>
        <p:nvSpPr>
          <p:cNvPr id="6" name="TextBox 5">
            <a:extLst>
              <a:ext uri="{FF2B5EF4-FFF2-40B4-BE49-F238E27FC236}">
                <a16:creationId xmlns:a16="http://schemas.microsoft.com/office/drawing/2014/main" id="{4701E4A7-02E6-428B-426C-3D084566FBF1}"/>
              </a:ext>
            </a:extLst>
          </p:cNvPr>
          <p:cNvSpPr txBox="1"/>
          <p:nvPr/>
        </p:nvSpPr>
        <p:spPr>
          <a:xfrm>
            <a:off x="618889" y="2037489"/>
            <a:ext cx="7906215" cy="1824923"/>
          </a:xfrm>
          <a:prstGeom prst="rect">
            <a:avLst/>
          </a:prstGeom>
          <a:noFill/>
        </p:spPr>
        <p:txBody>
          <a:bodyPr wrap="square">
            <a:spAutoFit/>
          </a:bodyPr>
          <a:lstStyle/>
          <a:p>
            <a:pPr algn="ctr">
              <a:lnSpc>
                <a:spcPct val="150000"/>
              </a:lnSpc>
            </a:pPr>
            <a:r>
              <a:rPr lang="vi-VN" sz="4000" b="1"/>
              <a:t>LIÊN BANG NGA VÀ NƯỚC MỸ TỪ NĂM 1991 ĐẾN NAY.</a:t>
            </a:r>
            <a:endParaRPr lang="en-US" sz="4000" b="1"/>
          </a:p>
        </p:txBody>
      </p:sp>
    </p:spTree>
  </p:cSld>
  <p:clrMapOvr>
    <a:masterClrMapping/>
  </p:clrMapOvr>
  <p:transition advTm="0">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32" name="TextBox 16">
            <a:extLst>
              <a:ext uri="{FF2B5EF4-FFF2-40B4-BE49-F238E27FC236}">
                <a16:creationId xmlns:a16="http://schemas.microsoft.com/office/drawing/2014/main" id="{6D1C9151-D4F2-F3C3-DE78-D4DD980C42B1}"/>
              </a:ext>
            </a:extLst>
          </p:cNvPr>
          <p:cNvSpPr txBox="1"/>
          <p:nvPr/>
        </p:nvSpPr>
        <p:spPr>
          <a:xfrm>
            <a:off x="160901" y="637558"/>
            <a:ext cx="4910668" cy="551433"/>
          </a:xfrm>
          <a:prstGeom prst="rect">
            <a:avLst/>
          </a:prstGeom>
        </p:spPr>
        <p:txBody>
          <a:bodyPr wrap="square" lIns="0" tIns="0" rIns="0" bIns="0" rtlCol="0" anchor="t">
            <a:spAutoFit/>
          </a:bodyPr>
          <a:lstStyle/>
          <a:p>
            <a:pPr marL="0" marR="0" lvl="0" indent="0" algn="ctr" defTabSz="457200" rtl="0" eaLnBrk="1" fontAlgn="auto" latinLnBrk="0" hangingPunct="1">
              <a:lnSpc>
                <a:spcPts val="432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911212"/>
                </a:solidFill>
                <a:effectLst/>
                <a:uLnTx/>
                <a:uFillTx/>
                <a:latin typeface="Arial" panose="020B0604020202020204" pitchFamily="34" charset="0"/>
                <a:ea typeface="+mn-ea"/>
                <a:cs typeface="Arial" panose="020B0604020202020204" pitchFamily="34" charset="0"/>
                <a:sym typeface="Arial"/>
              </a:rPr>
              <a:t>NỘI DUNG BÀI HỌC</a:t>
            </a:r>
          </a:p>
        </p:txBody>
      </p:sp>
      <p:grpSp>
        <p:nvGrpSpPr>
          <p:cNvPr id="633" name="Group 632">
            <a:extLst>
              <a:ext uri="{FF2B5EF4-FFF2-40B4-BE49-F238E27FC236}">
                <a16:creationId xmlns:a16="http://schemas.microsoft.com/office/drawing/2014/main" id="{5CC78284-4614-C0B4-4B1B-3678F7255613}"/>
              </a:ext>
            </a:extLst>
          </p:cNvPr>
          <p:cNvGrpSpPr/>
          <p:nvPr/>
        </p:nvGrpSpPr>
        <p:grpSpPr>
          <a:xfrm>
            <a:off x="191223" y="1533305"/>
            <a:ext cx="4774581" cy="1420325"/>
            <a:chOff x="243468" y="1048012"/>
            <a:chExt cx="4774581" cy="1420325"/>
          </a:xfrm>
        </p:grpSpPr>
        <p:grpSp>
          <p:nvGrpSpPr>
            <p:cNvPr id="634" name="Group 633">
              <a:extLst>
                <a:ext uri="{FF2B5EF4-FFF2-40B4-BE49-F238E27FC236}">
                  <a16:creationId xmlns:a16="http://schemas.microsoft.com/office/drawing/2014/main" id="{8A6C13CA-D358-AED0-7995-9E63079B449E}"/>
                </a:ext>
              </a:extLst>
            </p:cNvPr>
            <p:cNvGrpSpPr/>
            <p:nvPr/>
          </p:nvGrpSpPr>
          <p:grpSpPr>
            <a:xfrm>
              <a:off x="243468" y="1300976"/>
              <a:ext cx="947854" cy="914400"/>
              <a:chOff x="243468" y="1300976"/>
              <a:chExt cx="947854" cy="914400"/>
            </a:xfrm>
          </p:grpSpPr>
          <p:sp>
            <p:nvSpPr>
              <p:cNvPr id="636" name="Diamond 635">
                <a:extLst>
                  <a:ext uri="{FF2B5EF4-FFF2-40B4-BE49-F238E27FC236}">
                    <a16:creationId xmlns:a16="http://schemas.microsoft.com/office/drawing/2014/main" id="{3A54D462-FC3F-6654-330A-F8C9C72269FF}"/>
                  </a:ext>
                </a:extLst>
              </p:cNvPr>
              <p:cNvSpPr/>
              <p:nvPr/>
            </p:nvSpPr>
            <p:spPr>
              <a:xfrm>
                <a:off x="260195" y="1300976"/>
                <a:ext cx="914400" cy="914400"/>
              </a:xfrm>
              <a:prstGeom prst="diamond">
                <a:avLst/>
              </a:prstGeom>
              <a:solidFill>
                <a:srgbClr val="182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7" name="TextBox 636">
                <a:extLst>
                  <a:ext uri="{FF2B5EF4-FFF2-40B4-BE49-F238E27FC236}">
                    <a16:creationId xmlns:a16="http://schemas.microsoft.com/office/drawing/2014/main" id="{144D6182-6734-FD8E-77F8-7E5B95A9CC1F}"/>
                  </a:ext>
                </a:extLst>
              </p:cNvPr>
              <p:cNvSpPr txBox="1"/>
              <p:nvPr/>
            </p:nvSpPr>
            <p:spPr>
              <a:xfrm>
                <a:off x="243468" y="1465788"/>
                <a:ext cx="94785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01</a:t>
                </a:r>
              </a:p>
            </p:txBody>
          </p:sp>
        </p:grpSp>
        <p:sp>
          <p:nvSpPr>
            <p:cNvPr id="635" name="TextBox 634">
              <a:extLst>
                <a:ext uri="{FF2B5EF4-FFF2-40B4-BE49-F238E27FC236}">
                  <a16:creationId xmlns:a16="http://schemas.microsoft.com/office/drawing/2014/main" id="{E6E902AF-0921-3D27-D1B8-AEDD51E5EA17}"/>
                </a:ext>
              </a:extLst>
            </p:cNvPr>
            <p:cNvSpPr txBox="1"/>
            <p:nvPr/>
          </p:nvSpPr>
          <p:spPr>
            <a:xfrm>
              <a:off x="1250037" y="1048012"/>
              <a:ext cx="3768012"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Tình hình chính trị, kinh tế của Liên bang Nga từ năm 1991 đến nay</a:t>
              </a:r>
            </a:p>
          </p:txBody>
        </p:sp>
      </p:grpSp>
      <p:grpSp>
        <p:nvGrpSpPr>
          <p:cNvPr id="638" name="Group 637">
            <a:extLst>
              <a:ext uri="{FF2B5EF4-FFF2-40B4-BE49-F238E27FC236}">
                <a16:creationId xmlns:a16="http://schemas.microsoft.com/office/drawing/2014/main" id="{465E8746-F855-EA85-0E3C-D6DB4D9A5BAC}"/>
              </a:ext>
            </a:extLst>
          </p:cNvPr>
          <p:cNvGrpSpPr/>
          <p:nvPr/>
        </p:nvGrpSpPr>
        <p:grpSpPr>
          <a:xfrm>
            <a:off x="191223" y="3244660"/>
            <a:ext cx="4774581" cy="958660"/>
            <a:chOff x="243468" y="1278845"/>
            <a:chExt cx="4774581" cy="958660"/>
          </a:xfrm>
        </p:grpSpPr>
        <p:grpSp>
          <p:nvGrpSpPr>
            <p:cNvPr id="639" name="Group 638">
              <a:extLst>
                <a:ext uri="{FF2B5EF4-FFF2-40B4-BE49-F238E27FC236}">
                  <a16:creationId xmlns:a16="http://schemas.microsoft.com/office/drawing/2014/main" id="{4D7BF9FB-75E2-2F90-1C98-F435E7B8AAB5}"/>
                </a:ext>
              </a:extLst>
            </p:cNvPr>
            <p:cNvGrpSpPr/>
            <p:nvPr/>
          </p:nvGrpSpPr>
          <p:grpSpPr>
            <a:xfrm>
              <a:off x="243468" y="1300976"/>
              <a:ext cx="947854" cy="914400"/>
              <a:chOff x="243468" y="1300976"/>
              <a:chExt cx="947854" cy="914400"/>
            </a:xfrm>
          </p:grpSpPr>
          <p:sp>
            <p:nvSpPr>
              <p:cNvPr id="641" name="Diamond 640">
                <a:extLst>
                  <a:ext uri="{FF2B5EF4-FFF2-40B4-BE49-F238E27FC236}">
                    <a16:creationId xmlns:a16="http://schemas.microsoft.com/office/drawing/2014/main" id="{228BA2B3-8755-697C-88F1-E98BCDD73584}"/>
                  </a:ext>
                </a:extLst>
              </p:cNvPr>
              <p:cNvSpPr/>
              <p:nvPr/>
            </p:nvSpPr>
            <p:spPr>
              <a:xfrm>
                <a:off x="260195" y="1300976"/>
                <a:ext cx="914400" cy="914400"/>
              </a:xfrm>
              <a:prstGeom prst="diamond">
                <a:avLst/>
              </a:prstGeom>
              <a:solidFill>
                <a:srgbClr val="182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2" name="TextBox 641">
                <a:extLst>
                  <a:ext uri="{FF2B5EF4-FFF2-40B4-BE49-F238E27FC236}">
                    <a16:creationId xmlns:a16="http://schemas.microsoft.com/office/drawing/2014/main" id="{C3FE4DD5-2A29-5AE2-201E-54317EDA3E56}"/>
                  </a:ext>
                </a:extLst>
              </p:cNvPr>
              <p:cNvSpPr txBox="1"/>
              <p:nvPr/>
            </p:nvSpPr>
            <p:spPr>
              <a:xfrm>
                <a:off x="243468" y="1465788"/>
                <a:ext cx="94785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02</a:t>
                </a:r>
              </a:p>
            </p:txBody>
          </p:sp>
        </p:grpSp>
        <p:sp>
          <p:nvSpPr>
            <p:cNvPr id="640" name="TextBox 639">
              <a:extLst>
                <a:ext uri="{FF2B5EF4-FFF2-40B4-BE49-F238E27FC236}">
                  <a16:creationId xmlns:a16="http://schemas.microsoft.com/office/drawing/2014/main" id="{DD45EC45-7232-0127-F15A-83396C86C93F}"/>
                </a:ext>
              </a:extLst>
            </p:cNvPr>
            <p:cNvSpPr txBox="1"/>
            <p:nvPr/>
          </p:nvSpPr>
          <p:spPr>
            <a:xfrm>
              <a:off x="1250037" y="1278845"/>
              <a:ext cx="3768012"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Tình hình chính trị, kinh tế Mỹ từ năm 1991 đến nay</a:t>
              </a:r>
            </a:p>
          </p:txBody>
        </p:sp>
      </p:grpSp>
      <p:pic>
        <p:nvPicPr>
          <p:cNvPr id="2" name="Picture 1">
            <a:extLst>
              <a:ext uri="{FF2B5EF4-FFF2-40B4-BE49-F238E27FC236}">
                <a16:creationId xmlns:a16="http://schemas.microsoft.com/office/drawing/2014/main" id="{F1EB0474-A0ED-59A2-235A-9CB3E5B4F665}"/>
              </a:ext>
            </a:extLst>
          </p:cNvPr>
          <p:cNvPicPr>
            <a:picLocks noChangeAspect="1"/>
          </p:cNvPicPr>
          <p:nvPr/>
        </p:nvPicPr>
        <p:blipFill>
          <a:blip r:embed="rId3"/>
          <a:stretch>
            <a:fillRect/>
          </a:stretch>
        </p:blipFill>
        <p:spPr>
          <a:xfrm>
            <a:off x="0" y="5017570"/>
            <a:ext cx="830763" cy="147224"/>
          </a:xfrm>
          <a:prstGeom prst="rect">
            <a:avLst/>
          </a:prstGeom>
        </p:spPr>
      </p:pic>
      <p:pic>
        <p:nvPicPr>
          <p:cNvPr id="1028" name="Picture 4" descr="Hai thập kỷ quan hệ căng thẳng và bế tắc ngoại giao Nga - Mỹ | baotintuc.vn">
            <a:extLst>
              <a:ext uri="{FF2B5EF4-FFF2-40B4-BE49-F238E27FC236}">
                <a16:creationId xmlns:a16="http://schemas.microsoft.com/office/drawing/2014/main" id="{F4127F29-7B8A-4466-B572-9C4BDBAAD6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73" r="19472"/>
          <a:stretch/>
        </p:blipFill>
        <p:spPr bwMode="auto">
          <a:xfrm>
            <a:off x="5177332" y="0"/>
            <a:ext cx="3966668"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wipe(left)">
                                      <p:cBhvr>
                                        <p:cTn id="7" dur="500"/>
                                        <p:tgtEl>
                                          <p:spTgt spid="633"/>
                                        </p:tgtEl>
                                      </p:cBhvr>
                                    </p:animEffect>
                                  </p:childTnLst>
                                </p:cTn>
                              </p:par>
                              <p:par>
                                <p:cTn id="8" presetID="22" presetClass="entr" presetSubtype="8" fill="hold" nodeType="withEffect">
                                  <p:stCondLst>
                                    <p:cond delay="0"/>
                                  </p:stCondLst>
                                  <p:childTnLst>
                                    <p:set>
                                      <p:cBhvr>
                                        <p:cTn id="9" dur="1" fill="hold">
                                          <p:stCondLst>
                                            <p:cond delay="0"/>
                                          </p:stCondLst>
                                        </p:cTn>
                                        <p:tgtEl>
                                          <p:spTgt spid="638"/>
                                        </p:tgtEl>
                                        <p:attrNameLst>
                                          <p:attrName>style.visibility</p:attrName>
                                        </p:attrNameLst>
                                      </p:cBhvr>
                                      <p:to>
                                        <p:strVal val="visible"/>
                                      </p:to>
                                    </p:set>
                                    <p:animEffect transition="in" filter="wipe(left)">
                                      <p:cBhvr>
                                        <p:cTn id="10" dur="5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Shape 246"/>
        <p:cNvGrpSpPr/>
        <p:nvPr/>
      </p:nvGrpSpPr>
      <p:grpSpPr>
        <a:xfrm>
          <a:off x="0" y="0"/>
          <a:ext cx="0" cy="0"/>
          <a:chOff x="0" y="0"/>
          <a:chExt cx="0" cy="0"/>
        </a:xfrm>
      </p:grpSpPr>
      <p:grpSp>
        <p:nvGrpSpPr>
          <p:cNvPr id="16" name="Group 15">
            <a:extLst>
              <a:ext uri="{FF2B5EF4-FFF2-40B4-BE49-F238E27FC236}">
                <a16:creationId xmlns:a16="http://schemas.microsoft.com/office/drawing/2014/main" id="{AA1F8E0C-2C44-7BF3-F4B1-62624CB27C93}"/>
              </a:ext>
            </a:extLst>
          </p:cNvPr>
          <p:cNvGrpSpPr/>
          <p:nvPr/>
        </p:nvGrpSpPr>
        <p:grpSpPr>
          <a:xfrm>
            <a:off x="358539" y="1259700"/>
            <a:ext cx="8121433" cy="2624099"/>
            <a:chOff x="117388" y="1477656"/>
            <a:chExt cx="8121433" cy="2624099"/>
          </a:xfrm>
        </p:grpSpPr>
        <p:sp>
          <p:nvSpPr>
            <p:cNvPr id="15" name="Rectangle 14">
              <a:extLst>
                <a:ext uri="{FF2B5EF4-FFF2-40B4-BE49-F238E27FC236}">
                  <a16:creationId xmlns:a16="http://schemas.microsoft.com/office/drawing/2014/main" id="{250D8330-961D-411A-D7BA-FFDB7EC2498E}"/>
                </a:ext>
              </a:extLst>
            </p:cNvPr>
            <p:cNvSpPr/>
            <p:nvPr/>
          </p:nvSpPr>
          <p:spPr>
            <a:xfrm>
              <a:off x="1319135" y="1477656"/>
              <a:ext cx="6919686" cy="2624099"/>
            </a:xfrm>
            <a:prstGeom prst="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ED9CC"/>
                </a:solidFill>
                <a:effectLst/>
                <a:uLnTx/>
                <a:uFillTx/>
                <a:latin typeface="Arial"/>
                <a:ea typeface="+mn-ea"/>
                <a:cs typeface="+mn-cs"/>
                <a:sym typeface="Arial"/>
              </a:endParaRPr>
            </a:p>
          </p:txBody>
        </p:sp>
        <p:grpSp>
          <p:nvGrpSpPr>
            <p:cNvPr id="11" name="Group 10">
              <a:extLst>
                <a:ext uri="{FF2B5EF4-FFF2-40B4-BE49-F238E27FC236}">
                  <a16:creationId xmlns:a16="http://schemas.microsoft.com/office/drawing/2014/main" id="{B3A22C44-D061-B206-82BB-588122005480}"/>
                </a:ext>
              </a:extLst>
            </p:cNvPr>
            <p:cNvGrpSpPr/>
            <p:nvPr/>
          </p:nvGrpSpPr>
          <p:grpSpPr>
            <a:xfrm>
              <a:off x="117388" y="1946020"/>
              <a:ext cx="1828800" cy="1828800"/>
              <a:chOff x="795810" y="391038"/>
              <a:chExt cx="1828800" cy="1828800"/>
            </a:xfrm>
          </p:grpSpPr>
          <p:sp>
            <p:nvSpPr>
              <p:cNvPr id="13" name="Diamond 12">
                <a:extLst>
                  <a:ext uri="{FF2B5EF4-FFF2-40B4-BE49-F238E27FC236}">
                    <a16:creationId xmlns:a16="http://schemas.microsoft.com/office/drawing/2014/main" id="{6AE29F13-DCF9-AEB0-0BD1-A7C5FA17F978}"/>
                  </a:ext>
                </a:extLst>
              </p:cNvPr>
              <p:cNvSpPr/>
              <p:nvPr/>
            </p:nvSpPr>
            <p:spPr>
              <a:xfrm>
                <a:off x="795810" y="391038"/>
                <a:ext cx="1828800" cy="1828800"/>
              </a:xfrm>
              <a:prstGeom prst="diamond">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TextBox 13">
                <a:extLst>
                  <a:ext uri="{FF2B5EF4-FFF2-40B4-BE49-F238E27FC236}">
                    <a16:creationId xmlns:a16="http://schemas.microsoft.com/office/drawing/2014/main" id="{22D29476-EAC0-18BA-F023-093F72C42808}"/>
                  </a:ext>
                </a:extLst>
              </p:cNvPr>
              <p:cNvSpPr txBox="1"/>
              <p:nvPr/>
            </p:nvSpPr>
            <p:spPr>
              <a:xfrm>
                <a:off x="1236283" y="705273"/>
                <a:ext cx="9478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a:ln>
                      <a:noFill/>
                    </a:ln>
                    <a:solidFill>
                      <a:srgbClr val="FFFFFF"/>
                    </a:solidFill>
                    <a:effectLst/>
                    <a:uLnTx/>
                    <a:uFillTx/>
                    <a:latin typeface="Arial"/>
                    <a:cs typeface="Arial"/>
                    <a:sym typeface="Arial"/>
                  </a:rPr>
                  <a:t>I</a:t>
                </a:r>
              </a:p>
            </p:txBody>
          </p:sp>
        </p:grpSp>
        <p:sp>
          <p:nvSpPr>
            <p:cNvPr id="12" name="TextBox 11">
              <a:extLst>
                <a:ext uri="{FF2B5EF4-FFF2-40B4-BE49-F238E27FC236}">
                  <a16:creationId xmlns:a16="http://schemas.microsoft.com/office/drawing/2014/main" id="{D0BDAF24-D443-DC9E-B61C-EE7BE411853F}"/>
                </a:ext>
              </a:extLst>
            </p:cNvPr>
            <p:cNvSpPr txBox="1"/>
            <p:nvPr/>
          </p:nvSpPr>
          <p:spPr>
            <a:xfrm>
              <a:off x="1814287" y="1548371"/>
              <a:ext cx="6303958" cy="24826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33333"/>
                  </a:solidFill>
                  <a:effectLst/>
                  <a:uLnTx/>
                  <a:uFillTx/>
                  <a:latin typeface="Arial"/>
                  <a:cs typeface="Arial"/>
                  <a:sym typeface="Arial"/>
                </a:rPr>
                <a:t>TÌNH HÌNH KINH TẾ,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333333"/>
                  </a:solidFill>
                  <a:effectLst/>
                  <a:uLnTx/>
                  <a:uFillTx/>
                  <a:latin typeface="Arial"/>
                  <a:cs typeface="Arial"/>
                  <a:sym typeface="Arial"/>
                </a:rPr>
                <a:t>CHÍNH TRỊ LIÊN BANG NGA TỪ NĂM 1991 ĐẾN NAY</a:t>
              </a:r>
            </a:p>
          </p:txBody>
        </p:sp>
      </p:grpSp>
    </p:spTree>
    <p:extLst>
      <p:ext uri="{BB962C8B-B14F-4D97-AF65-F5344CB8AC3E}">
        <p14:creationId xmlns:p14="http://schemas.microsoft.com/office/powerpoint/2010/main" val="2331472081"/>
      </p:ext>
    </p:extLst>
  </p:cSld>
  <p:clrMapOvr>
    <a:masterClrMapping/>
  </p:clrMapOvr>
  <p:transition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30" name="TextBox 29">
            <a:extLst>
              <a:ext uri="{FF2B5EF4-FFF2-40B4-BE49-F238E27FC236}">
                <a16:creationId xmlns:a16="http://schemas.microsoft.com/office/drawing/2014/main" id="{6228152A-F31F-E923-16E6-55AC4EB4FC20}"/>
              </a:ext>
            </a:extLst>
          </p:cNvPr>
          <p:cNvSpPr txBox="1"/>
          <p:nvPr/>
        </p:nvSpPr>
        <p:spPr>
          <a:xfrm>
            <a:off x="405438" y="248755"/>
            <a:ext cx="8333123" cy="1420325"/>
          </a:xfrm>
          <a:prstGeom prst="rect">
            <a:avLst/>
          </a:prstGeom>
          <a:noFill/>
        </p:spPr>
        <p:txBody>
          <a:bodyPr wrap="square">
            <a:spAutoFit/>
          </a:bodyPr>
          <a:lstStyle/>
          <a:p>
            <a:pPr algn="just">
              <a:lnSpc>
                <a:spcPct val="150000"/>
              </a:lnSpc>
            </a:pPr>
            <a:r>
              <a:rPr lang="en-US" sz="2000" b="1">
                <a:solidFill>
                  <a:srgbClr val="FF0000"/>
                </a:solidFill>
              </a:rPr>
              <a:t>Khai thác Hình 21.1, hình ảnh do GV cung cấp, thông tin mục 1a SGK tr.114 và trả lời câu hỏi: </a:t>
            </a:r>
            <a:r>
              <a:rPr lang="en-US" sz="2000"/>
              <a:t>Hãy nêu những nét chính về tình hình chính trị của Liên bang Nga từ sau khi Liên Xô tan rã (1991) đến nay.</a:t>
            </a:r>
          </a:p>
        </p:txBody>
      </p:sp>
      <p:pic>
        <p:nvPicPr>
          <p:cNvPr id="2" name="Picture 1">
            <a:extLst>
              <a:ext uri="{FF2B5EF4-FFF2-40B4-BE49-F238E27FC236}">
                <a16:creationId xmlns:a16="http://schemas.microsoft.com/office/drawing/2014/main" id="{B4906424-524B-EA6D-215D-5B2A74324A7E}"/>
              </a:ext>
            </a:extLst>
          </p:cNvPr>
          <p:cNvPicPr>
            <a:picLocks noChangeAspect="1"/>
          </p:cNvPicPr>
          <p:nvPr/>
        </p:nvPicPr>
        <p:blipFill>
          <a:blip r:embed="rId3"/>
          <a:stretch>
            <a:fillRect/>
          </a:stretch>
        </p:blipFill>
        <p:spPr>
          <a:xfrm>
            <a:off x="0" y="5017570"/>
            <a:ext cx="830763" cy="147224"/>
          </a:xfrm>
          <a:prstGeom prst="rect">
            <a:avLst/>
          </a:prstGeom>
        </p:spPr>
      </p:pic>
      <p:pic>
        <p:nvPicPr>
          <p:cNvPr id="22" name="Hình ảnh 14" descr="12">
            <a:extLst>
              <a:ext uri="{FF2B5EF4-FFF2-40B4-BE49-F238E27FC236}">
                <a16:creationId xmlns:a16="http://schemas.microsoft.com/office/drawing/2014/main" id="{08ED834D-DB48-442E-9A67-450F60C29FCA}"/>
              </a:ext>
            </a:extLst>
          </p:cNvPr>
          <p:cNvPicPr/>
          <p:nvPr/>
        </p:nvPicPr>
        <p:blipFill>
          <a:blip r:embed="rId4">
            <a:extLst>
              <a:ext uri="{28A0092B-C50C-407E-A947-70E740481C1C}">
                <a14:useLocalDpi xmlns:a14="http://schemas.microsoft.com/office/drawing/2010/main" val="0"/>
              </a:ext>
            </a:extLst>
          </a:blip>
          <a:srcRect/>
          <a:stretch>
            <a:fillRect/>
          </a:stretch>
        </p:blipFill>
        <p:spPr>
          <a:xfrm>
            <a:off x="917849" y="1908940"/>
            <a:ext cx="3176179" cy="2287088"/>
          </a:xfrm>
          <a:prstGeom prst="rect">
            <a:avLst/>
          </a:prstGeom>
          <a:noFill/>
          <a:ln>
            <a:noFill/>
          </a:ln>
        </p:spPr>
      </p:pic>
      <p:sp>
        <p:nvSpPr>
          <p:cNvPr id="24" name="TextBox 23">
            <a:extLst>
              <a:ext uri="{FF2B5EF4-FFF2-40B4-BE49-F238E27FC236}">
                <a16:creationId xmlns:a16="http://schemas.microsoft.com/office/drawing/2014/main" id="{C600BDD2-4A70-4584-9DAD-D7CA58276B85}"/>
              </a:ext>
            </a:extLst>
          </p:cNvPr>
          <p:cNvSpPr txBox="1"/>
          <p:nvPr/>
        </p:nvSpPr>
        <p:spPr>
          <a:xfrm>
            <a:off x="917849" y="4196028"/>
            <a:ext cx="3176179" cy="698717"/>
          </a:xfrm>
          <a:prstGeom prst="rect">
            <a:avLst/>
          </a:prstGeom>
          <a:noFill/>
        </p:spPr>
        <p:txBody>
          <a:bodyPr wrap="square">
            <a:spAutoFit/>
          </a:bodyPr>
          <a:lstStyle/>
          <a:p>
            <a:pPr algn="ctr">
              <a:lnSpc>
                <a:spcPct val="150000"/>
              </a:lnSpc>
              <a:spcBef>
                <a:spcPts val="100"/>
              </a:spcBef>
              <a:spcAft>
                <a:spcPts val="100"/>
              </a:spcAft>
            </a:pPr>
            <a:r>
              <a:rPr lang="vi-VN" b="1" kern="100">
                <a:solidFill>
                  <a:srgbClr val="ED7D31"/>
                </a:solidFill>
                <a:effectLst/>
                <a:latin typeface="+mn-lt"/>
                <a:ea typeface="Calibri" panose="020F0502020204030204" pitchFamily="34" charset="0"/>
              </a:rPr>
              <a:t>21.1.</a:t>
            </a:r>
            <a:r>
              <a:rPr lang="vi-VN" kern="100">
                <a:solidFill>
                  <a:srgbClr val="ED7D31"/>
                </a:solidFill>
                <a:effectLst/>
                <a:latin typeface="+mn-lt"/>
                <a:ea typeface="Calibri" panose="020F0502020204030204" pitchFamily="34" charset="0"/>
              </a:rPr>
              <a:t> </a:t>
            </a:r>
            <a:r>
              <a:rPr lang="vi-VN" kern="100">
                <a:solidFill>
                  <a:srgbClr val="000000"/>
                </a:solidFill>
                <a:effectLst/>
                <a:latin typeface="+mn-lt"/>
                <a:ea typeface="Calibri" panose="020F0502020204030204" pitchFamily="34" charset="0"/>
              </a:rPr>
              <a:t>Tổng thống B.En-xin trao bản Hiến pháp</a:t>
            </a:r>
            <a:r>
              <a:rPr lang="en-US">
                <a:latin typeface="+mn-lt"/>
                <a:ea typeface="Calibri" panose="020F0502020204030204" pitchFamily="34" charset="0"/>
              </a:rPr>
              <a:t> </a:t>
            </a:r>
            <a:r>
              <a:rPr lang="vi-VN" kern="100">
                <a:solidFill>
                  <a:srgbClr val="000000"/>
                </a:solidFill>
                <a:effectLst/>
                <a:latin typeface="+mn-lt"/>
                <a:ea typeface="Calibri" panose="020F0502020204030204" pitchFamily="34" charset="0"/>
              </a:rPr>
              <a:t>cho V.Pu-tin (19991)</a:t>
            </a:r>
            <a:endParaRPr lang="en-US">
              <a:effectLst/>
              <a:latin typeface="+mn-lt"/>
              <a:ea typeface="Calibri" panose="020F0502020204030204" pitchFamily="34" charset="0"/>
            </a:endParaRPr>
          </a:p>
        </p:txBody>
      </p:sp>
      <p:pic>
        <p:nvPicPr>
          <p:cNvPr id="25" name="Hình ảnh 15" descr="Tổng thống Boris Yeltsin trao Huy hiệu Tổng thống cho Vladimir Putin (Ảnh: Trung tâm Yeltsin)">
            <a:extLst>
              <a:ext uri="{FF2B5EF4-FFF2-40B4-BE49-F238E27FC236}">
                <a16:creationId xmlns:a16="http://schemas.microsoft.com/office/drawing/2014/main" id="{9DD759FE-6F59-461D-A816-086368912E47}"/>
              </a:ext>
            </a:extLst>
          </p:cNvPr>
          <p:cNvPicPr/>
          <p:nvPr/>
        </p:nvPicPr>
        <p:blipFill>
          <a:blip r:embed="rId5">
            <a:extLst>
              <a:ext uri="{28A0092B-C50C-407E-A947-70E740481C1C}">
                <a14:useLocalDpi xmlns:a14="http://schemas.microsoft.com/office/drawing/2010/main" val="0"/>
              </a:ext>
            </a:extLst>
          </a:blip>
          <a:srcRect/>
          <a:stretch>
            <a:fillRect/>
          </a:stretch>
        </p:blipFill>
        <p:spPr>
          <a:xfrm>
            <a:off x="4887686" y="1908940"/>
            <a:ext cx="3176179" cy="2287088"/>
          </a:xfrm>
          <a:prstGeom prst="rect">
            <a:avLst/>
          </a:prstGeom>
          <a:noFill/>
          <a:ln>
            <a:noFill/>
          </a:ln>
        </p:spPr>
      </p:pic>
      <p:sp>
        <p:nvSpPr>
          <p:cNvPr id="27" name="TextBox 26">
            <a:extLst>
              <a:ext uri="{FF2B5EF4-FFF2-40B4-BE49-F238E27FC236}">
                <a16:creationId xmlns:a16="http://schemas.microsoft.com/office/drawing/2014/main" id="{4F236203-768D-45FB-AFEB-EE683C31D81F}"/>
              </a:ext>
            </a:extLst>
          </p:cNvPr>
          <p:cNvSpPr txBox="1"/>
          <p:nvPr/>
        </p:nvSpPr>
        <p:spPr>
          <a:xfrm>
            <a:off x="4887686" y="4196028"/>
            <a:ext cx="3176179" cy="698717"/>
          </a:xfrm>
          <a:prstGeom prst="rect">
            <a:avLst/>
          </a:prstGeom>
          <a:noFill/>
        </p:spPr>
        <p:txBody>
          <a:bodyPr wrap="square">
            <a:spAutoFit/>
          </a:bodyPr>
          <a:lstStyle/>
          <a:p>
            <a:pPr algn="ctr">
              <a:lnSpc>
                <a:spcPct val="150000"/>
              </a:lnSpc>
              <a:spcBef>
                <a:spcPts val="100"/>
              </a:spcBef>
              <a:spcAft>
                <a:spcPts val="100"/>
              </a:spcAft>
            </a:pPr>
            <a:r>
              <a:rPr lang="vi-VN" sz="1400" kern="100">
                <a:solidFill>
                  <a:srgbClr val="000000"/>
                </a:solidFill>
                <a:effectLst/>
                <a:latin typeface="+mn-lt"/>
                <a:ea typeface="Calibri" panose="020F0502020204030204" pitchFamily="34" charset="0"/>
              </a:rPr>
              <a:t>Tổng thống B.En-xin trao huy hiệu cho V.Pu-tin (1991)</a:t>
            </a:r>
            <a:endParaRPr lang="en-US" sz="1200">
              <a:effectLst/>
              <a:latin typeface="+mn-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4" grpId="0"/>
      <p:bldP spid="27" grpId="0"/>
    </p:bldLst>
  </p:timing>
</p:sld>
</file>

<file path=ppt/theme/theme1.xml><?xml version="1.0" encoding="utf-8"?>
<a:theme xmlns:a="http://schemas.openxmlformats.org/drawingml/2006/main" name="US History for High School: JFK and Cold War by Slidesgo">
  <a:themeElements>
    <a:clrScheme name="Simple Light">
      <a:dk1>
        <a:srgbClr val="911212"/>
      </a:dk1>
      <a:lt1>
        <a:srgbClr val="182F66"/>
      </a:lt1>
      <a:dk2>
        <a:srgbClr val="201D1D"/>
      </a:dk2>
      <a:lt2>
        <a:srgbClr val="F5F0EC"/>
      </a:lt2>
      <a:accent1>
        <a:srgbClr val="E9E3DE"/>
      </a:accent1>
      <a:accent2>
        <a:srgbClr val="FFFFFF"/>
      </a:accent2>
      <a:accent3>
        <a:srgbClr val="FFFFFF"/>
      </a:accent3>
      <a:accent4>
        <a:srgbClr val="FFFFFF"/>
      </a:accent4>
      <a:accent5>
        <a:srgbClr val="FFFFFF"/>
      </a:accent5>
      <a:accent6>
        <a:srgbClr val="FFFFFF"/>
      </a:accent6>
      <a:hlink>
        <a:srgbClr val="201D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606</TotalTime>
  <Words>1701</Words>
  <Application>Microsoft Office PowerPoint</Application>
  <PresentationFormat>On-screen Show (16:9)</PresentationFormat>
  <Paragraphs>112</Paragraphs>
  <Slides>28</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Aleo</vt:lpstr>
      <vt:lpstr>Calibri</vt:lpstr>
      <vt:lpstr>Arial</vt:lpstr>
      <vt:lpstr>Fira Sans Light</vt:lpstr>
      <vt:lpstr>1FTV Akira Expanded</vt:lpstr>
      <vt:lpstr>Loved by the King</vt:lpstr>
      <vt:lpstr>Fira Sans</vt:lpstr>
      <vt:lpstr>Nunito Light</vt:lpstr>
      <vt:lpstr>Arial (Body)</vt:lpstr>
      <vt:lpstr>Roboto Condensed Light</vt:lpstr>
      <vt:lpstr>Times New Roman</vt:lpstr>
      <vt:lpstr>Allerta Stencil</vt:lpstr>
      <vt:lpstr>Mulish SemiBold</vt:lpstr>
      <vt:lpstr>US History for High School: JFK and Cold War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s330</cp:lastModifiedBy>
  <cp:revision>29</cp:revision>
  <dcterms:modified xsi:type="dcterms:W3CDTF">2025-04-29T04:17:54Z</dcterms:modified>
</cp:coreProperties>
</file>