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1"/>
  </p:notesMasterIdLst>
  <p:sldIdLst>
    <p:sldId id="296" r:id="rId2"/>
    <p:sldId id="392" r:id="rId3"/>
    <p:sldId id="393" r:id="rId4"/>
    <p:sldId id="394" r:id="rId5"/>
    <p:sldId id="395" r:id="rId6"/>
    <p:sldId id="396" r:id="rId7"/>
    <p:sldId id="397" r:id="rId8"/>
    <p:sldId id="398" r:id="rId9"/>
    <p:sldId id="399" r:id="rId10"/>
    <p:sldId id="400" r:id="rId11"/>
    <p:sldId id="401" r:id="rId12"/>
    <p:sldId id="402" r:id="rId13"/>
    <p:sldId id="403" r:id="rId14"/>
    <p:sldId id="404" r:id="rId15"/>
    <p:sldId id="405" r:id="rId16"/>
    <p:sldId id="406" r:id="rId17"/>
    <p:sldId id="407" r:id="rId18"/>
    <p:sldId id="408" r:id="rId19"/>
    <p:sldId id="409" r:id="rId20"/>
    <p:sldId id="410" r:id="rId21"/>
    <p:sldId id="258" r:id="rId22"/>
    <p:sldId id="340" r:id="rId23"/>
    <p:sldId id="412" r:id="rId24"/>
    <p:sldId id="413" r:id="rId25"/>
    <p:sldId id="370" r:id="rId26"/>
    <p:sldId id="373" r:id="rId27"/>
    <p:sldId id="371" r:id="rId28"/>
    <p:sldId id="391" r:id="rId29"/>
    <p:sldId id="374" r:id="rId30"/>
    <p:sldId id="375" r:id="rId31"/>
    <p:sldId id="376" r:id="rId32"/>
    <p:sldId id="367" r:id="rId33"/>
    <p:sldId id="380" r:id="rId34"/>
    <p:sldId id="350" r:id="rId35"/>
    <p:sldId id="347" r:id="rId36"/>
    <p:sldId id="349" r:id="rId37"/>
    <p:sldId id="381" r:id="rId38"/>
    <p:sldId id="414" r:id="rId39"/>
    <p:sldId id="382" r:id="rId40"/>
    <p:sldId id="359" r:id="rId41"/>
    <p:sldId id="385" r:id="rId42"/>
    <p:sldId id="360" r:id="rId43"/>
    <p:sldId id="386" r:id="rId44"/>
    <p:sldId id="361" r:id="rId45"/>
    <p:sldId id="362" r:id="rId46"/>
    <p:sldId id="387" r:id="rId47"/>
    <p:sldId id="389" r:id="rId48"/>
    <p:sldId id="390" r:id="rId49"/>
    <p:sldId id="273" r:id="rId50"/>
    <p:sldId id="274" r:id="rId51"/>
    <p:sldId id="278" r:id="rId52"/>
    <p:sldId id="275" r:id="rId53"/>
    <p:sldId id="277" r:id="rId54"/>
    <p:sldId id="276" r:id="rId55"/>
    <p:sldId id="279" r:id="rId56"/>
    <p:sldId id="364" r:id="rId57"/>
    <p:sldId id="365" r:id="rId58"/>
    <p:sldId id="338" r:id="rId59"/>
    <p:sldId id="383" r:id="rId60"/>
  </p:sldIdLst>
  <p:sldSz cx="12192000" cy="6858000"/>
  <p:notesSz cx="6858000" cy="91440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DDDD"/>
    <a:srgbClr val="FFCCCC"/>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8" d="100"/>
          <a:sy n="78" d="100"/>
        </p:scale>
        <p:origin x="787"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7A9E89-69DE-41BF-AB2A-1A752A9C0F40}" type="datetimeFigureOut">
              <a:rPr lang="en-US" smtClean="0"/>
              <a:t>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2FA16-E0DA-4048-8EBE-DC6D378EBDDD}" type="slidenum">
              <a:rPr lang="en-US" smtClean="0"/>
              <a:t>‹#›</a:t>
            </a:fld>
            <a:endParaRPr lang="en-US"/>
          </a:p>
        </p:txBody>
      </p:sp>
    </p:spTree>
    <p:extLst>
      <p:ext uri="{BB962C8B-B14F-4D97-AF65-F5344CB8AC3E}">
        <p14:creationId xmlns:p14="http://schemas.microsoft.com/office/powerpoint/2010/main" val="3990270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pPr eaLnBrk="1" hangingPunct="1"/>
            <a:endParaRPr lang="en-US" smtClean="0"/>
          </a:p>
        </p:txBody>
      </p:sp>
      <p:sp>
        <p:nvSpPr>
          <p:cNvPr id="49156"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F47FF5B-2054-4E03-93DD-212C2B9697B5}" type="slidenum">
              <a:rPr lang="en-US" sz="1200"/>
              <a:pPr eaLnBrk="1" hangingPunct="1"/>
              <a:t>7</a:t>
            </a:fld>
            <a:endParaRPr lang="en-US" sz="1200"/>
          </a:p>
        </p:txBody>
      </p:sp>
    </p:spTree>
    <p:extLst>
      <p:ext uri="{BB962C8B-B14F-4D97-AF65-F5344CB8AC3E}">
        <p14:creationId xmlns:p14="http://schemas.microsoft.com/office/powerpoint/2010/main" val="365657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pPr eaLnBrk="1" hangingPunct="1"/>
            <a:endParaRPr lang="en-US" smtClean="0"/>
          </a:p>
        </p:txBody>
      </p:sp>
      <p:sp>
        <p:nvSpPr>
          <p:cNvPr id="49156"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F47FF5B-2054-4E03-93DD-212C2B9697B5}" type="slidenum">
              <a:rPr lang="en-US" sz="1200"/>
              <a:pPr eaLnBrk="1" hangingPunct="1"/>
              <a:t>23</a:t>
            </a:fld>
            <a:endParaRPr lang="en-US" sz="1200"/>
          </a:p>
        </p:txBody>
      </p:sp>
    </p:spTree>
    <p:extLst>
      <p:ext uri="{BB962C8B-B14F-4D97-AF65-F5344CB8AC3E}">
        <p14:creationId xmlns:p14="http://schemas.microsoft.com/office/powerpoint/2010/main" val="4003844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E489CDA-B98C-40ED-8BE1-AB7F57130C26}"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7C497-69F1-416C-9CB5-A16E986131E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489CDA-B98C-40ED-8BE1-AB7F57130C26}"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7C497-69F1-416C-9CB5-A16E986131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489CDA-B98C-40ED-8BE1-AB7F57130C26}"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7C497-69F1-416C-9CB5-A16E986131E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489CDA-B98C-40ED-8BE1-AB7F57130C26}"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7C497-69F1-416C-9CB5-A16E986131E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489CDA-B98C-40ED-8BE1-AB7F57130C26}"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7C497-69F1-416C-9CB5-A16E986131E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489CDA-B98C-40ED-8BE1-AB7F57130C26}"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7C497-69F1-416C-9CB5-A16E986131E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489CDA-B98C-40ED-8BE1-AB7F57130C26}" type="datetimeFigureOut">
              <a:rPr lang="en-US" smtClean="0"/>
              <a:t>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7C497-69F1-416C-9CB5-A16E986131E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489CDA-B98C-40ED-8BE1-AB7F57130C26}" type="datetimeFigureOut">
              <a:rPr lang="en-US" smtClean="0"/>
              <a:t>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7C497-69F1-416C-9CB5-A16E986131E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89CDA-B98C-40ED-8BE1-AB7F57130C26}" type="datetimeFigureOut">
              <a:rPr lang="en-US" smtClean="0"/>
              <a:t>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7C497-69F1-416C-9CB5-A16E986131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489CDA-B98C-40ED-8BE1-AB7F57130C26}"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7C497-69F1-416C-9CB5-A16E986131E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489CDA-B98C-40ED-8BE1-AB7F57130C26}"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7C497-69F1-416C-9CB5-A16E986131E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89CDA-B98C-40ED-8BE1-AB7F57130C26}" type="datetimeFigureOut">
              <a:rPr lang="en-US" smtClean="0"/>
              <a:t>1/10/2025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7C497-69F1-416C-9CB5-A16E986131E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1.bin"/><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2.bin"/><Relationship Id="rId10" Type="http://schemas.openxmlformats.org/officeDocument/2006/relationships/image" Target="../media/image16.jpeg"/><Relationship Id="rId4" Type="http://schemas.openxmlformats.org/officeDocument/2006/relationships/image" Target="../media/image11.wmf"/><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hyperlink" Target="Dong%20ho%20dem%20nguoc2.exe" TargetMode="External"/><Relationship Id="rId5" Type="http://schemas.openxmlformats.org/officeDocument/2006/relationships/image" Target="../media/image19.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52.png"/><Relationship Id="rId18" Type="http://schemas.openxmlformats.org/officeDocument/2006/relationships/image" Target="../media/image56.png"/><Relationship Id="rId3" Type="http://schemas.openxmlformats.org/officeDocument/2006/relationships/slideLayout" Target="../slideLayouts/slideLayout1.xml"/><Relationship Id="rId7" Type="http://schemas.openxmlformats.org/officeDocument/2006/relationships/image" Target="../media/image49.png"/><Relationship Id="rId12" Type="http://schemas.microsoft.com/office/2007/relationships/hdphoto" Target="../media/hdphoto4.wdp"/><Relationship Id="rId17" Type="http://schemas.openxmlformats.org/officeDocument/2006/relationships/image" Target="../media/image55.png"/><Relationship Id="rId2" Type="http://schemas.openxmlformats.org/officeDocument/2006/relationships/video" Target="../media/media1.mp4"/><Relationship Id="rId16" Type="http://schemas.openxmlformats.org/officeDocument/2006/relationships/slide" Target="slide53.xml"/><Relationship Id="rId1" Type="http://schemas.microsoft.com/office/2007/relationships/media" Target="../media/media1.mp4"/><Relationship Id="rId6" Type="http://schemas.openxmlformats.org/officeDocument/2006/relationships/audio" Target="../media/audio3.wav"/><Relationship Id="rId11" Type="http://schemas.openxmlformats.org/officeDocument/2006/relationships/image" Target="../media/image51.png"/><Relationship Id="rId5" Type="http://schemas.openxmlformats.org/officeDocument/2006/relationships/audio" Target="../media/audio2.wav"/><Relationship Id="rId15" Type="http://schemas.openxmlformats.org/officeDocument/2006/relationships/image" Target="../media/image54.png"/><Relationship Id="rId10" Type="http://schemas.microsoft.com/office/2007/relationships/hdphoto" Target="../media/hdphoto3.wdp"/><Relationship Id="rId19" Type="http://schemas.openxmlformats.org/officeDocument/2006/relationships/image" Target="../media/image34.svg"/><Relationship Id="rId4" Type="http://schemas.openxmlformats.org/officeDocument/2006/relationships/audio" Target="../media/audio1.wav"/><Relationship Id="rId9" Type="http://schemas.openxmlformats.org/officeDocument/2006/relationships/image" Target="../media/image50.png"/><Relationship Id="rId1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54.png"/><Relationship Id="rId18" Type="http://schemas.openxmlformats.org/officeDocument/2006/relationships/image" Target="../media/image56.png"/><Relationship Id="rId3" Type="http://schemas.openxmlformats.org/officeDocument/2006/relationships/slideLayout" Target="../slideLayouts/slideLayout1.xml"/><Relationship Id="rId7" Type="http://schemas.openxmlformats.org/officeDocument/2006/relationships/image" Target="../media/image49.png"/><Relationship Id="rId12" Type="http://schemas.microsoft.com/office/2007/relationships/hdphoto" Target="../media/hdphoto4.wdp"/><Relationship Id="rId17" Type="http://schemas.openxmlformats.org/officeDocument/2006/relationships/image" Target="../media/image55.png"/><Relationship Id="rId2" Type="http://schemas.openxmlformats.org/officeDocument/2006/relationships/video" Target="../media/media1.mp4"/><Relationship Id="rId16" Type="http://schemas.openxmlformats.org/officeDocument/2006/relationships/slide" Target="slide53.xml"/><Relationship Id="rId1" Type="http://schemas.microsoft.com/office/2007/relationships/media" Target="../media/media1.mp4"/><Relationship Id="rId6" Type="http://schemas.openxmlformats.org/officeDocument/2006/relationships/audio" Target="../media/audio2.wav"/><Relationship Id="rId11" Type="http://schemas.openxmlformats.org/officeDocument/2006/relationships/image" Target="../media/image51.png"/><Relationship Id="rId5" Type="http://schemas.openxmlformats.org/officeDocument/2006/relationships/audio" Target="../media/audio3.wav"/><Relationship Id="rId15" Type="http://schemas.openxmlformats.org/officeDocument/2006/relationships/image" Target="../media/image57.png"/><Relationship Id="rId10" Type="http://schemas.microsoft.com/office/2007/relationships/hdphoto" Target="../media/hdphoto3.wdp"/><Relationship Id="rId19" Type="http://schemas.openxmlformats.org/officeDocument/2006/relationships/image" Target="../media/image34.svg"/><Relationship Id="rId4" Type="http://schemas.openxmlformats.org/officeDocument/2006/relationships/audio" Target="../media/audio1.wav"/><Relationship Id="rId9" Type="http://schemas.openxmlformats.org/officeDocument/2006/relationships/image" Target="../media/image50.png"/><Relationship Id="rId14" Type="http://schemas.openxmlformats.org/officeDocument/2006/relationships/image" Target="../media/image53.png"/></Relationships>
</file>

<file path=ppt/slides/_rels/slide5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52.png"/><Relationship Id="rId18" Type="http://schemas.openxmlformats.org/officeDocument/2006/relationships/image" Target="../media/image56.png"/><Relationship Id="rId3" Type="http://schemas.openxmlformats.org/officeDocument/2006/relationships/slideLayout" Target="../slideLayouts/slideLayout1.xml"/><Relationship Id="rId7" Type="http://schemas.openxmlformats.org/officeDocument/2006/relationships/image" Target="../media/image49.png"/><Relationship Id="rId12" Type="http://schemas.microsoft.com/office/2007/relationships/hdphoto" Target="../media/hdphoto4.wdp"/><Relationship Id="rId17" Type="http://schemas.openxmlformats.org/officeDocument/2006/relationships/image" Target="../media/image55.png"/><Relationship Id="rId2" Type="http://schemas.openxmlformats.org/officeDocument/2006/relationships/video" Target="../media/media1.mp4"/><Relationship Id="rId16" Type="http://schemas.openxmlformats.org/officeDocument/2006/relationships/slide" Target="slide53.xml"/><Relationship Id="rId1" Type="http://schemas.microsoft.com/office/2007/relationships/media" Target="../media/media1.mp4"/><Relationship Id="rId6" Type="http://schemas.openxmlformats.org/officeDocument/2006/relationships/audio" Target="../media/audio3.wav"/><Relationship Id="rId11" Type="http://schemas.openxmlformats.org/officeDocument/2006/relationships/image" Target="../media/image51.png"/><Relationship Id="rId5" Type="http://schemas.openxmlformats.org/officeDocument/2006/relationships/audio" Target="../media/audio2.wav"/><Relationship Id="rId15" Type="http://schemas.openxmlformats.org/officeDocument/2006/relationships/image" Target="../media/image54.png"/><Relationship Id="rId10" Type="http://schemas.microsoft.com/office/2007/relationships/hdphoto" Target="../media/hdphoto3.wdp"/><Relationship Id="rId19" Type="http://schemas.openxmlformats.org/officeDocument/2006/relationships/image" Target="../media/image34.svg"/><Relationship Id="rId4" Type="http://schemas.openxmlformats.org/officeDocument/2006/relationships/audio" Target="../media/audio1.wav"/><Relationship Id="rId9" Type="http://schemas.openxmlformats.org/officeDocument/2006/relationships/image" Target="../media/image50.png"/><Relationship Id="rId14" Type="http://schemas.openxmlformats.org/officeDocument/2006/relationships/image" Target="../media/image58.png"/></Relationships>
</file>

<file path=ppt/slides/_rels/slide5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54.png"/><Relationship Id="rId18" Type="http://schemas.openxmlformats.org/officeDocument/2006/relationships/image" Target="../media/image34.svg"/><Relationship Id="rId3" Type="http://schemas.openxmlformats.org/officeDocument/2006/relationships/slideLayout" Target="../slideLayouts/slideLayout1.xml"/><Relationship Id="rId7" Type="http://schemas.openxmlformats.org/officeDocument/2006/relationships/image" Target="../media/image49.png"/><Relationship Id="rId12" Type="http://schemas.microsoft.com/office/2007/relationships/hdphoto" Target="../media/hdphoto4.wdp"/><Relationship Id="rId17" Type="http://schemas.openxmlformats.org/officeDocument/2006/relationships/image" Target="../media/image56.png"/><Relationship Id="rId2" Type="http://schemas.openxmlformats.org/officeDocument/2006/relationships/video" Target="../media/media1.mp4"/><Relationship Id="rId16" Type="http://schemas.openxmlformats.org/officeDocument/2006/relationships/image" Target="../media/image55.png"/><Relationship Id="rId1" Type="http://schemas.microsoft.com/office/2007/relationships/media" Target="../media/media1.mp4"/><Relationship Id="rId6" Type="http://schemas.openxmlformats.org/officeDocument/2006/relationships/audio" Target="../media/audio2.wav"/><Relationship Id="rId11" Type="http://schemas.openxmlformats.org/officeDocument/2006/relationships/image" Target="../media/image51.png"/><Relationship Id="rId5" Type="http://schemas.openxmlformats.org/officeDocument/2006/relationships/audio" Target="../media/audio3.wav"/><Relationship Id="rId15" Type="http://schemas.openxmlformats.org/officeDocument/2006/relationships/slide" Target="slide53.xml"/><Relationship Id="rId10" Type="http://schemas.microsoft.com/office/2007/relationships/hdphoto" Target="../media/hdphoto3.wdp"/><Relationship Id="rId4" Type="http://schemas.openxmlformats.org/officeDocument/2006/relationships/audio" Target="../media/audio1.wav"/><Relationship Id="rId9" Type="http://schemas.openxmlformats.org/officeDocument/2006/relationships/image" Target="../media/image50.png"/><Relationship Id="rId14" Type="http://schemas.openxmlformats.org/officeDocument/2006/relationships/image" Target="../media/image57.png"/></Relationships>
</file>

<file path=ppt/slides/_rels/slide5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54.png"/><Relationship Id="rId18" Type="http://schemas.openxmlformats.org/officeDocument/2006/relationships/image" Target="../media/image56.png"/><Relationship Id="rId3" Type="http://schemas.openxmlformats.org/officeDocument/2006/relationships/slideLayout" Target="../slideLayouts/slideLayout1.xml"/><Relationship Id="rId7" Type="http://schemas.openxmlformats.org/officeDocument/2006/relationships/image" Target="../media/image49.png"/><Relationship Id="rId12" Type="http://schemas.microsoft.com/office/2007/relationships/hdphoto" Target="../media/hdphoto4.wdp"/><Relationship Id="rId17" Type="http://schemas.openxmlformats.org/officeDocument/2006/relationships/image" Target="../media/image55.png"/><Relationship Id="rId2" Type="http://schemas.openxmlformats.org/officeDocument/2006/relationships/video" Target="../media/media1.mp4"/><Relationship Id="rId16" Type="http://schemas.openxmlformats.org/officeDocument/2006/relationships/slide" Target="slide53.xml"/><Relationship Id="rId1" Type="http://schemas.microsoft.com/office/2007/relationships/media" Target="../media/media1.mp4"/><Relationship Id="rId6" Type="http://schemas.openxmlformats.org/officeDocument/2006/relationships/audio" Target="../media/audio2.wav"/><Relationship Id="rId11" Type="http://schemas.openxmlformats.org/officeDocument/2006/relationships/image" Target="../media/image51.png"/><Relationship Id="rId5" Type="http://schemas.openxmlformats.org/officeDocument/2006/relationships/audio" Target="../media/audio3.wav"/><Relationship Id="rId15" Type="http://schemas.openxmlformats.org/officeDocument/2006/relationships/image" Target="../media/image57.png"/><Relationship Id="rId10" Type="http://schemas.microsoft.com/office/2007/relationships/hdphoto" Target="../media/hdphoto3.wdp"/><Relationship Id="rId19" Type="http://schemas.openxmlformats.org/officeDocument/2006/relationships/image" Target="../media/image34.svg"/><Relationship Id="rId4" Type="http://schemas.openxmlformats.org/officeDocument/2006/relationships/audio" Target="../media/audio1.wav"/><Relationship Id="rId9" Type="http://schemas.openxmlformats.org/officeDocument/2006/relationships/image" Target="../media/image50.png"/><Relationship Id="rId14" Type="http://schemas.openxmlformats.org/officeDocument/2006/relationships/image" Target="../media/image59.png"/></Relationships>
</file>

<file path=ppt/slides/_rels/slide5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54.png"/><Relationship Id="rId18" Type="http://schemas.openxmlformats.org/officeDocument/2006/relationships/image" Target="../media/image56.png"/><Relationship Id="rId3" Type="http://schemas.openxmlformats.org/officeDocument/2006/relationships/slideLayout" Target="../slideLayouts/slideLayout1.xml"/><Relationship Id="rId7" Type="http://schemas.openxmlformats.org/officeDocument/2006/relationships/image" Target="../media/image49.png"/><Relationship Id="rId12" Type="http://schemas.microsoft.com/office/2007/relationships/hdphoto" Target="../media/hdphoto4.wdp"/><Relationship Id="rId17" Type="http://schemas.openxmlformats.org/officeDocument/2006/relationships/image" Target="../media/image55.png"/><Relationship Id="rId2" Type="http://schemas.openxmlformats.org/officeDocument/2006/relationships/video" Target="../media/media1.mp4"/><Relationship Id="rId16" Type="http://schemas.openxmlformats.org/officeDocument/2006/relationships/slide" Target="slide53.xml"/><Relationship Id="rId1" Type="http://schemas.microsoft.com/office/2007/relationships/media" Target="../media/media1.mp4"/><Relationship Id="rId6" Type="http://schemas.openxmlformats.org/officeDocument/2006/relationships/audio" Target="../media/audio2.wav"/><Relationship Id="rId11" Type="http://schemas.openxmlformats.org/officeDocument/2006/relationships/image" Target="../media/image51.png"/><Relationship Id="rId5" Type="http://schemas.openxmlformats.org/officeDocument/2006/relationships/audio" Target="../media/audio3.wav"/><Relationship Id="rId15" Type="http://schemas.openxmlformats.org/officeDocument/2006/relationships/image" Target="../media/image57.png"/><Relationship Id="rId10" Type="http://schemas.microsoft.com/office/2007/relationships/hdphoto" Target="../media/hdphoto3.wdp"/><Relationship Id="rId19" Type="http://schemas.openxmlformats.org/officeDocument/2006/relationships/image" Target="../media/image34.svg"/><Relationship Id="rId4" Type="http://schemas.openxmlformats.org/officeDocument/2006/relationships/audio" Target="../media/audio1.wav"/><Relationship Id="rId9" Type="http://schemas.openxmlformats.org/officeDocument/2006/relationships/image" Target="../media/image50.png"/><Relationship Id="rId14" Type="http://schemas.openxmlformats.org/officeDocument/2006/relationships/image" Target="../media/image60.png"/></Relationships>
</file>

<file path=ppt/slides/_rels/slide5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53.xml"/><Relationship Id="rId18" Type="http://schemas.openxmlformats.org/officeDocument/2006/relationships/image" Target="../media/image60.png"/><Relationship Id="rId3" Type="http://schemas.openxmlformats.org/officeDocument/2006/relationships/slideLayout" Target="../slideLayouts/slideLayout1.xml"/><Relationship Id="rId7" Type="http://schemas.openxmlformats.org/officeDocument/2006/relationships/image" Target="../media/image49.png"/><Relationship Id="rId12" Type="http://schemas.microsoft.com/office/2007/relationships/hdphoto" Target="../media/hdphoto4.wdp"/><Relationship Id="rId17" Type="http://schemas.openxmlformats.org/officeDocument/2006/relationships/image" Target="../media/image54.png"/><Relationship Id="rId2" Type="http://schemas.openxmlformats.org/officeDocument/2006/relationships/video" Target="../media/media1.mp4"/><Relationship Id="rId16" Type="http://schemas.openxmlformats.org/officeDocument/2006/relationships/image" Target="../media/image34.svg"/><Relationship Id="rId1" Type="http://schemas.microsoft.com/office/2007/relationships/media" Target="../media/media1.mp4"/><Relationship Id="rId6" Type="http://schemas.openxmlformats.org/officeDocument/2006/relationships/audio" Target="../media/audio2.wav"/><Relationship Id="rId11" Type="http://schemas.openxmlformats.org/officeDocument/2006/relationships/image" Target="../media/image51.png"/><Relationship Id="rId5" Type="http://schemas.openxmlformats.org/officeDocument/2006/relationships/audio" Target="../media/audio3.wav"/><Relationship Id="rId15" Type="http://schemas.openxmlformats.org/officeDocument/2006/relationships/image" Target="../media/image56.png"/><Relationship Id="rId10" Type="http://schemas.microsoft.com/office/2007/relationships/hdphoto" Target="../media/hdphoto3.wdp"/><Relationship Id="rId19" Type="http://schemas.openxmlformats.org/officeDocument/2006/relationships/image" Target="../media/image57.png"/><Relationship Id="rId4" Type="http://schemas.openxmlformats.org/officeDocument/2006/relationships/audio" Target="../media/audio1.wav"/><Relationship Id="rId9" Type="http://schemas.openxmlformats.org/officeDocument/2006/relationships/image" Target="../media/image50.png"/><Relationship Id="rId14" Type="http://schemas.openxmlformats.org/officeDocument/2006/relationships/image" Target="../media/image55.png"/></Relationships>
</file>

<file path=ppt/slides/_rels/slide5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53.xml"/><Relationship Id="rId18" Type="http://schemas.openxmlformats.org/officeDocument/2006/relationships/image" Target="../media/image60.png"/><Relationship Id="rId3" Type="http://schemas.openxmlformats.org/officeDocument/2006/relationships/slideLayout" Target="../slideLayouts/slideLayout2.xml"/><Relationship Id="rId7" Type="http://schemas.openxmlformats.org/officeDocument/2006/relationships/image" Target="../media/image49.png"/><Relationship Id="rId12" Type="http://schemas.microsoft.com/office/2007/relationships/hdphoto" Target="../media/hdphoto4.wdp"/><Relationship Id="rId17" Type="http://schemas.openxmlformats.org/officeDocument/2006/relationships/image" Target="../media/image54.png"/><Relationship Id="rId2" Type="http://schemas.openxmlformats.org/officeDocument/2006/relationships/video" Target="../media/media1.mp4"/><Relationship Id="rId16" Type="http://schemas.openxmlformats.org/officeDocument/2006/relationships/image" Target="../media/image39.svg"/><Relationship Id="rId1" Type="http://schemas.microsoft.com/office/2007/relationships/media" Target="../media/media1.mp4"/><Relationship Id="rId6" Type="http://schemas.openxmlformats.org/officeDocument/2006/relationships/audio" Target="../media/audio2.wav"/><Relationship Id="rId11" Type="http://schemas.openxmlformats.org/officeDocument/2006/relationships/image" Target="../media/image51.png"/><Relationship Id="rId5" Type="http://schemas.openxmlformats.org/officeDocument/2006/relationships/audio" Target="../media/audio3.wav"/><Relationship Id="rId15" Type="http://schemas.openxmlformats.org/officeDocument/2006/relationships/image" Target="../media/image56.png"/><Relationship Id="rId10" Type="http://schemas.microsoft.com/office/2007/relationships/hdphoto" Target="../media/hdphoto3.wdp"/><Relationship Id="rId19" Type="http://schemas.openxmlformats.org/officeDocument/2006/relationships/image" Target="../media/image57.png"/><Relationship Id="rId4" Type="http://schemas.openxmlformats.org/officeDocument/2006/relationships/audio" Target="../media/audio1.wav"/><Relationship Id="rId9" Type="http://schemas.openxmlformats.org/officeDocument/2006/relationships/image" Target="../media/image50.png"/><Relationship Id="rId14" Type="http://schemas.openxmlformats.org/officeDocument/2006/relationships/image" Target="../media/image55.png"/></Relationships>
</file>

<file path=ppt/slides/_rels/slide5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6" descr="15 Moais at Ahu Tongariki - Easter Isalnd">
            <a:extLst>
              <a:ext uri="{FF2B5EF4-FFF2-40B4-BE49-F238E27FC236}">
                <a16:creationId xmlns:a16="http://schemas.microsoft.com/office/drawing/2014/main" xmlns="" id="{4706359F-CA1A-A283-A683-53527ABAE635}"/>
              </a:ext>
            </a:extLst>
          </p:cNvPr>
          <p:cNvPicPr>
            <a:picLocks noChangeAspect="1"/>
          </p:cNvPicPr>
          <p:nvPr/>
        </p:nvPicPr>
        <p:blipFill rotWithShape="1">
          <a:blip r:embed="rId2">
            <a:alphaModFix amt="50000"/>
          </a:blip>
          <a:srcRect t="2597"/>
          <a:stretch/>
        </p:blipFill>
        <p:spPr>
          <a:xfrm>
            <a:off x="20" y="10"/>
            <a:ext cx="12191980" cy="6857990"/>
          </a:xfrm>
          <a:prstGeom prst="rect">
            <a:avLst/>
          </a:prstGeom>
        </p:spPr>
      </p:pic>
      <p:sp>
        <p:nvSpPr>
          <p:cNvPr id="5" name="Hộp Văn bản 4">
            <a:extLst>
              <a:ext uri="{FF2B5EF4-FFF2-40B4-BE49-F238E27FC236}">
                <a16:creationId xmlns:a16="http://schemas.microsoft.com/office/drawing/2014/main" xmlns="" id="{D573C5B5-7740-82AE-608F-9C1EABE68436}"/>
              </a:ext>
            </a:extLst>
          </p:cNvPr>
          <p:cNvSpPr txBox="1"/>
          <p:nvPr/>
        </p:nvSpPr>
        <p:spPr>
          <a:xfrm>
            <a:off x="727788" y="1894114"/>
            <a:ext cx="10434735" cy="102775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dirty="0" err="1">
                <a:solidFill>
                  <a:srgbClr val="FFFFFF"/>
                </a:solidFill>
                <a:latin typeface="+mj-lt"/>
                <a:ea typeface="+mj-ea"/>
                <a:cs typeface="+mj-cs"/>
              </a:rPr>
              <a:t>Bài</a:t>
            </a:r>
            <a:r>
              <a:rPr lang="en-US" sz="6000" dirty="0">
                <a:solidFill>
                  <a:srgbClr val="FFFFFF"/>
                </a:solidFill>
                <a:latin typeface="+mj-lt"/>
                <a:ea typeface="+mj-ea"/>
                <a:cs typeface="+mj-cs"/>
              </a:rPr>
              <a:t> 19: ĐÒN BẨY VÀ ỨNG DỤNG</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EF5D592-FAD1-40A5-B9C9-948AA7C9C274}" type="slidenum">
              <a:rPr lang="en-US" sz="1400"/>
              <a:pPr eaLnBrk="1" hangingPunct="1"/>
              <a:t>10</a:t>
            </a:fld>
            <a:endParaRPr lang="en-US" sz="1400"/>
          </a:p>
        </p:txBody>
      </p:sp>
      <p:sp>
        <p:nvSpPr>
          <p:cNvPr id="36867" name="Text Box 7"/>
          <p:cNvSpPr txBox="1">
            <a:spLocks noChangeArrowheads="1"/>
          </p:cNvSpPr>
          <p:nvPr/>
        </p:nvSpPr>
        <p:spPr bwMode="auto">
          <a:xfrm>
            <a:off x="1828800" y="609600"/>
            <a:ext cx="7924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sz="2800" b="1"/>
              <a:t>C3: Chọn từ thích hợp trong khung để điền vào chổ trống của các câu sau:</a:t>
            </a:r>
          </a:p>
        </p:txBody>
      </p:sp>
      <p:sp>
        <p:nvSpPr>
          <p:cNvPr id="36868" name="Text Box 8"/>
          <p:cNvSpPr txBox="1">
            <a:spLocks noChangeArrowheads="1"/>
          </p:cNvSpPr>
          <p:nvPr/>
        </p:nvSpPr>
        <p:spPr bwMode="auto">
          <a:xfrm>
            <a:off x="8686800" y="2579688"/>
            <a:ext cx="1570038" cy="13827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a:solidFill>
                  <a:srgbClr val="FF3300"/>
                </a:solidFill>
              </a:rPr>
              <a:t>-</a:t>
            </a:r>
            <a:r>
              <a:rPr lang="en-US" sz="2800" b="1">
                <a:solidFill>
                  <a:srgbClr val="800000"/>
                </a:solidFill>
              </a:rPr>
              <a:t>lớn hơn</a:t>
            </a:r>
          </a:p>
          <a:p>
            <a:pPr eaLnBrk="1" hangingPunct="1">
              <a:buFontTx/>
              <a:buChar char="-"/>
            </a:pPr>
            <a:r>
              <a:rPr lang="en-US" sz="2800" b="1">
                <a:solidFill>
                  <a:srgbClr val="FF3300"/>
                </a:solidFill>
              </a:rPr>
              <a:t>bằng</a:t>
            </a:r>
          </a:p>
          <a:p>
            <a:pPr eaLnBrk="1" hangingPunct="1"/>
            <a:r>
              <a:rPr lang="en-US" sz="2800">
                <a:solidFill>
                  <a:srgbClr val="FF3300"/>
                </a:solidFill>
              </a:rPr>
              <a:t>-</a:t>
            </a:r>
            <a:r>
              <a:rPr lang="en-US" sz="2800" b="1">
                <a:solidFill>
                  <a:srgbClr val="800000"/>
                </a:solidFill>
              </a:rPr>
              <a:t>nhỏ hơn</a:t>
            </a:r>
          </a:p>
        </p:txBody>
      </p:sp>
      <p:sp>
        <p:nvSpPr>
          <p:cNvPr id="36869" name="Text Box 9"/>
          <p:cNvSpPr txBox="1">
            <a:spLocks noChangeArrowheads="1"/>
          </p:cNvSpPr>
          <p:nvPr/>
        </p:nvSpPr>
        <p:spPr bwMode="auto">
          <a:xfrm>
            <a:off x="1676400" y="2273300"/>
            <a:ext cx="57912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sz="2800" b="1">
                <a:solidFill>
                  <a:srgbClr val="0066FF"/>
                </a:solidFill>
              </a:rPr>
              <a:t>- Muốn lực nâng vật </a:t>
            </a:r>
            <a:r>
              <a:rPr lang="en-US" sz="2800" b="1" u="sng">
                <a:solidFill>
                  <a:srgbClr val="0066FF"/>
                </a:solidFill>
              </a:rPr>
              <a:t>			</a:t>
            </a:r>
            <a:r>
              <a:rPr lang="en-US" sz="2800" b="1">
                <a:solidFill>
                  <a:srgbClr val="0066FF"/>
                </a:solidFill>
              </a:rPr>
              <a:t> trọng lượng của vật thì phải làm cho khoảng cách từ điểm tựa tới điểm tác dụng của lực nâng </a:t>
            </a:r>
            <a:r>
              <a:rPr lang="en-US" sz="2800" b="1" u="sng">
                <a:solidFill>
                  <a:srgbClr val="0066FF"/>
                </a:solidFill>
              </a:rPr>
              <a:t>		</a:t>
            </a:r>
            <a:r>
              <a:rPr lang="en-US" sz="2800" b="1">
                <a:solidFill>
                  <a:srgbClr val="0066FF"/>
                </a:solidFill>
              </a:rPr>
              <a:t> khoảng cách từ điểm tựa tới điểm tác dụng của trọng lượng vật.</a:t>
            </a:r>
          </a:p>
        </p:txBody>
      </p:sp>
      <p:sp>
        <p:nvSpPr>
          <p:cNvPr id="5130" name="Text Box 10"/>
          <p:cNvSpPr txBox="1">
            <a:spLocks noChangeArrowheads="1"/>
          </p:cNvSpPr>
          <p:nvPr/>
        </p:nvSpPr>
        <p:spPr bwMode="auto">
          <a:xfrm>
            <a:off x="8801100" y="3424238"/>
            <a:ext cx="1441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a:solidFill>
                  <a:srgbClr val="FF3300"/>
                </a:solidFill>
              </a:rPr>
              <a:t>nhỏ hơn</a:t>
            </a:r>
          </a:p>
        </p:txBody>
      </p:sp>
      <p:sp>
        <p:nvSpPr>
          <p:cNvPr id="5131" name="Text Box 11"/>
          <p:cNvSpPr txBox="1">
            <a:spLocks noChangeArrowheads="1"/>
          </p:cNvSpPr>
          <p:nvPr/>
        </p:nvSpPr>
        <p:spPr bwMode="auto">
          <a:xfrm>
            <a:off x="8801100" y="2590801"/>
            <a:ext cx="13604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a:solidFill>
                  <a:srgbClr val="FF3300"/>
                </a:solidFill>
              </a:rPr>
              <a:t>lớn hơn</a:t>
            </a:r>
          </a:p>
        </p:txBody>
      </p:sp>
      <p:sp>
        <p:nvSpPr>
          <p:cNvPr id="5132" name="Text Box 12"/>
          <p:cNvSpPr txBox="1">
            <a:spLocks noChangeArrowheads="1"/>
          </p:cNvSpPr>
          <p:nvPr/>
        </p:nvSpPr>
        <p:spPr bwMode="auto">
          <a:xfrm>
            <a:off x="1676400" y="5424488"/>
            <a:ext cx="1371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sz="2800" b="1">
                <a:solidFill>
                  <a:srgbClr val="990099"/>
                </a:solidFill>
              </a:rPr>
              <a:t>Vậy:</a:t>
            </a:r>
          </a:p>
        </p:txBody>
      </p:sp>
      <p:sp>
        <p:nvSpPr>
          <p:cNvPr id="5133" name="Text Box 13"/>
          <p:cNvSpPr txBox="1">
            <a:spLocks noChangeArrowheads="1"/>
          </p:cNvSpPr>
          <p:nvPr/>
        </p:nvSpPr>
        <p:spPr bwMode="auto">
          <a:xfrm>
            <a:off x="2620964" y="5435601"/>
            <a:ext cx="43132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a:solidFill>
                  <a:srgbClr val="FF3399"/>
                </a:solidFill>
              </a:rPr>
              <a:t>Khi OO</a:t>
            </a:r>
            <a:r>
              <a:rPr lang="en-US" sz="2800" b="1" baseline="-25000">
                <a:solidFill>
                  <a:srgbClr val="FF3399"/>
                </a:solidFill>
              </a:rPr>
              <a:t>2</a:t>
            </a:r>
            <a:r>
              <a:rPr lang="en-US" sz="2800" b="1">
                <a:solidFill>
                  <a:srgbClr val="FF3399"/>
                </a:solidFill>
              </a:rPr>
              <a:t> &gt; OO</a:t>
            </a:r>
            <a:r>
              <a:rPr lang="en-US" sz="2800" b="1" baseline="-25000">
                <a:solidFill>
                  <a:srgbClr val="FF3399"/>
                </a:solidFill>
              </a:rPr>
              <a:t>1</a:t>
            </a:r>
            <a:r>
              <a:rPr lang="en-US" sz="2800" b="1">
                <a:solidFill>
                  <a:srgbClr val="FF3399"/>
                </a:solidFill>
              </a:rPr>
              <a:t> thì F</a:t>
            </a:r>
            <a:r>
              <a:rPr lang="en-US" sz="2800" b="1" baseline="-25000">
                <a:solidFill>
                  <a:srgbClr val="FF3399"/>
                </a:solidFill>
              </a:rPr>
              <a:t>2</a:t>
            </a:r>
            <a:r>
              <a:rPr lang="en-US" sz="2800" b="1">
                <a:solidFill>
                  <a:srgbClr val="FF3399"/>
                </a:solidFill>
              </a:rPr>
              <a:t> &lt; F</a:t>
            </a:r>
            <a:r>
              <a:rPr lang="en-US" sz="2800" b="1" baseline="-25000">
                <a:solidFill>
                  <a:srgbClr val="FF3399"/>
                </a:solidFill>
              </a:rPr>
              <a:t>1</a:t>
            </a:r>
            <a:r>
              <a:rPr lang="en-US" sz="2800" b="1">
                <a:solidFill>
                  <a:srgbClr val="FF3399"/>
                </a:solidFill>
              </a:rPr>
              <a:t>.</a:t>
            </a:r>
          </a:p>
        </p:txBody>
      </p:sp>
    </p:spTree>
    <p:extLst>
      <p:ext uri="{BB962C8B-B14F-4D97-AF65-F5344CB8AC3E}">
        <p14:creationId xmlns:p14="http://schemas.microsoft.com/office/powerpoint/2010/main" val="43062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4514 0.01782 C -0.11892 -0.15046 -0.19236 -0.31528 -0.25208 -0.32824 C -0.31181 -0.33773 -0.37865 -0.1007 -0.40347 -0.05787 " pathEditMode="relative" rAng="0" ptsTypes="aaA">
                                      <p:cBhvr>
                                        <p:cTn id="6" dur="2000" fill="hold"/>
                                        <p:tgtEl>
                                          <p:spTgt spid="5131"/>
                                        </p:tgtEl>
                                        <p:attrNameLst>
                                          <p:attrName>ppt_x</p:attrName>
                                          <p:attrName>ppt_y</p:attrName>
                                        </p:attrNameLst>
                                      </p:cBhvr>
                                      <p:rCtr x="-17917" y="-17778"/>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2.77778E-6 -3.33333E-6 C -0.02968 0.19653 -0.0592 0.39329 -0.1243 0.39514 C -0.18958 0.39723 -0.34687 0.07523 -0.39132 0.01111 " pathEditMode="relative" rAng="0" ptsTypes="aaA">
                                      <p:cBhvr>
                                        <p:cTn id="10" dur="2000" fill="hold"/>
                                        <p:tgtEl>
                                          <p:spTgt spid="5130"/>
                                        </p:tgtEl>
                                        <p:attrNameLst>
                                          <p:attrName>ppt_x</p:attrName>
                                          <p:attrName>ppt_y</p:attrName>
                                        </p:attrNameLst>
                                      </p:cBhvr>
                                      <p:rCtr x="-19566" y="19861"/>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5132"/>
                                        </p:tgtEl>
                                        <p:attrNameLst>
                                          <p:attrName>style.visibility</p:attrName>
                                        </p:attrNameLst>
                                      </p:cBhvr>
                                      <p:to>
                                        <p:strVal val="visible"/>
                                      </p:to>
                                    </p:set>
                                    <p:anim calcmode="lin" valueType="num">
                                      <p:cBhvr additive="base">
                                        <p:cTn id="15" dur="500" fill="hold"/>
                                        <p:tgtEl>
                                          <p:spTgt spid="5132"/>
                                        </p:tgtEl>
                                        <p:attrNameLst>
                                          <p:attrName>ppt_x</p:attrName>
                                        </p:attrNameLst>
                                      </p:cBhvr>
                                      <p:tavLst>
                                        <p:tav tm="0">
                                          <p:val>
                                            <p:strVal val="0-#ppt_w/2"/>
                                          </p:val>
                                        </p:tav>
                                        <p:tav tm="100000">
                                          <p:val>
                                            <p:strVal val="#ppt_x"/>
                                          </p:val>
                                        </p:tav>
                                      </p:tavLst>
                                    </p:anim>
                                    <p:anim calcmode="lin" valueType="num">
                                      <p:cBhvr additive="base">
                                        <p:cTn id="16" dur="500" fill="hold"/>
                                        <p:tgtEl>
                                          <p:spTgt spid="5132"/>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5133"/>
                                        </p:tgtEl>
                                        <p:attrNameLst>
                                          <p:attrName>style.visibility</p:attrName>
                                        </p:attrNameLst>
                                      </p:cBhvr>
                                      <p:to>
                                        <p:strVal val="visible"/>
                                      </p:to>
                                    </p:set>
                                    <p:anim calcmode="lin" valueType="num">
                                      <p:cBhvr additive="base">
                                        <p:cTn id="21" dur="500" fill="hold"/>
                                        <p:tgtEl>
                                          <p:spTgt spid="5133"/>
                                        </p:tgtEl>
                                        <p:attrNameLst>
                                          <p:attrName>ppt_x</p:attrName>
                                        </p:attrNameLst>
                                      </p:cBhvr>
                                      <p:tavLst>
                                        <p:tav tm="0">
                                          <p:val>
                                            <p:strVal val="0-#ppt_w/2"/>
                                          </p:val>
                                        </p:tav>
                                        <p:tav tm="100000">
                                          <p:val>
                                            <p:strVal val="#ppt_x"/>
                                          </p:val>
                                        </p:tav>
                                      </p:tavLst>
                                    </p:anim>
                                    <p:anim calcmode="lin" valueType="num">
                                      <p:cBhvr additive="base">
                                        <p:cTn id="22" dur="500" fill="hold"/>
                                        <p:tgtEl>
                                          <p:spTgt spid="51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p:bldP spid="5131" grpId="0"/>
      <p:bldP spid="5132" grpId="0" autoUpdateAnimBg="0"/>
      <p:bldP spid="513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1524000" y="2057400"/>
            <a:ext cx="2362200" cy="1600200"/>
            <a:chOff x="1200" y="2784"/>
            <a:chExt cx="1056" cy="672"/>
          </a:xfrm>
        </p:grpSpPr>
        <p:sp>
          <p:nvSpPr>
            <p:cNvPr id="37933" name="Rectangle 3"/>
            <p:cNvSpPr>
              <a:spLocks noChangeArrowheads="1"/>
            </p:cNvSpPr>
            <p:nvPr/>
          </p:nvSpPr>
          <p:spPr bwMode="auto">
            <a:xfrm>
              <a:off x="1200" y="2784"/>
              <a:ext cx="1056" cy="6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800">
                <a:solidFill>
                  <a:srgbClr val="000000"/>
                </a:solidFill>
                <a:latin typeface="Arial" panose="020B0604020202020204" pitchFamily="34" charset="0"/>
              </a:endParaRPr>
            </a:p>
          </p:txBody>
        </p:sp>
        <p:graphicFrame>
          <p:nvGraphicFramePr>
            <p:cNvPr id="37934" name="Object 4"/>
            <p:cNvGraphicFramePr>
              <a:graphicFrameLocks noChangeAspect="1"/>
            </p:cNvGraphicFramePr>
            <p:nvPr/>
          </p:nvGraphicFramePr>
          <p:xfrm>
            <a:off x="1296" y="2928"/>
            <a:ext cx="864" cy="406"/>
          </p:xfrm>
          <a:graphic>
            <a:graphicData uri="http://schemas.openxmlformats.org/presentationml/2006/ole">
              <mc:AlternateContent xmlns:mc="http://schemas.openxmlformats.org/markup-compatibility/2006">
                <mc:Choice xmlns:v="urn:schemas-microsoft-com:vml" Requires="v">
                  <p:oleObj spid="_x0000_s1040" name="Clip" r:id="rId3" imgW="4224338" imgH="1987550" progId="MS_ClipArt_Gallery.2">
                    <p:embed/>
                  </p:oleObj>
                </mc:Choice>
                <mc:Fallback>
                  <p:oleObj name="Clip" r:id="rId3" imgW="4224338" imgH="198755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 y="2928"/>
                          <a:ext cx="864" cy="4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7891" name="Text Box 9"/>
          <p:cNvSpPr txBox="1">
            <a:spLocks noChangeArrowheads="1"/>
          </p:cNvSpPr>
          <p:nvPr/>
        </p:nvSpPr>
        <p:spPr bwMode="auto">
          <a:xfrm>
            <a:off x="2133600" y="762001"/>
            <a:ext cx="8915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b="1">
                <a:solidFill>
                  <a:srgbClr val="FF0000"/>
                </a:solidFill>
                <a:latin typeface="Arial" panose="020B0604020202020204" pitchFamily="34" charset="0"/>
              </a:rPr>
              <a:t>C4:</a:t>
            </a:r>
            <a:r>
              <a:rPr lang="en-US" b="1">
                <a:solidFill>
                  <a:srgbClr val="000099"/>
                </a:solidFill>
                <a:latin typeface="Arial" panose="020B0604020202020204" pitchFamily="34" charset="0"/>
              </a:rPr>
              <a:t> Những thí dụ sử dụng đòn bẩy trong cuộc sống.</a:t>
            </a:r>
          </a:p>
        </p:txBody>
      </p:sp>
      <p:grpSp>
        <p:nvGrpSpPr>
          <p:cNvPr id="37892" name="Group 11"/>
          <p:cNvGrpSpPr>
            <a:grpSpLocks/>
          </p:cNvGrpSpPr>
          <p:nvPr/>
        </p:nvGrpSpPr>
        <p:grpSpPr bwMode="auto">
          <a:xfrm>
            <a:off x="5715000" y="2057400"/>
            <a:ext cx="2209800" cy="1676400"/>
            <a:chOff x="1008" y="2928"/>
            <a:chExt cx="960" cy="816"/>
          </a:xfrm>
        </p:grpSpPr>
        <p:sp>
          <p:nvSpPr>
            <p:cNvPr id="37931" name="Rectangle 12"/>
            <p:cNvSpPr>
              <a:spLocks noChangeArrowheads="1"/>
            </p:cNvSpPr>
            <p:nvPr/>
          </p:nvSpPr>
          <p:spPr bwMode="auto">
            <a:xfrm>
              <a:off x="1008" y="2928"/>
              <a:ext cx="960" cy="81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800">
                <a:solidFill>
                  <a:srgbClr val="000000"/>
                </a:solidFill>
                <a:latin typeface="Arial" panose="020B0604020202020204" pitchFamily="34" charset="0"/>
              </a:endParaRPr>
            </a:p>
          </p:txBody>
        </p:sp>
        <p:graphicFrame>
          <p:nvGraphicFramePr>
            <p:cNvPr id="37932" name="Object 13"/>
            <p:cNvGraphicFramePr>
              <a:graphicFrameLocks noChangeAspect="1"/>
            </p:cNvGraphicFramePr>
            <p:nvPr/>
          </p:nvGraphicFramePr>
          <p:xfrm>
            <a:off x="1248" y="3024"/>
            <a:ext cx="567" cy="586"/>
          </p:xfrm>
          <a:graphic>
            <a:graphicData uri="http://schemas.openxmlformats.org/presentationml/2006/ole">
              <mc:AlternateContent xmlns:mc="http://schemas.openxmlformats.org/markup-compatibility/2006">
                <mc:Choice xmlns:v="urn:schemas-microsoft-com:vml" Requires="v">
                  <p:oleObj spid="_x0000_s1041" name="Clip" r:id="rId5" imgW="2689225" imgH="2776538" progId="MS_ClipArt_Gallery.2">
                    <p:embed/>
                  </p:oleObj>
                </mc:Choice>
                <mc:Fallback>
                  <p:oleObj name="Clip" r:id="rId5" imgW="2689225" imgH="2776538"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8" y="3024"/>
                          <a:ext cx="567" cy="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7893" name="Group 14"/>
          <p:cNvGrpSpPr>
            <a:grpSpLocks/>
          </p:cNvGrpSpPr>
          <p:nvPr/>
        </p:nvGrpSpPr>
        <p:grpSpPr bwMode="auto">
          <a:xfrm>
            <a:off x="3657600" y="2057400"/>
            <a:ext cx="2362200" cy="1600200"/>
            <a:chOff x="1584" y="2832"/>
            <a:chExt cx="1392" cy="1008"/>
          </a:xfrm>
        </p:grpSpPr>
        <p:sp>
          <p:nvSpPr>
            <p:cNvPr id="37898" name="Rectangle 15"/>
            <p:cNvSpPr>
              <a:spLocks noChangeArrowheads="1"/>
            </p:cNvSpPr>
            <p:nvPr/>
          </p:nvSpPr>
          <p:spPr bwMode="auto">
            <a:xfrm>
              <a:off x="1584" y="2832"/>
              <a:ext cx="1392" cy="100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800">
                <a:solidFill>
                  <a:srgbClr val="000000"/>
                </a:solidFill>
                <a:latin typeface="Arial" panose="020B0604020202020204" pitchFamily="34" charset="0"/>
              </a:endParaRPr>
            </a:p>
          </p:txBody>
        </p:sp>
        <p:grpSp>
          <p:nvGrpSpPr>
            <p:cNvPr id="37899" name="Group 16"/>
            <p:cNvGrpSpPr>
              <a:grpSpLocks/>
            </p:cNvGrpSpPr>
            <p:nvPr/>
          </p:nvGrpSpPr>
          <p:grpSpPr bwMode="auto">
            <a:xfrm rot="-5386399">
              <a:off x="2057" y="2743"/>
              <a:ext cx="500" cy="1158"/>
              <a:chOff x="2422" y="973"/>
              <a:chExt cx="915" cy="2373"/>
            </a:xfrm>
          </p:grpSpPr>
          <p:grpSp>
            <p:nvGrpSpPr>
              <p:cNvPr id="37900" name="Group 17"/>
              <p:cNvGrpSpPr>
                <a:grpSpLocks/>
              </p:cNvGrpSpPr>
              <p:nvPr/>
            </p:nvGrpSpPr>
            <p:grpSpPr bwMode="auto">
              <a:xfrm>
                <a:off x="2608" y="973"/>
                <a:ext cx="580" cy="1973"/>
                <a:chOff x="2608" y="973"/>
                <a:chExt cx="580" cy="1973"/>
              </a:xfrm>
            </p:grpSpPr>
            <p:sp>
              <p:nvSpPr>
                <p:cNvPr id="37909" name="Freeform 18"/>
                <p:cNvSpPr>
                  <a:spLocks/>
                </p:cNvSpPr>
                <p:nvPr/>
              </p:nvSpPr>
              <p:spPr bwMode="auto">
                <a:xfrm>
                  <a:off x="2732" y="1181"/>
                  <a:ext cx="431" cy="1718"/>
                </a:xfrm>
                <a:custGeom>
                  <a:avLst/>
                  <a:gdLst>
                    <a:gd name="T0" fmla="*/ 431 w 863"/>
                    <a:gd name="T1" fmla="*/ 0 h 1718"/>
                    <a:gd name="T2" fmla="*/ 277 w 863"/>
                    <a:gd name="T3" fmla="*/ 497 h 1718"/>
                    <a:gd name="T4" fmla="*/ 55 w 863"/>
                    <a:gd name="T5" fmla="*/ 1332 h 1718"/>
                    <a:gd name="T6" fmla="*/ 0 w 863"/>
                    <a:gd name="T7" fmla="*/ 1596 h 1718"/>
                    <a:gd name="T8" fmla="*/ 48 w 863"/>
                    <a:gd name="T9" fmla="*/ 1718 h 1718"/>
                    <a:gd name="T10" fmla="*/ 85 w 863"/>
                    <a:gd name="T11" fmla="*/ 1565 h 1718"/>
                    <a:gd name="T12" fmla="*/ 133 w 863"/>
                    <a:gd name="T13" fmla="*/ 1473 h 1718"/>
                    <a:gd name="T14" fmla="*/ 201 w 863"/>
                    <a:gd name="T15" fmla="*/ 1381 h 1718"/>
                    <a:gd name="T16" fmla="*/ 338 w 863"/>
                    <a:gd name="T17" fmla="*/ 786 h 1718"/>
                    <a:gd name="T18" fmla="*/ 417 w 863"/>
                    <a:gd name="T19" fmla="*/ 331 h 1718"/>
                    <a:gd name="T20" fmla="*/ 431 w 863"/>
                    <a:gd name="T21" fmla="*/ 0 h 17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63" h="1718">
                      <a:moveTo>
                        <a:pt x="863" y="0"/>
                      </a:moveTo>
                      <a:lnTo>
                        <a:pt x="554" y="497"/>
                      </a:lnTo>
                      <a:lnTo>
                        <a:pt x="110" y="1332"/>
                      </a:lnTo>
                      <a:lnTo>
                        <a:pt x="0" y="1596"/>
                      </a:lnTo>
                      <a:lnTo>
                        <a:pt x="96" y="1718"/>
                      </a:lnTo>
                      <a:lnTo>
                        <a:pt x="170" y="1565"/>
                      </a:lnTo>
                      <a:lnTo>
                        <a:pt x="266" y="1473"/>
                      </a:lnTo>
                      <a:lnTo>
                        <a:pt x="402" y="1381"/>
                      </a:lnTo>
                      <a:lnTo>
                        <a:pt x="676" y="786"/>
                      </a:lnTo>
                      <a:lnTo>
                        <a:pt x="835" y="331"/>
                      </a:lnTo>
                      <a:lnTo>
                        <a:pt x="863"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0" name="Freeform 19"/>
                <p:cNvSpPr>
                  <a:spLocks/>
                </p:cNvSpPr>
                <p:nvPr/>
              </p:nvSpPr>
              <p:spPr bwMode="auto">
                <a:xfrm>
                  <a:off x="2707" y="1027"/>
                  <a:ext cx="481" cy="1828"/>
                </a:xfrm>
                <a:custGeom>
                  <a:avLst/>
                  <a:gdLst>
                    <a:gd name="T0" fmla="*/ 481 w 963"/>
                    <a:gd name="T1" fmla="*/ 0 h 1828"/>
                    <a:gd name="T2" fmla="*/ 278 w 963"/>
                    <a:gd name="T3" fmla="*/ 620 h 1828"/>
                    <a:gd name="T4" fmla="*/ 55 w 963"/>
                    <a:gd name="T5" fmla="*/ 1454 h 1828"/>
                    <a:gd name="T6" fmla="*/ 0 w 963"/>
                    <a:gd name="T7" fmla="*/ 1706 h 1828"/>
                    <a:gd name="T8" fmla="*/ 98 w 963"/>
                    <a:gd name="T9" fmla="*/ 1828 h 1828"/>
                    <a:gd name="T10" fmla="*/ 90 w 963"/>
                    <a:gd name="T11" fmla="*/ 1681 h 1828"/>
                    <a:gd name="T12" fmla="*/ 133 w 963"/>
                    <a:gd name="T13" fmla="*/ 1595 h 1828"/>
                    <a:gd name="T14" fmla="*/ 226 w 963"/>
                    <a:gd name="T15" fmla="*/ 1503 h 1828"/>
                    <a:gd name="T16" fmla="*/ 357 w 963"/>
                    <a:gd name="T17" fmla="*/ 903 h 1828"/>
                    <a:gd name="T18" fmla="*/ 442 w 963"/>
                    <a:gd name="T19" fmla="*/ 442 h 1828"/>
                    <a:gd name="T20" fmla="*/ 473 w 963"/>
                    <a:gd name="T21" fmla="*/ 154 h 1828"/>
                    <a:gd name="T22" fmla="*/ 481 w 963"/>
                    <a:gd name="T23" fmla="*/ 0 h 18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3" h="1828">
                      <a:moveTo>
                        <a:pt x="963" y="0"/>
                      </a:moveTo>
                      <a:lnTo>
                        <a:pt x="556" y="620"/>
                      </a:lnTo>
                      <a:lnTo>
                        <a:pt x="110" y="1454"/>
                      </a:lnTo>
                      <a:lnTo>
                        <a:pt x="0" y="1706"/>
                      </a:lnTo>
                      <a:lnTo>
                        <a:pt x="196" y="1828"/>
                      </a:lnTo>
                      <a:lnTo>
                        <a:pt x="180" y="1681"/>
                      </a:lnTo>
                      <a:lnTo>
                        <a:pt x="266" y="1595"/>
                      </a:lnTo>
                      <a:lnTo>
                        <a:pt x="452" y="1503"/>
                      </a:lnTo>
                      <a:lnTo>
                        <a:pt x="714" y="903"/>
                      </a:lnTo>
                      <a:lnTo>
                        <a:pt x="885" y="442"/>
                      </a:lnTo>
                      <a:lnTo>
                        <a:pt x="947" y="154"/>
                      </a:lnTo>
                      <a:lnTo>
                        <a:pt x="96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7911" name="Group 20"/>
                <p:cNvGrpSpPr>
                  <a:grpSpLocks/>
                </p:cNvGrpSpPr>
                <p:nvPr/>
              </p:nvGrpSpPr>
              <p:grpSpPr bwMode="auto">
                <a:xfrm>
                  <a:off x="2608" y="973"/>
                  <a:ext cx="389" cy="1973"/>
                  <a:chOff x="2608" y="973"/>
                  <a:chExt cx="389" cy="1973"/>
                </a:xfrm>
              </p:grpSpPr>
              <p:grpSp>
                <p:nvGrpSpPr>
                  <p:cNvPr id="37912" name="Group 21"/>
                  <p:cNvGrpSpPr>
                    <a:grpSpLocks/>
                  </p:cNvGrpSpPr>
                  <p:nvPr/>
                </p:nvGrpSpPr>
                <p:grpSpPr bwMode="auto">
                  <a:xfrm>
                    <a:off x="2608" y="973"/>
                    <a:ext cx="389" cy="1973"/>
                    <a:chOff x="2608" y="973"/>
                    <a:chExt cx="389" cy="1973"/>
                  </a:xfrm>
                </p:grpSpPr>
                <p:grpSp>
                  <p:nvGrpSpPr>
                    <p:cNvPr id="37925" name="Group 22"/>
                    <p:cNvGrpSpPr>
                      <a:grpSpLocks/>
                    </p:cNvGrpSpPr>
                    <p:nvPr/>
                  </p:nvGrpSpPr>
                  <p:grpSpPr bwMode="auto">
                    <a:xfrm>
                      <a:off x="2608" y="973"/>
                      <a:ext cx="389" cy="1973"/>
                      <a:chOff x="2608" y="973"/>
                      <a:chExt cx="389" cy="1973"/>
                    </a:xfrm>
                  </p:grpSpPr>
                  <p:sp>
                    <p:nvSpPr>
                      <p:cNvPr id="37928" name="Freeform 23"/>
                      <p:cNvSpPr>
                        <a:spLocks/>
                      </p:cNvSpPr>
                      <p:nvPr/>
                    </p:nvSpPr>
                    <p:spPr bwMode="auto">
                      <a:xfrm>
                        <a:off x="2608" y="1076"/>
                        <a:ext cx="381" cy="1870"/>
                      </a:xfrm>
                      <a:custGeom>
                        <a:avLst/>
                        <a:gdLst>
                          <a:gd name="T0" fmla="*/ 376 w 763"/>
                          <a:gd name="T1" fmla="*/ 1698 h 1870"/>
                          <a:gd name="T2" fmla="*/ 43 w 763"/>
                          <a:gd name="T3" fmla="*/ 0 h 1870"/>
                          <a:gd name="T4" fmla="*/ 0 w 763"/>
                          <a:gd name="T5" fmla="*/ 139 h 1870"/>
                          <a:gd name="T6" fmla="*/ 5 w 763"/>
                          <a:gd name="T7" fmla="*/ 356 h 1870"/>
                          <a:gd name="T8" fmla="*/ 35 w 763"/>
                          <a:gd name="T9" fmla="*/ 622 h 1870"/>
                          <a:gd name="T10" fmla="*/ 120 w 763"/>
                          <a:gd name="T11" fmla="*/ 1087 h 1870"/>
                          <a:gd name="T12" fmla="*/ 191 w 763"/>
                          <a:gd name="T13" fmla="*/ 1524 h 1870"/>
                          <a:gd name="T14" fmla="*/ 231 w 763"/>
                          <a:gd name="T15" fmla="*/ 1561 h 1870"/>
                          <a:gd name="T16" fmla="*/ 289 w 763"/>
                          <a:gd name="T17" fmla="*/ 1609 h 1870"/>
                          <a:gd name="T18" fmla="*/ 381 w 763"/>
                          <a:gd name="T19" fmla="*/ 1870 h 1870"/>
                          <a:gd name="T20" fmla="*/ 376 w 763"/>
                          <a:gd name="T21" fmla="*/ 1698 h 18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3" h="1870">
                            <a:moveTo>
                              <a:pt x="753" y="1698"/>
                            </a:moveTo>
                            <a:lnTo>
                              <a:pt x="86" y="0"/>
                            </a:lnTo>
                            <a:lnTo>
                              <a:pt x="0" y="139"/>
                            </a:lnTo>
                            <a:lnTo>
                              <a:pt x="10" y="356"/>
                            </a:lnTo>
                            <a:lnTo>
                              <a:pt x="70" y="622"/>
                            </a:lnTo>
                            <a:lnTo>
                              <a:pt x="241" y="1087"/>
                            </a:lnTo>
                            <a:lnTo>
                              <a:pt x="383" y="1524"/>
                            </a:lnTo>
                            <a:lnTo>
                              <a:pt x="463" y="1561"/>
                            </a:lnTo>
                            <a:lnTo>
                              <a:pt x="579" y="1609"/>
                            </a:lnTo>
                            <a:lnTo>
                              <a:pt x="763" y="1870"/>
                            </a:lnTo>
                            <a:lnTo>
                              <a:pt x="753" y="169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9" name="Freeform 24"/>
                      <p:cNvSpPr>
                        <a:spLocks/>
                      </p:cNvSpPr>
                      <p:nvPr/>
                    </p:nvSpPr>
                    <p:spPr bwMode="auto">
                      <a:xfrm>
                        <a:off x="2619" y="973"/>
                        <a:ext cx="378" cy="1955"/>
                      </a:xfrm>
                      <a:custGeom>
                        <a:avLst/>
                        <a:gdLst>
                          <a:gd name="T0" fmla="*/ 378 w 757"/>
                          <a:gd name="T1" fmla="*/ 1776 h 1955"/>
                          <a:gd name="T2" fmla="*/ 62 w 757"/>
                          <a:gd name="T3" fmla="*/ 0 h 1955"/>
                          <a:gd name="T4" fmla="*/ 0 w 757"/>
                          <a:gd name="T5" fmla="*/ 219 h 1955"/>
                          <a:gd name="T6" fmla="*/ 6 w 757"/>
                          <a:gd name="T7" fmla="*/ 435 h 1955"/>
                          <a:gd name="T8" fmla="*/ 36 w 757"/>
                          <a:gd name="T9" fmla="*/ 700 h 1955"/>
                          <a:gd name="T10" fmla="*/ 122 w 757"/>
                          <a:gd name="T11" fmla="*/ 1166 h 1955"/>
                          <a:gd name="T12" fmla="*/ 192 w 757"/>
                          <a:gd name="T13" fmla="*/ 1603 h 1955"/>
                          <a:gd name="T14" fmla="*/ 233 w 757"/>
                          <a:gd name="T15" fmla="*/ 1639 h 1955"/>
                          <a:gd name="T16" fmla="*/ 290 w 757"/>
                          <a:gd name="T17" fmla="*/ 1687 h 1955"/>
                          <a:gd name="T18" fmla="*/ 363 w 757"/>
                          <a:gd name="T19" fmla="*/ 1955 h 1955"/>
                          <a:gd name="T20" fmla="*/ 378 w 757"/>
                          <a:gd name="T21" fmla="*/ 1776 h 19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7" h="1955">
                            <a:moveTo>
                              <a:pt x="757" y="1776"/>
                            </a:moveTo>
                            <a:lnTo>
                              <a:pt x="125" y="0"/>
                            </a:lnTo>
                            <a:lnTo>
                              <a:pt x="0" y="219"/>
                            </a:lnTo>
                            <a:lnTo>
                              <a:pt x="12" y="435"/>
                            </a:lnTo>
                            <a:lnTo>
                              <a:pt x="73" y="700"/>
                            </a:lnTo>
                            <a:lnTo>
                              <a:pt x="245" y="1166"/>
                            </a:lnTo>
                            <a:lnTo>
                              <a:pt x="385" y="1603"/>
                            </a:lnTo>
                            <a:lnTo>
                              <a:pt x="467" y="1639"/>
                            </a:lnTo>
                            <a:lnTo>
                              <a:pt x="581" y="1687"/>
                            </a:lnTo>
                            <a:lnTo>
                              <a:pt x="727" y="1955"/>
                            </a:lnTo>
                            <a:lnTo>
                              <a:pt x="757" y="1776"/>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0" name="Freeform 25"/>
                      <p:cNvSpPr>
                        <a:spLocks/>
                      </p:cNvSpPr>
                      <p:nvPr/>
                    </p:nvSpPr>
                    <p:spPr bwMode="auto">
                      <a:xfrm>
                        <a:off x="2619" y="1193"/>
                        <a:ext cx="345" cy="1468"/>
                      </a:xfrm>
                      <a:custGeom>
                        <a:avLst/>
                        <a:gdLst>
                          <a:gd name="T0" fmla="*/ 345 w 691"/>
                          <a:gd name="T1" fmla="*/ 1366 h 1468"/>
                          <a:gd name="T2" fmla="*/ 307 w 691"/>
                          <a:gd name="T3" fmla="*/ 1161 h 1468"/>
                          <a:gd name="T4" fmla="*/ 187 w 691"/>
                          <a:gd name="T5" fmla="*/ 1190 h 1468"/>
                          <a:gd name="T6" fmla="*/ 144 w 691"/>
                          <a:gd name="T7" fmla="*/ 903 h 1468"/>
                          <a:gd name="T8" fmla="*/ 101 w 691"/>
                          <a:gd name="T9" fmla="*/ 602 h 1468"/>
                          <a:gd name="T10" fmla="*/ 46 w 691"/>
                          <a:gd name="T11" fmla="*/ 306 h 1468"/>
                          <a:gd name="T12" fmla="*/ 0 w 691"/>
                          <a:gd name="T13" fmla="*/ 0 h 1468"/>
                          <a:gd name="T14" fmla="*/ 6 w 691"/>
                          <a:gd name="T15" fmla="*/ 216 h 1468"/>
                          <a:gd name="T16" fmla="*/ 36 w 691"/>
                          <a:gd name="T17" fmla="*/ 481 h 1468"/>
                          <a:gd name="T18" fmla="*/ 122 w 691"/>
                          <a:gd name="T19" fmla="*/ 946 h 1468"/>
                          <a:gd name="T20" fmla="*/ 192 w 691"/>
                          <a:gd name="T21" fmla="*/ 1384 h 1468"/>
                          <a:gd name="T22" fmla="*/ 233 w 691"/>
                          <a:gd name="T23" fmla="*/ 1420 h 1468"/>
                          <a:gd name="T24" fmla="*/ 290 w 691"/>
                          <a:gd name="T25" fmla="*/ 1468 h 1468"/>
                          <a:gd name="T26" fmla="*/ 327 w 691"/>
                          <a:gd name="T27" fmla="*/ 1418 h 1468"/>
                          <a:gd name="T28" fmla="*/ 345 w 691"/>
                          <a:gd name="T29" fmla="*/ 1366 h 14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91" h="1468">
                            <a:moveTo>
                              <a:pt x="691" y="1366"/>
                            </a:moveTo>
                            <a:lnTo>
                              <a:pt x="615" y="1161"/>
                            </a:lnTo>
                            <a:lnTo>
                              <a:pt x="375" y="1190"/>
                            </a:lnTo>
                            <a:lnTo>
                              <a:pt x="289" y="903"/>
                            </a:lnTo>
                            <a:lnTo>
                              <a:pt x="203" y="602"/>
                            </a:lnTo>
                            <a:lnTo>
                              <a:pt x="93" y="306"/>
                            </a:lnTo>
                            <a:lnTo>
                              <a:pt x="0" y="0"/>
                            </a:lnTo>
                            <a:lnTo>
                              <a:pt x="12" y="216"/>
                            </a:lnTo>
                            <a:lnTo>
                              <a:pt x="73" y="481"/>
                            </a:lnTo>
                            <a:lnTo>
                              <a:pt x="245" y="946"/>
                            </a:lnTo>
                            <a:lnTo>
                              <a:pt x="385" y="1384"/>
                            </a:lnTo>
                            <a:lnTo>
                              <a:pt x="467" y="1420"/>
                            </a:lnTo>
                            <a:lnTo>
                              <a:pt x="581" y="1468"/>
                            </a:lnTo>
                            <a:lnTo>
                              <a:pt x="655" y="1418"/>
                            </a:lnTo>
                            <a:lnTo>
                              <a:pt x="691" y="136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7926" name="Freeform 26"/>
                    <p:cNvSpPr>
                      <a:spLocks/>
                    </p:cNvSpPr>
                    <p:nvPr/>
                  </p:nvSpPr>
                  <p:spPr bwMode="auto">
                    <a:xfrm>
                      <a:off x="2776" y="2202"/>
                      <a:ext cx="151" cy="189"/>
                    </a:xfrm>
                    <a:custGeom>
                      <a:avLst/>
                      <a:gdLst>
                        <a:gd name="T0" fmla="*/ 3 w 304"/>
                        <a:gd name="T1" fmla="*/ 2 h 189"/>
                        <a:gd name="T2" fmla="*/ 30 w 304"/>
                        <a:gd name="T3" fmla="*/ 179 h 189"/>
                        <a:gd name="T4" fmla="*/ 149 w 304"/>
                        <a:gd name="T5" fmla="*/ 148 h 189"/>
                        <a:gd name="T6" fmla="*/ 151 w 304"/>
                        <a:gd name="T7" fmla="*/ 173 h 189"/>
                        <a:gd name="T8" fmla="*/ 99 w 304"/>
                        <a:gd name="T9" fmla="*/ 166 h 189"/>
                        <a:gd name="T10" fmla="*/ 18 w 304"/>
                        <a:gd name="T11" fmla="*/ 189 h 189"/>
                        <a:gd name="T12" fmla="*/ 0 w 304"/>
                        <a:gd name="T13" fmla="*/ 0 h 189"/>
                        <a:gd name="T14" fmla="*/ 3 w 304"/>
                        <a:gd name="T15" fmla="*/ 2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189">
                          <a:moveTo>
                            <a:pt x="6" y="2"/>
                          </a:moveTo>
                          <a:lnTo>
                            <a:pt x="60" y="179"/>
                          </a:lnTo>
                          <a:lnTo>
                            <a:pt x="300" y="148"/>
                          </a:lnTo>
                          <a:lnTo>
                            <a:pt x="304" y="173"/>
                          </a:lnTo>
                          <a:lnTo>
                            <a:pt x="200" y="166"/>
                          </a:lnTo>
                          <a:lnTo>
                            <a:pt x="36" y="189"/>
                          </a:lnTo>
                          <a:lnTo>
                            <a:pt x="0" y="0"/>
                          </a:lnTo>
                          <a:lnTo>
                            <a:pt x="6"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7" name="Freeform 27"/>
                    <p:cNvSpPr>
                      <a:spLocks/>
                    </p:cNvSpPr>
                    <p:nvPr/>
                  </p:nvSpPr>
                  <p:spPr bwMode="auto">
                    <a:xfrm>
                      <a:off x="2875" y="2055"/>
                      <a:ext cx="78" cy="411"/>
                    </a:xfrm>
                    <a:custGeom>
                      <a:avLst/>
                      <a:gdLst>
                        <a:gd name="T0" fmla="*/ 0 w 158"/>
                        <a:gd name="T1" fmla="*/ 0 h 411"/>
                        <a:gd name="T2" fmla="*/ 36 w 158"/>
                        <a:gd name="T3" fmla="*/ 203 h 411"/>
                        <a:gd name="T4" fmla="*/ 55 w 158"/>
                        <a:gd name="T5" fmla="*/ 319 h 411"/>
                        <a:gd name="T6" fmla="*/ 72 w 158"/>
                        <a:gd name="T7" fmla="*/ 411 h 411"/>
                        <a:gd name="T8" fmla="*/ 78 w 158"/>
                        <a:gd name="T9" fmla="*/ 377 h 411"/>
                        <a:gd name="T10" fmla="*/ 0 w 158"/>
                        <a:gd name="T11" fmla="*/ 0 h 4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411">
                          <a:moveTo>
                            <a:pt x="0" y="0"/>
                          </a:moveTo>
                          <a:lnTo>
                            <a:pt x="72" y="203"/>
                          </a:lnTo>
                          <a:lnTo>
                            <a:pt x="112" y="319"/>
                          </a:lnTo>
                          <a:lnTo>
                            <a:pt x="146" y="411"/>
                          </a:lnTo>
                          <a:lnTo>
                            <a:pt x="158" y="37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913" name="Group 28"/>
                  <p:cNvGrpSpPr>
                    <a:grpSpLocks/>
                  </p:cNvGrpSpPr>
                  <p:nvPr/>
                </p:nvGrpSpPr>
                <p:grpSpPr bwMode="auto">
                  <a:xfrm>
                    <a:off x="2817" y="2389"/>
                    <a:ext cx="121" cy="194"/>
                    <a:chOff x="2817" y="2389"/>
                    <a:chExt cx="121" cy="194"/>
                  </a:xfrm>
                </p:grpSpPr>
                <p:grpSp>
                  <p:nvGrpSpPr>
                    <p:cNvPr id="37914" name="Group 29"/>
                    <p:cNvGrpSpPr>
                      <a:grpSpLocks/>
                    </p:cNvGrpSpPr>
                    <p:nvPr/>
                  </p:nvGrpSpPr>
                  <p:grpSpPr bwMode="auto">
                    <a:xfrm>
                      <a:off x="2817" y="2389"/>
                      <a:ext cx="103" cy="111"/>
                      <a:chOff x="2817" y="2389"/>
                      <a:chExt cx="103" cy="111"/>
                    </a:xfrm>
                  </p:grpSpPr>
                  <p:sp>
                    <p:nvSpPr>
                      <p:cNvPr id="37918" name="Oval 30"/>
                      <p:cNvSpPr>
                        <a:spLocks noChangeArrowheads="1"/>
                      </p:cNvSpPr>
                      <p:nvPr/>
                    </p:nvSpPr>
                    <p:spPr bwMode="auto">
                      <a:xfrm>
                        <a:off x="2820" y="2398"/>
                        <a:ext cx="100" cy="10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800">
                          <a:solidFill>
                            <a:srgbClr val="000000"/>
                          </a:solidFill>
                          <a:latin typeface="Arial" panose="020B0604020202020204" pitchFamily="34" charset="0"/>
                        </a:endParaRPr>
                      </a:p>
                    </p:txBody>
                  </p:sp>
                  <p:sp>
                    <p:nvSpPr>
                      <p:cNvPr id="37919" name="Oval 31"/>
                      <p:cNvSpPr>
                        <a:spLocks noChangeArrowheads="1"/>
                      </p:cNvSpPr>
                      <p:nvPr/>
                    </p:nvSpPr>
                    <p:spPr bwMode="auto">
                      <a:xfrm>
                        <a:off x="2817" y="2389"/>
                        <a:ext cx="101" cy="103"/>
                      </a:xfrm>
                      <a:prstGeom prst="ellipse">
                        <a:avLst/>
                      </a:pr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800">
                          <a:solidFill>
                            <a:srgbClr val="000000"/>
                          </a:solidFill>
                          <a:latin typeface="Arial" panose="020B0604020202020204" pitchFamily="34" charset="0"/>
                        </a:endParaRPr>
                      </a:p>
                    </p:txBody>
                  </p:sp>
                  <p:sp>
                    <p:nvSpPr>
                      <p:cNvPr id="37920" name="Oval 32"/>
                      <p:cNvSpPr>
                        <a:spLocks noChangeArrowheads="1"/>
                      </p:cNvSpPr>
                      <p:nvPr/>
                    </p:nvSpPr>
                    <p:spPr bwMode="auto">
                      <a:xfrm>
                        <a:off x="2817" y="2395"/>
                        <a:ext cx="101" cy="101"/>
                      </a:xfrm>
                      <a:prstGeom prst="ellipse">
                        <a:avLst/>
                      </a:pr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800">
                          <a:solidFill>
                            <a:srgbClr val="000000"/>
                          </a:solidFill>
                          <a:latin typeface="Arial" panose="020B0604020202020204" pitchFamily="34" charset="0"/>
                        </a:endParaRPr>
                      </a:p>
                    </p:txBody>
                  </p:sp>
                  <p:sp>
                    <p:nvSpPr>
                      <p:cNvPr id="37921" name="Arc 33"/>
                      <p:cNvSpPr>
                        <a:spLocks/>
                      </p:cNvSpPr>
                      <p:nvPr/>
                    </p:nvSpPr>
                    <p:spPr bwMode="auto">
                      <a:xfrm>
                        <a:off x="2853" y="2395"/>
                        <a:ext cx="64" cy="48"/>
                      </a:xfrm>
                      <a:custGeom>
                        <a:avLst/>
                        <a:gdLst>
                          <a:gd name="T0" fmla="*/ 0 w 30265"/>
                          <a:gd name="T1" fmla="*/ 4 h 21600"/>
                          <a:gd name="T2" fmla="*/ 64 w 30265"/>
                          <a:gd name="T3" fmla="*/ 44 h 21600"/>
                          <a:gd name="T4" fmla="*/ 18 w 30265"/>
                          <a:gd name="T5" fmla="*/ 48 h 21600"/>
                          <a:gd name="T6" fmla="*/ 0 60000 65536"/>
                          <a:gd name="T7" fmla="*/ 0 60000 65536"/>
                          <a:gd name="T8" fmla="*/ 0 60000 65536"/>
                        </a:gdLst>
                        <a:ahLst/>
                        <a:cxnLst>
                          <a:cxn ang="T6">
                            <a:pos x="T0" y="T1"/>
                          </a:cxn>
                          <a:cxn ang="T7">
                            <a:pos x="T2" y="T3"/>
                          </a:cxn>
                          <a:cxn ang="T8">
                            <a:pos x="T4" y="T5"/>
                          </a:cxn>
                        </a:cxnLst>
                        <a:rect l="0" t="0" r="r" b="b"/>
                        <a:pathLst>
                          <a:path w="30265" h="21600" fill="none" extrusionOk="0">
                            <a:moveTo>
                              <a:pt x="-1" y="1847"/>
                            </a:moveTo>
                            <a:cubicBezTo>
                              <a:pt x="2752" y="629"/>
                              <a:pt x="5730" y="-1"/>
                              <a:pt x="8741" y="0"/>
                            </a:cubicBezTo>
                            <a:cubicBezTo>
                              <a:pt x="19967" y="0"/>
                              <a:pt x="29322" y="8600"/>
                              <a:pt x="30264" y="19787"/>
                            </a:cubicBezTo>
                          </a:path>
                          <a:path w="30265" h="21600" stroke="0" extrusionOk="0">
                            <a:moveTo>
                              <a:pt x="-1" y="1847"/>
                            </a:moveTo>
                            <a:cubicBezTo>
                              <a:pt x="2752" y="629"/>
                              <a:pt x="5730" y="-1"/>
                              <a:pt x="8741" y="0"/>
                            </a:cubicBezTo>
                            <a:cubicBezTo>
                              <a:pt x="19967" y="0"/>
                              <a:pt x="29322" y="8600"/>
                              <a:pt x="30264" y="19787"/>
                            </a:cubicBezTo>
                            <a:lnTo>
                              <a:pt x="8741" y="21600"/>
                            </a:lnTo>
                            <a:lnTo>
                              <a:pt x="-1" y="184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2" name="Arc 34"/>
                      <p:cNvSpPr>
                        <a:spLocks/>
                      </p:cNvSpPr>
                      <p:nvPr/>
                    </p:nvSpPr>
                    <p:spPr bwMode="auto">
                      <a:xfrm>
                        <a:off x="2822" y="2451"/>
                        <a:ext cx="57" cy="48"/>
                      </a:xfrm>
                      <a:custGeom>
                        <a:avLst/>
                        <a:gdLst>
                          <a:gd name="T0" fmla="*/ 57 w 26899"/>
                          <a:gd name="T1" fmla="*/ 47 h 21600"/>
                          <a:gd name="T2" fmla="*/ 0 w 26899"/>
                          <a:gd name="T3" fmla="*/ 3 h 21600"/>
                          <a:gd name="T4" fmla="*/ 46 w 26899"/>
                          <a:gd name="T5" fmla="*/ 0 h 21600"/>
                          <a:gd name="T6" fmla="*/ 0 60000 65536"/>
                          <a:gd name="T7" fmla="*/ 0 60000 65536"/>
                          <a:gd name="T8" fmla="*/ 0 60000 65536"/>
                        </a:gdLst>
                        <a:ahLst/>
                        <a:cxnLst>
                          <a:cxn ang="T6">
                            <a:pos x="T0" y="T1"/>
                          </a:cxn>
                          <a:cxn ang="T7">
                            <a:pos x="T2" y="T3"/>
                          </a:cxn>
                          <a:cxn ang="T8">
                            <a:pos x="T4" y="T5"/>
                          </a:cxn>
                        </a:cxnLst>
                        <a:rect l="0" t="0" r="r" b="b"/>
                        <a:pathLst>
                          <a:path w="26899" h="21600" fill="none" extrusionOk="0">
                            <a:moveTo>
                              <a:pt x="26899" y="20929"/>
                            </a:moveTo>
                            <a:cubicBezTo>
                              <a:pt x="25153" y="21374"/>
                              <a:pt x="23359" y="21599"/>
                              <a:pt x="21558" y="21600"/>
                            </a:cubicBezTo>
                            <a:cubicBezTo>
                              <a:pt x="10151" y="21600"/>
                              <a:pt x="711" y="12731"/>
                              <a:pt x="0" y="1346"/>
                            </a:cubicBezTo>
                          </a:path>
                          <a:path w="26899" h="21600" stroke="0" extrusionOk="0">
                            <a:moveTo>
                              <a:pt x="26899" y="20929"/>
                            </a:moveTo>
                            <a:cubicBezTo>
                              <a:pt x="25153" y="21374"/>
                              <a:pt x="23359" y="21599"/>
                              <a:pt x="21558" y="21600"/>
                            </a:cubicBezTo>
                            <a:cubicBezTo>
                              <a:pt x="10151" y="21600"/>
                              <a:pt x="711" y="12731"/>
                              <a:pt x="0" y="1346"/>
                            </a:cubicBezTo>
                            <a:lnTo>
                              <a:pt x="21558" y="0"/>
                            </a:lnTo>
                            <a:lnTo>
                              <a:pt x="26899" y="209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3" name="Freeform 35"/>
                      <p:cNvSpPr>
                        <a:spLocks/>
                      </p:cNvSpPr>
                      <p:nvPr/>
                    </p:nvSpPr>
                    <p:spPr bwMode="auto">
                      <a:xfrm>
                        <a:off x="2836" y="2400"/>
                        <a:ext cx="56" cy="86"/>
                      </a:xfrm>
                      <a:custGeom>
                        <a:avLst/>
                        <a:gdLst>
                          <a:gd name="T0" fmla="*/ 0 w 114"/>
                          <a:gd name="T1" fmla="*/ 8 h 86"/>
                          <a:gd name="T2" fmla="*/ 42 w 114"/>
                          <a:gd name="T3" fmla="*/ 86 h 86"/>
                          <a:gd name="T4" fmla="*/ 52 w 114"/>
                          <a:gd name="T5" fmla="*/ 86 h 86"/>
                          <a:gd name="T6" fmla="*/ 56 w 114"/>
                          <a:gd name="T7" fmla="*/ 81 h 86"/>
                          <a:gd name="T8" fmla="*/ 14 w 114"/>
                          <a:gd name="T9" fmla="*/ 0 h 86"/>
                          <a:gd name="T10" fmla="*/ 7 w 114"/>
                          <a:gd name="T11" fmla="*/ 3 h 86"/>
                          <a:gd name="T12" fmla="*/ 0 w 114"/>
                          <a:gd name="T13" fmla="*/ 8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4" h="86">
                            <a:moveTo>
                              <a:pt x="0" y="8"/>
                            </a:moveTo>
                            <a:lnTo>
                              <a:pt x="86" y="86"/>
                            </a:lnTo>
                            <a:lnTo>
                              <a:pt x="106" y="86"/>
                            </a:lnTo>
                            <a:lnTo>
                              <a:pt x="114" y="81"/>
                            </a:lnTo>
                            <a:lnTo>
                              <a:pt x="28" y="0"/>
                            </a:lnTo>
                            <a:lnTo>
                              <a:pt x="14" y="3"/>
                            </a:lnTo>
                            <a:lnTo>
                              <a:pt x="0" y="8"/>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4" name="Freeform 36"/>
                      <p:cNvSpPr>
                        <a:spLocks/>
                      </p:cNvSpPr>
                      <p:nvPr/>
                    </p:nvSpPr>
                    <p:spPr bwMode="auto">
                      <a:xfrm>
                        <a:off x="2859" y="2414"/>
                        <a:ext cx="37" cy="74"/>
                      </a:xfrm>
                      <a:custGeom>
                        <a:avLst/>
                        <a:gdLst>
                          <a:gd name="T0" fmla="*/ 27 w 76"/>
                          <a:gd name="T1" fmla="*/ 74 h 74"/>
                          <a:gd name="T2" fmla="*/ 33 w 76"/>
                          <a:gd name="T3" fmla="*/ 66 h 74"/>
                          <a:gd name="T4" fmla="*/ 0 w 76"/>
                          <a:gd name="T5" fmla="*/ 0 h 74"/>
                          <a:gd name="T6" fmla="*/ 37 w 76"/>
                          <a:gd name="T7" fmla="*/ 63 h 74"/>
                          <a:gd name="T8" fmla="*/ 27 w 76"/>
                          <a:gd name="T9" fmla="*/ 74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74">
                            <a:moveTo>
                              <a:pt x="56" y="74"/>
                            </a:moveTo>
                            <a:lnTo>
                              <a:pt x="68" y="66"/>
                            </a:lnTo>
                            <a:lnTo>
                              <a:pt x="0" y="0"/>
                            </a:lnTo>
                            <a:lnTo>
                              <a:pt x="76" y="63"/>
                            </a:lnTo>
                            <a:lnTo>
                              <a:pt x="56"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915" name="Group 37"/>
                    <p:cNvGrpSpPr>
                      <a:grpSpLocks/>
                    </p:cNvGrpSpPr>
                    <p:nvPr/>
                  </p:nvGrpSpPr>
                  <p:grpSpPr bwMode="auto">
                    <a:xfrm>
                      <a:off x="2840" y="2545"/>
                      <a:ext cx="98" cy="38"/>
                      <a:chOff x="2840" y="2545"/>
                      <a:chExt cx="98" cy="38"/>
                    </a:xfrm>
                  </p:grpSpPr>
                  <p:sp>
                    <p:nvSpPr>
                      <p:cNvPr id="37916" name="Freeform 38"/>
                      <p:cNvSpPr>
                        <a:spLocks/>
                      </p:cNvSpPr>
                      <p:nvPr/>
                    </p:nvSpPr>
                    <p:spPr bwMode="auto">
                      <a:xfrm>
                        <a:off x="2841" y="2545"/>
                        <a:ext cx="97" cy="37"/>
                      </a:xfrm>
                      <a:custGeom>
                        <a:avLst/>
                        <a:gdLst>
                          <a:gd name="T0" fmla="*/ 0 w 196"/>
                          <a:gd name="T1" fmla="*/ 20 h 37"/>
                          <a:gd name="T2" fmla="*/ 94 w 196"/>
                          <a:gd name="T3" fmla="*/ 0 h 37"/>
                          <a:gd name="T4" fmla="*/ 97 w 196"/>
                          <a:gd name="T5" fmla="*/ 19 h 37"/>
                          <a:gd name="T6" fmla="*/ 4 w 196"/>
                          <a:gd name="T7" fmla="*/ 37 h 37"/>
                          <a:gd name="T8" fmla="*/ 0 w 196"/>
                          <a:gd name="T9" fmla="*/ 2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 h="37">
                            <a:moveTo>
                              <a:pt x="0" y="20"/>
                            </a:moveTo>
                            <a:lnTo>
                              <a:pt x="190" y="0"/>
                            </a:lnTo>
                            <a:lnTo>
                              <a:pt x="196" y="19"/>
                            </a:lnTo>
                            <a:lnTo>
                              <a:pt x="8" y="37"/>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7" name="Freeform 39"/>
                      <p:cNvSpPr>
                        <a:spLocks/>
                      </p:cNvSpPr>
                      <p:nvPr/>
                    </p:nvSpPr>
                    <p:spPr bwMode="auto">
                      <a:xfrm>
                        <a:off x="2840" y="2547"/>
                        <a:ext cx="97" cy="36"/>
                      </a:xfrm>
                      <a:custGeom>
                        <a:avLst/>
                        <a:gdLst>
                          <a:gd name="T0" fmla="*/ 0 w 196"/>
                          <a:gd name="T1" fmla="*/ 19 h 36"/>
                          <a:gd name="T2" fmla="*/ 94 w 196"/>
                          <a:gd name="T3" fmla="*/ 0 h 36"/>
                          <a:gd name="T4" fmla="*/ 97 w 196"/>
                          <a:gd name="T5" fmla="*/ 18 h 36"/>
                          <a:gd name="T6" fmla="*/ 4 w 196"/>
                          <a:gd name="T7" fmla="*/ 36 h 36"/>
                          <a:gd name="T8" fmla="*/ 0 w 196"/>
                          <a:gd name="T9" fmla="*/ 19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 h="36">
                            <a:moveTo>
                              <a:pt x="0" y="19"/>
                            </a:moveTo>
                            <a:lnTo>
                              <a:pt x="190" y="0"/>
                            </a:lnTo>
                            <a:lnTo>
                              <a:pt x="196" y="18"/>
                            </a:lnTo>
                            <a:lnTo>
                              <a:pt x="8" y="36"/>
                            </a:lnTo>
                            <a:lnTo>
                              <a:pt x="0" y="19"/>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grpSp>
            <p:nvGrpSpPr>
              <p:cNvPr id="37901" name="Group 40"/>
              <p:cNvGrpSpPr>
                <a:grpSpLocks/>
              </p:cNvGrpSpPr>
              <p:nvPr/>
            </p:nvGrpSpPr>
            <p:grpSpPr bwMode="auto">
              <a:xfrm>
                <a:off x="2906" y="2562"/>
                <a:ext cx="431" cy="694"/>
                <a:chOff x="2906" y="2562"/>
                <a:chExt cx="431" cy="694"/>
              </a:xfrm>
            </p:grpSpPr>
            <p:sp>
              <p:nvSpPr>
                <p:cNvPr id="37906" name="Freeform 41"/>
                <p:cNvSpPr>
                  <a:spLocks/>
                </p:cNvSpPr>
                <p:nvPr/>
              </p:nvSpPr>
              <p:spPr bwMode="auto">
                <a:xfrm>
                  <a:off x="2906" y="2562"/>
                  <a:ext cx="431" cy="694"/>
                </a:xfrm>
                <a:custGeom>
                  <a:avLst/>
                  <a:gdLst>
                    <a:gd name="T0" fmla="*/ 36 w 861"/>
                    <a:gd name="T1" fmla="*/ 51 h 694"/>
                    <a:gd name="T2" fmla="*/ 24 w 861"/>
                    <a:gd name="T3" fmla="*/ 191 h 694"/>
                    <a:gd name="T4" fmla="*/ 54 w 861"/>
                    <a:gd name="T5" fmla="*/ 317 h 694"/>
                    <a:gd name="T6" fmla="*/ 41 w 861"/>
                    <a:gd name="T7" fmla="*/ 394 h 694"/>
                    <a:gd name="T8" fmla="*/ 35 w 861"/>
                    <a:gd name="T9" fmla="*/ 469 h 694"/>
                    <a:gd name="T10" fmla="*/ 43 w 861"/>
                    <a:gd name="T11" fmla="*/ 539 h 694"/>
                    <a:gd name="T12" fmla="*/ 74 w 861"/>
                    <a:gd name="T13" fmla="*/ 617 h 694"/>
                    <a:gd name="T14" fmla="*/ 124 w 861"/>
                    <a:gd name="T15" fmla="*/ 666 h 694"/>
                    <a:gd name="T16" fmla="*/ 157 w 861"/>
                    <a:gd name="T17" fmla="*/ 682 h 694"/>
                    <a:gd name="T18" fmla="*/ 206 w 861"/>
                    <a:gd name="T19" fmla="*/ 693 h 694"/>
                    <a:gd name="T20" fmla="*/ 243 w 861"/>
                    <a:gd name="T21" fmla="*/ 693 h 694"/>
                    <a:gd name="T22" fmla="*/ 277 w 861"/>
                    <a:gd name="T23" fmla="*/ 690 h 694"/>
                    <a:gd name="T24" fmla="*/ 312 w 861"/>
                    <a:gd name="T25" fmla="*/ 678 h 694"/>
                    <a:gd name="T26" fmla="*/ 341 w 861"/>
                    <a:gd name="T27" fmla="*/ 661 h 694"/>
                    <a:gd name="T28" fmla="*/ 367 w 861"/>
                    <a:gd name="T29" fmla="*/ 635 h 694"/>
                    <a:gd name="T30" fmla="*/ 393 w 861"/>
                    <a:gd name="T31" fmla="*/ 597 h 694"/>
                    <a:gd name="T32" fmla="*/ 410 w 861"/>
                    <a:gd name="T33" fmla="*/ 556 h 694"/>
                    <a:gd name="T34" fmla="*/ 426 w 861"/>
                    <a:gd name="T35" fmla="*/ 489 h 694"/>
                    <a:gd name="T36" fmla="*/ 431 w 861"/>
                    <a:gd name="T37" fmla="*/ 407 h 694"/>
                    <a:gd name="T38" fmla="*/ 352 w 861"/>
                    <a:gd name="T39" fmla="*/ 385 h 694"/>
                    <a:gd name="T40" fmla="*/ 341 w 861"/>
                    <a:gd name="T41" fmla="*/ 340 h 694"/>
                    <a:gd name="T42" fmla="*/ 330 w 861"/>
                    <a:gd name="T43" fmla="*/ 307 h 694"/>
                    <a:gd name="T44" fmla="*/ 309 w 861"/>
                    <a:gd name="T45" fmla="*/ 275 h 694"/>
                    <a:gd name="T46" fmla="*/ 281 w 861"/>
                    <a:gd name="T47" fmla="*/ 248 h 694"/>
                    <a:gd name="T48" fmla="*/ 259 w 861"/>
                    <a:gd name="T49" fmla="*/ 236 h 694"/>
                    <a:gd name="T50" fmla="*/ 234 w 861"/>
                    <a:gd name="T51" fmla="*/ 233 h 694"/>
                    <a:gd name="T52" fmla="*/ 206 w 861"/>
                    <a:gd name="T53" fmla="*/ 238 h 694"/>
                    <a:gd name="T54" fmla="*/ 177 w 861"/>
                    <a:gd name="T55" fmla="*/ 253 h 694"/>
                    <a:gd name="T56" fmla="*/ 146 w 861"/>
                    <a:gd name="T57" fmla="*/ 284 h 694"/>
                    <a:gd name="T58" fmla="*/ 132 w 861"/>
                    <a:gd name="T59" fmla="*/ 308 h 694"/>
                    <a:gd name="T60" fmla="*/ 119 w 861"/>
                    <a:gd name="T61" fmla="*/ 356 h 694"/>
                    <a:gd name="T62" fmla="*/ 111 w 861"/>
                    <a:gd name="T63" fmla="*/ 407 h 694"/>
                    <a:gd name="T64" fmla="*/ 109 w 861"/>
                    <a:gd name="T65" fmla="*/ 454 h 694"/>
                    <a:gd name="T66" fmla="*/ 112 w 861"/>
                    <a:gd name="T67" fmla="*/ 490 h 694"/>
                    <a:gd name="T68" fmla="*/ 119 w 861"/>
                    <a:gd name="T69" fmla="*/ 531 h 694"/>
                    <a:gd name="T70" fmla="*/ 134 w 861"/>
                    <a:gd name="T71" fmla="*/ 567 h 694"/>
                    <a:gd name="T72" fmla="*/ 158 w 861"/>
                    <a:gd name="T73" fmla="*/ 596 h 694"/>
                    <a:gd name="T74" fmla="*/ 194 w 861"/>
                    <a:gd name="T75" fmla="*/ 615 h 694"/>
                    <a:gd name="T76" fmla="*/ 221 w 861"/>
                    <a:gd name="T77" fmla="*/ 620 h 694"/>
                    <a:gd name="T78" fmla="*/ 249 w 861"/>
                    <a:gd name="T79" fmla="*/ 620 h 694"/>
                    <a:gd name="T80" fmla="*/ 269 w 861"/>
                    <a:gd name="T81" fmla="*/ 616 h 694"/>
                    <a:gd name="T82" fmla="*/ 294 w 861"/>
                    <a:gd name="T83" fmla="*/ 599 h 694"/>
                    <a:gd name="T84" fmla="*/ 316 w 861"/>
                    <a:gd name="T85" fmla="*/ 577 h 694"/>
                    <a:gd name="T86" fmla="*/ 332 w 861"/>
                    <a:gd name="T87" fmla="*/ 548 h 694"/>
                    <a:gd name="T88" fmla="*/ 350 w 861"/>
                    <a:gd name="T89" fmla="*/ 486 h 694"/>
                    <a:gd name="T90" fmla="*/ 356 w 861"/>
                    <a:gd name="T91" fmla="*/ 430 h 694"/>
                    <a:gd name="T92" fmla="*/ 431 w 861"/>
                    <a:gd name="T93" fmla="*/ 407 h 694"/>
                    <a:gd name="T94" fmla="*/ 421 w 861"/>
                    <a:gd name="T95" fmla="*/ 347 h 694"/>
                    <a:gd name="T96" fmla="*/ 397 w 861"/>
                    <a:gd name="T97" fmla="*/ 278 h 694"/>
                    <a:gd name="T98" fmla="*/ 381 w 861"/>
                    <a:gd name="T99" fmla="*/ 243 h 694"/>
                    <a:gd name="T100" fmla="*/ 358 w 861"/>
                    <a:gd name="T101" fmla="*/ 212 h 694"/>
                    <a:gd name="T102" fmla="*/ 332 w 861"/>
                    <a:gd name="T103" fmla="*/ 189 h 694"/>
                    <a:gd name="T104" fmla="*/ 291 w 861"/>
                    <a:gd name="T105" fmla="*/ 167 h 694"/>
                    <a:gd name="T106" fmla="*/ 235 w 861"/>
                    <a:gd name="T107" fmla="*/ 157 h 694"/>
                    <a:gd name="T108" fmla="*/ 181 w 861"/>
                    <a:gd name="T109" fmla="*/ 168 h 694"/>
                    <a:gd name="T110" fmla="*/ 138 w 861"/>
                    <a:gd name="T111" fmla="*/ 194 h 694"/>
                    <a:gd name="T112" fmla="*/ 111 w 861"/>
                    <a:gd name="T113" fmla="*/ 212 h 694"/>
                    <a:gd name="T114" fmla="*/ 93 w 861"/>
                    <a:gd name="T115" fmla="*/ 200 h 694"/>
                    <a:gd name="T116" fmla="*/ 54 w 861"/>
                    <a:gd name="T117" fmla="*/ 0 h 6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61" h="694">
                      <a:moveTo>
                        <a:pt x="108" y="0"/>
                      </a:moveTo>
                      <a:lnTo>
                        <a:pt x="72" y="51"/>
                      </a:lnTo>
                      <a:lnTo>
                        <a:pt x="0" y="95"/>
                      </a:lnTo>
                      <a:lnTo>
                        <a:pt x="48" y="191"/>
                      </a:lnTo>
                      <a:lnTo>
                        <a:pt x="84" y="258"/>
                      </a:lnTo>
                      <a:lnTo>
                        <a:pt x="108" y="317"/>
                      </a:lnTo>
                      <a:lnTo>
                        <a:pt x="102" y="357"/>
                      </a:lnTo>
                      <a:lnTo>
                        <a:pt x="82" y="394"/>
                      </a:lnTo>
                      <a:lnTo>
                        <a:pt x="72" y="432"/>
                      </a:lnTo>
                      <a:lnTo>
                        <a:pt x="70" y="469"/>
                      </a:lnTo>
                      <a:lnTo>
                        <a:pt x="76" y="507"/>
                      </a:lnTo>
                      <a:lnTo>
                        <a:pt x="86" y="539"/>
                      </a:lnTo>
                      <a:lnTo>
                        <a:pt x="114" y="579"/>
                      </a:lnTo>
                      <a:lnTo>
                        <a:pt x="148" y="617"/>
                      </a:lnTo>
                      <a:lnTo>
                        <a:pt x="194" y="644"/>
                      </a:lnTo>
                      <a:lnTo>
                        <a:pt x="248" y="666"/>
                      </a:lnTo>
                      <a:lnTo>
                        <a:pt x="276" y="674"/>
                      </a:lnTo>
                      <a:lnTo>
                        <a:pt x="314" y="682"/>
                      </a:lnTo>
                      <a:lnTo>
                        <a:pt x="374" y="690"/>
                      </a:lnTo>
                      <a:lnTo>
                        <a:pt x="411" y="693"/>
                      </a:lnTo>
                      <a:lnTo>
                        <a:pt x="449" y="694"/>
                      </a:lnTo>
                      <a:lnTo>
                        <a:pt x="485" y="693"/>
                      </a:lnTo>
                      <a:lnTo>
                        <a:pt x="519" y="693"/>
                      </a:lnTo>
                      <a:lnTo>
                        <a:pt x="553" y="690"/>
                      </a:lnTo>
                      <a:lnTo>
                        <a:pt x="587" y="685"/>
                      </a:lnTo>
                      <a:lnTo>
                        <a:pt x="623" y="678"/>
                      </a:lnTo>
                      <a:lnTo>
                        <a:pt x="653" y="670"/>
                      </a:lnTo>
                      <a:lnTo>
                        <a:pt x="681" y="661"/>
                      </a:lnTo>
                      <a:lnTo>
                        <a:pt x="703" y="652"/>
                      </a:lnTo>
                      <a:lnTo>
                        <a:pt x="733" y="635"/>
                      </a:lnTo>
                      <a:lnTo>
                        <a:pt x="759" y="616"/>
                      </a:lnTo>
                      <a:lnTo>
                        <a:pt x="785" y="597"/>
                      </a:lnTo>
                      <a:lnTo>
                        <a:pt x="801" y="579"/>
                      </a:lnTo>
                      <a:lnTo>
                        <a:pt x="819" y="556"/>
                      </a:lnTo>
                      <a:lnTo>
                        <a:pt x="833" y="536"/>
                      </a:lnTo>
                      <a:lnTo>
                        <a:pt x="851" y="489"/>
                      </a:lnTo>
                      <a:lnTo>
                        <a:pt x="861" y="432"/>
                      </a:lnTo>
                      <a:lnTo>
                        <a:pt x="861" y="407"/>
                      </a:lnTo>
                      <a:lnTo>
                        <a:pt x="709" y="407"/>
                      </a:lnTo>
                      <a:lnTo>
                        <a:pt x="703" y="385"/>
                      </a:lnTo>
                      <a:lnTo>
                        <a:pt x="689" y="356"/>
                      </a:lnTo>
                      <a:lnTo>
                        <a:pt x="681" y="340"/>
                      </a:lnTo>
                      <a:lnTo>
                        <a:pt x="671" y="325"/>
                      </a:lnTo>
                      <a:lnTo>
                        <a:pt x="659" y="307"/>
                      </a:lnTo>
                      <a:lnTo>
                        <a:pt x="641" y="291"/>
                      </a:lnTo>
                      <a:lnTo>
                        <a:pt x="617" y="275"/>
                      </a:lnTo>
                      <a:lnTo>
                        <a:pt x="591" y="258"/>
                      </a:lnTo>
                      <a:lnTo>
                        <a:pt x="561" y="248"/>
                      </a:lnTo>
                      <a:lnTo>
                        <a:pt x="537" y="240"/>
                      </a:lnTo>
                      <a:lnTo>
                        <a:pt x="517" y="236"/>
                      </a:lnTo>
                      <a:lnTo>
                        <a:pt x="497" y="233"/>
                      </a:lnTo>
                      <a:lnTo>
                        <a:pt x="467" y="233"/>
                      </a:lnTo>
                      <a:lnTo>
                        <a:pt x="437" y="234"/>
                      </a:lnTo>
                      <a:lnTo>
                        <a:pt x="411" y="238"/>
                      </a:lnTo>
                      <a:lnTo>
                        <a:pt x="386" y="244"/>
                      </a:lnTo>
                      <a:lnTo>
                        <a:pt x="354" y="253"/>
                      </a:lnTo>
                      <a:lnTo>
                        <a:pt x="318" y="267"/>
                      </a:lnTo>
                      <a:lnTo>
                        <a:pt x="292" y="284"/>
                      </a:lnTo>
                      <a:lnTo>
                        <a:pt x="280" y="295"/>
                      </a:lnTo>
                      <a:lnTo>
                        <a:pt x="264" y="308"/>
                      </a:lnTo>
                      <a:lnTo>
                        <a:pt x="248" y="330"/>
                      </a:lnTo>
                      <a:lnTo>
                        <a:pt x="238" y="356"/>
                      </a:lnTo>
                      <a:lnTo>
                        <a:pt x="230" y="380"/>
                      </a:lnTo>
                      <a:lnTo>
                        <a:pt x="222" y="407"/>
                      </a:lnTo>
                      <a:lnTo>
                        <a:pt x="222" y="432"/>
                      </a:lnTo>
                      <a:lnTo>
                        <a:pt x="218" y="454"/>
                      </a:lnTo>
                      <a:lnTo>
                        <a:pt x="222" y="473"/>
                      </a:lnTo>
                      <a:lnTo>
                        <a:pt x="224" y="490"/>
                      </a:lnTo>
                      <a:lnTo>
                        <a:pt x="230" y="509"/>
                      </a:lnTo>
                      <a:lnTo>
                        <a:pt x="238" y="531"/>
                      </a:lnTo>
                      <a:lnTo>
                        <a:pt x="252" y="550"/>
                      </a:lnTo>
                      <a:lnTo>
                        <a:pt x="268" y="567"/>
                      </a:lnTo>
                      <a:lnTo>
                        <a:pt x="288" y="582"/>
                      </a:lnTo>
                      <a:lnTo>
                        <a:pt x="316" y="596"/>
                      </a:lnTo>
                      <a:lnTo>
                        <a:pt x="350" y="606"/>
                      </a:lnTo>
                      <a:lnTo>
                        <a:pt x="388" y="615"/>
                      </a:lnTo>
                      <a:lnTo>
                        <a:pt x="409" y="618"/>
                      </a:lnTo>
                      <a:lnTo>
                        <a:pt x="441" y="620"/>
                      </a:lnTo>
                      <a:lnTo>
                        <a:pt x="471" y="620"/>
                      </a:lnTo>
                      <a:lnTo>
                        <a:pt x="497" y="620"/>
                      </a:lnTo>
                      <a:lnTo>
                        <a:pt x="515" y="619"/>
                      </a:lnTo>
                      <a:lnTo>
                        <a:pt x="537" y="616"/>
                      </a:lnTo>
                      <a:lnTo>
                        <a:pt x="559" y="610"/>
                      </a:lnTo>
                      <a:lnTo>
                        <a:pt x="587" y="599"/>
                      </a:lnTo>
                      <a:lnTo>
                        <a:pt x="613" y="589"/>
                      </a:lnTo>
                      <a:lnTo>
                        <a:pt x="631" y="577"/>
                      </a:lnTo>
                      <a:lnTo>
                        <a:pt x="647" y="566"/>
                      </a:lnTo>
                      <a:lnTo>
                        <a:pt x="663" y="548"/>
                      </a:lnTo>
                      <a:lnTo>
                        <a:pt x="685" y="516"/>
                      </a:lnTo>
                      <a:lnTo>
                        <a:pt x="699" y="486"/>
                      </a:lnTo>
                      <a:lnTo>
                        <a:pt x="707" y="460"/>
                      </a:lnTo>
                      <a:lnTo>
                        <a:pt x="711" y="430"/>
                      </a:lnTo>
                      <a:lnTo>
                        <a:pt x="709" y="407"/>
                      </a:lnTo>
                      <a:lnTo>
                        <a:pt x="861" y="407"/>
                      </a:lnTo>
                      <a:lnTo>
                        <a:pt x="853" y="385"/>
                      </a:lnTo>
                      <a:lnTo>
                        <a:pt x="841" y="347"/>
                      </a:lnTo>
                      <a:lnTo>
                        <a:pt x="815" y="307"/>
                      </a:lnTo>
                      <a:lnTo>
                        <a:pt x="793" y="278"/>
                      </a:lnTo>
                      <a:lnTo>
                        <a:pt x="781" y="262"/>
                      </a:lnTo>
                      <a:lnTo>
                        <a:pt x="761" y="243"/>
                      </a:lnTo>
                      <a:lnTo>
                        <a:pt x="737" y="226"/>
                      </a:lnTo>
                      <a:lnTo>
                        <a:pt x="715" y="212"/>
                      </a:lnTo>
                      <a:lnTo>
                        <a:pt x="693" y="202"/>
                      </a:lnTo>
                      <a:lnTo>
                        <a:pt x="663" y="189"/>
                      </a:lnTo>
                      <a:lnTo>
                        <a:pt x="623" y="177"/>
                      </a:lnTo>
                      <a:lnTo>
                        <a:pt x="581" y="167"/>
                      </a:lnTo>
                      <a:lnTo>
                        <a:pt x="521" y="161"/>
                      </a:lnTo>
                      <a:lnTo>
                        <a:pt x="469" y="157"/>
                      </a:lnTo>
                      <a:lnTo>
                        <a:pt x="415" y="161"/>
                      </a:lnTo>
                      <a:lnTo>
                        <a:pt x="362" y="168"/>
                      </a:lnTo>
                      <a:lnTo>
                        <a:pt x="318" y="180"/>
                      </a:lnTo>
                      <a:lnTo>
                        <a:pt x="276" y="194"/>
                      </a:lnTo>
                      <a:lnTo>
                        <a:pt x="238" y="207"/>
                      </a:lnTo>
                      <a:lnTo>
                        <a:pt x="222" y="212"/>
                      </a:lnTo>
                      <a:lnTo>
                        <a:pt x="200" y="207"/>
                      </a:lnTo>
                      <a:lnTo>
                        <a:pt x="186" y="200"/>
                      </a:lnTo>
                      <a:lnTo>
                        <a:pt x="176" y="183"/>
                      </a:lnTo>
                      <a:lnTo>
                        <a:pt x="108"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7" name="Freeform 42"/>
                <p:cNvSpPr>
                  <a:spLocks/>
                </p:cNvSpPr>
                <p:nvPr/>
              </p:nvSpPr>
              <p:spPr bwMode="auto">
                <a:xfrm>
                  <a:off x="3202" y="2776"/>
                  <a:ext cx="94" cy="182"/>
                </a:xfrm>
                <a:custGeom>
                  <a:avLst/>
                  <a:gdLst>
                    <a:gd name="T0" fmla="*/ 0 w 188"/>
                    <a:gd name="T1" fmla="*/ 0 h 182"/>
                    <a:gd name="T2" fmla="*/ 25 w 188"/>
                    <a:gd name="T3" fmla="*/ 20 h 182"/>
                    <a:gd name="T4" fmla="*/ 45 w 188"/>
                    <a:gd name="T5" fmla="*/ 46 h 182"/>
                    <a:gd name="T6" fmla="*/ 63 w 188"/>
                    <a:gd name="T7" fmla="*/ 75 h 182"/>
                    <a:gd name="T8" fmla="*/ 76 w 188"/>
                    <a:gd name="T9" fmla="*/ 108 h 182"/>
                    <a:gd name="T10" fmla="*/ 87 w 188"/>
                    <a:gd name="T11" fmla="*/ 147 h 182"/>
                    <a:gd name="T12" fmla="*/ 94 w 188"/>
                    <a:gd name="T13" fmla="*/ 182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8" h="182">
                      <a:moveTo>
                        <a:pt x="0" y="0"/>
                      </a:moveTo>
                      <a:lnTo>
                        <a:pt x="50" y="20"/>
                      </a:lnTo>
                      <a:lnTo>
                        <a:pt x="90" y="46"/>
                      </a:lnTo>
                      <a:lnTo>
                        <a:pt x="126" y="75"/>
                      </a:lnTo>
                      <a:lnTo>
                        <a:pt x="152" y="108"/>
                      </a:lnTo>
                      <a:lnTo>
                        <a:pt x="174" y="147"/>
                      </a:lnTo>
                      <a:lnTo>
                        <a:pt x="188" y="182"/>
                      </a:lnTo>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8" name="Freeform 43"/>
                <p:cNvSpPr>
                  <a:spLocks/>
                </p:cNvSpPr>
                <p:nvPr/>
              </p:nvSpPr>
              <p:spPr bwMode="auto">
                <a:xfrm>
                  <a:off x="2933" y="2672"/>
                  <a:ext cx="67" cy="483"/>
                </a:xfrm>
                <a:custGeom>
                  <a:avLst/>
                  <a:gdLst>
                    <a:gd name="T0" fmla="*/ 0 w 134"/>
                    <a:gd name="T1" fmla="*/ 0 h 483"/>
                    <a:gd name="T2" fmla="*/ 38 w 134"/>
                    <a:gd name="T3" fmla="*/ 153 h 483"/>
                    <a:gd name="T4" fmla="*/ 50 w 134"/>
                    <a:gd name="T5" fmla="*/ 202 h 483"/>
                    <a:gd name="T6" fmla="*/ 54 w 134"/>
                    <a:gd name="T7" fmla="*/ 233 h 483"/>
                    <a:gd name="T8" fmla="*/ 45 w 134"/>
                    <a:gd name="T9" fmla="*/ 267 h 483"/>
                    <a:gd name="T10" fmla="*/ 35 w 134"/>
                    <a:gd name="T11" fmla="*/ 307 h 483"/>
                    <a:gd name="T12" fmla="*/ 32 w 134"/>
                    <a:gd name="T13" fmla="*/ 354 h 483"/>
                    <a:gd name="T14" fmla="*/ 38 w 134"/>
                    <a:gd name="T15" fmla="*/ 402 h 483"/>
                    <a:gd name="T16" fmla="*/ 51 w 134"/>
                    <a:gd name="T17" fmla="*/ 449 h 483"/>
                    <a:gd name="T18" fmla="*/ 67 w 134"/>
                    <a:gd name="T19" fmla="*/ 483 h 4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 h="483">
                      <a:moveTo>
                        <a:pt x="0" y="0"/>
                      </a:moveTo>
                      <a:lnTo>
                        <a:pt x="76" y="153"/>
                      </a:lnTo>
                      <a:lnTo>
                        <a:pt x="100" y="202"/>
                      </a:lnTo>
                      <a:lnTo>
                        <a:pt x="108" y="233"/>
                      </a:lnTo>
                      <a:lnTo>
                        <a:pt x="90" y="267"/>
                      </a:lnTo>
                      <a:lnTo>
                        <a:pt x="70" y="307"/>
                      </a:lnTo>
                      <a:lnTo>
                        <a:pt x="64" y="354"/>
                      </a:lnTo>
                      <a:lnTo>
                        <a:pt x="76" y="402"/>
                      </a:lnTo>
                      <a:lnTo>
                        <a:pt x="102" y="449"/>
                      </a:lnTo>
                      <a:lnTo>
                        <a:pt x="134" y="483"/>
                      </a:lnTo>
                    </a:path>
                  </a:pathLst>
                </a:custGeom>
                <a:noFill/>
                <a:ln w="12700">
                  <a:solidFill>
                    <a:srgbClr val="C0C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7902" name="Group 44"/>
              <p:cNvGrpSpPr>
                <a:grpSpLocks/>
              </p:cNvGrpSpPr>
              <p:nvPr/>
            </p:nvGrpSpPr>
            <p:grpSpPr bwMode="auto">
              <a:xfrm>
                <a:off x="2422" y="2573"/>
                <a:ext cx="391" cy="773"/>
                <a:chOff x="2422" y="2573"/>
                <a:chExt cx="391" cy="773"/>
              </a:xfrm>
            </p:grpSpPr>
            <p:sp>
              <p:nvSpPr>
                <p:cNvPr id="37903" name="Freeform 45"/>
                <p:cNvSpPr>
                  <a:spLocks/>
                </p:cNvSpPr>
                <p:nvPr/>
              </p:nvSpPr>
              <p:spPr bwMode="auto">
                <a:xfrm>
                  <a:off x="2422" y="2573"/>
                  <a:ext cx="391" cy="773"/>
                </a:xfrm>
                <a:custGeom>
                  <a:avLst/>
                  <a:gdLst>
                    <a:gd name="T0" fmla="*/ 374 w 781"/>
                    <a:gd name="T1" fmla="*/ 130 h 773"/>
                    <a:gd name="T2" fmla="*/ 391 w 781"/>
                    <a:gd name="T3" fmla="*/ 394 h 773"/>
                    <a:gd name="T4" fmla="*/ 381 w 781"/>
                    <a:gd name="T5" fmla="*/ 673 h 773"/>
                    <a:gd name="T6" fmla="*/ 365 w 781"/>
                    <a:gd name="T7" fmla="*/ 732 h 773"/>
                    <a:gd name="T8" fmla="*/ 342 w 781"/>
                    <a:gd name="T9" fmla="*/ 755 h 773"/>
                    <a:gd name="T10" fmla="*/ 315 w 781"/>
                    <a:gd name="T11" fmla="*/ 766 h 773"/>
                    <a:gd name="T12" fmla="*/ 281 w 781"/>
                    <a:gd name="T13" fmla="*/ 771 h 773"/>
                    <a:gd name="T14" fmla="*/ 249 w 781"/>
                    <a:gd name="T15" fmla="*/ 771 h 773"/>
                    <a:gd name="T16" fmla="*/ 209 w 781"/>
                    <a:gd name="T17" fmla="*/ 763 h 773"/>
                    <a:gd name="T18" fmla="*/ 162 w 781"/>
                    <a:gd name="T19" fmla="*/ 739 h 773"/>
                    <a:gd name="T20" fmla="*/ 115 w 781"/>
                    <a:gd name="T21" fmla="*/ 702 h 773"/>
                    <a:gd name="T22" fmla="*/ 67 w 781"/>
                    <a:gd name="T23" fmla="*/ 646 h 773"/>
                    <a:gd name="T24" fmla="*/ 28 w 781"/>
                    <a:gd name="T25" fmla="*/ 582 h 773"/>
                    <a:gd name="T26" fmla="*/ 5 w 781"/>
                    <a:gd name="T27" fmla="*/ 491 h 773"/>
                    <a:gd name="T28" fmla="*/ 0 w 781"/>
                    <a:gd name="T29" fmla="*/ 421 h 773"/>
                    <a:gd name="T30" fmla="*/ 79 w 781"/>
                    <a:gd name="T31" fmla="*/ 394 h 773"/>
                    <a:gd name="T32" fmla="*/ 90 w 781"/>
                    <a:gd name="T33" fmla="*/ 308 h 773"/>
                    <a:gd name="T34" fmla="*/ 114 w 781"/>
                    <a:gd name="T35" fmla="*/ 231 h 773"/>
                    <a:gd name="T36" fmla="*/ 149 w 781"/>
                    <a:gd name="T37" fmla="*/ 195 h 773"/>
                    <a:gd name="T38" fmla="*/ 200 w 781"/>
                    <a:gd name="T39" fmla="*/ 172 h 773"/>
                    <a:gd name="T40" fmla="*/ 252 w 781"/>
                    <a:gd name="T41" fmla="*/ 170 h 773"/>
                    <a:gd name="T42" fmla="*/ 297 w 781"/>
                    <a:gd name="T43" fmla="*/ 189 h 773"/>
                    <a:gd name="T44" fmla="*/ 316 w 781"/>
                    <a:gd name="T45" fmla="*/ 227 h 773"/>
                    <a:gd name="T46" fmla="*/ 322 w 781"/>
                    <a:gd name="T47" fmla="*/ 273 h 773"/>
                    <a:gd name="T48" fmla="*/ 330 w 781"/>
                    <a:gd name="T49" fmla="*/ 389 h 773"/>
                    <a:gd name="T50" fmla="*/ 330 w 781"/>
                    <a:gd name="T51" fmla="*/ 548 h 773"/>
                    <a:gd name="T52" fmla="*/ 323 w 781"/>
                    <a:gd name="T53" fmla="*/ 612 h 773"/>
                    <a:gd name="T54" fmla="*/ 313 w 781"/>
                    <a:gd name="T55" fmla="*/ 650 h 773"/>
                    <a:gd name="T56" fmla="*/ 294 w 781"/>
                    <a:gd name="T57" fmla="*/ 666 h 773"/>
                    <a:gd name="T58" fmla="*/ 262 w 781"/>
                    <a:gd name="T59" fmla="*/ 673 h 773"/>
                    <a:gd name="T60" fmla="*/ 233 w 781"/>
                    <a:gd name="T61" fmla="*/ 672 h 773"/>
                    <a:gd name="T62" fmla="*/ 194 w 781"/>
                    <a:gd name="T63" fmla="*/ 662 h 773"/>
                    <a:gd name="T64" fmla="*/ 141 w 781"/>
                    <a:gd name="T65" fmla="*/ 618 h 773"/>
                    <a:gd name="T66" fmla="*/ 92 w 781"/>
                    <a:gd name="T67" fmla="*/ 548 h 773"/>
                    <a:gd name="T68" fmla="*/ 76 w 781"/>
                    <a:gd name="T69" fmla="*/ 457 h 773"/>
                    <a:gd name="T70" fmla="*/ 0 w 781"/>
                    <a:gd name="T71" fmla="*/ 421 h 773"/>
                    <a:gd name="T72" fmla="*/ 8 w 781"/>
                    <a:gd name="T73" fmla="*/ 346 h 773"/>
                    <a:gd name="T74" fmla="*/ 27 w 781"/>
                    <a:gd name="T75" fmla="*/ 249 h 773"/>
                    <a:gd name="T76" fmla="*/ 60 w 781"/>
                    <a:gd name="T77" fmla="*/ 175 h 773"/>
                    <a:gd name="T78" fmla="*/ 108 w 781"/>
                    <a:gd name="T79" fmla="*/ 121 h 773"/>
                    <a:gd name="T80" fmla="*/ 156 w 781"/>
                    <a:gd name="T81" fmla="*/ 99 h 773"/>
                    <a:gd name="T82" fmla="*/ 220 w 781"/>
                    <a:gd name="T83" fmla="*/ 90 h 773"/>
                    <a:gd name="T84" fmla="*/ 266 w 781"/>
                    <a:gd name="T85" fmla="*/ 83 h 773"/>
                    <a:gd name="T86" fmla="*/ 293 w 781"/>
                    <a:gd name="T87" fmla="*/ 57 h 773"/>
                    <a:gd name="T88" fmla="*/ 318 w 781"/>
                    <a:gd name="T89" fmla="*/ 0 h 7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81" h="773">
                      <a:moveTo>
                        <a:pt x="635" y="0"/>
                      </a:moveTo>
                      <a:lnTo>
                        <a:pt x="747" y="130"/>
                      </a:lnTo>
                      <a:lnTo>
                        <a:pt x="775" y="243"/>
                      </a:lnTo>
                      <a:lnTo>
                        <a:pt x="781" y="394"/>
                      </a:lnTo>
                      <a:lnTo>
                        <a:pt x="781" y="528"/>
                      </a:lnTo>
                      <a:lnTo>
                        <a:pt x="761" y="673"/>
                      </a:lnTo>
                      <a:lnTo>
                        <a:pt x="747" y="712"/>
                      </a:lnTo>
                      <a:lnTo>
                        <a:pt x="729" y="732"/>
                      </a:lnTo>
                      <a:lnTo>
                        <a:pt x="709" y="744"/>
                      </a:lnTo>
                      <a:lnTo>
                        <a:pt x="683" y="755"/>
                      </a:lnTo>
                      <a:lnTo>
                        <a:pt x="665" y="760"/>
                      </a:lnTo>
                      <a:lnTo>
                        <a:pt x="629" y="766"/>
                      </a:lnTo>
                      <a:lnTo>
                        <a:pt x="597" y="769"/>
                      </a:lnTo>
                      <a:lnTo>
                        <a:pt x="561" y="771"/>
                      </a:lnTo>
                      <a:lnTo>
                        <a:pt x="529" y="773"/>
                      </a:lnTo>
                      <a:lnTo>
                        <a:pt x="497" y="771"/>
                      </a:lnTo>
                      <a:lnTo>
                        <a:pt x="459" y="768"/>
                      </a:lnTo>
                      <a:lnTo>
                        <a:pt x="418" y="763"/>
                      </a:lnTo>
                      <a:lnTo>
                        <a:pt x="372" y="753"/>
                      </a:lnTo>
                      <a:lnTo>
                        <a:pt x="324" y="739"/>
                      </a:lnTo>
                      <a:lnTo>
                        <a:pt x="274" y="721"/>
                      </a:lnTo>
                      <a:lnTo>
                        <a:pt x="230" y="702"/>
                      </a:lnTo>
                      <a:lnTo>
                        <a:pt x="178" y="675"/>
                      </a:lnTo>
                      <a:lnTo>
                        <a:pt x="134" y="646"/>
                      </a:lnTo>
                      <a:lnTo>
                        <a:pt x="88" y="616"/>
                      </a:lnTo>
                      <a:lnTo>
                        <a:pt x="56" y="582"/>
                      </a:lnTo>
                      <a:lnTo>
                        <a:pt x="30" y="541"/>
                      </a:lnTo>
                      <a:lnTo>
                        <a:pt x="10" y="491"/>
                      </a:lnTo>
                      <a:lnTo>
                        <a:pt x="2" y="440"/>
                      </a:lnTo>
                      <a:lnTo>
                        <a:pt x="0" y="421"/>
                      </a:lnTo>
                      <a:lnTo>
                        <a:pt x="152" y="421"/>
                      </a:lnTo>
                      <a:lnTo>
                        <a:pt x="158" y="394"/>
                      </a:lnTo>
                      <a:lnTo>
                        <a:pt x="168" y="354"/>
                      </a:lnTo>
                      <a:lnTo>
                        <a:pt x="180" y="308"/>
                      </a:lnTo>
                      <a:lnTo>
                        <a:pt x="204" y="262"/>
                      </a:lnTo>
                      <a:lnTo>
                        <a:pt x="228" y="231"/>
                      </a:lnTo>
                      <a:lnTo>
                        <a:pt x="260" y="208"/>
                      </a:lnTo>
                      <a:lnTo>
                        <a:pt x="298" y="195"/>
                      </a:lnTo>
                      <a:lnTo>
                        <a:pt x="340" y="181"/>
                      </a:lnTo>
                      <a:lnTo>
                        <a:pt x="400" y="172"/>
                      </a:lnTo>
                      <a:lnTo>
                        <a:pt x="448" y="169"/>
                      </a:lnTo>
                      <a:lnTo>
                        <a:pt x="503" y="170"/>
                      </a:lnTo>
                      <a:lnTo>
                        <a:pt x="551" y="175"/>
                      </a:lnTo>
                      <a:lnTo>
                        <a:pt x="593" y="189"/>
                      </a:lnTo>
                      <a:lnTo>
                        <a:pt x="621" y="206"/>
                      </a:lnTo>
                      <a:lnTo>
                        <a:pt x="631" y="227"/>
                      </a:lnTo>
                      <a:lnTo>
                        <a:pt x="637" y="252"/>
                      </a:lnTo>
                      <a:lnTo>
                        <a:pt x="643" y="273"/>
                      </a:lnTo>
                      <a:lnTo>
                        <a:pt x="653" y="324"/>
                      </a:lnTo>
                      <a:lnTo>
                        <a:pt x="659" y="389"/>
                      </a:lnTo>
                      <a:lnTo>
                        <a:pt x="663" y="475"/>
                      </a:lnTo>
                      <a:lnTo>
                        <a:pt x="659" y="548"/>
                      </a:lnTo>
                      <a:lnTo>
                        <a:pt x="653" y="581"/>
                      </a:lnTo>
                      <a:lnTo>
                        <a:pt x="645" y="612"/>
                      </a:lnTo>
                      <a:lnTo>
                        <a:pt x="639" y="629"/>
                      </a:lnTo>
                      <a:lnTo>
                        <a:pt x="625" y="650"/>
                      </a:lnTo>
                      <a:lnTo>
                        <a:pt x="603" y="661"/>
                      </a:lnTo>
                      <a:lnTo>
                        <a:pt x="587" y="666"/>
                      </a:lnTo>
                      <a:lnTo>
                        <a:pt x="567" y="670"/>
                      </a:lnTo>
                      <a:lnTo>
                        <a:pt x="523" y="673"/>
                      </a:lnTo>
                      <a:lnTo>
                        <a:pt x="491" y="673"/>
                      </a:lnTo>
                      <a:lnTo>
                        <a:pt x="465" y="672"/>
                      </a:lnTo>
                      <a:lnTo>
                        <a:pt x="420" y="668"/>
                      </a:lnTo>
                      <a:lnTo>
                        <a:pt x="388" y="662"/>
                      </a:lnTo>
                      <a:lnTo>
                        <a:pt x="334" y="641"/>
                      </a:lnTo>
                      <a:lnTo>
                        <a:pt x="282" y="618"/>
                      </a:lnTo>
                      <a:lnTo>
                        <a:pt x="230" y="586"/>
                      </a:lnTo>
                      <a:lnTo>
                        <a:pt x="184" y="548"/>
                      </a:lnTo>
                      <a:lnTo>
                        <a:pt x="168" y="510"/>
                      </a:lnTo>
                      <a:lnTo>
                        <a:pt x="152" y="457"/>
                      </a:lnTo>
                      <a:lnTo>
                        <a:pt x="152" y="421"/>
                      </a:lnTo>
                      <a:lnTo>
                        <a:pt x="0" y="421"/>
                      </a:lnTo>
                      <a:lnTo>
                        <a:pt x="2" y="392"/>
                      </a:lnTo>
                      <a:lnTo>
                        <a:pt x="16" y="346"/>
                      </a:lnTo>
                      <a:lnTo>
                        <a:pt x="30" y="295"/>
                      </a:lnTo>
                      <a:lnTo>
                        <a:pt x="54" y="249"/>
                      </a:lnTo>
                      <a:lnTo>
                        <a:pt x="82" y="208"/>
                      </a:lnTo>
                      <a:lnTo>
                        <a:pt x="120" y="175"/>
                      </a:lnTo>
                      <a:lnTo>
                        <a:pt x="166" y="143"/>
                      </a:lnTo>
                      <a:lnTo>
                        <a:pt x="216" y="121"/>
                      </a:lnTo>
                      <a:lnTo>
                        <a:pt x="262" y="108"/>
                      </a:lnTo>
                      <a:lnTo>
                        <a:pt x="312" y="99"/>
                      </a:lnTo>
                      <a:lnTo>
                        <a:pt x="378" y="94"/>
                      </a:lnTo>
                      <a:lnTo>
                        <a:pt x="440" y="90"/>
                      </a:lnTo>
                      <a:lnTo>
                        <a:pt x="489" y="88"/>
                      </a:lnTo>
                      <a:lnTo>
                        <a:pt x="531" y="83"/>
                      </a:lnTo>
                      <a:lnTo>
                        <a:pt x="559" y="72"/>
                      </a:lnTo>
                      <a:lnTo>
                        <a:pt x="585" y="57"/>
                      </a:lnTo>
                      <a:lnTo>
                        <a:pt x="609" y="36"/>
                      </a:lnTo>
                      <a:lnTo>
                        <a:pt x="635"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4" name="Freeform 46"/>
                <p:cNvSpPr>
                  <a:spLocks/>
                </p:cNvSpPr>
                <p:nvPr/>
              </p:nvSpPr>
              <p:spPr bwMode="auto">
                <a:xfrm>
                  <a:off x="2741" y="2579"/>
                  <a:ext cx="65" cy="201"/>
                </a:xfrm>
                <a:custGeom>
                  <a:avLst/>
                  <a:gdLst>
                    <a:gd name="T0" fmla="*/ 0 w 130"/>
                    <a:gd name="T1" fmla="*/ 0 h 201"/>
                    <a:gd name="T2" fmla="*/ 55 w 130"/>
                    <a:gd name="T3" fmla="*/ 126 h 201"/>
                    <a:gd name="T4" fmla="*/ 65 w 130"/>
                    <a:gd name="T5" fmla="*/ 201 h 201"/>
                    <a:gd name="T6" fmla="*/ 0 60000 65536"/>
                    <a:gd name="T7" fmla="*/ 0 60000 65536"/>
                    <a:gd name="T8" fmla="*/ 0 60000 65536"/>
                  </a:gdLst>
                  <a:ahLst/>
                  <a:cxnLst>
                    <a:cxn ang="T6">
                      <a:pos x="T0" y="T1"/>
                    </a:cxn>
                    <a:cxn ang="T7">
                      <a:pos x="T2" y="T3"/>
                    </a:cxn>
                    <a:cxn ang="T8">
                      <a:pos x="T4" y="T5"/>
                    </a:cxn>
                  </a:cxnLst>
                  <a:rect l="0" t="0" r="r" b="b"/>
                  <a:pathLst>
                    <a:path w="130" h="201">
                      <a:moveTo>
                        <a:pt x="0" y="0"/>
                      </a:moveTo>
                      <a:lnTo>
                        <a:pt x="110" y="126"/>
                      </a:lnTo>
                      <a:lnTo>
                        <a:pt x="130" y="201"/>
                      </a:lnTo>
                    </a:path>
                  </a:pathLst>
                </a:custGeom>
                <a:noFill/>
                <a:ln w="12700">
                  <a:solidFill>
                    <a:srgbClr val="C0C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5" name="Freeform 47"/>
                <p:cNvSpPr>
                  <a:spLocks/>
                </p:cNvSpPr>
                <p:nvPr/>
              </p:nvSpPr>
              <p:spPr bwMode="auto">
                <a:xfrm>
                  <a:off x="2453" y="2702"/>
                  <a:ext cx="150" cy="525"/>
                </a:xfrm>
                <a:custGeom>
                  <a:avLst/>
                  <a:gdLst>
                    <a:gd name="T0" fmla="*/ 150 w 300"/>
                    <a:gd name="T1" fmla="*/ 0 h 525"/>
                    <a:gd name="T2" fmla="*/ 120 w 300"/>
                    <a:gd name="T3" fmla="*/ 10 h 525"/>
                    <a:gd name="T4" fmla="*/ 100 w 300"/>
                    <a:gd name="T5" fmla="*/ 24 h 525"/>
                    <a:gd name="T6" fmla="*/ 78 w 300"/>
                    <a:gd name="T7" fmla="*/ 40 h 525"/>
                    <a:gd name="T8" fmla="*/ 59 w 300"/>
                    <a:gd name="T9" fmla="*/ 61 h 525"/>
                    <a:gd name="T10" fmla="*/ 43 w 300"/>
                    <a:gd name="T11" fmla="*/ 84 h 525"/>
                    <a:gd name="T12" fmla="*/ 29 w 300"/>
                    <a:gd name="T13" fmla="*/ 123 h 525"/>
                    <a:gd name="T14" fmla="*/ 19 w 300"/>
                    <a:gd name="T15" fmla="*/ 154 h 525"/>
                    <a:gd name="T16" fmla="*/ 11 w 300"/>
                    <a:gd name="T17" fmla="*/ 197 h 525"/>
                    <a:gd name="T18" fmla="*/ 4 w 300"/>
                    <a:gd name="T19" fmla="*/ 248 h 525"/>
                    <a:gd name="T20" fmla="*/ 0 w 300"/>
                    <a:gd name="T21" fmla="*/ 304 h 525"/>
                    <a:gd name="T22" fmla="*/ 2 w 300"/>
                    <a:gd name="T23" fmla="*/ 354 h 525"/>
                    <a:gd name="T24" fmla="*/ 14 w 300"/>
                    <a:gd name="T25" fmla="*/ 410 h 525"/>
                    <a:gd name="T26" fmla="*/ 26 w 300"/>
                    <a:gd name="T27" fmla="*/ 443 h 525"/>
                    <a:gd name="T28" fmla="*/ 45 w 300"/>
                    <a:gd name="T29" fmla="*/ 476 h 525"/>
                    <a:gd name="T30" fmla="*/ 61 w 300"/>
                    <a:gd name="T31" fmla="*/ 498 h 525"/>
                    <a:gd name="T32" fmla="*/ 83 w 300"/>
                    <a:gd name="T33" fmla="*/ 525 h 5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0" h="525">
                      <a:moveTo>
                        <a:pt x="300" y="0"/>
                      </a:moveTo>
                      <a:lnTo>
                        <a:pt x="240" y="10"/>
                      </a:lnTo>
                      <a:lnTo>
                        <a:pt x="200" y="24"/>
                      </a:lnTo>
                      <a:lnTo>
                        <a:pt x="156" y="40"/>
                      </a:lnTo>
                      <a:lnTo>
                        <a:pt x="118" y="61"/>
                      </a:lnTo>
                      <a:lnTo>
                        <a:pt x="86" y="84"/>
                      </a:lnTo>
                      <a:lnTo>
                        <a:pt x="58" y="123"/>
                      </a:lnTo>
                      <a:lnTo>
                        <a:pt x="38" y="154"/>
                      </a:lnTo>
                      <a:lnTo>
                        <a:pt x="22" y="197"/>
                      </a:lnTo>
                      <a:lnTo>
                        <a:pt x="8" y="248"/>
                      </a:lnTo>
                      <a:lnTo>
                        <a:pt x="0" y="304"/>
                      </a:lnTo>
                      <a:lnTo>
                        <a:pt x="4" y="354"/>
                      </a:lnTo>
                      <a:lnTo>
                        <a:pt x="28" y="410"/>
                      </a:lnTo>
                      <a:lnTo>
                        <a:pt x="52" y="443"/>
                      </a:lnTo>
                      <a:lnTo>
                        <a:pt x="90" y="476"/>
                      </a:lnTo>
                      <a:lnTo>
                        <a:pt x="122" y="498"/>
                      </a:lnTo>
                      <a:lnTo>
                        <a:pt x="166" y="525"/>
                      </a:lnTo>
                    </a:path>
                  </a:pathLst>
                </a:custGeom>
                <a:noFill/>
                <a:ln w="12700">
                  <a:solidFill>
                    <a:srgbClr val="9F9F9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pic>
        <p:nvPicPr>
          <p:cNvPr id="37894" name="Picture 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4275138"/>
            <a:ext cx="3352800"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1676400"/>
            <a:ext cx="31242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51" descr="img002"/>
          <p:cNvPicPr>
            <a:picLocks noChangeAspect="1" noChangeArrowheads="1"/>
          </p:cNvPicPr>
          <p:nvPr/>
        </p:nvPicPr>
        <p:blipFill>
          <a:blip r:embed="rId9">
            <a:extLst>
              <a:ext uri="{28A0092B-C50C-407E-A947-70E740481C1C}">
                <a14:useLocalDpi xmlns:a14="http://schemas.microsoft.com/office/drawing/2010/main" val="0"/>
              </a:ext>
            </a:extLst>
          </a:blip>
          <a:srcRect t="48862" r="80334" b="38409"/>
          <a:stretch>
            <a:fillRect/>
          </a:stretch>
        </p:blipFill>
        <p:spPr bwMode="auto">
          <a:xfrm>
            <a:off x="8077200" y="4648200"/>
            <a:ext cx="24384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52" descr="img003"/>
          <p:cNvPicPr>
            <a:picLocks noChangeAspect="1" noChangeArrowheads="1"/>
          </p:cNvPicPr>
          <p:nvPr/>
        </p:nvPicPr>
        <p:blipFill>
          <a:blip r:embed="rId10">
            <a:lum bright="6000"/>
            <a:extLst>
              <a:ext uri="{28A0092B-C50C-407E-A947-70E740481C1C}">
                <a14:useLocalDpi xmlns:a14="http://schemas.microsoft.com/office/drawing/2010/main" val="0"/>
              </a:ext>
            </a:extLst>
          </a:blip>
          <a:srcRect l="59181" t="57936" r="26280" b="25392"/>
          <a:stretch>
            <a:fillRect/>
          </a:stretch>
        </p:blipFill>
        <p:spPr bwMode="auto">
          <a:xfrm>
            <a:off x="1828800" y="3733800"/>
            <a:ext cx="2743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085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371601"/>
            <a:ext cx="35814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4"/>
          <p:cNvPicPr>
            <a:picLocks noChangeAspect="1" noChangeArrowheads="1"/>
          </p:cNvPicPr>
          <p:nvPr/>
        </p:nvPicPr>
        <p:blipFill>
          <a:blip r:embed="rId3">
            <a:lum bright="-18000" contrast="36000"/>
            <a:extLst>
              <a:ext uri="{28A0092B-C50C-407E-A947-70E740481C1C}">
                <a14:useLocalDpi xmlns:a14="http://schemas.microsoft.com/office/drawing/2010/main" val="0"/>
              </a:ext>
            </a:extLst>
          </a:blip>
          <a:srcRect/>
          <a:stretch>
            <a:fillRect/>
          </a:stretch>
        </p:blipFill>
        <p:spPr bwMode="auto">
          <a:xfrm>
            <a:off x="1676400" y="1524001"/>
            <a:ext cx="3581400"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071938"/>
            <a:ext cx="350520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114801"/>
            <a:ext cx="33528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11"/>
          <p:cNvSpPr txBox="1">
            <a:spLocks noChangeArrowheads="1"/>
          </p:cNvSpPr>
          <p:nvPr/>
        </p:nvSpPr>
        <p:spPr bwMode="auto">
          <a:xfrm>
            <a:off x="1524000" y="228601"/>
            <a:ext cx="8915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b="1">
                <a:solidFill>
                  <a:srgbClr val="FF0000"/>
                </a:solidFill>
                <a:latin typeface="Arial" panose="020B0604020202020204" pitchFamily="34" charset="0"/>
              </a:rPr>
              <a:t>C5:</a:t>
            </a:r>
            <a:r>
              <a:rPr lang="en-US" b="1">
                <a:solidFill>
                  <a:srgbClr val="00CC66"/>
                </a:solidFill>
                <a:latin typeface="Arial" panose="020B0604020202020204" pitchFamily="34" charset="0"/>
              </a:rPr>
              <a:t> </a:t>
            </a:r>
            <a:r>
              <a:rPr lang="en-US" b="1">
                <a:solidFill>
                  <a:srgbClr val="000099"/>
                </a:solidFill>
                <a:latin typeface="Arial" panose="020B0604020202020204" pitchFamily="34" charset="0"/>
              </a:rPr>
              <a:t>Hãy chỉ ra điểm tựa </a:t>
            </a:r>
            <a:r>
              <a:rPr lang="en-US" b="1">
                <a:solidFill>
                  <a:srgbClr val="FF0066"/>
                </a:solidFill>
                <a:latin typeface="Arial" panose="020B0604020202020204" pitchFamily="34" charset="0"/>
              </a:rPr>
              <a:t>O</a:t>
            </a:r>
            <a:r>
              <a:rPr lang="en-US" b="1">
                <a:solidFill>
                  <a:srgbClr val="000099"/>
                </a:solidFill>
                <a:latin typeface="Arial" panose="020B0604020202020204" pitchFamily="34" charset="0"/>
              </a:rPr>
              <a:t>, các điểm tác dụng </a:t>
            </a:r>
            <a:r>
              <a:rPr lang="en-US" b="1">
                <a:solidFill>
                  <a:srgbClr val="FF0066"/>
                </a:solidFill>
                <a:latin typeface="Arial" panose="020B0604020202020204" pitchFamily="34" charset="0"/>
              </a:rPr>
              <a:t>O</a:t>
            </a:r>
            <a:r>
              <a:rPr lang="en-US" b="1" baseline="-25000">
                <a:solidFill>
                  <a:srgbClr val="FF0066"/>
                </a:solidFill>
                <a:latin typeface="Arial" panose="020B0604020202020204" pitchFamily="34" charset="0"/>
              </a:rPr>
              <a:t>1</a:t>
            </a:r>
            <a:r>
              <a:rPr lang="en-US" b="1">
                <a:solidFill>
                  <a:srgbClr val="000099"/>
                </a:solidFill>
                <a:latin typeface="Arial" panose="020B0604020202020204" pitchFamily="34" charset="0"/>
              </a:rPr>
              <a:t>; </a:t>
            </a:r>
            <a:r>
              <a:rPr lang="en-US" b="1">
                <a:solidFill>
                  <a:srgbClr val="FF0066"/>
                </a:solidFill>
                <a:latin typeface="Arial" panose="020B0604020202020204" pitchFamily="34" charset="0"/>
              </a:rPr>
              <a:t>O</a:t>
            </a:r>
            <a:r>
              <a:rPr lang="en-US" b="1" baseline="-25000">
                <a:solidFill>
                  <a:srgbClr val="FF0066"/>
                </a:solidFill>
                <a:latin typeface="Arial" panose="020B0604020202020204" pitchFamily="34" charset="0"/>
              </a:rPr>
              <a:t>2</a:t>
            </a:r>
            <a:r>
              <a:rPr lang="en-US" b="1">
                <a:solidFill>
                  <a:srgbClr val="000099"/>
                </a:solidFill>
                <a:latin typeface="Arial" panose="020B0604020202020204" pitchFamily="34" charset="0"/>
              </a:rPr>
              <a:t> của lực F</a:t>
            </a:r>
            <a:r>
              <a:rPr lang="en-US" b="1" baseline="-25000">
                <a:solidFill>
                  <a:srgbClr val="000099"/>
                </a:solidFill>
                <a:latin typeface="Arial" panose="020B0604020202020204" pitchFamily="34" charset="0"/>
              </a:rPr>
              <a:t>1</a:t>
            </a:r>
            <a:r>
              <a:rPr lang="en-US" b="1">
                <a:solidFill>
                  <a:srgbClr val="000099"/>
                </a:solidFill>
                <a:latin typeface="Arial" panose="020B0604020202020204" pitchFamily="34" charset="0"/>
              </a:rPr>
              <a:t>; F</a:t>
            </a:r>
            <a:r>
              <a:rPr lang="en-US" b="1" baseline="-25000">
                <a:solidFill>
                  <a:srgbClr val="000099"/>
                </a:solidFill>
                <a:latin typeface="Arial" panose="020B0604020202020204" pitchFamily="34" charset="0"/>
              </a:rPr>
              <a:t>2</a:t>
            </a:r>
            <a:r>
              <a:rPr lang="en-US" b="1">
                <a:solidFill>
                  <a:srgbClr val="000099"/>
                </a:solidFill>
                <a:latin typeface="Arial" panose="020B0604020202020204" pitchFamily="34" charset="0"/>
              </a:rPr>
              <a:t> lên đòn bẩy trong hình vẽ 15.5.</a:t>
            </a:r>
          </a:p>
        </p:txBody>
      </p:sp>
      <p:sp>
        <p:nvSpPr>
          <p:cNvPr id="38919" name="Text Box 12"/>
          <p:cNvSpPr txBox="1">
            <a:spLocks noChangeArrowheads="1"/>
          </p:cNvSpPr>
          <p:nvPr/>
        </p:nvSpPr>
        <p:spPr bwMode="auto">
          <a:xfrm>
            <a:off x="2819400" y="3505200"/>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800" b="1">
                <a:solidFill>
                  <a:srgbClr val="FF0000"/>
                </a:solidFill>
                <a:latin typeface="Arial" panose="020B0604020202020204" pitchFamily="34" charset="0"/>
              </a:rPr>
              <a:t>a)</a:t>
            </a:r>
          </a:p>
        </p:txBody>
      </p:sp>
      <p:sp>
        <p:nvSpPr>
          <p:cNvPr id="38920" name="Text Box 13"/>
          <p:cNvSpPr txBox="1">
            <a:spLocks noChangeArrowheads="1"/>
          </p:cNvSpPr>
          <p:nvPr/>
        </p:nvSpPr>
        <p:spPr bwMode="auto">
          <a:xfrm>
            <a:off x="7162800" y="3810000"/>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800" b="1">
                <a:solidFill>
                  <a:srgbClr val="FF0000"/>
                </a:solidFill>
                <a:latin typeface="Arial" panose="020B0604020202020204" pitchFamily="34" charset="0"/>
              </a:rPr>
              <a:t>b)</a:t>
            </a:r>
          </a:p>
        </p:txBody>
      </p:sp>
      <p:sp>
        <p:nvSpPr>
          <p:cNvPr id="38921" name="Text Box 14"/>
          <p:cNvSpPr txBox="1">
            <a:spLocks noChangeArrowheads="1"/>
          </p:cNvSpPr>
          <p:nvPr/>
        </p:nvSpPr>
        <p:spPr bwMode="auto">
          <a:xfrm>
            <a:off x="1752600" y="6324600"/>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800" b="1">
                <a:solidFill>
                  <a:srgbClr val="FF0000"/>
                </a:solidFill>
                <a:latin typeface="Arial" panose="020B0604020202020204" pitchFamily="34" charset="0"/>
              </a:rPr>
              <a:t>c)</a:t>
            </a:r>
          </a:p>
        </p:txBody>
      </p:sp>
      <p:sp>
        <p:nvSpPr>
          <p:cNvPr id="38922" name="Text Box 15"/>
          <p:cNvSpPr txBox="1">
            <a:spLocks noChangeArrowheads="1"/>
          </p:cNvSpPr>
          <p:nvPr/>
        </p:nvSpPr>
        <p:spPr bwMode="auto">
          <a:xfrm>
            <a:off x="8610600" y="6324600"/>
            <a:ext cx="685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800" b="1">
                <a:solidFill>
                  <a:srgbClr val="FF0000"/>
                </a:solidFill>
                <a:latin typeface="Arial" panose="020B0604020202020204" pitchFamily="34" charset="0"/>
              </a:rPr>
              <a:t>d)</a:t>
            </a:r>
          </a:p>
        </p:txBody>
      </p:sp>
      <p:sp>
        <p:nvSpPr>
          <p:cNvPr id="38923" name="Line 16"/>
          <p:cNvSpPr>
            <a:spLocks noChangeShapeType="1"/>
          </p:cNvSpPr>
          <p:nvPr/>
        </p:nvSpPr>
        <p:spPr bwMode="auto">
          <a:xfrm flipV="1">
            <a:off x="7086601" y="1905000"/>
            <a:ext cx="347663" cy="609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4" name="Line 17"/>
          <p:cNvSpPr>
            <a:spLocks noChangeShapeType="1"/>
          </p:cNvSpPr>
          <p:nvPr/>
        </p:nvSpPr>
        <p:spPr bwMode="auto">
          <a:xfrm flipH="1">
            <a:off x="8610600" y="2819400"/>
            <a:ext cx="0" cy="8382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5" name="Line 18"/>
          <p:cNvSpPr>
            <a:spLocks noChangeShapeType="1"/>
          </p:cNvSpPr>
          <p:nvPr/>
        </p:nvSpPr>
        <p:spPr bwMode="auto">
          <a:xfrm flipH="1">
            <a:off x="3200400" y="2514600"/>
            <a:ext cx="457200" cy="609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6" name="Line 19"/>
          <p:cNvSpPr>
            <a:spLocks noChangeShapeType="1"/>
          </p:cNvSpPr>
          <p:nvPr/>
        </p:nvSpPr>
        <p:spPr bwMode="auto">
          <a:xfrm flipV="1">
            <a:off x="4610100" y="3276600"/>
            <a:ext cx="285750" cy="3810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7" name="Rectangle 23"/>
          <p:cNvSpPr>
            <a:spLocks noChangeArrowheads="1"/>
          </p:cNvSpPr>
          <p:nvPr/>
        </p:nvSpPr>
        <p:spPr bwMode="auto">
          <a:xfrm>
            <a:off x="1676400" y="5562600"/>
            <a:ext cx="762000" cy="533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b="1">
                <a:solidFill>
                  <a:srgbClr val="FF0000"/>
                </a:solidFill>
                <a:latin typeface="Arial" panose="020B0604020202020204" pitchFamily="34" charset="0"/>
              </a:rPr>
              <a:t>O</a:t>
            </a:r>
            <a:r>
              <a:rPr lang="en-US" b="1" baseline="-25000">
                <a:solidFill>
                  <a:srgbClr val="FF0000"/>
                </a:solidFill>
                <a:latin typeface="Arial" panose="020B0604020202020204" pitchFamily="34" charset="0"/>
              </a:rPr>
              <a:t>2</a:t>
            </a:r>
            <a:endParaRPr lang="en-US" b="1">
              <a:solidFill>
                <a:srgbClr val="FF0000"/>
              </a:solidFill>
              <a:latin typeface="Arial" panose="020B0604020202020204" pitchFamily="34" charset="0"/>
            </a:endParaRPr>
          </a:p>
        </p:txBody>
      </p:sp>
      <p:sp>
        <p:nvSpPr>
          <p:cNvPr id="38928" name="Line 24"/>
          <p:cNvSpPr>
            <a:spLocks noChangeShapeType="1"/>
          </p:cNvSpPr>
          <p:nvPr/>
        </p:nvSpPr>
        <p:spPr bwMode="auto">
          <a:xfrm flipV="1">
            <a:off x="2209800" y="5715000"/>
            <a:ext cx="685800" cy="7620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9" name="Line 26"/>
          <p:cNvSpPr>
            <a:spLocks noChangeShapeType="1"/>
          </p:cNvSpPr>
          <p:nvPr/>
        </p:nvSpPr>
        <p:spPr bwMode="auto">
          <a:xfrm flipV="1">
            <a:off x="2209800" y="5867400"/>
            <a:ext cx="1143000"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0" name="Rectangle 27"/>
          <p:cNvSpPr>
            <a:spLocks noChangeArrowheads="1"/>
          </p:cNvSpPr>
          <p:nvPr/>
        </p:nvSpPr>
        <p:spPr bwMode="auto">
          <a:xfrm>
            <a:off x="2971800" y="4267200"/>
            <a:ext cx="685800" cy="533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solidFill>
                  <a:srgbClr val="FF0000"/>
                </a:solidFill>
                <a:latin typeface="Arial" panose="020B0604020202020204" pitchFamily="34" charset="0"/>
              </a:rPr>
              <a:t>o</a:t>
            </a:r>
            <a:r>
              <a:rPr lang="en-US" sz="2800" b="1" baseline="-25000">
                <a:solidFill>
                  <a:srgbClr val="FF0000"/>
                </a:solidFill>
                <a:latin typeface="Arial" panose="020B0604020202020204" pitchFamily="34" charset="0"/>
              </a:rPr>
              <a:t>1</a:t>
            </a:r>
            <a:endParaRPr lang="en-US" sz="2800" b="1">
              <a:solidFill>
                <a:srgbClr val="FF0000"/>
              </a:solidFill>
              <a:latin typeface="Arial" panose="020B0604020202020204" pitchFamily="34" charset="0"/>
            </a:endParaRPr>
          </a:p>
        </p:txBody>
      </p:sp>
      <p:sp>
        <p:nvSpPr>
          <p:cNvPr id="38931" name="Line 28"/>
          <p:cNvSpPr>
            <a:spLocks noChangeShapeType="1"/>
          </p:cNvSpPr>
          <p:nvPr/>
        </p:nvSpPr>
        <p:spPr bwMode="auto">
          <a:xfrm>
            <a:off x="3276600" y="4724400"/>
            <a:ext cx="381000" cy="53340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2" name="Line 29"/>
          <p:cNvSpPr>
            <a:spLocks noChangeShapeType="1"/>
          </p:cNvSpPr>
          <p:nvPr/>
        </p:nvSpPr>
        <p:spPr bwMode="auto">
          <a:xfrm>
            <a:off x="3429000" y="5410200"/>
            <a:ext cx="228600" cy="15240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3" name="Rectangle 30"/>
          <p:cNvSpPr>
            <a:spLocks noChangeArrowheads="1"/>
          </p:cNvSpPr>
          <p:nvPr/>
        </p:nvSpPr>
        <p:spPr bwMode="auto">
          <a:xfrm>
            <a:off x="3810000" y="3429000"/>
            <a:ext cx="5334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b="1">
                <a:solidFill>
                  <a:srgbClr val="FF0000"/>
                </a:solidFill>
                <a:latin typeface="Arial" panose="020B0604020202020204" pitchFamily="34" charset="0"/>
              </a:rPr>
              <a:t>o</a:t>
            </a:r>
            <a:r>
              <a:rPr lang="en-US" b="1" baseline="-25000">
                <a:solidFill>
                  <a:srgbClr val="FF0000"/>
                </a:solidFill>
                <a:latin typeface="Arial" panose="020B0604020202020204" pitchFamily="34" charset="0"/>
              </a:rPr>
              <a:t>1</a:t>
            </a:r>
            <a:endParaRPr lang="en-US" b="1">
              <a:solidFill>
                <a:srgbClr val="FF0000"/>
              </a:solidFill>
              <a:latin typeface="Arial" panose="020B0604020202020204" pitchFamily="34" charset="0"/>
            </a:endParaRPr>
          </a:p>
        </p:txBody>
      </p:sp>
      <p:sp>
        <p:nvSpPr>
          <p:cNvPr id="38934" name="Line 31"/>
          <p:cNvSpPr>
            <a:spLocks noChangeShapeType="1"/>
          </p:cNvSpPr>
          <p:nvPr/>
        </p:nvSpPr>
        <p:spPr bwMode="auto">
          <a:xfrm flipV="1">
            <a:off x="4114800" y="3657600"/>
            <a:ext cx="457200"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5" name="Rectangle 32"/>
          <p:cNvSpPr>
            <a:spLocks noChangeArrowheads="1"/>
          </p:cNvSpPr>
          <p:nvPr/>
        </p:nvSpPr>
        <p:spPr bwMode="auto">
          <a:xfrm>
            <a:off x="3505200" y="1981200"/>
            <a:ext cx="6096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000" b="1">
                <a:solidFill>
                  <a:srgbClr val="FF0000"/>
                </a:solidFill>
                <a:latin typeface="Arial" panose="020B0604020202020204" pitchFamily="34" charset="0"/>
              </a:rPr>
              <a:t>O</a:t>
            </a:r>
            <a:r>
              <a:rPr lang="en-US" sz="2000" b="1" baseline="-25000">
                <a:solidFill>
                  <a:srgbClr val="FF0000"/>
                </a:solidFill>
                <a:latin typeface="Arial" panose="020B0604020202020204" pitchFamily="34" charset="0"/>
              </a:rPr>
              <a:t>2</a:t>
            </a:r>
            <a:endParaRPr lang="en-US" sz="2000" b="1">
              <a:solidFill>
                <a:srgbClr val="FF0000"/>
              </a:solidFill>
              <a:latin typeface="Arial" panose="020B0604020202020204" pitchFamily="34" charset="0"/>
            </a:endParaRPr>
          </a:p>
        </p:txBody>
      </p:sp>
      <p:sp>
        <p:nvSpPr>
          <p:cNvPr id="38936" name="Line 33"/>
          <p:cNvSpPr>
            <a:spLocks noChangeShapeType="1"/>
          </p:cNvSpPr>
          <p:nvPr/>
        </p:nvSpPr>
        <p:spPr bwMode="auto">
          <a:xfrm flipV="1">
            <a:off x="3657600" y="2286000"/>
            <a:ext cx="76200" cy="15240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7" name="Rectangle 34"/>
          <p:cNvSpPr>
            <a:spLocks noChangeArrowheads="1"/>
          </p:cNvSpPr>
          <p:nvPr/>
        </p:nvSpPr>
        <p:spPr bwMode="auto">
          <a:xfrm>
            <a:off x="6400800" y="6248400"/>
            <a:ext cx="685800" cy="533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solidFill>
                  <a:srgbClr val="FF0000"/>
                </a:solidFill>
                <a:latin typeface="Arial" panose="020B0604020202020204" pitchFamily="34" charset="0"/>
              </a:rPr>
              <a:t>o</a:t>
            </a:r>
            <a:r>
              <a:rPr lang="en-US" sz="2800" b="1" baseline="-25000">
                <a:solidFill>
                  <a:srgbClr val="FF0000"/>
                </a:solidFill>
                <a:latin typeface="Arial" panose="020B0604020202020204" pitchFamily="34" charset="0"/>
              </a:rPr>
              <a:t>1</a:t>
            </a:r>
            <a:endParaRPr lang="en-US" sz="2800" b="1">
              <a:solidFill>
                <a:srgbClr val="FF0000"/>
              </a:solidFill>
              <a:latin typeface="Arial" panose="020B0604020202020204" pitchFamily="34" charset="0"/>
            </a:endParaRPr>
          </a:p>
        </p:txBody>
      </p:sp>
      <p:sp>
        <p:nvSpPr>
          <p:cNvPr id="38938" name="Rectangle 35"/>
          <p:cNvSpPr>
            <a:spLocks noChangeArrowheads="1"/>
          </p:cNvSpPr>
          <p:nvPr/>
        </p:nvSpPr>
        <p:spPr bwMode="auto">
          <a:xfrm>
            <a:off x="9448800" y="4343400"/>
            <a:ext cx="762000" cy="533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b="1">
                <a:solidFill>
                  <a:srgbClr val="FF0000"/>
                </a:solidFill>
                <a:latin typeface="Arial" panose="020B0604020202020204" pitchFamily="34" charset="0"/>
              </a:rPr>
              <a:t>O</a:t>
            </a:r>
            <a:r>
              <a:rPr lang="en-US" b="1" baseline="-25000">
                <a:solidFill>
                  <a:srgbClr val="FF0000"/>
                </a:solidFill>
                <a:latin typeface="Arial" panose="020B0604020202020204" pitchFamily="34" charset="0"/>
              </a:rPr>
              <a:t>2</a:t>
            </a:r>
            <a:endParaRPr lang="en-US" b="1">
              <a:solidFill>
                <a:srgbClr val="FF0000"/>
              </a:solidFill>
              <a:latin typeface="Arial" panose="020B0604020202020204" pitchFamily="34" charset="0"/>
            </a:endParaRPr>
          </a:p>
        </p:txBody>
      </p:sp>
      <p:sp>
        <p:nvSpPr>
          <p:cNvPr id="38939" name="Rectangle 36"/>
          <p:cNvSpPr>
            <a:spLocks noChangeArrowheads="1"/>
          </p:cNvSpPr>
          <p:nvPr/>
        </p:nvSpPr>
        <p:spPr bwMode="auto">
          <a:xfrm>
            <a:off x="8991600" y="2133600"/>
            <a:ext cx="5334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b="1">
                <a:solidFill>
                  <a:srgbClr val="FF0000"/>
                </a:solidFill>
                <a:latin typeface="Arial" panose="020B0604020202020204" pitchFamily="34" charset="0"/>
              </a:rPr>
              <a:t>o</a:t>
            </a:r>
            <a:r>
              <a:rPr lang="en-US" b="1" baseline="-25000">
                <a:solidFill>
                  <a:srgbClr val="FF0000"/>
                </a:solidFill>
                <a:latin typeface="Arial" panose="020B0604020202020204" pitchFamily="34" charset="0"/>
              </a:rPr>
              <a:t>1</a:t>
            </a:r>
            <a:endParaRPr lang="en-US" b="1">
              <a:solidFill>
                <a:srgbClr val="FF0000"/>
              </a:solidFill>
              <a:latin typeface="Arial" panose="020B0604020202020204" pitchFamily="34" charset="0"/>
            </a:endParaRPr>
          </a:p>
        </p:txBody>
      </p:sp>
      <p:sp>
        <p:nvSpPr>
          <p:cNvPr id="38940" name="Rectangle 37"/>
          <p:cNvSpPr>
            <a:spLocks noChangeArrowheads="1"/>
          </p:cNvSpPr>
          <p:nvPr/>
        </p:nvSpPr>
        <p:spPr bwMode="auto">
          <a:xfrm>
            <a:off x="6096000" y="2438400"/>
            <a:ext cx="6096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000" b="1">
                <a:solidFill>
                  <a:srgbClr val="FF0000"/>
                </a:solidFill>
                <a:latin typeface="Arial" panose="020B0604020202020204" pitchFamily="34" charset="0"/>
              </a:rPr>
              <a:t>O</a:t>
            </a:r>
            <a:r>
              <a:rPr lang="en-US" sz="2000" b="1" baseline="-25000">
                <a:solidFill>
                  <a:srgbClr val="FF0000"/>
                </a:solidFill>
                <a:latin typeface="Arial" panose="020B0604020202020204" pitchFamily="34" charset="0"/>
              </a:rPr>
              <a:t>2</a:t>
            </a:r>
            <a:endParaRPr lang="en-US" sz="2000" b="1">
              <a:solidFill>
                <a:srgbClr val="FF0000"/>
              </a:solidFill>
              <a:latin typeface="Arial" panose="020B0604020202020204" pitchFamily="34" charset="0"/>
            </a:endParaRPr>
          </a:p>
        </p:txBody>
      </p:sp>
      <p:sp>
        <p:nvSpPr>
          <p:cNvPr id="38941" name="Line 38"/>
          <p:cNvSpPr>
            <a:spLocks noChangeShapeType="1"/>
          </p:cNvSpPr>
          <p:nvPr/>
        </p:nvSpPr>
        <p:spPr bwMode="auto">
          <a:xfrm flipV="1">
            <a:off x="6553200" y="2514600"/>
            <a:ext cx="533400" cy="7620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2" name="Line 39"/>
          <p:cNvSpPr>
            <a:spLocks noChangeShapeType="1"/>
          </p:cNvSpPr>
          <p:nvPr/>
        </p:nvSpPr>
        <p:spPr bwMode="auto">
          <a:xfrm flipV="1">
            <a:off x="8610600" y="2438400"/>
            <a:ext cx="457200" cy="38100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3" name="Line 40"/>
          <p:cNvSpPr>
            <a:spLocks noChangeShapeType="1"/>
          </p:cNvSpPr>
          <p:nvPr/>
        </p:nvSpPr>
        <p:spPr bwMode="auto">
          <a:xfrm flipV="1">
            <a:off x="6781800" y="6019800"/>
            <a:ext cx="381000" cy="38100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4" name="Line 41"/>
          <p:cNvSpPr>
            <a:spLocks noChangeShapeType="1"/>
          </p:cNvSpPr>
          <p:nvPr/>
        </p:nvSpPr>
        <p:spPr bwMode="auto">
          <a:xfrm flipV="1">
            <a:off x="9448800" y="4724400"/>
            <a:ext cx="228600" cy="45720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5" name="Text Box 42">
            <a:hlinkClick r:id="rId6" action="ppaction://hlinkfile"/>
          </p:cNvPr>
          <p:cNvSpPr txBox="1">
            <a:spLocks noChangeArrowheads="1"/>
          </p:cNvSpPr>
          <p:nvPr/>
        </p:nvSpPr>
        <p:spPr bwMode="auto">
          <a:xfrm>
            <a:off x="9753600" y="6553201"/>
            <a:ext cx="9144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400">
                <a:solidFill>
                  <a:srgbClr val="000099"/>
                </a:solidFill>
                <a:latin typeface="Arial" panose="020B0604020202020204" pitchFamily="34" charset="0"/>
              </a:rPr>
              <a:t>DH</a:t>
            </a:r>
          </a:p>
        </p:txBody>
      </p:sp>
    </p:spTree>
    <p:extLst>
      <p:ext uri="{BB962C8B-B14F-4D97-AF65-F5344CB8AC3E}">
        <p14:creationId xmlns:p14="http://schemas.microsoft.com/office/powerpoint/2010/main" val="2634069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1676400" y="228601"/>
            <a:ext cx="8915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b="1">
                <a:solidFill>
                  <a:srgbClr val="000099"/>
                </a:solidFill>
                <a:latin typeface="Arial" panose="020B0604020202020204" pitchFamily="34" charset="0"/>
              </a:rPr>
              <a:t> Hãy chỉ ra cách cải tiến việc sử dụng đòn bẩy hình 15.1 để làm giảm bớt lực kéo.</a:t>
            </a:r>
          </a:p>
        </p:txBody>
      </p:sp>
      <p:pic>
        <p:nvPicPr>
          <p:cNvPr id="39939" name="Picture 7" descr="mo bai - don 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95400"/>
            <a:ext cx="5181600"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Line 8"/>
          <p:cNvSpPr>
            <a:spLocks noChangeShapeType="1"/>
          </p:cNvSpPr>
          <p:nvPr/>
        </p:nvSpPr>
        <p:spPr bwMode="auto">
          <a:xfrm flipH="1">
            <a:off x="4876800" y="2514600"/>
            <a:ext cx="838200" cy="457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1" name="Text Box 9"/>
          <p:cNvSpPr txBox="1">
            <a:spLocks noChangeArrowheads="1"/>
          </p:cNvSpPr>
          <p:nvPr/>
        </p:nvSpPr>
        <p:spPr bwMode="auto">
          <a:xfrm>
            <a:off x="3962400" y="2895600"/>
            <a:ext cx="838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3200" b="1">
                <a:solidFill>
                  <a:srgbClr val="000000"/>
                </a:solidFill>
                <a:latin typeface=".VnTime" panose="020B7200000000000000" pitchFamily="34" charset="0"/>
              </a:rPr>
              <a:t>O</a:t>
            </a:r>
            <a:r>
              <a:rPr lang="en-US" sz="3200" b="1" baseline="-25000">
                <a:solidFill>
                  <a:srgbClr val="000000"/>
                </a:solidFill>
                <a:latin typeface=".VnTime" panose="020B7200000000000000" pitchFamily="34" charset="0"/>
              </a:rPr>
              <a:t>1</a:t>
            </a:r>
            <a:endParaRPr lang="en-US" sz="3200" b="1">
              <a:solidFill>
                <a:srgbClr val="000000"/>
              </a:solidFill>
              <a:latin typeface=".VnTime" panose="020B7200000000000000" pitchFamily="34" charset="0"/>
            </a:endParaRPr>
          </a:p>
        </p:txBody>
      </p:sp>
      <p:sp>
        <p:nvSpPr>
          <p:cNvPr id="39942" name="Text Box 10"/>
          <p:cNvSpPr txBox="1">
            <a:spLocks noChangeArrowheads="1"/>
          </p:cNvSpPr>
          <p:nvPr/>
        </p:nvSpPr>
        <p:spPr bwMode="auto">
          <a:xfrm>
            <a:off x="7848600" y="1752600"/>
            <a:ext cx="838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3200" b="1">
                <a:solidFill>
                  <a:srgbClr val="000000"/>
                </a:solidFill>
                <a:latin typeface=".VnTime" panose="020B7200000000000000" pitchFamily="34" charset="0"/>
              </a:rPr>
              <a:t>O</a:t>
            </a:r>
            <a:r>
              <a:rPr lang="en-US" sz="3200" b="1" baseline="-25000">
                <a:solidFill>
                  <a:srgbClr val="000000"/>
                </a:solidFill>
                <a:latin typeface=".VnTime" panose="020B7200000000000000" pitchFamily="34" charset="0"/>
              </a:rPr>
              <a:t>2</a:t>
            </a:r>
            <a:endParaRPr lang="en-US" sz="3200" b="1">
              <a:solidFill>
                <a:srgbClr val="000000"/>
              </a:solidFill>
              <a:latin typeface=".VnTime" panose="020B7200000000000000" pitchFamily="34" charset="0"/>
            </a:endParaRPr>
          </a:p>
        </p:txBody>
      </p:sp>
      <p:sp>
        <p:nvSpPr>
          <p:cNvPr id="39943" name="Text Box 11"/>
          <p:cNvSpPr txBox="1">
            <a:spLocks noChangeArrowheads="1"/>
          </p:cNvSpPr>
          <p:nvPr/>
        </p:nvSpPr>
        <p:spPr bwMode="auto">
          <a:xfrm>
            <a:off x="5257800" y="2057400"/>
            <a:ext cx="457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3200" b="1">
                <a:solidFill>
                  <a:srgbClr val="000000"/>
                </a:solidFill>
                <a:latin typeface=".VnTime" panose="020B7200000000000000" pitchFamily="34" charset="0"/>
              </a:rPr>
              <a:t>O</a:t>
            </a:r>
          </a:p>
        </p:txBody>
      </p:sp>
      <p:sp>
        <p:nvSpPr>
          <p:cNvPr id="49164" name="Text Box 12"/>
          <p:cNvSpPr txBox="1">
            <a:spLocks noChangeArrowheads="1"/>
          </p:cNvSpPr>
          <p:nvPr/>
        </p:nvSpPr>
        <p:spPr bwMode="auto">
          <a:xfrm>
            <a:off x="1828800" y="5181600"/>
            <a:ext cx="8686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3600" b="1">
                <a:solidFill>
                  <a:srgbClr val="000099"/>
                </a:solidFill>
              </a:rPr>
              <a:t>Để giảm bớt lực kéo ta chỉ cần dịch chuyển điểm tựa </a:t>
            </a:r>
            <a:r>
              <a:rPr lang="en-US" sz="3600" b="1">
                <a:solidFill>
                  <a:srgbClr val="FF0000"/>
                </a:solidFill>
              </a:rPr>
              <a:t>O</a:t>
            </a:r>
            <a:r>
              <a:rPr lang="en-US" sz="3600" b="1">
                <a:solidFill>
                  <a:srgbClr val="000099"/>
                </a:solidFill>
              </a:rPr>
              <a:t> để làm tăng chi</a:t>
            </a:r>
            <a:r>
              <a:rPr lang="en-US" sz="3600" b="1">
                <a:solidFill>
                  <a:srgbClr val="000099"/>
                </a:solidFill>
                <a:latin typeface=".VnTime" panose="020B7200000000000000" pitchFamily="34" charset="0"/>
              </a:rPr>
              <a:t>Ò</a:t>
            </a:r>
            <a:r>
              <a:rPr lang="en-US" sz="3600" b="1">
                <a:solidFill>
                  <a:srgbClr val="000099"/>
                </a:solidFill>
              </a:rPr>
              <a:t>u dài</a:t>
            </a:r>
            <a:r>
              <a:rPr lang="en-US" sz="3600" b="1">
                <a:solidFill>
                  <a:srgbClr val="FF0000"/>
                </a:solidFill>
              </a:rPr>
              <a:t> OO</a:t>
            </a:r>
            <a:r>
              <a:rPr lang="en-US" sz="3600" b="1" baseline="-25000">
                <a:solidFill>
                  <a:srgbClr val="FF0000"/>
                </a:solidFill>
              </a:rPr>
              <a:t>2</a:t>
            </a:r>
            <a:r>
              <a:rPr lang="en-US" sz="3600" b="1">
                <a:solidFill>
                  <a:srgbClr val="FF0000"/>
                </a:solidFill>
              </a:rPr>
              <a:t>.</a:t>
            </a:r>
          </a:p>
        </p:txBody>
      </p:sp>
    </p:spTree>
    <p:extLst>
      <p:ext uri="{BB962C8B-B14F-4D97-AF65-F5344CB8AC3E}">
        <p14:creationId xmlns:p14="http://schemas.microsoft.com/office/powerpoint/2010/main" val="31616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repeatCount="3000" fill="hold" grpId="0" nodeType="clickEffect">
                                  <p:stCondLst>
                                    <p:cond delay="0"/>
                                  </p:stCondLst>
                                  <p:childTnLst>
                                    <p:set>
                                      <p:cBhvr>
                                        <p:cTn id="6" dur="1" fill="hold">
                                          <p:stCondLst>
                                            <p:cond delay="0"/>
                                          </p:stCondLst>
                                        </p:cTn>
                                        <p:tgtEl>
                                          <p:spTgt spid="49164"/>
                                        </p:tgtEl>
                                        <p:attrNameLst>
                                          <p:attrName>style.visibility</p:attrName>
                                        </p:attrNameLst>
                                      </p:cBhvr>
                                      <p:to>
                                        <p:strVal val="visible"/>
                                      </p:to>
                                    </p:set>
                                    <p:animEffect transition="in" filter="box(in)">
                                      <p:cBhvr>
                                        <p:cTn id="7" dur="500"/>
                                        <p:tgtEl>
                                          <p:spTgt spid="491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repeatCount="2000" fill="hold" grpId="0" nodeType="clickEffect">
                                  <p:stCondLst>
                                    <p:cond delay="0"/>
                                  </p:stCondLst>
                                  <p:childTnLst>
                                    <p:set>
                                      <p:cBhvr>
                                        <p:cTn id="11" dur="1" fill="hold">
                                          <p:stCondLst>
                                            <p:cond delay="0"/>
                                          </p:stCondLst>
                                        </p:cTn>
                                        <p:tgtEl>
                                          <p:spTgt spid="49160"/>
                                        </p:tgtEl>
                                        <p:attrNameLst>
                                          <p:attrName>style.visibility</p:attrName>
                                        </p:attrNameLst>
                                      </p:cBhvr>
                                      <p:to>
                                        <p:strVal val="visible"/>
                                      </p:to>
                                    </p:set>
                                    <p:anim calcmode="lin" valueType="num">
                                      <p:cBhvr>
                                        <p:cTn id="12" dur="500" fill="hold"/>
                                        <p:tgtEl>
                                          <p:spTgt spid="49160"/>
                                        </p:tgtEl>
                                        <p:attrNameLst>
                                          <p:attrName>ppt_w</p:attrName>
                                        </p:attrNameLst>
                                      </p:cBhvr>
                                      <p:tavLst>
                                        <p:tav tm="0">
                                          <p:val>
                                            <p:fltVal val="0"/>
                                          </p:val>
                                        </p:tav>
                                        <p:tav tm="100000">
                                          <p:val>
                                            <p:strVal val="#ppt_w"/>
                                          </p:val>
                                        </p:tav>
                                      </p:tavLst>
                                    </p:anim>
                                    <p:anim calcmode="lin" valueType="num">
                                      <p:cBhvr>
                                        <p:cTn id="13" dur="500" fill="hold"/>
                                        <p:tgtEl>
                                          <p:spTgt spid="491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animBg="1"/>
      <p:bldP spid="491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img003"/>
          <p:cNvPicPr>
            <a:picLocks noChangeAspect="1" noChangeArrowheads="1"/>
          </p:cNvPicPr>
          <p:nvPr/>
        </p:nvPicPr>
        <p:blipFill>
          <a:blip r:embed="rId2">
            <a:lum bright="-6000"/>
            <a:extLst>
              <a:ext uri="{28A0092B-C50C-407E-A947-70E740481C1C}">
                <a14:useLocalDpi xmlns:a14="http://schemas.microsoft.com/office/drawing/2010/main" val="0"/>
              </a:ext>
            </a:extLst>
          </a:blip>
          <a:srcRect l="19585" t="22667" r="12465" b="51703"/>
          <a:stretch>
            <a:fillRect/>
          </a:stretch>
        </p:blipFill>
        <p:spPr bwMode="auto">
          <a:xfrm>
            <a:off x="1600200" y="152400"/>
            <a:ext cx="8915400"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5" descr="img003"/>
          <p:cNvPicPr>
            <a:picLocks noChangeAspect="1" noChangeArrowheads="1"/>
          </p:cNvPicPr>
          <p:nvPr/>
        </p:nvPicPr>
        <p:blipFill>
          <a:blip r:embed="rId2">
            <a:lum bright="-6000"/>
            <a:extLst>
              <a:ext uri="{28A0092B-C50C-407E-A947-70E740481C1C}">
                <a14:useLocalDpi xmlns:a14="http://schemas.microsoft.com/office/drawing/2010/main" val="0"/>
              </a:ext>
            </a:extLst>
          </a:blip>
          <a:srcRect l="90800" t="25290" b="70445"/>
          <a:stretch>
            <a:fillRect/>
          </a:stretch>
        </p:blipFill>
        <p:spPr bwMode="auto">
          <a:xfrm>
            <a:off x="9296400" y="4800600"/>
            <a:ext cx="76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AutoShape 6"/>
          <p:cNvSpPr>
            <a:spLocks noChangeArrowheads="1"/>
          </p:cNvSpPr>
          <p:nvPr/>
        </p:nvSpPr>
        <p:spPr bwMode="auto">
          <a:xfrm>
            <a:off x="9525000" y="4572000"/>
            <a:ext cx="304800" cy="7620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800">
              <a:solidFill>
                <a:srgbClr val="000000"/>
              </a:solidFill>
              <a:latin typeface="Arial" panose="020B0604020202020204" pitchFamily="34" charset="0"/>
            </a:endParaRPr>
          </a:p>
        </p:txBody>
      </p:sp>
    </p:spTree>
    <p:extLst>
      <p:ext uri="{BB962C8B-B14F-4D97-AF65-F5344CB8AC3E}">
        <p14:creationId xmlns:p14="http://schemas.microsoft.com/office/powerpoint/2010/main" val="2311819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3.33333E-6 2.71676E-6 C -0.07292 -0.18544 -0.14584 -0.36994 -0.175 -0.44393 " pathEditMode="relative" rAng="0" ptsTypes="aA">
                                      <p:cBhvr>
                                        <p:cTn id="6" dur="2000" fill="hold"/>
                                        <p:tgtEl>
                                          <p:spTgt spid="55302"/>
                                        </p:tgtEl>
                                        <p:attrNameLst>
                                          <p:attrName>ppt_x</p:attrName>
                                          <p:attrName>ppt_y</p:attrName>
                                        </p:attrNameLst>
                                      </p:cBhvr>
                                      <p:rCtr x="-8750" y="-221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img006"/>
          <p:cNvPicPr>
            <a:picLocks noChangeAspect="1" noChangeArrowheads="1"/>
          </p:cNvPicPr>
          <p:nvPr/>
        </p:nvPicPr>
        <p:blipFill>
          <a:blip r:embed="rId2">
            <a:lum bright="-6000"/>
            <a:extLst>
              <a:ext uri="{28A0092B-C50C-407E-A947-70E740481C1C}">
                <a14:useLocalDpi xmlns:a14="http://schemas.microsoft.com/office/drawing/2010/main" val="0"/>
              </a:ext>
            </a:extLst>
          </a:blip>
          <a:srcRect t="52554" r="32191" b="25862"/>
          <a:stretch>
            <a:fillRect/>
          </a:stretch>
        </p:blipFill>
        <p:spPr bwMode="auto">
          <a:xfrm>
            <a:off x="1524000" y="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Oval 5"/>
          <p:cNvSpPr>
            <a:spLocks noChangeArrowheads="1"/>
          </p:cNvSpPr>
          <p:nvPr/>
        </p:nvSpPr>
        <p:spPr bwMode="auto">
          <a:xfrm>
            <a:off x="9296400" y="3276600"/>
            <a:ext cx="609600" cy="53340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000" b="1">
                <a:solidFill>
                  <a:srgbClr val="FF0000"/>
                </a:solidFill>
                <a:latin typeface="Arial" panose="020B0604020202020204" pitchFamily="34" charset="0"/>
              </a:rPr>
              <a:t>b)</a:t>
            </a:r>
          </a:p>
        </p:txBody>
      </p:sp>
    </p:spTree>
    <p:extLst>
      <p:ext uri="{BB962C8B-B14F-4D97-AF65-F5344CB8AC3E}">
        <p14:creationId xmlns:p14="http://schemas.microsoft.com/office/powerpoint/2010/main" val="3797391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repeatCount="2000" fill="hold" grpId="0" nodeType="click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box(in)">
                                      <p:cBhvr>
                                        <p:cTn id="7" dur="5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img005"/>
          <p:cNvPicPr>
            <a:picLocks noChangeAspect="1" noChangeArrowheads="1"/>
          </p:cNvPicPr>
          <p:nvPr/>
        </p:nvPicPr>
        <p:blipFill>
          <a:blip r:embed="rId2">
            <a:lum bright="12000"/>
            <a:extLst>
              <a:ext uri="{28A0092B-C50C-407E-A947-70E740481C1C}">
                <a14:useLocalDpi xmlns:a14="http://schemas.microsoft.com/office/drawing/2010/main" val="0"/>
              </a:ext>
            </a:extLst>
          </a:blip>
          <a:srcRect l="22929" t="34970" r="12741" b="54602"/>
          <a:stretch>
            <a:fillRect/>
          </a:stretch>
        </p:blipFill>
        <p:spPr bwMode="auto">
          <a:xfrm>
            <a:off x="1600200" y="2578100"/>
            <a:ext cx="88392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5"/>
          <p:cNvSpPr txBox="1">
            <a:spLocks noChangeArrowheads="1"/>
          </p:cNvSpPr>
          <p:nvPr/>
        </p:nvSpPr>
        <p:spPr bwMode="auto">
          <a:xfrm>
            <a:off x="1600200" y="304800"/>
            <a:ext cx="90678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b="1" u="sng">
                <a:solidFill>
                  <a:srgbClr val="FF0000"/>
                </a:solidFill>
                <a:latin typeface=".VnArial" panose="020B7200000000000000" pitchFamily="34" charset="0"/>
              </a:rPr>
              <a:t>Ch</a:t>
            </a:r>
            <a:r>
              <a:rPr lang="en-US" b="1" u="sng">
                <a:solidFill>
                  <a:srgbClr val="FF0000"/>
                </a:solidFill>
                <a:latin typeface="Arial" panose="020B0604020202020204" pitchFamily="34" charset="0"/>
              </a:rPr>
              <a:t>ú ý:</a:t>
            </a:r>
            <a:r>
              <a:rPr lang="en-US" b="1">
                <a:solidFill>
                  <a:srgbClr val="000000"/>
                </a:solidFill>
                <a:latin typeface="Arial" panose="020B0604020202020204" pitchFamily="34" charset="0"/>
              </a:rPr>
              <a:t>  </a:t>
            </a:r>
          </a:p>
          <a:p>
            <a:pPr eaLnBrk="1" hangingPunct="1">
              <a:spcBef>
                <a:spcPct val="50000"/>
              </a:spcBef>
            </a:pPr>
            <a:r>
              <a:rPr lang="en-US" b="1">
                <a:solidFill>
                  <a:srgbClr val="000000"/>
                </a:solidFill>
                <a:latin typeface="Arial" panose="020B0604020202020204" pitchFamily="34" charset="0"/>
              </a:rPr>
              <a:t>     Trong 1 đòn bẩy, nếu </a:t>
            </a:r>
            <a:r>
              <a:rPr lang="en-US" b="1">
                <a:solidFill>
                  <a:srgbClr val="FF0000"/>
                </a:solidFill>
                <a:latin typeface="Arial" panose="020B0604020202020204" pitchFamily="34" charset="0"/>
              </a:rPr>
              <a:t>O</a:t>
            </a:r>
            <a:r>
              <a:rPr lang="en-US" b="1" baseline="-25000">
                <a:solidFill>
                  <a:srgbClr val="FF0000"/>
                </a:solidFill>
                <a:latin typeface="Arial" panose="020B0604020202020204" pitchFamily="34" charset="0"/>
              </a:rPr>
              <a:t>2</a:t>
            </a:r>
            <a:r>
              <a:rPr lang="en-US" b="1">
                <a:solidFill>
                  <a:srgbClr val="FF0000"/>
                </a:solidFill>
                <a:latin typeface="Arial" panose="020B0604020202020204" pitchFamily="34" charset="0"/>
              </a:rPr>
              <a:t>O</a:t>
            </a:r>
            <a:r>
              <a:rPr lang="en-US" b="1">
                <a:solidFill>
                  <a:srgbClr val="000000"/>
                </a:solidFill>
                <a:latin typeface="Arial" panose="020B0604020202020204" pitchFamily="34" charset="0"/>
              </a:rPr>
              <a:t> lớn hơn </a:t>
            </a:r>
            <a:r>
              <a:rPr lang="en-US" b="1">
                <a:solidFill>
                  <a:srgbClr val="FF0000"/>
                </a:solidFill>
                <a:latin typeface="Arial" panose="020B0604020202020204" pitchFamily="34" charset="0"/>
              </a:rPr>
              <a:t>O</a:t>
            </a:r>
            <a:r>
              <a:rPr lang="en-US" b="1" baseline="-25000">
                <a:solidFill>
                  <a:srgbClr val="FF0000"/>
                </a:solidFill>
                <a:latin typeface="Arial" panose="020B0604020202020204" pitchFamily="34" charset="0"/>
              </a:rPr>
              <a:t>1</a:t>
            </a:r>
            <a:r>
              <a:rPr lang="en-US" b="1">
                <a:solidFill>
                  <a:srgbClr val="FF0000"/>
                </a:solidFill>
                <a:latin typeface="Arial" panose="020B0604020202020204" pitchFamily="34" charset="0"/>
              </a:rPr>
              <a:t>O</a:t>
            </a:r>
            <a:r>
              <a:rPr lang="en-US" b="1">
                <a:solidFill>
                  <a:srgbClr val="000000"/>
                </a:solidFill>
                <a:latin typeface="Arial" panose="020B0604020202020204" pitchFamily="34" charset="0"/>
              </a:rPr>
              <a:t> bao nhiêu lần thì </a:t>
            </a:r>
            <a:r>
              <a:rPr lang="en-US" b="1">
                <a:solidFill>
                  <a:srgbClr val="FF0000"/>
                </a:solidFill>
                <a:latin typeface="Arial" panose="020B0604020202020204" pitchFamily="34" charset="0"/>
              </a:rPr>
              <a:t>F</a:t>
            </a:r>
            <a:r>
              <a:rPr lang="en-US" b="1" baseline="-25000">
                <a:solidFill>
                  <a:srgbClr val="FF0000"/>
                </a:solidFill>
                <a:latin typeface="Arial" panose="020B0604020202020204" pitchFamily="34" charset="0"/>
              </a:rPr>
              <a:t>2</a:t>
            </a:r>
            <a:r>
              <a:rPr lang="en-US" b="1">
                <a:solidFill>
                  <a:srgbClr val="000000"/>
                </a:solidFill>
                <a:latin typeface="Arial" panose="020B0604020202020204" pitchFamily="34" charset="0"/>
              </a:rPr>
              <a:t> nhỏ hơn </a:t>
            </a:r>
            <a:r>
              <a:rPr lang="en-US" b="1">
                <a:solidFill>
                  <a:srgbClr val="FF0000"/>
                </a:solidFill>
                <a:latin typeface="Arial" panose="020B0604020202020204" pitchFamily="34" charset="0"/>
              </a:rPr>
              <a:t>F</a:t>
            </a:r>
            <a:r>
              <a:rPr lang="en-US" b="1" baseline="-25000">
                <a:solidFill>
                  <a:srgbClr val="FF0000"/>
                </a:solidFill>
                <a:latin typeface="Arial" panose="020B0604020202020204" pitchFamily="34" charset="0"/>
              </a:rPr>
              <a:t>1</a:t>
            </a:r>
            <a:r>
              <a:rPr lang="en-US" b="1">
                <a:solidFill>
                  <a:srgbClr val="000000"/>
                </a:solidFill>
                <a:latin typeface="Arial" panose="020B0604020202020204" pitchFamily="34" charset="0"/>
              </a:rPr>
              <a:t> bấy nhiêu lần.</a:t>
            </a:r>
          </a:p>
          <a:p>
            <a:pPr eaLnBrk="1" hangingPunct="1">
              <a:spcBef>
                <a:spcPct val="50000"/>
              </a:spcBef>
            </a:pPr>
            <a:r>
              <a:rPr lang="en-US" b="1">
                <a:solidFill>
                  <a:srgbClr val="000000"/>
                </a:solidFill>
                <a:latin typeface="Arial" panose="020B0604020202020204" pitchFamily="34" charset="0"/>
              </a:rPr>
              <a:t>   </a:t>
            </a:r>
            <a:r>
              <a:rPr lang="en-US" b="1">
                <a:solidFill>
                  <a:srgbClr val="FF0000"/>
                </a:solidFill>
                <a:latin typeface="Arial" panose="020B0604020202020204" pitchFamily="34" charset="0"/>
              </a:rPr>
              <a:t>Vận dụng:</a:t>
            </a:r>
            <a:r>
              <a:rPr lang="en-US" sz="1800" b="1">
                <a:solidFill>
                  <a:srgbClr val="000000"/>
                </a:solidFill>
                <a:latin typeface="Arial" panose="020B0604020202020204" pitchFamily="34" charset="0"/>
              </a:rPr>
              <a:t> </a:t>
            </a:r>
            <a:r>
              <a:rPr lang="en-US" b="1" i="1">
                <a:solidFill>
                  <a:srgbClr val="000099"/>
                </a:solidFill>
                <a:latin typeface="Arial" panose="020B0604020202020204" pitchFamily="34" charset="0"/>
              </a:rPr>
              <a:t>Hãy chọn đáp án đúng trong bài tập dưới đây:</a:t>
            </a:r>
          </a:p>
        </p:txBody>
      </p:sp>
      <p:sp>
        <p:nvSpPr>
          <p:cNvPr id="58375" name="Oval 7"/>
          <p:cNvSpPr>
            <a:spLocks noChangeArrowheads="1"/>
          </p:cNvSpPr>
          <p:nvPr/>
        </p:nvSpPr>
        <p:spPr bwMode="auto">
          <a:xfrm>
            <a:off x="5943600" y="3429000"/>
            <a:ext cx="457200" cy="45720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000" b="1">
                <a:solidFill>
                  <a:srgbClr val="FF0000"/>
                </a:solidFill>
                <a:latin typeface="Arial" panose="020B0604020202020204" pitchFamily="34" charset="0"/>
              </a:rPr>
              <a:t>B</a:t>
            </a:r>
          </a:p>
        </p:txBody>
      </p:sp>
    </p:spTree>
    <p:extLst>
      <p:ext uri="{BB962C8B-B14F-4D97-AF65-F5344CB8AC3E}">
        <p14:creationId xmlns:p14="http://schemas.microsoft.com/office/powerpoint/2010/main" val="3989556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box(in)">
                                      <p:cBhvr>
                                        <p:cTn id="7" dur="500"/>
                                        <p:tgtEl>
                                          <p:spTgt spid="58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repeatCount="2000" fill="hold" grpId="0" nodeType="clickEffect">
                                  <p:stCondLst>
                                    <p:cond delay="0"/>
                                  </p:stCondLst>
                                  <p:childTnLst>
                                    <p:set>
                                      <p:cBhvr>
                                        <p:cTn id="11" dur="1" fill="hold">
                                          <p:stCondLst>
                                            <p:cond delay="0"/>
                                          </p:stCondLst>
                                        </p:cTn>
                                        <p:tgtEl>
                                          <p:spTgt spid="58375"/>
                                        </p:tgtEl>
                                        <p:attrNameLst>
                                          <p:attrName>style.visibility</p:attrName>
                                        </p:attrNameLst>
                                      </p:cBhvr>
                                      <p:to>
                                        <p:strVal val="visible"/>
                                      </p:to>
                                    </p:set>
                                    <p:animEffect transition="in" filter="box(in)">
                                      <p:cBhvr>
                                        <p:cTn id="12" dur="500"/>
                                        <p:tgtEl>
                                          <p:spTgt spid="58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img004"/>
          <p:cNvPicPr>
            <a:picLocks noChangeAspect="1" noChangeArrowheads="1"/>
          </p:cNvPicPr>
          <p:nvPr/>
        </p:nvPicPr>
        <p:blipFill>
          <a:blip r:embed="rId2">
            <a:lum bright="-6000"/>
            <a:extLst>
              <a:ext uri="{28A0092B-C50C-407E-A947-70E740481C1C}">
                <a14:useLocalDpi xmlns:a14="http://schemas.microsoft.com/office/drawing/2010/main" val="0"/>
              </a:ext>
            </a:extLst>
          </a:blip>
          <a:srcRect l="8711" b="67639"/>
          <a:stretch>
            <a:fillRect/>
          </a:stretch>
        </p:blipFill>
        <p:spPr bwMode="auto">
          <a:xfrm>
            <a:off x="1676400" y="315914"/>
            <a:ext cx="8991600"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935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1412875" y="22034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800">
              <a:solidFill>
                <a:srgbClr val="000000"/>
              </a:solidFill>
              <a:latin typeface="Arial" panose="020B0604020202020204" pitchFamily="34" charset="0"/>
            </a:endParaRPr>
          </a:p>
        </p:txBody>
      </p:sp>
      <p:sp>
        <p:nvSpPr>
          <p:cNvPr id="45059" name="Rectangle 8"/>
          <p:cNvSpPr>
            <a:spLocks noChangeArrowheads="1"/>
          </p:cNvSpPr>
          <p:nvPr/>
        </p:nvSpPr>
        <p:spPr bwMode="auto">
          <a:xfrm>
            <a:off x="6575425" y="3438525"/>
            <a:ext cx="1841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800">
              <a:solidFill>
                <a:srgbClr val="000000"/>
              </a:solidFill>
              <a:latin typeface="Arial" panose="020B0604020202020204" pitchFamily="34" charset="0"/>
            </a:endParaRPr>
          </a:p>
        </p:txBody>
      </p:sp>
      <p:graphicFrame>
        <p:nvGraphicFramePr>
          <p:cNvPr id="50200" name="Group 24"/>
          <p:cNvGraphicFramePr>
            <a:graphicFrameLocks noGrp="1"/>
          </p:cNvGraphicFramePr>
          <p:nvPr/>
        </p:nvGraphicFramePr>
        <p:xfrm>
          <a:off x="3962400" y="1"/>
          <a:ext cx="6705600" cy="6797675"/>
        </p:xfrm>
        <a:graphic>
          <a:graphicData uri="http://schemas.openxmlformats.org/drawingml/2006/table">
            <a:tbl>
              <a:tblPr/>
              <a:tblGrid>
                <a:gridCol w="6705600"/>
              </a:tblGrid>
              <a:tr h="679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2400" b="1" i="0" u="none" strike="noStrike" cap="none" normalizeH="0" baseline="0" smtClean="0">
                          <a:ln>
                            <a:noFill/>
                          </a:ln>
                          <a:solidFill>
                            <a:srgbClr val="FF0000"/>
                          </a:solidFill>
                          <a:effectLst/>
                          <a:latin typeface="Times New Roman" pitchFamily="18" charset="0"/>
                          <a:cs typeface="Times New Roman" pitchFamily="18" charset="0"/>
                        </a:rPr>
                        <a:t>Hãy cho tôi một điểm tựa, tôi sẽ nhấc bổng trái đất lên</a:t>
                      </a: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 -tục truyền đó là lời của Acsimet, một nhà cơ học thiên tài thời cổ, người đã khám phá ra các định luật về đòn bẩy.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Có lần Acsimet viết thư cho vua Hieron ở thành phố Xiracudo, là người đồng hương và cũng là bạn thân của ông rằng, nếu dùng đòn bẩy, thì với một lực dù nhỏ bé đi nữa, cũng có thể nâng được một vật nặng bất kỳ nào: chỉ cần đặt vào lực đó một cánh tay đòn rất dài của đòn bẩy, còn vật nặng thì cho tác dụng vào tay đòn ngắn. Và để nhấn mạnh thêm điều đó, ông viết thêm rằng nếu có một trái đất thứ hai, thì bước sang đấy ông sẽ có thể nhấc bổng trái đất của chúng ta lên. Nhưng bạn có biết muốn nâng một vật nặng bằng trái đất lên cao dù chỉ 1 cm thôi, Acsimet sẽ mất bao nhiêu thời gian không? </a:t>
                      </a:r>
                      <a:r>
                        <a:rPr kumimoji="0" lang="en-US" sz="2800" b="1" i="1" u="none" strike="noStrike" cap="none" normalizeH="0" baseline="0" smtClean="0">
                          <a:ln>
                            <a:noFill/>
                          </a:ln>
                          <a:solidFill>
                            <a:srgbClr val="FF0000"/>
                          </a:solidFill>
                          <a:effectLst/>
                          <a:latin typeface="Times New Roman" pitchFamily="18" charset="0"/>
                          <a:cs typeface="Times New Roman" pitchFamily="18" charset="0"/>
                        </a:rPr>
                        <a:t>Không dưới ba mươi nghìn tỷ năm!</a:t>
                      </a:r>
                    </a:p>
                  </a:txBody>
                  <a:tcPr marT="45724" marB="45724" horzOverflow="overflow">
                    <a:lnL cap="flat">
                      <a:noFill/>
                    </a:lnL>
                    <a:lnR cap="flat">
                      <a:noFill/>
                    </a:lnR>
                    <a:lnT cap="flat">
                      <a:noFill/>
                    </a:lnT>
                    <a:lnB cap="flat">
                      <a:noFill/>
                    </a:lnB>
                    <a:lnTlToBr>
                      <a:noFill/>
                    </a:lnTlToBr>
                    <a:lnBlToTr>
                      <a:noFill/>
                    </a:lnBlToTr>
                    <a:noFill/>
                  </a:tcPr>
                </a:tc>
              </a:tr>
            </a:tbl>
          </a:graphicData>
        </a:graphic>
      </p:graphicFrame>
      <p:pic>
        <p:nvPicPr>
          <p:cNvPr id="45062" name="Picture 21"/>
          <p:cNvPicPr>
            <a:picLocks noChangeAspect="1" noChangeArrowheads="1"/>
          </p:cNvPicPr>
          <p:nvPr/>
        </p:nvPicPr>
        <p:blipFill>
          <a:blip r:embed="rId2">
            <a:extLst>
              <a:ext uri="{28A0092B-C50C-407E-A947-70E740481C1C}">
                <a14:useLocalDpi xmlns:a14="http://schemas.microsoft.com/office/drawing/2010/main" val="0"/>
              </a:ext>
            </a:extLst>
          </a:blip>
          <a:srcRect l="1770" t="21866" r="70796" b="29155"/>
          <a:stretch>
            <a:fillRect/>
          </a:stretch>
        </p:blipFill>
        <p:spPr bwMode="auto">
          <a:xfrm>
            <a:off x="1524000" y="0"/>
            <a:ext cx="2362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352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img006"/>
          <p:cNvPicPr>
            <a:picLocks noChangeAspect="1" noChangeArrowheads="1"/>
          </p:cNvPicPr>
          <p:nvPr/>
        </p:nvPicPr>
        <p:blipFill>
          <a:blip r:embed="rId2">
            <a:lum bright="-6000"/>
            <a:extLst>
              <a:ext uri="{28A0092B-C50C-407E-A947-70E740481C1C}">
                <a14:useLocalDpi xmlns:a14="http://schemas.microsoft.com/office/drawing/2010/main" val="0"/>
              </a:ext>
            </a:extLst>
          </a:blip>
          <a:srcRect t="3993" r="20313" b="46089"/>
          <a:stretch>
            <a:fillRect/>
          </a:stretch>
        </p:blipFill>
        <p:spPr bwMode="auto">
          <a:xfrm>
            <a:off x="1524000" y="0"/>
            <a:ext cx="9144000" cy="67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Line 5"/>
          <p:cNvSpPr>
            <a:spLocks noChangeShapeType="1"/>
          </p:cNvSpPr>
          <p:nvPr/>
        </p:nvSpPr>
        <p:spPr bwMode="auto">
          <a:xfrm>
            <a:off x="5029200" y="457200"/>
            <a:ext cx="4114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6" name="Oval 6"/>
          <p:cNvSpPr>
            <a:spLocks noChangeArrowheads="1"/>
          </p:cNvSpPr>
          <p:nvPr/>
        </p:nvSpPr>
        <p:spPr bwMode="auto">
          <a:xfrm>
            <a:off x="2133600" y="4724400"/>
            <a:ext cx="457200" cy="45720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000" b="1">
                <a:solidFill>
                  <a:srgbClr val="FF0000"/>
                </a:solidFill>
                <a:latin typeface="Arial" panose="020B0604020202020204" pitchFamily="34" charset="0"/>
              </a:rPr>
              <a:t>A</a:t>
            </a:r>
          </a:p>
        </p:txBody>
      </p:sp>
    </p:spTree>
    <p:extLst>
      <p:ext uri="{BB962C8B-B14F-4D97-AF65-F5344CB8AC3E}">
        <p14:creationId xmlns:p14="http://schemas.microsoft.com/office/powerpoint/2010/main" val="3361063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repeatCount="2000" fill="hold" grpId="0" nodeType="clickEffect">
                                  <p:stCondLst>
                                    <p:cond delay="0"/>
                                  </p:stCondLst>
                                  <p:childTnLst>
                                    <p:set>
                                      <p:cBhvr>
                                        <p:cTn id="6" dur="1" fill="hold">
                                          <p:stCondLst>
                                            <p:cond delay="0"/>
                                          </p:stCondLst>
                                        </p:cTn>
                                        <p:tgtEl>
                                          <p:spTgt spid="56326"/>
                                        </p:tgtEl>
                                        <p:attrNameLst>
                                          <p:attrName>style.visibility</p:attrName>
                                        </p:attrNameLst>
                                      </p:cBhvr>
                                      <p:to>
                                        <p:strVal val="visible"/>
                                      </p:to>
                                    </p:set>
                                    <p:animEffect transition="in" filter="box(in)">
                                      <p:cBhvr>
                                        <p:cTn id="7" dur="500"/>
                                        <p:tgtEl>
                                          <p:spTgt spid="56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mo bai - don 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95400"/>
            <a:ext cx="5181600"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Line 8"/>
          <p:cNvSpPr>
            <a:spLocks noChangeShapeType="1"/>
          </p:cNvSpPr>
          <p:nvPr/>
        </p:nvSpPr>
        <p:spPr bwMode="auto">
          <a:xfrm flipH="1">
            <a:off x="4876800" y="2514600"/>
            <a:ext cx="838200" cy="457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6" name="Text Box 9"/>
          <p:cNvSpPr txBox="1">
            <a:spLocks noChangeArrowheads="1"/>
          </p:cNvSpPr>
          <p:nvPr/>
        </p:nvSpPr>
        <p:spPr bwMode="auto">
          <a:xfrm>
            <a:off x="3962400" y="2895600"/>
            <a:ext cx="838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3200" b="1">
                <a:solidFill>
                  <a:srgbClr val="000000"/>
                </a:solidFill>
                <a:latin typeface=".VnTime" panose="020B7200000000000000" pitchFamily="34" charset="0"/>
              </a:rPr>
              <a:t>O</a:t>
            </a:r>
            <a:r>
              <a:rPr lang="en-US" sz="3200" b="1" baseline="-25000">
                <a:solidFill>
                  <a:srgbClr val="000000"/>
                </a:solidFill>
                <a:latin typeface=".VnTime" panose="020B7200000000000000" pitchFamily="34" charset="0"/>
              </a:rPr>
              <a:t>1</a:t>
            </a:r>
            <a:endParaRPr lang="en-US" sz="3200" b="1">
              <a:solidFill>
                <a:srgbClr val="000000"/>
              </a:solidFill>
              <a:latin typeface=".VnTime" panose="020B7200000000000000" pitchFamily="34" charset="0"/>
            </a:endParaRPr>
          </a:p>
        </p:txBody>
      </p:sp>
      <p:sp>
        <p:nvSpPr>
          <p:cNvPr id="28677" name="Text Box 10"/>
          <p:cNvSpPr txBox="1">
            <a:spLocks noChangeArrowheads="1"/>
          </p:cNvSpPr>
          <p:nvPr/>
        </p:nvSpPr>
        <p:spPr bwMode="auto">
          <a:xfrm>
            <a:off x="7848600" y="1752600"/>
            <a:ext cx="838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3200" b="1">
                <a:solidFill>
                  <a:srgbClr val="000000"/>
                </a:solidFill>
                <a:latin typeface=".VnTime" panose="020B7200000000000000" pitchFamily="34" charset="0"/>
              </a:rPr>
              <a:t>O</a:t>
            </a:r>
            <a:r>
              <a:rPr lang="en-US" sz="3200" b="1" baseline="-25000">
                <a:solidFill>
                  <a:srgbClr val="000000"/>
                </a:solidFill>
                <a:latin typeface=".VnTime" panose="020B7200000000000000" pitchFamily="34" charset="0"/>
              </a:rPr>
              <a:t>2</a:t>
            </a:r>
            <a:endParaRPr lang="en-US" sz="3200" b="1">
              <a:solidFill>
                <a:srgbClr val="000000"/>
              </a:solidFill>
              <a:latin typeface=".VnTime" panose="020B7200000000000000" pitchFamily="34" charset="0"/>
            </a:endParaRPr>
          </a:p>
        </p:txBody>
      </p:sp>
      <p:sp>
        <p:nvSpPr>
          <p:cNvPr id="28678" name="Text Box 11"/>
          <p:cNvSpPr txBox="1">
            <a:spLocks noChangeArrowheads="1"/>
          </p:cNvSpPr>
          <p:nvPr/>
        </p:nvSpPr>
        <p:spPr bwMode="auto">
          <a:xfrm>
            <a:off x="5257800" y="2057400"/>
            <a:ext cx="457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3200" b="1">
                <a:solidFill>
                  <a:srgbClr val="000000"/>
                </a:solidFill>
                <a:latin typeface=".VnTime" panose="020B7200000000000000" pitchFamily="34" charset="0"/>
              </a:rPr>
              <a:t>O</a:t>
            </a:r>
          </a:p>
        </p:txBody>
      </p:sp>
    </p:spTree>
    <p:extLst>
      <p:ext uri="{BB962C8B-B14F-4D97-AF65-F5344CB8AC3E}">
        <p14:creationId xmlns:p14="http://schemas.microsoft.com/office/powerpoint/2010/main" val="1947637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repeatCount="2000" fill="hold" grpId="0" nodeType="clickEffect">
                                  <p:stCondLst>
                                    <p:cond delay="0"/>
                                  </p:stCondLst>
                                  <p:childTnLst>
                                    <p:set>
                                      <p:cBhvr>
                                        <p:cTn id="6" dur="1" fill="hold">
                                          <p:stCondLst>
                                            <p:cond delay="0"/>
                                          </p:stCondLst>
                                        </p:cTn>
                                        <p:tgtEl>
                                          <p:spTgt spid="49160"/>
                                        </p:tgtEl>
                                        <p:attrNameLst>
                                          <p:attrName>style.visibility</p:attrName>
                                        </p:attrNameLst>
                                      </p:cBhvr>
                                      <p:to>
                                        <p:strVal val="visible"/>
                                      </p:to>
                                    </p:set>
                                    <p:anim calcmode="lin" valueType="num">
                                      <p:cBhvr>
                                        <p:cTn id="7" dur="500" fill="hold"/>
                                        <p:tgtEl>
                                          <p:spTgt spid="49160"/>
                                        </p:tgtEl>
                                        <p:attrNameLst>
                                          <p:attrName>ppt_w</p:attrName>
                                        </p:attrNameLst>
                                      </p:cBhvr>
                                      <p:tavLst>
                                        <p:tav tm="0">
                                          <p:val>
                                            <p:fltVal val="0"/>
                                          </p:val>
                                        </p:tav>
                                        <p:tav tm="100000">
                                          <p:val>
                                            <p:strVal val="#ppt_w"/>
                                          </p:val>
                                        </p:tav>
                                      </p:tavLst>
                                    </p:anim>
                                    <p:anim calcmode="lin" valueType="num">
                                      <p:cBhvr>
                                        <p:cTn id="8" dur="500" fill="hold"/>
                                        <p:tgtEl>
                                          <p:spTgt spid="491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img003"/>
          <p:cNvPicPr>
            <a:picLocks noChangeAspect="1" noChangeArrowheads="1"/>
          </p:cNvPicPr>
          <p:nvPr/>
        </p:nvPicPr>
        <p:blipFill>
          <a:blip r:embed="rId2">
            <a:lum bright="6000"/>
            <a:extLst>
              <a:ext uri="{28A0092B-C50C-407E-A947-70E740481C1C}">
                <a14:useLocalDpi xmlns:a14="http://schemas.microsoft.com/office/drawing/2010/main" val="0"/>
              </a:ext>
            </a:extLst>
          </a:blip>
          <a:srcRect l="59181" t="57936" r="26280" b="25392"/>
          <a:stretch>
            <a:fillRect/>
          </a:stretch>
        </p:blipFill>
        <p:spPr bwMode="auto">
          <a:xfrm>
            <a:off x="2209800" y="838200"/>
            <a:ext cx="2743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6" descr="img002"/>
          <p:cNvPicPr>
            <a:picLocks noChangeAspect="1" noChangeArrowheads="1"/>
          </p:cNvPicPr>
          <p:nvPr/>
        </p:nvPicPr>
        <p:blipFill>
          <a:blip r:embed="rId3">
            <a:extLst>
              <a:ext uri="{28A0092B-C50C-407E-A947-70E740481C1C}">
                <a14:useLocalDpi xmlns:a14="http://schemas.microsoft.com/office/drawing/2010/main" val="0"/>
              </a:ext>
            </a:extLst>
          </a:blip>
          <a:srcRect t="48862" r="80334" b="38409"/>
          <a:stretch>
            <a:fillRect/>
          </a:stretch>
        </p:blipFill>
        <p:spPr bwMode="auto">
          <a:xfrm>
            <a:off x="7391400" y="685800"/>
            <a:ext cx="24384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7" descr="img003"/>
          <p:cNvPicPr>
            <a:picLocks noChangeAspect="1" noChangeArrowheads="1"/>
          </p:cNvPicPr>
          <p:nvPr/>
        </p:nvPicPr>
        <p:blipFill>
          <a:blip r:embed="rId2">
            <a:extLst>
              <a:ext uri="{28A0092B-C50C-407E-A947-70E740481C1C}">
                <a14:useLocalDpi xmlns:a14="http://schemas.microsoft.com/office/drawing/2010/main" val="0"/>
              </a:ext>
            </a:extLst>
          </a:blip>
          <a:srcRect l="21513" t="59460" r="61870" b="24779"/>
          <a:stretch>
            <a:fillRect/>
          </a:stretch>
        </p:blipFill>
        <p:spPr bwMode="auto">
          <a:xfrm>
            <a:off x="2706688" y="4114800"/>
            <a:ext cx="232251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8" descr="img003"/>
          <p:cNvPicPr>
            <a:picLocks noChangeAspect="1" noChangeArrowheads="1"/>
          </p:cNvPicPr>
          <p:nvPr/>
        </p:nvPicPr>
        <p:blipFill>
          <a:blip r:embed="rId2">
            <a:extLst>
              <a:ext uri="{28A0092B-C50C-407E-A947-70E740481C1C}">
                <a14:useLocalDpi xmlns:a14="http://schemas.microsoft.com/office/drawing/2010/main" val="0"/>
              </a:ext>
            </a:extLst>
          </a:blip>
          <a:srcRect l="41692" t="59941" r="44066" b="26025"/>
          <a:stretch>
            <a:fillRect/>
          </a:stretch>
        </p:blipFill>
        <p:spPr bwMode="auto">
          <a:xfrm>
            <a:off x="7239000" y="3352800"/>
            <a:ext cx="2959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9"/>
          <p:cNvSpPr txBox="1">
            <a:spLocks noChangeArrowheads="1"/>
          </p:cNvSpPr>
          <p:nvPr/>
        </p:nvSpPr>
        <p:spPr bwMode="auto">
          <a:xfrm>
            <a:off x="1676400" y="1"/>
            <a:ext cx="8915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b="1">
                <a:solidFill>
                  <a:srgbClr val="FF0000"/>
                </a:solidFill>
                <a:latin typeface="Arial" panose="020B0604020202020204" pitchFamily="34" charset="0"/>
              </a:rPr>
              <a:t>15.3:</a:t>
            </a:r>
            <a:r>
              <a:rPr lang="en-US" b="1">
                <a:solidFill>
                  <a:srgbClr val="00CC66"/>
                </a:solidFill>
                <a:latin typeface="Arial" panose="020B0604020202020204" pitchFamily="34" charset="0"/>
              </a:rPr>
              <a:t> </a:t>
            </a:r>
            <a:r>
              <a:rPr lang="en-US" b="1">
                <a:solidFill>
                  <a:srgbClr val="000099"/>
                </a:solidFill>
                <a:latin typeface="Arial" panose="020B0604020202020204" pitchFamily="34" charset="0"/>
              </a:rPr>
              <a:t>Hãy chỉ ra điểm tựa, các điểm tác dụng của lực F</a:t>
            </a:r>
            <a:r>
              <a:rPr lang="en-US" b="1" baseline="-25000">
                <a:solidFill>
                  <a:srgbClr val="000099"/>
                </a:solidFill>
                <a:latin typeface="Arial" panose="020B0604020202020204" pitchFamily="34" charset="0"/>
              </a:rPr>
              <a:t>1</a:t>
            </a:r>
            <a:r>
              <a:rPr lang="en-US" b="1">
                <a:solidFill>
                  <a:srgbClr val="000099"/>
                </a:solidFill>
                <a:latin typeface="Arial" panose="020B0604020202020204" pitchFamily="34" charset="0"/>
              </a:rPr>
              <a:t>, F</a:t>
            </a:r>
            <a:r>
              <a:rPr lang="en-US" b="1" baseline="-25000">
                <a:solidFill>
                  <a:srgbClr val="000099"/>
                </a:solidFill>
                <a:latin typeface="Arial" panose="020B0604020202020204" pitchFamily="34" charset="0"/>
              </a:rPr>
              <a:t>2</a:t>
            </a:r>
            <a:r>
              <a:rPr lang="en-US" b="1">
                <a:solidFill>
                  <a:srgbClr val="000099"/>
                </a:solidFill>
                <a:latin typeface="Arial" panose="020B0604020202020204" pitchFamily="34" charset="0"/>
              </a:rPr>
              <a:t> lên đòn bẩy trong các</a:t>
            </a:r>
            <a:r>
              <a:rPr lang="en-US" sz="1800" b="1">
                <a:solidFill>
                  <a:srgbClr val="000000"/>
                </a:solidFill>
                <a:latin typeface="Arial" panose="020B0604020202020204" pitchFamily="34" charset="0"/>
              </a:rPr>
              <a:t> </a:t>
            </a:r>
            <a:r>
              <a:rPr lang="en-US" b="1">
                <a:solidFill>
                  <a:srgbClr val="000099"/>
                </a:solidFill>
                <a:latin typeface="Arial" panose="020B0604020202020204" pitchFamily="34" charset="0"/>
              </a:rPr>
              <a:t>hình vẽ sau</a:t>
            </a:r>
          </a:p>
        </p:txBody>
      </p:sp>
      <p:sp>
        <p:nvSpPr>
          <p:cNvPr id="47111" name="Text Box 10"/>
          <p:cNvSpPr txBox="1">
            <a:spLocks noChangeArrowheads="1"/>
          </p:cNvSpPr>
          <p:nvPr/>
        </p:nvSpPr>
        <p:spPr bwMode="auto">
          <a:xfrm>
            <a:off x="1981200" y="3352800"/>
            <a:ext cx="533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800" b="1">
                <a:solidFill>
                  <a:srgbClr val="006600"/>
                </a:solidFill>
                <a:latin typeface="Arial" panose="020B0604020202020204" pitchFamily="34" charset="0"/>
              </a:rPr>
              <a:t>a)</a:t>
            </a:r>
          </a:p>
        </p:txBody>
      </p:sp>
      <p:sp>
        <p:nvSpPr>
          <p:cNvPr id="47112" name="Text Box 11"/>
          <p:cNvSpPr txBox="1">
            <a:spLocks noChangeArrowheads="1"/>
          </p:cNvSpPr>
          <p:nvPr/>
        </p:nvSpPr>
        <p:spPr bwMode="auto">
          <a:xfrm>
            <a:off x="6934200" y="3048000"/>
            <a:ext cx="533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800" b="1">
                <a:solidFill>
                  <a:srgbClr val="006600"/>
                </a:solidFill>
                <a:latin typeface="Arial" panose="020B0604020202020204" pitchFamily="34" charset="0"/>
              </a:rPr>
              <a:t>b)</a:t>
            </a:r>
          </a:p>
        </p:txBody>
      </p:sp>
      <p:sp>
        <p:nvSpPr>
          <p:cNvPr id="47113" name="Text Box 12"/>
          <p:cNvSpPr txBox="1">
            <a:spLocks noChangeArrowheads="1"/>
          </p:cNvSpPr>
          <p:nvPr/>
        </p:nvSpPr>
        <p:spPr bwMode="auto">
          <a:xfrm>
            <a:off x="1752600" y="6248400"/>
            <a:ext cx="533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800" b="1">
                <a:solidFill>
                  <a:srgbClr val="006600"/>
                </a:solidFill>
                <a:latin typeface="Arial" panose="020B0604020202020204" pitchFamily="34" charset="0"/>
              </a:rPr>
              <a:t>c)</a:t>
            </a:r>
          </a:p>
        </p:txBody>
      </p:sp>
      <p:sp>
        <p:nvSpPr>
          <p:cNvPr id="47114" name="Text Box 13"/>
          <p:cNvSpPr txBox="1">
            <a:spLocks noChangeArrowheads="1"/>
          </p:cNvSpPr>
          <p:nvPr/>
        </p:nvSpPr>
        <p:spPr bwMode="auto">
          <a:xfrm>
            <a:off x="6858000" y="6248400"/>
            <a:ext cx="533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800" b="1">
                <a:solidFill>
                  <a:srgbClr val="006600"/>
                </a:solidFill>
                <a:latin typeface="Arial" panose="020B0604020202020204" pitchFamily="34" charset="0"/>
              </a:rPr>
              <a:t>d)</a:t>
            </a:r>
          </a:p>
        </p:txBody>
      </p:sp>
      <p:sp>
        <p:nvSpPr>
          <p:cNvPr id="61454" name="Text Box 14"/>
          <p:cNvSpPr txBox="1">
            <a:spLocks noChangeArrowheads="1"/>
          </p:cNvSpPr>
          <p:nvPr/>
        </p:nvSpPr>
        <p:spPr bwMode="auto">
          <a:xfrm>
            <a:off x="4114800" y="2895601"/>
            <a:ext cx="533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a:solidFill>
                  <a:srgbClr val="FF3300"/>
                </a:solidFill>
                <a:latin typeface="Arial" panose="020B0604020202020204" pitchFamily="34" charset="0"/>
              </a:rPr>
              <a:t>O</a:t>
            </a:r>
          </a:p>
        </p:txBody>
      </p:sp>
      <p:sp>
        <p:nvSpPr>
          <p:cNvPr id="61455" name="Text Box 15"/>
          <p:cNvSpPr txBox="1">
            <a:spLocks noChangeArrowheads="1"/>
          </p:cNvSpPr>
          <p:nvPr/>
        </p:nvSpPr>
        <p:spPr bwMode="auto">
          <a:xfrm>
            <a:off x="4191000" y="2057401"/>
            <a:ext cx="533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a:solidFill>
                  <a:srgbClr val="FF3300"/>
                </a:solidFill>
                <a:latin typeface="Arial" panose="020B0604020202020204" pitchFamily="34" charset="0"/>
              </a:rPr>
              <a:t>O</a:t>
            </a:r>
            <a:r>
              <a:rPr lang="en-US" b="1" baseline="-25000">
                <a:solidFill>
                  <a:srgbClr val="FF3300"/>
                </a:solidFill>
                <a:latin typeface="Arial" panose="020B0604020202020204" pitchFamily="34" charset="0"/>
              </a:rPr>
              <a:t>1</a:t>
            </a:r>
            <a:endParaRPr lang="en-US" b="1">
              <a:solidFill>
                <a:srgbClr val="FF3300"/>
              </a:solidFill>
              <a:latin typeface="Arial" panose="020B0604020202020204" pitchFamily="34" charset="0"/>
            </a:endParaRPr>
          </a:p>
        </p:txBody>
      </p:sp>
      <p:sp>
        <p:nvSpPr>
          <p:cNvPr id="61456" name="Text Box 16"/>
          <p:cNvSpPr txBox="1">
            <a:spLocks noChangeArrowheads="1"/>
          </p:cNvSpPr>
          <p:nvPr/>
        </p:nvSpPr>
        <p:spPr bwMode="auto">
          <a:xfrm>
            <a:off x="6781800" y="5105401"/>
            <a:ext cx="609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a:solidFill>
                  <a:srgbClr val="FF3300"/>
                </a:solidFill>
                <a:latin typeface="Arial" panose="020B0604020202020204" pitchFamily="34" charset="0"/>
              </a:rPr>
              <a:t>O</a:t>
            </a:r>
            <a:r>
              <a:rPr lang="en-US" b="1" baseline="-25000">
                <a:solidFill>
                  <a:srgbClr val="FF3300"/>
                </a:solidFill>
                <a:latin typeface="Arial" panose="020B0604020202020204" pitchFamily="34" charset="0"/>
              </a:rPr>
              <a:t>1</a:t>
            </a:r>
            <a:endParaRPr lang="en-US" b="1">
              <a:solidFill>
                <a:srgbClr val="FF3300"/>
              </a:solidFill>
              <a:latin typeface="Arial" panose="020B0604020202020204" pitchFamily="34" charset="0"/>
            </a:endParaRPr>
          </a:p>
        </p:txBody>
      </p:sp>
      <p:sp>
        <p:nvSpPr>
          <p:cNvPr id="61457" name="Text Box 17"/>
          <p:cNvSpPr txBox="1">
            <a:spLocks noChangeArrowheads="1"/>
          </p:cNvSpPr>
          <p:nvPr/>
        </p:nvSpPr>
        <p:spPr bwMode="auto">
          <a:xfrm>
            <a:off x="7696200" y="1066801"/>
            <a:ext cx="533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a:solidFill>
                  <a:srgbClr val="FF3300"/>
                </a:solidFill>
                <a:latin typeface="Arial" panose="020B0604020202020204" pitchFamily="34" charset="0"/>
              </a:rPr>
              <a:t>O</a:t>
            </a:r>
            <a:r>
              <a:rPr lang="en-US" b="1" baseline="-25000">
                <a:solidFill>
                  <a:srgbClr val="FF3300"/>
                </a:solidFill>
                <a:latin typeface="Arial" panose="020B0604020202020204" pitchFamily="34" charset="0"/>
              </a:rPr>
              <a:t>1</a:t>
            </a:r>
            <a:endParaRPr lang="en-US" b="1">
              <a:solidFill>
                <a:srgbClr val="FF3300"/>
              </a:solidFill>
              <a:latin typeface="Arial" panose="020B0604020202020204" pitchFamily="34" charset="0"/>
            </a:endParaRPr>
          </a:p>
        </p:txBody>
      </p:sp>
      <p:sp>
        <p:nvSpPr>
          <p:cNvPr id="61458" name="Text Box 18"/>
          <p:cNvSpPr txBox="1">
            <a:spLocks noChangeArrowheads="1"/>
          </p:cNvSpPr>
          <p:nvPr/>
        </p:nvSpPr>
        <p:spPr bwMode="auto">
          <a:xfrm>
            <a:off x="5105400" y="4114801"/>
            <a:ext cx="533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a:solidFill>
                  <a:srgbClr val="FF3300"/>
                </a:solidFill>
                <a:latin typeface="Arial" panose="020B0604020202020204" pitchFamily="34" charset="0"/>
              </a:rPr>
              <a:t>O</a:t>
            </a:r>
            <a:r>
              <a:rPr lang="en-US" b="1" baseline="-25000">
                <a:solidFill>
                  <a:srgbClr val="FF3300"/>
                </a:solidFill>
                <a:latin typeface="Arial" panose="020B0604020202020204" pitchFamily="34" charset="0"/>
              </a:rPr>
              <a:t>1</a:t>
            </a:r>
            <a:endParaRPr lang="en-US" b="1">
              <a:solidFill>
                <a:srgbClr val="FF3300"/>
              </a:solidFill>
              <a:latin typeface="Arial" panose="020B0604020202020204" pitchFamily="34" charset="0"/>
            </a:endParaRPr>
          </a:p>
        </p:txBody>
      </p:sp>
      <p:sp>
        <p:nvSpPr>
          <p:cNvPr id="61459" name="Text Box 19"/>
          <p:cNvSpPr txBox="1">
            <a:spLocks noChangeArrowheads="1"/>
          </p:cNvSpPr>
          <p:nvPr/>
        </p:nvSpPr>
        <p:spPr bwMode="auto">
          <a:xfrm>
            <a:off x="1981200" y="1828801"/>
            <a:ext cx="533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a:solidFill>
                  <a:srgbClr val="FF3300"/>
                </a:solidFill>
                <a:latin typeface="Arial" panose="020B0604020202020204" pitchFamily="34" charset="0"/>
              </a:rPr>
              <a:t>O</a:t>
            </a:r>
            <a:r>
              <a:rPr lang="en-US" b="1" baseline="-25000">
                <a:solidFill>
                  <a:srgbClr val="FF3300"/>
                </a:solidFill>
                <a:latin typeface="Arial" panose="020B0604020202020204" pitchFamily="34" charset="0"/>
              </a:rPr>
              <a:t>2</a:t>
            </a:r>
            <a:endParaRPr lang="en-US" b="1">
              <a:solidFill>
                <a:srgbClr val="FF3300"/>
              </a:solidFill>
              <a:latin typeface="Arial" panose="020B0604020202020204" pitchFamily="34" charset="0"/>
            </a:endParaRPr>
          </a:p>
        </p:txBody>
      </p:sp>
      <p:sp>
        <p:nvSpPr>
          <p:cNvPr id="61460" name="Text Box 20"/>
          <p:cNvSpPr txBox="1">
            <a:spLocks noChangeArrowheads="1"/>
          </p:cNvSpPr>
          <p:nvPr/>
        </p:nvSpPr>
        <p:spPr bwMode="auto">
          <a:xfrm>
            <a:off x="9144000" y="4572001"/>
            <a:ext cx="533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a:solidFill>
                  <a:srgbClr val="FF3300"/>
                </a:solidFill>
                <a:latin typeface="Arial" panose="020B0604020202020204" pitchFamily="34" charset="0"/>
              </a:rPr>
              <a:t>O</a:t>
            </a:r>
            <a:r>
              <a:rPr lang="en-US" b="1" baseline="-25000">
                <a:solidFill>
                  <a:srgbClr val="FF3300"/>
                </a:solidFill>
                <a:latin typeface="Arial" panose="020B0604020202020204" pitchFamily="34" charset="0"/>
              </a:rPr>
              <a:t>2</a:t>
            </a:r>
            <a:endParaRPr lang="en-US" b="1">
              <a:solidFill>
                <a:srgbClr val="FF3300"/>
              </a:solidFill>
              <a:latin typeface="Arial" panose="020B0604020202020204" pitchFamily="34" charset="0"/>
            </a:endParaRPr>
          </a:p>
        </p:txBody>
      </p:sp>
      <p:sp>
        <p:nvSpPr>
          <p:cNvPr id="61461" name="Text Box 21"/>
          <p:cNvSpPr txBox="1">
            <a:spLocks noChangeArrowheads="1"/>
          </p:cNvSpPr>
          <p:nvPr/>
        </p:nvSpPr>
        <p:spPr bwMode="auto">
          <a:xfrm>
            <a:off x="9144000" y="457201"/>
            <a:ext cx="533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a:solidFill>
                  <a:srgbClr val="FF3300"/>
                </a:solidFill>
                <a:latin typeface="Arial" panose="020B0604020202020204" pitchFamily="34" charset="0"/>
              </a:rPr>
              <a:t>O</a:t>
            </a:r>
            <a:r>
              <a:rPr lang="en-US" b="1" baseline="-25000">
                <a:solidFill>
                  <a:srgbClr val="FF3300"/>
                </a:solidFill>
                <a:latin typeface="Arial" panose="020B0604020202020204" pitchFamily="34" charset="0"/>
              </a:rPr>
              <a:t>2</a:t>
            </a:r>
            <a:endParaRPr lang="en-US" b="1">
              <a:solidFill>
                <a:srgbClr val="FF3300"/>
              </a:solidFill>
              <a:latin typeface="Arial" panose="020B0604020202020204" pitchFamily="34" charset="0"/>
            </a:endParaRPr>
          </a:p>
        </p:txBody>
      </p:sp>
      <p:sp>
        <p:nvSpPr>
          <p:cNvPr id="61462" name="Text Box 22"/>
          <p:cNvSpPr txBox="1">
            <a:spLocks noChangeArrowheads="1"/>
          </p:cNvSpPr>
          <p:nvPr/>
        </p:nvSpPr>
        <p:spPr bwMode="auto">
          <a:xfrm>
            <a:off x="2895600" y="3886201"/>
            <a:ext cx="533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a:solidFill>
                  <a:srgbClr val="FF3300"/>
                </a:solidFill>
                <a:latin typeface="Arial" panose="020B0604020202020204" pitchFamily="34" charset="0"/>
              </a:rPr>
              <a:t>O</a:t>
            </a:r>
            <a:r>
              <a:rPr lang="en-US" b="1" baseline="-25000">
                <a:solidFill>
                  <a:srgbClr val="FF3300"/>
                </a:solidFill>
                <a:latin typeface="Arial" panose="020B0604020202020204" pitchFamily="34" charset="0"/>
              </a:rPr>
              <a:t>2</a:t>
            </a:r>
            <a:endParaRPr lang="en-US" b="1">
              <a:solidFill>
                <a:srgbClr val="FF3300"/>
              </a:solidFill>
              <a:latin typeface="Arial" panose="020B0604020202020204" pitchFamily="34" charset="0"/>
            </a:endParaRPr>
          </a:p>
        </p:txBody>
      </p:sp>
      <p:sp>
        <p:nvSpPr>
          <p:cNvPr id="61463" name="Text Box 23"/>
          <p:cNvSpPr txBox="1">
            <a:spLocks noChangeArrowheads="1"/>
          </p:cNvSpPr>
          <p:nvPr/>
        </p:nvSpPr>
        <p:spPr bwMode="auto">
          <a:xfrm>
            <a:off x="9677400" y="3505201"/>
            <a:ext cx="533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a:solidFill>
                  <a:srgbClr val="FF3300"/>
                </a:solidFill>
                <a:latin typeface="Arial" panose="020B0604020202020204" pitchFamily="34" charset="0"/>
              </a:rPr>
              <a:t>O</a:t>
            </a:r>
          </a:p>
        </p:txBody>
      </p:sp>
      <p:sp>
        <p:nvSpPr>
          <p:cNvPr id="61464" name="Text Box 24"/>
          <p:cNvSpPr txBox="1">
            <a:spLocks noChangeArrowheads="1"/>
          </p:cNvSpPr>
          <p:nvPr/>
        </p:nvSpPr>
        <p:spPr bwMode="auto">
          <a:xfrm>
            <a:off x="6858000" y="1524001"/>
            <a:ext cx="533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a:solidFill>
                  <a:srgbClr val="FF3300"/>
                </a:solidFill>
                <a:latin typeface="Arial" panose="020B0604020202020204" pitchFamily="34" charset="0"/>
              </a:rPr>
              <a:t>O</a:t>
            </a:r>
          </a:p>
        </p:txBody>
      </p:sp>
      <p:sp>
        <p:nvSpPr>
          <p:cNvPr id="61465" name="Text Box 25"/>
          <p:cNvSpPr txBox="1">
            <a:spLocks noChangeArrowheads="1"/>
          </p:cNvSpPr>
          <p:nvPr/>
        </p:nvSpPr>
        <p:spPr bwMode="auto">
          <a:xfrm>
            <a:off x="3505200" y="5181601"/>
            <a:ext cx="533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a:solidFill>
                  <a:srgbClr val="FF3300"/>
                </a:solidFill>
                <a:latin typeface="Arial" panose="020B0604020202020204" pitchFamily="34" charset="0"/>
              </a:rPr>
              <a:t>O</a:t>
            </a:r>
          </a:p>
        </p:txBody>
      </p:sp>
      <p:sp>
        <p:nvSpPr>
          <p:cNvPr id="47127" name="Line 26"/>
          <p:cNvSpPr>
            <a:spLocks noChangeShapeType="1"/>
          </p:cNvSpPr>
          <p:nvPr/>
        </p:nvSpPr>
        <p:spPr bwMode="auto">
          <a:xfrm>
            <a:off x="9601200" y="1219200"/>
            <a:ext cx="0" cy="685800"/>
          </a:xfrm>
          <a:prstGeom prst="line">
            <a:avLst/>
          </a:prstGeom>
          <a:noFill/>
          <a:ln w="28575">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8" name="Text Box 27"/>
          <p:cNvSpPr txBox="1">
            <a:spLocks noChangeArrowheads="1"/>
          </p:cNvSpPr>
          <p:nvPr/>
        </p:nvSpPr>
        <p:spPr bwMode="auto">
          <a:xfrm>
            <a:off x="9601200" y="1600200"/>
            <a:ext cx="609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2000" b="1">
                <a:solidFill>
                  <a:srgbClr val="000099"/>
                </a:solidFill>
                <a:latin typeface="Arial" panose="020B0604020202020204" pitchFamily="34" charset="0"/>
              </a:rPr>
              <a:t>F</a:t>
            </a:r>
            <a:r>
              <a:rPr lang="en-US" sz="2000" b="1" baseline="-25000">
                <a:solidFill>
                  <a:srgbClr val="000099"/>
                </a:solidFill>
                <a:latin typeface="Arial" panose="020B0604020202020204" pitchFamily="34" charset="0"/>
              </a:rPr>
              <a:t>2</a:t>
            </a:r>
            <a:endParaRPr lang="en-US" sz="2000" b="1">
              <a:solidFill>
                <a:srgbClr val="000099"/>
              </a:solidFill>
              <a:latin typeface="Arial" panose="020B0604020202020204" pitchFamily="34" charset="0"/>
            </a:endParaRPr>
          </a:p>
        </p:txBody>
      </p:sp>
      <p:sp>
        <p:nvSpPr>
          <p:cNvPr id="61468" name="Line 28"/>
          <p:cNvSpPr>
            <a:spLocks noChangeShapeType="1"/>
          </p:cNvSpPr>
          <p:nvPr/>
        </p:nvSpPr>
        <p:spPr bwMode="auto">
          <a:xfrm flipV="1">
            <a:off x="2438400" y="1752600"/>
            <a:ext cx="838200" cy="2286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69" name="Line 29"/>
          <p:cNvSpPr>
            <a:spLocks noChangeShapeType="1"/>
          </p:cNvSpPr>
          <p:nvPr/>
        </p:nvSpPr>
        <p:spPr bwMode="auto">
          <a:xfrm flipV="1">
            <a:off x="3810000" y="2438400"/>
            <a:ext cx="533400" cy="3810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0" name="Line 30"/>
          <p:cNvSpPr>
            <a:spLocks noChangeShapeType="1"/>
          </p:cNvSpPr>
          <p:nvPr/>
        </p:nvSpPr>
        <p:spPr bwMode="auto">
          <a:xfrm flipV="1">
            <a:off x="3962400" y="3124200"/>
            <a:ext cx="304800" cy="1524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1" name="Line 31"/>
          <p:cNvSpPr>
            <a:spLocks noChangeShapeType="1"/>
          </p:cNvSpPr>
          <p:nvPr/>
        </p:nvSpPr>
        <p:spPr bwMode="auto">
          <a:xfrm>
            <a:off x="3200400" y="5257800"/>
            <a:ext cx="457200" cy="762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2" name="Line 32"/>
          <p:cNvSpPr>
            <a:spLocks noChangeShapeType="1"/>
          </p:cNvSpPr>
          <p:nvPr/>
        </p:nvSpPr>
        <p:spPr bwMode="auto">
          <a:xfrm flipH="1" flipV="1">
            <a:off x="3048000" y="4267200"/>
            <a:ext cx="381000" cy="5334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3" name="Line 33"/>
          <p:cNvSpPr>
            <a:spLocks noChangeShapeType="1"/>
          </p:cNvSpPr>
          <p:nvPr/>
        </p:nvSpPr>
        <p:spPr bwMode="auto">
          <a:xfrm>
            <a:off x="4724400" y="4191000"/>
            <a:ext cx="457200" cy="1524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4" name="Line 34"/>
          <p:cNvSpPr>
            <a:spLocks noChangeShapeType="1"/>
          </p:cNvSpPr>
          <p:nvPr/>
        </p:nvSpPr>
        <p:spPr bwMode="auto">
          <a:xfrm>
            <a:off x="9296400" y="838200"/>
            <a:ext cx="304800" cy="3810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5" name="Line 35"/>
          <p:cNvSpPr>
            <a:spLocks noChangeShapeType="1"/>
          </p:cNvSpPr>
          <p:nvPr/>
        </p:nvSpPr>
        <p:spPr bwMode="auto">
          <a:xfrm>
            <a:off x="7239000" y="1752600"/>
            <a:ext cx="533400" cy="2286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6" name="Line 36"/>
          <p:cNvSpPr>
            <a:spLocks noChangeShapeType="1"/>
          </p:cNvSpPr>
          <p:nvPr/>
        </p:nvSpPr>
        <p:spPr bwMode="auto">
          <a:xfrm>
            <a:off x="8001000" y="1447800"/>
            <a:ext cx="457200" cy="5334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7" name="Line 37"/>
          <p:cNvSpPr>
            <a:spLocks noChangeShapeType="1"/>
          </p:cNvSpPr>
          <p:nvPr/>
        </p:nvSpPr>
        <p:spPr bwMode="auto">
          <a:xfrm>
            <a:off x="7086600" y="5486400"/>
            <a:ext cx="685800" cy="7620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8" name="Line 38"/>
          <p:cNvSpPr>
            <a:spLocks noChangeShapeType="1"/>
          </p:cNvSpPr>
          <p:nvPr/>
        </p:nvSpPr>
        <p:spPr bwMode="auto">
          <a:xfrm flipV="1">
            <a:off x="8686800" y="4876800"/>
            <a:ext cx="533400" cy="762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9" name="Line 39"/>
          <p:cNvSpPr>
            <a:spLocks noChangeShapeType="1"/>
          </p:cNvSpPr>
          <p:nvPr/>
        </p:nvSpPr>
        <p:spPr bwMode="auto">
          <a:xfrm flipV="1">
            <a:off x="9144000" y="3733800"/>
            <a:ext cx="609600" cy="5334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594262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59"/>
                                        </p:tgtEl>
                                        <p:attrNameLst>
                                          <p:attrName>style.visibility</p:attrName>
                                        </p:attrNameLst>
                                      </p:cBhvr>
                                      <p:to>
                                        <p:strVal val="visible"/>
                                      </p:to>
                                    </p:set>
                                    <p:animEffect transition="in" filter="box(in)">
                                      <p:cBhvr>
                                        <p:cTn id="7" dur="500"/>
                                        <p:tgtEl>
                                          <p:spTgt spid="6145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1455"/>
                                        </p:tgtEl>
                                        <p:attrNameLst>
                                          <p:attrName>style.visibility</p:attrName>
                                        </p:attrNameLst>
                                      </p:cBhvr>
                                      <p:to>
                                        <p:strVal val="visible"/>
                                      </p:to>
                                    </p:set>
                                    <p:animEffect transition="in" filter="box(in)">
                                      <p:cBhvr>
                                        <p:cTn id="10" dur="500"/>
                                        <p:tgtEl>
                                          <p:spTgt spid="6145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1454"/>
                                        </p:tgtEl>
                                        <p:attrNameLst>
                                          <p:attrName>style.visibility</p:attrName>
                                        </p:attrNameLst>
                                      </p:cBhvr>
                                      <p:to>
                                        <p:strVal val="visible"/>
                                      </p:to>
                                    </p:set>
                                    <p:animEffect transition="in" filter="box(in)">
                                      <p:cBhvr>
                                        <p:cTn id="13" dur="500"/>
                                        <p:tgtEl>
                                          <p:spTgt spid="6145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1468"/>
                                        </p:tgtEl>
                                        <p:attrNameLst>
                                          <p:attrName>style.visibility</p:attrName>
                                        </p:attrNameLst>
                                      </p:cBhvr>
                                      <p:to>
                                        <p:strVal val="visible"/>
                                      </p:to>
                                    </p:set>
                                    <p:animEffect transition="in" filter="box(in)">
                                      <p:cBhvr>
                                        <p:cTn id="16" dur="500"/>
                                        <p:tgtEl>
                                          <p:spTgt spid="6146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1469"/>
                                        </p:tgtEl>
                                        <p:attrNameLst>
                                          <p:attrName>style.visibility</p:attrName>
                                        </p:attrNameLst>
                                      </p:cBhvr>
                                      <p:to>
                                        <p:strVal val="visible"/>
                                      </p:to>
                                    </p:set>
                                    <p:animEffect transition="in" filter="box(in)">
                                      <p:cBhvr>
                                        <p:cTn id="19" dur="500"/>
                                        <p:tgtEl>
                                          <p:spTgt spid="61469"/>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61470"/>
                                        </p:tgtEl>
                                        <p:attrNameLst>
                                          <p:attrName>style.visibility</p:attrName>
                                        </p:attrNameLst>
                                      </p:cBhvr>
                                      <p:to>
                                        <p:strVal val="visible"/>
                                      </p:to>
                                    </p:set>
                                    <p:animEffect transition="in" filter="box(in)">
                                      <p:cBhvr>
                                        <p:cTn id="22" dur="500"/>
                                        <p:tgtEl>
                                          <p:spTgt spid="614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1474"/>
                                        </p:tgtEl>
                                        <p:attrNameLst>
                                          <p:attrName>style.visibility</p:attrName>
                                        </p:attrNameLst>
                                      </p:cBhvr>
                                      <p:to>
                                        <p:strVal val="visible"/>
                                      </p:to>
                                    </p:set>
                                    <p:animEffect transition="in" filter="box(in)">
                                      <p:cBhvr>
                                        <p:cTn id="27" dur="500"/>
                                        <p:tgtEl>
                                          <p:spTgt spid="61474"/>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61475"/>
                                        </p:tgtEl>
                                        <p:attrNameLst>
                                          <p:attrName>style.visibility</p:attrName>
                                        </p:attrNameLst>
                                      </p:cBhvr>
                                      <p:to>
                                        <p:strVal val="visible"/>
                                      </p:to>
                                    </p:set>
                                    <p:animEffect transition="in" filter="box(in)">
                                      <p:cBhvr>
                                        <p:cTn id="30" dur="500"/>
                                        <p:tgtEl>
                                          <p:spTgt spid="61475"/>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61476"/>
                                        </p:tgtEl>
                                        <p:attrNameLst>
                                          <p:attrName>style.visibility</p:attrName>
                                        </p:attrNameLst>
                                      </p:cBhvr>
                                      <p:to>
                                        <p:strVal val="visible"/>
                                      </p:to>
                                    </p:set>
                                    <p:animEffect transition="in" filter="box(in)">
                                      <p:cBhvr>
                                        <p:cTn id="33" dur="500"/>
                                        <p:tgtEl>
                                          <p:spTgt spid="61476"/>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61464"/>
                                        </p:tgtEl>
                                        <p:attrNameLst>
                                          <p:attrName>style.visibility</p:attrName>
                                        </p:attrNameLst>
                                      </p:cBhvr>
                                      <p:to>
                                        <p:strVal val="visible"/>
                                      </p:to>
                                    </p:set>
                                    <p:animEffect transition="in" filter="box(in)">
                                      <p:cBhvr>
                                        <p:cTn id="36" dur="500"/>
                                        <p:tgtEl>
                                          <p:spTgt spid="61464"/>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61457"/>
                                        </p:tgtEl>
                                        <p:attrNameLst>
                                          <p:attrName>style.visibility</p:attrName>
                                        </p:attrNameLst>
                                      </p:cBhvr>
                                      <p:to>
                                        <p:strVal val="visible"/>
                                      </p:to>
                                    </p:set>
                                    <p:animEffect transition="in" filter="box(in)">
                                      <p:cBhvr>
                                        <p:cTn id="39" dur="500"/>
                                        <p:tgtEl>
                                          <p:spTgt spid="61457"/>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61461"/>
                                        </p:tgtEl>
                                        <p:attrNameLst>
                                          <p:attrName>style.visibility</p:attrName>
                                        </p:attrNameLst>
                                      </p:cBhvr>
                                      <p:to>
                                        <p:strVal val="visible"/>
                                      </p:to>
                                    </p:set>
                                    <p:animEffect transition="in" filter="box(in)">
                                      <p:cBhvr>
                                        <p:cTn id="42" dur="500"/>
                                        <p:tgtEl>
                                          <p:spTgt spid="6146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61471"/>
                                        </p:tgtEl>
                                        <p:attrNameLst>
                                          <p:attrName>style.visibility</p:attrName>
                                        </p:attrNameLst>
                                      </p:cBhvr>
                                      <p:to>
                                        <p:strVal val="visible"/>
                                      </p:to>
                                    </p:set>
                                    <p:animEffect transition="in" filter="box(in)">
                                      <p:cBhvr>
                                        <p:cTn id="47" dur="500"/>
                                        <p:tgtEl>
                                          <p:spTgt spid="61471"/>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61472"/>
                                        </p:tgtEl>
                                        <p:attrNameLst>
                                          <p:attrName>style.visibility</p:attrName>
                                        </p:attrNameLst>
                                      </p:cBhvr>
                                      <p:to>
                                        <p:strVal val="visible"/>
                                      </p:to>
                                    </p:set>
                                    <p:animEffect transition="in" filter="box(in)">
                                      <p:cBhvr>
                                        <p:cTn id="50" dur="500"/>
                                        <p:tgtEl>
                                          <p:spTgt spid="61472"/>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61473"/>
                                        </p:tgtEl>
                                        <p:attrNameLst>
                                          <p:attrName>style.visibility</p:attrName>
                                        </p:attrNameLst>
                                      </p:cBhvr>
                                      <p:to>
                                        <p:strVal val="visible"/>
                                      </p:to>
                                    </p:set>
                                    <p:animEffect transition="in" filter="box(in)">
                                      <p:cBhvr>
                                        <p:cTn id="53" dur="500"/>
                                        <p:tgtEl>
                                          <p:spTgt spid="61473"/>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61462"/>
                                        </p:tgtEl>
                                        <p:attrNameLst>
                                          <p:attrName>style.visibility</p:attrName>
                                        </p:attrNameLst>
                                      </p:cBhvr>
                                      <p:to>
                                        <p:strVal val="visible"/>
                                      </p:to>
                                    </p:set>
                                    <p:animEffect transition="in" filter="box(in)">
                                      <p:cBhvr>
                                        <p:cTn id="56" dur="500"/>
                                        <p:tgtEl>
                                          <p:spTgt spid="61462"/>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61458"/>
                                        </p:tgtEl>
                                        <p:attrNameLst>
                                          <p:attrName>style.visibility</p:attrName>
                                        </p:attrNameLst>
                                      </p:cBhvr>
                                      <p:to>
                                        <p:strVal val="visible"/>
                                      </p:to>
                                    </p:set>
                                    <p:animEffect transition="in" filter="box(in)">
                                      <p:cBhvr>
                                        <p:cTn id="59" dur="500"/>
                                        <p:tgtEl>
                                          <p:spTgt spid="61458"/>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61465"/>
                                        </p:tgtEl>
                                        <p:attrNameLst>
                                          <p:attrName>style.visibility</p:attrName>
                                        </p:attrNameLst>
                                      </p:cBhvr>
                                      <p:to>
                                        <p:strVal val="visible"/>
                                      </p:to>
                                    </p:set>
                                    <p:animEffect transition="in" filter="box(in)">
                                      <p:cBhvr>
                                        <p:cTn id="62" dur="500"/>
                                        <p:tgtEl>
                                          <p:spTgt spid="6146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61477"/>
                                        </p:tgtEl>
                                        <p:attrNameLst>
                                          <p:attrName>style.visibility</p:attrName>
                                        </p:attrNameLst>
                                      </p:cBhvr>
                                      <p:to>
                                        <p:strVal val="visible"/>
                                      </p:to>
                                    </p:set>
                                    <p:animEffect transition="in" filter="box(in)">
                                      <p:cBhvr>
                                        <p:cTn id="67" dur="500"/>
                                        <p:tgtEl>
                                          <p:spTgt spid="61477"/>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61456"/>
                                        </p:tgtEl>
                                        <p:attrNameLst>
                                          <p:attrName>style.visibility</p:attrName>
                                        </p:attrNameLst>
                                      </p:cBhvr>
                                      <p:to>
                                        <p:strVal val="visible"/>
                                      </p:to>
                                    </p:set>
                                    <p:animEffect transition="in" filter="box(in)">
                                      <p:cBhvr>
                                        <p:cTn id="70" dur="500"/>
                                        <p:tgtEl>
                                          <p:spTgt spid="61456"/>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61478"/>
                                        </p:tgtEl>
                                        <p:attrNameLst>
                                          <p:attrName>style.visibility</p:attrName>
                                        </p:attrNameLst>
                                      </p:cBhvr>
                                      <p:to>
                                        <p:strVal val="visible"/>
                                      </p:to>
                                    </p:set>
                                    <p:animEffect transition="in" filter="box(in)">
                                      <p:cBhvr>
                                        <p:cTn id="73" dur="500"/>
                                        <p:tgtEl>
                                          <p:spTgt spid="61478"/>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61460"/>
                                        </p:tgtEl>
                                        <p:attrNameLst>
                                          <p:attrName>style.visibility</p:attrName>
                                        </p:attrNameLst>
                                      </p:cBhvr>
                                      <p:to>
                                        <p:strVal val="visible"/>
                                      </p:to>
                                    </p:set>
                                    <p:animEffect transition="in" filter="box(in)">
                                      <p:cBhvr>
                                        <p:cTn id="76" dur="500"/>
                                        <p:tgtEl>
                                          <p:spTgt spid="61460"/>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61479"/>
                                        </p:tgtEl>
                                        <p:attrNameLst>
                                          <p:attrName>style.visibility</p:attrName>
                                        </p:attrNameLst>
                                      </p:cBhvr>
                                      <p:to>
                                        <p:strVal val="visible"/>
                                      </p:to>
                                    </p:set>
                                    <p:animEffect transition="in" filter="box(in)">
                                      <p:cBhvr>
                                        <p:cTn id="79" dur="500"/>
                                        <p:tgtEl>
                                          <p:spTgt spid="61479"/>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61463"/>
                                        </p:tgtEl>
                                        <p:attrNameLst>
                                          <p:attrName>style.visibility</p:attrName>
                                        </p:attrNameLst>
                                      </p:cBhvr>
                                      <p:to>
                                        <p:strVal val="visible"/>
                                      </p:to>
                                    </p:set>
                                    <p:animEffect transition="in" filter="box(in)">
                                      <p:cBhvr>
                                        <p:cTn id="82" dur="500"/>
                                        <p:tgtEl>
                                          <p:spTgt spid="61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4" grpId="0"/>
      <p:bldP spid="61455" grpId="0"/>
      <p:bldP spid="61456" grpId="0"/>
      <p:bldP spid="61457" grpId="0"/>
      <p:bldP spid="61458" grpId="0"/>
      <p:bldP spid="61459" grpId="0"/>
      <p:bldP spid="61460" grpId="0"/>
      <p:bldP spid="61461" grpId="0"/>
      <p:bldP spid="61462" grpId="0"/>
      <p:bldP spid="61463" grpId="0"/>
      <p:bldP spid="61464" grpId="0"/>
      <p:bldP spid="61465" grpId="0"/>
      <p:bldP spid="61468" grpId="0" animBg="1"/>
      <p:bldP spid="61469" grpId="0" animBg="1"/>
      <p:bldP spid="61470" grpId="0" animBg="1"/>
      <p:bldP spid="61471" grpId="0" animBg="1"/>
      <p:bldP spid="61472" grpId="0" animBg="1"/>
      <p:bldP spid="61473" grpId="0" animBg="1"/>
      <p:bldP spid="61474" grpId="0" animBg="1"/>
      <p:bldP spid="61475" grpId="0" animBg="1"/>
      <p:bldP spid="61476" grpId="0" animBg="1"/>
      <p:bldP spid="61477" grpId="0" animBg="1"/>
      <p:bldP spid="61478" grpId="0" animBg="1"/>
      <p:bldP spid="6147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83845" y="344805"/>
            <a:ext cx="3411220" cy="5173980"/>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3400" b="1" dirty="0">
                <a:solidFill>
                  <a:srgbClr val="C00000"/>
                </a:solidFill>
                <a:latin typeface="Cambria" panose="02040503050406030204" pitchFamily="18" charset="0"/>
                <a:ea typeface="Cambria" panose="02040503050406030204" pitchFamily="18" charset="0"/>
              </a:rPr>
              <a:t>Bài </a:t>
            </a:r>
            <a:r>
              <a:rPr lang="en-US" altLang="vi-VN" sz="3400" b="1" dirty="0">
                <a:solidFill>
                  <a:srgbClr val="C00000"/>
                </a:solidFill>
                <a:latin typeface="Cambria" panose="02040503050406030204" pitchFamily="18" charset="0"/>
                <a:ea typeface="Cambria" panose="02040503050406030204" pitchFamily="18" charset="0"/>
              </a:rPr>
              <a:t>19</a:t>
            </a:r>
            <a:r>
              <a:rPr lang="vi-VN" sz="3400" b="1" dirty="0">
                <a:solidFill>
                  <a:srgbClr val="C00000"/>
                </a:solidFill>
                <a:latin typeface="Cambria" panose="02040503050406030204" pitchFamily="18" charset="0"/>
                <a:ea typeface="Cambria" panose="02040503050406030204" pitchFamily="18" charset="0"/>
              </a:rPr>
              <a:t>: </a:t>
            </a:r>
            <a:r>
              <a:rPr lang="en-US" altLang="vi-VN" sz="3400" b="1" dirty="0">
                <a:solidFill>
                  <a:srgbClr val="C00000"/>
                </a:solidFill>
                <a:latin typeface="Cambria" panose="02040503050406030204" pitchFamily="18" charset="0"/>
                <a:ea typeface="Cambria" panose="02040503050406030204" pitchFamily="18" charset="0"/>
              </a:rPr>
              <a:t>ĐÒN BẨY VÀ ỨNG DỤNG</a:t>
            </a:r>
          </a:p>
        </p:txBody>
      </p:sp>
      <p:sp>
        <p:nvSpPr>
          <p:cNvPr id="8" name="Rounded Rectangle 7"/>
          <p:cNvSpPr/>
          <p:nvPr/>
        </p:nvSpPr>
        <p:spPr>
          <a:xfrm>
            <a:off x="4398010" y="847090"/>
            <a:ext cx="6983095" cy="64897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I. </a:t>
            </a:r>
            <a:r>
              <a:rPr lang="en-US" altLang="vi-VN" sz="3200" b="1" dirty="0">
                <a:solidFill>
                  <a:srgbClr val="FF0000"/>
                </a:solidFill>
                <a:latin typeface="Cambria" panose="02040503050406030204" pitchFamily="18" charset="0"/>
                <a:ea typeface="Cambria" panose="02040503050406030204" pitchFamily="18" charset="0"/>
              </a:rPr>
              <a:t>T</a:t>
            </a:r>
            <a:r>
              <a:rPr lang="vi-VN" sz="3200" b="1" dirty="0">
                <a:solidFill>
                  <a:srgbClr val="FF0000"/>
                </a:solidFill>
                <a:latin typeface="Cambria" panose="02040503050406030204" pitchFamily="18" charset="0"/>
                <a:ea typeface="Cambria" panose="02040503050406030204" pitchFamily="18" charset="0"/>
              </a:rPr>
              <a:t>ác dụng của đòn bẩy</a:t>
            </a:r>
          </a:p>
        </p:txBody>
      </p:sp>
      <p:sp>
        <p:nvSpPr>
          <p:cNvPr id="9" name="Rounded Rectangle 8"/>
          <p:cNvSpPr/>
          <p:nvPr/>
        </p:nvSpPr>
        <p:spPr>
          <a:xfrm>
            <a:off x="4396740" y="2607310"/>
            <a:ext cx="6982460" cy="64897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II. </a:t>
            </a:r>
            <a:r>
              <a:rPr lang="en-US" altLang="vi-VN" sz="3200" b="1" dirty="0">
                <a:solidFill>
                  <a:srgbClr val="FF0000"/>
                </a:solidFill>
                <a:latin typeface="Cambria" panose="02040503050406030204" pitchFamily="18" charset="0"/>
                <a:ea typeface="Cambria" panose="02040503050406030204" pitchFamily="18" charset="0"/>
              </a:rPr>
              <a:t>Các loại</a:t>
            </a:r>
            <a:r>
              <a:rPr lang="vi-VN" sz="3200" b="1" dirty="0">
                <a:solidFill>
                  <a:srgbClr val="FF0000"/>
                </a:solidFill>
                <a:latin typeface="Cambria" panose="02040503050406030204" pitchFamily="18" charset="0"/>
                <a:ea typeface="Cambria" panose="02040503050406030204" pitchFamily="18" charset="0"/>
              </a:rPr>
              <a:t> đòn bẩy</a:t>
            </a:r>
          </a:p>
        </p:txBody>
      </p:sp>
      <p:sp>
        <p:nvSpPr>
          <p:cNvPr id="10" name="Rounded Rectangle 9"/>
          <p:cNvSpPr/>
          <p:nvPr/>
        </p:nvSpPr>
        <p:spPr>
          <a:xfrm>
            <a:off x="4398010" y="4502785"/>
            <a:ext cx="6981190" cy="64897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III. </a:t>
            </a:r>
            <a:r>
              <a:rPr lang="en-US" altLang="vi-VN" sz="3200" b="1" dirty="0">
                <a:solidFill>
                  <a:srgbClr val="FF0000"/>
                </a:solidFill>
                <a:latin typeface="Cambria" panose="02040503050406030204" pitchFamily="18" charset="0"/>
                <a:ea typeface="Cambria" panose="02040503050406030204" pitchFamily="18" charset="0"/>
              </a:rPr>
              <a:t>Ứng</a:t>
            </a:r>
            <a:r>
              <a:rPr lang="vi-VN" sz="3200" b="1" dirty="0">
                <a:solidFill>
                  <a:srgbClr val="FF0000"/>
                </a:solidFill>
                <a:latin typeface="Cambria" panose="02040503050406030204" pitchFamily="18" charset="0"/>
                <a:ea typeface="Cambria" panose="02040503050406030204" pitchFamily="18" charset="0"/>
              </a:rPr>
              <a:t> dụng của đòn bẩy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40" y="5518785"/>
            <a:ext cx="1315720" cy="1315720"/>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4835" y="5518785"/>
            <a:ext cx="1315720" cy="1315720"/>
          </a:xfrm>
          <a:prstGeom prst="rect">
            <a:avLst/>
          </a:prstGeom>
        </p:spPr>
      </p:pic>
    </p:spTree>
  </p:cSld>
  <p:clrMapOvr>
    <a:masterClrMapping/>
  </p:clrMapOvr>
  <p:transition spd="slow" advTm="15438">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8019947A-6050-9377-5D02-F1DA15BCABCF}"/>
              </a:ext>
            </a:extLst>
          </p:cNvPr>
          <p:cNvSpPr/>
          <p:nvPr/>
        </p:nvSpPr>
        <p:spPr>
          <a:xfrm>
            <a:off x="0" y="1619196"/>
            <a:ext cx="7070103" cy="5238803"/>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a:extLst>
              <a:ext uri="{FF2B5EF4-FFF2-40B4-BE49-F238E27FC236}">
                <a16:creationId xmlns:a16="http://schemas.microsoft.com/office/drawing/2014/main" xmlns="" id="{9839A55F-6DEF-2092-9F85-1D1B97048CFE}"/>
              </a:ext>
            </a:extLst>
          </p:cNvPr>
          <p:cNvSpPr txBox="1"/>
          <p:nvPr/>
        </p:nvSpPr>
        <p:spPr>
          <a:xfrm>
            <a:off x="0" y="1826477"/>
            <a:ext cx="6928701" cy="4439229"/>
          </a:xfrm>
          <a:prstGeom prst="rect">
            <a:avLst/>
          </a:prstGeom>
          <a:noFill/>
        </p:spPr>
        <p:txBody>
          <a:bodyPr wrap="square">
            <a:spAutoFit/>
          </a:bodyPr>
          <a:lstStyle/>
          <a:p>
            <a:pPr marL="30480" marR="30480" indent="426720" algn="just">
              <a:lnSpc>
                <a:spcPct val="107000"/>
              </a:lnSpc>
              <a:spcBef>
                <a:spcPts val="0"/>
              </a:spcBef>
              <a:spcAft>
                <a:spcPts val="0"/>
              </a:spcAft>
            </a:pPr>
            <a:r>
              <a:rPr lang="vi-VN" sz="2400" dirty="0">
                <a:effectLst/>
                <a:latin typeface="Cambria" panose="02040503050406030204" pitchFamily="18" charset="0"/>
                <a:ea typeface="Cambria" panose="02040503050406030204" pitchFamily="18" charset="0"/>
                <a:cs typeface="Times New Roman" panose="02020603050405020304" pitchFamily="18" charset="0"/>
              </a:rPr>
              <a:t>Trong thí nghiệm ở Hình 18.1 (Bài 18), khi tác dụng một lực vào thanh nhựa cứng theo hướng xuống dưới, có thể nâng được quả nặng lên trên. Thanh nhựa cứng trong thí nghiệm đó là một ví dụ về đòn bẩy. Khi thanh chịu tác dụng lực làm quay, đòn bẩy có thể làm thay đổi hướng tác dụng của lực.</a:t>
            </a:r>
          </a:p>
          <a:p>
            <a:pPr marL="30480" marR="30480" indent="426720" algn="just">
              <a:lnSpc>
                <a:spcPct val="107000"/>
              </a:lnSpc>
              <a:spcBef>
                <a:spcPts val="0"/>
              </a:spcBef>
              <a:spcAft>
                <a:spcPts val="0"/>
              </a:spcAft>
            </a:pPr>
            <a:r>
              <a:rPr lang="vi-VN" sz="2400" dirty="0">
                <a:effectLst/>
                <a:latin typeface="Cambria" panose="02040503050406030204" pitchFamily="18" charset="0"/>
                <a:ea typeface="Cambria" panose="02040503050406030204" pitchFamily="18" charset="0"/>
                <a:cs typeface="Times New Roman" panose="02020603050405020304" pitchFamily="18" charset="0"/>
              </a:rPr>
              <a:t>Trong thực tiễn, hình dạng đòn bẩy rất đa dạng nhưng trục quay luôn đi qua một điểm tựa O.</a:t>
            </a:r>
          </a:p>
          <a:p>
            <a:pPr marL="30480" marR="30480" indent="426720" algn="just">
              <a:lnSpc>
                <a:spcPct val="107000"/>
              </a:lnSpc>
              <a:spcBef>
                <a:spcPts val="0"/>
              </a:spcBef>
              <a:spcAft>
                <a:spcPts val="0"/>
              </a:spcAft>
            </a:pPr>
            <a:r>
              <a:rPr lang="vi-VN" sz="2400" dirty="0">
                <a:effectLst/>
                <a:latin typeface="Cambria" panose="02040503050406030204" pitchFamily="18" charset="0"/>
                <a:ea typeface="Cambria" panose="02040503050406030204" pitchFamily="18" charset="0"/>
                <a:cs typeface="Times New Roman" panose="02020603050405020304" pitchFamily="18" charset="0"/>
              </a:rPr>
              <a:t>Khoảng cách từ giá của lực tác dụng tới điểm tựa gọi là cánh tay đòn.</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7" name="Rounded Rectangle 7">
            <a:extLst>
              <a:ext uri="{FF2B5EF4-FFF2-40B4-BE49-F238E27FC236}">
                <a16:creationId xmlns:a16="http://schemas.microsoft.com/office/drawing/2014/main" xmlns="" id="{0C265A32-5418-109A-3488-8704B1C2D425}"/>
              </a:ext>
            </a:extLst>
          </p:cNvPr>
          <p:cNvSpPr/>
          <p:nvPr/>
        </p:nvSpPr>
        <p:spPr>
          <a:xfrm>
            <a:off x="77470" y="737870"/>
            <a:ext cx="4805615" cy="648970"/>
          </a:xfrm>
          <a:prstGeom prst="roundRect">
            <a:avLst/>
          </a:prstGeom>
          <a:solidFill>
            <a:schemeClr val="accent4">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FF0000"/>
                </a:solidFill>
                <a:latin typeface="Cambria" panose="02040503050406030204" pitchFamily="18" charset="0"/>
                <a:ea typeface="Cambria" panose="02040503050406030204" pitchFamily="18" charset="0"/>
              </a:rPr>
              <a:t>I. </a:t>
            </a:r>
            <a:r>
              <a:rPr lang="en-US" altLang="vi-VN" sz="3200" b="1" dirty="0">
                <a:solidFill>
                  <a:srgbClr val="FF0000"/>
                </a:solidFill>
                <a:latin typeface="Cambria" panose="02040503050406030204" pitchFamily="18" charset="0"/>
                <a:ea typeface="Cambria" panose="02040503050406030204" pitchFamily="18" charset="0"/>
              </a:rPr>
              <a:t>T</a:t>
            </a:r>
            <a:r>
              <a:rPr lang="vi-VN" sz="3200" b="1" dirty="0">
                <a:solidFill>
                  <a:srgbClr val="FF0000"/>
                </a:solidFill>
                <a:latin typeface="Cambria" panose="02040503050406030204" pitchFamily="18" charset="0"/>
                <a:ea typeface="Cambria" panose="02040503050406030204" pitchFamily="18" charset="0"/>
              </a:rPr>
              <a:t>ác dụng của đòn bẩy</a:t>
            </a:r>
          </a:p>
        </p:txBody>
      </p:sp>
      <p:sp>
        <p:nvSpPr>
          <p:cNvPr id="8" name="Rounded Rectangle 4">
            <a:extLst>
              <a:ext uri="{FF2B5EF4-FFF2-40B4-BE49-F238E27FC236}">
                <a16:creationId xmlns:a16="http://schemas.microsoft.com/office/drawing/2014/main" xmlns="" id="{4D82C19B-E52C-0268-CD57-93C093680471}"/>
              </a:ext>
            </a:extLst>
          </p:cNvPr>
          <p:cNvSpPr/>
          <p:nvPr/>
        </p:nvSpPr>
        <p:spPr>
          <a:xfrm>
            <a:off x="0" y="0"/>
            <a:ext cx="12192000" cy="648970"/>
          </a:xfrm>
          <a:prstGeom prst="roundRect">
            <a:avLst>
              <a:gd name="adj" fmla="val 978"/>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3200" b="1" dirty="0">
                <a:solidFill>
                  <a:srgbClr val="C00000"/>
                </a:solidFill>
                <a:latin typeface="Cambria" panose="02040503050406030204" pitchFamily="18" charset="0"/>
                <a:ea typeface="Cambria" panose="02040503050406030204" pitchFamily="18" charset="0"/>
                <a:sym typeface="+mn-ea"/>
              </a:rPr>
              <a:t>Bài </a:t>
            </a:r>
            <a:r>
              <a:rPr lang="en-US" altLang="vi-VN" sz="3200" b="1" dirty="0">
                <a:solidFill>
                  <a:srgbClr val="C00000"/>
                </a:solidFill>
                <a:latin typeface="Cambria" panose="02040503050406030204" pitchFamily="18" charset="0"/>
                <a:ea typeface="Cambria" panose="02040503050406030204" pitchFamily="18" charset="0"/>
                <a:sym typeface="+mn-ea"/>
              </a:rPr>
              <a:t>19</a:t>
            </a:r>
            <a:r>
              <a:rPr lang="vi-VN" sz="3200" b="1" dirty="0">
                <a:solidFill>
                  <a:srgbClr val="C00000"/>
                </a:solidFill>
                <a:latin typeface="Cambria" panose="02040503050406030204" pitchFamily="18" charset="0"/>
                <a:ea typeface="Cambria" panose="02040503050406030204" pitchFamily="18" charset="0"/>
                <a:sym typeface="+mn-ea"/>
              </a:rPr>
              <a:t>: </a:t>
            </a:r>
            <a:r>
              <a:rPr lang="en-US" altLang="vi-VN" sz="3200" b="1" dirty="0">
                <a:solidFill>
                  <a:srgbClr val="C00000"/>
                </a:solidFill>
                <a:latin typeface="Cambria" panose="02040503050406030204" pitchFamily="18" charset="0"/>
                <a:ea typeface="Cambria" panose="02040503050406030204" pitchFamily="18" charset="0"/>
                <a:sym typeface="+mn-ea"/>
              </a:rPr>
              <a:t>ĐÒN BẨY VÀ ỨNG DỤNG</a:t>
            </a:r>
            <a:endParaRPr lang="vi-VN" sz="3200" b="1" dirty="0">
              <a:latin typeface="Cambria" panose="02040503050406030204" pitchFamily="18" charset="0"/>
              <a:ea typeface="Cambria" panose="02040503050406030204" pitchFamily="18" charset="0"/>
            </a:endParaRPr>
          </a:p>
        </p:txBody>
      </p:sp>
      <p:pic>
        <p:nvPicPr>
          <p:cNvPr id="2050" name="Picture 2" descr="Thí nghiệm Chuẩn bị: Dụng cụ thí nghiệm như ở Hình 1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3640" y="1034075"/>
            <a:ext cx="4652095" cy="5380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706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11"/>
          <p:cNvSpPr txBox="1">
            <a:spLocks noChangeArrowheads="1"/>
          </p:cNvSpPr>
          <p:nvPr/>
        </p:nvSpPr>
        <p:spPr bwMode="auto">
          <a:xfrm>
            <a:off x="395140" y="373145"/>
            <a:ext cx="2590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dirty="0" err="1">
                <a:solidFill>
                  <a:schemeClr val="accent2"/>
                </a:solidFill>
              </a:rPr>
              <a:t>Mỗi</a:t>
            </a:r>
            <a:r>
              <a:rPr lang="en-US" sz="3600" b="1" dirty="0">
                <a:solidFill>
                  <a:schemeClr val="accent2"/>
                </a:solidFill>
              </a:rPr>
              <a:t> </a:t>
            </a:r>
            <a:r>
              <a:rPr lang="en-US" sz="3600" b="1" dirty="0" err="1">
                <a:solidFill>
                  <a:schemeClr val="accent2"/>
                </a:solidFill>
              </a:rPr>
              <a:t>đòn</a:t>
            </a:r>
            <a:r>
              <a:rPr lang="en-US" sz="3600" b="1" dirty="0">
                <a:solidFill>
                  <a:schemeClr val="accent2"/>
                </a:solidFill>
              </a:rPr>
              <a:t> </a:t>
            </a:r>
            <a:r>
              <a:rPr lang="en-US" sz="3600" b="1" dirty="0" err="1">
                <a:solidFill>
                  <a:schemeClr val="accent2"/>
                </a:solidFill>
              </a:rPr>
              <a:t>bẩy</a:t>
            </a:r>
            <a:r>
              <a:rPr lang="en-US" sz="3600" b="1" dirty="0">
                <a:solidFill>
                  <a:schemeClr val="accent2"/>
                </a:solidFill>
              </a:rPr>
              <a:t> </a:t>
            </a:r>
            <a:r>
              <a:rPr lang="en-US" sz="3600" b="1" dirty="0" err="1">
                <a:solidFill>
                  <a:schemeClr val="accent2"/>
                </a:solidFill>
              </a:rPr>
              <a:t>đều</a:t>
            </a:r>
            <a:r>
              <a:rPr lang="en-US" sz="3600" b="1" dirty="0">
                <a:solidFill>
                  <a:schemeClr val="accent2"/>
                </a:solidFill>
              </a:rPr>
              <a:t> có:</a:t>
            </a:r>
          </a:p>
        </p:txBody>
      </p:sp>
      <p:grpSp>
        <p:nvGrpSpPr>
          <p:cNvPr id="8211" name="Group 19"/>
          <p:cNvGrpSpPr>
            <a:grpSpLocks/>
          </p:cNvGrpSpPr>
          <p:nvPr/>
        </p:nvGrpSpPr>
        <p:grpSpPr bwMode="auto">
          <a:xfrm>
            <a:off x="2833540" y="525544"/>
            <a:ext cx="6477000" cy="1570038"/>
            <a:chOff x="1392" y="1680"/>
            <a:chExt cx="4080" cy="989"/>
          </a:xfrm>
        </p:grpSpPr>
        <p:sp>
          <p:nvSpPr>
            <p:cNvPr id="33797" name="Text Box 12"/>
            <p:cNvSpPr txBox="1">
              <a:spLocks noChangeArrowheads="1"/>
            </p:cNvSpPr>
            <p:nvPr/>
          </p:nvSpPr>
          <p:spPr bwMode="auto">
            <a:xfrm>
              <a:off x="1968" y="1680"/>
              <a:ext cx="3504"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sz="3200" b="1"/>
                <a:t>Điểm tựa O</a:t>
              </a:r>
            </a:p>
            <a:p>
              <a:pPr algn="just" eaLnBrk="1" hangingPunct="1"/>
              <a:r>
                <a:rPr lang="en-US" sz="3200" b="1"/>
                <a:t>Điểm tác dụng của lực F</a:t>
              </a:r>
              <a:r>
                <a:rPr lang="en-US" sz="3200" b="1" baseline="-25000"/>
                <a:t>1 </a:t>
              </a:r>
              <a:r>
                <a:rPr lang="en-US" sz="3200" b="1"/>
                <a:t>là O</a:t>
              </a:r>
              <a:r>
                <a:rPr lang="en-US" sz="3200" b="1" baseline="-25000"/>
                <a:t>1</a:t>
              </a:r>
              <a:endParaRPr lang="en-US" sz="3200" b="1"/>
            </a:p>
            <a:p>
              <a:pPr algn="just" eaLnBrk="1" hangingPunct="1"/>
              <a:r>
                <a:rPr lang="en-US" sz="3200" b="1"/>
                <a:t>Điểm tác dụng của lực F</a:t>
              </a:r>
              <a:r>
                <a:rPr lang="en-US" sz="3200" b="1" baseline="-25000"/>
                <a:t>2 </a:t>
              </a:r>
              <a:r>
                <a:rPr lang="en-US" sz="3200" b="1"/>
                <a:t>là O</a:t>
              </a:r>
              <a:r>
                <a:rPr lang="en-US" sz="3200" b="1" baseline="-25000"/>
                <a:t>2¦</a:t>
              </a:r>
              <a:endParaRPr lang="en-US" sz="3200" b="1"/>
            </a:p>
          </p:txBody>
        </p:sp>
        <p:grpSp>
          <p:nvGrpSpPr>
            <p:cNvPr id="33798" name="Group 18"/>
            <p:cNvGrpSpPr>
              <a:grpSpLocks/>
            </p:cNvGrpSpPr>
            <p:nvPr/>
          </p:nvGrpSpPr>
          <p:grpSpPr bwMode="auto">
            <a:xfrm>
              <a:off x="1392" y="1872"/>
              <a:ext cx="576" cy="576"/>
              <a:chOff x="1392" y="1872"/>
              <a:chExt cx="576" cy="576"/>
            </a:xfrm>
          </p:grpSpPr>
          <p:sp>
            <p:nvSpPr>
              <p:cNvPr id="33799" name="Line 15"/>
              <p:cNvSpPr>
                <a:spLocks noChangeShapeType="1"/>
              </p:cNvSpPr>
              <p:nvPr/>
            </p:nvSpPr>
            <p:spPr bwMode="auto">
              <a:xfrm flipV="1">
                <a:off x="1392" y="1872"/>
                <a:ext cx="57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0" name="Line 16"/>
              <p:cNvSpPr>
                <a:spLocks noChangeShapeType="1"/>
              </p:cNvSpPr>
              <p:nvPr/>
            </p:nvSpPr>
            <p:spPr bwMode="auto">
              <a:xfrm>
                <a:off x="1392" y="2160"/>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1" name="Line 17"/>
              <p:cNvSpPr>
                <a:spLocks noChangeShapeType="1"/>
              </p:cNvSpPr>
              <p:nvPr/>
            </p:nvSpPr>
            <p:spPr bwMode="auto">
              <a:xfrm>
                <a:off x="1392" y="2160"/>
                <a:ext cx="57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0" name="Slide Number Placeholder 3"/>
          <p:cNvSpPr>
            <a:spLocks noGrp="1"/>
          </p:cNvSpPr>
          <p:nvPr>
            <p:ph type="sldNum" sz="quarter" idx="12"/>
          </p:nvPr>
        </p:nvSpPr>
        <p:spPr>
          <a:xfrm>
            <a:off x="8610600" y="6356350"/>
            <a:ext cx="2743200" cy="365125"/>
          </a:xfrm>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3896E25-636B-4152-8C9D-94CF46094F8D}" type="slidenum">
              <a:rPr lang="en-US" sz="1400"/>
              <a:pPr eaLnBrk="1" hangingPunct="1"/>
              <a:t>23</a:t>
            </a:fld>
            <a:endParaRPr lang="en-US" sz="1400"/>
          </a:p>
        </p:txBody>
      </p:sp>
      <p:grpSp>
        <p:nvGrpSpPr>
          <p:cNvPr id="13" name="Group 19"/>
          <p:cNvGrpSpPr>
            <a:grpSpLocks/>
          </p:cNvGrpSpPr>
          <p:nvPr/>
        </p:nvGrpSpPr>
        <p:grpSpPr bwMode="auto">
          <a:xfrm>
            <a:off x="2685264" y="2706279"/>
            <a:ext cx="5010150" cy="2819400"/>
            <a:chOff x="1260" y="2496"/>
            <a:chExt cx="3156" cy="1776"/>
          </a:xfrm>
        </p:grpSpPr>
        <p:sp>
          <p:nvSpPr>
            <p:cNvPr id="14" name="Rectangle 9" descr="Granite"/>
            <p:cNvSpPr>
              <a:spLocks noChangeArrowheads="1"/>
            </p:cNvSpPr>
            <p:nvPr/>
          </p:nvSpPr>
          <p:spPr bwMode="auto">
            <a:xfrm>
              <a:off x="2448" y="2928"/>
              <a:ext cx="96" cy="1152"/>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5" name="Rectangle 10"/>
            <p:cNvSpPr>
              <a:spLocks noChangeArrowheads="1"/>
            </p:cNvSpPr>
            <p:nvPr/>
          </p:nvSpPr>
          <p:spPr bwMode="auto">
            <a:xfrm>
              <a:off x="1584" y="2784"/>
              <a:ext cx="2448"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 name="Line 11"/>
            <p:cNvSpPr>
              <a:spLocks noChangeShapeType="1"/>
            </p:cNvSpPr>
            <p:nvPr/>
          </p:nvSpPr>
          <p:spPr bwMode="auto">
            <a:xfrm>
              <a:off x="1584" y="2880"/>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AutoShape 12"/>
            <p:cNvSpPr>
              <a:spLocks noChangeArrowheads="1"/>
            </p:cNvSpPr>
            <p:nvPr/>
          </p:nvSpPr>
          <p:spPr bwMode="auto">
            <a:xfrm>
              <a:off x="1320" y="3504"/>
              <a:ext cx="528" cy="336"/>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8" name="Line 13"/>
            <p:cNvSpPr>
              <a:spLocks noChangeShapeType="1"/>
            </p:cNvSpPr>
            <p:nvPr/>
          </p:nvSpPr>
          <p:spPr bwMode="auto">
            <a:xfrm>
              <a:off x="3936" y="2880"/>
              <a:ext cx="0" cy="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14"/>
            <p:cNvSpPr txBox="1">
              <a:spLocks noChangeArrowheads="1"/>
            </p:cNvSpPr>
            <p:nvPr/>
          </p:nvSpPr>
          <p:spPr bwMode="auto">
            <a:xfrm>
              <a:off x="2448" y="2592"/>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vi-VN"/>
            </a:p>
          </p:txBody>
        </p:sp>
        <p:sp>
          <p:nvSpPr>
            <p:cNvPr id="20" name="Text Box 15"/>
            <p:cNvSpPr txBox="1">
              <a:spLocks noChangeArrowheads="1"/>
            </p:cNvSpPr>
            <p:nvPr/>
          </p:nvSpPr>
          <p:spPr bwMode="auto">
            <a:xfrm>
              <a:off x="2352" y="2515"/>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3200" b="1"/>
                <a:t>O</a:t>
              </a:r>
            </a:p>
          </p:txBody>
        </p:sp>
        <p:sp>
          <p:nvSpPr>
            <p:cNvPr id="21" name="Text Box 16"/>
            <p:cNvSpPr txBox="1">
              <a:spLocks noChangeArrowheads="1"/>
            </p:cNvSpPr>
            <p:nvPr/>
          </p:nvSpPr>
          <p:spPr bwMode="auto">
            <a:xfrm>
              <a:off x="1260" y="2496"/>
              <a:ext cx="52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3200" b="1"/>
                <a:t>O</a:t>
              </a:r>
              <a:r>
                <a:rPr lang="en-US" sz="3200" b="1" baseline="-25000"/>
                <a:t>1</a:t>
              </a:r>
              <a:endParaRPr lang="en-US" sz="3200" b="1"/>
            </a:p>
          </p:txBody>
        </p:sp>
        <p:sp>
          <p:nvSpPr>
            <p:cNvPr id="22" name="Text Box 17"/>
            <p:cNvSpPr txBox="1">
              <a:spLocks noChangeArrowheads="1"/>
            </p:cNvSpPr>
            <p:nvPr/>
          </p:nvSpPr>
          <p:spPr bwMode="auto">
            <a:xfrm>
              <a:off x="3888" y="2496"/>
              <a:ext cx="52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3200" b="1"/>
                <a:t>O</a:t>
              </a:r>
              <a:r>
                <a:rPr lang="en-US" sz="3200" b="1" baseline="-25000"/>
                <a:t>2</a:t>
              </a:r>
              <a:endParaRPr lang="en-US" sz="3200" b="1"/>
            </a:p>
          </p:txBody>
        </p:sp>
        <p:sp>
          <p:nvSpPr>
            <p:cNvPr id="23" name="Rectangle 18" descr="Granite"/>
            <p:cNvSpPr>
              <a:spLocks noChangeArrowheads="1"/>
            </p:cNvSpPr>
            <p:nvPr/>
          </p:nvSpPr>
          <p:spPr bwMode="auto">
            <a:xfrm>
              <a:off x="2112" y="3984"/>
              <a:ext cx="768" cy="288"/>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spTree>
    <p:extLst>
      <p:ext uri="{BB962C8B-B14F-4D97-AF65-F5344CB8AC3E}">
        <p14:creationId xmlns:p14="http://schemas.microsoft.com/office/powerpoint/2010/main" val="1481020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211"/>
                                        </p:tgtEl>
                                        <p:attrNameLst>
                                          <p:attrName>style.visibility</p:attrName>
                                        </p:attrNameLst>
                                      </p:cBhvr>
                                      <p:to>
                                        <p:strVal val="visible"/>
                                      </p:to>
                                    </p:set>
                                    <p:animEffect transition="in" filter="wipe(left)">
                                      <p:cBhvr>
                                        <p:cTn id="7" dur="500"/>
                                        <p:tgtEl>
                                          <p:spTgt spid="8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958" y="254298"/>
            <a:ext cx="11450425" cy="3327514"/>
          </a:xfrm>
          <a:prstGeom prst="rect">
            <a:avLst/>
          </a:prstGeom>
        </p:spPr>
        <p:txBody>
          <a:bodyPr wrap="square">
            <a:spAutoFit/>
          </a:bodyPr>
          <a:lstStyle/>
          <a:p>
            <a:pPr marL="30480" marR="30480" indent="426720">
              <a:lnSpc>
                <a:spcPct val="150000"/>
              </a:lnSpc>
              <a:spcBef>
                <a:spcPts val="0"/>
              </a:spcBef>
              <a:spcAft>
                <a:spcPts val="0"/>
              </a:spcAft>
            </a:pPr>
            <a:r>
              <a:rPr lang="vi-VN" sz="3600" dirty="0" smtClean="0">
                <a:latin typeface="+mj-lt"/>
                <a:ea typeface="Cambria" panose="02040503050406030204" pitchFamily="18" charset="0"/>
                <a:cs typeface="Times New Roman" panose="02020603050405020304" pitchFamily="18" charset="0"/>
              </a:rPr>
              <a:t>- Trong </a:t>
            </a:r>
            <a:r>
              <a:rPr lang="vi-VN" sz="3600" dirty="0">
                <a:latin typeface="+mj-lt"/>
                <a:ea typeface="Cambria" panose="02040503050406030204" pitchFamily="18" charset="0"/>
                <a:cs typeface="Times New Roman" panose="02020603050405020304" pitchFamily="18" charset="0"/>
              </a:rPr>
              <a:t>thực tiễn, hình dạng đòn bẩy rất đa dạng nhưng trục quay luôn đi qua một điểm tựa O.</a:t>
            </a:r>
          </a:p>
          <a:p>
            <a:pPr marL="30480" marR="30480" indent="426720">
              <a:lnSpc>
                <a:spcPct val="150000"/>
              </a:lnSpc>
              <a:spcBef>
                <a:spcPts val="0"/>
              </a:spcBef>
              <a:spcAft>
                <a:spcPts val="0"/>
              </a:spcAft>
            </a:pPr>
            <a:r>
              <a:rPr lang="vi-VN" sz="3600" dirty="0" smtClean="0">
                <a:latin typeface="+mj-lt"/>
                <a:ea typeface="Cambria" panose="02040503050406030204" pitchFamily="18" charset="0"/>
                <a:cs typeface="Times New Roman" panose="02020603050405020304" pitchFamily="18" charset="0"/>
              </a:rPr>
              <a:t>- Khoảng </a:t>
            </a:r>
            <a:r>
              <a:rPr lang="vi-VN" sz="3600" dirty="0">
                <a:latin typeface="+mj-lt"/>
                <a:ea typeface="Cambria" panose="02040503050406030204" pitchFamily="18" charset="0"/>
                <a:cs typeface="Times New Roman" panose="02020603050405020304" pitchFamily="18" charset="0"/>
              </a:rPr>
              <a:t>cách từ giá của lực tác dụng tới điểm tựa gọi là cánh tay đòn.</a:t>
            </a:r>
            <a:endParaRPr lang="en-US" sz="3600" dirty="0">
              <a:latin typeface="+mj-lt"/>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758752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9839A55F-6DEF-2092-9F85-1D1B97048CFE}"/>
              </a:ext>
            </a:extLst>
          </p:cNvPr>
          <p:cNvSpPr txBox="1"/>
          <p:nvPr/>
        </p:nvSpPr>
        <p:spPr>
          <a:xfrm>
            <a:off x="0" y="1475739"/>
            <a:ext cx="7669762" cy="4668970"/>
          </a:xfrm>
          <a:prstGeom prst="rect">
            <a:avLst/>
          </a:prstGeom>
          <a:solidFill>
            <a:schemeClr val="accent4">
              <a:lumMod val="20000"/>
              <a:lumOff val="80000"/>
            </a:schemeClr>
          </a:solidFill>
        </p:spPr>
        <p:txBody>
          <a:bodyPr wrap="square">
            <a:spAutoFit/>
          </a:bodyPr>
          <a:lstStyle/>
          <a:p>
            <a:pPr marL="30480" marR="30480" indent="426720" algn="just">
              <a:lnSpc>
                <a:spcPct val="107000"/>
              </a:lnSpc>
              <a:spcBef>
                <a:spcPts val="0"/>
              </a:spcBef>
              <a:spcAft>
                <a:spcPts val="0"/>
              </a:spcAft>
            </a:pPr>
            <a:r>
              <a:rPr lang="vi-VN" sz="2800" b="1" dirty="0">
                <a:effectLst/>
                <a:latin typeface="Cambria" panose="02040503050406030204" pitchFamily="18" charset="0"/>
                <a:ea typeface="Cambria" panose="02040503050406030204" pitchFamily="18" charset="0"/>
                <a:cs typeface="Times New Roman" panose="02020603050405020304" pitchFamily="18" charset="0"/>
              </a:rPr>
              <a:t>Thí nghiệm</a:t>
            </a:r>
          </a:p>
          <a:p>
            <a:pPr marL="30480" marR="30480" indent="426720" algn="just">
              <a:lnSpc>
                <a:spcPct val="107000"/>
              </a:lnSpc>
              <a:spcBef>
                <a:spcPts val="0"/>
              </a:spcBef>
              <a:spcAft>
                <a:spcPts val="0"/>
              </a:spcAft>
            </a:pPr>
            <a:r>
              <a:rPr lang="vi-VN" sz="2800" i="1" dirty="0">
                <a:effectLst/>
                <a:latin typeface="Cambria" panose="02040503050406030204" pitchFamily="18" charset="0"/>
                <a:ea typeface="Cambria" panose="02040503050406030204" pitchFamily="18" charset="0"/>
                <a:cs typeface="Times New Roman" panose="02020603050405020304" pitchFamily="18" charset="0"/>
              </a:rPr>
              <a:t>Chuẩn bị:  </a:t>
            </a:r>
            <a:r>
              <a:rPr lang="vi-VN" sz="2800" dirty="0">
                <a:effectLst/>
                <a:latin typeface="Cambria" panose="02040503050406030204" pitchFamily="18" charset="0"/>
                <a:ea typeface="Cambria" panose="02040503050406030204" pitchFamily="18" charset="0"/>
                <a:cs typeface="Times New Roman" panose="02020603050405020304" pitchFamily="18" charset="0"/>
              </a:rPr>
              <a:t>Thanh nhựa cứng có lỗ cách đều, giá thí nghiệm, lực kế, các quả nặng có móc treo.  </a:t>
            </a:r>
            <a:r>
              <a:rPr lang="vi-VN" sz="2800" i="1" dirty="0">
                <a:effectLst/>
                <a:latin typeface="Cambria" panose="02040503050406030204" pitchFamily="18" charset="0"/>
                <a:ea typeface="Cambria" panose="02040503050406030204" pitchFamily="18" charset="0"/>
                <a:cs typeface="Times New Roman" panose="02020603050405020304" pitchFamily="18" charset="0"/>
              </a:rPr>
              <a:t>Tiến hành:</a:t>
            </a:r>
          </a:p>
          <a:p>
            <a:pPr marL="30480" marR="30480" indent="426720" algn="just">
              <a:lnSpc>
                <a:spcPct val="107000"/>
              </a:lnSpc>
              <a:spcBef>
                <a:spcPts val="0"/>
              </a:spcBef>
              <a:spcAft>
                <a:spcPts val="0"/>
              </a:spcAft>
            </a:pPr>
            <a:r>
              <a:rPr lang="vi-VN" sz="2800" dirty="0">
                <a:effectLst/>
                <a:latin typeface="Cambria" panose="02040503050406030204" pitchFamily="18" charset="0"/>
                <a:ea typeface="Cambria" panose="02040503050406030204" pitchFamily="18" charset="0"/>
                <a:cs typeface="Times New Roman" panose="02020603050405020304" pitchFamily="18" charset="0"/>
              </a:rPr>
              <a:t>- Dùng lực kế tác dụng lực vào đòn bẩy AB, đòn bẩy có thể tác dụng lực nâng quả nặng.</a:t>
            </a:r>
          </a:p>
          <a:p>
            <a:pPr marL="30480" marR="30480" indent="426720" algn="just">
              <a:lnSpc>
                <a:spcPct val="107000"/>
              </a:lnSpc>
              <a:spcBef>
                <a:spcPts val="0"/>
              </a:spcBef>
              <a:spcAft>
                <a:spcPts val="0"/>
              </a:spcAft>
            </a:pPr>
            <a:r>
              <a:rPr lang="vi-VN" sz="2800" dirty="0">
                <a:effectLst/>
                <a:latin typeface="Cambria" panose="02040503050406030204" pitchFamily="18" charset="0"/>
                <a:ea typeface="Cambria" panose="02040503050406030204" pitchFamily="18" charset="0"/>
                <a:cs typeface="Times New Roman" panose="02020603050405020304" pitchFamily="18" charset="0"/>
              </a:rPr>
              <a:t>- Thay đổi cánh tay đòn bằng cách móc lực kế vào các vị trí khác nhau. Đọc giá trị của lực kế khi nâng được các quả nặng để thanh cân bằng ở mỗi vị trí của lực kế.</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7" name="Rounded Rectangle 7">
            <a:extLst>
              <a:ext uri="{FF2B5EF4-FFF2-40B4-BE49-F238E27FC236}">
                <a16:creationId xmlns:a16="http://schemas.microsoft.com/office/drawing/2014/main" xmlns="" id="{0C265A32-5418-109A-3488-8704B1C2D425}"/>
              </a:ext>
            </a:extLst>
          </p:cNvPr>
          <p:cNvSpPr/>
          <p:nvPr/>
        </p:nvSpPr>
        <p:spPr>
          <a:xfrm>
            <a:off x="77470" y="737870"/>
            <a:ext cx="6983095" cy="64897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I. </a:t>
            </a:r>
            <a:r>
              <a:rPr lang="en-US" altLang="vi-VN" sz="3200" b="1" dirty="0">
                <a:solidFill>
                  <a:srgbClr val="FF0000"/>
                </a:solidFill>
                <a:latin typeface="Cambria" panose="02040503050406030204" pitchFamily="18" charset="0"/>
                <a:ea typeface="Cambria" panose="02040503050406030204" pitchFamily="18" charset="0"/>
              </a:rPr>
              <a:t>T</a:t>
            </a:r>
            <a:r>
              <a:rPr lang="vi-VN" sz="3200" b="1" dirty="0">
                <a:solidFill>
                  <a:srgbClr val="FF0000"/>
                </a:solidFill>
                <a:latin typeface="Cambria" panose="02040503050406030204" pitchFamily="18" charset="0"/>
                <a:ea typeface="Cambria" panose="02040503050406030204" pitchFamily="18" charset="0"/>
              </a:rPr>
              <a:t>ác dụng của đòn bẩy</a:t>
            </a:r>
          </a:p>
        </p:txBody>
      </p:sp>
      <p:sp>
        <p:nvSpPr>
          <p:cNvPr id="8" name="Rounded Rectangle 4">
            <a:extLst>
              <a:ext uri="{FF2B5EF4-FFF2-40B4-BE49-F238E27FC236}">
                <a16:creationId xmlns:a16="http://schemas.microsoft.com/office/drawing/2014/main" xmlns="" id="{4D82C19B-E52C-0268-CD57-93C093680471}"/>
              </a:ext>
            </a:extLst>
          </p:cNvPr>
          <p:cNvSpPr/>
          <p:nvPr/>
        </p:nvSpPr>
        <p:spPr>
          <a:xfrm>
            <a:off x="0" y="0"/>
            <a:ext cx="12192000" cy="648970"/>
          </a:xfrm>
          <a:prstGeom prst="roundRect">
            <a:avLst>
              <a:gd name="adj" fmla="val 978"/>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3200" b="1" dirty="0">
                <a:solidFill>
                  <a:srgbClr val="C00000"/>
                </a:solidFill>
                <a:latin typeface="Cambria" panose="02040503050406030204" pitchFamily="18" charset="0"/>
                <a:ea typeface="Cambria" panose="02040503050406030204" pitchFamily="18" charset="0"/>
                <a:sym typeface="+mn-ea"/>
              </a:rPr>
              <a:t>Bài </a:t>
            </a:r>
            <a:r>
              <a:rPr lang="en-US" altLang="vi-VN" sz="3200" b="1" dirty="0">
                <a:solidFill>
                  <a:srgbClr val="C00000"/>
                </a:solidFill>
                <a:latin typeface="Cambria" panose="02040503050406030204" pitchFamily="18" charset="0"/>
                <a:ea typeface="Cambria" panose="02040503050406030204" pitchFamily="18" charset="0"/>
                <a:sym typeface="+mn-ea"/>
              </a:rPr>
              <a:t>19</a:t>
            </a:r>
            <a:r>
              <a:rPr lang="vi-VN" sz="3200" b="1" dirty="0">
                <a:solidFill>
                  <a:srgbClr val="C00000"/>
                </a:solidFill>
                <a:latin typeface="Cambria" panose="02040503050406030204" pitchFamily="18" charset="0"/>
                <a:ea typeface="Cambria" panose="02040503050406030204" pitchFamily="18" charset="0"/>
                <a:sym typeface="+mn-ea"/>
              </a:rPr>
              <a:t>: </a:t>
            </a:r>
            <a:r>
              <a:rPr lang="en-US" altLang="vi-VN" sz="3200" b="1" dirty="0">
                <a:solidFill>
                  <a:srgbClr val="C00000"/>
                </a:solidFill>
                <a:latin typeface="Cambria" panose="02040503050406030204" pitchFamily="18" charset="0"/>
                <a:ea typeface="Cambria" panose="02040503050406030204" pitchFamily="18" charset="0"/>
                <a:sym typeface="+mn-ea"/>
              </a:rPr>
              <a:t>ĐÒN BẨY VÀ ỨNG DỤNG</a:t>
            </a:r>
            <a:endParaRPr lang="vi-VN" sz="3200" b="1" dirty="0">
              <a:latin typeface="Cambria" panose="02040503050406030204" pitchFamily="18" charset="0"/>
              <a:ea typeface="Cambria" panose="02040503050406030204" pitchFamily="18" charset="0"/>
            </a:endParaRPr>
          </a:p>
        </p:txBody>
      </p:sp>
      <p:pic>
        <p:nvPicPr>
          <p:cNvPr id="4" name="Hình ảnh 3">
            <a:extLst>
              <a:ext uri="{FF2B5EF4-FFF2-40B4-BE49-F238E27FC236}">
                <a16:creationId xmlns:a16="http://schemas.microsoft.com/office/drawing/2014/main" xmlns="" id="{D99591C4-C3ED-3A6D-4EA0-84658D9992BD}"/>
              </a:ext>
            </a:extLst>
          </p:cNvPr>
          <p:cNvPicPr>
            <a:picLocks noChangeAspect="1"/>
          </p:cNvPicPr>
          <p:nvPr/>
        </p:nvPicPr>
        <p:blipFill>
          <a:blip r:embed="rId2"/>
          <a:stretch>
            <a:fillRect/>
          </a:stretch>
        </p:blipFill>
        <p:spPr>
          <a:xfrm>
            <a:off x="8039165" y="1640526"/>
            <a:ext cx="3617422" cy="4504183"/>
          </a:xfrm>
          <a:prstGeom prst="rect">
            <a:avLst/>
          </a:prstGeom>
        </p:spPr>
      </p:pic>
    </p:spTree>
    <p:extLst>
      <p:ext uri="{BB962C8B-B14F-4D97-AF65-F5344CB8AC3E}">
        <p14:creationId xmlns:p14="http://schemas.microsoft.com/office/powerpoint/2010/main" val="403321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9839A55F-6DEF-2092-9F85-1D1B97048CFE}"/>
              </a:ext>
            </a:extLst>
          </p:cNvPr>
          <p:cNvSpPr txBox="1"/>
          <p:nvPr/>
        </p:nvSpPr>
        <p:spPr>
          <a:xfrm>
            <a:off x="237410" y="1394607"/>
            <a:ext cx="6832693" cy="4031873"/>
          </a:xfrm>
          <a:prstGeom prst="rect">
            <a:avLst/>
          </a:prstGeom>
          <a:solidFill>
            <a:schemeClr val="accent1">
              <a:lumMod val="20000"/>
              <a:lumOff val="80000"/>
            </a:schemeClr>
          </a:solidFill>
        </p:spPr>
        <p:txBody>
          <a:bodyPr wrap="square">
            <a:spAutoFit/>
          </a:bodyPr>
          <a:lstStyle/>
          <a:p>
            <a:pPr algn="just"/>
            <a:r>
              <a:rPr lang="vi-VN" sz="3200" b="0" i="0" dirty="0">
                <a:solidFill>
                  <a:srgbClr val="000000"/>
                </a:solidFill>
                <a:effectLst/>
                <a:latin typeface="Open Sans" panose="020B0606030504020204" pitchFamily="34" charset="0"/>
              </a:rPr>
              <a:t>Kết quả thí nghiệm </a:t>
            </a:r>
          </a:p>
          <a:p>
            <a:pPr algn="just"/>
            <a:r>
              <a:rPr lang="vi-VN" sz="3200" b="0" i="0" dirty="0">
                <a:solidFill>
                  <a:srgbClr val="000000"/>
                </a:solidFill>
                <a:effectLst/>
                <a:latin typeface="Open Sans" panose="020B0606030504020204" pitchFamily="34" charset="0"/>
              </a:rPr>
              <a:t>- Khi thay đổi vị trí của lực kế trên đòn bẩy AB ở đầu A và giữ nguyên vị trí vật treo ở đầu B ta thấy rằng:</a:t>
            </a:r>
          </a:p>
          <a:p>
            <a:pPr algn="just"/>
            <a:r>
              <a:rPr lang="vi-VN" sz="3200" b="0" i="0" dirty="0">
                <a:solidFill>
                  <a:srgbClr val="000000"/>
                </a:solidFill>
                <a:effectLst/>
                <a:latin typeface="Open Sans" panose="020B0606030504020204" pitchFamily="34" charset="0"/>
              </a:rPr>
              <a:t>      + Lực kế càng ở gần điểm tựa O thì giá trị của lực kế chỉ càng lớn.</a:t>
            </a:r>
          </a:p>
          <a:p>
            <a:pPr marL="0" marR="0" lvl="0" indent="0" defTabSz="914400" rtl="0" eaLnBrk="0" fontAlgn="base" latinLnBrk="0" hangingPunct="0">
              <a:lnSpc>
                <a:spcPct val="100000"/>
              </a:lnSpc>
              <a:spcBef>
                <a:spcPct val="0"/>
              </a:spcBef>
              <a:spcAft>
                <a:spcPct val="0"/>
              </a:spcAft>
              <a:buClrTx/>
              <a:buSzTx/>
              <a:buFontTx/>
              <a:buNone/>
              <a:tabLst/>
            </a:pPr>
            <a:r>
              <a:rPr kumimoji="0" lang="vi-VN" altLang="vi-VN" sz="32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 Lực kế càng ra xa điểm tựa O thì giá trị của lực kế càng nhỏ.</a:t>
            </a:r>
            <a:endParaRPr lang="vi-VN" altLang="vi-VN" sz="3200" dirty="0"/>
          </a:p>
        </p:txBody>
      </p:sp>
      <p:sp>
        <p:nvSpPr>
          <p:cNvPr id="8" name="Rounded Rectangle 4">
            <a:extLst>
              <a:ext uri="{FF2B5EF4-FFF2-40B4-BE49-F238E27FC236}">
                <a16:creationId xmlns:a16="http://schemas.microsoft.com/office/drawing/2014/main" xmlns="" id="{4D82C19B-E52C-0268-CD57-93C093680471}"/>
              </a:ext>
            </a:extLst>
          </p:cNvPr>
          <p:cNvSpPr/>
          <p:nvPr/>
        </p:nvSpPr>
        <p:spPr>
          <a:xfrm>
            <a:off x="0" y="24861"/>
            <a:ext cx="12192000" cy="648970"/>
          </a:xfrm>
          <a:prstGeom prst="roundRect">
            <a:avLst>
              <a:gd name="adj" fmla="val 978"/>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3200" b="1" dirty="0">
                <a:solidFill>
                  <a:srgbClr val="C00000"/>
                </a:solidFill>
                <a:latin typeface="Cambria" panose="02040503050406030204" pitchFamily="18" charset="0"/>
                <a:ea typeface="Cambria" panose="02040503050406030204" pitchFamily="18" charset="0"/>
                <a:sym typeface="+mn-ea"/>
              </a:rPr>
              <a:t>Bài </a:t>
            </a:r>
            <a:r>
              <a:rPr lang="en-US" altLang="vi-VN" sz="3200" b="1" dirty="0">
                <a:solidFill>
                  <a:srgbClr val="C00000"/>
                </a:solidFill>
                <a:latin typeface="Cambria" panose="02040503050406030204" pitchFamily="18" charset="0"/>
                <a:ea typeface="Cambria" panose="02040503050406030204" pitchFamily="18" charset="0"/>
                <a:sym typeface="+mn-ea"/>
              </a:rPr>
              <a:t>19</a:t>
            </a:r>
            <a:r>
              <a:rPr lang="vi-VN" sz="3200" b="1" dirty="0">
                <a:solidFill>
                  <a:srgbClr val="C00000"/>
                </a:solidFill>
                <a:latin typeface="Cambria" panose="02040503050406030204" pitchFamily="18" charset="0"/>
                <a:ea typeface="Cambria" panose="02040503050406030204" pitchFamily="18" charset="0"/>
                <a:sym typeface="+mn-ea"/>
              </a:rPr>
              <a:t>: </a:t>
            </a:r>
            <a:r>
              <a:rPr lang="en-US" altLang="vi-VN" sz="3200" b="1" dirty="0">
                <a:solidFill>
                  <a:srgbClr val="C00000"/>
                </a:solidFill>
                <a:latin typeface="Cambria" panose="02040503050406030204" pitchFamily="18" charset="0"/>
                <a:ea typeface="Cambria" panose="02040503050406030204" pitchFamily="18" charset="0"/>
                <a:sym typeface="+mn-ea"/>
              </a:rPr>
              <a:t>ĐÒN BẨY VÀ ỨNG DỤNG</a:t>
            </a:r>
            <a:endParaRPr lang="vi-VN" sz="3200" b="1" dirty="0">
              <a:latin typeface="Cambria" panose="02040503050406030204" pitchFamily="18" charset="0"/>
              <a:ea typeface="Cambria" panose="02040503050406030204" pitchFamily="18" charset="0"/>
            </a:endParaRPr>
          </a:p>
        </p:txBody>
      </p:sp>
      <p:pic>
        <p:nvPicPr>
          <p:cNvPr id="4" name="Hình ảnh 3">
            <a:extLst>
              <a:ext uri="{FF2B5EF4-FFF2-40B4-BE49-F238E27FC236}">
                <a16:creationId xmlns:a16="http://schemas.microsoft.com/office/drawing/2014/main" xmlns="" id="{D99591C4-C3ED-3A6D-4EA0-84658D9992BD}"/>
              </a:ext>
            </a:extLst>
          </p:cNvPr>
          <p:cNvPicPr>
            <a:picLocks noChangeAspect="1"/>
          </p:cNvPicPr>
          <p:nvPr/>
        </p:nvPicPr>
        <p:blipFill>
          <a:blip r:embed="rId2"/>
          <a:stretch>
            <a:fillRect/>
          </a:stretch>
        </p:blipFill>
        <p:spPr>
          <a:xfrm>
            <a:off x="7418895" y="1394607"/>
            <a:ext cx="4573401" cy="3988811"/>
          </a:xfrm>
          <a:prstGeom prst="rect">
            <a:avLst/>
          </a:prstGeom>
        </p:spPr>
      </p:pic>
    </p:spTree>
    <p:extLst>
      <p:ext uri="{BB962C8B-B14F-4D97-AF65-F5344CB8AC3E}">
        <p14:creationId xmlns:p14="http://schemas.microsoft.com/office/powerpoint/2010/main" val="101452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8019947A-6050-9377-5D02-F1DA15BCABCF}"/>
              </a:ext>
            </a:extLst>
          </p:cNvPr>
          <p:cNvSpPr/>
          <p:nvPr/>
        </p:nvSpPr>
        <p:spPr>
          <a:xfrm>
            <a:off x="1" y="1475740"/>
            <a:ext cx="6270170" cy="48784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a:extLst>
              <a:ext uri="{FF2B5EF4-FFF2-40B4-BE49-F238E27FC236}">
                <a16:creationId xmlns:a16="http://schemas.microsoft.com/office/drawing/2014/main" xmlns="" id="{9839A55F-6DEF-2092-9F85-1D1B97048CFE}"/>
              </a:ext>
            </a:extLst>
          </p:cNvPr>
          <p:cNvSpPr txBox="1"/>
          <p:nvPr/>
        </p:nvSpPr>
        <p:spPr>
          <a:xfrm>
            <a:off x="0" y="2096360"/>
            <a:ext cx="6096000" cy="3285900"/>
          </a:xfrm>
          <a:prstGeom prst="rect">
            <a:avLst/>
          </a:prstGeom>
          <a:noFill/>
        </p:spPr>
        <p:txBody>
          <a:bodyPr wrap="square">
            <a:spAutoFit/>
          </a:bodyPr>
          <a:lstStyle/>
          <a:p>
            <a:pPr marL="30480" marR="30480" indent="426720" algn="just">
              <a:lnSpc>
                <a:spcPct val="107000"/>
              </a:lnSpc>
              <a:spcBef>
                <a:spcPts val="0"/>
              </a:spcBef>
              <a:spcAft>
                <a:spcPts val="0"/>
              </a:spcAft>
            </a:pPr>
            <a:r>
              <a:rPr lang="vi-VN" sz="2800" dirty="0">
                <a:effectLst/>
                <a:latin typeface="Cambria" panose="02040503050406030204" pitchFamily="18" charset="0"/>
                <a:ea typeface="Cambria" panose="02040503050406030204" pitchFamily="18" charset="0"/>
                <a:cs typeface="Times New Roman" panose="02020603050405020304" pitchFamily="18" charset="0"/>
              </a:rPr>
              <a:t>Từ kết quả thí nghiệm, trả lời các câu hỏi sau:</a:t>
            </a:r>
          </a:p>
          <a:p>
            <a:pPr marL="30480" marR="30480" indent="426720" algn="just">
              <a:lnSpc>
                <a:spcPct val="107000"/>
              </a:lnSpc>
              <a:spcBef>
                <a:spcPts val="0"/>
              </a:spcBef>
              <a:spcAft>
                <a:spcPts val="0"/>
              </a:spcAft>
            </a:pPr>
            <a:r>
              <a:rPr lang="vi-VN" sz="2800" dirty="0">
                <a:effectLst/>
                <a:latin typeface="Cambria" panose="02040503050406030204" pitchFamily="18" charset="0"/>
                <a:ea typeface="Cambria" panose="02040503050406030204" pitchFamily="18" charset="0"/>
                <a:cs typeface="Times New Roman" panose="02020603050405020304" pitchFamily="18" charset="0"/>
              </a:rPr>
              <a:t>Hình 19,1</a:t>
            </a:r>
          </a:p>
          <a:p>
            <a:pPr marL="30480" marR="30480" indent="426720" algn="just">
              <a:lnSpc>
                <a:spcPct val="107000"/>
              </a:lnSpc>
              <a:spcBef>
                <a:spcPts val="0"/>
              </a:spcBef>
              <a:spcAft>
                <a:spcPts val="0"/>
              </a:spcAft>
            </a:pPr>
            <a:r>
              <a:rPr lang="vi-VN" sz="2800" dirty="0">
                <a:effectLst/>
                <a:latin typeface="Cambria" panose="02040503050406030204" pitchFamily="18" charset="0"/>
                <a:ea typeface="Cambria" panose="02040503050406030204" pitchFamily="18" charset="0"/>
                <a:cs typeface="Times New Roman" panose="02020603050405020304" pitchFamily="18" charset="0"/>
              </a:rPr>
              <a:t>1. Đòn bẩy AB có tác dụng thay đổi hướng lực tác dụng khi nâng quả nặng như thế nào?</a:t>
            </a:r>
          </a:p>
          <a:p>
            <a:pPr marL="30480" marR="30480" indent="426720" algn="just">
              <a:lnSpc>
                <a:spcPct val="107000"/>
              </a:lnSpc>
              <a:spcBef>
                <a:spcPts val="0"/>
              </a:spcBef>
              <a:spcAft>
                <a:spcPts val="0"/>
              </a:spcAft>
            </a:pPr>
            <a:r>
              <a:rPr lang="vi-VN" sz="2800" dirty="0">
                <a:effectLst/>
                <a:latin typeface="Cambria" panose="02040503050406030204" pitchFamily="18" charset="0"/>
                <a:ea typeface="Cambria" panose="02040503050406030204" pitchFamily="18" charset="0"/>
                <a:cs typeface="Times New Roman" panose="02020603050405020304" pitchFamily="18" charset="0"/>
              </a:rPr>
              <a:t>2. Khi nào đòn bẩy cho ta lợi về lực?</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7" name="Rounded Rectangle 7">
            <a:extLst>
              <a:ext uri="{FF2B5EF4-FFF2-40B4-BE49-F238E27FC236}">
                <a16:creationId xmlns:a16="http://schemas.microsoft.com/office/drawing/2014/main" xmlns="" id="{0C265A32-5418-109A-3488-8704B1C2D425}"/>
              </a:ext>
            </a:extLst>
          </p:cNvPr>
          <p:cNvSpPr/>
          <p:nvPr/>
        </p:nvSpPr>
        <p:spPr>
          <a:xfrm>
            <a:off x="77470" y="737870"/>
            <a:ext cx="6983095" cy="64897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I. </a:t>
            </a:r>
            <a:r>
              <a:rPr lang="en-US" altLang="vi-VN" sz="3200" b="1" dirty="0">
                <a:solidFill>
                  <a:srgbClr val="FF0000"/>
                </a:solidFill>
                <a:latin typeface="Cambria" panose="02040503050406030204" pitchFamily="18" charset="0"/>
                <a:ea typeface="Cambria" panose="02040503050406030204" pitchFamily="18" charset="0"/>
              </a:rPr>
              <a:t>T</a:t>
            </a:r>
            <a:r>
              <a:rPr lang="vi-VN" sz="3200" b="1" dirty="0">
                <a:solidFill>
                  <a:srgbClr val="FF0000"/>
                </a:solidFill>
                <a:latin typeface="Cambria" panose="02040503050406030204" pitchFamily="18" charset="0"/>
                <a:ea typeface="Cambria" panose="02040503050406030204" pitchFamily="18" charset="0"/>
              </a:rPr>
              <a:t>ác dụng của đòn bẩy</a:t>
            </a:r>
          </a:p>
        </p:txBody>
      </p:sp>
      <p:sp>
        <p:nvSpPr>
          <p:cNvPr id="8" name="Rounded Rectangle 4">
            <a:extLst>
              <a:ext uri="{FF2B5EF4-FFF2-40B4-BE49-F238E27FC236}">
                <a16:creationId xmlns:a16="http://schemas.microsoft.com/office/drawing/2014/main" xmlns="" id="{4D82C19B-E52C-0268-CD57-93C093680471}"/>
              </a:ext>
            </a:extLst>
          </p:cNvPr>
          <p:cNvSpPr/>
          <p:nvPr/>
        </p:nvSpPr>
        <p:spPr>
          <a:xfrm>
            <a:off x="0" y="0"/>
            <a:ext cx="12192000" cy="648970"/>
          </a:xfrm>
          <a:prstGeom prst="roundRect">
            <a:avLst>
              <a:gd name="adj" fmla="val 978"/>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3200" b="1" dirty="0">
                <a:solidFill>
                  <a:srgbClr val="C00000"/>
                </a:solidFill>
                <a:latin typeface="Cambria" panose="02040503050406030204" pitchFamily="18" charset="0"/>
                <a:ea typeface="Cambria" panose="02040503050406030204" pitchFamily="18" charset="0"/>
                <a:sym typeface="+mn-ea"/>
              </a:rPr>
              <a:t>Bài </a:t>
            </a:r>
            <a:r>
              <a:rPr lang="en-US" altLang="vi-VN" sz="3200" b="1" dirty="0">
                <a:solidFill>
                  <a:srgbClr val="C00000"/>
                </a:solidFill>
                <a:latin typeface="Cambria" panose="02040503050406030204" pitchFamily="18" charset="0"/>
                <a:ea typeface="Cambria" panose="02040503050406030204" pitchFamily="18" charset="0"/>
                <a:sym typeface="+mn-ea"/>
              </a:rPr>
              <a:t>19</a:t>
            </a:r>
            <a:r>
              <a:rPr lang="vi-VN" sz="3200" b="1" dirty="0">
                <a:solidFill>
                  <a:srgbClr val="C00000"/>
                </a:solidFill>
                <a:latin typeface="Cambria" panose="02040503050406030204" pitchFamily="18" charset="0"/>
                <a:ea typeface="Cambria" panose="02040503050406030204" pitchFamily="18" charset="0"/>
                <a:sym typeface="+mn-ea"/>
              </a:rPr>
              <a:t>: </a:t>
            </a:r>
            <a:r>
              <a:rPr lang="en-US" altLang="vi-VN" sz="3200" b="1" dirty="0">
                <a:solidFill>
                  <a:srgbClr val="C00000"/>
                </a:solidFill>
                <a:latin typeface="Cambria" panose="02040503050406030204" pitchFamily="18" charset="0"/>
                <a:ea typeface="Cambria" panose="02040503050406030204" pitchFamily="18" charset="0"/>
                <a:sym typeface="+mn-ea"/>
              </a:rPr>
              <a:t>ĐÒN BẨY VÀ ỨNG DỤNG</a:t>
            </a:r>
            <a:endParaRPr lang="vi-VN" sz="3200" b="1" dirty="0">
              <a:latin typeface="Cambria" panose="02040503050406030204" pitchFamily="18" charset="0"/>
              <a:ea typeface="Cambria" panose="02040503050406030204" pitchFamily="18" charset="0"/>
            </a:endParaRPr>
          </a:p>
        </p:txBody>
      </p:sp>
      <p:pic>
        <p:nvPicPr>
          <p:cNvPr id="4" name="Hình ảnh 3">
            <a:extLst>
              <a:ext uri="{FF2B5EF4-FFF2-40B4-BE49-F238E27FC236}">
                <a16:creationId xmlns:a16="http://schemas.microsoft.com/office/drawing/2014/main" xmlns="" id="{D99591C4-C3ED-3A6D-4EA0-84658D9992BD}"/>
              </a:ext>
            </a:extLst>
          </p:cNvPr>
          <p:cNvPicPr>
            <a:picLocks noChangeAspect="1"/>
          </p:cNvPicPr>
          <p:nvPr/>
        </p:nvPicPr>
        <p:blipFill>
          <a:blip r:embed="rId2"/>
          <a:stretch>
            <a:fillRect/>
          </a:stretch>
        </p:blipFill>
        <p:spPr>
          <a:xfrm>
            <a:off x="6979298" y="1581565"/>
            <a:ext cx="4285403" cy="4666758"/>
          </a:xfrm>
          <a:prstGeom prst="rect">
            <a:avLst/>
          </a:prstGeom>
        </p:spPr>
      </p:pic>
    </p:spTree>
    <p:extLst>
      <p:ext uri="{BB962C8B-B14F-4D97-AF65-F5344CB8AC3E}">
        <p14:creationId xmlns:p14="http://schemas.microsoft.com/office/powerpoint/2010/main" val="285129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9839A55F-6DEF-2092-9F85-1D1B97048CFE}"/>
              </a:ext>
            </a:extLst>
          </p:cNvPr>
          <p:cNvSpPr txBox="1"/>
          <p:nvPr/>
        </p:nvSpPr>
        <p:spPr>
          <a:xfrm>
            <a:off x="317347" y="1967191"/>
            <a:ext cx="6811347" cy="1938992"/>
          </a:xfrm>
          <a:prstGeom prst="rect">
            <a:avLst/>
          </a:prstGeom>
          <a:solidFill>
            <a:schemeClr val="accent6">
              <a:lumMod val="20000"/>
              <a:lumOff val="80000"/>
            </a:schemeClr>
          </a:solidFill>
        </p:spPr>
        <p:txBody>
          <a:bodyPr wrap="square">
            <a:spAutoFit/>
          </a:bodyPr>
          <a:lstStyle/>
          <a:p>
            <a:pPr algn="just"/>
            <a:r>
              <a:rPr lang="vi-VN" sz="2400" b="0" i="0" dirty="0">
                <a:solidFill>
                  <a:srgbClr val="000000"/>
                </a:solidFill>
                <a:effectLst/>
                <a:latin typeface="Open Sans" panose="020B0606030504020204" pitchFamily="34" charset="0"/>
              </a:rPr>
              <a:t>Trả lời:</a:t>
            </a:r>
          </a:p>
          <a:p>
            <a:pPr marL="457200" indent="-457200" algn="just">
              <a:buAutoNum type="arabicPeriod"/>
            </a:pPr>
            <a:r>
              <a:rPr kumimoji="0" lang="vi-VN" altLang="vi-VN" sz="24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Đòn bẩy AB có tác dụng thay đổi hướng lực tác dụng khi nâng quả nặng: Lực tác dụng vào đầu A có phương thẳng đứng chiều từ trên xuống dưới</a:t>
            </a:r>
          </a:p>
        </p:txBody>
      </p:sp>
      <p:sp>
        <p:nvSpPr>
          <p:cNvPr id="7" name="Rounded Rectangle 7">
            <a:extLst>
              <a:ext uri="{FF2B5EF4-FFF2-40B4-BE49-F238E27FC236}">
                <a16:creationId xmlns:a16="http://schemas.microsoft.com/office/drawing/2014/main" xmlns="" id="{0C265A32-5418-109A-3488-8704B1C2D425}"/>
              </a:ext>
            </a:extLst>
          </p:cNvPr>
          <p:cNvSpPr/>
          <p:nvPr/>
        </p:nvSpPr>
        <p:spPr>
          <a:xfrm>
            <a:off x="77470" y="737870"/>
            <a:ext cx="6983095" cy="64897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I. </a:t>
            </a:r>
            <a:r>
              <a:rPr lang="en-US" altLang="vi-VN" sz="3200" b="1" dirty="0">
                <a:solidFill>
                  <a:srgbClr val="FF0000"/>
                </a:solidFill>
                <a:latin typeface="Cambria" panose="02040503050406030204" pitchFamily="18" charset="0"/>
                <a:ea typeface="Cambria" panose="02040503050406030204" pitchFamily="18" charset="0"/>
              </a:rPr>
              <a:t>T</a:t>
            </a:r>
            <a:r>
              <a:rPr lang="vi-VN" sz="3200" b="1" dirty="0">
                <a:solidFill>
                  <a:srgbClr val="FF0000"/>
                </a:solidFill>
                <a:latin typeface="Cambria" panose="02040503050406030204" pitchFamily="18" charset="0"/>
                <a:ea typeface="Cambria" panose="02040503050406030204" pitchFamily="18" charset="0"/>
              </a:rPr>
              <a:t>ác dụng của đòn bẩy</a:t>
            </a:r>
          </a:p>
        </p:txBody>
      </p:sp>
      <p:sp>
        <p:nvSpPr>
          <p:cNvPr id="8" name="Rounded Rectangle 4">
            <a:extLst>
              <a:ext uri="{FF2B5EF4-FFF2-40B4-BE49-F238E27FC236}">
                <a16:creationId xmlns:a16="http://schemas.microsoft.com/office/drawing/2014/main" xmlns="" id="{4D82C19B-E52C-0268-CD57-93C093680471}"/>
              </a:ext>
            </a:extLst>
          </p:cNvPr>
          <p:cNvSpPr/>
          <p:nvPr/>
        </p:nvSpPr>
        <p:spPr>
          <a:xfrm>
            <a:off x="0" y="24861"/>
            <a:ext cx="12192000" cy="648970"/>
          </a:xfrm>
          <a:prstGeom prst="roundRect">
            <a:avLst>
              <a:gd name="adj" fmla="val 978"/>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3200" b="1" dirty="0">
                <a:solidFill>
                  <a:srgbClr val="C00000"/>
                </a:solidFill>
                <a:latin typeface="Cambria" panose="02040503050406030204" pitchFamily="18" charset="0"/>
                <a:ea typeface="Cambria" panose="02040503050406030204" pitchFamily="18" charset="0"/>
                <a:sym typeface="+mn-ea"/>
              </a:rPr>
              <a:t>Bài </a:t>
            </a:r>
            <a:r>
              <a:rPr lang="en-US" altLang="vi-VN" sz="3200" b="1" dirty="0">
                <a:solidFill>
                  <a:srgbClr val="C00000"/>
                </a:solidFill>
                <a:latin typeface="Cambria" panose="02040503050406030204" pitchFamily="18" charset="0"/>
                <a:ea typeface="Cambria" panose="02040503050406030204" pitchFamily="18" charset="0"/>
                <a:sym typeface="+mn-ea"/>
              </a:rPr>
              <a:t>19</a:t>
            </a:r>
            <a:r>
              <a:rPr lang="vi-VN" sz="3200" b="1" dirty="0">
                <a:solidFill>
                  <a:srgbClr val="C00000"/>
                </a:solidFill>
                <a:latin typeface="Cambria" panose="02040503050406030204" pitchFamily="18" charset="0"/>
                <a:ea typeface="Cambria" panose="02040503050406030204" pitchFamily="18" charset="0"/>
                <a:sym typeface="+mn-ea"/>
              </a:rPr>
              <a:t>: </a:t>
            </a:r>
            <a:r>
              <a:rPr lang="en-US" altLang="vi-VN" sz="3200" b="1" dirty="0">
                <a:solidFill>
                  <a:srgbClr val="C00000"/>
                </a:solidFill>
                <a:latin typeface="Cambria" panose="02040503050406030204" pitchFamily="18" charset="0"/>
                <a:ea typeface="Cambria" panose="02040503050406030204" pitchFamily="18" charset="0"/>
                <a:sym typeface="+mn-ea"/>
              </a:rPr>
              <a:t>ĐÒN BẨY VÀ ỨNG DỤNG</a:t>
            </a:r>
            <a:endParaRPr lang="vi-VN" sz="3200" b="1" dirty="0">
              <a:latin typeface="Cambria" panose="02040503050406030204" pitchFamily="18" charset="0"/>
              <a:ea typeface="Cambria" panose="02040503050406030204" pitchFamily="18" charset="0"/>
            </a:endParaRPr>
          </a:p>
        </p:txBody>
      </p:sp>
      <p:pic>
        <p:nvPicPr>
          <p:cNvPr id="4" name="Hình ảnh 3">
            <a:extLst>
              <a:ext uri="{FF2B5EF4-FFF2-40B4-BE49-F238E27FC236}">
                <a16:creationId xmlns:a16="http://schemas.microsoft.com/office/drawing/2014/main" xmlns="" id="{D99591C4-C3ED-3A6D-4EA0-84658D9992BD}"/>
              </a:ext>
            </a:extLst>
          </p:cNvPr>
          <p:cNvPicPr>
            <a:picLocks noChangeAspect="1"/>
          </p:cNvPicPr>
          <p:nvPr/>
        </p:nvPicPr>
        <p:blipFill>
          <a:blip r:embed="rId2"/>
          <a:stretch>
            <a:fillRect/>
          </a:stretch>
        </p:blipFill>
        <p:spPr>
          <a:xfrm>
            <a:off x="7872433" y="1967191"/>
            <a:ext cx="3662856" cy="3988811"/>
          </a:xfrm>
          <a:prstGeom prst="rect">
            <a:avLst/>
          </a:prstGeom>
        </p:spPr>
      </p:pic>
      <p:sp>
        <p:nvSpPr>
          <p:cNvPr id="2" name="TextBox 5">
            <a:extLst>
              <a:ext uri="{FF2B5EF4-FFF2-40B4-BE49-F238E27FC236}">
                <a16:creationId xmlns:a16="http://schemas.microsoft.com/office/drawing/2014/main" xmlns="" id="{C403ACE7-D0DC-3386-07C7-92C73E42F4C6}"/>
              </a:ext>
            </a:extLst>
          </p:cNvPr>
          <p:cNvSpPr txBox="1"/>
          <p:nvPr/>
        </p:nvSpPr>
        <p:spPr>
          <a:xfrm>
            <a:off x="317347" y="4083952"/>
            <a:ext cx="6811347" cy="1569660"/>
          </a:xfrm>
          <a:prstGeom prst="rect">
            <a:avLst/>
          </a:prstGeom>
          <a:solidFill>
            <a:schemeClr val="accent5">
              <a:lumMod val="20000"/>
              <a:lumOff val="80000"/>
            </a:schemeClr>
          </a:solidFill>
        </p:spPr>
        <p:txBody>
          <a:bodyPr wrap="square">
            <a:spAutoFit/>
          </a:bodyPr>
          <a:lstStyle/>
          <a:p>
            <a:pPr algn="just"/>
            <a:endParaRPr kumimoji="0" lang="vi-VN" altLang="vi-VN" sz="24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endParaRPr>
          </a:p>
          <a:p>
            <a:pPr algn="just"/>
            <a:r>
              <a:rPr lang="vi-VN" altLang="vi-VN" sz="2400" dirty="0">
                <a:solidFill>
                  <a:srgbClr val="000000"/>
                </a:solidFill>
                <a:latin typeface="Open Sans" panose="020B0606030504020204" pitchFamily="34" charset="0"/>
                <a:cs typeface="Open Sans" panose="020B0606030504020204" pitchFamily="34" charset="0"/>
              </a:rPr>
              <a:t>2.</a:t>
            </a:r>
            <a:r>
              <a:rPr kumimoji="0" lang="vi-VN" altLang="vi-VN" sz="24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Đòn bẩy cho ta lợi thế về lực khi cánh tay đòn (khoảng cách từ điểm tựa O tới giá của lực) càng dài.</a:t>
            </a:r>
            <a:endParaRPr kumimoji="0" lang="vi-VN" altLang="vi-VN"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57327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xmlns="" id="{760CD5BD-420B-C0C3-A918-36299B5CC5A7}"/>
              </a:ext>
            </a:extLst>
          </p:cNvPr>
          <p:cNvSpPr/>
          <p:nvPr/>
        </p:nvSpPr>
        <p:spPr>
          <a:xfrm>
            <a:off x="139277" y="918249"/>
            <a:ext cx="5956723" cy="2881656"/>
          </a:xfrm>
          <a:prstGeom prst="round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7200" dirty="0">
                <a:solidFill>
                  <a:srgbClr val="000000"/>
                </a:solidFill>
                <a:effectLst/>
                <a:latin typeface="Times New Roman" panose="02020603050405020304" pitchFamily="18" charset="0"/>
                <a:ea typeface="Times New Roman" panose="02020603050405020304" pitchFamily="18" charset="0"/>
              </a:rPr>
              <a:t>?</a:t>
            </a:r>
          </a:p>
          <a:p>
            <a:pPr marL="514350" indent="-514350" algn="just">
              <a:buAutoNum type="arabicPeriod"/>
            </a:pPr>
            <a:r>
              <a:rPr lang="vi-VN" sz="3200" dirty="0">
                <a:solidFill>
                  <a:srgbClr val="000000"/>
                </a:solidFill>
                <a:effectLst/>
                <a:latin typeface="Times New Roman" panose="02020603050405020304" pitchFamily="18" charset="0"/>
                <a:ea typeface="Times New Roman" panose="02020603050405020304" pitchFamily="18" charset="0"/>
              </a:rPr>
              <a:t>Xác định điểm tựa O nêu tác dụng thay đổi hướng của lực của các đòn bẩy trong hình sau:</a:t>
            </a:r>
            <a:endParaRPr lang="vi-VN" sz="3200" dirty="0">
              <a:solidFill>
                <a:srgbClr val="000000"/>
              </a:solidFill>
              <a:latin typeface="Times New Roman" panose="02020603050405020304" pitchFamily="18" charset="0"/>
            </a:endParaRPr>
          </a:p>
          <a:p>
            <a:pPr algn="just"/>
            <a:endParaRPr lang="en-US" sz="3200" dirty="0"/>
          </a:p>
        </p:txBody>
      </p:sp>
      <p:sp>
        <p:nvSpPr>
          <p:cNvPr id="7" name="Rounded Rectangle 4">
            <a:extLst>
              <a:ext uri="{FF2B5EF4-FFF2-40B4-BE49-F238E27FC236}">
                <a16:creationId xmlns:a16="http://schemas.microsoft.com/office/drawing/2014/main" xmlns="" id="{FABC8911-D655-93B8-A53E-137425D2FCB7}"/>
              </a:ext>
            </a:extLst>
          </p:cNvPr>
          <p:cNvSpPr/>
          <p:nvPr/>
        </p:nvSpPr>
        <p:spPr>
          <a:xfrm>
            <a:off x="0" y="0"/>
            <a:ext cx="12192000" cy="648970"/>
          </a:xfrm>
          <a:prstGeom prst="roundRect">
            <a:avLst>
              <a:gd name="adj" fmla="val 978"/>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3200" b="1" dirty="0">
                <a:solidFill>
                  <a:srgbClr val="C00000"/>
                </a:solidFill>
                <a:latin typeface="Cambria" panose="02040503050406030204" pitchFamily="18" charset="0"/>
                <a:ea typeface="Cambria" panose="02040503050406030204" pitchFamily="18" charset="0"/>
                <a:sym typeface="+mn-ea"/>
              </a:rPr>
              <a:t>Bài </a:t>
            </a:r>
            <a:r>
              <a:rPr lang="en-US" altLang="vi-VN" sz="3200" b="1" dirty="0">
                <a:solidFill>
                  <a:srgbClr val="C00000"/>
                </a:solidFill>
                <a:latin typeface="Cambria" panose="02040503050406030204" pitchFamily="18" charset="0"/>
                <a:ea typeface="Cambria" panose="02040503050406030204" pitchFamily="18" charset="0"/>
                <a:sym typeface="+mn-ea"/>
              </a:rPr>
              <a:t>19</a:t>
            </a:r>
            <a:r>
              <a:rPr lang="vi-VN" sz="3200" b="1" dirty="0">
                <a:solidFill>
                  <a:srgbClr val="C00000"/>
                </a:solidFill>
                <a:latin typeface="Cambria" panose="02040503050406030204" pitchFamily="18" charset="0"/>
                <a:ea typeface="Cambria" panose="02040503050406030204" pitchFamily="18" charset="0"/>
                <a:sym typeface="+mn-ea"/>
              </a:rPr>
              <a:t>: </a:t>
            </a:r>
            <a:r>
              <a:rPr lang="en-US" altLang="vi-VN" sz="3200" b="1" dirty="0">
                <a:solidFill>
                  <a:srgbClr val="C00000"/>
                </a:solidFill>
                <a:latin typeface="Cambria" panose="02040503050406030204" pitchFamily="18" charset="0"/>
                <a:ea typeface="Cambria" panose="02040503050406030204" pitchFamily="18" charset="0"/>
                <a:sym typeface="+mn-ea"/>
              </a:rPr>
              <a:t>ĐÒN BẨY VÀ ỨNG DỤNG</a:t>
            </a:r>
            <a:endParaRPr lang="vi-VN" sz="3200" b="1" dirty="0">
              <a:latin typeface="Cambria" panose="02040503050406030204" pitchFamily="18" charset="0"/>
              <a:ea typeface="Cambria" panose="02040503050406030204" pitchFamily="18" charset="0"/>
            </a:endParaRPr>
          </a:p>
        </p:txBody>
      </p:sp>
      <p:pic>
        <p:nvPicPr>
          <p:cNvPr id="3" name="Hình ảnh 2">
            <a:extLst>
              <a:ext uri="{FF2B5EF4-FFF2-40B4-BE49-F238E27FC236}">
                <a16:creationId xmlns:a16="http://schemas.microsoft.com/office/drawing/2014/main" xmlns="" id="{DDDA0B60-F12A-FC8B-7727-2EE7DE14BBC1}"/>
              </a:ext>
            </a:extLst>
          </p:cNvPr>
          <p:cNvPicPr>
            <a:picLocks noChangeAspect="1"/>
          </p:cNvPicPr>
          <p:nvPr/>
        </p:nvPicPr>
        <p:blipFill>
          <a:blip r:embed="rId2"/>
          <a:stretch>
            <a:fillRect/>
          </a:stretch>
        </p:blipFill>
        <p:spPr>
          <a:xfrm>
            <a:off x="6382139" y="1976465"/>
            <a:ext cx="5552396" cy="3873828"/>
          </a:xfrm>
          <a:prstGeom prst="rect">
            <a:avLst/>
          </a:prstGeom>
        </p:spPr>
      </p:pic>
      <p:sp>
        <p:nvSpPr>
          <p:cNvPr id="2" name="Rounded Rectangle 5">
            <a:extLst>
              <a:ext uri="{FF2B5EF4-FFF2-40B4-BE49-F238E27FC236}">
                <a16:creationId xmlns:a16="http://schemas.microsoft.com/office/drawing/2014/main" xmlns="" id="{F8963951-AFDA-4FFC-3D79-1C18E38AA7F6}"/>
              </a:ext>
            </a:extLst>
          </p:cNvPr>
          <p:cNvSpPr/>
          <p:nvPr/>
        </p:nvSpPr>
        <p:spPr>
          <a:xfrm>
            <a:off x="282346" y="4069184"/>
            <a:ext cx="5956723" cy="2070359"/>
          </a:xfrm>
          <a:prstGeom prst="round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rgbClr val="000000"/>
                </a:solidFill>
                <a:latin typeface="Times New Roman" panose="02020603050405020304" pitchFamily="18" charset="0"/>
              </a:rPr>
              <a:t>2. Sử dụng đòn bẩy như Hình    19.2 có thể làm đổi hướng tác dụng lực như thế nào?</a:t>
            </a:r>
          </a:p>
        </p:txBody>
      </p:sp>
    </p:spTree>
    <p:extLst>
      <p:ext uri="{BB962C8B-B14F-4D97-AF65-F5344CB8AC3E}">
        <p14:creationId xmlns:p14="http://schemas.microsoft.com/office/powerpoint/2010/main" val="187492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43D9F25-F639-4FC0-B76B-02FE569AE856}" type="slidenum">
              <a:rPr lang="en-US" sz="1400"/>
              <a:pPr eaLnBrk="1" hangingPunct="1"/>
              <a:t>3</a:t>
            </a:fld>
            <a:endParaRPr lang="en-US" sz="1400"/>
          </a:p>
        </p:txBody>
      </p:sp>
      <p:sp>
        <p:nvSpPr>
          <p:cNvPr id="2066" name="Text Box 18"/>
          <p:cNvSpPr txBox="1">
            <a:spLocks noChangeArrowheads="1"/>
          </p:cNvSpPr>
          <p:nvPr/>
        </p:nvSpPr>
        <p:spPr bwMode="auto">
          <a:xfrm>
            <a:off x="1828800" y="762000"/>
            <a:ext cx="8458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sz="3200" b="1">
                <a:solidFill>
                  <a:srgbClr val="0066FF"/>
                </a:solidFill>
              </a:rPr>
              <a:t>Hãy quan sát hình vẽ chiếc cần vọt (hình 15.1), xà beng (hình 15.2), búa nhổ đinh (hình15.3). Chúng đều là các đòn bẩy. </a:t>
            </a:r>
          </a:p>
        </p:txBody>
      </p:sp>
      <p:pic>
        <p:nvPicPr>
          <p:cNvPr id="2083" name="Picture 35" descr="hinh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438400"/>
            <a:ext cx="2895600" cy="36703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84" name="Picture 36" descr="hinh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438401"/>
            <a:ext cx="2667000" cy="3648075"/>
          </a:xfrm>
          <a:prstGeom prst="rect">
            <a:avLst/>
          </a:prstGeom>
          <a:solidFill>
            <a:srgbClr val="339933">
              <a:alpha val="87842"/>
            </a:srgbClr>
          </a:solidFill>
          <a:ln w="38100">
            <a:solidFill>
              <a:srgbClr val="000000"/>
            </a:solidFill>
            <a:miter lim="800000"/>
            <a:headEnd/>
            <a:tailEnd/>
          </a:ln>
        </p:spPr>
      </p:pic>
      <p:pic>
        <p:nvPicPr>
          <p:cNvPr id="2085" name="Picture 37" descr="hinh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1" y="2438400"/>
            <a:ext cx="2614613" cy="36385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606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066">
                                            <p:txEl>
                                              <p:pRg st="0" end="0"/>
                                            </p:txEl>
                                          </p:spTgt>
                                        </p:tgtEl>
                                        <p:attrNameLst>
                                          <p:attrName>style.visibility</p:attrName>
                                        </p:attrNameLst>
                                      </p:cBhvr>
                                      <p:to>
                                        <p:strVal val="visible"/>
                                      </p:to>
                                    </p:set>
                                    <p:anim calcmode="lin" valueType="num">
                                      <p:cBhvr>
                                        <p:cTn id="7" dur="500" fill="hold"/>
                                        <p:tgtEl>
                                          <p:spTgt spid="206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06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06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06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2083"/>
                                        </p:tgtEl>
                                        <p:attrNameLst>
                                          <p:attrName>style.visibility</p:attrName>
                                        </p:attrNameLst>
                                      </p:cBhvr>
                                      <p:to>
                                        <p:strVal val="visible"/>
                                      </p:to>
                                    </p:set>
                                    <p:animEffect transition="in" filter="fade">
                                      <p:cBhvr>
                                        <p:cTn id="15" dur="2000"/>
                                        <p:tgtEl>
                                          <p:spTgt spid="2083"/>
                                        </p:tgtEl>
                                      </p:cBhvr>
                                    </p:animEffect>
                                    <p:anim calcmode="lin" valueType="num">
                                      <p:cBhvr>
                                        <p:cTn id="16" dur="2000" fill="hold"/>
                                        <p:tgtEl>
                                          <p:spTgt spid="2083"/>
                                        </p:tgtEl>
                                        <p:attrNameLst>
                                          <p:attrName>style.rotation</p:attrName>
                                        </p:attrNameLst>
                                      </p:cBhvr>
                                      <p:tavLst>
                                        <p:tav tm="0">
                                          <p:val>
                                            <p:fltVal val="720"/>
                                          </p:val>
                                        </p:tav>
                                        <p:tav tm="100000">
                                          <p:val>
                                            <p:fltVal val="0"/>
                                          </p:val>
                                        </p:tav>
                                      </p:tavLst>
                                    </p:anim>
                                    <p:anim calcmode="lin" valueType="num">
                                      <p:cBhvr>
                                        <p:cTn id="17" dur="2000" fill="hold"/>
                                        <p:tgtEl>
                                          <p:spTgt spid="2083"/>
                                        </p:tgtEl>
                                        <p:attrNameLst>
                                          <p:attrName>ppt_h</p:attrName>
                                        </p:attrNameLst>
                                      </p:cBhvr>
                                      <p:tavLst>
                                        <p:tav tm="0">
                                          <p:val>
                                            <p:fltVal val="0"/>
                                          </p:val>
                                        </p:tav>
                                        <p:tav tm="100000">
                                          <p:val>
                                            <p:strVal val="#ppt_h"/>
                                          </p:val>
                                        </p:tav>
                                      </p:tavLst>
                                    </p:anim>
                                    <p:anim calcmode="lin" valueType="num">
                                      <p:cBhvr>
                                        <p:cTn id="18" dur="2000" fill="hold"/>
                                        <p:tgtEl>
                                          <p:spTgt spid="2083"/>
                                        </p:tgtEl>
                                        <p:attrNameLst>
                                          <p:attrName>ppt_w</p:attrName>
                                        </p:attrNameLst>
                                      </p:cBhvr>
                                      <p:tavLst>
                                        <p:tav tm="0">
                                          <p:val>
                                            <p:fltVal val="0"/>
                                          </p:val>
                                        </p:tav>
                                        <p:tav tm="100000">
                                          <p:val>
                                            <p:strVal val="#ppt_w"/>
                                          </p:val>
                                        </p:tav>
                                      </p:tavLst>
                                    </p:anim>
                                  </p:childTnLst>
                                </p:cTn>
                              </p:par>
                              <p:par>
                                <p:cTn id="19" presetID="35" presetClass="entr" presetSubtype="0" fill="hold" nodeType="withEffect">
                                  <p:stCondLst>
                                    <p:cond delay="0"/>
                                  </p:stCondLst>
                                  <p:childTnLst>
                                    <p:set>
                                      <p:cBhvr>
                                        <p:cTn id="20" dur="1" fill="hold">
                                          <p:stCondLst>
                                            <p:cond delay="0"/>
                                          </p:stCondLst>
                                        </p:cTn>
                                        <p:tgtEl>
                                          <p:spTgt spid="2084"/>
                                        </p:tgtEl>
                                        <p:attrNameLst>
                                          <p:attrName>style.visibility</p:attrName>
                                        </p:attrNameLst>
                                      </p:cBhvr>
                                      <p:to>
                                        <p:strVal val="visible"/>
                                      </p:to>
                                    </p:set>
                                    <p:animEffect transition="in" filter="fade">
                                      <p:cBhvr>
                                        <p:cTn id="21" dur="2000"/>
                                        <p:tgtEl>
                                          <p:spTgt spid="2084"/>
                                        </p:tgtEl>
                                      </p:cBhvr>
                                    </p:animEffect>
                                    <p:anim calcmode="lin" valueType="num">
                                      <p:cBhvr>
                                        <p:cTn id="22" dur="2000" fill="hold"/>
                                        <p:tgtEl>
                                          <p:spTgt spid="2084"/>
                                        </p:tgtEl>
                                        <p:attrNameLst>
                                          <p:attrName>style.rotation</p:attrName>
                                        </p:attrNameLst>
                                      </p:cBhvr>
                                      <p:tavLst>
                                        <p:tav tm="0">
                                          <p:val>
                                            <p:fltVal val="720"/>
                                          </p:val>
                                        </p:tav>
                                        <p:tav tm="100000">
                                          <p:val>
                                            <p:fltVal val="0"/>
                                          </p:val>
                                        </p:tav>
                                      </p:tavLst>
                                    </p:anim>
                                    <p:anim calcmode="lin" valueType="num">
                                      <p:cBhvr>
                                        <p:cTn id="23" dur="2000" fill="hold"/>
                                        <p:tgtEl>
                                          <p:spTgt spid="2084"/>
                                        </p:tgtEl>
                                        <p:attrNameLst>
                                          <p:attrName>ppt_h</p:attrName>
                                        </p:attrNameLst>
                                      </p:cBhvr>
                                      <p:tavLst>
                                        <p:tav tm="0">
                                          <p:val>
                                            <p:fltVal val="0"/>
                                          </p:val>
                                        </p:tav>
                                        <p:tav tm="100000">
                                          <p:val>
                                            <p:strVal val="#ppt_h"/>
                                          </p:val>
                                        </p:tav>
                                      </p:tavLst>
                                    </p:anim>
                                    <p:anim calcmode="lin" valueType="num">
                                      <p:cBhvr>
                                        <p:cTn id="24" dur="2000" fill="hold"/>
                                        <p:tgtEl>
                                          <p:spTgt spid="2084"/>
                                        </p:tgtEl>
                                        <p:attrNameLst>
                                          <p:attrName>ppt_w</p:attrName>
                                        </p:attrNameLst>
                                      </p:cBhvr>
                                      <p:tavLst>
                                        <p:tav tm="0">
                                          <p:val>
                                            <p:fltVal val="0"/>
                                          </p:val>
                                        </p:tav>
                                        <p:tav tm="100000">
                                          <p:val>
                                            <p:strVal val="#ppt_w"/>
                                          </p:val>
                                        </p:tav>
                                      </p:tavLst>
                                    </p:anim>
                                  </p:childTnLst>
                                </p:cTn>
                              </p:par>
                              <p:par>
                                <p:cTn id="25" presetID="35" presetClass="entr" presetSubtype="0" fill="hold" nodeType="withEffect">
                                  <p:stCondLst>
                                    <p:cond delay="0"/>
                                  </p:stCondLst>
                                  <p:childTnLst>
                                    <p:set>
                                      <p:cBhvr>
                                        <p:cTn id="26" dur="1" fill="hold">
                                          <p:stCondLst>
                                            <p:cond delay="0"/>
                                          </p:stCondLst>
                                        </p:cTn>
                                        <p:tgtEl>
                                          <p:spTgt spid="2085"/>
                                        </p:tgtEl>
                                        <p:attrNameLst>
                                          <p:attrName>style.visibility</p:attrName>
                                        </p:attrNameLst>
                                      </p:cBhvr>
                                      <p:to>
                                        <p:strVal val="visible"/>
                                      </p:to>
                                    </p:set>
                                    <p:animEffect transition="in" filter="fade">
                                      <p:cBhvr>
                                        <p:cTn id="27" dur="2000"/>
                                        <p:tgtEl>
                                          <p:spTgt spid="2085"/>
                                        </p:tgtEl>
                                      </p:cBhvr>
                                    </p:animEffect>
                                    <p:anim calcmode="lin" valueType="num">
                                      <p:cBhvr>
                                        <p:cTn id="28" dur="2000" fill="hold"/>
                                        <p:tgtEl>
                                          <p:spTgt spid="2085"/>
                                        </p:tgtEl>
                                        <p:attrNameLst>
                                          <p:attrName>style.rotation</p:attrName>
                                        </p:attrNameLst>
                                      </p:cBhvr>
                                      <p:tavLst>
                                        <p:tav tm="0">
                                          <p:val>
                                            <p:fltVal val="720"/>
                                          </p:val>
                                        </p:tav>
                                        <p:tav tm="100000">
                                          <p:val>
                                            <p:fltVal val="0"/>
                                          </p:val>
                                        </p:tav>
                                      </p:tavLst>
                                    </p:anim>
                                    <p:anim calcmode="lin" valueType="num">
                                      <p:cBhvr>
                                        <p:cTn id="29" dur="2000" fill="hold"/>
                                        <p:tgtEl>
                                          <p:spTgt spid="2085"/>
                                        </p:tgtEl>
                                        <p:attrNameLst>
                                          <p:attrName>ppt_h</p:attrName>
                                        </p:attrNameLst>
                                      </p:cBhvr>
                                      <p:tavLst>
                                        <p:tav tm="0">
                                          <p:val>
                                            <p:fltVal val="0"/>
                                          </p:val>
                                        </p:tav>
                                        <p:tav tm="100000">
                                          <p:val>
                                            <p:strVal val="#ppt_h"/>
                                          </p:val>
                                        </p:tav>
                                      </p:tavLst>
                                    </p:anim>
                                    <p:anim calcmode="lin" valueType="num">
                                      <p:cBhvr>
                                        <p:cTn id="30" dur="2000" fill="hold"/>
                                        <p:tgtEl>
                                          <p:spTgt spid="208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xmlns="" id="{760CD5BD-420B-C0C3-A918-36299B5CC5A7}"/>
              </a:ext>
            </a:extLst>
          </p:cNvPr>
          <p:cNvSpPr/>
          <p:nvPr/>
        </p:nvSpPr>
        <p:spPr>
          <a:xfrm>
            <a:off x="257465" y="1662967"/>
            <a:ext cx="1646749" cy="826771"/>
          </a:xfrm>
          <a:prstGeom prst="round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bg2">
                    <a:lumMod val="10000"/>
                  </a:schemeClr>
                </a:solidFill>
              </a:rPr>
              <a:t>Trả lời</a:t>
            </a:r>
          </a:p>
          <a:p>
            <a:pPr algn="just"/>
            <a:r>
              <a:rPr lang="vi-VN" sz="3200" dirty="0">
                <a:solidFill>
                  <a:schemeClr val="bg2">
                    <a:lumMod val="10000"/>
                  </a:schemeClr>
                </a:solidFill>
              </a:rPr>
              <a:t>1. </a:t>
            </a:r>
            <a:endParaRPr lang="en-US" sz="3200" dirty="0">
              <a:solidFill>
                <a:schemeClr val="bg2">
                  <a:lumMod val="10000"/>
                </a:schemeClr>
              </a:solidFill>
            </a:endParaRPr>
          </a:p>
        </p:txBody>
      </p:sp>
      <p:sp>
        <p:nvSpPr>
          <p:cNvPr id="6" name="Rounded Rectangle 7">
            <a:extLst>
              <a:ext uri="{FF2B5EF4-FFF2-40B4-BE49-F238E27FC236}">
                <a16:creationId xmlns:a16="http://schemas.microsoft.com/office/drawing/2014/main" xmlns="" id="{2B2002F7-EF46-4BA6-A87D-C2ACB070C106}"/>
              </a:ext>
            </a:extLst>
          </p:cNvPr>
          <p:cNvSpPr/>
          <p:nvPr/>
        </p:nvSpPr>
        <p:spPr>
          <a:xfrm>
            <a:off x="77470" y="826770"/>
            <a:ext cx="6983095" cy="64897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I. </a:t>
            </a:r>
            <a:r>
              <a:rPr lang="en-US" altLang="vi-VN" sz="3200" b="1" dirty="0">
                <a:solidFill>
                  <a:srgbClr val="FF0000"/>
                </a:solidFill>
                <a:latin typeface="Cambria" panose="02040503050406030204" pitchFamily="18" charset="0"/>
                <a:ea typeface="Cambria" panose="02040503050406030204" pitchFamily="18" charset="0"/>
              </a:rPr>
              <a:t>T</a:t>
            </a:r>
            <a:r>
              <a:rPr lang="vi-VN" sz="3200" b="1" dirty="0">
                <a:solidFill>
                  <a:srgbClr val="FF0000"/>
                </a:solidFill>
                <a:latin typeface="Cambria" panose="02040503050406030204" pitchFamily="18" charset="0"/>
                <a:ea typeface="Cambria" panose="02040503050406030204" pitchFamily="18" charset="0"/>
              </a:rPr>
              <a:t>ác dụng của đòn bẩy</a:t>
            </a:r>
          </a:p>
        </p:txBody>
      </p:sp>
      <p:sp>
        <p:nvSpPr>
          <p:cNvPr id="7" name="Rounded Rectangle 4">
            <a:extLst>
              <a:ext uri="{FF2B5EF4-FFF2-40B4-BE49-F238E27FC236}">
                <a16:creationId xmlns:a16="http://schemas.microsoft.com/office/drawing/2014/main" xmlns="" id="{FABC8911-D655-93B8-A53E-137425D2FCB7}"/>
              </a:ext>
            </a:extLst>
          </p:cNvPr>
          <p:cNvSpPr/>
          <p:nvPr/>
        </p:nvSpPr>
        <p:spPr>
          <a:xfrm>
            <a:off x="0" y="0"/>
            <a:ext cx="12192000" cy="648970"/>
          </a:xfrm>
          <a:prstGeom prst="roundRect">
            <a:avLst>
              <a:gd name="adj" fmla="val 978"/>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3200" b="1" dirty="0">
                <a:solidFill>
                  <a:srgbClr val="C00000"/>
                </a:solidFill>
                <a:latin typeface="Cambria" panose="02040503050406030204" pitchFamily="18" charset="0"/>
                <a:ea typeface="Cambria" panose="02040503050406030204" pitchFamily="18" charset="0"/>
                <a:sym typeface="+mn-ea"/>
              </a:rPr>
              <a:t>Bài </a:t>
            </a:r>
            <a:r>
              <a:rPr lang="en-US" altLang="vi-VN" sz="3200" b="1" dirty="0">
                <a:solidFill>
                  <a:srgbClr val="C00000"/>
                </a:solidFill>
                <a:latin typeface="Cambria" panose="02040503050406030204" pitchFamily="18" charset="0"/>
                <a:ea typeface="Cambria" panose="02040503050406030204" pitchFamily="18" charset="0"/>
                <a:sym typeface="+mn-ea"/>
              </a:rPr>
              <a:t>19</a:t>
            </a:r>
            <a:r>
              <a:rPr lang="vi-VN" sz="3200" b="1" dirty="0">
                <a:solidFill>
                  <a:srgbClr val="C00000"/>
                </a:solidFill>
                <a:latin typeface="Cambria" panose="02040503050406030204" pitchFamily="18" charset="0"/>
                <a:ea typeface="Cambria" panose="02040503050406030204" pitchFamily="18" charset="0"/>
                <a:sym typeface="+mn-ea"/>
              </a:rPr>
              <a:t>: </a:t>
            </a:r>
            <a:r>
              <a:rPr lang="en-US" altLang="vi-VN" sz="3200" b="1" dirty="0">
                <a:solidFill>
                  <a:srgbClr val="C00000"/>
                </a:solidFill>
                <a:latin typeface="Cambria" panose="02040503050406030204" pitchFamily="18" charset="0"/>
                <a:ea typeface="Cambria" panose="02040503050406030204" pitchFamily="18" charset="0"/>
                <a:sym typeface="+mn-ea"/>
              </a:rPr>
              <a:t>ĐÒN BẨY VÀ ỨNG DỤNG</a:t>
            </a:r>
            <a:endParaRPr lang="vi-VN" sz="3200" b="1" dirty="0">
              <a:latin typeface="Cambria" panose="02040503050406030204" pitchFamily="18" charset="0"/>
              <a:ea typeface="Cambria" panose="02040503050406030204" pitchFamily="18" charset="0"/>
            </a:endParaRPr>
          </a:p>
        </p:txBody>
      </p:sp>
      <p:pic>
        <p:nvPicPr>
          <p:cNvPr id="2054" name="Picture 6" descr="Xác định điểm tựa, cánh tay đòn trong các trường hợp ở Hình 19.2">
            <a:extLst>
              <a:ext uri="{FF2B5EF4-FFF2-40B4-BE49-F238E27FC236}">
                <a16:creationId xmlns:a16="http://schemas.microsoft.com/office/drawing/2014/main" xmlns="" id="{44125D01-5983-6ECE-5DF2-9ACDB9B21E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22" y="2480312"/>
            <a:ext cx="3788791" cy="3677541"/>
          </a:xfrm>
          <a:prstGeom prst="rect">
            <a:avLst/>
          </a:prstGeom>
          <a:noFill/>
          <a:extLst>
            <a:ext uri="{909E8E84-426E-40DD-AFC4-6F175D3DCCD1}">
              <a14:hiddenFill xmlns:a14="http://schemas.microsoft.com/office/drawing/2010/main">
                <a:solidFill>
                  <a:srgbClr val="FFFFFF"/>
                </a:solidFill>
              </a14:hiddenFill>
            </a:ext>
          </a:extLst>
        </p:spPr>
      </p:pic>
      <p:pic>
        <p:nvPicPr>
          <p:cNvPr id="10" name="Hình ảnh 9">
            <a:extLst>
              <a:ext uri="{FF2B5EF4-FFF2-40B4-BE49-F238E27FC236}">
                <a16:creationId xmlns:a16="http://schemas.microsoft.com/office/drawing/2014/main" xmlns="" id="{6AE6ECAB-2BE9-35EF-9324-CAC1138D6057}"/>
              </a:ext>
            </a:extLst>
          </p:cNvPr>
          <p:cNvPicPr>
            <a:picLocks noChangeAspect="1"/>
          </p:cNvPicPr>
          <p:nvPr/>
        </p:nvPicPr>
        <p:blipFill>
          <a:blip r:embed="rId3"/>
          <a:stretch>
            <a:fillRect/>
          </a:stretch>
        </p:blipFill>
        <p:spPr>
          <a:xfrm>
            <a:off x="7731917" y="2565104"/>
            <a:ext cx="4460083" cy="3677540"/>
          </a:xfrm>
          <a:prstGeom prst="rect">
            <a:avLst/>
          </a:prstGeom>
        </p:spPr>
      </p:pic>
      <p:pic>
        <p:nvPicPr>
          <p:cNvPr id="12" name="Hình ảnh 11" descr="Ảnh có chứa giày dép&#10;&#10;Mô tả được tạo tự động">
            <a:extLst>
              <a:ext uri="{FF2B5EF4-FFF2-40B4-BE49-F238E27FC236}">
                <a16:creationId xmlns:a16="http://schemas.microsoft.com/office/drawing/2014/main" xmlns="" id="{D050E767-D94D-4446-A169-FE35AE7648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8520" y="2649895"/>
            <a:ext cx="3788792" cy="3507958"/>
          </a:xfrm>
          <a:prstGeom prst="rect">
            <a:avLst/>
          </a:prstGeom>
        </p:spPr>
      </p:pic>
      <p:sp>
        <p:nvSpPr>
          <p:cNvPr id="13" name="Hình chữ nhật 12">
            <a:extLst>
              <a:ext uri="{FF2B5EF4-FFF2-40B4-BE49-F238E27FC236}">
                <a16:creationId xmlns:a16="http://schemas.microsoft.com/office/drawing/2014/main" xmlns="" id="{583584D4-5389-64A0-B96F-D54FFE9715E1}"/>
              </a:ext>
            </a:extLst>
          </p:cNvPr>
          <p:cNvSpPr/>
          <p:nvPr/>
        </p:nvSpPr>
        <p:spPr>
          <a:xfrm rot="5400000">
            <a:off x="1736262" y="4354479"/>
            <a:ext cx="4219586" cy="115652"/>
          </a:xfrm>
          <a:prstGeom prst="rect">
            <a:avLst/>
          </a:prstGeom>
          <a:solidFill>
            <a:schemeClr val="bg2">
              <a:lumMod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ình chữ nhật 13">
            <a:extLst>
              <a:ext uri="{FF2B5EF4-FFF2-40B4-BE49-F238E27FC236}">
                <a16:creationId xmlns:a16="http://schemas.microsoft.com/office/drawing/2014/main" xmlns="" id="{29DDE1D7-6A3F-4844-9348-644362538C90}"/>
              </a:ext>
            </a:extLst>
          </p:cNvPr>
          <p:cNvSpPr/>
          <p:nvPr/>
        </p:nvSpPr>
        <p:spPr>
          <a:xfrm rot="5400000">
            <a:off x="5774332" y="4354479"/>
            <a:ext cx="4219586" cy="115652"/>
          </a:xfrm>
          <a:prstGeom prst="rect">
            <a:avLst/>
          </a:prstGeom>
          <a:solidFill>
            <a:schemeClr val="bg2">
              <a:lumMod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6854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anim calcmode="lin" valueType="num">
                                      <p:cBhvr additive="base">
                                        <p:cTn id="13" dur="500" fill="hold"/>
                                        <p:tgtEl>
                                          <p:spTgt spid="2054"/>
                                        </p:tgtEl>
                                        <p:attrNameLst>
                                          <p:attrName>ppt_x</p:attrName>
                                        </p:attrNameLst>
                                      </p:cBhvr>
                                      <p:tavLst>
                                        <p:tav tm="0">
                                          <p:val>
                                            <p:strVal val="#ppt_x"/>
                                          </p:val>
                                        </p:tav>
                                        <p:tav tm="100000">
                                          <p:val>
                                            <p:strVal val="#ppt_x"/>
                                          </p:val>
                                        </p:tav>
                                      </p:tavLst>
                                    </p:anim>
                                    <p:anim calcmode="lin" valueType="num">
                                      <p:cBhvr additive="base">
                                        <p:cTn id="14"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7">
            <a:extLst>
              <a:ext uri="{FF2B5EF4-FFF2-40B4-BE49-F238E27FC236}">
                <a16:creationId xmlns:a16="http://schemas.microsoft.com/office/drawing/2014/main" xmlns="" id="{2B2002F7-EF46-4BA6-A87D-C2ACB070C106}"/>
              </a:ext>
            </a:extLst>
          </p:cNvPr>
          <p:cNvSpPr/>
          <p:nvPr/>
        </p:nvSpPr>
        <p:spPr>
          <a:xfrm>
            <a:off x="77470" y="826770"/>
            <a:ext cx="6983095" cy="64897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I. </a:t>
            </a:r>
            <a:r>
              <a:rPr lang="en-US" altLang="vi-VN" sz="3200" b="1" dirty="0">
                <a:solidFill>
                  <a:srgbClr val="FF0000"/>
                </a:solidFill>
                <a:latin typeface="Cambria" panose="02040503050406030204" pitchFamily="18" charset="0"/>
                <a:ea typeface="Cambria" panose="02040503050406030204" pitchFamily="18" charset="0"/>
              </a:rPr>
              <a:t>T</a:t>
            </a:r>
            <a:r>
              <a:rPr lang="vi-VN" sz="3200" b="1" dirty="0">
                <a:solidFill>
                  <a:srgbClr val="FF0000"/>
                </a:solidFill>
                <a:latin typeface="Cambria" panose="02040503050406030204" pitchFamily="18" charset="0"/>
                <a:ea typeface="Cambria" panose="02040503050406030204" pitchFamily="18" charset="0"/>
              </a:rPr>
              <a:t>ác dụng của đòn bẩy</a:t>
            </a:r>
          </a:p>
        </p:txBody>
      </p:sp>
      <p:sp>
        <p:nvSpPr>
          <p:cNvPr id="9" name="Hình chữ nhật: Góc Tròn 8">
            <a:extLst>
              <a:ext uri="{FF2B5EF4-FFF2-40B4-BE49-F238E27FC236}">
                <a16:creationId xmlns:a16="http://schemas.microsoft.com/office/drawing/2014/main" xmlns="" id="{FE7E57BD-D27A-0614-D961-8E7B27A96B06}"/>
              </a:ext>
            </a:extLst>
          </p:cNvPr>
          <p:cNvSpPr/>
          <p:nvPr/>
        </p:nvSpPr>
        <p:spPr>
          <a:xfrm>
            <a:off x="77470" y="1475740"/>
            <a:ext cx="11940073" cy="5270293"/>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ounded Rectangle 4">
            <a:extLst>
              <a:ext uri="{FF2B5EF4-FFF2-40B4-BE49-F238E27FC236}">
                <a16:creationId xmlns:a16="http://schemas.microsoft.com/office/drawing/2014/main" xmlns="" id="{FABC8911-D655-93B8-A53E-137425D2FCB7}"/>
              </a:ext>
            </a:extLst>
          </p:cNvPr>
          <p:cNvSpPr/>
          <p:nvPr/>
        </p:nvSpPr>
        <p:spPr>
          <a:xfrm>
            <a:off x="0" y="0"/>
            <a:ext cx="12192000" cy="648970"/>
          </a:xfrm>
          <a:prstGeom prst="roundRect">
            <a:avLst>
              <a:gd name="adj" fmla="val 978"/>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3200" b="1" dirty="0">
                <a:solidFill>
                  <a:srgbClr val="C00000"/>
                </a:solidFill>
                <a:latin typeface="Cambria" panose="02040503050406030204" pitchFamily="18" charset="0"/>
                <a:ea typeface="Cambria" panose="02040503050406030204" pitchFamily="18" charset="0"/>
                <a:sym typeface="+mn-ea"/>
              </a:rPr>
              <a:t>Bài </a:t>
            </a:r>
            <a:r>
              <a:rPr lang="en-US" altLang="vi-VN" sz="3200" b="1" dirty="0">
                <a:solidFill>
                  <a:srgbClr val="C00000"/>
                </a:solidFill>
                <a:latin typeface="Cambria" panose="02040503050406030204" pitchFamily="18" charset="0"/>
                <a:ea typeface="Cambria" panose="02040503050406030204" pitchFamily="18" charset="0"/>
                <a:sym typeface="+mn-ea"/>
              </a:rPr>
              <a:t>19</a:t>
            </a:r>
            <a:r>
              <a:rPr lang="vi-VN" sz="3200" b="1" dirty="0">
                <a:solidFill>
                  <a:srgbClr val="C00000"/>
                </a:solidFill>
                <a:latin typeface="Cambria" panose="02040503050406030204" pitchFamily="18" charset="0"/>
                <a:ea typeface="Cambria" panose="02040503050406030204" pitchFamily="18" charset="0"/>
                <a:sym typeface="+mn-ea"/>
              </a:rPr>
              <a:t>: </a:t>
            </a:r>
            <a:r>
              <a:rPr lang="en-US" altLang="vi-VN" sz="3200" b="1" dirty="0">
                <a:solidFill>
                  <a:srgbClr val="C00000"/>
                </a:solidFill>
                <a:latin typeface="Cambria" panose="02040503050406030204" pitchFamily="18" charset="0"/>
                <a:ea typeface="Cambria" panose="02040503050406030204" pitchFamily="18" charset="0"/>
                <a:sym typeface="+mn-ea"/>
              </a:rPr>
              <a:t>ĐÒN BẨY VÀ ỨNG DỤNG</a:t>
            </a:r>
            <a:endParaRPr lang="vi-VN" sz="3200" b="1" dirty="0">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xmlns="" id="{96BB55F3-8369-38D5-3024-BD53F6A37B57}"/>
              </a:ext>
            </a:extLst>
          </p:cNvPr>
          <p:cNvSpPr>
            <a:spLocks noChangeArrowheads="1"/>
          </p:cNvSpPr>
          <p:nvPr/>
        </p:nvSpPr>
        <p:spPr bwMode="auto">
          <a:xfrm>
            <a:off x="964565" y="21907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8" name="Rectangle 4">
            <a:extLst>
              <a:ext uri="{FF2B5EF4-FFF2-40B4-BE49-F238E27FC236}">
                <a16:creationId xmlns:a16="http://schemas.microsoft.com/office/drawing/2014/main" xmlns="" id="{2FC7B648-1C74-2FD4-027C-7137E83F622F}"/>
              </a:ext>
            </a:extLst>
          </p:cNvPr>
          <p:cNvSpPr>
            <a:spLocks noChangeArrowheads="1"/>
          </p:cNvSpPr>
          <p:nvPr/>
        </p:nvSpPr>
        <p:spPr bwMode="auto">
          <a:xfrm>
            <a:off x="324239" y="1549929"/>
            <a:ext cx="1154352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400" b="1" i="0" u="none" strike="noStrike" cap="none" normalizeH="0" baseline="0" dirty="0">
                <a:ln>
                  <a:noFill/>
                </a:ln>
                <a:solidFill>
                  <a:schemeClr val="tx1">
                    <a:lumMod val="95000"/>
                    <a:lumOff val="5000"/>
                  </a:schemeClr>
                </a:solidFill>
                <a:effectLst/>
                <a:latin typeface="Open Sans" panose="020B0606030504020204" pitchFamily="34" charset="0"/>
                <a:cs typeface="Open Sans" panose="020B0606030504020204" pitchFamily="34" charset="0"/>
              </a:rPr>
              <a:t>Trả lời:</a:t>
            </a:r>
          </a:p>
          <a:p>
            <a:pPr marL="0" marR="0" lvl="0" indent="0" algn="just" defTabSz="914400" rtl="0" eaLnBrk="0" fontAlgn="base" latinLnBrk="0" hangingPunct="0">
              <a:lnSpc>
                <a:spcPct val="100000"/>
              </a:lnSpc>
              <a:spcBef>
                <a:spcPct val="0"/>
              </a:spcBef>
              <a:spcAft>
                <a:spcPct val="0"/>
              </a:spcAft>
              <a:buClrTx/>
              <a:buSzTx/>
              <a:buFontTx/>
              <a:buNone/>
              <a:tabLst/>
            </a:pPr>
            <a:r>
              <a:rPr lang="vi-VN" altLang="vi-VN" sz="2400" b="1" dirty="0">
                <a:solidFill>
                  <a:schemeClr val="tx1">
                    <a:lumMod val="95000"/>
                    <a:lumOff val="5000"/>
                  </a:schemeClr>
                </a:solidFill>
                <a:latin typeface="Open Sans" panose="020B0606030504020204" pitchFamily="34" charset="0"/>
                <a:cs typeface="Open Sans" panose="020B0606030504020204" pitchFamily="34" charset="0"/>
              </a:rPr>
              <a:t>2.</a:t>
            </a:r>
            <a:endParaRPr kumimoji="0" lang="vi-VN" altLang="vi-VN" sz="2400" b="0" i="0" u="none" strike="noStrike" cap="none" normalizeH="0" baseline="0" dirty="0">
              <a:ln>
                <a:noFill/>
              </a:ln>
              <a:solidFill>
                <a:schemeClr val="tx1">
                  <a:lumMod val="95000"/>
                  <a:lumOff val="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4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Trong hình 19.2a đòn bẩy không có tác dụng làm thay đổi hướng tác dụng lực.</a:t>
            </a:r>
            <a:endParaRPr kumimoji="0" lang="vi-VN" altLang="vi-VN"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4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Trong hình 19.2b và 19.2 c đòn bẩy có tác dụng làm thay đổi hướng tác dụng lực:</a:t>
            </a:r>
            <a:endParaRPr kumimoji="0" lang="vi-VN" altLang="vi-VN"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4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Muốn nâng vật trong hình 19.2b một cách trực tiếp ta cần tác dụng lực nâng có phương thẳng đứng chiều từ dưới lên trên. Tuy nhiên, khi dùng đòn bẩy, đã làm thay đổi hướng tác dụng lực, lực tác dụng có phương thẳng đứng chiều từ trên xuống dưới.</a:t>
            </a:r>
            <a:endParaRPr kumimoji="0" lang="vi-VN" altLang="vi-VN"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4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Muốn nhổ chiếc đinh trong hình 19.2c trực tiếp ta cần tác dụng lực có phương vuông góc với tường, chiều hướng ra ngoài tường. Tuy nhiên, khi dùng đòn bẩy, đã làm thay đổi hướng tác dụng lực, lực tác dụng có phương song </a:t>
            </a:r>
            <a:r>
              <a:rPr kumimoji="0" lang="vi-VN" altLang="vi-VN" sz="24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song</a:t>
            </a:r>
            <a:r>
              <a:rPr kumimoji="0" lang="vi-VN" altLang="vi-VN" sz="24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với tường, chiều từ trên xuống dưới</a:t>
            </a:r>
            <a:endParaRPr kumimoji="0" lang="vi-VN" altLang="vi-VN"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45963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xmlns="" id="{DEFB3E34-C544-5891-E6BC-393525BE7FAC}"/>
              </a:ext>
            </a:extLst>
          </p:cNvPr>
          <p:cNvSpPr/>
          <p:nvPr/>
        </p:nvSpPr>
        <p:spPr>
          <a:xfrm>
            <a:off x="0" y="0"/>
            <a:ext cx="12192000" cy="648970"/>
          </a:xfrm>
          <a:prstGeom prst="roundRect">
            <a:avLst>
              <a:gd name="adj" fmla="val 978"/>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3200" b="1" dirty="0">
                <a:solidFill>
                  <a:srgbClr val="C00000"/>
                </a:solidFill>
                <a:latin typeface="Cambria" panose="02040503050406030204" pitchFamily="18" charset="0"/>
                <a:ea typeface="Cambria" panose="02040503050406030204" pitchFamily="18" charset="0"/>
                <a:sym typeface="+mn-ea"/>
              </a:rPr>
              <a:t>Bài </a:t>
            </a:r>
            <a:r>
              <a:rPr lang="en-US" altLang="vi-VN" sz="3200" b="1" dirty="0">
                <a:solidFill>
                  <a:srgbClr val="C00000"/>
                </a:solidFill>
                <a:latin typeface="Cambria" panose="02040503050406030204" pitchFamily="18" charset="0"/>
                <a:ea typeface="Cambria" panose="02040503050406030204" pitchFamily="18" charset="0"/>
                <a:sym typeface="+mn-ea"/>
              </a:rPr>
              <a:t>19</a:t>
            </a:r>
            <a:r>
              <a:rPr lang="vi-VN" sz="3200" b="1" dirty="0">
                <a:solidFill>
                  <a:srgbClr val="C00000"/>
                </a:solidFill>
                <a:latin typeface="Cambria" panose="02040503050406030204" pitchFamily="18" charset="0"/>
                <a:ea typeface="Cambria" panose="02040503050406030204" pitchFamily="18" charset="0"/>
                <a:sym typeface="+mn-ea"/>
              </a:rPr>
              <a:t>: </a:t>
            </a:r>
            <a:r>
              <a:rPr lang="en-US" altLang="vi-VN" sz="3200" b="1" dirty="0">
                <a:solidFill>
                  <a:srgbClr val="C00000"/>
                </a:solidFill>
                <a:latin typeface="Cambria" panose="02040503050406030204" pitchFamily="18" charset="0"/>
                <a:ea typeface="Cambria" panose="02040503050406030204" pitchFamily="18" charset="0"/>
                <a:sym typeface="+mn-ea"/>
              </a:rPr>
              <a:t>ĐÒN BẨY VÀ ỨNG DỤNG</a:t>
            </a:r>
            <a:endParaRPr lang="vi-VN" sz="3200" b="1" dirty="0">
              <a:latin typeface="Cambria" panose="02040503050406030204" pitchFamily="18" charset="0"/>
              <a:ea typeface="Cambria" panose="02040503050406030204" pitchFamily="18" charset="0"/>
            </a:endParaRPr>
          </a:p>
        </p:txBody>
      </p:sp>
      <p:sp>
        <p:nvSpPr>
          <p:cNvPr id="6" name="Rounded Rectangle 7">
            <a:extLst>
              <a:ext uri="{FF2B5EF4-FFF2-40B4-BE49-F238E27FC236}">
                <a16:creationId xmlns:a16="http://schemas.microsoft.com/office/drawing/2014/main" xmlns="" id="{623C109B-20EB-5C74-AC32-8346B4CA9A97}"/>
              </a:ext>
            </a:extLst>
          </p:cNvPr>
          <p:cNvSpPr/>
          <p:nvPr/>
        </p:nvSpPr>
        <p:spPr>
          <a:xfrm>
            <a:off x="240117" y="772981"/>
            <a:ext cx="4700718" cy="64897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II. </a:t>
            </a:r>
            <a:r>
              <a:rPr lang="en-US" altLang="vi-VN" sz="3200" b="1" dirty="0" err="1">
                <a:solidFill>
                  <a:srgbClr val="FF0000"/>
                </a:solidFill>
                <a:latin typeface="Cambria" panose="02040503050406030204" pitchFamily="18" charset="0"/>
                <a:ea typeface="Cambria" panose="02040503050406030204" pitchFamily="18" charset="0"/>
              </a:rPr>
              <a:t>Các</a:t>
            </a:r>
            <a:r>
              <a:rPr lang="en-US" altLang="vi-VN" sz="3200" b="1" dirty="0">
                <a:solidFill>
                  <a:srgbClr val="FF0000"/>
                </a:solidFill>
                <a:latin typeface="Cambria" panose="02040503050406030204" pitchFamily="18" charset="0"/>
                <a:ea typeface="Cambria" panose="02040503050406030204" pitchFamily="18" charset="0"/>
              </a:rPr>
              <a:t> </a:t>
            </a:r>
            <a:r>
              <a:rPr lang="en-US" altLang="vi-VN" sz="3200" b="1" dirty="0" err="1">
                <a:solidFill>
                  <a:srgbClr val="FF0000"/>
                </a:solidFill>
                <a:latin typeface="Cambria" panose="02040503050406030204" pitchFamily="18" charset="0"/>
                <a:ea typeface="Cambria" panose="02040503050406030204" pitchFamily="18" charset="0"/>
              </a:rPr>
              <a:t>loại</a:t>
            </a:r>
            <a:r>
              <a:rPr lang="en-US" altLang="vi-VN" sz="3200" b="1" dirty="0">
                <a:solidFill>
                  <a:srgbClr val="FF0000"/>
                </a:solidFill>
                <a:latin typeface="Cambria" panose="02040503050406030204" pitchFamily="18" charset="0"/>
                <a:ea typeface="Cambria" panose="02040503050406030204" pitchFamily="18" charset="0"/>
              </a:rPr>
              <a:t> </a:t>
            </a:r>
            <a:r>
              <a:rPr lang="vi-VN" sz="3200" b="1" dirty="0">
                <a:solidFill>
                  <a:srgbClr val="FF0000"/>
                </a:solidFill>
                <a:latin typeface="Cambria" panose="02040503050406030204" pitchFamily="18" charset="0"/>
                <a:ea typeface="Cambria" panose="02040503050406030204" pitchFamily="18" charset="0"/>
              </a:rPr>
              <a:t>đòn bẩy</a:t>
            </a:r>
          </a:p>
        </p:txBody>
      </p:sp>
      <p:sp>
        <p:nvSpPr>
          <p:cNvPr id="9" name="Hình chữ nhật 8">
            <a:extLst>
              <a:ext uri="{FF2B5EF4-FFF2-40B4-BE49-F238E27FC236}">
                <a16:creationId xmlns:a16="http://schemas.microsoft.com/office/drawing/2014/main" xmlns="" id="{EDD3E075-6ED9-5553-365E-123D3600CA33}"/>
              </a:ext>
            </a:extLst>
          </p:cNvPr>
          <p:cNvSpPr/>
          <p:nvPr/>
        </p:nvSpPr>
        <p:spPr>
          <a:xfrm>
            <a:off x="531845" y="1651518"/>
            <a:ext cx="11448661" cy="1442031"/>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a:extLst>
              <a:ext uri="{FF2B5EF4-FFF2-40B4-BE49-F238E27FC236}">
                <a16:creationId xmlns:a16="http://schemas.microsoft.com/office/drawing/2014/main" xmlns="" id="{7429015B-0DC9-03C2-EE81-89BE2B97D6CC}"/>
              </a:ext>
            </a:extLst>
          </p:cNvPr>
          <p:cNvSpPr txBox="1"/>
          <p:nvPr/>
        </p:nvSpPr>
        <p:spPr>
          <a:xfrm>
            <a:off x="709127" y="1545962"/>
            <a:ext cx="11271379" cy="2108013"/>
          </a:xfrm>
          <a:prstGeom prst="rect">
            <a:avLst/>
          </a:prstGeom>
          <a:noFill/>
        </p:spPr>
        <p:txBody>
          <a:bodyPr wrap="square">
            <a:spAutoFit/>
          </a:bodyPr>
          <a:lstStyle/>
          <a:p>
            <a:pPr algn="just">
              <a:lnSpc>
                <a:spcPct val="107000"/>
              </a:lnSpc>
              <a:spcAft>
                <a:spcPts val="800"/>
              </a:spcAft>
            </a:pP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Đòn</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bẩy</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loại</a:t>
            </a:r>
            <a:r>
              <a:rPr lang="en-US" sz="2800" dirty="0">
                <a:solidFill>
                  <a:srgbClr val="000000"/>
                </a:solidFill>
                <a:effectLst/>
                <a:latin typeface="Cambria" panose="02040503050406030204" pitchFamily="18" charset="0"/>
                <a:ea typeface="Cambria" panose="02040503050406030204" pitchFamily="18" charset="0"/>
              </a:rPr>
              <a:t> 1: </a:t>
            </a:r>
          </a:p>
          <a:p>
            <a:pPr algn="just">
              <a:lnSpc>
                <a:spcPct val="107000"/>
              </a:lnSpc>
              <a:spcAft>
                <a:spcPts val="800"/>
              </a:spcAft>
            </a:pPr>
            <a:r>
              <a:rPr lang="en-US" sz="2800" dirty="0" err="1">
                <a:effectLst/>
                <a:latin typeface="Cambria" panose="02040503050406030204" pitchFamily="18" charset="0"/>
                <a:ea typeface="Cambria" panose="02040503050406030204" pitchFamily="18" charset="0"/>
              </a:rPr>
              <a:t>Là</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loại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đòn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bẩy</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có</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điểm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tựa</a:t>
            </a:r>
            <a:r>
              <a:rPr lang="en-US" sz="2800" dirty="0">
                <a:effectLst/>
                <a:latin typeface="Cambria" panose="02040503050406030204" pitchFamily="18" charset="0"/>
                <a:ea typeface="Cambria" panose="02040503050406030204" pitchFamily="18" charset="0"/>
              </a:rPr>
              <a:t> O </a:t>
            </a:r>
            <a:r>
              <a:rPr lang="en-US" sz="2800" dirty="0" err="1">
                <a:effectLst/>
                <a:latin typeface="Cambria" panose="02040503050406030204" pitchFamily="18" charset="0"/>
                <a:ea typeface="Cambria" panose="02040503050406030204" pitchFamily="18" charset="0"/>
              </a:rPr>
              <a:t>nằm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trong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khoảng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giữa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điểm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đặt</a:t>
            </a:r>
            <a:r>
              <a:rPr lang="en-US" sz="2800" dirty="0">
                <a:effectLst/>
                <a:latin typeface="Cambria" panose="02040503050406030204" pitchFamily="18" charset="0"/>
                <a:ea typeface="Cambria" panose="02040503050406030204" pitchFamily="18" charset="0"/>
              </a:rPr>
              <a:t> O</a:t>
            </a:r>
            <a:r>
              <a:rPr lang="en-US" sz="2800" baseline="-25000" dirty="0">
                <a:effectLst/>
                <a:latin typeface="Cambria" panose="02040503050406030204" pitchFamily="18" charset="0"/>
                <a:ea typeface="Cambria" panose="02040503050406030204" pitchFamily="18" charset="0"/>
              </a:rPr>
              <a:t>1</a:t>
            </a:r>
            <a:r>
              <a:rPr lang="en-US" sz="2800" dirty="0">
                <a:effectLst/>
                <a:latin typeface="Cambria" panose="02040503050406030204" pitchFamily="18" charset="0"/>
                <a:ea typeface="Cambria" panose="02040503050406030204" pitchFamily="18" charset="0"/>
              </a:rPr>
              <a:t>,O</a:t>
            </a:r>
            <a:r>
              <a:rPr lang="en-US" sz="2800" baseline="-25000" dirty="0">
                <a:effectLst/>
                <a:latin typeface="Cambria" panose="02040503050406030204" pitchFamily="18" charset="0"/>
                <a:ea typeface="Cambria" panose="02040503050406030204" pitchFamily="18" charset="0"/>
              </a:rPr>
              <a:t>2</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của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lực</a:t>
            </a:r>
            <a:r>
              <a:rPr lang="en-US" sz="2800" dirty="0">
                <a:effectLst/>
                <a:latin typeface="Cambria" panose="02040503050406030204" pitchFamily="18" charset="0"/>
                <a:ea typeface="Cambria" panose="02040503050406030204" pitchFamily="18" charset="0"/>
              </a:rPr>
              <a:t> F</a:t>
            </a:r>
            <a:r>
              <a:rPr lang="en-US" sz="2800" baseline="-25000" dirty="0">
                <a:effectLst/>
                <a:latin typeface="Cambria" panose="02040503050406030204" pitchFamily="18" charset="0"/>
                <a:ea typeface="Cambria" panose="02040503050406030204" pitchFamily="18" charset="0"/>
              </a:rPr>
              <a:t>1</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F</a:t>
            </a:r>
            <a:r>
              <a:rPr lang="en-US" sz="2800" baseline="-25000" dirty="0">
                <a:effectLst/>
                <a:latin typeface="Cambria" panose="02040503050406030204" pitchFamily="18" charset="0"/>
                <a:ea typeface="Cambria" panose="02040503050406030204" pitchFamily="18" charset="0"/>
              </a:rPr>
              <a:t>2</a:t>
            </a:r>
            <a:r>
              <a:rPr lang="en-US" sz="2800" b="1" i="1"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Đòn</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bẩy</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loại</a:t>
            </a:r>
            <a:r>
              <a:rPr lang="en-US" sz="2800" dirty="0">
                <a:solidFill>
                  <a:srgbClr val="000000"/>
                </a:solidFill>
                <a:effectLst/>
                <a:latin typeface="Cambria" panose="02040503050406030204" pitchFamily="18" charset="0"/>
                <a:ea typeface="Cambria" panose="02040503050406030204" pitchFamily="18" charset="0"/>
              </a:rPr>
              <a:t> 1 </a:t>
            </a:r>
            <a:r>
              <a:rPr lang="en-US" sz="2800" dirty="0" err="1">
                <a:solidFill>
                  <a:srgbClr val="000000"/>
                </a:solidFill>
                <a:effectLst/>
                <a:latin typeface="Cambria" panose="02040503050406030204" pitchFamily="18" charset="0"/>
                <a:ea typeface="Cambria" panose="02040503050406030204" pitchFamily="18" charset="0"/>
              </a:rPr>
              <a:t>cho</a:t>
            </a:r>
            <a:r>
              <a:rPr lang="en-US" sz="2800" dirty="0">
                <a:solidFill>
                  <a:srgbClr val="000000"/>
                </a:solidFill>
                <a:effectLst/>
                <a:latin typeface="Cambria" panose="02040503050406030204" pitchFamily="18" charset="0"/>
                <a:ea typeface="Cambria" panose="02040503050406030204" pitchFamily="18" charset="0"/>
              </a:rPr>
              <a:t> ta </a:t>
            </a:r>
            <a:r>
              <a:rPr lang="en-US" sz="2800" dirty="0" err="1">
                <a:solidFill>
                  <a:srgbClr val="000000"/>
                </a:solidFill>
                <a:effectLst/>
                <a:latin typeface="Cambria" panose="02040503050406030204" pitchFamily="18" charset="0"/>
                <a:ea typeface="Cambria" panose="02040503050406030204" pitchFamily="18" charset="0"/>
              </a:rPr>
              <a:t>lợi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về</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lực</a:t>
            </a:r>
            <a:r>
              <a:rPr lang="en-US" sz="2800" dirty="0">
                <a:solidFill>
                  <a:srgbClr val="000000"/>
                </a:solidFill>
                <a:effectLst/>
                <a:latin typeface="Cambria" panose="02040503050406030204" pitchFamily="18" charset="0"/>
                <a:ea typeface="Cambria" panose="02040503050406030204" pitchFamily="18" charset="0"/>
              </a:rPr>
              <a:t>.</a:t>
            </a:r>
          </a:p>
          <a:p>
            <a:pPr algn="just">
              <a:lnSpc>
                <a:spcPct val="107000"/>
              </a:lnSpc>
              <a:spcAft>
                <a:spcPts val="800"/>
              </a:spcAft>
            </a:pPr>
            <a:endParaRPr lang="en-US" sz="2800" dirty="0">
              <a:solidFill>
                <a:srgbClr val="000000"/>
              </a:solidFill>
              <a:effectLst/>
              <a:latin typeface="Cambria" panose="02040503050406030204" pitchFamily="18" charset="0"/>
              <a:ea typeface="Cambria" panose="02040503050406030204" pitchFamily="18" charset="0"/>
            </a:endParaRPr>
          </a:p>
        </p:txBody>
      </p:sp>
      <p:pic>
        <p:nvPicPr>
          <p:cNvPr id="7" name="Hình ảnh 6">
            <a:extLst>
              <a:ext uri="{FF2B5EF4-FFF2-40B4-BE49-F238E27FC236}">
                <a16:creationId xmlns:a16="http://schemas.microsoft.com/office/drawing/2014/main" xmlns="" id="{661838F2-99A2-E7EA-AB60-0C7FAA0F9ED1}"/>
              </a:ext>
            </a:extLst>
          </p:cNvPr>
          <p:cNvPicPr>
            <a:picLocks noChangeAspect="1"/>
          </p:cNvPicPr>
          <p:nvPr/>
        </p:nvPicPr>
        <p:blipFill>
          <a:blip r:embed="rId2"/>
          <a:stretch>
            <a:fillRect/>
          </a:stretch>
        </p:blipFill>
        <p:spPr>
          <a:xfrm>
            <a:off x="3049638" y="3093549"/>
            <a:ext cx="6720984" cy="3400027"/>
          </a:xfrm>
          <a:prstGeom prst="rect">
            <a:avLst/>
          </a:prstGeom>
        </p:spPr>
      </p:pic>
    </p:spTree>
    <p:extLst>
      <p:ext uri="{BB962C8B-B14F-4D97-AF65-F5344CB8AC3E}">
        <p14:creationId xmlns:p14="http://schemas.microsoft.com/office/powerpoint/2010/main" val="366038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xmlns="" id="{DEFB3E34-C544-5891-E6BC-393525BE7FAC}"/>
              </a:ext>
            </a:extLst>
          </p:cNvPr>
          <p:cNvSpPr/>
          <p:nvPr/>
        </p:nvSpPr>
        <p:spPr>
          <a:xfrm>
            <a:off x="0" y="0"/>
            <a:ext cx="12192000" cy="648970"/>
          </a:xfrm>
          <a:prstGeom prst="roundRect">
            <a:avLst>
              <a:gd name="adj" fmla="val 978"/>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3200" b="1" dirty="0">
                <a:solidFill>
                  <a:srgbClr val="C00000"/>
                </a:solidFill>
                <a:latin typeface="Cambria" panose="02040503050406030204" pitchFamily="18" charset="0"/>
                <a:ea typeface="Cambria" panose="02040503050406030204" pitchFamily="18" charset="0"/>
                <a:sym typeface="+mn-ea"/>
              </a:rPr>
              <a:t>Bài </a:t>
            </a:r>
            <a:r>
              <a:rPr lang="en-US" altLang="vi-VN" sz="3200" b="1" dirty="0">
                <a:solidFill>
                  <a:srgbClr val="C00000"/>
                </a:solidFill>
                <a:latin typeface="Cambria" panose="02040503050406030204" pitchFamily="18" charset="0"/>
                <a:ea typeface="Cambria" panose="02040503050406030204" pitchFamily="18" charset="0"/>
                <a:sym typeface="+mn-ea"/>
              </a:rPr>
              <a:t>19</a:t>
            </a:r>
            <a:r>
              <a:rPr lang="vi-VN" sz="3200" b="1" dirty="0">
                <a:solidFill>
                  <a:srgbClr val="C00000"/>
                </a:solidFill>
                <a:latin typeface="Cambria" panose="02040503050406030204" pitchFamily="18" charset="0"/>
                <a:ea typeface="Cambria" panose="02040503050406030204" pitchFamily="18" charset="0"/>
                <a:sym typeface="+mn-ea"/>
              </a:rPr>
              <a:t>: </a:t>
            </a:r>
            <a:r>
              <a:rPr lang="en-US" altLang="vi-VN" sz="3200" b="1" dirty="0">
                <a:solidFill>
                  <a:srgbClr val="C00000"/>
                </a:solidFill>
                <a:latin typeface="Cambria" panose="02040503050406030204" pitchFamily="18" charset="0"/>
                <a:ea typeface="Cambria" panose="02040503050406030204" pitchFamily="18" charset="0"/>
                <a:sym typeface="+mn-ea"/>
              </a:rPr>
              <a:t>ĐÒN BẨY VÀ ỨNG DỤNG</a:t>
            </a:r>
            <a:endParaRPr lang="vi-VN" sz="3200" b="1" dirty="0">
              <a:latin typeface="Cambria" panose="02040503050406030204" pitchFamily="18" charset="0"/>
              <a:ea typeface="Cambria" panose="02040503050406030204" pitchFamily="18" charset="0"/>
            </a:endParaRPr>
          </a:p>
        </p:txBody>
      </p:sp>
      <p:sp>
        <p:nvSpPr>
          <p:cNvPr id="11" name="Hình chữ nhật: Góc Tròn 10">
            <a:extLst>
              <a:ext uri="{FF2B5EF4-FFF2-40B4-BE49-F238E27FC236}">
                <a16:creationId xmlns:a16="http://schemas.microsoft.com/office/drawing/2014/main" xmlns="" id="{6836B697-EAD0-BE92-5C43-0FB83084899C}"/>
              </a:ext>
            </a:extLst>
          </p:cNvPr>
          <p:cNvSpPr/>
          <p:nvPr/>
        </p:nvSpPr>
        <p:spPr>
          <a:xfrm>
            <a:off x="0" y="1421951"/>
            <a:ext cx="5924939" cy="54360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ounded Rectangle 7">
            <a:extLst>
              <a:ext uri="{FF2B5EF4-FFF2-40B4-BE49-F238E27FC236}">
                <a16:creationId xmlns:a16="http://schemas.microsoft.com/office/drawing/2014/main" xmlns="" id="{623C109B-20EB-5C74-AC32-8346B4CA9A97}"/>
              </a:ext>
            </a:extLst>
          </p:cNvPr>
          <p:cNvSpPr/>
          <p:nvPr/>
        </p:nvSpPr>
        <p:spPr>
          <a:xfrm>
            <a:off x="240117" y="772981"/>
            <a:ext cx="4700718" cy="64897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II. </a:t>
            </a:r>
            <a:r>
              <a:rPr lang="en-US" altLang="vi-VN" sz="3200" b="1" dirty="0" err="1">
                <a:solidFill>
                  <a:srgbClr val="FF0000"/>
                </a:solidFill>
                <a:latin typeface="Cambria" panose="02040503050406030204" pitchFamily="18" charset="0"/>
                <a:ea typeface="Cambria" panose="02040503050406030204" pitchFamily="18" charset="0"/>
              </a:rPr>
              <a:t>Các</a:t>
            </a:r>
            <a:r>
              <a:rPr lang="en-US" altLang="vi-VN" sz="3200" b="1" dirty="0">
                <a:solidFill>
                  <a:srgbClr val="FF0000"/>
                </a:solidFill>
                <a:latin typeface="Cambria" panose="02040503050406030204" pitchFamily="18" charset="0"/>
                <a:ea typeface="Cambria" panose="02040503050406030204" pitchFamily="18" charset="0"/>
              </a:rPr>
              <a:t> </a:t>
            </a:r>
            <a:r>
              <a:rPr lang="en-US" altLang="vi-VN" sz="3200" b="1" dirty="0" err="1">
                <a:solidFill>
                  <a:srgbClr val="FF0000"/>
                </a:solidFill>
                <a:latin typeface="Cambria" panose="02040503050406030204" pitchFamily="18" charset="0"/>
                <a:ea typeface="Cambria" panose="02040503050406030204" pitchFamily="18" charset="0"/>
              </a:rPr>
              <a:t>loại</a:t>
            </a:r>
            <a:r>
              <a:rPr lang="en-US" altLang="vi-VN" sz="3200" b="1" dirty="0">
                <a:solidFill>
                  <a:srgbClr val="FF0000"/>
                </a:solidFill>
                <a:latin typeface="Cambria" panose="02040503050406030204" pitchFamily="18" charset="0"/>
                <a:ea typeface="Cambria" panose="02040503050406030204" pitchFamily="18" charset="0"/>
              </a:rPr>
              <a:t> </a:t>
            </a:r>
            <a:r>
              <a:rPr lang="vi-VN" sz="3200" b="1" dirty="0">
                <a:solidFill>
                  <a:srgbClr val="FF0000"/>
                </a:solidFill>
                <a:latin typeface="Cambria" panose="02040503050406030204" pitchFamily="18" charset="0"/>
                <a:ea typeface="Cambria" panose="02040503050406030204" pitchFamily="18" charset="0"/>
              </a:rPr>
              <a:t>đòn bẩy</a:t>
            </a:r>
          </a:p>
        </p:txBody>
      </p:sp>
      <p:sp>
        <p:nvSpPr>
          <p:cNvPr id="8" name="TextBox 7">
            <a:extLst>
              <a:ext uri="{FF2B5EF4-FFF2-40B4-BE49-F238E27FC236}">
                <a16:creationId xmlns:a16="http://schemas.microsoft.com/office/drawing/2014/main" xmlns="" id="{7429015B-0DC9-03C2-EE81-89BE2B97D6CC}"/>
              </a:ext>
            </a:extLst>
          </p:cNvPr>
          <p:cNvSpPr txBox="1"/>
          <p:nvPr/>
        </p:nvSpPr>
        <p:spPr>
          <a:xfrm>
            <a:off x="130630" y="1522822"/>
            <a:ext cx="5523722" cy="2207849"/>
          </a:xfrm>
          <a:prstGeom prst="rect">
            <a:avLst/>
          </a:prstGeom>
          <a:noFill/>
        </p:spPr>
        <p:txBody>
          <a:bodyPr wrap="square">
            <a:spAutoFit/>
          </a:bodyPr>
          <a:lstStyle/>
          <a:p>
            <a:pPr algn="just">
              <a:lnSpc>
                <a:spcPct val="107000"/>
              </a:lnSpc>
              <a:spcAft>
                <a:spcPts val="800"/>
              </a:spcAft>
            </a:pPr>
            <a:r>
              <a:rPr lang="en-US" sz="28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Đòn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bẩy</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loại</a:t>
            </a:r>
            <a:r>
              <a:rPr lang="en-US" sz="2400" dirty="0">
                <a:effectLst/>
                <a:latin typeface="Cambria" panose="02040503050406030204" pitchFamily="18" charset="0"/>
                <a:ea typeface="Cambria" panose="02040503050406030204" pitchFamily="18" charset="0"/>
              </a:rPr>
              <a:t> 2: </a:t>
            </a:r>
            <a:endParaRPr lang="vi-VN" sz="2400" dirty="0">
              <a:effectLst/>
              <a:latin typeface="Cambria" panose="02040503050406030204" pitchFamily="18" charset="0"/>
              <a:ea typeface="Cambria" panose="02040503050406030204" pitchFamily="18" charset="0"/>
            </a:endParaRPr>
          </a:p>
          <a:p>
            <a:pPr algn="just">
              <a:lnSpc>
                <a:spcPct val="107000"/>
              </a:lnSpc>
              <a:spcAft>
                <a:spcPts val="800"/>
              </a:spcAft>
            </a:pPr>
            <a:r>
              <a:rPr lang="vi-VN" sz="2400" dirty="0">
                <a:effectLst/>
                <a:latin typeface="Cambria" panose="02040503050406030204" pitchFamily="18" charset="0"/>
                <a:ea typeface="Cambria" panose="02040503050406030204" pitchFamily="18" charset="0"/>
              </a:rPr>
              <a:t>Là loại đòn bẩy có điểm tựa O nằm ngoài khoảng giữa điểm đặt O,, O, của hai lực, lực tác dụng lên đòn bẩy F, nằm xa điểm tựa O hơn vị trí của lực F (Hình 19.4).</a:t>
            </a:r>
          </a:p>
        </p:txBody>
      </p:sp>
      <p:pic>
        <p:nvPicPr>
          <p:cNvPr id="3" name="Hình ảnh 2">
            <a:extLst>
              <a:ext uri="{FF2B5EF4-FFF2-40B4-BE49-F238E27FC236}">
                <a16:creationId xmlns:a16="http://schemas.microsoft.com/office/drawing/2014/main" xmlns="" id="{B58756D2-817E-655F-67AA-F526FB454A30}"/>
              </a:ext>
            </a:extLst>
          </p:cNvPr>
          <p:cNvPicPr>
            <a:picLocks noChangeAspect="1"/>
          </p:cNvPicPr>
          <p:nvPr/>
        </p:nvPicPr>
        <p:blipFill>
          <a:blip r:embed="rId2"/>
          <a:stretch>
            <a:fillRect/>
          </a:stretch>
        </p:blipFill>
        <p:spPr>
          <a:xfrm>
            <a:off x="6420262" y="1097466"/>
            <a:ext cx="5099775" cy="2562205"/>
          </a:xfrm>
          <a:prstGeom prst="rect">
            <a:avLst/>
          </a:prstGeom>
        </p:spPr>
      </p:pic>
      <p:pic>
        <p:nvPicPr>
          <p:cNvPr id="9" name="Hình ảnh 8">
            <a:extLst>
              <a:ext uri="{FF2B5EF4-FFF2-40B4-BE49-F238E27FC236}">
                <a16:creationId xmlns:a16="http://schemas.microsoft.com/office/drawing/2014/main" xmlns="" id="{E4CB1C14-9F01-C906-56A7-142917AA7615}"/>
              </a:ext>
            </a:extLst>
          </p:cNvPr>
          <p:cNvPicPr>
            <a:picLocks noChangeAspect="1"/>
          </p:cNvPicPr>
          <p:nvPr/>
        </p:nvPicPr>
        <p:blipFill>
          <a:blip r:embed="rId3"/>
          <a:stretch>
            <a:fillRect/>
          </a:stretch>
        </p:blipFill>
        <p:spPr>
          <a:xfrm>
            <a:off x="6419460" y="3806890"/>
            <a:ext cx="5100577" cy="2792578"/>
          </a:xfrm>
          <a:prstGeom prst="rect">
            <a:avLst/>
          </a:prstGeom>
        </p:spPr>
      </p:pic>
      <p:sp>
        <p:nvSpPr>
          <p:cNvPr id="10" name="TextBox 7">
            <a:extLst>
              <a:ext uri="{FF2B5EF4-FFF2-40B4-BE49-F238E27FC236}">
                <a16:creationId xmlns:a16="http://schemas.microsoft.com/office/drawing/2014/main" xmlns="" id="{7361432F-EFFE-9566-D0A4-F9A11D377DB8}"/>
              </a:ext>
            </a:extLst>
          </p:cNvPr>
          <p:cNvSpPr txBox="1"/>
          <p:nvPr/>
        </p:nvSpPr>
        <p:spPr>
          <a:xfrm>
            <a:off x="102637" y="3767481"/>
            <a:ext cx="5523722" cy="2829749"/>
          </a:xfrm>
          <a:prstGeom prst="rect">
            <a:avLst/>
          </a:prstGeom>
          <a:noFill/>
        </p:spPr>
        <p:txBody>
          <a:bodyPr wrap="square">
            <a:spAutoFit/>
          </a:bodyPr>
          <a:lstStyle/>
          <a:p>
            <a:pPr algn="just">
              <a:lnSpc>
                <a:spcPct val="107000"/>
              </a:lnSpc>
              <a:spcAft>
                <a:spcPts val="800"/>
              </a:spcAft>
            </a:pPr>
            <a:r>
              <a:rPr lang="vi-VN" sz="2400" dirty="0">
                <a:effectLst/>
                <a:latin typeface="Cambria" panose="02040503050406030204" pitchFamily="18" charset="0"/>
                <a:ea typeface="Cambria" panose="02040503050406030204" pitchFamily="18" charset="0"/>
              </a:rPr>
              <a:t>Trong thực tiễn có một số đòn bẩy không cho ta lợi về lực. Trong trường hợp này, điểm tựa O nằm ngoài khoảng giữa điểm đặt O, O, của hai lực, lực tác dụng lên đòn bẩy F, nằm gần điểm tựa O hơn vị trí của lực F (Hình 19.5). Có tài liệu còn gọi đây là đòn bẩy loại 3.</a:t>
            </a:r>
            <a:endParaRPr lang="en-US" sz="24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1086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xmlns="" id="{CF5EB67F-956D-8C3A-F03A-B73D124FF730}"/>
              </a:ext>
            </a:extLst>
          </p:cNvPr>
          <p:cNvSpPr/>
          <p:nvPr/>
        </p:nvSpPr>
        <p:spPr>
          <a:xfrm>
            <a:off x="77471" y="799876"/>
            <a:ext cx="4700718" cy="64897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II. </a:t>
            </a:r>
            <a:r>
              <a:rPr lang="en-US" altLang="vi-VN" sz="3200" b="1" dirty="0" err="1">
                <a:solidFill>
                  <a:srgbClr val="FF0000"/>
                </a:solidFill>
                <a:latin typeface="Cambria" panose="02040503050406030204" pitchFamily="18" charset="0"/>
                <a:ea typeface="Cambria" panose="02040503050406030204" pitchFamily="18" charset="0"/>
              </a:rPr>
              <a:t>Các</a:t>
            </a:r>
            <a:r>
              <a:rPr lang="en-US" altLang="vi-VN" sz="3200" b="1" dirty="0">
                <a:solidFill>
                  <a:srgbClr val="FF0000"/>
                </a:solidFill>
                <a:latin typeface="Cambria" panose="02040503050406030204" pitchFamily="18" charset="0"/>
                <a:ea typeface="Cambria" panose="02040503050406030204" pitchFamily="18" charset="0"/>
              </a:rPr>
              <a:t> </a:t>
            </a:r>
            <a:r>
              <a:rPr lang="en-US" altLang="vi-VN" sz="3200" b="1" dirty="0" err="1">
                <a:solidFill>
                  <a:srgbClr val="FF0000"/>
                </a:solidFill>
                <a:latin typeface="Cambria" panose="02040503050406030204" pitchFamily="18" charset="0"/>
                <a:ea typeface="Cambria" panose="02040503050406030204" pitchFamily="18" charset="0"/>
              </a:rPr>
              <a:t>loại</a:t>
            </a:r>
            <a:r>
              <a:rPr lang="en-US" altLang="vi-VN" sz="3200" b="1" dirty="0">
                <a:solidFill>
                  <a:srgbClr val="FF0000"/>
                </a:solidFill>
                <a:latin typeface="Cambria" panose="02040503050406030204" pitchFamily="18" charset="0"/>
                <a:ea typeface="Cambria" panose="02040503050406030204" pitchFamily="18" charset="0"/>
              </a:rPr>
              <a:t> </a:t>
            </a:r>
            <a:r>
              <a:rPr lang="vi-VN" sz="3200" b="1" dirty="0">
                <a:solidFill>
                  <a:srgbClr val="FF0000"/>
                </a:solidFill>
                <a:latin typeface="Cambria" panose="02040503050406030204" pitchFamily="18" charset="0"/>
                <a:ea typeface="Cambria" panose="02040503050406030204" pitchFamily="18" charset="0"/>
              </a:rPr>
              <a:t>đòn bẩy</a:t>
            </a:r>
          </a:p>
        </p:txBody>
      </p:sp>
      <p:sp>
        <p:nvSpPr>
          <p:cNvPr id="3" name="Rounded Rectangle 4">
            <a:extLst>
              <a:ext uri="{FF2B5EF4-FFF2-40B4-BE49-F238E27FC236}">
                <a16:creationId xmlns:a16="http://schemas.microsoft.com/office/drawing/2014/main" xmlns="" id="{AA40B809-4B01-9DC2-3603-4370C9F3D521}"/>
              </a:ext>
            </a:extLst>
          </p:cNvPr>
          <p:cNvSpPr/>
          <p:nvPr/>
        </p:nvSpPr>
        <p:spPr>
          <a:xfrm>
            <a:off x="0" y="-26894"/>
            <a:ext cx="12192000" cy="648970"/>
          </a:xfrm>
          <a:prstGeom prst="roundRect">
            <a:avLst>
              <a:gd name="adj" fmla="val 978"/>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3200" b="1" dirty="0">
                <a:solidFill>
                  <a:srgbClr val="C00000"/>
                </a:solidFill>
                <a:latin typeface="Cambria" panose="02040503050406030204" pitchFamily="18" charset="0"/>
                <a:ea typeface="Cambria" panose="02040503050406030204" pitchFamily="18" charset="0"/>
                <a:sym typeface="+mn-ea"/>
              </a:rPr>
              <a:t>Bài </a:t>
            </a:r>
            <a:r>
              <a:rPr lang="en-US" altLang="vi-VN" sz="3200" b="1" dirty="0">
                <a:solidFill>
                  <a:srgbClr val="C00000"/>
                </a:solidFill>
                <a:latin typeface="Cambria" panose="02040503050406030204" pitchFamily="18" charset="0"/>
                <a:ea typeface="Cambria" panose="02040503050406030204" pitchFamily="18" charset="0"/>
                <a:sym typeface="+mn-ea"/>
              </a:rPr>
              <a:t>19</a:t>
            </a:r>
            <a:r>
              <a:rPr lang="vi-VN" sz="3200" b="1" dirty="0">
                <a:solidFill>
                  <a:srgbClr val="C00000"/>
                </a:solidFill>
                <a:latin typeface="Cambria" panose="02040503050406030204" pitchFamily="18" charset="0"/>
                <a:ea typeface="Cambria" panose="02040503050406030204" pitchFamily="18" charset="0"/>
                <a:sym typeface="+mn-ea"/>
              </a:rPr>
              <a:t>: </a:t>
            </a:r>
            <a:r>
              <a:rPr lang="en-US" altLang="vi-VN" sz="3200" b="1" dirty="0">
                <a:solidFill>
                  <a:srgbClr val="C00000"/>
                </a:solidFill>
                <a:latin typeface="Cambria" panose="02040503050406030204" pitchFamily="18" charset="0"/>
                <a:ea typeface="Cambria" panose="02040503050406030204" pitchFamily="18" charset="0"/>
                <a:sym typeface="+mn-ea"/>
              </a:rPr>
              <a:t>ĐÒN BẨY VÀ ỨNG DỤNG</a:t>
            </a:r>
            <a:endParaRPr lang="vi-VN" sz="3200" b="1" dirty="0">
              <a:latin typeface="Cambria" panose="02040503050406030204" pitchFamily="18" charset="0"/>
              <a:ea typeface="Cambria" panose="02040503050406030204" pitchFamily="18" charset="0"/>
            </a:endParaRPr>
          </a:p>
        </p:txBody>
      </p:sp>
      <p:sp>
        <p:nvSpPr>
          <p:cNvPr id="4" name="Cloud Callout 5">
            <a:extLst>
              <a:ext uri="{FF2B5EF4-FFF2-40B4-BE49-F238E27FC236}">
                <a16:creationId xmlns:a16="http://schemas.microsoft.com/office/drawing/2014/main" xmlns="" id="{D43E09FB-7D7C-DABC-C924-627DECEAAEE6}"/>
              </a:ext>
            </a:extLst>
          </p:cNvPr>
          <p:cNvSpPr/>
          <p:nvPr/>
        </p:nvSpPr>
        <p:spPr>
          <a:xfrm>
            <a:off x="1931436" y="1059833"/>
            <a:ext cx="10403633" cy="4995734"/>
          </a:xfrm>
          <a:prstGeom prst="cloudCallout">
            <a:avLst>
              <a:gd name="adj1" fmla="val -53164"/>
              <a:gd name="adj2" fmla="val 78479"/>
            </a:avLst>
          </a:prstGeom>
          <a:solidFill>
            <a:srgbClr val="0070C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latin typeface="Cambria" panose="02040503050406030204" pitchFamily="18" charset="0"/>
                <a:ea typeface="Cambria" panose="02040503050406030204" pitchFamily="18" charset="0"/>
              </a:rPr>
              <a:t>1. Hình 19.6 (SGK) vẽ các dụng cụ, các vật có cấu tạo và chức năng của đòn bẩy.</a:t>
            </a:r>
          </a:p>
          <a:p>
            <a:pPr algn="ctr"/>
            <a:r>
              <a:rPr lang="vi-VN" sz="2800" dirty="0">
                <a:latin typeface="Cambria" panose="02040503050406030204" pitchFamily="18" charset="0"/>
                <a:ea typeface="Cambria" panose="02040503050406030204" pitchFamily="18" charset="0"/>
              </a:rPr>
              <a:t>- Em hãy chỉ rõ loại đòn bẩy trong từng trường hợp.</a:t>
            </a:r>
          </a:p>
          <a:p>
            <a:pPr algn="ctr"/>
            <a:r>
              <a:rPr lang="vi-VN" sz="2800" dirty="0">
                <a:latin typeface="Cambria" panose="02040503050406030204" pitchFamily="18" charset="0"/>
                <a:ea typeface="Cambria" panose="02040503050406030204" pitchFamily="18" charset="0"/>
              </a:rPr>
              <a:t>- Sử dụng đòn bẩy như vậy đem lại lợi ích như thế nào?</a:t>
            </a:r>
          </a:p>
          <a:p>
            <a:pPr algn="ctr"/>
            <a:r>
              <a:rPr lang="en-US" sz="2800" dirty="0">
                <a:latin typeface="Cambria" panose="02040503050406030204" pitchFamily="18" charset="0"/>
                <a:ea typeface="Cambria" panose="02040503050406030204" pitchFamily="18" charset="0"/>
              </a:rPr>
              <a:t>2. </a:t>
            </a:r>
            <a:r>
              <a:rPr lang="en-US" sz="2800" dirty="0" err="1">
                <a:latin typeface="Cambria" panose="02040503050406030204" pitchFamily="18" charset="0"/>
                <a:ea typeface="Cambria" panose="02040503050406030204" pitchFamily="18" charset="0"/>
              </a:rPr>
              <a:t>Lấy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ví</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dụ</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về</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mỗi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loại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đòn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bẩy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trong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cuộc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tích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dụng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chúng</a:t>
            </a:r>
            <a:r>
              <a:rPr lang="en-US" sz="2800" dirty="0">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xmlns="" id="{9E991825-7FA2-D06B-900A-E700566309AC}"/>
              </a:ext>
            </a:extLst>
          </p:cNvPr>
          <p:cNvPicPr>
            <a:picLocks noChangeAspect="1"/>
          </p:cNvPicPr>
          <p:nvPr/>
        </p:nvPicPr>
        <p:blipFill>
          <a:blip r:embed="rId2"/>
          <a:stretch>
            <a:fillRect/>
          </a:stretch>
        </p:blipFill>
        <p:spPr>
          <a:xfrm rot="21229397">
            <a:off x="-485684" y="1359086"/>
            <a:ext cx="3486965" cy="3486965"/>
          </a:xfrm>
          <a:prstGeom prst="rect">
            <a:avLst/>
          </a:prstGeom>
        </p:spPr>
      </p:pic>
    </p:spTree>
    <p:extLst>
      <p:ext uri="{BB962C8B-B14F-4D97-AF65-F5344CB8AC3E}">
        <p14:creationId xmlns:p14="http://schemas.microsoft.com/office/powerpoint/2010/main" val="18890994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52D92348-62E5-1859-FC9A-711E326F8B22}"/>
              </a:ext>
            </a:extLst>
          </p:cNvPr>
          <p:cNvGraphicFramePr>
            <a:graphicFrameLocks noGrp="1"/>
          </p:cNvGraphicFramePr>
          <p:nvPr>
            <p:extLst>
              <p:ext uri="{D42A27DB-BD31-4B8C-83A1-F6EECF244321}">
                <p14:modId xmlns:p14="http://schemas.microsoft.com/office/powerpoint/2010/main" val="3654615310"/>
              </p:ext>
            </p:extLst>
          </p:nvPr>
        </p:nvGraphicFramePr>
        <p:xfrm>
          <a:off x="0" y="88116"/>
          <a:ext cx="12084424" cy="7114825"/>
        </p:xfrm>
        <a:graphic>
          <a:graphicData uri="http://schemas.openxmlformats.org/drawingml/2006/table">
            <a:tbl>
              <a:tblPr firstRow="1" firstCol="1" bandRow="1">
                <a:tableStyleId>{5C22544A-7EE6-4342-B048-85BDC9FD1C3A}</a:tableStyleId>
              </a:tblPr>
              <a:tblGrid>
                <a:gridCol w="4170784">
                  <a:extLst>
                    <a:ext uri="{9D8B030D-6E8A-4147-A177-3AD203B41FA5}">
                      <a16:colId xmlns:a16="http://schemas.microsoft.com/office/drawing/2014/main" xmlns="" val="585605936"/>
                    </a:ext>
                  </a:extLst>
                </a:gridCol>
                <a:gridCol w="3321698">
                  <a:extLst>
                    <a:ext uri="{9D8B030D-6E8A-4147-A177-3AD203B41FA5}">
                      <a16:colId xmlns:a16="http://schemas.microsoft.com/office/drawing/2014/main" xmlns="" val="3178695735"/>
                    </a:ext>
                  </a:extLst>
                </a:gridCol>
                <a:gridCol w="4591942">
                  <a:extLst>
                    <a:ext uri="{9D8B030D-6E8A-4147-A177-3AD203B41FA5}">
                      <a16:colId xmlns:a16="http://schemas.microsoft.com/office/drawing/2014/main" xmlns="" val="1724040969"/>
                    </a:ext>
                  </a:extLst>
                </a:gridCol>
              </a:tblGrid>
              <a:tr h="313100">
                <a:tc gridSpan="3">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vi-VN" sz="2800" dirty="0">
                          <a:effectLst/>
                          <a:latin typeface="Cambria" panose="02040503050406030204" pitchFamily="18" charset="0"/>
                          <a:ea typeface="Cambria" panose="02040503050406030204" pitchFamily="18" charset="0"/>
                          <a:cs typeface="Times New Roman" panose="02020603050405020304" pitchFamily="18" charset="0"/>
                        </a:rPr>
                        <a:t>Trả lời câu 1</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54755" marR="5475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553733540"/>
                  </a:ext>
                </a:extLst>
              </a:tr>
              <a:tr h="667765">
                <a:tc>
                  <a:txBody>
                    <a:bodyPr/>
                    <a:lstStyle/>
                    <a:p>
                      <a:pPr marL="0" marR="0" indent="0" algn="ctr">
                        <a:lnSpc>
                          <a:spcPct val="130000"/>
                        </a:lnSpc>
                        <a:spcBef>
                          <a:spcPts val="0"/>
                        </a:spcBef>
                        <a:spcAft>
                          <a:spcPts val="0"/>
                        </a:spcAft>
                      </a:pPr>
                      <a:r>
                        <a:rPr lang="vi-VN" sz="2800" dirty="0">
                          <a:effectLst/>
                          <a:latin typeface="Cambria" panose="02040503050406030204" pitchFamily="18" charset="0"/>
                          <a:ea typeface="Cambria" panose="02040503050406030204" pitchFamily="18" charset="0"/>
                        </a:rPr>
                        <a:t>Hình ảnh đòn bẩy </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54755" marR="54755" marT="0" marB="0"/>
                </a:tc>
                <a:tc>
                  <a:txBody>
                    <a:bodyPr/>
                    <a:lstStyle/>
                    <a:p>
                      <a:pPr marL="0" marR="0" indent="0" algn="ctr">
                        <a:lnSpc>
                          <a:spcPct val="130000"/>
                        </a:lnSpc>
                        <a:spcBef>
                          <a:spcPts val="0"/>
                        </a:spcBef>
                        <a:spcAft>
                          <a:spcPts val="0"/>
                        </a:spcAft>
                      </a:pPr>
                      <a:r>
                        <a:rPr lang="vi-VN" sz="2800" b="1">
                          <a:effectLst/>
                          <a:latin typeface="Cambria" panose="02040503050406030204" pitchFamily="18" charset="0"/>
                          <a:ea typeface="Cambria" panose="02040503050406030204" pitchFamily="18" charset="0"/>
                        </a:rPr>
                        <a:t>Loại đòn bẩy</a:t>
                      </a:r>
                      <a:endParaRPr lang="en-US" sz="2800" b="1">
                        <a:effectLst/>
                        <a:latin typeface="Cambria" panose="02040503050406030204" pitchFamily="18" charset="0"/>
                        <a:ea typeface="Cambria" panose="02040503050406030204" pitchFamily="18" charset="0"/>
                        <a:cs typeface="Times New Roman" panose="02020603050405020304" pitchFamily="18" charset="0"/>
                      </a:endParaRPr>
                    </a:p>
                  </a:txBody>
                  <a:tcPr marL="54755" marR="54755" marT="0" marB="0"/>
                </a:tc>
                <a:tc>
                  <a:txBody>
                    <a:bodyPr/>
                    <a:lstStyle/>
                    <a:p>
                      <a:pPr marL="0" marR="0" indent="0" algn="ctr">
                        <a:lnSpc>
                          <a:spcPct val="130000"/>
                        </a:lnSpc>
                        <a:spcBef>
                          <a:spcPts val="0"/>
                        </a:spcBef>
                        <a:spcAft>
                          <a:spcPts val="0"/>
                        </a:spcAft>
                      </a:pPr>
                      <a:r>
                        <a:rPr lang="vi-VN" sz="2800" b="1">
                          <a:effectLst/>
                          <a:latin typeface="Cambria" panose="02040503050406030204" pitchFamily="18" charset="0"/>
                          <a:ea typeface="Cambria" panose="02040503050406030204" pitchFamily="18" charset="0"/>
                        </a:rPr>
                        <a:t>Tác dụng</a:t>
                      </a:r>
                      <a:endParaRPr lang="en-US" sz="2800" b="1">
                        <a:effectLst/>
                        <a:latin typeface="Cambria" panose="02040503050406030204" pitchFamily="18" charset="0"/>
                        <a:ea typeface="Cambria" panose="02040503050406030204" pitchFamily="18" charset="0"/>
                        <a:cs typeface="Times New Roman" panose="02020603050405020304" pitchFamily="18" charset="0"/>
                      </a:endParaRPr>
                    </a:p>
                  </a:txBody>
                  <a:tcPr marL="54755" marR="54755" marT="0" marB="0"/>
                </a:tc>
                <a:extLst>
                  <a:ext uri="{0D108BD9-81ED-4DB2-BD59-A6C34878D82A}">
                    <a16:rowId xmlns:a16="http://schemas.microsoft.com/office/drawing/2014/main" xmlns="" val="2832368"/>
                  </a:ext>
                </a:extLst>
              </a:tr>
              <a:tr h="1844994">
                <a:tc>
                  <a:txBody>
                    <a:bodyPr/>
                    <a:lstStyle/>
                    <a:p>
                      <a:pPr marL="0" marR="0" indent="0" algn="just">
                        <a:lnSpc>
                          <a:spcPct val="130000"/>
                        </a:lnSpc>
                        <a:spcBef>
                          <a:spcPts val="0"/>
                        </a:spcBef>
                        <a:spcAft>
                          <a:spcPts val="0"/>
                        </a:spcAft>
                      </a:pPr>
                      <a:endParaRPr lang="vi-VN" sz="2800">
                        <a:effectLst/>
                        <a:latin typeface="Cambria" panose="02040503050406030204" pitchFamily="18" charset="0"/>
                        <a:ea typeface="Cambria" panose="02040503050406030204" pitchFamily="18" charset="0"/>
                        <a:cs typeface="Times New Roman" panose="02020603050405020304" pitchFamily="18" charset="0"/>
                      </a:endParaRPr>
                    </a:p>
                  </a:txBody>
                  <a:tcPr marL="54755" marR="54755" marT="0" marB="0"/>
                </a:tc>
                <a:tc>
                  <a:txBody>
                    <a:bodyPr/>
                    <a:lstStyle/>
                    <a:p>
                      <a:pPr marL="30480" marR="30480" algn="just">
                        <a:lnSpc>
                          <a:spcPts val="1630"/>
                        </a:lnSpc>
                        <a:spcBef>
                          <a:spcPts val="0"/>
                        </a:spcBef>
                        <a:spcAft>
                          <a:spcPts val="1200"/>
                        </a:spcAft>
                      </a:pP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54755" marR="54755" marT="0" marB="0"/>
                </a:tc>
                <a:tc>
                  <a:txBody>
                    <a:bodyPr/>
                    <a:lstStyle/>
                    <a:p>
                      <a:pPr marL="30480" marR="30480" algn="just">
                        <a:lnSpc>
                          <a:spcPts val="1630"/>
                        </a:lnSpc>
                        <a:spcBef>
                          <a:spcPts val="0"/>
                        </a:spcBef>
                        <a:spcAft>
                          <a:spcPts val="1200"/>
                        </a:spcAft>
                      </a:pPr>
                      <a:endParaRPr lang="en-US" sz="2800">
                        <a:effectLst/>
                        <a:latin typeface="Cambria" panose="02040503050406030204" pitchFamily="18" charset="0"/>
                        <a:ea typeface="Cambria" panose="02040503050406030204" pitchFamily="18" charset="0"/>
                        <a:cs typeface="Times New Roman" panose="02020603050405020304" pitchFamily="18" charset="0"/>
                      </a:endParaRPr>
                    </a:p>
                  </a:txBody>
                  <a:tcPr marL="54755" marR="54755" marT="0" marB="0"/>
                </a:tc>
                <a:extLst>
                  <a:ext uri="{0D108BD9-81ED-4DB2-BD59-A6C34878D82A}">
                    <a16:rowId xmlns:a16="http://schemas.microsoft.com/office/drawing/2014/main" xmlns="" val="4176508994"/>
                  </a:ext>
                </a:extLst>
              </a:tr>
              <a:tr h="1772817">
                <a:tc>
                  <a:txBody>
                    <a:bodyPr/>
                    <a:lstStyle/>
                    <a:p>
                      <a:pPr marL="0" marR="0" indent="0" algn="just">
                        <a:lnSpc>
                          <a:spcPct val="130000"/>
                        </a:lnSpc>
                        <a:spcBef>
                          <a:spcPts val="0"/>
                        </a:spcBef>
                        <a:spcAft>
                          <a:spcPts val="0"/>
                        </a:spcAft>
                      </a:pPr>
                      <a:endParaRPr lang="vi-VN" sz="2800">
                        <a:effectLst/>
                        <a:latin typeface="Cambria" panose="02040503050406030204" pitchFamily="18" charset="0"/>
                        <a:ea typeface="Cambria" panose="02040503050406030204" pitchFamily="18" charset="0"/>
                        <a:cs typeface="Times New Roman" panose="02020603050405020304" pitchFamily="18" charset="0"/>
                      </a:endParaRPr>
                    </a:p>
                  </a:txBody>
                  <a:tcPr marL="54755" marR="54755" marT="0" marB="0"/>
                </a:tc>
                <a:tc>
                  <a:txBody>
                    <a:bodyPr/>
                    <a:lstStyle/>
                    <a:p>
                      <a:pPr marL="30480" marR="30480" algn="just">
                        <a:lnSpc>
                          <a:spcPts val="1630"/>
                        </a:lnSpc>
                        <a:spcBef>
                          <a:spcPts val="0"/>
                        </a:spcBef>
                        <a:spcAft>
                          <a:spcPts val="1200"/>
                        </a:spcAft>
                      </a:pP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54755" marR="54755" marT="0" marB="0"/>
                </a:tc>
                <a:tc>
                  <a:txBody>
                    <a:bodyPr/>
                    <a:lstStyle/>
                    <a:p>
                      <a:pPr marL="30480" marR="30480" algn="just">
                        <a:lnSpc>
                          <a:spcPts val="1630"/>
                        </a:lnSpc>
                        <a:spcBef>
                          <a:spcPts val="0"/>
                        </a:spcBef>
                        <a:spcAft>
                          <a:spcPts val="1200"/>
                        </a:spcAft>
                      </a:pPr>
                      <a:endParaRPr lang="en-US" sz="2800">
                        <a:effectLst/>
                        <a:latin typeface="Cambria" panose="02040503050406030204" pitchFamily="18" charset="0"/>
                        <a:ea typeface="Cambria" panose="02040503050406030204" pitchFamily="18" charset="0"/>
                        <a:cs typeface="Times New Roman" panose="02020603050405020304" pitchFamily="18" charset="0"/>
                      </a:endParaRPr>
                    </a:p>
                  </a:txBody>
                  <a:tcPr marL="54755" marR="54755" marT="0" marB="0"/>
                </a:tc>
                <a:extLst>
                  <a:ext uri="{0D108BD9-81ED-4DB2-BD59-A6C34878D82A}">
                    <a16:rowId xmlns:a16="http://schemas.microsoft.com/office/drawing/2014/main" xmlns="" val="2533846865"/>
                  </a:ext>
                </a:extLst>
              </a:tr>
              <a:tr h="2274513">
                <a:tc>
                  <a:txBody>
                    <a:bodyPr/>
                    <a:lstStyle/>
                    <a:p>
                      <a:pPr marL="0" marR="0" indent="0" algn="just">
                        <a:lnSpc>
                          <a:spcPct val="130000"/>
                        </a:lnSpc>
                        <a:spcBef>
                          <a:spcPts val="0"/>
                        </a:spcBef>
                        <a:spcAft>
                          <a:spcPts val="0"/>
                        </a:spcAft>
                      </a:pPr>
                      <a:endParaRPr lang="vi-VN" sz="2800">
                        <a:effectLst/>
                        <a:latin typeface="Cambria" panose="02040503050406030204" pitchFamily="18" charset="0"/>
                        <a:ea typeface="Cambria" panose="02040503050406030204" pitchFamily="18" charset="0"/>
                        <a:cs typeface="Times New Roman" panose="02020603050405020304" pitchFamily="18" charset="0"/>
                      </a:endParaRPr>
                    </a:p>
                  </a:txBody>
                  <a:tcPr marL="54755" marR="54755" marT="0" marB="0"/>
                </a:tc>
                <a:tc>
                  <a:txBody>
                    <a:bodyPr/>
                    <a:lstStyle/>
                    <a:p>
                      <a:pPr marL="30480" marR="30480" algn="just">
                        <a:lnSpc>
                          <a:spcPts val="1630"/>
                        </a:lnSpc>
                        <a:spcBef>
                          <a:spcPts val="0"/>
                        </a:spcBef>
                        <a:spcAft>
                          <a:spcPts val="1200"/>
                        </a:spcAft>
                      </a:pPr>
                      <a:endParaRPr lang="en-US" sz="2800">
                        <a:effectLst/>
                        <a:latin typeface="Cambria" panose="02040503050406030204" pitchFamily="18" charset="0"/>
                        <a:ea typeface="Cambria" panose="02040503050406030204" pitchFamily="18" charset="0"/>
                        <a:cs typeface="Times New Roman" panose="02020603050405020304" pitchFamily="18" charset="0"/>
                      </a:endParaRPr>
                    </a:p>
                  </a:txBody>
                  <a:tcPr marL="54755" marR="54755" marT="0" marB="0"/>
                </a:tc>
                <a:tc>
                  <a:txBody>
                    <a:bodyPr/>
                    <a:lstStyle/>
                    <a:p>
                      <a:pPr marL="30480" marR="30480" algn="just">
                        <a:lnSpc>
                          <a:spcPts val="1630"/>
                        </a:lnSpc>
                        <a:spcBef>
                          <a:spcPts val="0"/>
                        </a:spcBef>
                        <a:spcAft>
                          <a:spcPts val="1200"/>
                        </a:spcAft>
                      </a:pP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54755" marR="54755" marT="0" marB="0"/>
                </a:tc>
                <a:extLst>
                  <a:ext uri="{0D108BD9-81ED-4DB2-BD59-A6C34878D82A}">
                    <a16:rowId xmlns:a16="http://schemas.microsoft.com/office/drawing/2014/main" xmlns="" val="3642943920"/>
                  </a:ext>
                </a:extLst>
              </a:tr>
            </a:tbl>
          </a:graphicData>
        </a:graphic>
      </p:graphicFrame>
      <p:sp>
        <p:nvSpPr>
          <p:cNvPr id="10" name="TextBox 9">
            <a:extLst>
              <a:ext uri="{FF2B5EF4-FFF2-40B4-BE49-F238E27FC236}">
                <a16:creationId xmlns:a16="http://schemas.microsoft.com/office/drawing/2014/main" xmlns="" id="{3407F818-50B4-C89C-8232-190962216A91}"/>
              </a:ext>
            </a:extLst>
          </p:cNvPr>
          <p:cNvSpPr txBox="1"/>
          <p:nvPr/>
        </p:nvSpPr>
        <p:spPr>
          <a:xfrm>
            <a:off x="4142791" y="1447631"/>
            <a:ext cx="3573626" cy="954107"/>
          </a:xfrm>
          <a:prstGeom prst="rect">
            <a:avLst/>
          </a:prstGeom>
          <a:noFill/>
        </p:spPr>
        <p:txBody>
          <a:bodyPr wrap="square" rtlCol="0">
            <a:spAutoFit/>
          </a:bodyPr>
          <a:lstStyle/>
          <a:p>
            <a:pPr marL="30480" marR="30480" lvl="0" indent="0" defTabSz="914400" rtl="0" eaLnBrk="1" fontAlgn="auto" latinLnBrk="0" hangingPunct="1">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Đòn bẩy loại 2 không cho lợi về lực</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60C9CEB3-5FB2-BE32-BD64-D99819013240}"/>
              </a:ext>
            </a:extLst>
          </p:cNvPr>
          <p:cNvSpPr txBox="1"/>
          <p:nvPr/>
        </p:nvSpPr>
        <p:spPr>
          <a:xfrm>
            <a:off x="4744316" y="3705615"/>
            <a:ext cx="3361765" cy="523220"/>
          </a:xfrm>
          <a:prstGeom prst="rect">
            <a:avLst/>
          </a:prstGeom>
          <a:noFill/>
        </p:spPr>
        <p:txBody>
          <a:bodyPr wrap="square" rtlCol="0">
            <a:spAutoFit/>
          </a:bodyPr>
          <a:lstStyle/>
          <a:p>
            <a:pPr marL="30480" marR="30480" lvl="0" indent="0" algn="just" defTabSz="914400" rtl="0" eaLnBrk="1" fontAlgn="auto" latinLnBrk="0" hangingPunct="1">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Đòn bẩy loại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1</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37C83831-05EA-393B-6812-33BD6A79BFEB}"/>
              </a:ext>
            </a:extLst>
          </p:cNvPr>
          <p:cNvSpPr txBox="1"/>
          <p:nvPr/>
        </p:nvSpPr>
        <p:spPr>
          <a:xfrm>
            <a:off x="4151678" y="5361150"/>
            <a:ext cx="3888643" cy="954107"/>
          </a:xfrm>
          <a:prstGeom prst="rect">
            <a:avLst/>
          </a:prstGeom>
          <a:noFill/>
        </p:spPr>
        <p:txBody>
          <a:bodyPr wrap="square" rtlCol="0">
            <a:spAutoFit/>
          </a:bodyPr>
          <a:lstStyle/>
          <a:p>
            <a:pPr marL="30480" marR="30480" lvl="0" indent="0" defTabSz="914400" rtl="0" eaLnBrk="1" fontAlgn="auto" latinLnBrk="0" hangingPunct="1">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Đòn bẩy loại 2 không cho lợi về lực</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52B14C41-E522-4E23-4683-73DE6FAA9AA6}"/>
              </a:ext>
            </a:extLst>
          </p:cNvPr>
          <p:cNvSpPr txBox="1"/>
          <p:nvPr/>
        </p:nvSpPr>
        <p:spPr>
          <a:xfrm>
            <a:off x="7498974" y="1319235"/>
            <a:ext cx="4585450" cy="1384995"/>
          </a:xfrm>
          <a:prstGeom prst="rect">
            <a:avLst/>
          </a:prstGeom>
          <a:noFill/>
        </p:spPr>
        <p:txBody>
          <a:bodyPr wrap="square" rtlCol="0">
            <a:spAutoFit/>
          </a:bodyPr>
          <a:lstStyle/>
          <a:p>
            <a:pPr marL="30480" marR="30480" lvl="0" indent="0" algn="just" defTabSz="914400" rtl="0" eaLnBrk="1" fontAlgn="auto" latinLnBrk="0" hangingPunct="1">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Giúp di chuyển vật cần nâng nhanh chóng và dễ dàng hơn (câu được cá nhanh hơn).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4070DC1C-BA17-10BD-6502-B778BBDF9657}"/>
              </a:ext>
            </a:extLst>
          </p:cNvPr>
          <p:cNvSpPr txBox="1"/>
          <p:nvPr/>
        </p:nvSpPr>
        <p:spPr>
          <a:xfrm>
            <a:off x="7904628" y="3676717"/>
            <a:ext cx="3774141" cy="954107"/>
          </a:xfrm>
          <a:prstGeom prst="rect">
            <a:avLst/>
          </a:prstGeom>
          <a:noFill/>
        </p:spPr>
        <p:txBody>
          <a:bodyPr wrap="square" rtlCol="0">
            <a:spAutoFit/>
          </a:bodyPr>
          <a:lstStyle/>
          <a:p>
            <a:pPr marL="30480" marR="30480" lvl="0" indent="0" algn="just" defTabSz="914400" rtl="0" eaLnBrk="1" fontAlgn="auto" latinLnBrk="0" hangingPunct="1">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lợi về lực (mở được nắp bia dễ dàng).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3093F9CB-E797-FC7C-249D-2F1CB2C313BD}"/>
              </a:ext>
            </a:extLst>
          </p:cNvPr>
          <p:cNvSpPr txBox="1"/>
          <p:nvPr/>
        </p:nvSpPr>
        <p:spPr>
          <a:xfrm>
            <a:off x="7585788" y="5075866"/>
            <a:ext cx="4498636" cy="1384995"/>
          </a:xfrm>
          <a:prstGeom prst="rect">
            <a:avLst/>
          </a:prstGeom>
          <a:noFill/>
        </p:spPr>
        <p:txBody>
          <a:bodyPr wrap="square" rtlCol="0">
            <a:spAutoFit/>
          </a:bodyPr>
          <a:lstStyle/>
          <a:p>
            <a:pPr marL="30480" marR="30480" lvl="0" indent="0" algn="just" defTabSz="914400" rtl="0" eaLnBrk="1" fontAlgn="auto" latinLnBrk="0" hangingPunct="1">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Giúp di chuyển vật cần nâng nhanh chóng và dễ dàng hơn (gắp thức ăn dễ dàng).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F9CFF426-02A8-9483-D887-72C0F5C8D033}"/>
              </a:ext>
            </a:extLst>
          </p:cNvPr>
          <p:cNvPicPr>
            <a:picLocks noChangeAspect="1"/>
          </p:cNvPicPr>
          <p:nvPr/>
        </p:nvPicPr>
        <p:blipFill rotWithShape="1">
          <a:blip r:embed="rId2"/>
          <a:srcRect l="855" t="985" r="68854" b="50000"/>
          <a:stretch/>
        </p:blipFill>
        <p:spPr>
          <a:xfrm>
            <a:off x="425640" y="1267593"/>
            <a:ext cx="3353258" cy="1798336"/>
          </a:xfrm>
          <a:prstGeom prst="rect">
            <a:avLst/>
          </a:prstGeom>
        </p:spPr>
      </p:pic>
      <p:pic>
        <p:nvPicPr>
          <p:cNvPr id="7" name="Picture 2" descr="KHTN 8 Bài 19 (Kết nối tri thức): Đòn bẩy và ứng dụng (ảnh 11)">
            <a:extLst>
              <a:ext uri="{FF2B5EF4-FFF2-40B4-BE49-F238E27FC236}">
                <a16:creationId xmlns:a16="http://schemas.microsoft.com/office/drawing/2014/main" xmlns="" id="{02674DBF-CD64-E619-8EA3-982869ABFC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009" t="1230" r="34700" b="54278"/>
          <a:stretch/>
        </p:blipFill>
        <p:spPr bwMode="auto">
          <a:xfrm>
            <a:off x="434592" y="3126709"/>
            <a:ext cx="3361764" cy="16972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KHTN 8 Bài 19 (Kết nối tri thức): Đòn bẩy và ứng dụng (ảnh 11)">
            <a:extLst>
              <a:ext uri="{FF2B5EF4-FFF2-40B4-BE49-F238E27FC236}">
                <a16:creationId xmlns:a16="http://schemas.microsoft.com/office/drawing/2014/main" xmlns="" id="{7F378022-C0B3-B8F2-8383-66C70D7CAF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545" t="7422" r="2555" b="53545"/>
          <a:stretch/>
        </p:blipFill>
        <p:spPr bwMode="auto">
          <a:xfrm>
            <a:off x="434592" y="4919311"/>
            <a:ext cx="3344306" cy="2225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55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52D92348-62E5-1859-FC9A-711E326F8B22}"/>
              </a:ext>
            </a:extLst>
          </p:cNvPr>
          <p:cNvGraphicFramePr>
            <a:graphicFrameLocks noGrp="1"/>
          </p:cNvGraphicFramePr>
          <p:nvPr>
            <p:extLst>
              <p:ext uri="{D42A27DB-BD31-4B8C-83A1-F6EECF244321}">
                <p14:modId xmlns:p14="http://schemas.microsoft.com/office/powerpoint/2010/main" val="1859650458"/>
              </p:ext>
            </p:extLst>
          </p:nvPr>
        </p:nvGraphicFramePr>
        <p:xfrm>
          <a:off x="107576" y="124541"/>
          <a:ext cx="12084424" cy="6514568"/>
        </p:xfrm>
        <a:graphic>
          <a:graphicData uri="http://schemas.openxmlformats.org/drawingml/2006/table">
            <a:tbl>
              <a:tblPr firstRow="1" firstCol="1" bandRow="1">
                <a:tableStyleId>{5C22544A-7EE6-4342-B048-85BDC9FD1C3A}</a:tableStyleId>
              </a:tblPr>
              <a:tblGrid>
                <a:gridCol w="3540693">
                  <a:extLst>
                    <a:ext uri="{9D8B030D-6E8A-4147-A177-3AD203B41FA5}">
                      <a16:colId xmlns:a16="http://schemas.microsoft.com/office/drawing/2014/main" xmlns="" val="585605936"/>
                    </a:ext>
                  </a:extLst>
                </a:gridCol>
                <a:gridCol w="3308343">
                  <a:extLst>
                    <a:ext uri="{9D8B030D-6E8A-4147-A177-3AD203B41FA5}">
                      <a16:colId xmlns:a16="http://schemas.microsoft.com/office/drawing/2014/main" xmlns="" val="3178695735"/>
                    </a:ext>
                  </a:extLst>
                </a:gridCol>
                <a:gridCol w="5235388">
                  <a:extLst>
                    <a:ext uri="{9D8B030D-6E8A-4147-A177-3AD203B41FA5}">
                      <a16:colId xmlns:a16="http://schemas.microsoft.com/office/drawing/2014/main" xmlns="" val="1724040969"/>
                    </a:ext>
                  </a:extLst>
                </a:gridCol>
              </a:tblGrid>
              <a:tr h="267345">
                <a:tc gridSpan="3">
                  <a:txBody>
                    <a:bodyPr/>
                    <a:lstStyle/>
                    <a:p>
                      <a:pPr marL="0" marR="0" indent="0" algn="ctr">
                        <a:lnSpc>
                          <a:spcPct val="130000"/>
                        </a:lnSpc>
                        <a:spcBef>
                          <a:spcPts val="0"/>
                        </a:spcBef>
                        <a:spcAft>
                          <a:spcPts val="0"/>
                        </a:spcAft>
                      </a:pPr>
                      <a:r>
                        <a:rPr lang="vi-VN" sz="2800" dirty="0">
                          <a:effectLst/>
                          <a:latin typeface="Cambria" panose="02040503050406030204" pitchFamily="18" charset="0"/>
                          <a:ea typeface="Cambria" panose="02040503050406030204" pitchFamily="18" charset="0"/>
                          <a:cs typeface="Times New Roman" panose="02020603050405020304" pitchFamily="18" charset="0"/>
                        </a:rPr>
                        <a:t>Trả lời câu 1</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54755" marR="5475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553733540"/>
                  </a:ext>
                </a:extLst>
              </a:tr>
              <a:tr h="656865">
                <a:tc>
                  <a:txBody>
                    <a:bodyPr/>
                    <a:lstStyle/>
                    <a:p>
                      <a:pPr marL="0" marR="0" indent="0" algn="ctr">
                        <a:lnSpc>
                          <a:spcPct val="130000"/>
                        </a:lnSpc>
                        <a:spcBef>
                          <a:spcPts val="0"/>
                        </a:spcBef>
                        <a:spcAft>
                          <a:spcPts val="0"/>
                        </a:spcAft>
                      </a:pPr>
                      <a:r>
                        <a:rPr lang="vi-VN" sz="2800" dirty="0">
                          <a:effectLst/>
                          <a:latin typeface="Cambria" panose="02040503050406030204" pitchFamily="18" charset="0"/>
                          <a:ea typeface="Cambria" panose="02040503050406030204" pitchFamily="18" charset="0"/>
                        </a:rPr>
                        <a:t>Hình ảnh đòn bẩy</a:t>
                      </a:r>
                      <a:endParaRPr lang="en-US" sz="2800" dirty="0">
                        <a:effectLst/>
                        <a:latin typeface="Cambria" panose="02040503050406030204" pitchFamily="18" charset="0"/>
                        <a:ea typeface="Cambria" panose="02040503050406030204" pitchFamily="18" charset="0"/>
                      </a:endParaRPr>
                    </a:p>
                  </a:txBody>
                  <a:tcPr marL="54755" marR="54755" marT="0" marB="0"/>
                </a:tc>
                <a:tc>
                  <a:txBody>
                    <a:bodyPr/>
                    <a:lstStyle/>
                    <a:p>
                      <a:pPr marL="0" marR="0" indent="0" algn="ctr">
                        <a:lnSpc>
                          <a:spcPct val="130000"/>
                        </a:lnSpc>
                        <a:spcBef>
                          <a:spcPts val="0"/>
                        </a:spcBef>
                        <a:spcAft>
                          <a:spcPts val="0"/>
                        </a:spcAft>
                      </a:pPr>
                      <a:r>
                        <a:rPr lang="vi-VN" sz="2800" b="1">
                          <a:effectLst/>
                          <a:latin typeface="Cambria" panose="02040503050406030204" pitchFamily="18" charset="0"/>
                          <a:ea typeface="Cambria" panose="02040503050406030204" pitchFamily="18" charset="0"/>
                        </a:rPr>
                        <a:t>Loại đòn bẩy</a:t>
                      </a:r>
                      <a:endParaRPr lang="en-US" sz="2800" b="1">
                        <a:effectLst/>
                        <a:latin typeface="Cambria" panose="02040503050406030204" pitchFamily="18" charset="0"/>
                        <a:ea typeface="Cambria" panose="02040503050406030204" pitchFamily="18" charset="0"/>
                        <a:cs typeface="Times New Roman" panose="02020603050405020304" pitchFamily="18" charset="0"/>
                      </a:endParaRPr>
                    </a:p>
                  </a:txBody>
                  <a:tcPr marL="54755" marR="54755" marT="0" marB="0"/>
                </a:tc>
                <a:tc>
                  <a:txBody>
                    <a:bodyPr/>
                    <a:lstStyle/>
                    <a:p>
                      <a:pPr marL="0" marR="0" indent="0" algn="ctr">
                        <a:lnSpc>
                          <a:spcPct val="130000"/>
                        </a:lnSpc>
                        <a:spcBef>
                          <a:spcPts val="0"/>
                        </a:spcBef>
                        <a:spcAft>
                          <a:spcPts val="0"/>
                        </a:spcAft>
                      </a:pPr>
                      <a:r>
                        <a:rPr lang="vi-VN" sz="2800" b="1" dirty="0">
                          <a:effectLst/>
                          <a:latin typeface="Cambria" panose="02040503050406030204" pitchFamily="18" charset="0"/>
                          <a:ea typeface="Cambria" panose="02040503050406030204" pitchFamily="18" charset="0"/>
                        </a:rPr>
                        <a:t>Tác dụng</a:t>
                      </a:r>
                      <a:endParaRPr lang="en-US" sz="2800" b="1" dirty="0">
                        <a:effectLst/>
                        <a:latin typeface="Cambria" panose="02040503050406030204" pitchFamily="18" charset="0"/>
                        <a:ea typeface="Cambria" panose="02040503050406030204" pitchFamily="18" charset="0"/>
                        <a:cs typeface="Times New Roman" panose="02020603050405020304" pitchFamily="18" charset="0"/>
                      </a:endParaRPr>
                    </a:p>
                  </a:txBody>
                  <a:tcPr marL="54755" marR="54755" marT="0" marB="0"/>
                </a:tc>
                <a:extLst>
                  <a:ext uri="{0D108BD9-81ED-4DB2-BD59-A6C34878D82A}">
                    <a16:rowId xmlns:a16="http://schemas.microsoft.com/office/drawing/2014/main" xmlns="" val="2832368"/>
                  </a:ext>
                </a:extLst>
              </a:tr>
              <a:tr h="1535033">
                <a:tc>
                  <a:txBody>
                    <a:bodyPr/>
                    <a:lstStyle/>
                    <a:p>
                      <a:pPr marL="0" marR="0" indent="0" algn="just">
                        <a:lnSpc>
                          <a:spcPct val="130000"/>
                        </a:lnSpc>
                        <a:spcBef>
                          <a:spcPts val="0"/>
                        </a:spcBef>
                        <a:spcAft>
                          <a:spcPts val="0"/>
                        </a:spcAft>
                      </a:pPr>
                      <a:endParaRPr lang="vi-VN" sz="2800">
                        <a:effectLst/>
                        <a:latin typeface="Cambria" panose="02040503050406030204" pitchFamily="18" charset="0"/>
                        <a:ea typeface="Cambria" panose="02040503050406030204" pitchFamily="18" charset="0"/>
                        <a:cs typeface="Times New Roman" panose="02020603050405020304" pitchFamily="18" charset="0"/>
                      </a:endParaRPr>
                    </a:p>
                  </a:txBody>
                  <a:tcPr marL="54755" marR="54755" marT="0" marB="0"/>
                </a:tc>
                <a:tc>
                  <a:txBody>
                    <a:bodyPr/>
                    <a:lstStyle/>
                    <a:p>
                      <a:pPr marL="30480" marR="30480" algn="just">
                        <a:lnSpc>
                          <a:spcPts val="1630"/>
                        </a:lnSpc>
                        <a:spcBef>
                          <a:spcPts val="0"/>
                        </a:spcBef>
                        <a:spcAft>
                          <a:spcPts val="1200"/>
                        </a:spcAft>
                      </a:pP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54755" marR="54755" marT="0" marB="0"/>
                </a:tc>
                <a:tc>
                  <a:txBody>
                    <a:bodyPr/>
                    <a:lstStyle/>
                    <a:p>
                      <a:pPr marL="30480" marR="30480" algn="just">
                        <a:lnSpc>
                          <a:spcPts val="1630"/>
                        </a:lnSpc>
                        <a:spcBef>
                          <a:spcPts val="0"/>
                        </a:spcBef>
                        <a:spcAft>
                          <a:spcPts val="1200"/>
                        </a:spcAft>
                      </a:pPr>
                      <a:endParaRPr lang="en-US" sz="2800">
                        <a:effectLst/>
                        <a:latin typeface="Cambria" panose="02040503050406030204" pitchFamily="18" charset="0"/>
                        <a:ea typeface="Cambria" panose="02040503050406030204" pitchFamily="18" charset="0"/>
                        <a:cs typeface="Times New Roman" panose="02020603050405020304" pitchFamily="18" charset="0"/>
                      </a:endParaRPr>
                    </a:p>
                  </a:txBody>
                  <a:tcPr marL="54755" marR="54755" marT="0" marB="0"/>
                </a:tc>
                <a:extLst>
                  <a:ext uri="{0D108BD9-81ED-4DB2-BD59-A6C34878D82A}">
                    <a16:rowId xmlns:a16="http://schemas.microsoft.com/office/drawing/2014/main" xmlns="" val="4176508994"/>
                  </a:ext>
                </a:extLst>
              </a:tr>
              <a:tr h="1769438">
                <a:tc>
                  <a:txBody>
                    <a:bodyPr/>
                    <a:lstStyle/>
                    <a:p>
                      <a:pPr marL="0" marR="0" indent="0" algn="just">
                        <a:lnSpc>
                          <a:spcPct val="130000"/>
                        </a:lnSpc>
                        <a:spcBef>
                          <a:spcPts val="0"/>
                        </a:spcBef>
                        <a:spcAft>
                          <a:spcPts val="0"/>
                        </a:spcAft>
                      </a:pPr>
                      <a:endParaRPr lang="vi-VN" sz="2800">
                        <a:effectLst/>
                        <a:latin typeface="Cambria" panose="02040503050406030204" pitchFamily="18" charset="0"/>
                        <a:ea typeface="Cambria" panose="02040503050406030204" pitchFamily="18" charset="0"/>
                        <a:cs typeface="Times New Roman" panose="02020603050405020304" pitchFamily="18" charset="0"/>
                      </a:endParaRPr>
                    </a:p>
                  </a:txBody>
                  <a:tcPr marL="54755" marR="54755" marT="0" marB="0"/>
                </a:tc>
                <a:tc>
                  <a:txBody>
                    <a:bodyPr/>
                    <a:lstStyle/>
                    <a:p>
                      <a:pPr marL="30480" marR="30480" algn="just">
                        <a:lnSpc>
                          <a:spcPts val="1630"/>
                        </a:lnSpc>
                        <a:spcBef>
                          <a:spcPts val="0"/>
                        </a:spcBef>
                        <a:spcAft>
                          <a:spcPts val="1200"/>
                        </a:spcAft>
                      </a:pPr>
                      <a:endParaRPr lang="en-US" sz="2800">
                        <a:effectLst/>
                        <a:latin typeface="Cambria" panose="02040503050406030204" pitchFamily="18" charset="0"/>
                        <a:ea typeface="Cambria" panose="02040503050406030204" pitchFamily="18" charset="0"/>
                        <a:cs typeface="Times New Roman" panose="02020603050405020304" pitchFamily="18" charset="0"/>
                      </a:endParaRPr>
                    </a:p>
                  </a:txBody>
                  <a:tcPr marL="54755" marR="54755" marT="0" marB="0"/>
                </a:tc>
                <a:tc>
                  <a:txBody>
                    <a:bodyPr/>
                    <a:lstStyle/>
                    <a:p>
                      <a:pPr marL="30480" marR="30480" algn="just">
                        <a:lnSpc>
                          <a:spcPts val="1630"/>
                        </a:lnSpc>
                        <a:spcBef>
                          <a:spcPts val="0"/>
                        </a:spcBef>
                        <a:spcAft>
                          <a:spcPts val="1200"/>
                        </a:spcAft>
                      </a:pP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54755" marR="54755" marT="0" marB="0"/>
                </a:tc>
                <a:extLst>
                  <a:ext uri="{0D108BD9-81ED-4DB2-BD59-A6C34878D82A}">
                    <a16:rowId xmlns:a16="http://schemas.microsoft.com/office/drawing/2014/main" xmlns="" val="2533846865"/>
                  </a:ext>
                </a:extLst>
              </a:tr>
              <a:tr h="1998496">
                <a:tc>
                  <a:txBody>
                    <a:bodyPr/>
                    <a:lstStyle/>
                    <a:p>
                      <a:pPr marL="0" marR="0" indent="0" algn="just">
                        <a:lnSpc>
                          <a:spcPct val="130000"/>
                        </a:lnSpc>
                        <a:spcBef>
                          <a:spcPts val="0"/>
                        </a:spcBef>
                        <a:spcAft>
                          <a:spcPts val="0"/>
                        </a:spcAft>
                      </a:pPr>
                      <a:endParaRPr lang="vi-VN" sz="2800">
                        <a:effectLst/>
                        <a:latin typeface="Cambria" panose="02040503050406030204" pitchFamily="18" charset="0"/>
                        <a:ea typeface="Cambria" panose="02040503050406030204" pitchFamily="18" charset="0"/>
                        <a:cs typeface="Times New Roman" panose="02020603050405020304" pitchFamily="18" charset="0"/>
                      </a:endParaRPr>
                    </a:p>
                  </a:txBody>
                  <a:tcPr marL="54755" marR="54755" marT="0" marB="0"/>
                </a:tc>
                <a:tc>
                  <a:txBody>
                    <a:bodyPr/>
                    <a:lstStyle/>
                    <a:p>
                      <a:pPr marL="30480" marR="30480" algn="just">
                        <a:lnSpc>
                          <a:spcPts val="1630"/>
                        </a:lnSpc>
                        <a:spcBef>
                          <a:spcPts val="0"/>
                        </a:spcBef>
                        <a:spcAft>
                          <a:spcPts val="1200"/>
                        </a:spcAft>
                      </a:pP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54755" marR="54755" marT="0" marB="0"/>
                </a:tc>
                <a:tc>
                  <a:txBody>
                    <a:bodyPr/>
                    <a:lstStyle/>
                    <a:p>
                      <a:pPr marL="30480" marR="30480" algn="just">
                        <a:lnSpc>
                          <a:spcPts val="1630"/>
                        </a:lnSpc>
                        <a:spcBef>
                          <a:spcPts val="0"/>
                        </a:spcBef>
                        <a:spcAft>
                          <a:spcPts val="1200"/>
                        </a:spcAft>
                      </a:pP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54755" marR="54755" marT="0" marB="0"/>
                </a:tc>
                <a:extLst>
                  <a:ext uri="{0D108BD9-81ED-4DB2-BD59-A6C34878D82A}">
                    <a16:rowId xmlns:a16="http://schemas.microsoft.com/office/drawing/2014/main" xmlns="" val="3642943920"/>
                  </a:ext>
                </a:extLst>
              </a:tr>
            </a:tbl>
          </a:graphicData>
        </a:graphic>
      </p:graphicFrame>
      <p:sp>
        <p:nvSpPr>
          <p:cNvPr id="10" name="TextBox 9">
            <a:extLst>
              <a:ext uri="{FF2B5EF4-FFF2-40B4-BE49-F238E27FC236}">
                <a16:creationId xmlns:a16="http://schemas.microsoft.com/office/drawing/2014/main" xmlns="" id="{3407F818-50B4-C89C-8232-190962216A91}"/>
              </a:ext>
            </a:extLst>
          </p:cNvPr>
          <p:cNvSpPr txBox="1"/>
          <p:nvPr/>
        </p:nvSpPr>
        <p:spPr>
          <a:xfrm>
            <a:off x="3720170" y="1618788"/>
            <a:ext cx="3361765" cy="954107"/>
          </a:xfrm>
          <a:prstGeom prst="rect">
            <a:avLst/>
          </a:prstGeom>
          <a:noFill/>
        </p:spPr>
        <p:txBody>
          <a:bodyPr wrap="square" rtlCol="0">
            <a:spAutoFit/>
          </a:bodyPr>
          <a:lstStyle/>
          <a:p>
            <a:pPr marL="30480" marR="30480" lvl="0" indent="0" algn="just" defTabSz="914400" rtl="0" eaLnBrk="1" fontAlgn="auto" latinLnBrk="0" hangingPunct="1">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Đòn bẩy loại 2 cho lợi về lực</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60C9CEB3-5FB2-BE32-BD64-D99819013240}"/>
              </a:ext>
            </a:extLst>
          </p:cNvPr>
          <p:cNvSpPr txBox="1"/>
          <p:nvPr/>
        </p:nvSpPr>
        <p:spPr>
          <a:xfrm>
            <a:off x="3943006" y="3434670"/>
            <a:ext cx="3361765" cy="523220"/>
          </a:xfrm>
          <a:prstGeom prst="rect">
            <a:avLst/>
          </a:prstGeom>
          <a:noFill/>
        </p:spPr>
        <p:txBody>
          <a:bodyPr wrap="square" rtlCol="0">
            <a:spAutoFit/>
          </a:bodyPr>
          <a:lstStyle/>
          <a:p>
            <a:pPr marL="30480" marR="30480" lvl="0" indent="0" algn="just" defTabSz="914400" rtl="0" eaLnBrk="1" fontAlgn="auto" latinLnBrk="0" hangingPunct="1">
              <a:spcBef>
                <a:spcPts val="0"/>
              </a:spcBef>
              <a:spcAft>
                <a:spcPts val="1200"/>
              </a:spcAft>
              <a:buClrTx/>
              <a:buSzTx/>
              <a:buFontTx/>
              <a:buNone/>
              <a:tabLst/>
              <a:defRPr/>
            </a:pPr>
            <a:r>
              <a:rPr kumimoji="0" lang="vi-VN"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Đòn bẩy loại</a:t>
            </a:r>
            <a:r>
              <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1</a:t>
            </a:r>
            <a:endPar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37C83831-05EA-393B-6812-33BD6A79BFEB}"/>
              </a:ext>
            </a:extLst>
          </p:cNvPr>
          <p:cNvSpPr txBox="1"/>
          <p:nvPr/>
        </p:nvSpPr>
        <p:spPr>
          <a:xfrm>
            <a:off x="4017921" y="5251221"/>
            <a:ext cx="3361765" cy="523220"/>
          </a:xfrm>
          <a:prstGeom prst="rect">
            <a:avLst/>
          </a:prstGeom>
          <a:noFill/>
        </p:spPr>
        <p:txBody>
          <a:bodyPr wrap="square" rtlCol="0">
            <a:spAutoFit/>
          </a:bodyPr>
          <a:lstStyle/>
          <a:p>
            <a:pPr marL="30480" marR="30480" lvl="0" indent="0" algn="just" defTabSz="914400" rtl="0" eaLnBrk="1" fontAlgn="auto" latinLnBrk="0" hangingPunct="1">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Đòn bẩy loại </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52B14C41-E522-4E23-4683-73DE6FAA9AA6}"/>
              </a:ext>
            </a:extLst>
          </p:cNvPr>
          <p:cNvSpPr txBox="1"/>
          <p:nvPr/>
        </p:nvSpPr>
        <p:spPr>
          <a:xfrm>
            <a:off x="7215187" y="1323998"/>
            <a:ext cx="4706471" cy="1384995"/>
          </a:xfrm>
          <a:prstGeom prst="rect">
            <a:avLst/>
          </a:prstGeom>
          <a:noFill/>
        </p:spPr>
        <p:txBody>
          <a:bodyPr wrap="square" rtlCol="0">
            <a:spAutoFit/>
          </a:bodyPr>
          <a:lstStyle/>
          <a:p>
            <a:pPr marL="30480" marR="30480" lvl="0" algn="just">
              <a:spcAft>
                <a:spcPts val="1200"/>
              </a:spcAft>
              <a:defRPr/>
            </a:pPr>
            <a:r>
              <a:rPr lang="vi-VN" sz="2800" dirty="0">
                <a:solidFill>
                  <a:prstClr val="black"/>
                </a:solidFill>
                <a:latin typeface="Cambria" panose="02040503050406030204" pitchFamily="18" charset="0"/>
                <a:ea typeface="Cambria" panose="02040503050406030204" pitchFamily="18" charset="0"/>
              </a:rPr>
              <a:t>Nâng được vật nặng (làm vỡ được vật cứng khi cần một lực tác dụng lớn).</a:t>
            </a:r>
          </a:p>
        </p:txBody>
      </p:sp>
      <p:sp>
        <p:nvSpPr>
          <p:cNvPr id="14" name="TextBox 13">
            <a:extLst>
              <a:ext uri="{FF2B5EF4-FFF2-40B4-BE49-F238E27FC236}">
                <a16:creationId xmlns:a16="http://schemas.microsoft.com/office/drawing/2014/main" xmlns="" id="{4070DC1C-BA17-10BD-6502-B778BBDF9657}"/>
              </a:ext>
            </a:extLst>
          </p:cNvPr>
          <p:cNvSpPr txBox="1"/>
          <p:nvPr/>
        </p:nvSpPr>
        <p:spPr>
          <a:xfrm>
            <a:off x="6951354" y="2975317"/>
            <a:ext cx="5240646" cy="1384995"/>
          </a:xfrm>
          <a:prstGeom prst="rect">
            <a:avLst/>
          </a:prstGeom>
          <a:noFill/>
        </p:spPr>
        <p:txBody>
          <a:bodyPr wrap="square" rtlCol="0">
            <a:spAutoFit/>
          </a:bodyPr>
          <a:lstStyle/>
          <a:p>
            <a:pPr marL="30480" marR="30480" lvl="0" algn="just">
              <a:spcAft>
                <a:spcPts val="1200"/>
              </a:spcAft>
              <a:defRPr/>
            </a:pPr>
            <a:r>
              <a:rPr lang="vi-VN" sz="2800" dirty="0">
                <a:solidFill>
                  <a:prstClr val="black"/>
                </a:solidFill>
                <a:latin typeface="Cambria" panose="02040503050406030204" pitchFamily="18" charset="0"/>
                <a:ea typeface="Cambria" panose="02040503050406030204" pitchFamily="18" charset="0"/>
              </a:rPr>
              <a:t>Cho lợi về lực và thay đổi hướng tác dụng lực theo mong muốn (làm thuyền di chuyển dễ dàng).</a:t>
            </a:r>
          </a:p>
        </p:txBody>
      </p:sp>
      <p:sp>
        <p:nvSpPr>
          <p:cNvPr id="15" name="TextBox 14">
            <a:extLst>
              <a:ext uri="{FF2B5EF4-FFF2-40B4-BE49-F238E27FC236}">
                <a16:creationId xmlns:a16="http://schemas.microsoft.com/office/drawing/2014/main" xmlns="" id="{3093F9CB-E797-FC7C-249D-2F1CB2C313BD}"/>
              </a:ext>
            </a:extLst>
          </p:cNvPr>
          <p:cNvSpPr txBox="1"/>
          <p:nvPr/>
        </p:nvSpPr>
        <p:spPr>
          <a:xfrm>
            <a:off x="7081935" y="4921331"/>
            <a:ext cx="4944052" cy="1384995"/>
          </a:xfrm>
          <a:prstGeom prst="rect">
            <a:avLst/>
          </a:prstGeom>
          <a:noFill/>
        </p:spPr>
        <p:txBody>
          <a:bodyPr wrap="square" rtlCol="0">
            <a:spAutoFit/>
          </a:bodyPr>
          <a:lstStyle/>
          <a:p>
            <a:pPr marL="30480" marR="30480" lvl="0" algn="just">
              <a:spcAft>
                <a:spcPts val="1200"/>
              </a:spcAft>
              <a:defRPr/>
            </a:pPr>
            <a:r>
              <a:rPr lang="vi-VN" sz="2800" dirty="0">
                <a:solidFill>
                  <a:prstClr val="black"/>
                </a:solidFill>
                <a:latin typeface="Cambria" panose="02040503050406030204" pitchFamily="18" charset="0"/>
                <a:ea typeface="Cambria" panose="02040503050406030204" pitchFamily="18" charset="0"/>
              </a:rPr>
              <a:t>Cho lợi về lực và thay đổi hướng tác dụng lực theo mong muốn (cắt đồ vật dễ dàng).</a:t>
            </a:r>
          </a:p>
        </p:txBody>
      </p:sp>
      <p:pic>
        <p:nvPicPr>
          <p:cNvPr id="3" name="Picture 6" descr="KHTN 8 Bài 19 (Kết nối tri thức): Đòn bẩy và ứng dụng (ảnh 11)">
            <a:extLst>
              <a:ext uri="{FF2B5EF4-FFF2-40B4-BE49-F238E27FC236}">
                <a16:creationId xmlns:a16="http://schemas.microsoft.com/office/drawing/2014/main" xmlns="" id="{BE6B8D00-A81B-4296-0D02-96545CC9FB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r="69709"/>
          <a:stretch/>
        </p:blipFill>
        <p:spPr bwMode="auto">
          <a:xfrm>
            <a:off x="103733" y="1323998"/>
            <a:ext cx="3483185" cy="14651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KHTN 8 Bài 19 (Kết nối tri thức): Đòn bẩy và ứng dụng (ảnh 11)">
            <a:extLst>
              <a:ext uri="{FF2B5EF4-FFF2-40B4-BE49-F238E27FC236}">
                <a16:creationId xmlns:a16="http://schemas.microsoft.com/office/drawing/2014/main" xmlns="" id="{1C957FBF-51C4-3F76-6D7B-2421D15CCA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09" t="53545" r="36091" b="7831"/>
          <a:stretch/>
        </p:blipFill>
        <p:spPr bwMode="auto">
          <a:xfrm>
            <a:off x="103733" y="2789191"/>
            <a:ext cx="3525875" cy="1878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KHTN 8 Bài 19 (Kết nối tri thức): Đòn bẩy và ứng dụng (ảnh 11)">
            <a:extLst>
              <a:ext uri="{FF2B5EF4-FFF2-40B4-BE49-F238E27FC236}">
                <a16:creationId xmlns:a16="http://schemas.microsoft.com/office/drawing/2014/main" xmlns="" id="{27815233-C2E8-7173-8A93-E2488080FC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646" t="50986" r="2863" b="8319"/>
          <a:stretch/>
        </p:blipFill>
        <p:spPr bwMode="auto">
          <a:xfrm>
            <a:off x="103733" y="4639555"/>
            <a:ext cx="3591214" cy="1912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20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xmlns="" id="{CF5EB67F-956D-8C3A-F03A-B73D124FF730}"/>
              </a:ext>
            </a:extLst>
          </p:cNvPr>
          <p:cNvSpPr/>
          <p:nvPr/>
        </p:nvSpPr>
        <p:spPr>
          <a:xfrm>
            <a:off x="77471" y="799876"/>
            <a:ext cx="4700718" cy="64897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II. </a:t>
            </a:r>
            <a:r>
              <a:rPr lang="en-US" altLang="vi-VN" sz="3200" b="1" dirty="0" err="1">
                <a:solidFill>
                  <a:srgbClr val="FF0000"/>
                </a:solidFill>
                <a:latin typeface="Cambria" panose="02040503050406030204" pitchFamily="18" charset="0"/>
                <a:ea typeface="Cambria" panose="02040503050406030204" pitchFamily="18" charset="0"/>
              </a:rPr>
              <a:t>Các</a:t>
            </a:r>
            <a:r>
              <a:rPr lang="en-US" altLang="vi-VN" sz="3200" b="1" dirty="0">
                <a:solidFill>
                  <a:srgbClr val="FF0000"/>
                </a:solidFill>
                <a:latin typeface="Cambria" panose="02040503050406030204" pitchFamily="18" charset="0"/>
                <a:ea typeface="Cambria" panose="02040503050406030204" pitchFamily="18" charset="0"/>
              </a:rPr>
              <a:t> </a:t>
            </a:r>
            <a:r>
              <a:rPr lang="en-US" altLang="vi-VN" sz="3200" b="1" dirty="0" err="1">
                <a:solidFill>
                  <a:srgbClr val="FF0000"/>
                </a:solidFill>
                <a:latin typeface="Cambria" panose="02040503050406030204" pitchFamily="18" charset="0"/>
                <a:ea typeface="Cambria" panose="02040503050406030204" pitchFamily="18" charset="0"/>
              </a:rPr>
              <a:t>loại</a:t>
            </a:r>
            <a:r>
              <a:rPr lang="en-US" altLang="vi-VN" sz="3200" b="1" dirty="0">
                <a:solidFill>
                  <a:srgbClr val="FF0000"/>
                </a:solidFill>
                <a:latin typeface="Cambria" panose="02040503050406030204" pitchFamily="18" charset="0"/>
                <a:ea typeface="Cambria" panose="02040503050406030204" pitchFamily="18" charset="0"/>
              </a:rPr>
              <a:t> </a:t>
            </a:r>
            <a:r>
              <a:rPr lang="vi-VN" sz="3200" b="1" dirty="0">
                <a:solidFill>
                  <a:srgbClr val="FF0000"/>
                </a:solidFill>
                <a:latin typeface="Cambria" panose="02040503050406030204" pitchFamily="18" charset="0"/>
                <a:ea typeface="Cambria" panose="02040503050406030204" pitchFamily="18" charset="0"/>
              </a:rPr>
              <a:t>đòn bẩy</a:t>
            </a:r>
          </a:p>
        </p:txBody>
      </p:sp>
      <p:sp>
        <p:nvSpPr>
          <p:cNvPr id="3" name="Rounded Rectangle 4">
            <a:extLst>
              <a:ext uri="{FF2B5EF4-FFF2-40B4-BE49-F238E27FC236}">
                <a16:creationId xmlns:a16="http://schemas.microsoft.com/office/drawing/2014/main" xmlns="" id="{AA40B809-4B01-9DC2-3603-4370C9F3D521}"/>
              </a:ext>
            </a:extLst>
          </p:cNvPr>
          <p:cNvSpPr/>
          <p:nvPr/>
        </p:nvSpPr>
        <p:spPr>
          <a:xfrm>
            <a:off x="0" y="-26894"/>
            <a:ext cx="12192000" cy="648970"/>
          </a:xfrm>
          <a:prstGeom prst="roundRect">
            <a:avLst>
              <a:gd name="adj" fmla="val 978"/>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3200" b="1" dirty="0">
                <a:solidFill>
                  <a:srgbClr val="C00000"/>
                </a:solidFill>
                <a:latin typeface="Cambria" panose="02040503050406030204" pitchFamily="18" charset="0"/>
                <a:ea typeface="Cambria" panose="02040503050406030204" pitchFamily="18" charset="0"/>
                <a:sym typeface="+mn-ea"/>
              </a:rPr>
              <a:t>Bài </a:t>
            </a:r>
            <a:r>
              <a:rPr lang="en-US" altLang="vi-VN" sz="3200" b="1" dirty="0">
                <a:solidFill>
                  <a:srgbClr val="C00000"/>
                </a:solidFill>
                <a:latin typeface="Cambria" panose="02040503050406030204" pitchFamily="18" charset="0"/>
                <a:ea typeface="Cambria" panose="02040503050406030204" pitchFamily="18" charset="0"/>
                <a:sym typeface="+mn-ea"/>
              </a:rPr>
              <a:t>19</a:t>
            </a:r>
            <a:r>
              <a:rPr lang="vi-VN" sz="3200" b="1" dirty="0">
                <a:solidFill>
                  <a:srgbClr val="C00000"/>
                </a:solidFill>
                <a:latin typeface="Cambria" panose="02040503050406030204" pitchFamily="18" charset="0"/>
                <a:ea typeface="Cambria" panose="02040503050406030204" pitchFamily="18" charset="0"/>
                <a:sym typeface="+mn-ea"/>
              </a:rPr>
              <a:t>: </a:t>
            </a:r>
            <a:r>
              <a:rPr lang="en-US" altLang="vi-VN" sz="3200" b="1" dirty="0">
                <a:solidFill>
                  <a:srgbClr val="C00000"/>
                </a:solidFill>
                <a:latin typeface="Cambria" panose="02040503050406030204" pitchFamily="18" charset="0"/>
                <a:ea typeface="Cambria" panose="02040503050406030204" pitchFamily="18" charset="0"/>
                <a:sym typeface="+mn-ea"/>
              </a:rPr>
              <a:t>ĐÒN BẨY VÀ ỨNG DỤNG</a:t>
            </a:r>
            <a:endParaRPr lang="vi-VN" sz="3200" b="1" dirty="0">
              <a:latin typeface="Cambria" panose="02040503050406030204" pitchFamily="18" charset="0"/>
              <a:ea typeface="Cambria" panose="02040503050406030204" pitchFamily="18" charset="0"/>
            </a:endParaRPr>
          </a:p>
        </p:txBody>
      </p:sp>
      <p:sp>
        <p:nvSpPr>
          <p:cNvPr id="6" name="Rectangle 1">
            <a:extLst>
              <a:ext uri="{FF2B5EF4-FFF2-40B4-BE49-F238E27FC236}">
                <a16:creationId xmlns:a16="http://schemas.microsoft.com/office/drawing/2014/main" xmlns="" id="{56345F21-B52C-10D1-6FD6-5E2803540073}"/>
              </a:ext>
            </a:extLst>
          </p:cNvPr>
          <p:cNvSpPr>
            <a:spLocks noChangeArrowheads="1"/>
          </p:cNvSpPr>
          <p:nvPr/>
        </p:nvSpPr>
        <p:spPr bwMode="auto">
          <a:xfrm flipH="1">
            <a:off x="331603" y="1489483"/>
            <a:ext cx="6535728" cy="954107"/>
          </a:xfrm>
          <a:prstGeom prst="rect">
            <a:avLst/>
          </a:prstGeom>
          <a:solidFill>
            <a:schemeClr val="accent2">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Trả lời câu 2</a:t>
            </a: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Ví dụ khác về đòn bẩy trong cuộc sống</a:t>
            </a:r>
            <a:endParaRPr kumimoji="0" lang="vi-VN" altLang="vi-VN" sz="2800" b="0" i="0" u="none" strike="noStrike" cap="none" normalizeH="0" baseline="0" dirty="0">
              <a:ln>
                <a:noFill/>
              </a:ln>
              <a:solidFill>
                <a:schemeClr val="tx1"/>
              </a:solidFill>
              <a:effectLst/>
            </a:endParaRPr>
          </a:p>
        </p:txBody>
      </p:sp>
      <p:pic>
        <p:nvPicPr>
          <p:cNvPr id="1026" name="Picture 2" descr="1. Hình 19.6 vẽ các dụng cụ, các vật có cấu tạo và chức năng của đòn bẩy">
            <a:extLst>
              <a:ext uri="{FF2B5EF4-FFF2-40B4-BE49-F238E27FC236}">
                <a16:creationId xmlns:a16="http://schemas.microsoft.com/office/drawing/2014/main" xmlns="" id="{FAA895D4-ABA9-3B93-D0B7-385896B30D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15" r="15383" b="3318"/>
          <a:stretch/>
        </p:blipFill>
        <p:spPr bwMode="auto">
          <a:xfrm flipH="1">
            <a:off x="5918360" y="2556095"/>
            <a:ext cx="5056184" cy="2271495"/>
          </a:xfrm>
          <a:prstGeom prst="rect">
            <a:avLst/>
          </a:prstGeom>
          <a:solidFill>
            <a:schemeClr val="accent2">
              <a:lumMod val="60000"/>
              <a:lumOff val="40000"/>
            </a:schemeClr>
          </a:solidFill>
        </p:spPr>
      </p:pic>
      <p:pic>
        <p:nvPicPr>
          <p:cNvPr id="1027" name="Picture 3" descr="1. Hình 19.6 vẽ các dụng cụ, các vật có cấu tạo và chức năng của đòn bẩy">
            <a:extLst>
              <a:ext uri="{FF2B5EF4-FFF2-40B4-BE49-F238E27FC236}">
                <a16:creationId xmlns:a16="http://schemas.microsoft.com/office/drawing/2014/main" xmlns="" id="{4010B9CF-0619-6872-BB69-A9A8022E49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123" r="30744"/>
          <a:stretch/>
        </p:blipFill>
        <p:spPr bwMode="auto">
          <a:xfrm flipH="1">
            <a:off x="4376055" y="4185123"/>
            <a:ext cx="2593911" cy="20977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a:extLst>
              <a:ext uri="{FF2B5EF4-FFF2-40B4-BE49-F238E27FC236}">
                <a16:creationId xmlns:a16="http://schemas.microsoft.com/office/drawing/2014/main" xmlns="" id="{0B8FED7E-5B3C-6527-6749-7247EF81C391}"/>
              </a:ext>
            </a:extLst>
          </p:cNvPr>
          <p:cNvSpPr>
            <a:spLocks noChangeArrowheads="1"/>
          </p:cNvSpPr>
          <p:nvPr/>
        </p:nvSpPr>
        <p:spPr bwMode="auto">
          <a:xfrm flipH="1">
            <a:off x="609315" y="2841068"/>
            <a:ext cx="3430839" cy="523220"/>
          </a:xfrm>
          <a:prstGeom prst="rect">
            <a:avLst/>
          </a:prstGeom>
          <a:solidFill>
            <a:schemeClr val="accent2">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Trò chơi bập bênh</a:t>
            </a:r>
          </a:p>
        </p:txBody>
      </p:sp>
      <p:sp>
        <p:nvSpPr>
          <p:cNvPr id="8" name="Rectangle 1">
            <a:extLst>
              <a:ext uri="{FF2B5EF4-FFF2-40B4-BE49-F238E27FC236}">
                <a16:creationId xmlns:a16="http://schemas.microsoft.com/office/drawing/2014/main" xmlns="" id="{3C2D2F08-0687-A262-4CEC-7EE5E4F70F2C}"/>
              </a:ext>
            </a:extLst>
          </p:cNvPr>
          <p:cNvSpPr>
            <a:spLocks noChangeArrowheads="1"/>
          </p:cNvSpPr>
          <p:nvPr/>
        </p:nvSpPr>
        <p:spPr bwMode="auto">
          <a:xfrm flipH="1">
            <a:off x="609316" y="4972377"/>
            <a:ext cx="3309541" cy="523220"/>
          </a:xfrm>
          <a:prstGeom prst="rect">
            <a:avLst/>
          </a:prstGeom>
          <a:solidFill>
            <a:schemeClr val="accent2">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Xẻng xúc đất, cát</a:t>
            </a:r>
            <a:endParaRPr kumimoji="0" lang="vi-VN" altLang="vi-VN"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7783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 calcmode="lin" valueType="num">
                                      <p:cBhvr additive="base">
                                        <p:cTn id="31" dur="500" fill="hold"/>
                                        <p:tgtEl>
                                          <p:spTgt spid="1027"/>
                                        </p:tgtEl>
                                        <p:attrNameLst>
                                          <p:attrName>ppt_x</p:attrName>
                                        </p:attrNameLst>
                                      </p:cBhvr>
                                      <p:tavLst>
                                        <p:tav tm="0">
                                          <p:val>
                                            <p:strVal val="#ppt_x"/>
                                          </p:val>
                                        </p:tav>
                                        <p:tav tm="100000">
                                          <p:val>
                                            <p:strVal val="#ppt_x"/>
                                          </p:val>
                                        </p:tav>
                                      </p:tavLst>
                                    </p:anim>
                                    <p:anim calcmode="lin" valueType="num">
                                      <p:cBhvr additive="base">
                                        <p:cTn id="3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8282" y="840499"/>
            <a:ext cx="4688912" cy="369332"/>
          </a:xfrm>
          <a:prstGeom prst="rect">
            <a:avLst/>
          </a:prstGeom>
        </p:spPr>
        <p:txBody>
          <a:bodyPr wrap="none">
            <a:spAutoFit/>
          </a:bodyPr>
          <a:lstStyle/>
          <a:p>
            <a:r>
              <a:rPr lang="en-US" dirty="0"/>
              <a:t>https://www.youtube.com/watch?v=iGi3tRriNI0</a:t>
            </a:r>
          </a:p>
        </p:txBody>
      </p:sp>
    </p:spTree>
    <p:extLst>
      <p:ext uri="{BB962C8B-B14F-4D97-AF65-F5344CB8AC3E}">
        <p14:creationId xmlns:p14="http://schemas.microsoft.com/office/powerpoint/2010/main" val="21124460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5">
            <a:extLst>
              <a:ext uri="{FF2B5EF4-FFF2-40B4-BE49-F238E27FC236}">
                <a16:creationId xmlns:a16="http://schemas.microsoft.com/office/drawing/2014/main" xmlns="" id="{F8C21793-4FCD-D276-A72E-F729DA5D5C6C}"/>
              </a:ext>
            </a:extLst>
          </p:cNvPr>
          <p:cNvSpPr/>
          <p:nvPr/>
        </p:nvSpPr>
        <p:spPr>
          <a:xfrm>
            <a:off x="300749" y="2444441"/>
            <a:ext cx="6096000" cy="3044226"/>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a:extLst>
              <a:ext uri="{FF2B5EF4-FFF2-40B4-BE49-F238E27FC236}">
                <a16:creationId xmlns:a16="http://schemas.microsoft.com/office/drawing/2014/main" xmlns="" id="{270BAE9E-7271-D2F8-EC2C-97D61F950B52}"/>
              </a:ext>
            </a:extLst>
          </p:cNvPr>
          <p:cNvSpPr txBox="1"/>
          <p:nvPr/>
        </p:nvSpPr>
        <p:spPr>
          <a:xfrm>
            <a:off x="300749" y="2444441"/>
            <a:ext cx="6096000" cy="2897268"/>
          </a:xfrm>
          <a:prstGeom prst="rect">
            <a:avLst/>
          </a:prstGeom>
          <a:noFill/>
        </p:spPr>
        <p:txBody>
          <a:bodyPr wrap="square">
            <a:spAutoFit/>
          </a:bodyPr>
          <a:lstStyle/>
          <a:p>
            <a:pPr marL="30480" marR="30480" indent="426720" algn="just">
              <a:lnSpc>
                <a:spcPct val="107000"/>
              </a:lnSpc>
              <a:spcAft>
                <a:spcPts val="0"/>
              </a:spcAft>
            </a:pPr>
            <a:r>
              <a:rPr lang="vi-VN" sz="6000" b="0" i="0" dirty="0">
                <a:effectLst/>
                <a:highlight>
                  <a:srgbClr val="FFFF00"/>
                </a:highlight>
                <a:latin typeface="Roboto" panose="02000000000000000000" pitchFamily="2" charset="0"/>
              </a:rPr>
              <a:t>?</a:t>
            </a:r>
          </a:p>
          <a:p>
            <a:pPr marL="30480" marR="30480" indent="426720" algn="just">
              <a:lnSpc>
                <a:spcPct val="107000"/>
              </a:lnSpc>
              <a:spcAft>
                <a:spcPts val="0"/>
              </a:spcAft>
            </a:pPr>
            <a:r>
              <a:rPr lang="vi-VN" sz="2800" b="0" i="0" dirty="0">
                <a:effectLst/>
                <a:latin typeface="Roboto" panose="02000000000000000000" pitchFamily="2" charset="0"/>
              </a:rPr>
              <a:t>Đòn bẩy trong máy bơm nước bằng tay (Hình 19.7) là đòn bẩy loại nào? Sử dụng máy bơm nước này cho ta những lợi ích gì?</a:t>
            </a:r>
            <a:endParaRPr lang="vi-VN" sz="2800" dirty="0">
              <a:effectLst/>
              <a:latin typeface="Cambria" panose="02040503050406030204" pitchFamily="18" charset="0"/>
              <a:ea typeface="Cambria" panose="02040503050406030204" pitchFamily="18" charset="0"/>
            </a:endParaRPr>
          </a:p>
        </p:txBody>
      </p:sp>
      <p:pic>
        <p:nvPicPr>
          <p:cNvPr id="3074" name="Picture 2" descr="Đòn bẩy trong máy bơm nước bằng tay (Hình 19.7) là đòn bẩy loại nào? Sử dụng máy bơm nước này cho ta những lợi ích gì?   (ảnh 1)">
            <a:extLst>
              <a:ext uri="{FF2B5EF4-FFF2-40B4-BE49-F238E27FC236}">
                <a16:creationId xmlns:a16="http://schemas.microsoft.com/office/drawing/2014/main" xmlns="" id="{3B6297A4-457B-1E79-D889-4E906FD76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1049" y="1702590"/>
            <a:ext cx="4685842" cy="438097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7">
            <a:extLst>
              <a:ext uri="{FF2B5EF4-FFF2-40B4-BE49-F238E27FC236}">
                <a16:creationId xmlns:a16="http://schemas.microsoft.com/office/drawing/2014/main" xmlns="" id="{70006057-0196-4EB7-611C-9975610813F4}"/>
              </a:ext>
            </a:extLst>
          </p:cNvPr>
          <p:cNvSpPr/>
          <p:nvPr/>
        </p:nvSpPr>
        <p:spPr>
          <a:xfrm>
            <a:off x="105462" y="745036"/>
            <a:ext cx="5202741" cy="648970"/>
          </a:xfrm>
          <a:prstGeom prst="roundRect">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III. </a:t>
            </a:r>
            <a:r>
              <a:rPr lang="en-US" sz="3200" b="1" dirty="0" err="1">
                <a:solidFill>
                  <a:srgbClr val="FF0000"/>
                </a:solidFill>
                <a:latin typeface="Cambria" panose="02040503050406030204" pitchFamily="18" charset="0"/>
                <a:ea typeface="Cambria" panose="02040503050406030204" pitchFamily="18" charset="0"/>
              </a:rPr>
              <a:t>Ứng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dụng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của</a:t>
            </a:r>
            <a:r>
              <a:rPr lang="en-US" sz="3200" b="1" dirty="0">
                <a:solidFill>
                  <a:srgbClr val="FF0000"/>
                </a:solidFill>
                <a:latin typeface="Cambria" panose="02040503050406030204" pitchFamily="18" charset="0"/>
                <a:ea typeface="Cambria" panose="02040503050406030204" pitchFamily="18" charset="0"/>
              </a:rPr>
              <a:t> </a:t>
            </a:r>
            <a:r>
              <a:rPr lang="vi-VN" sz="3200" b="1" dirty="0">
                <a:solidFill>
                  <a:srgbClr val="FF0000"/>
                </a:solidFill>
                <a:latin typeface="Cambria" panose="02040503050406030204" pitchFamily="18" charset="0"/>
                <a:ea typeface="Cambria" panose="02040503050406030204" pitchFamily="18" charset="0"/>
              </a:rPr>
              <a:t>đòn bẩy</a:t>
            </a:r>
          </a:p>
        </p:txBody>
      </p:sp>
      <p:sp>
        <p:nvSpPr>
          <p:cNvPr id="5" name="Rounded Rectangle 4">
            <a:extLst>
              <a:ext uri="{FF2B5EF4-FFF2-40B4-BE49-F238E27FC236}">
                <a16:creationId xmlns:a16="http://schemas.microsoft.com/office/drawing/2014/main" xmlns="" id="{4F623BBB-528F-A966-1FCF-659A4B52B1E5}"/>
              </a:ext>
            </a:extLst>
          </p:cNvPr>
          <p:cNvSpPr/>
          <p:nvPr/>
        </p:nvSpPr>
        <p:spPr>
          <a:xfrm>
            <a:off x="0" y="0"/>
            <a:ext cx="12192000" cy="648970"/>
          </a:xfrm>
          <a:prstGeom prst="roundRect">
            <a:avLst>
              <a:gd name="adj" fmla="val 978"/>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3200" b="1" dirty="0">
                <a:solidFill>
                  <a:srgbClr val="C00000"/>
                </a:solidFill>
                <a:latin typeface="Cambria" panose="02040503050406030204" pitchFamily="18" charset="0"/>
                <a:ea typeface="Cambria" panose="02040503050406030204" pitchFamily="18" charset="0"/>
                <a:sym typeface="+mn-ea"/>
              </a:rPr>
              <a:t>Bài </a:t>
            </a:r>
            <a:r>
              <a:rPr lang="en-US" altLang="vi-VN" sz="3200" b="1" dirty="0">
                <a:solidFill>
                  <a:srgbClr val="C00000"/>
                </a:solidFill>
                <a:latin typeface="Cambria" panose="02040503050406030204" pitchFamily="18" charset="0"/>
                <a:ea typeface="Cambria" panose="02040503050406030204" pitchFamily="18" charset="0"/>
                <a:sym typeface="+mn-ea"/>
              </a:rPr>
              <a:t>19</a:t>
            </a:r>
            <a:r>
              <a:rPr lang="vi-VN" sz="3200" b="1" dirty="0">
                <a:solidFill>
                  <a:srgbClr val="C00000"/>
                </a:solidFill>
                <a:latin typeface="Cambria" panose="02040503050406030204" pitchFamily="18" charset="0"/>
                <a:ea typeface="Cambria" panose="02040503050406030204" pitchFamily="18" charset="0"/>
                <a:sym typeface="+mn-ea"/>
              </a:rPr>
              <a:t>: </a:t>
            </a:r>
            <a:r>
              <a:rPr lang="en-US" altLang="vi-VN" sz="3200" b="1" dirty="0">
                <a:solidFill>
                  <a:srgbClr val="C00000"/>
                </a:solidFill>
                <a:latin typeface="Cambria" panose="02040503050406030204" pitchFamily="18" charset="0"/>
                <a:ea typeface="Cambria" panose="02040503050406030204" pitchFamily="18" charset="0"/>
                <a:sym typeface="+mn-ea"/>
              </a:rPr>
              <a:t>ĐÒN BẨY VÀ ỨNG DỤNG</a:t>
            </a:r>
            <a:endParaRPr lang="vi-VN" sz="3200" b="1" dirty="0">
              <a:latin typeface="Cambria" panose="02040503050406030204" pitchFamily="18" charset="0"/>
              <a:ea typeface="Cambria" panose="02040503050406030204" pitchFamily="18" charset="0"/>
            </a:endParaRPr>
          </a:p>
        </p:txBody>
      </p:sp>
      <p:sp>
        <p:nvSpPr>
          <p:cNvPr id="2" name="Rounded Rectangle 7">
            <a:extLst>
              <a:ext uri="{FF2B5EF4-FFF2-40B4-BE49-F238E27FC236}">
                <a16:creationId xmlns:a16="http://schemas.microsoft.com/office/drawing/2014/main" xmlns="" id="{ACDA9E7D-EF29-D9B5-0207-C75BD306EBD2}"/>
              </a:ext>
            </a:extLst>
          </p:cNvPr>
          <p:cNvSpPr/>
          <p:nvPr/>
        </p:nvSpPr>
        <p:spPr>
          <a:xfrm>
            <a:off x="491128" y="1490072"/>
            <a:ext cx="5202741" cy="64897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00FF"/>
                </a:solidFill>
                <a:latin typeface="Cambria" panose="02040503050406030204" pitchFamily="18" charset="0"/>
                <a:ea typeface="Cambria" panose="02040503050406030204" pitchFamily="18" charset="0"/>
              </a:rPr>
              <a:t>1. Bơm nước bằng tay</a:t>
            </a:r>
          </a:p>
        </p:txBody>
      </p:sp>
    </p:spTree>
    <p:extLst>
      <p:ext uri="{BB962C8B-B14F-4D97-AF65-F5344CB8AC3E}">
        <p14:creationId xmlns:p14="http://schemas.microsoft.com/office/powerpoint/2010/main" val="67356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23BD7F9-9816-48A7-B2BC-0F9FDEB72162}" type="slidenum">
              <a:rPr lang="en-US" sz="1400"/>
              <a:pPr eaLnBrk="1" hangingPunct="1"/>
              <a:t>4</a:t>
            </a:fld>
            <a:endParaRPr lang="en-US" sz="1400"/>
          </a:p>
        </p:txBody>
      </p:sp>
      <p:sp>
        <p:nvSpPr>
          <p:cNvPr id="30723" name="AutoShape 2" descr="Granite"/>
          <p:cNvSpPr>
            <a:spLocks noChangeArrowheads="1"/>
          </p:cNvSpPr>
          <p:nvPr/>
        </p:nvSpPr>
        <p:spPr bwMode="auto">
          <a:xfrm rot="5435232">
            <a:off x="3432970" y="4571207"/>
            <a:ext cx="987425" cy="1757363"/>
          </a:xfrm>
          <a:prstGeom prst="can">
            <a:avLst>
              <a:gd name="adj" fmla="val 44494"/>
            </a:avLst>
          </a:prstGeom>
          <a:blipFill dpi="0" rotWithShape="0">
            <a:blip r:embed="rId2"/>
            <a:srcRect/>
            <a:tile tx="0" ty="0" sx="100000" sy="100000" flip="none" algn="tl"/>
          </a:bli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30724" name="AutoShape 3"/>
          <p:cNvSpPr>
            <a:spLocks noChangeArrowheads="1"/>
          </p:cNvSpPr>
          <p:nvPr/>
        </p:nvSpPr>
        <p:spPr bwMode="auto">
          <a:xfrm>
            <a:off x="5507039" y="3573464"/>
            <a:ext cx="587375" cy="1284287"/>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30725" name="Line 4"/>
          <p:cNvSpPr>
            <a:spLocks noChangeShapeType="1"/>
          </p:cNvSpPr>
          <p:nvPr/>
        </p:nvSpPr>
        <p:spPr bwMode="auto">
          <a:xfrm flipV="1">
            <a:off x="3867151" y="2833688"/>
            <a:ext cx="4392613" cy="1331912"/>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6" name="Line 5"/>
          <p:cNvSpPr>
            <a:spLocks noChangeShapeType="1"/>
          </p:cNvSpPr>
          <p:nvPr/>
        </p:nvSpPr>
        <p:spPr bwMode="auto">
          <a:xfrm flipH="1">
            <a:off x="3163888" y="4560888"/>
            <a:ext cx="703262" cy="4445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7" name="Line 6"/>
          <p:cNvSpPr>
            <a:spLocks noChangeShapeType="1"/>
          </p:cNvSpPr>
          <p:nvPr/>
        </p:nvSpPr>
        <p:spPr bwMode="auto">
          <a:xfrm>
            <a:off x="3867151" y="4560889"/>
            <a:ext cx="646113" cy="3952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8" name="Line 9"/>
          <p:cNvSpPr>
            <a:spLocks noChangeShapeType="1"/>
          </p:cNvSpPr>
          <p:nvPr/>
        </p:nvSpPr>
        <p:spPr bwMode="auto">
          <a:xfrm>
            <a:off x="3867150" y="4165600"/>
            <a:ext cx="0" cy="395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0729" name="Picture 11" descr="pe0154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6400" y="3030539"/>
            <a:ext cx="1346200"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Text Box 17"/>
          <p:cNvSpPr txBox="1">
            <a:spLocks noChangeArrowheads="1"/>
          </p:cNvSpPr>
          <p:nvPr/>
        </p:nvSpPr>
        <p:spPr bwMode="auto">
          <a:xfrm>
            <a:off x="3276601" y="3771900"/>
            <a:ext cx="9382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3200" b="1">
                <a:solidFill>
                  <a:schemeClr val="accent2"/>
                </a:solidFill>
                <a:latin typeface=".VnTime" panose="020B7200000000000000" pitchFamily="34" charset="0"/>
              </a:rPr>
              <a:t>O</a:t>
            </a:r>
            <a:r>
              <a:rPr lang="en-US" sz="3200" b="1" baseline="-25000">
                <a:solidFill>
                  <a:schemeClr val="accent2"/>
                </a:solidFill>
                <a:latin typeface=".VnTime" panose="020B7200000000000000" pitchFamily="34" charset="0"/>
              </a:rPr>
              <a:t>1</a:t>
            </a:r>
            <a:endParaRPr lang="en-US" sz="3200" b="1">
              <a:solidFill>
                <a:schemeClr val="accent2"/>
              </a:solidFill>
              <a:latin typeface=".VnTime" panose="020B7200000000000000" pitchFamily="34" charset="0"/>
            </a:endParaRPr>
          </a:p>
        </p:txBody>
      </p:sp>
      <p:sp>
        <p:nvSpPr>
          <p:cNvPr id="30731" name="Line 18"/>
          <p:cNvSpPr>
            <a:spLocks noChangeShapeType="1"/>
          </p:cNvSpPr>
          <p:nvPr/>
        </p:nvSpPr>
        <p:spPr bwMode="auto">
          <a:xfrm>
            <a:off x="8259763" y="2833689"/>
            <a:ext cx="0" cy="14811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2" name="Oval 19"/>
          <p:cNvSpPr>
            <a:spLocks noChangeArrowheads="1"/>
          </p:cNvSpPr>
          <p:nvPr/>
        </p:nvSpPr>
        <p:spPr bwMode="auto">
          <a:xfrm>
            <a:off x="7907338" y="4659313"/>
            <a:ext cx="527050" cy="889000"/>
          </a:xfrm>
          <a:prstGeom prst="ellipse">
            <a:avLst/>
          </a:prstGeom>
          <a:gradFill rotWithShape="0">
            <a:gsLst>
              <a:gs pos="0">
                <a:srgbClr val="FFCCCC"/>
              </a:gs>
              <a:gs pos="100000">
                <a:srgbClr val="FFE7E7"/>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30733" name="Oval 20"/>
          <p:cNvSpPr>
            <a:spLocks noChangeArrowheads="1"/>
          </p:cNvSpPr>
          <p:nvPr/>
        </p:nvSpPr>
        <p:spPr bwMode="auto">
          <a:xfrm>
            <a:off x="8202614" y="4116389"/>
            <a:ext cx="115887" cy="198437"/>
          </a:xfrm>
          <a:prstGeom prst="ellipse">
            <a:avLst/>
          </a:prstGeom>
          <a:gradFill rotWithShape="0">
            <a:gsLst>
              <a:gs pos="0">
                <a:srgbClr val="FFCCCC"/>
              </a:gs>
              <a:gs pos="100000">
                <a:srgbClr val="765E5E"/>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30734" name="Text Box 21"/>
          <p:cNvSpPr txBox="1">
            <a:spLocks noChangeArrowheads="1"/>
          </p:cNvSpPr>
          <p:nvPr/>
        </p:nvSpPr>
        <p:spPr bwMode="auto">
          <a:xfrm>
            <a:off x="5510214" y="3078164"/>
            <a:ext cx="5857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3200" b="1">
                <a:solidFill>
                  <a:schemeClr val="accent2"/>
                </a:solidFill>
                <a:latin typeface=".VnTime" panose="020B7200000000000000" pitchFamily="34" charset="0"/>
              </a:rPr>
              <a:t>O</a:t>
            </a:r>
          </a:p>
        </p:txBody>
      </p:sp>
      <p:sp>
        <p:nvSpPr>
          <p:cNvPr id="30735" name="Text Box 22"/>
          <p:cNvSpPr txBox="1">
            <a:spLocks noChangeArrowheads="1"/>
          </p:cNvSpPr>
          <p:nvPr/>
        </p:nvSpPr>
        <p:spPr bwMode="auto">
          <a:xfrm>
            <a:off x="8026400" y="2438400"/>
            <a:ext cx="9350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3200" b="1">
                <a:solidFill>
                  <a:schemeClr val="accent2"/>
                </a:solidFill>
                <a:latin typeface=".VnTime" panose="020B7200000000000000" pitchFamily="34" charset="0"/>
              </a:rPr>
              <a:t>O</a:t>
            </a:r>
            <a:r>
              <a:rPr lang="en-US" sz="3200" b="1" baseline="-25000">
                <a:solidFill>
                  <a:schemeClr val="accent2"/>
                </a:solidFill>
                <a:latin typeface=".VnTime" panose="020B7200000000000000" pitchFamily="34" charset="0"/>
              </a:rPr>
              <a:t>2</a:t>
            </a:r>
            <a:endParaRPr lang="en-US" sz="3200" b="1">
              <a:solidFill>
                <a:schemeClr val="accent2"/>
              </a:solidFill>
              <a:latin typeface=".VnTime" panose="020B7200000000000000" pitchFamily="34" charset="0"/>
            </a:endParaRPr>
          </a:p>
        </p:txBody>
      </p:sp>
      <p:sp>
        <p:nvSpPr>
          <p:cNvPr id="9245" name="AutoShape 29"/>
          <p:cNvSpPr>
            <a:spLocks noChangeArrowheads="1"/>
          </p:cNvSpPr>
          <p:nvPr/>
        </p:nvSpPr>
        <p:spPr bwMode="auto">
          <a:xfrm>
            <a:off x="2286000" y="209550"/>
            <a:ext cx="4343400" cy="2057400"/>
          </a:xfrm>
          <a:prstGeom prst="wedgeRoundRectCallout">
            <a:avLst>
              <a:gd name="adj1" fmla="val 30042"/>
              <a:gd name="adj2" fmla="val 93519"/>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800" b="1">
                <a:solidFill>
                  <a:srgbClr val="0066FF"/>
                </a:solidFill>
              </a:rPr>
              <a:t>Các đòn bẩy đều có một điểm xác định, gọi là điểm tựa. Đòn bẩy quay quanh điểm tựa (O).</a:t>
            </a:r>
          </a:p>
        </p:txBody>
      </p:sp>
      <p:sp>
        <p:nvSpPr>
          <p:cNvPr id="9246" name="AutoShape 30"/>
          <p:cNvSpPr>
            <a:spLocks noChangeArrowheads="1"/>
          </p:cNvSpPr>
          <p:nvPr/>
        </p:nvSpPr>
        <p:spPr bwMode="auto">
          <a:xfrm>
            <a:off x="6781800" y="304800"/>
            <a:ext cx="3505200" cy="2057400"/>
          </a:xfrm>
          <a:prstGeom prst="wedgeRoundRectCallout">
            <a:avLst>
              <a:gd name="adj1" fmla="val 273"/>
              <a:gd name="adj2" fmla="val 62963"/>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a:solidFill>
                  <a:srgbClr val="0066FF"/>
                </a:solidFill>
              </a:rPr>
              <a:t>Lực nâng vật (F2) tác dụng vào một điểm khác của đòn bẩy (O2).</a:t>
            </a:r>
          </a:p>
        </p:txBody>
      </p:sp>
      <p:sp>
        <p:nvSpPr>
          <p:cNvPr id="9248" name="AutoShape 32"/>
          <p:cNvSpPr>
            <a:spLocks noChangeArrowheads="1"/>
          </p:cNvSpPr>
          <p:nvPr/>
        </p:nvSpPr>
        <p:spPr bwMode="auto">
          <a:xfrm>
            <a:off x="5486400" y="5410200"/>
            <a:ext cx="4724400" cy="1447800"/>
          </a:xfrm>
          <a:prstGeom prst="wedgeRoundRectCallout">
            <a:avLst>
              <a:gd name="adj1" fmla="val -84477"/>
              <a:gd name="adj2" fmla="val -132894"/>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a:solidFill>
                  <a:srgbClr val="0066FF"/>
                </a:solidFill>
              </a:rPr>
              <a:t>Trọng lượng của vật cần nâng (F1) tác dụng vào một điểm của đòn bẩy (O1).</a:t>
            </a:r>
          </a:p>
        </p:txBody>
      </p:sp>
    </p:spTree>
    <p:extLst>
      <p:ext uri="{BB962C8B-B14F-4D97-AF65-F5344CB8AC3E}">
        <p14:creationId xmlns:p14="http://schemas.microsoft.com/office/powerpoint/2010/main" val="1427582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45"/>
                                        </p:tgtEl>
                                        <p:attrNameLst>
                                          <p:attrName>style.visibility</p:attrName>
                                        </p:attrNameLst>
                                      </p:cBhvr>
                                      <p:to>
                                        <p:strVal val="visible"/>
                                      </p:to>
                                    </p:set>
                                    <p:animEffect transition="in" filter="wipe(down)">
                                      <p:cBhvr>
                                        <p:cTn id="7" dur="500"/>
                                        <p:tgtEl>
                                          <p:spTgt spid="9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248"/>
                                        </p:tgtEl>
                                        <p:attrNameLst>
                                          <p:attrName>style.visibility</p:attrName>
                                        </p:attrNameLst>
                                      </p:cBhvr>
                                      <p:to>
                                        <p:strVal val="visible"/>
                                      </p:to>
                                    </p:set>
                                    <p:animEffect transition="in" filter="diamond(in)">
                                      <p:cBhvr>
                                        <p:cTn id="12" dur="2000"/>
                                        <p:tgtEl>
                                          <p:spTgt spid="92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46"/>
                                        </p:tgtEl>
                                        <p:attrNameLst>
                                          <p:attrName>style.visibility</p:attrName>
                                        </p:attrNameLst>
                                      </p:cBhvr>
                                      <p:to>
                                        <p:strVal val="visible"/>
                                      </p:to>
                                    </p:set>
                                    <p:animEffect transition="in" filter="blinds(horizontal)">
                                      <p:cBhvr>
                                        <p:cTn id="17" dur="500"/>
                                        <p:tgtEl>
                                          <p:spTgt spid="9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5" grpId="0" animBg="1"/>
      <p:bldP spid="9246" grpId="0" animBg="1"/>
      <p:bldP spid="924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a:extLst>
              <a:ext uri="{FF2B5EF4-FFF2-40B4-BE49-F238E27FC236}">
                <a16:creationId xmlns:a16="http://schemas.microsoft.com/office/drawing/2014/main" xmlns="" id="{9658197D-419B-4D19-40D2-8F2F00609FE9}"/>
              </a:ext>
            </a:extLst>
          </p:cNvPr>
          <p:cNvSpPr/>
          <p:nvPr/>
        </p:nvSpPr>
        <p:spPr>
          <a:xfrm>
            <a:off x="5415586" y="1180220"/>
            <a:ext cx="6298163" cy="5503384"/>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3" name="TextBox 2">
            <a:extLst>
              <a:ext uri="{FF2B5EF4-FFF2-40B4-BE49-F238E27FC236}">
                <a16:creationId xmlns:a16="http://schemas.microsoft.com/office/drawing/2014/main" xmlns="" id="{270BAE9E-7271-D2F8-EC2C-97D61F950B52}"/>
              </a:ext>
            </a:extLst>
          </p:cNvPr>
          <p:cNvSpPr txBox="1"/>
          <p:nvPr/>
        </p:nvSpPr>
        <p:spPr>
          <a:xfrm>
            <a:off x="5516667" y="1180220"/>
            <a:ext cx="6096000" cy="5384294"/>
          </a:xfrm>
          <a:prstGeom prst="rect">
            <a:avLst/>
          </a:prstGeom>
          <a:noFill/>
        </p:spPr>
        <p:txBody>
          <a:bodyPr wrap="square">
            <a:spAutoFit/>
          </a:bodyPr>
          <a:lstStyle/>
          <a:p>
            <a:pPr marL="30480" marR="30480" indent="426720" algn="just">
              <a:lnSpc>
                <a:spcPct val="107000"/>
              </a:lnSpc>
              <a:spcAft>
                <a:spcPts val="0"/>
              </a:spcAft>
            </a:pPr>
            <a:r>
              <a:rPr lang="vi-VN" sz="3600" dirty="0">
                <a:solidFill>
                  <a:srgbClr val="000000"/>
                </a:solidFill>
                <a:effectLst/>
                <a:latin typeface="Cambria" panose="02040503050406030204" pitchFamily="18" charset="0"/>
                <a:ea typeface="Cambria" panose="02040503050406030204" pitchFamily="18" charset="0"/>
              </a:rPr>
              <a:t>Đòn bẩy trong máy bơm nước bằng tay là đòn bẩy loại 1 vì có điểm tựa nằm trong khoảng điểm đặt lực tác dụng và vật nâng. Sử dụng máy bơm nước này giúp ta lợi về lực nâng nước và thay đổi được hướng tác dụng lực theo ý con người muốn.</a:t>
            </a:r>
            <a:endParaRPr lang="vi-VN" sz="3600" dirty="0">
              <a:effectLst/>
              <a:latin typeface="Cambria" panose="02040503050406030204" pitchFamily="18" charset="0"/>
              <a:ea typeface="Cambria" panose="02040503050406030204" pitchFamily="18" charset="0"/>
            </a:endParaRPr>
          </a:p>
        </p:txBody>
      </p:sp>
      <p:pic>
        <p:nvPicPr>
          <p:cNvPr id="3074" name="Picture 2" descr="Đòn bẩy trong máy bơm nước bằng tay (Hình 19.7) là đòn bẩy loại nào? Sử dụng máy bơm nước này cho ta những lợi ích gì?   (ảnh 1)">
            <a:extLst>
              <a:ext uri="{FF2B5EF4-FFF2-40B4-BE49-F238E27FC236}">
                <a16:creationId xmlns:a16="http://schemas.microsoft.com/office/drawing/2014/main" xmlns="" id="{3B6297A4-457B-1E79-D889-4E906FD76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49" y="2181848"/>
            <a:ext cx="4572069" cy="427459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xmlns="" id="{4F623BBB-528F-A966-1FCF-659A4B52B1E5}"/>
              </a:ext>
            </a:extLst>
          </p:cNvPr>
          <p:cNvSpPr/>
          <p:nvPr/>
        </p:nvSpPr>
        <p:spPr>
          <a:xfrm>
            <a:off x="0" y="0"/>
            <a:ext cx="12192000" cy="648970"/>
          </a:xfrm>
          <a:prstGeom prst="roundRect">
            <a:avLst>
              <a:gd name="adj" fmla="val 978"/>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3200" b="1" dirty="0">
                <a:solidFill>
                  <a:srgbClr val="C00000"/>
                </a:solidFill>
                <a:latin typeface="Cambria" panose="02040503050406030204" pitchFamily="18" charset="0"/>
                <a:ea typeface="Cambria" panose="02040503050406030204" pitchFamily="18" charset="0"/>
                <a:sym typeface="+mn-ea"/>
              </a:rPr>
              <a:t>Bài </a:t>
            </a:r>
            <a:r>
              <a:rPr lang="en-US" altLang="vi-VN" sz="3200" b="1" dirty="0">
                <a:solidFill>
                  <a:srgbClr val="C00000"/>
                </a:solidFill>
                <a:latin typeface="Cambria" panose="02040503050406030204" pitchFamily="18" charset="0"/>
                <a:ea typeface="Cambria" panose="02040503050406030204" pitchFamily="18" charset="0"/>
                <a:sym typeface="+mn-ea"/>
              </a:rPr>
              <a:t>19</a:t>
            </a:r>
            <a:r>
              <a:rPr lang="vi-VN" sz="3200" b="1" dirty="0">
                <a:solidFill>
                  <a:srgbClr val="C00000"/>
                </a:solidFill>
                <a:latin typeface="Cambria" panose="02040503050406030204" pitchFamily="18" charset="0"/>
                <a:ea typeface="Cambria" panose="02040503050406030204" pitchFamily="18" charset="0"/>
                <a:sym typeface="+mn-ea"/>
              </a:rPr>
              <a:t>: </a:t>
            </a:r>
            <a:r>
              <a:rPr lang="en-US" altLang="vi-VN" sz="3200" b="1" dirty="0">
                <a:solidFill>
                  <a:srgbClr val="C00000"/>
                </a:solidFill>
                <a:latin typeface="Cambria" panose="02040503050406030204" pitchFamily="18" charset="0"/>
                <a:ea typeface="Cambria" panose="02040503050406030204" pitchFamily="18" charset="0"/>
                <a:sym typeface="+mn-ea"/>
              </a:rPr>
              <a:t>ĐÒN BẨY VÀ ỨNG DỤNG</a:t>
            </a:r>
            <a:endParaRPr lang="vi-VN" sz="3200" b="1" dirty="0">
              <a:latin typeface="Cambria" panose="02040503050406030204" pitchFamily="18" charset="0"/>
              <a:ea typeface="Cambria" panose="02040503050406030204" pitchFamily="18" charset="0"/>
            </a:endParaRPr>
          </a:p>
        </p:txBody>
      </p:sp>
      <p:sp>
        <p:nvSpPr>
          <p:cNvPr id="2" name="Rounded Rectangle 7">
            <a:extLst>
              <a:ext uri="{FF2B5EF4-FFF2-40B4-BE49-F238E27FC236}">
                <a16:creationId xmlns:a16="http://schemas.microsoft.com/office/drawing/2014/main" xmlns="" id="{424FDD1D-1319-80F7-E4D0-8B7F800D4248}"/>
              </a:ext>
            </a:extLst>
          </p:cNvPr>
          <p:cNvSpPr/>
          <p:nvPr/>
        </p:nvSpPr>
        <p:spPr>
          <a:xfrm>
            <a:off x="0" y="728203"/>
            <a:ext cx="5202741" cy="648970"/>
          </a:xfrm>
          <a:prstGeom prst="roundRect">
            <a:avLst/>
          </a:prstGeom>
          <a:solidFill>
            <a:schemeClr val="accent4">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FF0000"/>
                </a:solidFill>
                <a:latin typeface="Cambria" panose="02040503050406030204" pitchFamily="18" charset="0"/>
                <a:ea typeface="Cambria" panose="02040503050406030204" pitchFamily="18" charset="0"/>
              </a:rPr>
              <a:t>1. Bơm nước bằng tay</a:t>
            </a:r>
          </a:p>
        </p:txBody>
      </p:sp>
    </p:spTree>
    <p:extLst>
      <p:ext uri="{BB962C8B-B14F-4D97-AF65-F5344CB8AC3E}">
        <p14:creationId xmlns:p14="http://schemas.microsoft.com/office/powerpoint/2010/main" val="319810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5">
            <a:extLst>
              <a:ext uri="{FF2B5EF4-FFF2-40B4-BE49-F238E27FC236}">
                <a16:creationId xmlns:a16="http://schemas.microsoft.com/office/drawing/2014/main" xmlns="" id="{F8C21793-4FCD-D276-A72E-F729DA5D5C6C}"/>
              </a:ext>
            </a:extLst>
          </p:cNvPr>
          <p:cNvSpPr/>
          <p:nvPr/>
        </p:nvSpPr>
        <p:spPr>
          <a:xfrm>
            <a:off x="-1" y="829559"/>
            <a:ext cx="8286161" cy="602844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a:extLst>
              <a:ext uri="{FF2B5EF4-FFF2-40B4-BE49-F238E27FC236}">
                <a16:creationId xmlns:a16="http://schemas.microsoft.com/office/drawing/2014/main" xmlns="" id="{270BAE9E-7271-D2F8-EC2C-97D61F950B52}"/>
              </a:ext>
            </a:extLst>
          </p:cNvPr>
          <p:cNvSpPr txBox="1"/>
          <p:nvPr/>
        </p:nvSpPr>
        <p:spPr>
          <a:xfrm>
            <a:off x="122547" y="976486"/>
            <a:ext cx="8041064" cy="5584862"/>
          </a:xfrm>
          <a:prstGeom prst="rect">
            <a:avLst/>
          </a:prstGeom>
          <a:noFill/>
        </p:spPr>
        <p:txBody>
          <a:bodyPr wrap="square">
            <a:spAutoFit/>
          </a:bodyPr>
          <a:lstStyle/>
          <a:p>
            <a:pPr marL="30480" marR="30480" indent="426720" algn="just">
              <a:lnSpc>
                <a:spcPct val="107000"/>
              </a:lnSpc>
              <a:spcAft>
                <a:spcPts val="0"/>
              </a:spcAft>
            </a:pPr>
            <a:r>
              <a:rPr lang="vi-VN" sz="4800" b="0" i="0" dirty="0" smtClean="0">
                <a:effectLst/>
                <a:latin typeface="Roboto" panose="02000000000000000000" pitchFamily="2" charset="0"/>
              </a:rPr>
              <a:t>- Đầu </a:t>
            </a:r>
            <a:r>
              <a:rPr lang="vi-VN" sz="4800" b="0" i="0" dirty="0">
                <a:effectLst/>
                <a:latin typeface="Roboto" panose="02000000000000000000" pitchFamily="2" charset="0"/>
              </a:rPr>
              <a:t>là một đòn bẩy loại 1 với trục quay là đốt sống trên cùng. Trọng lượng đầu được chia hai bên trục quay giúp đầu ở trạng thái cân bằng. Lực tác dụng giúp đầu có thể quay quanh đốt sống là nhờ hệ thống cơ sau gáy </a:t>
            </a:r>
            <a:endParaRPr lang="vi-VN" sz="4800" dirty="0">
              <a:effectLst/>
              <a:latin typeface="Cambria" panose="02040503050406030204" pitchFamily="18" charset="0"/>
              <a:ea typeface="Cambria" panose="02040503050406030204" pitchFamily="18" charset="0"/>
            </a:endParaRPr>
          </a:p>
        </p:txBody>
      </p:sp>
      <p:sp>
        <p:nvSpPr>
          <p:cNvPr id="2" name="Rounded Rectangle 7">
            <a:extLst>
              <a:ext uri="{FF2B5EF4-FFF2-40B4-BE49-F238E27FC236}">
                <a16:creationId xmlns:a16="http://schemas.microsoft.com/office/drawing/2014/main" xmlns="" id="{ACDA9E7D-EF29-D9B5-0207-C75BD306EBD2}"/>
              </a:ext>
            </a:extLst>
          </p:cNvPr>
          <p:cNvSpPr/>
          <p:nvPr/>
        </p:nvSpPr>
        <p:spPr>
          <a:xfrm>
            <a:off x="0" y="93084"/>
            <a:ext cx="6198921" cy="648970"/>
          </a:xfrm>
          <a:prstGeom prst="roundRect">
            <a:avLst/>
          </a:prstGeom>
          <a:solidFill>
            <a:schemeClr val="accent4">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2. Đòn bẩy trong cơ thể người </a:t>
            </a:r>
          </a:p>
        </p:txBody>
      </p:sp>
      <p:pic>
        <p:nvPicPr>
          <p:cNvPr id="8" name="Hình ảnh 7">
            <a:extLst>
              <a:ext uri="{FF2B5EF4-FFF2-40B4-BE49-F238E27FC236}">
                <a16:creationId xmlns:a16="http://schemas.microsoft.com/office/drawing/2014/main" xmlns="" id="{137A58F4-5171-E824-5183-60A221CCCF0C}"/>
              </a:ext>
            </a:extLst>
          </p:cNvPr>
          <p:cNvPicPr>
            <a:picLocks noChangeAspect="1"/>
          </p:cNvPicPr>
          <p:nvPr/>
        </p:nvPicPr>
        <p:blipFill>
          <a:blip r:embed="rId2"/>
          <a:stretch>
            <a:fillRect/>
          </a:stretch>
        </p:blipFill>
        <p:spPr>
          <a:xfrm>
            <a:off x="8484124" y="292513"/>
            <a:ext cx="3815395" cy="4540635"/>
          </a:xfrm>
          <a:prstGeom prst="rect">
            <a:avLst/>
          </a:prstGeom>
        </p:spPr>
      </p:pic>
    </p:spTree>
    <p:extLst>
      <p:ext uri="{BB962C8B-B14F-4D97-AF65-F5344CB8AC3E}">
        <p14:creationId xmlns:p14="http://schemas.microsoft.com/office/powerpoint/2010/main" val="112081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ình chữ nhật: Góc Tròn 8">
            <a:extLst>
              <a:ext uri="{FF2B5EF4-FFF2-40B4-BE49-F238E27FC236}">
                <a16:creationId xmlns:a16="http://schemas.microsoft.com/office/drawing/2014/main" xmlns="" id="{D0D0FADA-F1E4-CFD5-9494-A875970D95E2}"/>
              </a:ext>
            </a:extLst>
          </p:cNvPr>
          <p:cNvSpPr/>
          <p:nvPr/>
        </p:nvSpPr>
        <p:spPr>
          <a:xfrm>
            <a:off x="154622" y="1038822"/>
            <a:ext cx="5547974" cy="1644223"/>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a:extLst>
              <a:ext uri="{FF2B5EF4-FFF2-40B4-BE49-F238E27FC236}">
                <a16:creationId xmlns:a16="http://schemas.microsoft.com/office/drawing/2014/main" xmlns="" id="{825515FC-2BEA-236F-9532-9719B422950C}"/>
              </a:ext>
            </a:extLst>
          </p:cNvPr>
          <p:cNvSpPr txBox="1"/>
          <p:nvPr/>
        </p:nvSpPr>
        <p:spPr>
          <a:xfrm>
            <a:off x="5919176" y="518396"/>
            <a:ext cx="6102593" cy="6135782"/>
          </a:xfrm>
          <a:prstGeom prst="rect">
            <a:avLst/>
          </a:prstGeom>
          <a:solidFill>
            <a:schemeClr val="accent5">
              <a:lumMod val="20000"/>
              <a:lumOff val="80000"/>
            </a:schemeClr>
          </a:solidFill>
        </p:spPr>
        <p:txBody>
          <a:bodyPr wrap="square">
            <a:spAutoFit/>
          </a:bodyPr>
          <a:lstStyle/>
          <a:p>
            <a:pPr marL="28575" marR="28575" indent="428625">
              <a:spcBef>
                <a:spcPts val="0"/>
              </a:spcBef>
              <a:spcAft>
                <a:spcPts val="0"/>
              </a:spcAft>
            </a:pPr>
            <a:r>
              <a:rPr lang="vi-VN" sz="3200" dirty="0">
                <a:solidFill>
                  <a:srgbClr val="000000"/>
                </a:solidFill>
                <a:effectLst/>
                <a:latin typeface="Cambria" panose="02040503050406030204" pitchFamily="18" charset="0"/>
                <a:ea typeface="Cambria" panose="02040503050406030204" pitchFamily="18" charset="0"/>
              </a:rPr>
              <a:t>- Tư thế ngồi tránh mỏi cổ:</a:t>
            </a:r>
            <a:endParaRPr lang="vi-VN" sz="3200" dirty="0">
              <a:effectLst/>
              <a:latin typeface="Cambria" panose="02040503050406030204" pitchFamily="18" charset="0"/>
              <a:ea typeface="Cambria" panose="02040503050406030204" pitchFamily="18" charset="0"/>
            </a:endParaRPr>
          </a:p>
          <a:p>
            <a:pPr marL="28575" marR="28575" indent="428625">
              <a:spcBef>
                <a:spcPts val="0"/>
              </a:spcBef>
              <a:spcAft>
                <a:spcPts val="0"/>
              </a:spcAft>
            </a:pPr>
            <a:r>
              <a:rPr lang="vi-VN" sz="3200" dirty="0">
                <a:solidFill>
                  <a:srgbClr val="000000"/>
                </a:solidFill>
                <a:effectLst/>
                <a:latin typeface="Cambria" panose="02040503050406030204" pitchFamily="18" charset="0"/>
                <a:ea typeface="Cambria" panose="02040503050406030204" pitchFamily="18" charset="0"/>
              </a:rPr>
              <a:t>   + Cổ: giữ cổ ở vị trí thẳng trục với cột sống.</a:t>
            </a:r>
            <a:endParaRPr lang="en-US" sz="3200" dirty="0">
              <a:latin typeface="Cambria" panose="02040503050406030204" pitchFamily="18" charset="0"/>
              <a:ea typeface="Cambria" panose="02040503050406030204" pitchFamily="18" charset="0"/>
            </a:endParaRPr>
          </a:p>
          <a:p>
            <a:pPr marL="28575" marR="28575" indent="428625">
              <a:spcBef>
                <a:spcPts val="0"/>
              </a:spcBef>
              <a:spcAft>
                <a:spcPts val="0"/>
              </a:spcAft>
            </a:pPr>
            <a:r>
              <a:rPr lang="vi-VN" sz="3200" dirty="0">
                <a:solidFill>
                  <a:srgbClr val="000000"/>
                </a:solidFill>
                <a:effectLst/>
                <a:latin typeface="Cambria" panose="02040503050406030204" pitchFamily="18" charset="0"/>
                <a:ea typeface="Cambria" panose="02040503050406030204" pitchFamily="18" charset="0"/>
              </a:rPr>
              <a:t>   + Vai: thả lỏng, đặt cẳng tay ở mặt </a:t>
            </a:r>
            <a:r>
              <a:rPr lang="vi-VN" sz="3200" dirty="0" err="1">
                <a:solidFill>
                  <a:srgbClr val="000000"/>
                </a:solidFill>
                <a:effectLst/>
                <a:latin typeface="Cambria" panose="02040503050406030204" pitchFamily="18" charset="0"/>
                <a:ea typeface="Cambria" panose="02040503050406030204" pitchFamily="18" charset="0"/>
              </a:rPr>
              <a:t>phẳng</a:t>
            </a:r>
            <a:r>
              <a:rPr lang="vi-VN" sz="3200" dirty="0">
                <a:solidFill>
                  <a:srgbClr val="000000"/>
                </a:solidFill>
                <a:effectLst/>
                <a:latin typeface="Cambria" panose="02040503050406030204" pitchFamily="18" charset="0"/>
                <a:ea typeface="Cambria" panose="02040503050406030204" pitchFamily="18" charset="0"/>
              </a:rPr>
              <a:t> ngang vuông góc với khuỷu tay, cổ tay thẳng trục với cẳng tay.</a:t>
            </a:r>
            <a:endParaRPr lang="vi-VN" sz="3200" dirty="0">
              <a:effectLst/>
              <a:latin typeface="Cambria" panose="02040503050406030204" pitchFamily="18" charset="0"/>
              <a:ea typeface="Cambria" panose="02040503050406030204" pitchFamily="18" charset="0"/>
            </a:endParaRPr>
          </a:p>
          <a:p>
            <a:pPr>
              <a:lnSpc>
                <a:spcPct val="107000"/>
              </a:lnSpc>
              <a:spcAft>
                <a:spcPts val="800"/>
              </a:spcAft>
            </a:pPr>
            <a:r>
              <a:rPr lang="en-US" sz="3200" dirty="0">
                <a:solidFill>
                  <a:srgbClr val="000000"/>
                </a:solidFill>
                <a:effectLst/>
                <a:latin typeface="Cambria" panose="02040503050406030204" pitchFamily="18" charset="0"/>
                <a:ea typeface="Cambria" panose="02040503050406030204" pitchFamily="18" charset="0"/>
              </a:rPr>
              <a:t>     </a:t>
            </a:r>
            <a:r>
              <a:rPr lang="vi-VN" sz="3200" dirty="0">
                <a:solidFill>
                  <a:srgbClr val="000000"/>
                </a:solidFill>
                <a:effectLst/>
                <a:latin typeface="Cambria" panose="02040503050406030204" pitchFamily="18" charset="0"/>
                <a:ea typeface="Cambria" panose="02040503050406030204" pitchFamily="18" charset="0"/>
              </a:rPr>
              <a:t>    + Lưng: giữ thẳng, nên chọn một chiếc ghế tựa, có thể điều chỉnh chiều cao, độ nghiêng phù hợp nhằm giảm thiểu các áp lực lên cột sống.</a:t>
            </a:r>
            <a:endParaRPr lang="vi-VN" sz="3200" dirty="0">
              <a:effectLst/>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xmlns="" id="{5D21B905-DB2B-980E-2950-CE32DD4A4DCB}"/>
              </a:ext>
            </a:extLst>
          </p:cNvPr>
          <p:cNvPicPr>
            <a:picLocks noChangeAspect="1"/>
          </p:cNvPicPr>
          <p:nvPr/>
        </p:nvPicPr>
        <p:blipFill>
          <a:blip r:embed="rId2"/>
          <a:stretch>
            <a:fillRect/>
          </a:stretch>
        </p:blipFill>
        <p:spPr>
          <a:xfrm>
            <a:off x="880301" y="2976956"/>
            <a:ext cx="3914864" cy="3223951"/>
          </a:xfrm>
          <a:prstGeom prst="rect">
            <a:avLst/>
          </a:prstGeom>
        </p:spPr>
      </p:pic>
      <p:sp>
        <p:nvSpPr>
          <p:cNvPr id="2" name="Rounded Rectangle 7">
            <a:extLst>
              <a:ext uri="{FF2B5EF4-FFF2-40B4-BE49-F238E27FC236}">
                <a16:creationId xmlns:a16="http://schemas.microsoft.com/office/drawing/2014/main" xmlns="" id="{BB111DEC-8B39-B643-7E95-5D4EE43C5276}"/>
              </a:ext>
            </a:extLst>
          </p:cNvPr>
          <p:cNvSpPr/>
          <p:nvPr/>
        </p:nvSpPr>
        <p:spPr>
          <a:xfrm>
            <a:off x="84149" y="193911"/>
            <a:ext cx="5835027" cy="648970"/>
          </a:xfrm>
          <a:prstGeom prst="roundRect">
            <a:avLst/>
          </a:prstGeom>
          <a:solidFill>
            <a:schemeClr val="accent4">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FF0000"/>
                </a:solidFill>
                <a:latin typeface="Cambria" panose="02040503050406030204" pitchFamily="18" charset="0"/>
                <a:ea typeface="Cambria" panose="02040503050406030204" pitchFamily="18" charset="0"/>
              </a:rPr>
              <a:t>2. Đòn bẩy trong cơ thể người </a:t>
            </a:r>
          </a:p>
        </p:txBody>
      </p:sp>
      <p:sp>
        <p:nvSpPr>
          <p:cNvPr id="8" name="TextBox 2">
            <a:extLst>
              <a:ext uri="{FF2B5EF4-FFF2-40B4-BE49-F238E27FC236}">
                <a16:creationId xmlns:a16="http://schemas.microsoft.com/office/drawing/2014/main" xmlns="" id="{71E3716F-7FBE-E6E6-3126-F5C5C6153C2F}"/>
              </a:ext>
            </a:extLst>
          </p:cNvPr>
          <p:cNvSpPr txBox="1"/>
          <p:nvPr/>
        </p:nvSpPr>
        <p:spPr>
          <a:xfrm>
            <a:off x="153662" y="1136792"/>
            <a:ext cx="5667423" cy="1448282"/>
          </a:xfrm>
          <a:prstGeom prst="rect">
            <a:avLst/>
          </a:prstGeom>
          <a:noFill/>
        </p:spPr>
        <p:txBody>
          <a:bodyPr wrap="square">
            <a:spAutoFit/>
          </a:bodyPr>
          <a:lstStyle/>
          <a:p>
            <a:pPr marL="30480" marR="30480" indent="426720" algn="just">
              <a:lnSpc>
                <a:spcPct val="107000"/>
              </a:lnSpc>
              <a:spcAft>
                <a:spcPts val="0"/>
              </a:spcAft>
            </a:pPr>
            <a:r>
              <a:rPr lang="vi-VN" sz="2800" b="0" i="0" dirty="0">
                <a:effectLst/>
                <a:latin typeface="Roboto" panose="02000000000000000000" pitchFamily="2" charset="0"/>
              </a:rPr>
              <a:t>Dựa trên cấu tạo của cơ thể và tác dụng của đòn bẩy em hãy đưa ra tư thế ngồi để tránh mỏi cổ.</a:t>
            </a:r>
            <a:endParaRPr lang="vi-VN" sz="28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7979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5">
            <a:extLst>
              <a:ext uri="{FF2B5EF4-FFF2-40B4-BE49-F238E27FC236}">
                <a16:creationId xmlns:a16="http://schemas.microsoft.com/office/drawing/2014/main" xmlns="" id="{F8C21793-4FCD-D276-A72E-F729DA5D5C6C}"/>
              </a:ext>
            </a:extLst>
          </p:cNvPr>
          <p:cNvSpPr/>
          <p:nvPr/>
        </p:nvSpPr>
        <p:spPr>
          <a:xfrm>
            <a:off x="339365" y="2309567"/>
            <a:ext cx="5929460" cy="436461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a:extLst>
              <a:ext uri="{FF2B5EF4-FFF2-40B4-BE49-F238E27FC236}">
                <a16:creationId xmlns:a16="http://schemas.microsoft.com/office/drawing/2014/main" xmlns="" id="{270BAE9E-7271-D2F8-EC2C-97D61F950B52}"/>
              </a:ext>
            </a:extLst>
          </p:cNvPr>
          <p:cNvSpPr txBox="1"/>
          <p:nvPr/>
        </p:nvSpPr>
        <p:spPr>
          <a:xfrm>
            <a:off x="669896" y="2529268"/>
            <a:ext cx="5066522" cy="3742563"/>
          </a:xfrm>
          <a:prstGeom prst="rect">
            <a:avLst/>
          </a:prstGeom>
          <a:noFill/>
        </p:spPr>
        <p:txBody>
          <a:bodyPr wrap="square">
            <a:spAutoFit/>
          </a:bodyPr>
          <a:lstStyle/>
          <a:p>
            <a:pPr marL="30480" marR="30480" indent="426720" algn="just">
              <a:lnSpc>
                <a:spcPct val="107000"/>
              </a:lnSpc>
              <a:spcAft>
                <a:spcPts val="0"/>
              </a:spcAft>
            </a:pPr>
            <a:r>
              <a:rPr lang="vi-VN" sz="3200" dirty="0">
                <a:effectLst/>
                <a:latin typeface="Cambria" panose="02040503050406030204" pitchFamily="18" charset="0"/>
                <a:ea typeface="Cambria" panose="02040503050406030204" pitchFamily="18" charset="0"/>
              </a:rPr>
              <a:t>Cánh tay là đòn bẩy loại 2. Khi ta cầm một vật nặng trên tay, cơ bắp tay sẽ tạo ra một lực giúp cánh tay nằm cân bằng với trục quay chính là khớp xương ở khuỷu tay (Hình 19.9).</a:t>
            </a:r>
          </a:p>
        </p:txBody>
      </p:sp>
      <p:sp>
        <p:nvSpPr>
          <p:cNvPr id="4" name="Rounded Rectangle 7">
            <a:extLst>
              <a:ext uri="{FF2B5EF4-FFF2-40B4-BE49-F238E27FC236}">
                <a16:creationId xmlns:a16="http://schemas.microsoft.com/office/drawing/2014/main" xmlns="" id="{70006057-0196-4EB7-611C-9975610813F4}"/>
              </a:ext>
            </a:extLst>
          </p:cNvPr>
          <p:cNvSpPr/>
          <p:nvPr/>
        </p:nvSpPr>
        <p:spPr>
          <a:xfrm>
            <a:off x="0" y="688403"/>
            <a:ext cx="5202741" cy="64897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III. </a:t>
            </a:r>
            <a:r>
              <a:rPr lang="en-US" sz="3200" b="1" dirty="0" err="1">
                <a:solidFill>
                  <a:srgbClr val="FF0000"/>
                </a:solidFill>
                <a:latin typeface="Cambria" panose="02040503050406030204" pitchFamily="18" charset="0"/>
                <a:ea typeface="Cambria" panose="02040503050406030204" pitchFamily="18" charset="0"/>
              </a:rPr>
              <a:t>Ứng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dụng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của</a:t>
            </a:r>
            <a:r>
              <a:rPr lang="en-US" sz="3200" b="1" dirty="0">
                <a:solidFill>
                  <a:srgbClr val="FF0000"/>
                </a:solidFill>
                <a:latin typeface="Cambria" panose="02040503050406030204" pitchFamily="18" charset="0"/>
                <a:ea typeface="Cambria" panose="02040503050406030204" pitchFamily="18" charset="0"/>
              </a:rPr>
              <a:t> </a:t>
            </a:r>
            <a:r>
              <a:rPr lang="vi-VN" sz="3200" b="1" dirty="0">
                <a:solidFill>
                  <a:srgbClr val="FF0000"/>
                </a:solidFill>
                <a:latin typeface="Cambria" panose="02040503050406030204" pitchFamily="18" charset="0"/>
                <a:ea typeface="Cambria" panose="02040503050406030204" pitchFamily="18" charset="0"/>
              </a:rPr>
              <a:t>đòn bẩy</a:t>
            </a:r>
          </a:p>
        </p:txBody>
      </p:sp>
      <p:sp>
        <p:nvSpPr>
          <p:cNvPr id="5" name="Rounded Rectangle 4">
            <a:extLst>
              <a:ext uri="{FF2B5EF4-FFF2-40B4-BE49-F238E27FC236}">
                <a16:creationId xmlns:a16="http://schemas.microsoft.com/office/drawing/2014/main" xmlns="" id="{4F623BBB-528F-A966-1FCF-659A4B52B1E5}"/>
              </a:ext>
            </a:extLst>
          </p:cNvPr>
          <p:cNvSpPr/>
          <p:nvPr/>
        </p:nvSpPr>
        <p:spPr>
          <a:xfrm>
            <a:off x="0" y="11189"/>
            <a:ext cx="12192000" cy="648970"/>
          </a:xfrm>
          <a:prstGeom prst="roundRect">
            <a:avLst>
              <a:gd name="adj" fmla="val 978"/>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3200" b="1" dirty="0">
                <a:solidFill>
                  <a:srgbClr val="C00000"/>
                </a:solidFill>
                <a:latin typeface="Cambria" panose="02040503050406030204" pitchFamily="18" charset="0"/>
                <a:ea typeface="Cambria" panose="02040503050406030204" pitchFamily="18" charset="0"/>
                <a:sym typeface="+mn-ea"/>
              </a:rPr>
              <a:t>Bài </a:t>
            </a:r>
            <a:r>
              <a:rPr lang="en-US" altLang="vi-VN" sz="3200" b="1" dirty="0">
                <a:solidFill>
                  <a:srgbClr val="C00000"/>
                </a:solidFill>
                <a:latin typeface="Cambria" panose="02040503050406030204" pitchFamily="18" charset="0"/>
                <a:ea typeface="Cambria" panose="02040503050406030204" pitchFamily="18" charset="0"/>
                <a:sym typeface="+mn-ea"/>
              </a:rPr>
              <a:t>19</a:t>
            </a:r>
            <a:r>
              <a:rPr lang="vi-VN" sz="3200" b="1" dirty="0">
                <a:solidFill>
                  <a:srgbClr val="C00000"/>
                </a:solidFill>
                <a:latin typeface="Cambria" panose="02040503050406030204" pitchFamily="18" charset="0"/>
                <a:ea typeface="Cambria" panose="02040503050406030204" pitchFamily="18" charset="0"/>
                <a:sym typeface="+mn-ea"/>
              </a:rPr>
              <a:t>: </a:t>
            </a:r>
            <a:r>
              <a:rPr lang="en-US" altLang="vi-VN" sz="3200" b="1" dirty="0">
                <a:solidFill>
                  <a:srgbClr val="C00000"/>
                </a:solidFill>
                <a:latin typeface="Cambria" panose="02040503050406030204" pitchFamily="18" charset="0"/>
                <a:ea typeface="Cambria" panose="02040503050406030204" pitchFamily="18" charset="0"/>
                <a:sym typeface="+mn-ea"/>
              </a:rPr>
              <a:t>ĐÒN BẨY VÀ ỨNG DỤNG</a:t>
            </a:r>
            <a:endParaRPr lang="vi-VN" sz="3200" b="1" dirty="0">
              <a:latin typeface="Cambria" panose="02040503050406030204" pitchFamily="18" charset="0"/>
              <a:ea typeface="Cambria" panose="02040503050406030204" pitchFamily="18" charset="0"/>
            </a:endParaRPr>
          </a:p>
        </p:txBody>
      </p:sp>
      <p:sp>
        <p:nvSpPr>
          <p:cNvPr id="2" name="Rounded Rectangle 7">
            <a:extLst>
              <a:ext uri="{FF2B5EF4-FFF2-40B4-BE49-F238E27FC236}">
                <a16:creationId xmlns:a16="http://schemas.microsoft.com/office/drawing/2014/main" xmlns="" id="{ACDA9E7D-EF29-D9B5-0207-C75BD306EBD2}"/>
              </a:ext>
            </a:extLst>
          </p:cNvPr>
          <p:cNvSpPr/>
          <p:nvPr/>
        </p:nvSpPr>
        <p:spPr>
          <a:xfrm>
            <a:off x="198897" y="1460045"/>
            <a:ext cx="6198921" cy="648970"/>
          </a:xfrm>
          <a:prstGeom prst="roundRect">
            <a:avLst/>
          </a:prstGeom>
          <a:solidFill>
            <a:schemeClr val="accent4">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2. Đòn bẩy trong cơ thể người </a:t>
            </a:r>
          </a:p>
        </p:txBody>
      </p:sp>
      <p:pic>
        <p:nvPicPr>
          <p:cNvPr id="9" name="Hình ảnh 8">
            <a:extLst>
              <a:ext uri="{FF2B5EF4-FFF2-40B4-BE49-F238E27FC236}">
                <a16:creationId xmlns:a16="http://schemas.microsoft.com/office/drawing/2014/main" xmlns="" id="{C8D53AA7-8BFF-2BD0-8E08-4A4EB298F2C1}"/>
              </a:ext>
            </a:extLst>
          </p:cNvPr>
          <p:cNvPicPr>
            <a:picLocks noChangeAspect="1"/>
          </p:cNvPicPr>
          <p:nvPr/>
        </p:nvPicPr>
        <p:blipFill>
          <a:blip r:embed="rId2"/>
          <a:stretch>
            <a:fillRect/>
          </a:stretch>
        </p:blipFill>
        <p:spPr>
          <a:xfrm>
            <a:off x="6957242" y="2067164"/>
            <a:ext cx="4031533" cy="4465522"/>
          </a:xfrm>
          <a:prstGeom prst="rect">
            <a:avLst/>
          </a:prstGeom>
        </p:spPr>
      </p:pic>
    </p:spTree>
    <p:extLst>
      <p:ext uri="{BB962C8B-B14F-4D97-AF65-F5344CB8AC3E}">
        <p14:creationId xmlns:p14="http://schemas.microsoft.com/office/powerpoint/2010/main" val="220691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ình chữ nhật: Góc Tròn 8">
            <a:extLst>
              <a:ext uri="{FF2B5EF4-FFF2-40B4-BE49-F238E27FC236}">
                <a16:creationId xmlns:a16="http://schemas.microsoft.com/office/drawing/2014/main" xmlns="" id="{9929D098-0649-6236-7CE6-9D241BA3A4B6}"/>
              </a:ext>
            </a:extLst>
          </p:cNvPr>
          <p:cNvSpPr/>
          <p:nvPr/>
        </p:nvSpPr>
        <p:spPr>
          <a:xfrm>
            <a:off x="5280211" y="2746786"/>
            <a:ext cx="6522098" cy="340435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a:extLst>
              <a:ext uri="{FF2B5EF4-FFF2-40B4-BE49-F238E27FC236}">
                <a16:creationId xmlns:a16="http://schemas.microsoft.com/office/drawing/2014/main" xmlns="" id="{A5A9EC52-AA50-D0F9-AD2C-FBEB802359C5}"/>
              </a:ext>
            </a:extLst>
          </p:cNvPr>
          <p:cNvSpPr txBox="1"/>
          <p:nvPr/>
        </p:nvSpPr>
        <p:spPr>
          <a:xfrm>
            <a:off x="5280211" y="2911585"/>
            <a:ext cx="6373724" cy="2824876"/>
          </a:xfrm>
          <a:prstGeom prst="rect">
            <a:avLst/>
          </a:prstGeom>
          <a:noFill/>
        </p:spPr>
        <p:txBody>
          <a:bodyPr wrap="square">
            <a:spAutoFit/>
          </a:bodyPr>
          <a:lstStyle/>
          <a:p>
            <a:pPr marL="30480" marR="30480" indent="426720" algn="just">
              <a:lnSpc>
                <a:spcPct val="107000"/>
              </a:lnSpc>
              <a:spcAft>
                <a:spcPts val="0"/>
              </a:spcAft>
            </a:pPr>
            <a:r>
              <a:rPr lang="vi-VN" sz="2800" b="1" u="sng" dirty="0">
                <a:solidFill>
                  <a:srgbClr val="000000"/>
                </a:solidFill>
                <a:effectLst/>
                <a:latin typeface="Cambria" panose="02040503050406030204" pitchFamily="18" charset="0"/>
                <a:ea typeface="Cambria" panose="02040503050406030204" pitchFamily="18" charset="0"/>
              </a:rPr>
              <a:t>Trả lời</a:t>
            </a:r>
          </a:p>
          <a:p>
            <a:pPr marL="30480" marR="30480" indent="426720" algn="just">
              <a:lnSpc>
                <a:spcPct val="107000"/>
              </a:lnSpc>
              <a:spcAft>
                <a:spcPts val="0"/>
              </a:spcAft>
            </a:pPr>
            <a:r>
              <a:rPr lang="vi-VN" sz="2800" dirty="0">
                <a:solidFill>
                  <a:srgbClr val="000000"/>
                </a:solidFill>
                <a:effectLst/>
                <a:latin typeface="Cambria" panose="02040503050406030204" pitchFamily="18" charset="0"/>
                <a:ea typeface="Cambria" panose="02040503050406030204" pitchFamily="18" charset="0"/>
              </a:rPr>
              <a:t>Khi cầm vật nặng, ta cần gập sát cánh tay vào bắp tay khi đó làm giảm được độ dài cánh tay đòn giúp làm giảm được tác dụng của trọng lượng của vật lên cánh tay để tránh mỏi cơ.</a:t>
            </a:r>
            <a:endParaRPr lang="vi-VN" sz="2800" dirty="0">
              <a:effectLst/>
              <a:latin typeface="Cambria" panose="02040503050406030204" pitchFamily="18" charset="0"/>
              <a:ea typeface="Cambria" panose="02040503050406030204" pitchFamily="18" charset="0"/>
            </a:endParaRPr>
          </a:p>
        </p:txBody>
      </p:sp>
      <p:sp>
        <p:nvSpPr>
          <p:cNvPr id="4" name="Rounded Rectangle 7">
            <a:extLst>
              <a:ext uri="{FF2B5EF4-FFF2-40B4-BE49-F238E27FC236}">
                <a16:creationId xmlns:a16="http://schemas.microsoft.com/office/drawing/2014/main" xmlns="" id="{5365CECF-5BA9-EBB4-AC9C-6AB0B8F57654}"/>
              </a:ext>
            </a:extLst>
          </p:cNvPr>
          <p:cNvSpPr/>
          <p:nvPr/>
        </p:nvSpPr>
        <p:spPr>
          <a:xfrm>
            <a:off x="77470" y="799876"/>
            <a:ext cx="5202741" cy="64897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III. </a:t>
            </a:r>
            <a:r>
              <a:rPr lang="en-US" sz="3200" b="1" dirty="0" err="1">
                <a:solidFill>
                  <a:srgbClr val="FF0000"/>
                </a:solidFill>
                <a:latin typeface="Cambria" panose="02040503050406030204" pitchFamily="18" charset="0"/>
                <a:ea typeface="Cambria" panose="02040503050406030204" pitchFamily="18" charset="0"/>
              </a:rPr>
              <a:t>Ứng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dụng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của</a:t>
            </a:r>
            <a:r>
              <a:rPr lang="en-US" sz="3200" b="1" dirty="0">
                <a:solidFill>
                  <a:srgbClr val="FF0000"/>
                </a:solidFill>
                <a:latin typeface="Cambria" panose="02040503050406030204" pitchFamily="18" charset="0"/>
                <a:ea typeface="Cambria" panose="02040503050406030204" pitchFamily="18" charset="0"/>
              </a:rPr>
              <a:t> </a:t>
            </a:r>
            <a:r>
              <a:rPr lang="vi-VN" sz="3200" b="1" dirty="0">
                <a:solidFill>
                  <a:srgbClr val="FF0000"/>
                </a:solidFill>
                <a:latin typeface="Cambria" panose="02040503050406030204" pitchFamily="18" charset="0"/>
                <a:ea typeface="Cambria" panose="02040503050406030204" pitchFamily="18" charset="0"/>
              </a:rPr>
              <a:t>đòn bẩy</a:t>
            </a:r>
          </a:p>
        </p:txBody>
      </p:sp>
      <p:sp>
        <p:nvSpPr>
          <p:cNvPr id="5" name="Rounded Rectangle 4">
            <a:extLst>
              <a:ext uri="{FF2B5EF4-FFF2-40B4-BE49-F238E27FC236}">
                <a16:creationId xmlns:a16="http://schemas.microsoft.com/office/drawing/2014/main" xmlns="" id="{50DEBDBD-8B5E-CA85-6CC9-4830A234AE06}"/>
              </a:ext>
            </a:extLst>
          </p:cNvPr>
          <p:cNvSpPr/>
          <p:nvPr/>
        </p:nvSpPr>
        <p:spPr>
          <a:xfrm>
            <a:off x="0" y="0"/>
            <a:ext cx="12192000" cy="648970"/>
          </a:xfrm>
          <a:prstGeom prst="roundRect">
            <a:avLst>
              <a:gd name="adj" fmla="val 978"/>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3200" b="1" dirty="0">
                <a:solidFill>
                  <a:srgbClr val="C00000"/>
                </a:solidFill>
                <a:latin typeface="Cambria" panose="02040503050406030204" pitchFamily="18" charset="0"/>
                <a:ea typeface="Cambria" panose="02040503050406030204" pitchFamily="18" charset="0"/>
                <a:sym typeface="+mn-ea"/>
              </a:rPr>
              <a:t>Bài </a:t>
            </a:r>
            <a:r>
              <a:rPr lang="en-US" altLang="vi-VN" sz="3200" b="1" dirty="0">
                <a:solidFill>
                  <a:srgbClr val="C00000"/>
                </a:solidFill>
                <a:latin typeface="Cambria" panose="02040503050406030204" pitchFamily="18" charset="0"/>
                <a:ea typeface="Cambria" panose="02040503050406030204" pitchFamily="18" charset="0"/>
                <a:sym typeface="+mn-ea"/>
              </a:rPr>
              <a:t>19</a:t>
            </a:r>
            <a:r>
              <a:rPr lang="vi-VN" sz="3200" b="1" dirty="0">
                <a:solidFill>
                  <a:srgbClr val="C00000"/>
                </a:solidFill>
                <a:latin typeface="Cambria" panose="02040503050406030204" pitchFamily="18" charset="0"/>
                <a:ea typeface="Cambria" panose="02040503050406030204" pitchFamily="18" charset="0"/>
                <a:sym typeface="+mn-ea"/>
              </a:rPr>
              <a:t>: </a:t>
            </a:r>
            <a:r>
              <a:rPr lang="en-US" altLang="vi-VN" sz="3200" b="1" dirty="0">
                <a:solidFill>
                  <a:srgbClr val="C00000"/>
                </a:solidFill>
                <a:latin typeface="Cambria" panose="02040503050406030204" pitchFamily="18" charset="0"/>
                <a:ea typeface="Cambria" panose="02040503050406030204" pitchFamily="18" charset="0"/>
                <a:sym typeface="+mn-ea"/>
              </a:rPr>
              <a:t>ĐÒN BẨY VÀ ỨNG DỤNG</a:t>
            </a:r>
            <a:endParaRPr lang="vi-VN" sz="3200" b="1" dirty="0">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xmlns="" id="{E51D9E93-339A-AB4D-15AD-0E9D61EB9C2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t="26199" r="36150" b="22348"/>
          <a:stretch/>
        </p:blipFill>
        <p:spPr>
          <a:xfrm>
            <a:off x="737851" y="4090755"/>
            <a:ext cx="3272117" cy="2636797"/>
          </a:xfrm>
          <a:prstGeom prst="rect">
            <a:avLst/>
          </a:prstGeom>
        </p:spPr>
      </p:pic>
      <p:sp>
        <p:nvSpPr>
          <p:cNvPr id="8" name="Hình chữ nhật 7">
            <a:extLst>
              <a:ext uri="{FF2B5EF4-FFF2-40B4-BE49-F238E27FC236}">
                <a16:creationId xmlns:a16="http://schemas.microsoft.com/office/drawing/2014/main" xmlns="" id="{59C10F79-A31E-3CF6-6637-952E471A059E}"/>
              </a:ext>
            </a:extLst>
          </p:cNvPr>
          <p:cNvSpPr/>
          <p:nvPr/>
        </p:nvSpPr>
        <p:spPr>
          <a:xfrm>
            <a:off x="77470" y="2187926"/>
            <a:ext cx="4681142" cy="20015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ounded Rectangle 7">
            <a:extLst>
              <a:ext uri="{FF2B5EF4-FFF2-40B4-BE49-F238E27FC236}">
                <a16:creationId xmlns:a16="http://schemas.microsoft.com/office/drawing/2014/main" xmlns="" id="{9255CB41-C251-E520-6369-EB6598F4EDCD}"/>
              </a:ext>
            </a:extLst>
          </p:cNvPr>
          <p:cNvSpPr/>
          <p:nvPr/>
        </p:nvSpPr>
        <p:spPr>
          <a:xfrm>
            <a:off x="584434" y="1448846"/>
            <a:ext cx="6198921" cy="648970"/>
          </a:xfrm>
          <a:prstGeom prst="roundRect">
            <a:avLst/>
          </a:prstGeom>
          <a:solidFill>
            <a:schemeClr val="accent4">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2. Đòn bẩy trong cơ thể người </a:t>
            </a:r>
          </a:p>
        </p:txBody>
      </p:sp>
      <p:sp>
        <p:nvSpPr>
          <p:cNvPr id="7" name="TextBox 2">
            <a:extLst>
              <a:ext uri="{FF2B5EF4-FFF2-40B4-BE49-F238E27FC236}">
                <a16:creationId xmlns:a16="http://schemas.microsoft.com/office/drawing/2014/main" xmlns="" id="{43DB611B-0FC5-0907-5ABF-706211314D05}"/>
              </a:ext>
            </a:extLst>
          </p:cNvPr>
          <p:cNvSpPr txBox="1"/>
          <p:nvPr/>
        </p:nvSpPr>
        <p:spPr>
          <a:xfrm>
            <a:off x="101176" y="2187926"/>
            <a:ext cx="4545469" cy="1902829"/>
          </a:xfrm>
          <a:prstGeom prst="rect">
            <a:avLst/>
          </a:prstGeom>
          <a:noFill/>
        </p:spPr>
        <p:txBody>
          <a:bodyPr wrap="square">
            <a:spAutoFit/>
          </a:bodyPr>
          <a:lstStyle/>
          <a:p>
            <a:pPr marL="30480" marR="30480" indent="426720" algn="just">
              <a:lnSpc>
                <a:spcPct val="107000"/>
              </a:lnSpc>
              <a:spcAft>
                <a:spcPts val="0"/>
              </a:spcAft>
            </a:pPr>
            <a:r>
              <a:rPr lang="vi-VN" sz="2800" dirty="0">
                <a:effectLst/>
                <a:highlight>
                  <a:srgbClr val="FFFF00"/>
                </a:highlight>
                <a:latin typeface="Cambria" panose="02040503050406030204" pitchFamily="18" charset="0"/>
                <a:ea typeface="Cambria" panose="02040503050406030204" pitchFamily="18" charset="0"/>
              </a:rPr>
              <a:t>?</a:t>
            </a:r>
          </a:p>
          <a:p>
            <a:pPr marL="30480" marR="30480" indent="426720" algn="just">
              <a:lnSpc>
                <a:spcPct val="107000"/>
              </a:lnSpc>
              <a:spcAft>
                <a:spcPts val="0"/>
              </a:spcAft>
            </a:pPr>
            <a:r>
              <a:rPr lang="vi-VN" sz="2800" dirty="0">
                <a:effectLst/>
                <a:latin typeface="Cambria" panose="02040503050406030204" pitchFamily="18" charset="0"/>
                <a:ea typeface="Cambria" panose="02040503050406030204" pitchFamily="18" charset="0"/>
              </a:rPr>
              <a:t>Em hãy giải thích vì sao khi cầm vật nặng, ta cần gập sát cánh tay vào bắp tay.</a:t>
            </a:r>
          </a:p>
        </p:txBody>
      </p:sp>
    </p:spTree>
    <p:extLst>
      <p:ext uri="{BB962C8B-B14F-4D97-AF65-F5344CB8AC3E}">
        <p14:creationId xmlns:p14="http://schemas.microsoft.com/office/powerpoint/2010/main" val="88294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ình chữ nhật: Góc Tròn 7">
            <a:extLst>
              <a:ext uri="{FF2B5EF4-FFF2-40B4-BE49-F238E27FC236}">
                <a16:creationId xmlns:a16="http://schemas.microsoft.com/office/drawing/2014/main" xmlns="" id="{EAECE396-D49E-B9FF-EF3B-D74A80EA6913}"/>
              </a:ext>
            </a:extLst>
          </p:cNvPr>
          <p:cNvSpPr/>
          <p:nvPr/>
        </p:nvSpPr>
        <p:spPr>
          <a:xfrm>
            <a:off x="149290" y="2240548"/>
            <a:ext cx="7072604" cy="3946540"/>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a:extLst>
              <a:ext uri="{FF2B5EF4-FFF2-40B4-BE49-F238E27FC236}">
                <a16:creationId xmlns:a16="http://schemas.microsoft.com/office/drawing/2014/main" xmlns="" id="{507EF2ED-1542-B158-9F33-F8611D1BB9A9}"/>
              </a:ext>
            </a:extLst>
          </p:cNvPr>
          <p:cNvSpPr txBox="1"/>
          <p:nvPr/>
        </p:nvSpPr>
        <p:spPr>
          <a:xfrm>
            <a:off x="322729" y="2167104"/>
            <a:ext cx="6899165" cy="4093428"/>
          </a:xfrm>
          <a:prstGeom prst="rect">
            <a:avLst/>
          </a:prstGeom>
          <a:noFill/>
        </p:spPr>
        <p:txBody>
          <a:bodyPr wrap="square">
            <a:spAutoFit/>
          </a:bodyPr>
          <a:lstStyle/>
          <a:p>
            <a:pPr marL="28575" marR="28575" indent="428625" algn="just">
              <a:spcBef>
                <a:spcPts val="0"/>
              </a:spcBef>
              <a:spcAft>
                <a:spcPts val="0"/>
              </a:spcAft>
            </a:pPr>
            <a:r>
              <a:rPr lang="vi-VN" sz="2600" dirty="0">
                <a:effectLst/>
                <a:latin typeface="Cambria" panose="02040503050406030204" pitchFamily="18" charset="0"/>
                <a:ea typeface="Cambria" panose="02040503050406030204" pitchFamily="18" charset="0"/>
              </a:rPr>
              <a:t>Thảo luận nhóm về vấn đề sau:</a:t>
            </a:r>
          </a:p>
          <a:p>
            <a:pPr marL="28575" marR="28575" indent="428625" algn="just">
              <a:spcBef>
                <a:spcPts val="0"/>
              </a:spcBef>
              <a:spcAft>
                <a:spcPts val="0"/>
              </a:spcAft>
            </a:pPr>
            <a:r>
              <a:rPr lang="vi-VN" sz="2600" dirty="0">
                <a:effectLst/>
                <a:latin typeface="Cambria" panose="02040503050406030204" pitchFamily="18" charset="0"/>
                <a:ea typeface="Cambria" panose="02040503050406030204" pitchFamily="18" charset="0"/>
              </a:rPr>
              <a:t>- Em hãy xác định các đòn bẩy trên xe đạp khi ta sử dụng xe. Ứng với mỗi trường hợp hãy xác định trục quay, các lực tác dụng và xác định loại đòn bẩy tương ứng.</a:t>
            </a:r>
          </a:p>
          <a:p>
            <a:pPr marL="28575" marR="28575" indent="428625" algn="just">
              <a:spcBef>
                <a:spcPts val="0"/>
              </a:spcBef>
              <a:spcAft>
                <a:spcPts val="0"/>
              </a:spcAft>
            </a:pPr>
            <a:r>
              <a:rPr lang="vi-VN" sz="2600" dirty="0">
                <a:effectLst/>
                <a:latin typeface="Cambria" panose="02040503050406030204" pitchFamily="18" charset="0"/>
                <a:ea typeface="Cambria" panose="02040503050406030204" pitchFamily="18" charset="0"/>
              </a:rPr>
              <a:t>- Hãy mô tả sự thay đổi hướng của lực khi dùng chân tác dụng lực lên </a:t>
            </a:r>
            <a:r>
              <a:rPr lang="vi-VN" sz="2600" dirty="0" err="1">
                <a:effectLst/>
                <a:latin typeface="Cambria" panose="02040503050406030204" pitchFamily="18" charset="0"/>
                <a:ea typeface="Cambria" panose="02040503050406030204" pitchFamily="18" charset="0"/>
              </a:rPr>
              <a:t>pê</a:t>
            </a:r>
            <a:r>
              <a:rPr lang="vi-VN" sz="2600" dirty="0">
                <a:effectLst/>
                <a:latin typeface="Cambria" panose="02040503050406030204" pitchFamily="18" charset="0"/>
                <a:ea typeface="Cambria" panose="02040503050406030204" pitchFamily="18" charset="0"/>
              </a:rPr>
              <a:t>-đan xe đạp để đẩy xe đạp tiến về phía trước. Xét quá trình tác dụng lực với hai trục quay tại trục giữa A và trục bánh sau B (Hình 19.10).</a:t>
            </a:r>
          </a:p>
        </p:txBody>
      </p:sp>
      <p:pic>
        <p:nvPicPr>
          <p:cNvPr id="4" name="Picture 3">
            <a:extLst>
              <a:ext uri="{FF2B5EF4-FFF2-40B4-BE49-F238E27FC236}">
                <a16:creationId xmlns:a16="http://schemas.microsoft.com/office/drawing/2014/main" xmlns="" id="{893F72A7-B30B-9959-B177-E4520BF2BED3}"/>
              </a:ext>
            </a:extLst>
          </p:cNvPr>
          <p:cNvPicPr>
            <a:picLocks noChangeAspect="1"/>
          </p:cNvPicPr>
          <p:nvPr/>
        </p:nvPicPr>
        <p:blipFill>
          <a:blip r:embed="rId2"/>
          <a:stretch>
            <a:fillRect/>
          </a:stretch>
        </p:blipFill>
        <p:spPr>
          <a:xfrm>
            <a:off x="0" y="0"/>
            <a:ext cx="12192000" cy="1638186"/>
          </a:xfrm>
          <a:prstGeom prst="rect">
            <a:avLst/>
          </a:prstGeom>
        </p:spPr>
      </p:pic>
      <p:sp>
        <p:nvSpPr>
          <p:cNvPr id="2" name="Rounded Rectangle 7">
            <a:extLst>
              <a:ext uri="{FF2B5EF4-FFF2-40B4-BE49-F238E27FC236}">
                <a16:creationId xmlns:a16="http://schemas.microsoft.com/office/drawing/2014/main" xmlns="" id="{884D70B2-1EF7-950B-1C4C-E42BB632EEDA}"/>
              </a:ext>
            </a:extLst>
          </p:cNvPr>
          <p:cNvSpPr/>
          <p:nvPr/>
        </p:nvSpPr>
        <p:spPr>
          <a:xfrm>
            <a:off x="322729" y="1518134"/>
            <a:ext cx="6198921" cy="648970"/>
          </a:xfrm>
          <a:prstGeom prst="roundRect">
            <a:avLst/>
          </a:prstGeom>
          <a:solidFill>
            <a:schemeClr val="accent4">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3. Đòn bẩy trong xe đạp </a:t>
            </a:r>
          </a:p>
        </p:txBody>
      </p:sp>
      <p:pic>
        <p:nvPicPr>
          <p:cNvPr id="6" name="Hình ảnh 5">
            <a:extLst>
              <a:ext uri="{FF2B5EF4-FFF2-40B4-BE49-F238E27FC236}">
                <a16:creationId xmlns:a16="http://schemas.microsoft.com/office/drawing/2014/main" xmlns="" id="{839E7175-BEA5-2115-AD5E-D4927014CE56}"/>
              </a:ext>
            </a:extLst>
          </p:cNvPr>
          <p:cNvPicPr>
            <a:picLocks noChangeAspect="1"/>
          </p:cNvPicPr>
          <p:nvPr/>
        </p:nvPicPr>
        <p:blipFill>
          <a:blip r:embed="rId3"/>
          <a:stretch>
            <a:fillRect/>
          </a:stretch>
        </p:blipFill>
        <p:spPr>
          <a:xfrm>
            <a:off x="7387651" y="2167104"/>
            <a:ext cx="4564657" cy="3624096"/>
          </a:xfrm>
          <a:prstGeom prst="rect">
            <a:avLst/>
          </a:prstGeom>
        </p:spPr>
      </p:pic>
    </p:spTree>
    <p:extLst>
      <p:ext uri="{BB962C8B-B14F-4D97-AF65-F5344CB8AC3E}">
        <p14:creationId xmlns:p14="http://schemas.microsoft.com/office/powerpoint/2010/main" val="17003053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ình chữ nhật: Góc Tròn 7">
            <a:extLst>
              <a:ext uri="{FF2B5EF4-FFF2-40B4-BE49-F238E27FC236}">
                <a16:creationId xmlns:a16="http://schemas.microsoft.com/office/drawing/2014/main" xmlns="" id="{43B99524-71DC-C3F9-DDAE-365CF0A04701}"/>
              </a:ext>
            </a:extLst>
          </p:cNvPr>
          <p:cNvSpPr/>
          <p:nvPr/>
        </p:nvSpPr>
        <p:spPr>
          <a:xfrm>
            <a:off x="206857" y="1616890"/>
            <a:ext cx="6198921" cy="3582955"/>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a:extLst>
              <a:ext uri="{FF2B5EF4-FFF2-40B4-BE49-F238E27FC236}">
                <a16:creationId xmlns:a16="http://schemas.microsoft.com/office/drawing/2014/main" xmlns="" id="{507EF2ED-1542-B158-9F33-F8611D1BB9A9}"/>
              </a:ext>
            </a:extLst>
          </p:cNvPr>
          <p:cNvSpPr txBox="1"/>
          <p:nvPr/>
        </p:nvSpPr>
        <p:spPr>
          <a:xfrm>
            <a:off x="271948" y="1761762"/>
            <a:ext cx="6068740" cy="3293209"/>
          </a:xfrm>
          <a:prstGeom prst="rect">
            <a:avLst/>
          </a:prstGeom>
          <a:noFill/>
        </p:spPr>
        <p:txBody>
          <a:bodyPr wrap="square">
            <a:spAutoFit/>
          </a:bodyPr>
          <a:lstStyle/>
          <a:p>
            <a:pPr marL="28575" marR="28575" indent="428625" algn="just">
              <a:spcBef>
                <a:spcPts val="0"/>
              </a:spcBef>
              <a:spcAft>
                <a:spcPts val="0"/>
              </a:spcAft>
            </a:pPr>
            <a:r>
              <a:rPr lang="vi-VN" sz="2600" dirty="0">
                <a:solidFill>
                  <a:srgbClr val="000000"/>
                </a:solidFill>
                <a:effectLst/>
                <a:latin typeface="Cambria" panose="02040503050406030204" pitchFamily="18" charset="0"/>
                <a:ea typeface="Cambria" panose="02040503050406030204" pitchFamily="18" charset="0"/>
              </a:rPr>
              <a:t>* Các bộ phận xe đạp dựa trên nguyên đòn bẩy là:</a:t>
            </a:r>
            <a:endParaRPr lang="vi-VN" sz="2600" dirty="0">
              <a:effectLst/>
              <a:latin typeface="Cambria" panose="02040503050406030204" pitchFamily="18" charset="0"/>
              <a:ea typeface="Cambria" panose="02040503050406030204" pitchFamily="18" charset="0"/>
            </a:endParaRPr>
          </a:p>
          <a:p>
            <a:pPr marL="28575" marR="28575" indent="428625" algn="just">
              <a:spcBef>
                <a:spcPts val="0"/>
              </a:spcBef>
              <a:spcAft>
                <a:spcPts val="0"/>
              </a:spcAft>
            </a:pPr>
            <a:r>
              <a:rPr lang="vi-VN" sz="2600" dirty="0">
                <a:solidFill>
                  <a:srgbClr val="000000"/>
                </a:solidFill>
                <a:effectLst/>
                <a:latin typeface="Cambria" panose="02040503050406030204" pitchFamily="18" charset="0"/>
                <a:ea typeface="Cambria" panose="02040503050406030204" pitchFamily="18" charset="0"/>
              </a:rPr>
              <a:t>+ Bộ phận gồm: Bàn đạp (</a:t>
            </a:r>
            <a:r>
              <a:rPr lang="vi-VN" sz="2600" dirty="0" err="1">
                <a:solidFill>
                  <a:srgbClr val="000000"/>
                </a:solidFill>
                <a:effectLst/>
                <a:latin typeface="Cambria" panose="02040503050406030204" pitchFamily="18" charset="0"/>
                <a:ea typeface="Cambria" panose="02040503050406030204" pitchFamily="18" charset="0"/>
              </a:rPr>
              <a:t>pê</a:t>
            </a:r>
            <a:r>
              <a:rPr lang="vi-VN" sz="2600" dirty="0">
                <a:solidFill>
                  <a:srgbClr val="000000"/>
                </a:solidFill>
                <a:effectLst/>
                <a:latin typeface="Cambria" panose="02040503050406030204" pitchFamily="18" charset="0"/>
                <a:ea typeface="Cambria" panose="02040503050406030204" pitchFamily="18" charset="0"/>
              </a:rPr>
              <a:t>-đan) (1), đùi, trục giữa (2), đĩa (3), xích (4), líp (5).</a:t>
            </a:r>
            <a:endParaRPr lang="vi-VN" sz="2600" dirty="0">
              <a:effectLst/>
              <a:latin typeface="Cambria" panose="02040503050406030204" pitchFamily="18" charset="0"/>
              <a:ea typeface="Cambria" panose="02040503050406030204" pitchFamily="18" charset="0"/>
            </a:endParaRPr>
          </a:p>
          <a:p>
            <a:pPr marL="28575" marR="28575" indent="428625" algn="just">
              <a:spcBef>
                <a:spcPts val="0"/>
              </a:spcBef>
              <a:spcAft>
                <a:spcPts val="0"/>
              </a:spcAft>
            </a:pPr>
            <a:r>
              <a:rPr lang="vi-VN" sz="2600" dirty="0">
                <a:solidFill>
                  <a:srgbClr val="000000"/>
                </a:solidFill>
                <a:effectLst/>
                <a:latin typeface="Cambria" panose="02040503050406030204" pitchFamily="18" charset="0"/>
                <a:ea typeface="Cambria" panose="02040503050406030204" pitchFamily="18" charset="0"/>
              </a:rPr>
              <a:t>Bàn đạp là điểm lực tác dụng</a:t>
            </a:r>
            <a:endParaRPr lang="vi-VN" sz="2600" dirty="0">
              <a:effectLst/>
              <a:latin typeface="Cambria" panose="02040503050406030204" pitchFamily="18" charset="0"/>
              <a:ea typeface="Cambria" panose="02040503050406030204" pitchFamily="18" charset="0"/>
            </a:endParaRPr>
          </a:p>
          <a:p>
            <a:pPr marL="28575" marR="28575" indent="428625" algn="just">
              <a:spcBef>
                <a:spcPts val="0"/>
              </a:spcBef>
              <a:spcAft>
                <a:spcPts val="0"/>
              </a:spcAft>
            </a:pPr>
            <a:r>
              <a:rPr lang="vi-VN" sz="2600" dirty="0">
                <a:solidFill>
                  <a:srgbClr val="000000"/>
                </a:solidFill>
                <a:effectLst/>
                <a:latin typeface="Cambria" panose="02040503050406030204" pitchFamily="18" charset="0"/>
                <a:ea typeface="Cambria" panose="02040503050406030204" pitchFamily="18" charset="0"/>
              </a:rPr>
              <a:t>Trục giữa là điểm tựa</a:t>
            </a:r>
            <a:endParaRPr lang="vi-VN" sz="2600" dirty="0">
              <a:effectLst/>
              <a:latin typeface="Cambria" panose="02040503050406030204" pitchFamily="18" charset="0"/>
              <a:ea typeface="Cambria" panose="02040503050406030204" pitchFamily="18" charset="0"/>
            </a:endParaRPr>
          </a:p>
          <a:p>
            <a:pPr marL="28575" marR="28575" indent="428625" algn="just">
              <a:spcBef>
                <a:spcPts val="0"/>
              </a:spcBef>
              <a:spcAft>
                <a:spcPts val="0"/>
              </a:spcAft>
            </a:pPr>
            <a:r>
              <a:rPr lang="vi-VN" sz="2600" dirty="0">
                <a:solidFill>
                  <a:srgbClr val="000000"/>
                </a:solidFill>
                <a:effectLst/>
                <a:latin typeface="Cambria" panose="02040503050406030204" pitchFamily="18" charset="0"/>
                <a:ea typeface="Cambria" panose="02040503050406030204" pitchFamily="18" charset="0"/>
              </a:rPr>
              <a:t>Xích đĩa líp là điểm đặt vật nâng (kéo bánh xe sau chuyển động)</a:t>
            </a:r>
            <a:endParaRPr lang="vi-VN" sz="2600" dirty="0">
              <a:effectLst/>
              <a:latin typeface="Cambria" panose="02040503050406030204" pitchFamily="18" charset="0"/>
              <a:ea typeface="Cambria" panose="02040503050406030204" pitchFamily="18" charset="0"/>
            </a:endParaRPr>
          </a:p>
        </p:txBody>
      </p:sp>
      <p:sp>
        <p:nvSpPr>
          <p:cNvPr id="2" name="Rounded Rectangle 7">
            <a:extLst>
              <a:ext uri="{FF2B5EF4-FFF2-40B4-BE49-F238E27FC236}">
                <a16:creationId xmlns:a16="http://schemas.microsoft.com/office/drawing/2014/main" xmlns="" id="{884D70B2-1EF7-950B-1C4C-E42BB632EEDA}"/>
              </a:ext>
            </a:extLst>
          </p:cNvPr>
          <p:cNvSpPr/>
          <p:nvPr/>
        </p:nvSpPr>
        <p:spPr>
          <a:xfrm>
            <a:off x="141767" y="490613"/>
            <a:ext cx="6198921" cy="648970"/>
          </a:xfrm>
          <a:prstGeom prst="roundRect">
            <a:avLst/>
          </a:prstGeom>
          <a:solidFill>
            <a:schemeClr val="accent4">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3. Đòn bẩy trong xe đạp </a:t>
            </a:r>
          </a:p>
        </p:txBody>
      </p:sp>
      <p:pic>
        <p:nvPicPr>
          <p:cNvPr id="6" name="Hình ảnh 5">
            <a:extLst>
              <a:ext uri="{FF2B5EF4-FFF2-40B4-BE49-F238E27FC236}">
                <a16:creationId xmlns:a16="http://schemas.microsoft.com/office/drawing/2014/main" xmlns="" id="{1B0AFD2B-ECCD-0CB1-6F64-BFA6A218F53A}"/>
              </a:ext>
            </a:extLst>
          </p:cNvPr>
          <p:cNvPicPr>
            <a:picLocks noChangeAspect="1"/>
          </p:cNvPicPr>
          <p:nvPr/>
        </p:nvPicPr>
        <p:blipFill>
          <a:blip r:embed="rId2"/>
          <a:stretch>
            <a:fillRect/>
          </a:stretch>
        </p:blipFill>
        <p:spPr>
          <a:xfrm>
            <a:off x="6844379" y="2167104"/>
            <a:ext cx="5075673" cy="3367881"/>
          </a:xfrm>
          <a:prstGeom prst="rect">
            <a:avLst/>
          </a:prstGeom>
        </p:spPr>
      </p:pic>
    </p:spTree>
    <p:extLst>
      <p:ext uri="{BB962C8B-B14F-4D97-AF65-F5344CB8AC3E}">
        <p14:creationId xmlns:p14="http://schemas.microsoft.com/office/powerpoint/2010/main" val="119485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ình chữ nhật: Góc Tròn 7">
            <a:extLst>
              <a:ext uri="{FF2B5EF4-FFF2-40B4-BE49-F238E27FC236}">
                <a16:creationId xmlns:a16="http://schemas.microsoft.com/office/drawing/2014/main" xmlns="" id="{43B99524-71DC-C3F9-DDAE-365CF0A04701}"/>
              </a:ext>
            </a:extLst>
          </p:cNvPr>
          <p:cNvSpPr/>
          <p:nvPr/>
        </p:nvSpPr>
        <p:spPr>
          <a:xfrm>
            <a:off x="68109" y="1082705"/>
            <a:ext cx="5917912" cy="165106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a:extLst>
              <a:ext uri="{FF2B5EF4-FFF2-40B4-BE49-F238E27FC236}">
                <a16:creationId xmlns:a16="http://schemas.microsoft.com/office/drawing/2014/main" xmlns="" id="{507EF2ED-1542-B158-9F33-F8611D1BB9A9}"/>
              </a:ext>
            </a:extLst>
          </p:cNvPr>
          <p:cNvSpPr txBox="1"/>
          <p:nvPr/>
        </p:nvSpPr>
        <p:spPr>
          <a:xfrm>
            <a:off x="68109" y="1240409"/>
            <a:ext cx="5708974" cy="1292662"/>
          </a:xfrm>
          <a:prstGeom prst="rect">
            <a:avLst/>
          </a:prstGeom>
          <a:noFill/>
        </p:spPr>
        <p:txBody>
          <a:bodyPr wrap="square">
            <a:spAutoFit/>
          </a:bodyPr>
          <a:lstStyle/>
          <a:p>
            <a:pPr marL="28575" marR="28575" lvl="0" indent="428625"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Bộ phận: chân chống xe</a:t>
            </a:r>
            <a:endParaRPr kumimoji="0" lang="vi-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 marR="28575" lvl="0" indent="428625"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Trong đó: O là điểm tựa; O</a:t>
            </a:r>
            <a:r>
              <a:rPr kumimoji="0" lang="vi-VN" sz="2600" b="0" i="0" u="none" strike="noStrike" kern="1200" cap="none" spc="0" normalizeH="0" baseline="-25000" noProof="0" dirty="0">
                <a:ln>
                  <a:noFill/>
                </a:ln>
                <a:solidFill>
                  <a:srgbClr val="000000"/>
                </a:solidFill>
                <a:effectLst/>
                <a:uLnTx/>
                <a:uFillTx/>
                <a:latin typeface="Cambria" panose="02040503050406030204" pitchFamily="18" charset="0"/>
                <a:ea typeface="Cambria" panose="02040503050406030204" pitchFamily="18" charset="0"/>
                <a:cs typeface="+mn-cs"/>
              </a:rPr>
              <a:t>1</a:t>
            </a: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là điểm tác dụng lực; O</a:t>
            </a:r>
            <a:r>
              <a:rPr kumimoji="0" lang="vi-VN" sz="2600" b="0" i="0" u="none" strike="noStrike" kern="1200" cap="none" spc="0" normalizeH="0" baseline="-25000" noProof="0" dirty="0">
                <a:ln>
                  <a:noFill/>
                </a:ln>
                <a:solidFill>
                  <a:srgbClr val="000000"/>
                </a:solidFill>
                <a:effectLst/>
                <a:uLnTx/>
                <a:uFillTx/>
                <a:latin typeface="Cambria" panose="02040503050406030204" pitchFamily="18" charset="0"/>
                <a:ea typeface="Cambria" panose="02040503050406030204" pitchFamily="18" charset="0"/>
                <a:cs typeface="+mn-cs"/>
              </a:rPr>
              <a:t>2</a:t>
            </a: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là điểm đặt vật.</a:t>
            </a:r>
            <a:endPar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 name="Rounded Rectangle 7">
            <a:extLst>
              <a:ext uri="{FF2B5EF4-FFF2-40B4-BE49-F238E27FC236}">
                <a16:creationId xmlns:a16="http://schemas.microsoft.com/office/drawing/2014/main" xmlns="" id="{884D70B2-1EF7-950B-1C4C-E42BB632EEDA}"/>
              </a:ext>
            </a:extLst>
          </p:cNvPr>
          <p:cNvSpPr/>
          <p:nvPr/>
        </p:nvSpPr>
        <p:spPr>
          <a:xfrm>
            <a:off x="142339" y="134631"/>
            <a:ext cx="6198921" cy="648970"/>
          </a:xfrm>
          <a:prstGeom prst="roundRect">
            <a:avLst/>
          </a:prstGeom>
          <a:solidFill>
            <a:schemeClr val="accent4">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3. Đòn bẩy trong xe đạp </a:t>
            </a:r>
          </a:p>
        </p:txBody>
      </p:sp>
      <p:pic>
        <p:nvPicPr>
          <p:cNvPr id="5" name="Picture 2" descr="Thảo luận nhóm về vấn đề sau: Em hãy xác định các đòn bẩy trên xe đạp ">
            <a:extLst>
              <a:ext uri="{FF2B5EF4-FFF2-40B4-BE49-F238E27FC236}">
                <a16:creationId xmlns:a16="http://schemas.microsoft.com/office/drawing/2014/main" xmlns="" id="{BD1D72C2-09E4-09FD-E423-CED888867F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02" t="4922" r="7992" b="3312"/>
          <a:stretch/>
        </p:blipFill>
        <p:spPr bwMode="auto">
          <a:xfrm>
            <a:off x="1278295" y="3423082"/>
            <a:ext cx="3288602" cy="33785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a:extLst>
              <a:ext uri="{FF2B5EF4-FFF2-40B4-BE49-F238E27FC236}">
                <a16:creationId xmlns:a16="http://schemas.microsoft.com/office/drawing/2014/main" xmlns="" id="{9267B07A-2022-089B-ECF4-D8942BC77F20}"/>
              </a:ext>
            </a:extLst>
          </p:cNvPr>
          <p:cNvPicPr>
            <a:picLocks noChangeAspect="1"/>
          </p:cNvPicPr>
          <p:nvPr/>
        </p:nvPicPr>
        <p:blipFill rotWithShape="1">
          <a:blip r:embed="rId3"/>
          <a:srcRect l="3122" t="1837" r="3687" b="3783"/>
          <a:stretch/>
        </p:blipFill>
        <p:spPr>
          <a:xfrm>
            <a:off x="6160297" y="3372056"/>
            <a:ext cx="5937793" cy="3378500"/>
          </a:xfrm>
          <a:prstGeom prst="rect">
            <a:avLst/>
          </a:prstGeom>
        </p:spPr>
      </p:pic>
      <p:sp>
        <p:nvSpPr>
          <p:cNvPr id="11" name="TextBox 2">
            <a:extLst>
              <a:ext uri="{FF2B5EF4-FFF2-40B4-BE49-F238E27FC236}">
                <a16:creationId xmlns:a16="http://schemas.microsoft.com/office/drawing/2014/main" xmlns="" id="{1B1FB58C-DFBC-4A04-6CB0-B2F114E316D7}"/>
              </a:ext>
            </a:extLst>
          </p:cNvPr>
          <p:cNvSpPr txBox="1"/>
          <p:nvPr/>
        </p:nvSpPr>
        <p:spPr>
          <a:xfrm>
            <a:off x="6341260" y="1240409"/>
            <a:ext cx="5649635" cy="1292662"/>
          </a:xfrm>
          <a:prstGeom prst="rect">
            <a:avLst/>
          </a:prstGeom>
          <a:solidFill>
            <a:schemeClr val="accent2">
              <a:lumMod val="60000"/>
              <a:lumOff val="40000"/>
            </a:schemeClr>
          </a:solidFill>
        </p:spPr>
        <p:txBody>
          <a:bodyPr wrap="square">
            <a:spAutoFit/>
          </a:bodyPr>
          <a:lstStyle/>
          <a:p>
            <a:pPr marL="28575" marR="28575" lvl="0" indent="428625"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Bộ phận: đòn bẩy tay phanh</a:t>
            </a:r>
            <a:endParaRPr kumimoji="0" lang="vi-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 marR="28575" lvl="0" indent="428625"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Trong đó: O là điểm tựa; O</a:t>
            </a:r>
            <a:r>
              <a:rPr kumimoji="0" lang="vi-VN" sz="2600" b="0" i="0" u="none" strike="noStrike" kern="1200" cap="none" spc="0" normalizeH="0" baseline="-25000" noProof="0" dirty="0">
                <a:ln>
                  <a:noFill/>
                </a:ln>
                <a:solidFill>
                  <a:srgbClr val="000000"/>
                </a:solidFill>
                <a:effectLst/>
                <a:uLnTx/>
                <a:uFillTx/>
                <a:latin typeface="Cambria" panose="02040503050406030204" pitchFamily="18" charset="0"/>
                <a:ea typeface="Cambria" panose="02040503050406030204" pitchFamily="18" charset="0"/>
                <a:cs typeface="+mn-cs"/>
              </a:rPr>
              <a:t>1</a:t>
            </a: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là điểm tác dụng lực; O</a:t>
            </a:r>
            <a:r>
              <a:rPr kumimoji="0" lang="vi-VN" sz="2600" b="0" i="0" u="none" strike="noStrike" kern="1200" cap="none" spc="0" normalizeH="0" baseline="-25000" noProof="0" dirty="0">
                <a:ln>
                  <a:noFill/>
                </a:ln>
                <a:solidFill>
                  <a:srgbClr val="000000"/>
                </a:solidFill>
                <a:effectLst/>
                <a:uLnTx/>
                <a:uFillTx/>
                <a:latin typeface="Cambria" panose="02040503050406030204" pitchFamily="18" charset="0"/>
                <a:ea typeface="Cambria" panose="02040503050406030204" pitchFamily="18" charset="0"/>
                <a:cs typeface="+mn-cs"/>
              </a:rPr>
              <a:t>2</a:t>
            </a: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là điểm đặt vật.</a:t>
            </a:r>
            <a:endParaRPr kumimoji="0" lang="vi-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2474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ình chữ nhật: Góc Tròn 7">
            <a:extLst>
              <a:ext uri="{FF2B5EF4-FFF2-40B4-BE49-F238E27FC236}">
                <a16:creationId xmlns:a16="http://schemas.microsoft.com/office/drawing/2014/main" xmlns="" id="{43B99524-71DC-C3F9-DDAE-365CF0A04701}"/>
              </a:ext>
            </a:extLst>
          </p:cNvPr>
          <p:cNvSpPr/>
          <p:nvPr/>
        </p:nvSpPr>
        <p:spPr>
          <a:xfrm>
            <a:off x="205960" y="1184285"/>
            <a:ext cx="11380775" cy="4867724"/>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3" name="TextBox 2">
            <a:extLst>
              <a:ext uri="{FF2B5EF4-FFF2-40B4-BE49-F238E27FC236}">
                <a16:creationId xmlns:a16="http://schemas.microsoft.com/office/drawing/2014/main" xmlns="" id="{507EF2ED-1542-B158-9F33-F8611D1BB9A9}"/>
              </a:ext>
            </a:extLst>
          </p:cNvPr>
          <p:cNvSpPr txBox="1"/>
          <p:nvPr/>
        </p:nvSpPr>
        <p:spPr>
          <a:xfrm>
            <a:off x="628878" y="1464185"/>
            <a:ext cx="10805835" cy="3970318"/>
          </a:xfrm>
          <a:prstGeom prst="rect">
            <a:avLst/>
          </a:prstGeom>
          <a:noFill/>
        </p:spPr>
        <p:txBody>
          <a:bodyPr wrap="square">
            <a:spAutoFit/>
          </a:bodyPr>
          <a:lstStyle/>
          <a:p>
            <a:pPr marL="28575" marR="28575" indent="428625" algn="just">
              <a:defRPr/>
            </a:pPr>
            <a:r>
              <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Lực khi dùng chân tác dụng lên </a:t>
            </a:r>
            <a:r>
              <a:rPr kumimoji="0" lang="vi-VN"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pê</a:t>
            </a:r>
            <a:r>
              <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đan xe đạp có phương thẳng đứng chiều từ trên xuống và có tác dụng làm trục giữa A quay, khi đó tạo ra lực kéo giữa các điểm tiếp xúc giữa mắt xích và răng của vành đĩa, làm cho trục bánh sau B quay tạo ra lực kéo làm cả xe chuyển động.</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 marR="28575" lvl="0" indent="428625"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 name="Rounded Rectangle 7">
            <a:extLst>
              <a:ext uri="{FF2B5EF4-FFF2-40B4-BE49-F238E27FC236}">
                <a16:creationId xmlns:a16="http://schemas.microsoft.com/office/drawing/2014/main" xmlns="" id="{884D70B2-1EF7-950B-1C4C-E42BB632EEDA}"/>
              </a:ext>
            </a:extLst>
          </p:cNvPr>
          <p:cNvSpPr/>
          <p:nvPr/>
        </p:nvSpPr>
        <p:spPr>
          <a:xfrm>
            <a:off x="205960" y="323167"/>
            <a:ext cx="6198921" cy="648970"/>
          </a:xfrm>
          <a:prstGeom prst="roundRect">
            <a:avLst/>
          </a:prstGeom>
          <a:solidFill>
            <a:schemeClr val="accent4">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FF0000"/>
                </a:solidFill>
                <a:latin typeface="Cambria" panose="02040503050406030204" pitchFamily="18" charset="0"/>
                <a:ea typeface="Cambria" panose="02040503050406030204" pitchFamily="18" charset="0"/>
              </a:rPr>
              <a:t>3. Đòn bẩy trong xe đạp </a:t>
            </a:r>
          </a:p>
        </p:txBody>
      </p:sp>
    </p:spTree>
    <p:extLst>
      <p:ext uri="{BB962C8B-B14F-4D97-AF65-F5344CB8AC3E}">
        <p14:creationId xmlns:p14="http://schemas.microsoft.com/office/powerpoint/2010/main" val="109573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1" cstate="print">
            <a:biLevel thresh="25000"/>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5" y="199870"/>
            <a:ext cx="11003765" cy="1154798"/>
          </a:xfrm>
          <a:prstGeom prst="snip2DiagRect">
            <a:avLst>
              <a:gd name="adj1" fmla="val 0"/>
              <a:gd name="adj2" fmla="val 40862"/>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err="1">
                <a:solidFill>
                  <a:srgbClr val="FF0000"/>
                </a:solidFill>
                <a:latin typeface="Cambria" panose="02040503050406030204" pitchFamily="18" charset="0"/>
                <a:ea typeface="Cambria" panose="02040503050406030204" pitchFamily="18" charset="0"/>
                <a:cs typeface="Tahoma" panose="020B0604030504040204" pitchFamily="34" charset="0"/>
              </a:rPr>
              <a:t>Câu</a:t>
            </a:r>
            <a:r>
              <a:rPr lang="en-US" sz="3000" b="1" dirty="0">
                <a:solidFill>
                  <a:srgbClr val="FF0000"/>
                </a:solidFill>
                <a:latin typeface="Cambria" panose="02040503050406030204" pitchFamily="18" charset="0"/>
                <a:ea typeface="Cambria" panose="02040503050406030204" pitchFamily="18" charset="0"/>
                <a:cs typeface="Tahoma" panose="020B0604030504040204" pitchFamily="34" charset="0"/>
              </a:rPr>
              <a:t> </a:t>
            </a:r>
            <a:r>
              <a:rPr lang="en-US" sz="3000" b="1" dirty="0" err="1">
                <a:solidFill>
                  <a:srgbClr val="FF0000"/>
                </a:solidFill>
                <a:latin typeface="Cambria" panose="02040503050406030204" pitchFamily="18" charset="0"/>
                <a:ea typeface="Cambria" panose="02040503050406030204" pitchFamily="18" charset="0"/>
                <a:cs typeface="Tahoma" panose="020B0604030504040204" pitchFamily="34" charset="0"/>
              </a:rPr>
              <a:t>hỏi</a:t>
            </a:r>
            <a:r>
              <a:rPr lang="en-US" sz="3000" b="1" dirty="0">
                <a:solidFill>
                  <a:srgbClr val="FF0000"/>
                </a:solidFill>
                <a:latin typeface="Cambria" panose="02040503050406030204" pitchFamily="18" charset="0"/>
                <a:ea typeface="Cambria" panose="02040503050406030204" pitchFamily="18" charset="0"/>
                <a:cs typeface="Tahoma" panose="020B0604030504040204" pitchFamily="34" charset="0"/>
              </a:rPr>
              <a:t> 1</a:t>
            </a:r>
            <a:r>
              <a:rPr lang="en-US" sz="3000" b="1">
                <a:solidFill>
                  <a:srgbClr val="FF0000"/>
                </a:solidFill>
                <a:latin typeface="Cambria" panose="02040503050406030204" pitchFamily="18" charset="0"/>
                <a:ea typeface="Cambria" panose="02040503050406030204" pitchFamily="18" charset="0"/>
                <a:cs typeface="Tahoma" panose="020B0604030504040204" pitchFamily="34" charset="0"/>
              </a:rPr>
              <a:t>: </a:t>
            </a:r>
            <a:r>
              <a:rPr lang="fr-FR" sz="3000">
                <a:solidFill>
                  <a:srgbClr val="FF0000"/>
                </a:solidFill>
                <a:latin typeface="Cambria" panose="02040503050406030204" pitchFamily="18" charset="0"/>
                <a:ea typeface="Cambria" panose="02040503050406030204" pitchFamily="18" charset="0"/>
                <a:cs typeface="Tahoma" panose="020B0604030504040204" pitchFamily="34" charset="0"/>
              </a:rPr>
              <a:t>Vật nào sau đây là ứng dụng của đòn bẩy?</a:t>
            </a:r>
            <a:endParaRPr lang="en-US" sz="3000" b="1" dirty="0">
              <a:solidFill>
                <a:srgbClr val="FF0000"/>
              </a:solidFill>
              <a:latin typeface="Cambria" panose="02040503050406030204" pitchFamily="18" charset="0"/>
              <a:ea typeface="Cambria" panose="02040503050406030204" pitchFamily="18" charset="0"/>
              <a:cs typeface="Tahoma" panose="020B0604030504040204" pitchFamily="34" charset="0"/>
            </a:endParaRPr>
          </a:p>
        </p:txBody>
      </p:sp>
      <p:sp>
        <p:nvSpPr>
          <p:cNvPr id="26" name="Rectangle 25"/>
          <p:cNvSpPr/>
          <p:nvPr/>
        </p:nvSpPr>
        <p:spPr>
          <a:xfrm>
            <a:off x="474133" y="1949346"/>
            <a:ext cx="5542885"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00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A</a:t>
            </a:r>
            <a:r>
              <a:rPr kumimoji="0" lang="vi-VN" sz="3000" i="0" u="none" strike="noStrike" kern="1200" cap="none" spc="0" normalizeH="0" baseline="0" noProof="0">
                <a:ln>
                  <a:noFill/>
                </a:ln>
                <a:solidFill>
                  <a:schemeClr val="tx1"/>
                </a:solidFill>
                <a:effectLst/>
                <a:uLnTx/>
                <a:uFillTx/>
                <a:latin typeface="Cambria" panose="02040503050406030204" pitchFamily="18" charset="0"/>
                <a:ea typeface="Cambria" panose="02040503050406030204" pitchFamily="18" charset="0"/>
              </a:rPr>
              <a:t>. </a:t>
            </a:r>
            <a:r>
              <a:rPr lang="en-US" sz="3200">
                <a:solidFill>
                  <a:schemeClr val="tx1"/>
                </a:solidFill>
                <a:latin typeface="Cambria" panose="02040503050406030204" pitchFamily="18" charset="0"/>
                <a:ea typeface="Calibri" panose="020F0502020204030204" pitchFamily="34" charset="0"/>
                <a:cs typeface="Times New Roman" panose="02020603050405020304" pitchFamily="18" charset="0"/>
              </a:rPr>
              <a:t>Cái bấm giấy</a:t>
            </a:r>
            <a:endParaRPr kumimoji="0" lang="vi-VN" sz="300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2" name="Rectangle 41"/>
          <p:cNvSpPr/>
          <p:nvPr/>
        </p:nvSpPr>
        <p:spPr>
          <a:xfrm>
            <a:off x="6410015" y="1934807"/>
            <a:ext cx="5426386"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vi-VN" sz="3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B</a:t>
            </a:r>
            <a:r>
              <a:rPr kumimoji="0" lang="vi-VN" sz="3000" b="0" i="0" u="none" strike="noStrike" kern="1200" cap="none" spc="0" normalizeH="0" baseline="0" noProof="0">
                <a:ln>
                  <a:noFill/>
                </a:ln>
                <a:solidFill>
                  <a:schemeClr val="tx1"/>
                </a:solidFill>
                <a:effectLst/>
                <a:uLnTx/>
                <a:uFillTx/>
                <a:latin typeface="Cambria" panose="02040503050406030204" pitchFamily="18" charset="0"/>
                <a:ea typeface="Cambria" panose="02040503050406030204" pitchFamily="18" charset="0"/>
              </a:rPr>
              <a:t>. </a:t>
            </a:r>
            <a:r>
              <a:rPr lang="vi-VN" sz="3000">
                <a:solidFill>
                  <a:schemeClr val="tx1"/>
                </a:solidFill>
                <a:latin typeface="Cambria" panose="02040503050406030204" pitchFamily="18" charset="0"/>
                <a:ea typeface="Cambria" panose="02040503050406030204" pitchFamily="18" charset="0"/>
                <a:cs typeface="Tahoma" panose="020B0604030504040204" pitchFamily="34" charset="0"/>
              </a:rPr>
              <a:t>Cầu trượt</a:t>
            </a:r>
            <a:endParaRPr lang="en-US" sz="3000" b="1" dirty="0">
              <a:solidFill>
                <a:schemeClr val="tx1"/>
              </a:solidFill>
              <a:latin typeface="Cambria" panose="02040503050406030204" pitchFamily="18" charset="0"/>
              <a:ea typeface="Cambria" panose="02040503050406030204" pitchFamily="18" charset="0"/>
              <a:cs typeface="Tahoma" panose="020B0604030504040204" pitchFamily="34" charset="0"/>
            </a:endParaRPr>
          </a:p>
        </p:txBody>
      </p:sp>
      <p:sp>
        <p:nvSpPr>
          <p:cNvPr id="43" name="Rectangle 42"/>
          <p:cNvSpPr/>
          <p:nvPr/>
        </p:nvSpPr>
        <p:spPr>
          <a:xfrm>
            <a:off x="239101" y="3155687"/>
            <a:ext cx="5542885"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C</a:t>
            </a:r>
            <a:r>
              <a:rPr kumimoji="0" lang="vi-VN" sz="3000" b="0" i="0" u="none" strike="noStrike" kern="1200" cap="none" spc="0" normalizeH="0" baseline="0" noProof="0">
                <a:ln>
                  <a:noFill/>
                </a:ln>
                <a:solidFill>
                  <a:schemeClr val="tx1"/>
                </a:solidFill>
                <a:effectLst/>
                <a:uLnTx/>
                <a:uFillTx/>
                <a:latin typeface="Cambria" panose="02040503050406030204" pitchFamily="18" charset="0"/>
                <a:ea typeface="Cambria" panose="02040503050406030204" pitchFamily="18" charset="0"/>
              </a:rPr>
              <a:t>. </a:t>
            </a:r>
            <a:r>
              <a:rPr lang="fr-FR" sz="3000">
                <a:solidFill>
                  <a:schemeClr val="tx1"/>
                </a:solidFill>
                <a:latin typeface="Cambria" panose="02040503050406030204" pitchFamily="18" charset="0"/>
                <a:ea typeface="Cambria" panose="02040503050406030204" pitchFamily="18" charset="0"/>
                <a:cs typeface="Tahoma" panose="020B0604030504040204" pitchFamily="34" charset="0"/>
              </a:rPr>
              <a:t>Đẩy xe lên nhà bằng tấm ván</a:t>
            </a:r>
            <a:endParaRPr kumimoji="0" lang="vi-VN" sz="3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44" name="Rectangle 43"/>
          <p:cNvSpPr/>
          <p:nvPr/>
        </p:nvSpPr>
        <p:spPr>
          <a:xfrm>
            <a:off x="6410015" y="3181774"/>
            <a:ext cx="5426386"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D</a:t>
            </a:r>
            <a:r>
              <a:rPr kumimoji="0" lang="vi-VN" sz="3000" b="0" i="0" u="none" strike="noStrike" kern="1200" cap="none" spc="0" normalizeH="0" baseline="0" noProof="0">
                <a:ln>
                  <a:noFill/>
                </a:ln>
                <a:solidFill>
                  <a:schemeClr val="tx1"/>
                </a:solidFill>
                <a:effectLst/>
                <a:uLnTx/>
                <a:uFillTx/>
                <a:latin typeface="Cambria" panose="02040503050406030204" pitchFamily="18" charset="0"/>
                <a:ea typeface="Cambria" panose="02040503050406030204" pitchFamily="18" charset="0"/>
              </a:rPr>
              <a:t>. </a:t>
            </a:r>
            <a:r>
              <a:rPr lang="en-US" sz="3000">
                <a:solidFill>
                  <a:schemeClr val="tx1"/>
                </a:solidFill>
                <a:latin typeface="Cambria" panose="02040503050406030204" pitchFamily="18" charset="0"/>
                <a:ea typeface="Cambria" panose="02040503050406030204" pitchFamily="18" charset="0"/>
                <a:cs typeface="Tahoma" panose="020B0604030504040204" pitchFamily="34" charset="0"/>
              </a:rPr>
              <a:t>Bánh xe ở đỉnh cột cờ</a:t>
            </a:r>
            <a:endParaRPr kumimoji="0" lang="vi-VN" sz="3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pic>
        <p:nvPicPr>
          <p:cNvPr id="47" name="Picture 46"/>
          <p:cNvPicPr>
            <a:picLocks noChangeAspect="1"/>
          </p:cNvPicPr>
          <p:nvPr/>
        </p:nvPicPr>
        <p:blipFill rotWithShape="1">
          <a:blip r:embed="rId13"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524878" y="1966495"/>
            <a:ext cx="885137" cy="708059"/>
          </a:xfrm>
          <a:prstGeom prst="rect">
            <a:avLst/>
          </a:prstGeom>
        </p:spPr>
      </p:pic>
      <p:pic>
        <p:nvPicPr>
          <p:cNvPr id="51" name="Picture 50"/>
          <p:cNvPicPr>
            <a:picLocks noChangeAspect="1"/>
          </p:cNvPicPr>
          <p:nvPr/>
        </p:nvPicPr>
        <p:blipFill rotWithShape="1">
          <a:blip r:embed="rId14"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524878" y="3215138"/>
            <a:ext cx="804536" cy="704088"/>
          </a:xfrm>
          <a:prstGeom prst="rect">
            <a:avLst/>
          </a:prstGeom>
        </p:spPr>
      </p:pic>
      <p:pic>
        <p:nvPicPr>
          <p:cNvPr id="49" name="Picture 4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434030" y="3171755"/>
            <a:ext cx="804742" cy="707197"/>
          </a:xfrm>
          <a:prstGeom prst="rect">
            <a:avLst/>
          </a:prstGeom>
        </p:spPr>
      </p:pic>
      <p:pic>
        <p:nvPicPr>
          <p:cNvPr id="53" name="Picture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248671" y="2012965"/>
            <a:ext cx="804742" cy="707197"/>
          </a:xfrm>
          <a:prstGeom prst="rect">
            <a:avLst/>
          </a:prstGeom>
        </p:spPr>
      </p:pic>
      <p:sp>
        <p:nvSpPr>
          <p:cNvPr id="57" name="Cloud 56">
            <a:hlinkClick r:id="rId16"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QUAY VỀ</a:t>
            </a:r>
            <a:endParaRPr kumimoji="0" lang="vi-VN" sz="3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grpSp>
        <p:nvGrpSpPr>
          <p:cNvPr id="17" name="Group 16">
            <a:extLst>
              <a:ext uri="{FF2B5EF4-FFF2-40B4-BE49-F238E27FC236}">
                <a16:creationId xmlns:a16="http://schemas.microsoft.com/office/drawing/2014/main" xmlns="" id="{45C5D0F5-7FE9-4010-96F7-60DD9AC29741}"/>
              </a:ext>
            </a:extLst>
          </p:cNvPr>
          <p:cNvGrpSpPr/>
          <p:nvPr/>
        </p:nvGrpSpPr>
        <p:grpSpPr>
          <a:xfrm>
            <a:off x="468810" y="4339005"/>
            <a:ext cx="1035321" cy="1061881"/>
            <a:chOff x="9134528" y="224918"/>
            <a:chExt cx="1448665" cy="1380582"/>
          </a:xfrm>
        </p:grpSpPr>
        <p:pic>
          <p:nvPicPr>
            <p:cNvPr id="18" name="Screen Recording 1">
              <a:hlinkClick r:id="" action="ppaction://media"/>
              <a:extLst>
                <a:ext uri="{FF2B5EF4-FFF2-40B4-BE49-F238E27FC236}">
                  <a16:creationId xmlns:a16="http://schemas.microsoft.com/office/drawing/2014/main" xmlns="" id="{7D268EF8-8495-4CBE-AF22-413954F63C1D}"/>
                </a:ext>
              </a:extLst>
            </p:cNvPr>
            <p:cNvPicPr>
              <a:picLocks noChangeAspect="1"/>
            </p:cNvPicPr>
            <p:nvPr>
              <a:videoFile r:link="rId2"/>
              <p:extLst>
                <p:ext uri="{DAA4B4D4-6D71-4841-9C94-3DE7FCFB9230}">
                  <p14:media xmlns:p14="http://schemas.microsoft.com/office/powerpoint/2010/main" r:embed="rId1"/>
                </p:ext>
              </p:extLst>
            </p:nvPr>
          </p:nvPicPr>
          <p:blipFill>
            <a:blip r:embed="rId17"/>
            <a:stretch>
              <a:fillRect/>
            </a:stretch>
          </p:blipFill>
          <p:spPr>
            <a:xfrm>
              <a:off x="9134528" y="1042709"/>
              <a:ext cx="1448665" cy="5627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9" name="Graphic 23" descr="Stopwatch">
              <a:extLst>
                <a:ext uri="{FF2B5EF4-FFF2-40B4-BE49-F238E27FC236}">
                  <a16:creationId xmlns:a16="http://schemas.microsoft.com/office/drawing/2014/main" xmlns="" id="{2643CB9B-AE90-4C09-8649-A10010732AA1}"/>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9502396" y="224918"/>
              <a:ext cx="747339" cy="747339"/>
            </a:xfrm>
            <a:prstGeom prst="rect">
              <a:avLst/>
            </a:prstGeom>
          </p:spPr>
        </p:pic>
      </p:grpSp>
    </p:spTree>
    <p:extLst>
      <p:ext uri="{BB962C8B-B14F-4D97-AF65-F5344CB8AC3E}">
        <p14:creationId xmlns:p14="http://schemas.microsoft.com/office/powerpoint/2010/main" val="144462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4"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5"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6"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4"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6"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4"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6"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video>
              <p:cMediaNode vol="80000" mute="1">
                <p:cTn id="104" fill="hold" display="0">
                  <p:stCondLst>
                    <p:cond delay="indefinite"/>
                  </p:stCondLst>
                </p:cTn>
                <p:tgtEl>
                  <p:spTgt spid="18"/>
                </p:tgtEl>
              </p:cMediaNode>
            </p:video>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E145F70-8BEB-4EE5-89F1-0B97B0CCA8F7}" type="slidenum">
              <a:rPr lang="en-US" sz="1400"/>
              <a:pPr eaLnBrk="1" hangingPunct="1"/>
              <a:t>5</a:t>
            </a:fld>
            <a:endParaRPr lang="en-US" sz="1400"/>
          </a:p>
        </p:txBody>
      </p:sp>
      <p:sp>
        <p:nvSpPr>
          <p:cNvPr id="31747" name="Text Box 4"/>
          <p:cNvSpPr txBox="1">
            <a:spLocks noChangeArrowheads="1"/>
          </p:cNvSpPr>
          <p:nvPr/>
        </p:nvSpPr>
        <p:spPr bwMode="auto">
          <a:xfrm>
            <a:off x="1905000" y="36195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sz="3200" b="1">
                <a:solidFill>
                  <a:schemeClr val="accent2"/>
                </a:solidFill>
              </a:rPr>
              <a:t>C1: Hãy </a:t>
            </a:r>
            <a:r>
              <a:rPr lang="en-US" sz="3200" b="1">
                <a:solidFill>
                  <a:schemeClr val="accent2"/>
                </a:solidFill>
                <a:latin typeface="VNI-Times" pitchFamily="2" charset="0"/>
              </a:rPr>
              <a:t>ñieàn caùc chöõ</a:t>
            </a:r>
            <a:r>
              <a:rPr lang="en-US" sz="3200" b="1">
                <a:solidFill>
                  <a:schemeClr val="accent2"/>
                </a:solidFill>
              </a:rPr>
              <a:t> O, O</a:t>
            </a:r>
            <a:r>
              <a:rPr lang="en-US" sz="3200" b="1" baseline="-25000">
                <a:solidFill>
                  <a:schemeClr val="accent2"/>
                </a:solidFill>
              </a:rPr>
              <a:t>1</a:t>
            </a:r>
            <a:r>
              <a:rPr lang="en-US" sz="3200" b="1">
                <a:solidFill>
                  <a:schemeClr val="accent2"/>
                </a:solidFill>
              </a:rPr>
              <a:t>, O</a:t>
            </a:r>
            <a:r>
              <a:rPr lang="en-US" sz="3200" b="1" baseline="-25000">
                <a:solidFill>
                  <a:schemeClr val="accent2"/>
                </a:solidFill>
              </a:rPr>
              <a:t>2 </a:t>
            </a:r>
            <a:r>
              <a:rPr lang="en-US" sz="3200" b="1">
                <a:solidFill>
                  <a:schemeClr val="accent2"/>
                </a:solidFill>
              </a:rPr>
              <a:t>vào các vị trí thích hợp trên các hình 15.2, 15.3.</a:t>
            </a:r>
          </a:p>
        </p:txBody>
      </p:sp>
      <p:grpSp>
        <p:nvGrpSpPr>
          <p:cNvPr id="31748" name="Group 5"/>
          <p:cNvGrpSpPr>
            <a:grpSpLocks/>
          </p:cNvGrpSpPr>
          <p:nvPr/>
        </p:nvGrpSpPr>
        <p:grpSpPr bwMode="auto">
          <a:xfrm>
            <a:off x="2438400" y="1828800"/>
            <a:ext cx="6553200" cy="3657600"/>
            <a:chOff x="336" y="839"/>
            <a:chExt cx="5181" cy="2761"/>
          </a:xfrm>
        </p:grpSpPr>
        <p:pic>
          <p:nvPicPr>
            <p:cNvPr id="31756" name="Picture 6" descr="pe0168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 y="839"/>
              <a:ext cx="1776" cy="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7" name="Rectangle 7" descr="Medium wood"/>
            <p:cNvSpPr>
              <a:spLocks noChangeArrowheads="1"/>
            </p:cNvSpPr>
            <p:nvPr/>
          </p:nvSpPr>
          <p:spPr bwMode="auto">
            <a:xfrm rot="659737">
              <a:off x="384" y="2854"/>
              <a:ext cx="4464" cy="145"/>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31758" name="Rectangle 8" descr="Brown marble"/>
            <p:cNvSpPr>
              <a:spLocks noChangeArrowheads="1"/>
            </p:cNvSpPr>
            <p:nvPr/>
          </p:nvSpPr>
          <p:spPr bwMode="auto">
            <a:xfrm>
              <a:off x="3456" y="3287"/>
              <a:ext cx="672" cy="192"/>
            </a:xfrm>
            <a:prstGeom prst="rect">
              <a:avLst/>
            </a:prstGeom>
            <a:blipFill dpi="0" rotWithShape="0">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31759" name="Rectangle 9" descr="Granite"/>
            <p:cNvSpPr>
              <a:spLocks noChangeArrowheads="1"/>
            </p:cNvSpPr>
            <p:nvPr/>
          </p:nvSpPr>
          <p:spPr bwMode="auto">
            <a:xfrm rot="411608">
              <a:off x="4802" y="1529"/>
              <a:ext cx="715" cy="1767"/>
            </a:xfrm>
            <a:prstGeom prst="rect">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sp>
        <p:nvSpPr>
          <p:cNvPr id="31749" name="Rectangle 10"/>
          <p:cNvSpPr>
            <a:spLocks noChangeArrowheads="1"/>
          </p:cNvSpPr>
          <p:nvPr/>
        </p:nvSpPr>
        <p:spPr bwMode="auto">
          <a:xfrm>
            <a:off x="4953001" y="5692775"/>
            <a:ext cx="1876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3200" b="1">
                <a:solidFill>
                  <a:schemeClr val="accent2"/>
                </a:solidFill>
              </a:rPr>
              <a:t>Hình 15.2</a:t>
            </a:r>
          </a:p>
        </p:txBody>
      </p:sp>
      <p:sp>
        <p:nvSpPr>
          <p:cNvPr id="31750" name="Rectangle 11"/>
          <p:cNvSpPr>
            <a:spLocks noChangeArrowheads="1"/>
          </p:cNvSpPr>
          <p:nvPr/>
        </p:nvSpPr>
        <p:spPr bwMode="auto">
          <a:xfrm>
            <a:off x="7029451" y="43815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3200" b="1">
                <a:solidFill>
                  <a:schemeClr val="accent2"/>
                </a:solidFill>
              </a:rPr>
              <a:t>2</a:t>
            </a:r>
          </a:p>
        </p:txBody>
      </p:sp>
      <p:sp>
        <p:nvSpPr>
          <p:cNvPr id="31751" name="Rectangle 12"/>
          <p:cNvSpPr>
            <a:spLocks noChangeArrowheads="1"/>
          </p:cNvSpPr>
          <p:nvPr/>
        </p:nvSpPr>
        <p:spPr bwMode="auto">
          <a:xfrm>
            <a:off x="2209801" y="40386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3200" b="1">
                <a:solidFill>
                  <a:schemeClr val="accent2"/>
                </a:solidFill>
              </a:rPr>
              <a:t>3</a:t>
            </a:r>
          </a:p>
        </p:txBody>
      </p:sp>
      <p:sp>
        <p:nvSpPr>
          <p:cNvPr id="31752" name="Rectangle 13"/>
          <p:cNvSpPr>
            <a:spLocks noChangeArrowheads="1"/>
          </p:cNvSpPr>
          <p:nvPr/>
        </p:nvSpPr>
        <p:spPr bwMode="auto">
          <a:xfrm>
            <a:off x="8001001" y="50292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3200" b="1">
                <a:solidFill>
                  <a:schemeClr val="accent2"/>
                </a:solidFill>
              </a:rPr>
              <a:t>1</a:t>
            </a:r>
          </a:p>
        </p:txBody>
      </p:sp>
      <p:sp>
        <p:nvSpPr>
          <p:cNvPr id="19470" name="Rectangle 14"/>
          <p:cNvSpPr>
            <a:spLocks noChangeArrowheads="1"/>
          </p:cNvSpPr>
          <p:nvPr/>
        </p:nvSpPr>
        <p:spPr bwMode="auto">
          <a:xfrm>
            <a:off x="7010400" y="4267200"/>
            <a:ext cx="533400" cy="57943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solidFill>
                  <a:srgbClr val="FF3300"/>
                </a:solidFill>
              </a:rPr>
              <a:t>O</a:t>
            </a:r>
          </a:p>
        </p:txBody>
      </p:sp>
      <p:sp>
        <p:nvSpPr>
          <p:cNvPr id="19471" name="Rectangle 15"/>
          <p:cNvSpPr>
            <a:spLocks noChangeArrowheads="1"/>
          </p:cNvSpPr>
          <p:nvPr/>
        </p:nvSpPr>
        <p:spPr bwMode="auto">
          <a:xfrm>
            <a:off x="7848600" y="5181600"/>
            <a:ext cx="838200" cy="57943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solidFill>
                  <a:srgbClr val="FF3300"/>
                </a:solidFill>
              </a:rPr>
              <a:t>O</a:t>
            </a:r>
            <a:r>
              <a:rPr lang="en-US" sz="3200" b="1" baseline="-25000">
                <a:solidFill>
                  <a:srgbClr val="FF3300"/>
                </a:solidFill>
              </a:rPr>
              <a:t>1</a:t>
            </a:r>
            <a:endParaRPr lang="en-US" sz="3200" b="1">
              <a:solidFill>
                <a:srgbClr val="FF3300"/>
              </a:solidFill>
            </a:endParaRPr>
          </a:p>
        </p:txBody>
      </p:sp>
      <p:sp>
        <p:nvSpPr>
          <p:cNvPr id="19472" name="Rectangle 16"/>
          <p:cNvSpPr>
            <a:spLocks noChangeArrowheads="1"/>
          </p:cNvSpPr>
          <p:nvPr/>
        </p:nvSpPr>
        <p:spPr bwMode="auto">
          <a:xfrm>
            <a:off x="1905000" y="4114800"/>
            <a:ext cx="838200" cy="57943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solidFill>
                  <a:srgbClr val="FF3300"/>
                </a:solidFill>
              </a:rPr>
              <a:t>O</a:t>
            </a:r>
            <a:r>
              <a:rPr lang="en-US" sz="3200" b="1" baseline="-25000">
                <a:solidFill>
                  <a:srgbClr val="FF3300"/>
                </a:solidFill>
              </a:rPr>
              <a:t>2</a:t>
            </a:r>
            <a:endParaRPr lang="en-US" sz="3200" b="1">
              <a:solidFill>
                <a:srgbClr val="FF3300"/>
              </a:solidFill>
            </a:endParaRPr>
          </a:p>
        </p:txBody>
      </p:sp>
    </p:spTree>
    <p:extLst>
      <p:ext uri="{BB962C8B-B14F-4D97-AF65-F5344CB8AC3E}">
        <p14:creationId xmlns:p14="http://schemas.microsoft.com/office/powerpoint/2010/main" val="2471258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470"/>
                                        </p:tgtEl>
                                        <p:attrNameLst>
                                          <p:attrName>style.visibility</p:attrName>
                                        </p:attrNameLst>
                                      </p:cBhvr>
                                      <p:to>
                                        <p:strVal val="visible"/>
                                      </p:to>
                                    </p:set>
                                    <p:animEffect transition="in" filter="diamond(in)">
                                      <p:cBhvr>
                                        <p:cTn id="7" dur="2000"/>
                                        <p:tgtEl>
                                          <p:spTgt spid="194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471"/>
                                        </p:tgtEl>
                                        <p:attrNameLst>
                                          <p:attrName>style.visibility</p:attrName>
                                        </p:attrNameLst>
                                      </p:cBhvr>
                                      <p:to>
                                        <p:strVal val="visible"/>
                                      </p:to>
                                    </p:set>
                                    <p:animEffect transition="in" filter="checkerboard(across)">
                                      <p:cBhvr>
                                        <p:cTn id="12" dur="500"/>
                                        <p:tgtEl>
                                          <p:spTgt spid="194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9472"/>
                                        </p:tgtEl>
                                        <p:attrNameLst>
                                          <p:attrName>style.visibility</p:attrName>
                                        </p:attrNameLst>
                                      </p:cBhvr>
                                      <p:to>
                                        <p:strVal val="visible"/>
                                      </p:to>
                                    </p:set>
                                    <p:animEffect transition="in" filter="diamond(in)">
                                      <p:cBhvr>
                                        <p:cTn id="17" dur="2000"/>
                                        <p:tgtEl>
                                          <p:spTgt spid="19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0" grpId="0" animBg="1"/>
      <p:bldP spid="19471" grpId="0" animBg="1"/>
      <p:bldP spid="1947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1" cstate="print">
            <a:biLevel thresh="25000"/>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389468" y="185412"/>
            <a:ext cx="11561900" cy="1095531"/>
          </a:xfrm>
          <a:prstGeom prst="snip2DiagRect">
            <a:avLst>
              <a:gd name="adj1" fmla="val 0"/>
              <a:gd name="adj2" fmla="val 35662"/>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rgbClr val="FF0000"/>
                </a:solidFill>
                <a:latin typeface="Cambria" panose="02040503050406030204" pitchFamily="18" charset="0"/>
                <a:ea typeface="Cambria" panose="02040503050406030204" pitchFamily="18" charset="0"/>
                <a:cs typeface="Tahoma" panose="020B0604030504040204" pitchFamily="34" charset="0"/>
              </a:rPr>
              <a:t>Câu</a:t>
            </a:r>
            <a:r>
              <a:rPr lang="en-US" sz="2800" b="1" dirty="0">
                <a:solidFill>
                  <a:srgbClr val="FF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FF0000"/>
                </a:solidFill>
                <a:latin typeface="Cambria" panose="02040503050406030204" pitchFamily="18" charset="0"/>
                <a:ea typeface="Cambria" panose="02040503050406030204" pitchFamily="18" charset="0"/>
                <a:cs typeface="Tahoma" panose="020B0604030504040204" pitchFamily="34" charset="0"/>
              </a:rPr>
              <a:t>hỏi</a:t>
            </a:r>
            <a:r>
              <a:rPr lang="en-US" sz="2800" b="1" dirty="0">
                <a:solidFill>
                  <a:srgbClr val="FF0000"/>
                </a:solidFill>
                <a:latin typeface="Cambria" panose="02040503050406030204" pitchFamily="18" charset="0"/>
                <a:ea typeface="Cambria" panose="02040503050406030204" pitchFamily="18" charset="0"/>
                <a:cs typeface="Tahoma" panose="020B0604030504040204" pitchFamily="34" charset="0"/>
              </a:rPr>
              <a:t> 2</a:t>
            </a:r>
            <a:r>
              <a:rPr lang="en-US" sz="2800" b="1">
                <a:solidFill>
                  <a:srgbClr val="FF0000"/>
                </a:solidFill>
                <a:latin typeface="Cambria" panose="02040503050406030204" pitchFamily="18" charset="0"/>
                <a:ea typeface="Cambria" panose="02040503050406030204" pitchFamily="18" charset="0"/>
                <a:cs typeface="Tahoma" panose="020B0604030504040204" pitchFamily="34" charset="0"/>
              </a:rPr>
              <a:t>: </a:t>
            </a:r>
            <a:r>
              <a:rPr lang="en-US" sz="2800">
                <a:solidFill>
                  <a:srgbClr val="FF0000"/>
                </a:solidFill>
                <a:latin typeface="Cambria" panose="02040503050406030204" pitchFamily="18" charset="0"/>
                <a:ea typeface="Cambria" panose="02040503050406030204" pitchFamily="18" charset="0"/>
                <a:cs typeface="Tahoma" panose="020B0604030504040204" pitchFamily="34" charset="0"/>
              </a:rPr>
              <a:t>Chọn phát biểu sai khi nói về tác dụng của đòn bẩy?</a:t>
            </a:r>
            <a:endParaRPr lang="en-US" sz="2800" dirty="0">
              <a:solidFill>
                <a:srgbClr val="FF0000"/>
              </a:solidFill>
              <a:latin typeface="Cambria" panose="02040503050406030204" pitchFamily="18" charset="0"/>
              <a:ea typeface="Cambria" panose="02040503050406030204" pitchFamily="18" charset="0"/>
              <a:cs typeface="Tahoma" panose="020B0604030504040204" pitchFamily="34" charset="0"/>
            </a:endParaRPr>
          </a:p>
        </p:txBody>
      </p:sp>
      <p:sp>
        <p:nvSpPr>
          <p:cNvPr id="26" name="Rectangle 25"/>
          <p:cNvSpPr/>
          <p:nvPr/>
        </p:nvSpPr>
        <p:spPr>
          <a:xfrm>
            <a:off x="177800" y="1590521"/>
            <a:ext cx="5283200" cy="93413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A</a:t>
            </a:r>
            <a:r>
              <a:rPr kumimoji="0" lang="vi-VN" sz="2800"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rPr>
              <a:t>. </a:t>
            </a:r>
            <a:r>
              <a:rPr lang="en-US" sz="2800">
                <a:solidFill>
                  <a:srgbClr val="0070C0"/>
                </a:solidFill>
                <a:latin typeface="Cambria" panose="02040503050406030204" pitchFamily="18" charset="0"/>
                <a:ea typeface="Cambria" panose="02040503050406030204" pitchFamily="18" charset="0"/>
                <a:cs typeface="Tahoma" panose="020B0604030504040204" pitchFamily="34" charset="0"/>
              </a:rPr>
              <a:t>Tác dụng của đòn bẩy là giảm lực kéo hoặc đẩy vật</a:t>
            </a:r>
            <a:endParaRPr kumimoji="0" lang="vi-VN" sz="28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2" name="Rectangle 41"/>
          <p:cNvSpPr/>
          <p:nvPr/>
        </p:nvSpPr>
        <p:spPr>
          <a:xfrm>
            <a:off x="6266492" y="1532392"/>
            <a:ext cx="5976718" cy="92994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B</a:t>
            </a:r>
            <a:r>
              <a:rPr kumimoji="0" lang="vi-VN" sz="2800"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rPr>
              <a:t>. </a:t>
            </a:r>
            <a:r>
              <a:rPr lang="en-US" sz="2800">
                <a:solidFill>
                  <a:srgbClr val="0070C0"/>
                </a:solidFill>
                <a:latin typeface="Cambria" panose="02040503050406030204" pitchFamily="18" charset="0"/>
                <a:ea typeface="Cambria" panose="02040503050406030204" pitchFamily="18" charset="0"/>
                <a:cs typeface="Tahoma" panose="020B0604030504040204" pitchFamily="34" charset="0"/>
              </a:rPr>
              <a:t>Tác dụng của đòn bẩy là tăng lực kéo hoặc đẩy vật</a:t>
            </a:r>
            <a:endParaRPr kumimoji="0" lang="vi-VN" sz="28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sp>
        <p:nvSpPr>
          <p:cNvPr id="43" name="Rectangle 42"/>
          <p:cNvSpPr/>
          <p:nvPr/>
        </p:nvSpPr>
        <p:spPr>
          <a:xfrm>
            <a:off x="177800" y="3327400"/>
            <a:ext cx="5283200" cy="10717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rPr>
              <a:t>C. </a:t>
            </a:r>
            <a:r>
              <a:rPr lang="vi-VN" sz="2800">
                <a:solidFill>
                  <a:srgbClr val="0070C0"/>
                </a:solidFill>
                <a:latin typeface="Cambria" panose="02040503050406030204" pitchFamily="18" charset="0"/>
                <a:ea typeface="Cambria" panose="02040503050406030204" pitchFamily="18" charset="0"/>
                <a:cs typeface="Tahoma" panose="020B0604030504040204" pitchFamily="34" charset="0"/>
              </a:rPr>
              <a:t>Đòn bẩy có tác dụng làm thay đổi hướng của lực vào vật.</a:t>
            </a:r>
            <a:endParaRPr kumimoji="0" lang="vi-VN" sz="28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sp>
        <p:nvSpPr>
          <p:cNvPr id="44" name="Rectangle 43"/>
          <p:cNvSpPr/>
          <p:nvPr/>
        </p:nvSpPr>
        <p:spPr>
          <a:xfrm>
            <a:off x="6130614" y="3338886"/>
            <a:ext cx="5940877" cy="102530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D</a:t>
            </a:r>
            <a:r>
              <a:rPr kumimoji="0" lang="vi-VN" sz="2800"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rPr>
              <a:t>. </a:t>
            </a:r>
            <a:r>
              <a:rPr lang="vi-VN" sz="2800">
                <a:solidFill>
                  <a:srgbClr val="0070C0"/>
                </a:solidFill>
                <a:latin typeface="Cambria" panose="02040503050406030204" pitchFamily="18" charset="0"/>
                <a:ea typeface="Cambria" panose="02040503050406030204" pitchFamily="18" charset="0"/>
                <a:cs typeface="Tahoma" panose="020B0604030504040204" pitchFamily="34" charset="0"/>
              </a:rPr>
              <a:t>Dùng đòn bẩy có thể được lợi về lực.</a:t>
            </a:r>
            <a:endParaRPr kumimoji="0" lang="vi-VN" sz="28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pic>
        <p:nvPicPr>
          <p:cNvPr id="47" name="Picture 4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90278" y="1681522"/>
            <a:ext cx="805722" cy="708059"/>
          </a:xfrm>
          <a:prstGeom prst="rect">
            <a:avLst/>
          </a:prstGeom>
        </p:spPr>
      </p:pic>
      <p:pic>
        <p:nvPicPr>
          <p:cNvPr id="51" name="Picture 50"/>
          <p:cNvPicPr>
            <a:picLocks noChangeAspect="1"/>
          </p:cNvPicPr>
          <p:nvPr/>
        </p:nvPicPr>
        <p:blipFill rotWithShape="1">
          <a:blip r:embed="rId14"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47493" y="3494707"/>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467468" y="3472551"/>
            <a:ext cx="804742" cy="707197"/>
          </a:xfrm>
          <a:prstGeom prst="rect">
            <a:avLst/>
          </a:prstGeom>
        </p:spPr>
      </p:pic>
      <p:pic>
        <p:nvPicPr>
          <p:cNvPr id="53" name="Picture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387258" y="1669550"/>
            <a:ext cx="804742" cy="643793"/>
          </a:xfrm>
          <a:prstGeom prst="rect">
            <a:avLst/>
          </a:prstGeom>
        </p:spPr>
      </p:pic>
      <p:sp>
        <p:nvSpPr>
          <p:cNvPr id="18" name="Cloud 17">
            <a:hlinkClick r:id="rId16" action="ppaction://hlinksldjump"/>
          </p:cNvPr>
          <p:cNvSpPr/>
          <p:nvPr/>
        </p:nvSpPr>
        <p:spPr>
          <a:xfrm>
            <a:off x="4667494" y="4702499"/>
            <a:ext cx="2615622"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QUAY VỀ</a:t>
            </a:r>
            <a:endParaRPr kumimoji="0" lang="vi-VN"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grpSp>
        <p:nvGrpSpPr>
          <p:cNvPr id="17" name="Group 16">
            <a:extLst>
              <a:ext uri="{FF2B5EF4-FFF2-40B4-BE49-F238E27FC236}">
                <a16:creationId xmlns:a16="http://schemas.microsoft.com/office/drawing/2014/main" xmlns="" id="{45C5D0F5-7FE9-4010-96F7-60DD9AC29741}"/>
              </a:ext>
            </a:extLst>
          </p:cNvPr>
          <p:cNvGrpSpPr/>
          <p:nvPr/>
        </p:nvGrpSpPr>
        <p:grpSpPr>
          <a:xfrm>
            <a:off x="468810" y="4339005"/>
            <a:ext cx="1035321" cy="1061881"/>
            <a:chOff x="9134528" y="224918"/>
            <a:chExt cx="1448665" cy="1380582"/>
          </a:xfrm>
        </p:grpSpPr>
        <p:pic>
          <p:nvPicPr>
            <p:cNvPr id="19" name="Screen Recording 1">
              <a:hlinkClick r:id="" action="ppaction://media"/>
              <a:extLst>
                <a:ext uri="{FF2B5EF4-FFF2-40B4-BE49-F238E27FC236}">
                  <a16:creationId xmlns:a16="http://schemas.microsoft.com/office/drawing/2014/main" xmlns="" id="{7D268EF8-8495-4CBE-AF22-413954F63C1D}"/>
                </a:ext>
              </a:extLst>
            </p:cNvPr>
            <p:cNvPicPr>
              <a:picLocks noChangeAspect="1"/>
            </p:cNvPicPr>
            <p:nvPr>
              <a:videoFile r:link="rId2"/>
              <p:extLst>
                <p:ext uri="{DAA4B4D4-6D71-4841-9C94-3DE7FCFB9230}">
                  <p14:media xmlns:p14="http://schemas.microsoft.com/office/powerpoint/2010/main" r:embed="rId1"/>
                </p:ext>
              </p:extLst>
            </p:nvPr>
          </p:nvPicPr>
          <p:blipFill>
            <a:blip r:embed="rId17"/>
            <a:stretch>
              <a:fillRect/>
            </a:stretch>
          </p:blipFill>
          <p:spPr>
            <a:xfrm>
              <a:off x="9134528" y="1042709"/>
              <a:ext cx="1448665" cy="5627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 name="Graphic 23" descr="Stopwatch">
              <a:extLst>
                <a:ext uri="{FF2B5EF4-FFF2-40B4-BE49-F238E27FC236}">
                  <a16:creationId xmlns:a16="http://schemas.microsoft.com/office/drawing/2014/main" xmlns="" id="{2643CB9B-AE90-4C09-8649-A10010732AA1}"/>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9502396" y="224918"/>
              <a:ext cx="747339" cy="747339"/>
            </a:xfrm>
            <a:prstGeom prst="rect">
              <a:avLst/>
            </a:prstGeom>
          </p:spPr>
        </p:pic>
      </p:grpSp>
    </p:spTree>
    <p:extLst>
      <p:ext uri="{BB962C8B-B14F-4D97-AF65-F5344CB8AC3E}">
        <p14:creationId xmlns:p14="http://schemas.microsoft.com/office/powerpoint/2010/main" val="306138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4"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5"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6"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4"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5"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4"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5"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video>
              <p:cMediaNode vol="80000" mute="1">
                <p:cTn id="104" fill="hold" display="0">
                  <p:stCondLst>
                    <p:cond delay="indefinite"/>
                  </p:stCondLst>
                </p:cTn>
                <p:tgtEl>
                  <p:spTgt spid="19"/>
                </p:tgtEl>
              </p:cMediaNode>
            </p:video>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1" cstate="print">
            <a:biLevel thresh="25000"/>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475299" y="136296"/>
            <a:ext cx="11635914" cy="936194"/>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err="1">
                <a:solidFill>
                  <a:srgbClr val="FF0000"/>
                </a:solidFill>
                <a:latin typeface="Cambria" panose="02040503050406030204" pitchFamily="18" charset="0"/>
                <a:ea typeface="Cambria" panose="02040503050406030204" pitchFamily="18" charset="0"/>
                <a:cs typeface="Tahoma" panose="020B0604030504040204" pitchFamily="34" charset="0"/>
              </a:rPr>
              <a:t>Câu</a:t>
            </a:r>
            <a:r>
              <a:rPr lang="en-US" sz="3000" b="1" dirty="0">
                <a:solidFill>
                  <a:srgbClr val="FF0000"/>
                </a:solidFill>
                <a:latin typeface="Cambria" panose="02040503050406030204" pitchFamily="18" charset="0"/>
                <a:ea typeface="Cambria" panose="02040503050406030204" pitchFamily="18" charset="0"/>
                <a:cs typeface="Tahoma" panose="020B0604030504040204" pitchFamily="34" charset="0"/>
              </a:rPr>
              <a:t> </a:t>
            </a:r>
            <a:r>
              <a:rPr lang="en-US" sz="3000" b="1" dirty="0" err="1">
                <a:solidFill>
                  <a:srgbClr val="FF0000"/>
                </a:solidFill>
                <a:latin typeface="Cambria" panose="02040503050406030204" pitchFamily="18" charset="0"/>
                <a:ea typeface="Cambria" panose="02040503050406030204" pitchFamily="18" charset="0"/>
                <a:cs typeface="Tahoma" panose="020B0604030504040204" pitchFamily="34" charset="0"/>
              </a:rPr>
              <a:t>hỏi</a:t>
            </a:r>
            <a:r>
              <a:rPr lang="en-US" sz="3000" b="1" dirty="0">
                <a:solidFill>
                  <a:srgbClr val="FF0000"/>
                </a:solidFill>
                <a:latin typeface="Cambria" panose="02040503050406030204" pitchFamily="18" charset="0"/>
                <a:ea typeface="Cambria" panose="02040503050406030204" pitchFamily="18" charset="0"/>
                <a:cs typeface="Tahoma" panose="020B0604030504040204" pitchFamily="34" charset="0"/>
              </a:rPr>
              <a:t> 3 </a:t>
            </a:r>
            <a:r>
              <a:rPr lang="en-US" sz="3000" b="1">
                <a:solidFill>
                  <a:srgbClr val="FF0000"/>
                </a:solidFill>
                <a:latin typeface="Cambria" panose="02040503050406030204" pitchFamily="18" charset="0"/>
                <a:ea typeface="Cambria" panose="02040503050406030204" pitchFamily="18" charset="0"/>
                <a:cs typeface="Tahoma" panose="020B0604030504040204" pitchFamily="34" charset="0"/>
              </a:rPr>
              <a:t>: </a:t>
            </a:r>
            <a:r>
              <a:rPr lang="en-US" sz="3000">
                <a:solidFill>
                  <a:srgbClr val="FF0000"/>
                </a:solidFill>
                <a:latin typeface="Cambria" panose="02040503050406030204" pitchFamily="18" charset="0"/>
                <a:ea typeface="Cambria" panose="02040503050406030204" pitchFamily="18" charset="0"/>
                <a:cs typeface="Tahoma" panose="020B0604030504040204" pitchFamily="34" charset="0"/>
              </a:rPr>
              <a:t>Dụng cụ nào sau đây không phải là ứng dụng của đòn bẩy?</a:t>
            </a:r>
            <a:endParaRPr lang="en-US" sz="3000" b="1" dirty="0">
              <a:solidFill>
                <a:srgbClr val="FF0000"/>
              </a:solidFill>
              <a:latin typeface="Cambria" panose="02040503050406030204" pitchFamily="18" charset="0"/>
              <a:ea typeface="Cambria" panose="02040503050406030204" pitchFamily="18" charset="0"/>
              <a:cs typeface="Tahoma" panose="020B0604030504040204" pitchFamily="34" charset="0"/>
            </a:endParaRPr>
          </a:p>
        </p:txBody>
      </p:sp>
      <p:sp>
        <p:nvSpPr>
          <p:cNvPr id="26" name="Rectangle 25"/>
          <p:cNvSpPr/>
          <p:nvPr/>
        </p:nvSpPr>
        <p:spPr>
          <a:xfrm>
            <a:off x="152400" y="1240046"/>
            <a:ext cx="11428263" cy="53284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vi-VN" sz="30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A</a:t>
            </a:r>
            <a:r>
              <a:rPr kumimoji="0" lang="vi-VN" sz="3000"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rPr>
              <a:t>. </a:t>
            </a:r>
            <a:r>
              <a:rPr lang="vi-VN" sz="3000">
                <a:solidFill>
                  <a:srgbClr val="0070C0"/>
                </a:solidFill>
                <a:latin typeface="Cambria" panose="02040503050406030204" pitchFamily="18" charset="0"/>
                <a:ea typeface="Cambria" panose="02040503050406030204" pitchFamily="18" charset="0"/>
                <a:cs typeface="Tahoma" panose="020B0604030504040204" pitchFamily="34" charset="0"/>
              </a:rPr>
              <a:t>Cái cưa</a:t>
            </a:r>
            <a:endParaRPr lang="en-US" sz="3000" b="1" dirty="0">
              <a:solidFill>
                <a:srgbClr val="0070C0"/>
              </a:solidFill>
              <a:latin typeface="Cambria" panose="02040503050406030204" pitchFamily="18" charset="0"/>
              <a:ea typeface="Cambria" panose="02040503050406030204" pitchFamily="18" charset="0"/>
              <a:cs typeface="Tahoma" panose="020B0604030504040204" pitchFamily="34"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000"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000"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endParaRPr>
          </a:p>
        </p:txBody>
      </p:sp>
      <p:sp>
        <p:nvSpPr>
          <p:cNvPr id="42" name="Rectangle 41"/>
          <p:cNvSpPr/>
          <p:nvPr/>
        </p:nvSpPr>
        <p:spPr>
          <a:xfrm>
            <a:off x="152400" y="1963125"/>
            <a:ext cx="11573933" cy="81394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0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B</a:t>
            </a:r>
            <a:r>
              <a:rPr kumimoji="0" lang="vi-VN" sz="3000"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rPr>
              <a:t>. </a:t>
            </a:r>
            <a:r>
              <a:rPr lang="en-US" sz="3000">
                <a:solidFill>
                  <a:srgbClr val="0070C0"/>
                </a:solidFill>
                <a:latin typeface="Cambria" panose="02040503050406030204" pitchFamily="18" charset="0"/>
                <a:ea typeface="Cambria" panose="02040503050406030204" pitchFamily="18" charset="0"/>
                <a:cs typeface="Tahoma" panose="020B0604030504040204" pitchFamily="34" charset="0"/>
              </a:rPr>
              <a:t>Cái kéo</a:t>
            </a:r>
            <a:endParaRPr kumimoji="0" lang="vi-VN" sz="30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sp>
        <p:nvSpPr>
          <p:cNvPr id="43" name="Rectangle 42"/>
          <p:cNvSpPr/>
          <p:nvPr/>
        </p:nvSpPr>
        <p:spPr>
          <a:xfrm>
            <a:off x="152400" y="2984828"/>
            <a:ext cx="11573933" cy="65212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0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C</a:t>
            </a:r>
            <a:r>
              <a:rPr kumimoji="0" lang="vi-VN" sz="3000"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rPr>
              <a:t>. </a:t>
            </a:r>
            <a:r>
              <a:rPr lang="en-US" sz="3000">
                <a:solidFill>
                  <a:srgbClr val="0070C0"/>
                </a:solidFill>
                <a:latin typeface="Cambria" panose="02040503050406030204" pitchFamily="18" charset="0"/>
                <a:ea typeface="Cambria" panose="02040503050406030204" pitchFamily="18" charset="0"/>
                <a:cs typeface="Tahoma" panose="020B0604030504040204" pitchFamily="34" charset="0"/>
              </a:rPr>
              <a:t>Cái kìm</a:t>
            </a:r>
            <a:r>
              <a:rPr lang="en-US" sz="3000" b="1">
                <a:solidFill>
                  <a:srgbClr val="0070C0"/>
                </a:solidFill>
                <a:latin typeface="Cambria" panose="02040503050406030204" pitchFamily="18" charset="0"/>
                <a:ea typeface="Cambria" panose="02040503050406030204" pitchFamily="18" charset="0"/>
                <a:cs typeface="Tahoma" panose="020B0604030504040204" pitchFamily="34" charset="0"/>
              </a:rPr>
              <a:t> </a:t>
            </a:r>
            <a:endParaRPr kumimoji="0" lang="vi-VN" sz="30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sp>
        <p:nvSpPr>
          <p:cNvPr id="44" name="Rectangle 43"/>
          <p:cNvSpPr/>
          <p:nvPr/>
        </p:nvSpPr>
        <p:spPr>
          <a:xfrm>
            <a:off x="152400" y="3933033"/>
            <a:ext cx="11573933" cy="7067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0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D</a:t>
            </a:r>
            <a:r>
              <a:rPr kumimoji="0" lang="vi-VN" sz="3000"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rPr>
              <a:t>. </a:t>
            </a:r>
            <a:r>
              <a:rPr lang="vi-VN" sz="3000">
                <a:solidFill>
                  <a:srgbClr val="0070C0"/>
                </a:solidFill>
                <a:latin typeface="Cambria" panose="02040503050406030204" pitchFamily="18" charset="0"/>
                <a:ea typeface="Cambria" panose="02040503050406030204" pitchFamily="18" charset="0"/>
              </a:rPr>
              <a:t>Cái mở nút chai</a:t>
            </a:r>
            <a:endParaRPr kumimoji="0" lang="vi-VN" sz="30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pic>
        <p:nvPicPr>
          <p:cNvPr id="47" name="Picture 46"/>
          <p:cNvPicPr>
            <a:picLocks noChangeAspect="1"/>
          </p:cNvPicPr>
          <p:nvPr/>
        </p:nvPicPr>
        <p:blipFill rotWithShape="1">
          <a:blip r:embed="rId13"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1337859" y="1064834"/>
            <a:ext cx="885137" cy="708059"/>
          </a:xfrm>
          <a:prstGeom prst="rect">
            <a:avLst/>
          </a:prstGeom>
        </p:spPr>
      </p:pic>
      <p:pic>
        <p:nvPicPr>
          <p:cNvPr id="51" name="Picture 50"/>
          <p:cNvPicPr>
            <a:picLocks noChangeAspect="1"/>
          </p:cNvPicPr>
          <p:nvPr/>
        </p:nvPicPr>
        <p:blipFill rotWithShape="1">
          <a:blip r:embed="rId14"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1529073" y="4031945"/>
            <a:ext cx="582140" cy="509459"/>
          </a:xfrm>
          <a:prstGeom prst="rect">
            <a:avLst/>
          </a:prstGeom>
        </p:spPr>
      </p:pic>
      <p:pic>
        <p:nvPicPr>
          <p:cNvPr id="49" name="Picture 4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503730" y="3087360"/>
            <a:ext cx="553397" cy="486318"/>
          </a:xfrm>
          <a:prstGeom prst="rect">
            <a:avLst/>
          </a:prstGeom>
        </p:spPr>
      </p:pic>
      <p:pic>
        <p:nvPicPr>
          <p:cNvPr id="53" name="Picture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489358" y="2106167"/>
            <a:ext cx="582140" cy="511577"/>
          </a:xfrm>
          <a:prstGeom prst="rect">
            <a:avLst/>
          </a:prstGeom>
        </p:spPr>
      </p:pic>
      <p:sp>
        <p:nvSpPr>
          <p:cNvPr id="17" name="Cloud 16">
            <a:hlinkClick r:id="rId16" action="ppaction://hlinksldjump"/>
          </p:cNvPr>
          <p:cNvSpPr/>
          <p:nvPr/>
        </p:nvSpPr>
        <p:spPr>
          <a:xfrm>
            <a:off x="4667494" y="5307647"/>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QUAY VỀ</a:t>
            </a:r>
            <a:endParaRPr kumimoji="0" lang="vi-VN" sz="30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grpSp>
        <p:nvGrpSpPr>
          <p:cNvPr id="18" name="Group 17">
            <a:extLst>
              <a:ext uri="{FF2B5EF4-FFF2-40B4-BE49-F238E27FC236}">
                <a16:creationId xmlns:a16="http://schemas.microsoft.com/office/drawing/2014/main" xmlns="" id="{45C5D0F5-7FE9-4010-96F7-60DD9AC29741}"/>
              </a:ext>
            </a:extLst>
          </p:cNvPr>
          <p:cNvGrpSpPr/>
          <p:nvPr/>
        </p:nvGrpSpPr>
        <p:grpSpPr>
          <a:xfrm>
            <a:off x="1215357" y="4976952"/>
            <a:ext cx="1035321" cy="1061881"/>
            <a:chOff x="9134528" y="224918"/>
            <a:chExt cx="1448665" cy="1380582"/>
          </a:xfrm>
        </p:grpSpPr>
        <p:pic>
          <p:nvPicPr>
            <p:cNvPr id="19" name="Screen Recording 1">
              <a:hlinkClick r:id="" action="ppaction://media"/>
              <a:extLst>
                <a:ext uri="{FF2B5EF4-FFF2-40B4-BE49-F238E27FC236}">
                  <a16:creationId xmlns:a16="http://schemas.microsoft.com/office/drawing/2014/main" xmlns="" id="{7D268EF8-8495-4CBE-AF22-413954F63C1D}"/>
                </a:ext>
              </a:extLst>
            </p:cNvPr>
            <p:cNvPicPr>
              <a:picLocks noChangeAspect="1"/>
            </p:cNvPicPr>
            <p:nvPr>
              <a:videoFile r:link="rId2"/>
              <p:extLst>
                <p:ext uri="{DAA4B4D4-6D71-4841-9C94-3DE7FCFB9230}">
                  <p14:media xmlns:p14="http://schemas.microsoft.com/office/powerpoint/2010/main" r:embed="rId1"/>
                </p:ext>
              </p:extLst>
            </p:nvPr>
          </p:nvPicPr>
          <p:blipFill>
            <a:blip r:embed="rId17"/>
            <a:stretch>
              <a:fillRect/>
            </a:stretch>
          </p:blipFill>
          <p:spPr>
            <a:xfrm>
              <a:off x="9134528" y="1042709"/>
              <a:ext cx="1448665" cy="5627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 name="Graphic 23" descr="Stopwatch">
              <a:extLst>
                <a:ext uri="{FF2B5EF4-FFF2-40B4-BE49-F238E27FC236}">
                  <a16:creationId xmlns:a16="http://schemas.microsoft.com/office/drawing/2014/main" xmlns="" id="{2643CB9B-AE90-4C09-8649-A10010732AA1}"/>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9502396" y="224918"/>
              <a:ext cx="747339" cy="747339"/>
            </a:xfrm>
            <a:prstGeom prst="rect">
              <a:avLst/>
            </a:prstGeom>
          </p:spPr>
        </p:pic>
      </p:grpSp>
    </p:spTree>
    <p:extLst>
      <p:ext uri="{BB962C8B-B14F-4D97-AF65-F5344CB8AC3E}">
        <p14:creationId xmlns:p14="http://schemas.microsoft.com/office/powerpoint/2010/main" val="340878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4"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5"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6"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4"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6"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4"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6"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video>
              <p:cMediaNode vol="80000" mute="1">
                <p:cTn id="104" fill="hold" display="0">
                  <p:stCondLst>
                    <p:cond delay="indefinite"/>
                  </p:stCondLst>
                </p:cTn>
                <p:tgtEl>
                  <p:spTgt spid="19"/>
                </p:tgtEl>
              </p:cMediaNode>
            </p:video>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1" cstate="print">
            <a:biLevel thresh="25000"/>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508001" y="199870"/>
            <a:ext cx="11072662" cy="1036264"/>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err="1">
                <a:solidFill>
                  <a:srgbClr val="FF0000"/>
                </a:solidFill>
                <a:latin typeface="Cambria" panose="02040503050406030204" pitchFamily="18" charset="0"/>
                <a:ea typeface="Cambria" panose="02040503050406030204" pitchFamily="18" charset="0"/>
                <a:cs typeface="Tahoma" panose="020B0604030504040204" pitchFamily="34" charset="0"/>
              </a:rPr>
              <a:t>Câu</a:t>
            </a:r>
            <a:r>
              <a:rPr lang="en-US" sz="3000" b="1" dirty="0">
                <a:solidFill>
                  <a:srgbClr val="FF0000"/>
                </a:solidFill>
                <a:latin typeface="Cambria" panose="02040503050406030204" pitchFamily="18" charset="0"/>
                <a:ea typeface="Cambria" panose="02040503050406030204" pitchFamily="18" charset="0"/>
                <a:cs typeface="Tahoma" panose="020B0604030504040204" pitchFamily="34" charset="0"/>
              </a:rPr>
              <a:t> </a:t>
            </a:r>
            <a:r>
              <a:rPr lang="en-US" sz="3000" b="1" dirty="0" err="1">
                <a:solidFill>
                  <a:srgbClr val="FF0000"/>
                </a:solidFill>
                <a:latin typeface="Cambria" panose="02040503050406030204" pitchFamily="18" charset="0"/>
                <a:ea typeface="Cambria" panose="02040503050406030204" pitchFamily="18" charset="0"/>
                <a:cs typeface="Tahoma" panose="020B0604030504040204" pitchFamily="34" charset="0"/>
              </a:rPr>
              <a:t>hỏi</a:t>
            </a:r>
            <a:r>
              <a:rPr lang="en-US" sz="3000" b="1" dirty="0">
                <a:solidFill>
                  <a:srgbClr val="FF0000"/>
                </a:solidFill>
                <a:latin typeface="Cambria" panose="02040503050406030204" pitchFamily="18" charset="0"/>
                <a:ea typeface="Cambria" panose="02040503050406030204" pitchFamily="18" charset="0"/>
                <a:cs typeface="Tahoma" panose="020B0604030504040204" pitchFamily="34" charset="0"/>
              </a:rPr>
              <a:t> 4</a:t>
            </a:r>
            <a:r>
              <a:rPr lang="en-US" sz="3000" b="1">
                <a:solidFill>
                  <a:srgbClr val="FF0000"/>
                </a:solidFill>
                <a:latin typeface="Cambria" panose="02040503050406030204" pitchFamily="18" charset="0"/>
                <a:ea typeface="Cambria" panose="02040503050406030204" pitchFamily="18" charset="0"/>
                <a:cs typeface="Tahoma" panose="020B0604030504040204" pitchFamily="34" charset="0"/>
              </a:rPr>
              <a:t>: </a:t>
            </a:r>
            <a:r>
              <a:rPr lang="en-US" sz="3000">
                <a:solidFill>
                  <a:srgbClr val="FF0000"/>
                </a:solidFill>
                <a:latin typeface="Cambria" panose="02040503050406030204" pitchFamily="18" charset="0"/>
                <a:ea typeface="Cambria" panose="02040503050406030204" pitchFamily="18" charset="0"/>
                <a:cs typeface="Tahoma" panose="020B0604030504040204" pitchFamily="34" charset="0"/>
              </a:rPr>
              <a:t>Muốn bẩy một vật nặng 2000N bằng một lực 500N thì phải dùng đòn bẩy có:</a:t>
            </a:r>
            <a:endParaRPr lang="en-US" sz="3000" b="1" dirty="0">
              <a:solidFill>
                <a:srgbClr val="FF0000"/>
              </a:solidFill>
              <a:latin typeface="Cambria" panose="02040503050406030204" pitchFamily="18" charset="0"/>
              <a:ea typeface="Cambria" panose="02040503050406030204" pitchFamily="18" charset="0"/>
              <a:cs typeface="Tahoma" panose="020B0604030504040204" pitchFamily="34" charset="0"/>
            </a:endParaRPr>
          </a:p>
        </p:txBody>
      </p:sp>
      <p:sp>
        <p:nvSpPr>
          <p:cNvPr id="26" name="Rectangle 25"/>
          <p:cNvSpPr/>
          <p:nvPr/>
        </p:nvSpPr>
        <p:spPr>
          <a:xfrm>
            <a:off x="190901" y="1577572"/>
            <a:ext cx="4861480" cy="96242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A</a:t>
            </a:r>
            <a:r>
              <a:rPr kumimoji="0" lang="vi-VN" sz="3000" b="1" i="0" u="none" strike="noStrike" kern="1200" cap="none" spc="0" normalizeH="0" baseline="0" noProof="0">
                <a:ln>
                  <a:noFill/>
                </a:ln>
                <a:solidFill>
                  <a:schemeClr val="tx1"/>
                </a:solidFill>
                <a:effectLst/>
                <a:uLnTx/>
                <a:uFillTx/>
                <a:latin typeface="Cambria" panose="02040503050406030204" pitchFamily="18" charset="0"/>
                <a:ea typeface="Cambria" panose="02040503050406030204" pitchFamily="18" charset="0"/>
              </a:rPr>
              <a:t>. </a:t>
            </a:r>
            <a:r>
              <a:rPr lang="en-US" sz="3000" b="1">
                <a:solidFill>
                  <a:schemeClr val="tx1"/>
                </a:solidFill>
                <a:latin typeface="Cambria" panose="02040503050406030204" pitchFamily="18" charset="0"/>
                <a:ea typeface="Cambria" panose="02040503050406030204" pitchFamily="18" charset="0"/>
                <a:cs typeface="Times New Roman" panose="02020603050405020304" pitchFamily="18" charset="0"/>
              </a:rPr>
              <a:t>O</a:t>
            </a:r>
            <a:r>
              <a:rPr lang="en-US" sz="3000" b="1" baseline="-25000">
                <a:solidFill>
                  <a:schemeClr val="tx1"/>
                </a:solidFill>
                <a:latin typeface="Cambria" panose="02040503050406030204" pitchFamily="18" charset="0"/>
                <a:ea typeface="Cambria" panose="02040503050406030204" pitchFamily="18" charset="0"/>
                <a:cs typeface="Times New Roman" panose="02020603050405020304" pitchFamily="18" charset="0"/>
              </a:rPr>
              <a:t>2</a:t>
            </a:r>
            <a:r>
              <a:rPr lang="en-US" sz="3000" b="1">
                <a:solidFill>
                  <a:schemeClr val="tx1"/>
                </a:solidFill>
                <a:latin typeface="Cambria" panose="02040503050406030204" pitchFamily="18" charset="0"/>
                <a:ea typeface="Cambria" panose="02040503050406030204" pitchFamily="18" charset="0"/>
                <a:cs typeface="Times New Roman" panose="02020603050405020304" pitchFamily="18" charset="0"/>
              </a:rPr>
              <a:t>O = O</a:t>
            </a:r>
            <a:r>
              <a:rPr lang="en-US" sz="3000" b="1" baseline="-25000">
                <a:solidFill>
                  <a:schemeClr val="tx1"/>
                </a:solidFill>
                <a:latin typeface="Cambria" panose="02040503050406030204" pitchFamily="18" charset="0"/>
                <a:ea typeface="Cambria" panose="02040503050406030204" pitchFamily="18" charset="0"/>
                <a:cs typeface="Times New Roman" panose="02020603050405020304" pitchFamily="18" charset="0"/>
              </a:rPr>
              <a:t>1</a:t>
            </a:r>
            <a:r>
              <a:rPr lang="en-US" sz="3000" b="1">
                <a:solidFill>
                  <a:schemeClr val="tx1"/>
                </a:solidFill>
                <a:latin typeface="Cambria" panose="02040503050406030204" pitchFamily="18" charset="0"/>
                <a:ea typeface="Cambria" panose="02040503050406030204" pitchFamily="18" charset="0"/>
                <a:cs typeface="Times New Roman" panose="02020603050405020304" pitchFamily="18" charset="0"/>
              </a:rPr>
              <a:t>O</a:t>
            </a:r>
            <a:r>
              <a:rPr lang="en-US" sz="3000" b="1">
                <a:solidFill>
                  <a:schemeClr val="tx1"/>
                </a:solidFill>
                <a:latin typeface="Cambria" panose="02040503050406030204" pitchFamily="18" charset="0"/>
                <a:ea typeface="Cambria" panose="02040503050406030204" pitchFamily="18" charset="0"/>
                <a:cs typeface="Tahoma" panose="020B0604030504040204" pitchFamily="34" charset="0"/>
              </a:rPr>
              <a:t> </a:t>
            </a:r>
            <a:endParaRPr kumimoji="0" lang="vi-VN" sz="3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2" name="Rectangle 41"/>
          <p:cNvSpPr/>
          <p:nvPr/>
        </p:nvSpPr>
        <p:spPr>
          <a:xfrm>
            <a:off x="5401734" y="1577572"/>
            <a:ext cx="6790266" cy="96242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B</a:t>
            </a:r>
            <a:r>
              <a:rPr kumimoji="0" lang="vi-VN" sz="3000" b="1" i="0" u="none" strike="noStrike" kern="1200" cap="none" spc="0" normalizeH="0" baseline="0" noProof="0">
                <a:ln>
                  <a:noFill/>
                </a:ln>
                <a:solidFill>
                  <a:schemeClr val="tx1"/>
                </a:solidFill>
                <a:effectLst/>
                <a:uLnTx/>
                <a:uFillTx/>
                <a:latin typeface="Cambria" panose="02040503050406030204" pitchFamily="18" charset="0"/>
                <a:ea typeface="Cambria" panose="02040503050406030204" pitchFamily="18" charset="0"/>
              </a:rPr>
              <a:t>. </a:t>
            </a:r>
            <a:r>
              <a:rPr lang="en-US" sz="3000" b="1">
                <a:solidFill>
                  <a:schemeClr val="tx1"/>
                </a:solidFill>
                <a:latin typeface="Cambria" panose="02040503050406030204" pitchFamily="18" charset="0"/>
                <a:ea typeface="Cambria" panose="02040503050406030204" pitchFamily="18" charset="0"/>
                <a:cs typeface="Times New Roman" panose="02020603050405020304" pitchFamily="18" charset="0"/>
              </a:rPr>
              <a:t>O</a:t>
            </a:r>
            <a:r>
              <a:rPr lang="en-US" sz="3000" b="1" baseline="-25000">
                <a:solidFill>
                  <a:schemeClr val="tx1"/>
                </a:solidFill>
                <a:latin typeface="Cambria" panose="02040503050406030204" pitchFamily="18" charset="0"/>
                <a:ea typeface="Cambria" panose="02040503050406030204" pitchFamily="18" charset="0"/>
                <a:cs typeface="Times New Roman" panose="02020603050405020304" pitchFamily="18" charset="0"/>
              </a:rPr>
              <a:t>1</a:t>
            </a:r>
            <a:r>
              <a:rPr lang="en-US" sz="3000" b="1">
                <a:solidFill>
                  <a:schemeClr val="tx1"/>
                </a:solidFill>
                <a:latin typeface="Cambria" panose="02040503050406030204" pitchFamily="18" charset="0"/>
                <a:ea typeface="Cambria" panose="02040503050406030204" pitchFamily="18" charset="0"/>
                <a:cs typeface="Times New Roman" panose="02020603050405020304" pitchFamily="18" charset="0"/>
              </a:rPr>
              <a:t>O &gt; 4O</a:t>
            </a:r>
            <a:r>
              <a:rPr lang="en-US" sz="3000" b="1" baseline="-25000">
                <a:solidFill>
                  <a:schemeClr val="tx1"/>
                </a:solidFill>
                <a:latin typeface="Cambria" panose="02040503050406030204" pitchFamily="18" charset="0"/>
                <a:ea typeface="Cambria" panose="02040503050406030204" pitchFamily="18" charset="0"/>
                <a:cs typeface="Times New Roman" panose="02020603050405020304" pitchFamily="18" charset="0"/>
              </a:rPr>
              <a:t>2</a:t>
            </a:r>
            <a:r>
              <a:rPr lang="en-US" sz="3000" b="1">
                <a:solidFill>
                  <a:schemeClr val="tx1"/>
                </a:solidFill>
                <a:latin typeface="Cambria" panose="02040503050406030204" pitchFamily="18" charset="0"/>
                <a:ea typeface="Cambria" panose="02040503050406030204" pitchFamily="18" charset="0"/>
                <a:cs typeface="Times New Roman" panose="02020603050405020304" pitchFamily="18" charset="0"/>
              </a:rPr>
              <a:t>O </a:t>
            </a:r>
            <a:endParaRPr kumimoji="0" lang="vi-VN" sz="3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43" name="Rectangle 42"/>
          <p:cNvSpPr/>
          <p:nvPr/>
        </p:nvSpPr>
        <p:spPr>
          <a:xfrm>
            <a:off x="190900" y="3080433"/>
            <a:ext cx="5574900" cy="105976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C</a:t>
            </a:r>
            <a:r>
              <a:rPr kumimoji="0" lang="vi-VN" sz="3000" b="1" i="0" u="none" strike="noStrike" kern="1200" cap="none" spc="0" normalizeH="0" baseline="0" noProof="0">
                <a:ln>
                  <a:noFill/>
                </a:ln>
                <a:solidFill>
                  <a:schemeClr val="tx1"/>
                </a:solidFill>
                <a:effectLst/>
                <a:uLnTx/>
                <a:uFillTx/>
                <a:latin typeface="Cambria" panose="02040503050406030204" pitchFamily="18" charset="0"/>
                <a:ea typeface="Cambria" panose="02040503050406030204" pitchFamily="18" charset="0"/>
              </a:rPr>
              <a:t>. </a:t>
            </a:r>
            <a:r>
              <a:rPr lang="en-US" sz="3000" b="1">
                <a:solidFill>
                  <a:schemeClr val="tx1"/>
                </a:solidFill>
                <a:latin typeface="Cambria" panose="02040503050406030204" pitchFamily="18" charset="0"/>
                <a:ea typeface="Cambria" panose="02040503050406030204" pitchFamily="18" charset="0"/>
                <a:cs typeface="Times New Roman" panose="02020603050405020304" pitchFamily="18" charset="0"/>
              </a:rPr>
              <a:t>O</a:t>
            </a:r>
            <a:r>
              <a:rPr lang="en-US" sz="3000" b="1" baseline="-25000">
                <a:solidFill>
                  <a:schemeClr val="tx1"/>
                </a:solidFill>
                <a:latin typeface="Cambria" panose="02040503050406030204" pitchFamily="18" charset="0"/>
                <a:ea typeface="Cambria" panose="02040503050406030204" pitchFamily="18" charset="0"/>
                <a:cs typeface="Times New Roman" panose="02020603050405020304" pitchFamily="18" charset="0"/>
              </a:rPr>
              <a:t>2</a:t>
            </a:r>
            <a:r>
              <a:rPr lang="en-US" sz="3000" b="1">
                <a:solidFill>
                  <a:schemeClr val="tx1"/>
                </a:solidFill>
                <a:latin typeface="Cambria" panose="02040503050406030204" pitchFamily="18" charset="0"/>
                <a:ea typeface="Cambria" panose="02040503050406030204" pitchFamily="18" charset="0"/>
                <a:cs typeface="Times New Roman" panose="02020603050405020304" pitchFamily="18" charset="0"/>
              </a:rPr>
              <a:t>O &gt; 4O</a:t>
            </a:r>
            <a:r>
              <a:rPr lang="en-US" sz="3000" b="1" baseline="-25000">
                <a:solidFill>
                  <a:schemeClr val="tx1"/>
                </a:solidFill>
                <a:latin typeface="Cambria" panose="02040503050406030204" pitchFamily="18" charset="0"/>
                <a:ea typeface="Cambria" panose="02040503050406030204" pitchFamily="18" charset="0"/>
                <a:cs typeface="Times New Roman" panose="02020603050405020304" pitchFamily="18" charset="0"/>
              </a:rPr>
              <a:t>1</a:t>
            </a:r>
            <a:r>
              <a:rPr lang="en-US" sz="3000" b="1">
                <a:solidFill>
                  <a:schemeClr val="tx1"/>
                </a:solidFill>
                <a:latin typeface="Cambria" panose="02040503050406030204" pitchFamily="18" charset="0"/>
                <a:ea typeface="Cambria" panose="02040503050406030204" pitchFamily="18" charset="0"/>
                <a:cs typeface="Times New Roman" panose="02020603050405020304" pitchFamily="18" charset="0"/>
              </a:rPr>
              <a:t>O</a:t>
            </a:r>
            <a:endParaRPr kumimoji="0" lang="vi-VN" sz="3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44" name="Rectangle 43"/>
          <p:cNvSpPr/>
          <p:nvPr/>
        </p:nvSpPr>
        <p:spPr>
          <a:xfrm>
            <a:off x="5412633" y="3108471"/>
            <a:ext cx="5518332" cy="105792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D</a:t>
            </a:r>
            <a:r>
              <a:rPr kumimoji="0" lang="vi-VN" sz="3000" b="1" i="0" u="none" strike="noStrike" kern="1200" cap="none" spc="0" normalizeH="0" baseline="0" noProof="0">
                <a:ln>
                  <a:noFill/>
                </a:ln>
                <a:solidFill>
                  <a:schemeClr val="tx1"/>
                </a:solidFill>
                <a:effectLst/>
                <a:uLnTx/>
                <a:uFillTx/>
                <a:latin typeface="Cambria" panose="02040503050406030204" pitchFamily="18" charset="0"/>
                <a:ea typeface="Cambria" panose="02040503050406030204" pitchFamily="18" charset="0"/>
              </a:rPr>
              <a:t>. </a:t>
            </a:r>
            <a:r>
              <a:rPr lang="en-US" sz="3000" b="1">
                <a:solidFill>
                  <a:schemeClr val="tx1"/>
                </a:solidFill>
                <a:latin typeface="Cambria" panose="02040503050406030204" pitchFamily="18" charset="0"/>
                <a:ea typeface="Cambria" panose="02040503050406030204" pitchFamily="18" charset="0"/>
                <a:cs typeface="Times New Roman" panose="02020603050405020304" pitchFamily="18" charset="0"/>
              </a:rPr>
              <a:t>4O</a:t>
            </a:r>
            <a:r>
              <a:rPr lang="en-US" sz="3000" b="1" baseline="-25000">
                <a:solidFill>
                  <a:schemeClr val="tx1"/>
                </a:solidFill>
                <a:latin typeface="Cambria" panose="02040503050406030204" pitchFamily="18" charset="0"/>
                <a:ea typeface="Cambria" panose="02040503050406030204" pitchFamily="18" charset="0"/>
                <a:cs typeface="Times New Roman" panose="02020603050405020304" pitchFamily="18" charset="0"/>
              </a:rPr>
              <a:t>1</a:t>
            </a:r>
            <a:r>
              <a:rPr lang="en-US" sz="3000" b="1">
                <a:solidFill>
                  <a:schemeClr val="tx1"/>
                </a:solidFill>
                <a:latin typeface="Cambria" panose="02040503050406030204" pitchFamily="18" charset="0"/>
                <a:ea typeface="Cambria" panose="02040503050406030204" pitchFamily="18" charset="0"/>
                <a:cs typeface="Times New Roman" panose="02020603050405020304" pitchFamily="18" charset="0"/>
              </a:rPr>
              <a:t>O &gt; O</a:t>
            </a:r>
            <a:r>
              <a:rPr lang="en-US" sz="3000" b="1" baseline="-25000">
                <a:solidFill>
                  <a:schemeClr val="tx1"/>
                </a:solidFill>
                <a:latin typeface="Cambria" panose="02040503050406030204" pitchFamily="18" charset="0"/>
                <a:ea typeface="Cambria" panose="02040503050406030204" pitchFamily="18" charset="0"/>
                <a:cs typeface="Times New Roman" panose="02020603050405020304" pitchFamily="18" charset="0"/>
              </a:rPr>
              <a:t>2</a:t>
            </a:r>
            <a:r>
              <a:rPr lang="en-US" sz="3000" b="1">
                <a:solidFill>
                  <a:schemeClr val="tx1"/>
                </a:solidFill>
                <a:latin typeface="Cambria" panose="02040503050406030204" pitchFamily="18" charset="0"/>
                <a:ea typeface="Cambria" panose="02040503050406030204" pitchFamily="18" charset="0"/>
                <a:cs typeface="Times New Roman" panose="02020603050405020304" pitchFamily="18" charset="0"/>
              </a:rPr>
              <a:t>O &gt; 2O</a:t>
            </a:r>
            <a:r>
              <a:rPr lang="en-US" sz="3000" b="1" baseline="-25000">
                <a:solidFill>
                  <a:schemeClr val="tx1"/>
                </a:solidFill>
                <a:latin typeface="Cambria" panose="02040503050406030204" pitchFamily="18" charset="0"/>
                <a:ea typeface="Cambria" panose="02040503050406030204" pitchFamily="18" charset="0"/>
                <a:cs typeface="Times New Roman" panose="02020603050405020304" pitchFamily="18" charset="0"/>
              </a:rPr>
              <a:t>1</a:t>
            </a:r>
            <a:r>
              <a:rPr lang="en-US" sz="3000" b="1">
                <a:solidFill>
                  <a:schemeClr val="tx1"/>
                </a:solidFill>
                <a:latin typeface="Cambria" panose="02040503050406030204" pitchFamily="18" charset="0"/>
                <a:ea typeface="Cambria" panose="02040503050406030204" pitchFamily="18" charset="0"/>
                <a:cs typeface="Times New Roman" panose="02020603050405020304" pitchFamily="18" charset="0"/>
              </a:rPr>
              <a:t>O</a:t>
            </a:r>
            <a:endParaRPr kumimoji="0" lang="vi-VN" sz="3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pic>
        <p:nvPicPr>
          <p:cNvPr id="47" name="Picture 4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41635" y="1870700"/>
            <a:ext cx="654500" cy="575167"/>
          </a:xfrm>
          <a:prstGeom prst="rect">
            <a:avLst/>
          </a:prstGeom>
        </p:spPr>
      </p:pic>
      <p:pic>
        <p:nvPicPr>
          <p:cNvPr id="51" name="Picture 5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41635" y="3370738"/>
            <a:ext cx="713420" cy="570735"/>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77437" y="3437503"/>
            <a:ext cx="649698" cy="570946"/>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42675" y="1928029"/>
            <a:ext cx="611337" cy="537236"/>
          </a:xfrm>
          <a:prstGeom prst="rect">
            <a:avLst/>
          </a:prstGeom>
        </p:spPr>
      </p:pic>
      <p:sp>
        <p:nvSpPr>
          <p:cNvPr id="18" name="Cloud 17">
            <a:hlinkClick r:id="rId15"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bg1">
                    <a:lumMod val="50000"/>
                  </a:schemeClr>
                </a:solidFill>
                <a:effectLst/>
                <a:uLnTx/>
                <a:uFillTx/>
                <a:latin typeface="Cambria" panose="02040503050406030204" pitchFamily="18" charset="0"/>
                <a:ea typeface="Cambria" panose="02040503050406030204" pitchFamily="18" charset="0"/>
              </a:rPr>
              <a:t>QUAY VỀ</a:t>
            </a:r>
            <a:endParaRPr kumimoji="0" lang="vi-VN" sz="3000" b="0" i="0" u="none" strike="noStrike" kern="1200" cap="none" spc="0" normalizeH="0" baseline="0" noProof="0" dirty="0">
              <a:ln>
                <a:noFill/>
              </a:ln>
              <a:solidFill>
                <a:schemeClr val="bg1">
                  <a:lumMod val="50000"/>
                </a:schemeClr>
              </a:solidFill>
              <a:effectLst/>
              <a:uLnTx/>
              <a:uFillTx/>
              <a:latin typeface="Cambria" panose="02040503050406030204" pitchFamily="18" charset="0"/>
              <a:ea typeface="Cambria" panose="02040503050406030204" pitchFamily="18" charset="0"/>
            </a:endParaRPr>
          </a:p>
        </p:txBody>
      </p:sp>
      <p:grpSp>
        <p:nvGrpSpPr>
          <p:cNvPr id="17" name="Group 16">
            <a:extLst>
              <a:ext uri="{FF2B5EF4-FFF2-40B4-BE49-F238E27FC236}">
                <a16:creationId xmlns:a16="http://schemas.microsoft.com/office/drawing/2014/main" xmlns="" id="{45C5D0F5-7FE9-4010-96F7-60DD9AC29741}"/>
              </a:ext>
            </a:extLst>
          </p:cNvPr>
          <p:cNvGrpSpPr/>
          <p:nvPr/>
        </p:nvGrpSpPr>
        <p:grpSpPr>
          <a:xfrm>
            <a:off x="1399601" y="4976952"/>
            <a:ext cx="1035321" cy="1061881"/>
            <a:chOff x="9134528" y="224918"/>
            <a:chExt cx="1448665" cy="1380582"/>
          </a:xfrm>
        </p:grpSpPr>
        <p:pic>
          <p:nvPicPr>
            <p:cNvPr id="19" name="Screen Recording 1">
              <a:hlinkClick r:id="" action="ppaction://media"/>
              <a:extLst>
                <a:ext uri="{FF2B5EF4-FFF2-40B4-BE49-F238E27FC236}">
                  <a16:creationId xmlns:a16="http://schemas.microsoft.com/office/drawing/2014/main" xmlns="" id="{7D268EF8-8495-4CBE-AF22-413954F63C1D}"/>
                </a:ext>
              </a:extLst>
            </p:cNvPr>
            <p:cNvPicPr>
              <a:picLocks noChangeAspect="1"/>
            </p:cNvPicPr>
            <p:nvPr>
              <a:videoFile r:link="rId2"/>
              <p:extLst>
                <p:ext uri="{DAA4B4D4-6D71-4841-9C94-3DE7FCFB9230}">
                  <p14:media xmlns:p14="http://schemas.microsoft.com/office/powerpoint/2010/main" r:embed="rId1"/>
                </p:ext>
              </p:extLst>
            </p:nvPr>
          </p:nvPicPr>
          <p:blipFill>
            <a:blip r:embed="rId16"/>
            <a:stretch>
              <a:fillRect/>
            </a:stretch>
          </p:blipFill>
          <p:spPr>
            <a:xfrm>
              <a:off x="9134528" y="1042709"/>
              <a:ext cx="1448665" cy="5627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 name="Graphic 23" descr="Stopwatch">
              <a:extLst>
                <a:ext uri="{FF2B5EF4-FFF2-40B4-BE49-F238E27FC236}">
                  <a16:creationId xmlns:a16="http://schemas.microsoft.com/office/drawing/2014/main" xmlns="" id="{2643CB9B-AE90-4C09-8649-A10010732AA1}"/>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9502396" y="224918"/>
              <a:ext cx="747339" cy="747339"/>
            </a:xfrm>
            <a:prstGeom prst="rect">
              <a:avLst/>
            </a:prstGeom>
          </p:spPr>
        </p:pic>
      </p:grpSp>
    </p:spTree>
    <p:extLst>
      <p:ext uri="{BB962C8B-B14F-4D97-AF65-F5344CB8AC3E}">
        <p14:creationId xmlns:p14="http://schemas.microsoft.com/office/powerpoint/2010/main" val="320586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4"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5"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5"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4"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6"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4"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5"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video>
              <p:cMediaNode vol="80000" mute="1">
                <p:cTn id="104" fill="hold" display="0">
                  <p:stCondLst>
                    <p:cond delay="indefinite"/>
                  </p:stCondLst>
                </p:cTn>
                <p:tgtEl>
                  <p:spTgt spid="19"/>
                </p:tgtEl>
              </p:cMediaNode>
            </p:video>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1" cstate="print">
            <a:biLevel thresh="25000"/>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1890383" y="174394"/>
            <a:ext cx="10157238" cy="68178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a:solidFill>
                  <a:srgbClr val="FF0000"/>
                </a:solidFill>
                <a:latin typeface="Cambria" panose="02040503050406030204" pitchFamily="18" charset="0"/>
                <a:ea typeface="Cambria" panose="02040503050406030204" pitchFamily="18" charset="0"/>
                <a:cs typeface="Tahoma" panose="020B0604030504040204" pitchFamily="34" charset="0"/>
              </a:rPr>
              <a:t>Câu hỏi 5: </a:t>
            </a:r>
            <a:r>
              <a:rPr lang="vi-VN" sz="3000">
                <a:solidFill>
                  <a:srgbClr val="FF0000"/>
                </a:solidFill>
                <a:latin typeface="Cambria" panose="02040503050406030204" pitchFamily="18" charset="0"/>
                <a:ea typeface="Cambria" panose="02040503050406030204" pitchFamily="18" charset="0"/>
                <a:cs typeface="Tahoma" panose="020B0604030504040204" pitchFamily="34" charset="0"/>
              </a:rPr>
              <a:t>Đầu người là đòn bẩy loại mấy?</a:t>
            </a:r>
            <a:endParaRPr lang="en-US" sz="3000" b="1" dirty="0">
              <a:solidFill>
                <a:srgbClr val="FF0000"/>
              </a:solidFill>
              <a:latin typeface="Cambria" panose="02040503050406030204" pitchFamily="18" charset="0"/>
              <a:ea typeface="Cambria" panose="02040503050406030204" pitchFamily="18" charset="0"/>
              <a:cs typeface="Tahoma" panose="020B0604030504040204" pitchFamily="34" charset="0"/>
            </a:endParaRPr>
          </a:p>
        </p:txBody>
      </p:sp>
      <p:sp>
        <p:nvSpPr>
          <p:cNvPr id="26" name="Rectangle 25"/>
          <p:cNvSpPr/>
          <p:nvPr/>
        </p:nvSpPr>
        <p:spPr>
          <a:xfrm>
            <a:off x="124252" y="1038936"/>
            <a:ext cx="10044215" cy="88299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vi-VN" sz="30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A</a:t>
            </a:r>
            <a:r>
              <a:rPr kumimoji="0" lang="vi-VN" sz="3000"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rPr>
              <a:t>. </a:t>
            </a:r>
            <a:r>
              <a:rPr lang="en-US" sz="3000">
                <a:solidFill>
                  <a:srgbClr val="0070C0"/>
                </a:solidFill>
                <a:latin typeface="Cambria" panose="02040503050406030204" pitchFamily="18" charset="0"/>
                <a:ea typeface="Cambria" panose="02040503050406030204" pitchFamily="18" charset="0"/>
                <a:cs typeface="Tahoma" panose="020B0604030504040204" pitchFamily="34" charset="0"/>
              </a:rPr>
              <a:t>Loại 2</a:t>
            </a:r>
            <a:endParaRPr lang="en-US" sz="3000" b="1" dirty="0">
              <a:solidFill>
                <a:srgbClr val="0070C0"/>
              </a:solidFill>
              <a:latin typeface="Cambria" panose="02040503050406030204" pitchFamily="18" charset="0"/>
              <a:ea typeface="Cambria" panose="02040503050406030204" pitchFamily="18" charset="0"/>
              <a:cs typeface="Tahoma" panose="020B0604030504040204" pitchFamily="34"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2" name="Rectangle 41"/>
          <p:cNvSpPr/>
          <p:nvPr/>
        </p:nvSpPr>
        <p:spPr>
          <a:xfrm>
            <a:off x="158077" y="1993487"/>
            <a:ext cx="10526815" cy="86009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vi-VN" sz="30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B</a:t>
            </a:r>
            <a:r>
              <a:rPr kumimoji="0" lang="vi-VN" sz="3000"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rPr>
              <a:t>. </a:t>
            </a:r>
            <a:r>
              <a:rPr lang="en-US" sz="3000">
                <a:solidFill>
                  <a:srgbClr val="0070C0"/>
                </a:solidFill>
                <a:latin typeface="Cambria" panose="02040503050406030204" pitchFamily="18" charset="0"/>
                <a:ea typeface="Cambria" panose="02040503050406030204" pitchFamily="18" charset="0"/>
                <a:cs typeface="Tahoma" panose="020B0604030504040204" pitchFamily="34" charset="0"/>
              </a:rPr>
              <a:t>Loại 1</a:t>
            </a:r>
            <a:endParaRPr lang="en-US" sz="3000" b="1" dirty="0">
              <a:solidFill>
                <a:srgbClr val="0070C0"/>
              </a:solidFill>
              <a:latin typeface="Cambria" panose="02040503050406030204" pitchFamily="18" charset="0"/>
              <a:ea typeface="Cambria" panose="02040503050406030204" pitchFamily="18" charset="0"/>
              <a:cs typeface="Tahoma" panose="020B0604030504040204" pitchFamily="34" charset="0"/>
            </a:endParaRPr>
          </a:p>
        </p:txBody>
      </p:sp>
      <p:sp>
        <p:nvSpPr>
          <p:cNvPr id="43" name="Rectangle 42"/>
          <p:cNvSpPr/>
          <p:nvPr/>
        </p:nvSpPr>
        <p:spPr>
          <a:xfrm>
            <a:off x="124252" y="3120190"/>
            <a:ext cx="5711334" cy="48130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0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C</a:t>
            </a:r>
            <a:r>
              <a:rPr kumimoji="0" lang="vi-VN" sz="3000"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rPr>
              <a:t>. </a:t>
            </a:r>
            <a:r>
              <a:rPr lang="en-US" sz="3000">
                <a:solidFill>
                  <a:srgbClr val="0070C0"/>
                </a:solidFill>
                <a:latin typeface="Cambria" panose="02040503050406030204" pitchFamily="18" charset="0"/>
                <a:ea typeface="Cambria" panose="02040503050406030204" pitchFamily="18" charset="0"/>
                <a:cs typeface="Tahoma" panose="020B0604030504040204" pitchFamily="34" charset="0"/>
              </a:rPr>
              <a:t>Vừa loại 1, vừa loại 2</a:t>
            </a:r>
            <a:endParaRPr kumimoji="0" lang="vi-VN" sz="30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sp>
        <p:nvSpPr>
          <p:cNvPr id="44" name="Rectangle 43"/>
          <p:cNvSpPr/>
          <p:nvPr/>
        </p:nvSpPr>
        <p:spPr>
          <a:xfrm>
            <a:off x="78494" y="4089829"/>
            <a:ext cx="8021813" cy="61267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vi-VN" sz="30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D</a:t>
            </a:r>
            <a:r>
              <a:rPr kumimoji="0" lang="vi-VN" sz="3000"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rPr>
              <a:t>. </a:t>
            </a:r>
            <a:r>
              <a:rPr lang="en-US" sz="3000">
                <a:solidFill>
                  <a:srgbClr val="0070C0"/>
                </a:solidFill>
                <a:latin typeface="Cambria" panose="02040503050406030204" pitchFamily="18" charset="0"/>
                <a:ea typeface="Cambria" panose="02040503050406030204" pitchFamily="18" charset="0"/>
                <a:cs typeface="Tahoma" panose="020B0604030504040204" pitchFamily="34" charset="0"/>
              </a:rPr>
              <a:t>Không phải đòn bẩy</a:t>
            </a:r>
            <a:endParaRPr lang="en-US" sz="3000" b="1" dirty="0">
              <a:solidFill>
                <a:srgbClr val="0070C0"/>
              </a:solidFill>
              <a:latin typeface="Cambria" panose="02040503050406030204" pitchFamily="18" charset="0"/>
              <a:ea typeface="Cambria" panose="02040503050406030204" pitchFamily="18" charset="0"/>
              <a:cs typeface="Tahoma" panose="020B0604030504040204" pitchFamily="34" charset="0"/>
            </a:endParaRPr>
          </a:p>
        </p:txBody>
      </p:sp>
      <p:pic>
        <p:nvPicPr>
          <p:cNvPr id="47" name="Picture 4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37318" y="840249"/>
            <a:ext cx="692125" cy="608231"/>
          </a:xfrm>
          <a:prstGeom prst="rect">
            <a:avLst/>
          </a:prstGeom>
        </p:spPr>
      </p:pic>
      <p:pic>
        <p:nvPicPr>
          <p:cNvPr id="51" name="Picture 50"/>
          <p:cNvPicPr>
            <a:picLocks noChangeAspect="1"/>
          </p:cNvPicPr>
          <p:nvPr/>
        </p:nvPicPr>
        <p:blipFill rotWithShape="1">
          <a:blip r:embed="rId14"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387658" y="3096189"/>
            <a:ext cx="662058" cy="579399"/>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38338" y="3887024"/>
            <a:ext cx="600302" cy="527538"/>
          </a:xfrm>
          <a:prstGeom prst="rect">
            <a:avLst/>
          </a:prstGeom>
        </p:spPr>
      </p:pic>
      <p:pic>
        <p:nvPicPr>
          <p:cNvPr id="53" name="Picture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168467" y="2002280"/>
            <a:ext cx="804742" cy="643793"/>
          </a:xfrm>
          <a:prstGeom prst="rect">
            <a:avLst/>
          </a:prstGeom>
        </p:spPr>
      </p:pic>
      <p:sp>
        <p:nvSpPr>
          <p:cNvPr id="18" name="Cloud 17">
            <a:hlinkClick r:id="rId16" action="ppaction://hlinksldjump"/>
          </p:cNvPr>
          <p:cNvSpPr/>
          <p:nvPr/>
        </p:nvSpPr>
        <p:spPr>
          <a:xfrm>
            <a:off x="4716733" y="5116740"/>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bg1">
                    <a:lumMod val="50000"/>
                  </a:schemeClr>
                </a:solidFill>
                <a:effectLst/>
                <a:uLnTx/>
                <a:uFillTx/>
                <a:latin typeface="Cambria" panose="02040503050406030204" pitchFamily="18" charset="0"/>
                <a:ea typeface="Cambria" panose="02040503050406030204" pitchFamily="18" charset="0"/>
              </a:rPr>
              <a:t>QUAY VỀ</a:t>
            </a:r>
            <a:endParaRPr kumimoji="0" lang="vi-VN" sz="3000" b="0" i="0" u="none" strike="noStrike" kern="1200" cap="none" spc="0" normalizeH="0" baseline="0" noProof="0" dirty="0">
              <a:ln>
                <a:noFill/>
              </a:ln>
              <a:solidFill>
                <a:schemeClr val="bg1">
                  <a:lumMod val="50000"/>
                </a:schemeClr>
              </a:solidFill>
              <a:effectLst/>
              <a:uLnTx/>
              <a:uFillTx/>
              <a:latin typeface="Cambria" panose="02040503050406030204" pitchFamily="18" charset="0"/>
              <a:ea typeface="Cambria" panose="02040503050406030204" pitchFamily="18" charset="0"/>
            </a:endParaRPr>
          </a:p>
        </p:txBody>
      </p:sp>
      <p:grpSp>
        <p:nvGrpSpPr>
          <p:cNvPr id="17" name="Group 16">
            <a:extLst>
              <a:ext uri="{FF2B5EF4-FFF2-40B4-BE49-F238E27FC236}">
                <a16:creationId xmlns:a16="http://schemas.microsoft.com/office/drawing/2014/main" xmlns="" id="{45C5D0F5-7FE9-4010-96F7-60DD9AC29741}"/>
              </a:ext>
            </a:extLst>
          </p:cNvPr>
          <p:cNvGrpSpPr/>
          <p:nvPr/>
        </p:nvGrpSpPr>
        <p:grpSpPr>
          <a:xfrm>
            <a:off x="1418046" y="4995958"/>
            <a:ext cx="1035321" cy="1061881"/>
            <a:chOff x="9134528" y="224918"/>
            <a:chExt cx="1448665" cy="1380582"/>
          </a:xfrm>
        </p:grpSpPr>
        <p:pic>
          <p:nvPicPr>
            <p:cNvPr id="19" name="Screen Recording 1">
              <a:hlinkClick r:id="" action="ppaction://media"/>
              <a:extLst>
                <a:ext uri="{FF2B5EF4-FFF2-40B4-BE49-F238E27FC236}">
                  <a16:creationId xmlns:a16="http://schemas.microsoft.com/office/drawing/2014/main" xmlns="" id="{7D268EF8-8495-4CBE-AF22-413954F63C1D}"/>
                </a:ext>
              </a:extLst>
            </p:cNvPr>
            <p:cNvPicPr>
              <a:picLocks noChangeAspect="1"/>
            </p:cNvPicPr>
            <p:nvPr>
              <a:videoFile r:link="rId2"/>
              <p:extLst>
                <p:ext uri="{DAA4B4D4-6D71-4841-9C94-3DE7FCFB9230}">
                  <p14:media xmlns:p14="http://schemas.microsoft.com/office/powerpoint/2010/main" r:embed="rId1"/>
                </p:ext>
              </p:extLst>
            </p:nvPr>
          </p:nvPicPr>
          <p:blipFill>
            <a:blip r:embed="rId17"/>
            <a:stretch>
              <a:fillRect/>
            </a:stretch>
          </p:blipFill>
          <p:spPr>
            <a:xfrm>
              <a:off x="9134528" y="1042709"/>
              <a:ext cx="1448665" cy="5627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 name="Graphic 23" descr="Stopwatch">
              <a:extLst>
                <a:ext uri="{FF2B5EF4-FFF2-40B4-BE49-F238E27FC236}">
                  <a16:creationId xmlns:a16="http://schemas.microsoft.com/office/drawing/2014/main" xmlns="" id="{2643CB9B-AE90-4C09-8649-A10010732AA1}"/>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9502396" y="224918"/>
              <a:ext cx="747339" cy="747339"/>
            </a:xfrm>
            <a:prstGeom prst="rect">
              <a:avLst/>
            </a:prstGeom>
          </p:spPr>
        </p:pic>
      </p:grpSp>
    </p:spTree>
    <p:extLst>
      <p:ext uri="{BB962C8B-B14F-4D97-AF65-F5344CB8AC3E}">
        <p14:creationId xmlns:p14="http://schemas.microsoft.com/office/powerpoint/2010/main" val="291997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4"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5"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6"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4"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5"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4"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5"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video>
              <p:cMediaNode vol="80000" mute="1">
                <p:cTn id="104" fill="hold" display="0">
                  <p:stCondLst>
                    <p:cond delay="indefinite"/>
                  </p:stCondLst>
                </p:cTn>
                <p:tgtEl>
                  <p:spTgt spid="19"/>
                </p:tgtEl>
              </p:cMediaNode>
            </p:video>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1" cstate="print">
            <a:biLevel thresh="25000"/>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2165711" y="253335"/>
            <a:ext cx="11912600" cy="924293"/>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err="1">
                <a:solidFill>
                  <a:srgbClr val="FF0000"/>
                </a:solidFill>
                <a:latin typeface="Cambria" panose="02040503050406030204" pitchFamily="18" charset="0"/>
                <a:ea typeface="Cambria" panose="02040503050406030204" pitchFamily="18" charset="0"/>
                <a:cs typeface="Tahoma" panose="020B0604030504040204" pitchFamily="34" charset="0"/>
              </a:rPr>
              <a:t>Câu</a:t>
            </a:r>
            <a:r>
              <a:rPr lang="en-US" sz="3000" b="1" dirty="0">
                <a:solidFill>
                  <a:srgbClr val="FF0000"/>
                </a:solidFill>
                <a:latin typeface="Cambria" panose="02040503050406030204" pitchFamily="18" charset="0"/>
                <a:ea typeface="Cambria" panose="02040503050406030204" pitchFamily="18" charset="0"/>
                <a:cs typeface="Tahoma" panose="020B0604030504040204" pitchFamily="34" charset="0"/>
              </a:rPr>
              <a:t> </a:t>
            </a:r>
            <a:r>
              <a:rPr lang="en-US" sz="3000" b="1" dirty="0" err="1">
                <a:solidFill>
                  <a:srgbClr val="FF0000"/>
                </a:solidFill>
                <a:latin typeface="Cambria" panose="02040503050406030204" pitchFamily="18" charset="0"/>
                <a:ea typeface="Cambria" panose="02040503050406030204" pitchFamily="18" charset="0"/>
                <a:cs typeface="Tahoma" panose="020B0604030504040204" pitchFamily="34" charset="0"/>
              </a:rPr>
              <a:t>hỏi</a:t>
            </a:r>
            <a:r>
              <a:rPr lang="en-US" sz="3000" b="1" dirty="0">
                <a:solidFill>
                  <a:srgbClr val="FF0000"/>
                </a:solidFill>
                <a:latin typeface="Cambria" panose="02040503050406030204" pitchFamily="18" charset="0"/>
                <a:ea typeface="Cambria" panose="02040503050406030204" pitchFamily="18" charset="0"/>
                <a:cs typeface="Tahoma" panose="020B0604030504040204" pitchFamily="34" charset="0"/>
              </a:rPr>
              <a:t> 6</a:t>
            </a:r>
            <a:r>
              <a:rPr lang="en-US" sz="3000" b="1">
                <a:solidFill>
                  <a:srgbClr val="FF0000"/>
                </a:solidFill>
                <a:latin typeface="Cambria" panose="02040503050406030204" pitchFamily="18" charset="0"/>
                <a:ea typeface="Cambria" panose="02040503050406030204" pitchFamily="18" charset="0"/>
                <a:cs typeface="Tahoma" panose="020B0604030504040204" pitchFamily="34" charset="0"/>
              </a:rPr>
              <a:t>: </a:t>
            </a:r>
            <a:r>
              <a:rPr lang="en-US" sz="3000">
                <a:solidFill>
                  <a:srgbClr val="FF0000"/>
                </a:solidFill>
                <a:latin typeface="Cambria" panose="02040503050406030204" pitchFamily="18" charset="0"/>
                <a:ea typeface="Cambria" panose="02040503050406030204" pitchFamily="18" charset="0"/>
                <a:cs typeface="Tahoma" panose="020B0604030504040204" pitchFamily="34" charset="0"/>
              </a:rPr>
              <a:t>Cánh tay là đòn bẩy loại mấy?</a:t>
            </a:r>
            <a:endParaRPr lang="en-US" sz="3000" dirty="0">
              <a:solidFill>
                <a:srgbClr val="FF0000"/>
              </a:solidFill>
              <a:latin typeface="Cambria" panose="02040503050406030204" pitchFamily="18" charset="0"/>
              <a:ea typeface="Cambria" panose="02040503050406030204" pitchFamily="18" charset="0"/>
              <a:cs typeface="Tahoma" panose="020B0604030504040204" pitchFamily="34" charset="0"/>
            </a:endParaRPr>
          </a:p>
        </p:txBody>
      </p:sp>
      <p:sp>
        <p:nvSpPr>
          <p:cNvPr id="26" name="Rectangle 25"/>
          <p:cNvSpPr/>
          <p:nvPr/>
        </p:nvSpPr>
        <p:spPr>
          <a:xfrm>
            <a:off x="3651114" y="1359945"/>
            <a:ext cx="4906798" cy="52424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a:t>
            </a:r>
            <a:r>
              <a:rPr kumimoji="0" lang="vi-VN" sz="30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 </a:t>
            </a:r>
            <a:r>
              <a:rPr lang="en-US" sz="3000">
                <a:solidFill>
                  <a:srgbClr val="002060"/>
                </a:solidFill>
                <a:latin typeface="Cambria" panose="02040503050406030204" pitchFamily="18" charset="0"/>
                <a:ea typeface="Cambria" panose="02040503050406030204" pitchFamily="18" charset="0"/>
                <a:cs typeface="Tahoma" panose="020B0604030504040204" pitchFamily="34" charset="0"/>
              </a:rPr>
              <a:t>Vừa loại 1, vừa loại 2</a:t>
            </a:r>
            <a:endParaRPr kumimoji="0" lang="vi-VN"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2" name="Rectangle 41"/>
          <p:cNvSpPr/>
          <p:nvPr/>
        </p:nvSpPr>
        <p:spPr>
          <a:xfrm>
            <a:off x="3651114" y="2098778"/>
            <a:ext cx="4130646" cy="5391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vi-VN"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B</a:t>
            </a:r>
            <a:r>
              <a:rPr kumimoji="0" lang="vi-VN" sz="30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 </a:t>
            </a:r>
            <a:r>
              <a:rPr lang="en-US" sz="3000">
                <a:solidFill>
                  <a:srgbClr val="002060"/>
                </a:solidFill>
                <a:latin typeface="Cambria" panose="02040503050406030204" pitchFamily="18" charset="0"/>
                <a:ea typeface="Cambria" panose="02040503050406030204" pitchFamily="18" charset="0"/>
                <a:cs typeface="Tahoma" panose="020B0604030504040204" pitchFamily="34" charset="0"/>
              </a:rPr>
              <a:t>Không phải đòn bẩy</a:t>
            </a:r>
            <a:endParaRPr lang="en-US" sz="3000" b="1" dirty="0">
              <a:solidFill>
                <a:srgbClr val="002060"/>
              </a:solidFill>
              <a:latin typeface="Cambria" panose="02040503050406030204" pitchFamily="18" charset="0"/>
              <a:ea typeface="Cambria" panose="02040503050406030204" pitchFamily="18" charset="0"/>
              <a:cs typeface="Tahoma" panose="020B0604030504040204" pitchFamily="34" charset="0"/>
            </a:endParaRPr>
          </a:p>
        </p:txBody>
      </p:sp>
      <p:sp>
        <p:nvSpPr>
          <p:cNvPr id="43" name="Rectangle 42"/>
          <p:cNvSpPr/>
          <p:nvPr/>
        </p:nvSpPr>
        <p:spPr>
          <a:xfrm>
            <a:off x="3651114" y="2852550"/>
            <a:ext cx="4130646" cy="58933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0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C. </a:t>
            </a:r>
            <a:r>
              <a:rPr lang="en-US" sz="3000">
                <a:solidFill>
                  <a:srgbClr val="002060"/>
                </a:solidFill>
                <a:latin typeface="Cambria" panose="02040503050406030204" pitchFamily="18" charset="0"/>
                <a:ea typeface="Cambria" panose="02040503050406030204" pitchFamily="18" charset="0"/>
                <a:cs typeface="Tahoma" panose="020B0604030504040204" pitchFamily="34" charset="0"/>
              </a:rPr>
              <a:t>Loại 2</a:t>
            </a:r>
            <a:endParaRPr kumimoji="0" lang="vi-VN"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44" name="Rectangle 43"/>
          <p:cNvSpPr/>
          <p:nvPr/>
        </p:nvSpPr>
        <p:spPr>
          <a:xfrm>
            <a:off x="3651114" y="3653301"/>
            <a:ext cx="4906798" cy="52644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0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D. </a:t>
            </a:r>
            <a:r>
              <a:rPr lang="fr-FR" sz="3000">
                <a:solidFill>
                  <a:srgbClr val="002060"/>
                </a:solidFill>
                <a:latin typeface="Cambria" panose="02040503050406030204" pitchFamily="18" charset="0"/>
                <a:ea typeface="Cambria" panose="02040503050406030204" pitchFamily="18" charset="0"/>
                <a:cs typeface="Tahoma" panose="020B0604030504040204" pitchFamily="34" charset="0"/>
              </a:rPr>
              <a:t>Loại 1</a:t>
            </a:r>
            <a:endParaRPr kumimoji="0" lang="vi-VN"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47" name="Picture 4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39641" y="1362196"/>
            <a:ext cx="609600" cy="535709"/>
          </a:xfrm>
          <a:prstGeom prst="rect">
            <a:avLst/>
          </a:prstGeom>
        </p:spPr>
      </p:pic>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47611" y="2932924"/>
            <a:ext cx="547125" cy="480807"/>
          </a:xfrm>
          <a:prstGeom prst="rect">
            <a:avLst/>
          </a:prstGeom>
        </p:spPr>
      </p:pic>
      <p:pic>
        <p:nvPicPr>
          <p:cNvPr id="49" name="Picture 4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077536" y="3540365"/>
            <a:ext cx="804742" cy="643793"/>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32400" y="2147445"/>
            <a:ext cx="577548" cy="507542"/>
          </a:xfrm>
          <a:prstGeom prst="rect">
            <a:avLst/>
          </a:prstGeom>
        </p:spPr>
      </p:pic>
      <p:sp>
        <p:nvSpPr>
          <p:cNvPr id="18" name="Cloud 17">
            <a:hlinkClick r:id="rId16"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bg1">
                    <a:lumMod val="50000"/>
                  </a:schemeClr>
                </a:solidFill>
                <a:effectLst/>
                <a:uLnTx/>
                <a:uFillTx/>
                <a:latin typeface="Cambria" panose="02040503050406030204" pitchFamily="18" charset="0"/>
                <a:ea typeface="Cambria" panose="02040503050406030204" pitchFamily="18" charset="0"/>
              </a:rPr>
              <a:t>QUAY VỀ</a:t>
            </a:r>
            <a:endParaRPr kumimoji="0" lang="vi-VN" sz="3000" b="0" i="0" u="none" strike="noStrike" kern="1200" cap="none" spc="0" normalizeH="0" baseline="0" noProof="0" dirty="0">
              <a:ln>
                <a:noFill/>
              </a:ln>
              <a:solidFill>
                <a:schemeClr val="bg1">
                  <a:lumMod val="50000"/>
                </a:schemeClr>
              </a:solidFill>
              <a:effectLst/>
              <a:uLnTx/>
              <a:uFillTx/>
              <a:latin typeface="Cambria" panose="02040503050406030204" pitchFamily="18" charset="0"/>
              <a:ea typeface="Cambria" panose="02040503050406030204" pitchFamily="18" charset="0"/>
            </a:endParaRPr>
          </a:p>
        </p:txBody>
      </p:sp>
      <p:grpSp>
        <p:nvGrpSpPr>
          <p:cNvPr id="19" name="Group 18">
            <a:extLst>
              <a:ext uri="{FF2B5EF4-FFF2-40B4-BE49-F238E27FC236}">
                <a16:creationId xmlns:a16="http://schemas.microsoft.com/office/drawing/2014/main" xmlns="" id="{45C5D0F5-7FE9-4010-96F7-60DD9AC29741}"/>
              </a:ext>
            </a:extLst>
          </p:cNvPr>
          <p:cNvGrpSpPr/>
          <p:nvPr/>
        </p:nvGrpSpPr>
        <p:grpSpPr>
          <a:xfrm>
            <a:off x="1446876" y="5076801"/>
            <a:ext cx="1035321" cy="1061881"/>
            <a:chOff x="9134528" y="224918"/>
            <a:chExt cx="1448665" cy="1380582"/>
          </a:xfrm>
        </p:grpSpPr>
        <p:pic>
          <p:nvPicPr>
            <p:cNvPr id="20" name="Screen Recording 1">
              <a:hlinkClick r:id="" action="ppaction://media"/>
              <a:extLst>
                <a:ext uri="{FF2B5EF4-FFF2-40B4-BE49-F238E27FC236}">
                  <a16:creationId xmlns:a16="http://schemas.microsoft.com/office/drawing/2014/main" xmlns="" id="{7D268EF8-8495-4CBE-AF22-413954F63C1D}"/>
                </a:ext>
              </a:extLst>
            </p:cNvPr>
            <p:cNvPicPr>
              <a:picLocks noChangeAspect="1"/>
            </p:cNvPicPr>
            <p:nvPr>
              <a:videoFile r:link="rId2"/>
              <p:extLst>
                <p:ext uri="{DAA4B4D4-6D71-4841-9C94-3DE7FCFB9230}">
                  <p14:media xmlns:p14="http://schemas.microsoft.com/office/powerpoint/2010/main" r:embed="rId1"/>
                </p:ext>
              </p:extLst>
            </p:nvPr>
          </p:nvPicPr>
          <p:blipFill>
            <a:blip r:embed="rId17"/>
            <a:stretch>
              <a:fillRect/>
            </a:stretch>
          </p:blipFill>
          <p:spPr>
            <a:xfrm>
              <a:off x="9134528" y="1042709"/>
              <a:ext cx="1448665" cy="5627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1" name="Graphic 23" descr="Stopwatch">
              <a:extLst>
                <a:ext uri="{FF2B5EF4-FFF2-40B4-BE49-F238E27FC236}">
                  <a16:creationId xmlns:a16="http://schemas.microsoft.com/office/drawing/2014/main" xmlns="" id="{2643CB9B-AE90-4C09-8649-A10010732AA1}"/>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9502396" y="224918"/>
              <a:ext cx="747339" cy="747339"/>
            </a:xfrm>
            <a:prstGeom prst="rect">
              <a:avLst/>
            </a:prstGeom>
          </p:spPr>
        </p:pic>
      </p:grpSp>
    </p:spTree>
    <p:extLst>
      <p:ext uri="{BB962C8B-B14F-4D97-AF65-F5344CB8AC3E}">
        <p14:creationId xmlns:p14="http://schemas.microsoft.com/office/powerpoint/2010/main" val="126764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4"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5"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5"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4"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5"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4"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6" name="Check mark.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00B05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video>
              <p:cMediaNode vol="80000" mute="1">
                <p:cTn id="104" fill="hold" display="0">
                  <p:stCondLst>
                    <p:cond delay="indefinite"/>
                  </p:stCondLst>
                </p:cTn>
                <p:tgtEl>
                  <p:spTgt spid="20"/>
                </p:tgtEl>
              </p:cMediaNode>
            </p:video>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1" cstate="print">
            <a:biLevel thresh="25000"/>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98394" y="151559"/>
            <a:ext cx="11772763" cy="1820676"/>
          </a:xfrm>
          <a:prstGeom prst="snip2DiagRect">
            <a:avLst>
              <a:gd name="adj1" fmla="val 0"/>
              <a:gd name="adj2" fmla="val 46210"/>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FF0000"/>
                </a:solidFill>
                <a:latin typeface="Cambria" panose="02040503050406030204" pitchFamily="18" charset="0"/>
                <a:ea typeface="Cambria" panose="02040503050406030204" pitchFamily="18" charset="0"/>
              </a:rPr>
              <a:t>Câu</a:t>
            </a:r>
            <a:r>
              <a:rPr lang="en-US" sz="3000" b="1" dirty="0">
                <a:solidFill>
                  <a:srgbClr val="FF0000"/>
                </a:solidFill>
                <a:latin typeface="Cambria" panose="02040503050406030204" pitchFamily="18" charset="0"/>
                <a:ea typeface="Cambria" panose="02040503050406030204" pitchFamily="18" charset="0"/>
              </a:rPr>
              <a:t> </a:t>
            </a:r>
            <a:r>
              <a:rPr lang="en-US" sz="3000" b="1" dirty="0" err="1">
                <a:solidFill>
                  <a:srgbClr val="FF0000"/>
                </a:solidFill>
                <a:latin typeface="Cambria" panose="02040503050406030204" pitchFamily="18" charset="0"/>
                <a:ea typeface="Cambria" panose="02040503050406030204" pitchFamily="18" charset="0"/>
              </a:rPr>
              <a:t>hỏi</a:t>
            </a:r>
            <a:r>
              <a:rPr lang="en-US" sz="3000" b="1" dirty="0">
                <a:solidFill>
                  <a:srgbClr val="FF0000"/>
                </a:solidFill>
                <a:latin typeface="Cambria" panose="02040503050406030204" pitchFamily="18" charset="0"/>
                <a:ea typeface="Cambria" panose="02040503050406030204" pitchFamily="18" charset="0"/>
              </a:rPr>
              <a:t> 7: </a:t>
            </a:r>
          </a:p>
          <a:p>
            <a:pPr lvl="0" algn="ctr">
              <a:defRPr/>
            </a:pPr>
            <a:r>
              <a:rPr lang="vi-VN" sz="3000">
                <a:solidFill>
                  <a:srgbClr val="FF0000"/>
                </a:solidFill>
                <a:latin typeface="Cambria" panose="02040503050406030204" pitchFamily="18" charset="0"/>
                <a:ea typeface="Cambria" panose="02040503050406030204" pitchFamily="18" charset="0"/>
              </a:rPr>
              <a:t>Điền vào chỗ trống: "Đòn bẩy loại 2: Điểm tựa nằm ngoài khoảng giữa điểm đặt O,, O, của hai lực, lực tác dụng lên đòn bẩy F, nằm ... điểm tựa O hơn vị trí của lực F"</a:t>
            </a:r>
            <a:endParaRPr kumimoji="0" lang="vi-VN" sz="3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8" name="Cloud 17">
            <a:hlinkClick r:id="rId13" action="ppaction://hlinksldjump"/>
          </p:cNvPr>
          <p:cNvSpPr/>
          <p:nvPr/>
        </p:nvSpPr>
        <p:spPr>
          <a:xfrm>
            <a:off x="4667492" y="5126848"/>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bg1">
                    <a:lumMod val="50000"/>
                  </a:schemeClr>
                </a:solidFill>
                <a:effectLst/>
                <a:uLnTx/>
                <a:uFillTx/>
                <a:latin typeface="Cambria" panose="02040503050406030204" pitchFamily="18" charset="0"/>
                <a:ea typeface="Cambria" panose="02040503050406030204" pitchFamily="18" charset="0"/>
              </a:rPr>
              <a:t>QUAY VỀ</a:t>
            </a:r>
            <a:endParaRPr kumimoji="0" lang="vi-VN" sz="3000" b="0" i="0" u="none" strike="noStrike" kern="1200" cap="none" spc="0" normalizeH="0" baseline="0" noProof="0" dirty="0">
              <a:ln>
                <a:noFill/>
              </a:ln>
              <a:solidFill>
                <a:schemeClr val="bg1">
                  <a:lumMod val="50000"/>
                </a:schemeClr>
              </a:solidFill>
              <a:effectLst/>
              <a:uLnTx/>
              <a:uFillTx/>
              <a:latin typeface="Cambria" panose="02040503050406030204" pitchFamily="18" charset="0"/>
              <a:ea typeface="Cambria" panose="02040503050406030204" pitchFamily="18" charset="0"/>
            </a:endParaRPr>
          </a:p>
        </p:txBody>
      </p:sp>
      <p:grpSp>
        <p:nvGrpSpPr>
          <p:cNvPr id="19" name="Group 18">
            <a:extLst>
              <a:ext uri="{FF2B5EF4-FFF2-40B4-BE49-F238E27FC236}">
                <a16:creationId xmlns:a16="http://schemas.microsoft.com/office/drawing/2014/main" xmlns="" id="{45C5D0F5-7FE9-4010-96F7-60DD9AC29741}"/>
              </a:ext>
            </a:extLst>
          </p:cNvPr>
          <p:cNvGrpSpPr/>
          <p:nvPr/>
        </p:nvGrpSpPr>
        <p:grpSpPr>
          <a:xfrm>
            <a:off x="1456759" y="5214273"/>
            <a:ext cx="1035321" cy="1061881"/>
            <a:chOff x="9134528" y="224918"/>
            <a:chExt cx="1448665" cy="1380582"/>
          </a:xfrm>
        </p:grpSpPr>
        <p:pic>
          <p:nvPicPr>
            <p:cNvPr id="20" name="Screen Recording 1">
              <a:hlinkClick r:id="" action="ppaction://media"/>
              <a:extLst>
                <a:ext uri="{FF2B5EF4-FFF2-40B4-BE49-F238E27FC236}">
                  <a16:creationId xmlns:a16="http://schemas.microsoft.com/office/drawing/2014/main" xmlns="" id="{7D268EF8-8495-4CBE-AF22-413954F63C1D}"/>
                </a:ext>
              </a:extLst>
            </p:cNvPr>
            <p:cNvPicPr>
              <a:picLocks noChangeAspect="1"/>
            </p:cNvPicPr>
            <p:nvPr>
              <a:videoFile r:link="rId2"/>
              <p:extLst>
                <p:ext uri="{DAA4B4D4-6D71-4841-9C94-3DE7FCFB9230}">
                  <p14:media xmlns:p14="http://schemas.microsoft.com/office/powerpoint/2010/main" r:embed="rId1"/>
                </p:ext>
              </p:extLst>
            </p:nvPr>
          </p:nvPicPr>
          <p:blipFill>
            <a:blip r:embed="rId14"/>
            <a:stretch>
              <a:fillRect/>
            </a:stretch>
          </p:blipFill>
          <p:spPr>
            <a:xfrm>
              <a:off x="9134528" y="1042709"/>
              <a:ext cx="1448665" cy="5627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1" name="Graphic 23" descr="Stopwatch">
              <a:extLst>
                <a:ext uri="{FF2B5EF4-FFF2-40B4-BE49-F238E27FC236}">
                  <a16:creationId xmlns:a16="http://schemas.microsoft.com/office/drawing/2014/main" xmlns="" id="{2643CB9B-AE90-4C09-8649-A10010732AA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9502396" y="224918"/>
              <a:ext cx="747339" cy="747339"/>
            </a:xfrm>
            <a:prstGeom prst="rect">
              <a:avLst/>
            </a:prstGeom>
          </p:spPr>
        </p:pic>
      </p:grpSp>
      <p:sp>
        <p:nvSpPr>
          <p:cNvPr id="2" name="Rectangle 1">
            <a:extLst>
              <a:ext uri="{FF2B5EF4-FFF2-40B4-BE49-F238E27FC236}">
                <a16:creationId xmlns:a16="http://schemas.microsoft.com/office/drawing/2014/main" xmlns="" id="{38510147-D6FB-51D6-F5BF-B48B1380FD9A}"/>
              </a:ext>
            </a:extLst>
          </p:cNvPr>
          <p:cNvSpPr/>
          <p:nvPr/>
        </p:nvSpPr>
        <p:spPr>
          <a:xfrm>
            <a:off x="3651114" y="2210176"/>
            <a:ext cx="4906798" cy="52424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a:t>
            </a:r>
            <a:r>
              <a:rPr kumimoji="0" lang="vi-VN" sz="30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 </a:t>
            </a:r>
            <a:r>
              <a:rPr lang="en-US" sz="3000">
                <a:solidFill>
                  <a:srgbClr val="002060"/>
                </a:solidFill>
                <a:latin typeface="Cambria" panose="02040503050406030204" pitchFamily="18" charset="0"/>
                <a:ea typeface="Cambria" panose="02040503050406030204" pitchFamily="18" charset="0"/>
                <a:cs typeface="Tahoma" panose="020B0604030504040204" pitchFamily="34" charset="0"/>
              </a:rPr>
              <a:t>Gần</a:t>
            </a:r>
            <a:endParaRPr kumimoji="0" lang="vi-VN"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xmlns="" id="{896EA5A2-C286-FD0B-4590-1094548C93BF}"/>
              </a:ext>
            </a:extLst>
          </p:cNvPr>
          <p:cNvSpPr/>
          <p:nvPr/>
        </p:nvSpPr>
        <p:spPr>
          <a:xfrm>
            <a:off x="3651114" y="2949009"/>
            <a:ext cx="4130646" cy="5391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vi-VN"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B</a:t>
            </a:r>
            <a:r>
              <a:rPr kumimoji="0" lang="vi-VN" sz="30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 </a:t>
            </a:r>
            <a:r>
              <a:rPr lang="en-US" sz="3000">
                <a:solidFill>
                  <a:srgbClr val="002060"/>
                </a:solidFill>
                <a:latin typeface="Cambria" panose="02040503050406030204" pitchFamily="18" charset="0"/>
                <a:ea typeface="Cambria" panose="02040503050406030204" pitchFamily="18" charset="0"/>
                <a:cs typeface="Tahoma" panose="020B0604030504040204" pitchFamily="34" charset="0"/>
              </a:rPr>
              <a:t>Bất kì</a:t>
            </a:r>
            <a:endParaRPr lang="en-US" sz="3000" b="1" dirty="0">
              <a:solidFill>
                <a:srgbClr val="002060"/>
              </a:solidFill>
              <a:latin typeface="Cambria" panose="02040503050406030204" pitchFamily="18" charset="0"/>
              <a:ea typeface="Cambria" panose="02040503050406030204" pitchFamily="18" charset="0"/>
              <a:cs typeface="Tahoma" panose="020B0604030504040204" pitchFamily="34" charset="0"/>
            </a:endParaRPr>
          </a:p>
        </p:txBody>
      </p:sp>
      <p:sp>
        <p:nvSpPr>
          <p:cNvPr id="6" name="Rectangle 5">
            <a:extLst>
              <a:ext uri="{FF2B5EF4-FFF2-40B4-BE49-F238E27FC236}">
                <a16:creationId xmlns:a16="http://schemas.microsoft.com/office/drawing/2014/main" xmlns="" id="{CBF5E3D0-767C-516F-C83F-3F5443B8B230}"/>
              </a:ext>
            </a:extLst>
          </p:cNvPr>
          <p:cNvSpPr/>
          <p:nvPr/>
        </p:nvSpPr>
        <p:spPr>
          <a:xfrm>
            <a:off x="3651114" y="3702781"/>
            <a:ext cx="4130646" cy="58933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0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C. </a:t>
            </a:r>
            <a:r>
              <a:rPr lang="en-US" sz="3000">
                <a:solidFill>
                  <a:srgbClr val="002060"/>
                </a:solidFill>
                <a:latin typeface="Cambria" panose="02040503050406030204" pitchFamily="18" charset="0"/>
                <a:ea typeface="Cambria" panose="02040503050406030204" pitchFamily="18" charset="0"/>
                <a:cs typeface="Tahoma" panose="020B0604030504040204" pitchFamily="34" charset="0"/>
              </a:rPr>
              <a:t>Chính giữa</a:t>
            </a:r>
            <a:endParaRPr kumimoji="0" lang="vi-VN"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xmlns="" id="{E651EE97-114A-F718-C981-AE0AD4D12B33}"/>
              </a:ext>
            </a:extLst>
          </p:cNvPr>
          <p:cNvSpPr/>
          <p:nvPr/>
        </p:nvSpPr>
        <p:spPr>
          <a:xfrm>
            <a:off x="3651114" y="4503532"/>
            <a:ext cx="4906798" cy="52644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0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D. </a:t>
            </a:r>
            <a:r>
              <a:rPr lang="fr-FR" sz="3000">
                <a:solidFill>
                  <a:srgbClr val="002060"/>
                </a:solidFill>
                <a:latin typeface="Cambria" panose="02040503050406030204" pitchFamily="18" charset="0"/>
                <a:ea typeface="Cambria" panose="02040503050406030204" pitchFamily="18" charset="0"/>
                <a:cs typeface="Tahoma" panose="020B0604030504040204" pitchFamily="34" charset="0"/>
              </a:rPr>
              <a:t>Xa</a:t>
            </a:r>
            <a:endParaRPr kumimoji="0" lang="vi-VN"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xmlns="" id="{63FD51BC-937E-4B20-E550-36C2D6F29BA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39641" y="2212427"/>
            <a:ext cx="609600" cy="535709"/>
          </a:xfrm>
          <a:prstGeom prst="rect">
            <a:avLst/>
          </a:prstGeom>
        </p:spPr>
      </p:pic>
      <p:pic>
        <p:nvPicPr>
          <p:cNvPr id="12" name="Picture 11">
            <a:extLst>
              <a:ext uri="{FF2B5EF4-FFF2-40B4-BE49-F238E27FC236}">
                <a16:creationId xmlns:a16="http://schemas.microsoft.com/office/drawing/2014/main" xmlns="" id="{4B133BB4-56FE-5D40-2A3B-BAC82B6A127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147611" y="3783155"/>
            <a:ext cx="547125" cy="480807"/>
          </a:xfrm>
          <a:prstGeom prst="rect">
            <a:avLst/>
          </a:prstGeom>
        </p:spPr>
      </p:pic>
      <p:pic>
        <p:nvPicPr>
          <p:cNvPr id="13" name="Picture 12">
            <a:extLst>
              <a:ext uri="{FF2B5EF4-FFF2-40B4-BE49-F238E27FC236}">
                <a16:creationId xmlns:a16="http://schemas.microsoft.com/office/drawing/2014/main" xmlns="" id="{FE825B5D-7810-41E0-97AA-FFA7DE150AB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077536" y="4390596"/>
            <a:ext cx="804742" cy="643793"/>
          </a:xfrm>
          <a:prstGeom prst="rect">
            <a:avLst/>
          </a:prstGeom>
        </p:spPr>
      </p:pic>
      <p:pic>
        <p:nvPicPr>
          <p:cNvPr id="14" name="Picture 13">
            <a:extLst>
              <a:ext uri="{FF2B5EF4-FFF2-40B4-BE49-F238E27FC236}">
                <a16:creationId xmlns:a16="http://schemas.microsoft.com/office/drawing/2014/main" xmlns="" id="{B3E80FAF-BEEA-E5E0-BF3D-875170D5800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32400" y="2997676"/>
            <a:ext cx="577548" cy="507542"/>
          </a:xfrm>
          <a:prstGeom prst="rect">
            <a:avLst/>
          </a:prstGeom>
        </p:spPr>
      </p:pic>
    </p:spTree>
    <p:extLst>
      <p:ext uri="{BB962C8B-B14F-4D97-AF65-F5344CB8AC3E}">
        <p14:creationId xmlns:p14="http://schemas.microsoft.com/office/powerpoint/2010/main" val="199409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2250" fill="hold"/>
                                        <p:tgtEl>
                                          <p:spTgt spid="7"/>
                                        </p:tgtEl>
                                        <p:attrNameLst>
                                          <p:attrName>r</p:attrName>
                                        </p:attrNameLst>
                                      </p:cBhvr>
                                    </p:animRot>
                                  </p:childTnLst>
                                </p:cTn>
                              </p:par>
                              <p:par>
                                <p:cTn id="12" presetID="8" presetClass="emph" presetSubtype="0" repeatCount="indefinite" fill="hold" nodeType="withEffect">
                                  <p:stCondLst>
                                    <p:cond delay="0"/>
                                  </p:stCondLst>
                                  <p:childTnLst>
                                    <p:animRot by="21600000">
                                      <p:cBhvr>
                                        <p:cTn id="13" dur="2500" fill="hold"/>
                                        <p:tgtEl>
                                          <p:spTgt spid="9"/>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11"/>
                                        </p:tgtEl>
                                        <p:attrNameLst>
                                          <p:attrName>r</p:attrName>
                                        </p:attrNameLst>
                                      </p:cBhvr>
                                    </p:animRot>
                                  </p:childTnLst>
                                </p:cTn>
                              </p:par>
                              <p:par>
                                <p:cTn id="16" presetID="2" presetClass="entr" presetSubtype="2" repeatCount="indefinite" fill="hold" grpId="0" nodeType="withEffect">
                                  <p:stCondLst>
                                    <p:cond delay="50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20000" fill="hold"/>
                                        <p:tgtEl>
                                          <p:spTgt spid="40"/>
                                        </p:tgtEl>
                                        <p:attrNameLst>
                                          <p:attrName>ppt_x</p:attrName>
                                        </p:attrNameLst>
                                      </p:cBhvr>
                                      <p:tavLst>
                                        <p:tav tm="0">
                                          <p:val>
                                            <p:strVal val="1+#ppt_w/2"/>
                                          </p:val>
                                        </p:tav>
                                        <p:tav tm="100000">
                                          <p:val>
                                            <p:strVal val="#ppt_x"/>
                                          </p:val>
                                        </p:tav>
                                      </p:tavLst>
                                    </p:anim>
                                    <p:anim calcmode="lin" valueType="num">
                                      <p:cBhvr additive="base">
                                        <p:cTn id="19" dur="20000" fill="hold"/>
                                        <p:tgtEl>
                                          <p:spTgt spid="40"/>
                                        </p:tgtEl>
                                        <p:attrNameLst>
                                          <p:attrName>ppt_y</p:attrName>
                                        </p:attrNameLst>
                                      </p:cBhvr>
                                      <p:tavLst>
                                        <p:tav tm="0">
                                          <p:val>
                                            <p:strVal val="#ppt_y"/>
                                          </p:val>
                                        </p:tav>
                                        <p:tav tm="100000">
                                          <p:val>
                                            <p:strVal val="#ppt_y"/>
                                          </p:val>
                                        </p:tav>
                                      </p:tavLst>
                                    </p:anim>
                                  </p:childTnLst>
                                </p:cTn>
                              </p:par>
                              <p:par>
                                <p:cTn id="20" presetID="2" presetClass="entr" presetSubtype="8" repeatCount="indefinite" fill="hold" grpId="0" nodeType="withEffect">
                                  <p:stCondLst>
                                    <p:cond delay="50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20000" fill="hold"/>
                                        <p:tgtEl>
                                          <p:spTgt spid="41"/>
                                        </p:tgtEl>
                                        <p:attrNameLst>
                                          <p:attrName>ppt_x</p:attrName>
                                        </p:attrNameLst>
                                      </p:cBhvr>
                                      <p:tavLst>
                                        <p:tav tm="0">
                                          <p:val>
                                            <p:strVal val="0-#ppt_w/2"/>
                                          </p:val>
                                        </p:tav>
                                        <p:tav tm="100000">
                                          <p:val>
                                            <p:strVal val="#ppt_x"/>
                                          </p:val>
                                        </p:tav>
                                      </p:tavLst>
                                    </p:anim>
                                    <p:anim calcmode="lin" valueType="num">
                                      <p:cBhvr additive="base">
                                        <p:cTn id="23" dur="20000" fill="hold"/>
                                        <p:tgtEl>
                                          <p:spTgt spid="41"/>
                                        </p:tgtEl>
                                        <p:attrNameLst>
                                          <p:attrName>ppt_y</p:attrName>
                                        </p:attrNameLst>
                                      </p:cBhvr>
                                      <p:tavLst>
                                        <p:tav tm="0">
                                          <p:val>
                                            <p:strVal val="#ppt_y"/>
                                          </p:val>
                                        </p:tav>
                                        <p:tav tm="100000">
                                          <p:val>
                                            <p:strVal val="#ppt_y"/>
                                          </p:val>
                                        </p:tav>
                                      </p:tavLst>
                                    </p:anim>
                                  </p:childTnLst>
                                </p:cTn>
                              </p:par>
                              <p:par>
                                <p:cTn id="24" presetID="42" presetClass="entr" presetSubtype="0" fill="hold" grpId="0" nodeType="withEffect">
                                  <p:stCondLst>
                                    <p:cond delay="50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anim calcmode="lin" valueType="num">
                                      <p:cBhvr>
                                        <p:cTn id="27" dur="500" fill="hold"/>
                                        <p:tgtEl>
                                          <p:spTgt spid="2"/>
                                        </p:tgtEl>
                                        <p:attrNameLst>
                                          <p:attrName>ppt_x</p:attrName>
                                        </p:attrNameLst>
                                      </p:cBhvr>
                                      <p:tavLst>
                                        <p:tav tm="0">
                                          <p:val>
                                            <p:strVal val="#ppt_x"/>
                                          </p:val>
                                        </p:tav>
                                        <p:tav tm="100000">
                                          <p:val>
                                            <p:strVal val="#ppt_x"/>
                                          </p:val>
                                        </p:tav>
                                      </p:tavLst>
                                    </p:anim>
                                    <p:anim calcmode="lin" valueType="num">
                                      <p:cBhvr>
                                        <p:cTn id="28" dur="500" fill="hold"/>
                                        <p:tgtEl>
                                          <p:spTgt spid="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10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anim calcmode="lin" valueType="num">
                                      <p:cBhvr>
                                        <p:cTn id="32" dur="500" fill="hold"/>
                                        <p:tgtEl>
                                          <p:spTgt spid="5"/>
                                        </p:tgtEl>
                                        <p:attrNameLst>
                                          <p:attrName>ppt_x</p:attrName>
                                        </p:attrNameLst>
                                      </p:cBhvr>
                                      <p:tavLst>
                                        <p:tav tm="0">
                                          <p:val>
                                            <p:strVal val="#ppt_x"/>
                                          </p:val>
                                        </p:tav>
                                        <p:tav tm="100000">
                                          <p:val>
                                            <p:strVal val="#ppt_x"/>
                                          </p:val>
                                        </p:tav>
                                      </p:tavLst>
                                    </p:anim>
                                    <p:anim calcmode="lin" valueType="num">
                                      <p:cBhvr>
                                        <p:cTn id="33" dur="5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50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anim calcmode="lin" valueType="num">
                                      <p:cBhvr>
                                        <p:cTn id="37" dur="500" fill="hold"/>
                                        <p:tgtEl>
                                          <p:spTgt spid="6"/>
                                        </p:tgtEl>
                                        <p:attrNameLst>
                                          <p:attrName>ppt_x</p:attrName>
                                        </p:attrNameLst>
                                      </p:cBhvr>
                                      <p:tavLst>
                                        <p:tav tm="0">
                                          <p:val>
                                            <p:strVal val="#ppt_x"/>
                                          </p:val>
                                        </p:tav>
                                        <p:tav tm="100000">
                                          <p:val>
                                            <p:strVal val="#ppt_x"/>
                                          </p:val>
                                        </p:tav>
                                      </p:tavLst>
                                    </p:anim>
                                    <p:anim calcmode="lin" valueType="num">
                                      <p:cBhvr>
                                        <p:cTn id="38" dur="5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anim calcmode="lin" valueType="num">
                                      <p:cBhvr>
                                        <p:cTn id="42" dur="500" fill="hold"/>
                                        <p:tgtEl>
                                          <p:spTgt spid="8"/>
                                        </p:tgtEl>
                                        <p:attrNameLst>
                                          <p:attrName>ppt_x</p:attrName>
                                        </p:attrNameLst>
                                      </p:cBhvr>
                                      <p:tavLst>
                                        <p:tav tm="0">
                                          <p:val>
                                            <p:strVal val="#ppt_x"/>
                                          </p:val>
                                        </p:tav>
                                        <p:tav tm="100000">
                                          <p:val>
                                            <p:strVal val="#ppt_x"/>
                                          </p:val>
                                        </p:tav>
                                      </p:tavLst>
                                    </p:anim>
                                    <p:anim calcmode="lin" valueType="num">
                                      <p:cBhvr>
                                        <p:cTn id="43"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44" fill="hold" display="0">
                  <p:stCondLst>
                    <p:cond delay="indefinite"/>
                  </p:stCondLst>
                </p:cTn>
                <p:tgtEl>
                  <p:spTgt spid="20"/>
                </p:tgtEl>
              </p:cMediaNode>
            </p:video>
            <p:seq concurrent="1" nextAc="seek">
              <p:cTn id="45" restart="whenNotActive" fill="hold" evtFilter="cancelBubble" nodeType="interactiveSeq">
                <p:stCondLst>
                  <p:cond evt="onClick" delay="0">
                    <p:tgtEl>
                      <p:spTgt spid="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2"/>
                                        </p:tgtEl>
                                        <p:attrNameLst>
                                          <p:attrName>fillcolor</p:attrName>
                                        </p:attrNameLst>
                                      </p:cBhvr>
                                      <p:to>
                                        <a:srgbClr val="FFF2CC"/>
                                      </p:to>
                                    </p:animClr>
                                    <p:set>
                                      <p:cBhvr>
                                        <p:cTn id="50" dur="250" fill="hold"/>
                                        <p:tgtEl>
                                          <p:spTgt spid="2"/>
                                        </p:tgtEl>
                                        <p:attrNameLst>
                                          <p:attrName>fill.type</p:attrName>
                                        </p:attrNameLst>
                                      </p:cBhvr>
                                      <p:to>
                                        <p:strVal val="solid"/>
                                      </p:to>
                                    </p:set>
                                    <p:set>
                                      <p:cBhvr>
                                        <p:cTn id="51" dur="250" fill="hold"/>
                                        <p:tgtEl>
                                          <p:spTgt spid="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250" fill="hold"/>
                                        <p:tgtEl>
                                          <p:spTgt spid="10"/>
                                        </p:tgtEl>
                                        <p:attrNameLst>
                                          <p:attrName>ppt_w</p:attrName>
                                        </p:attrNameLst>
                                      </p:cBhvr>
                                      <p:tavLst>
                                        <p:tav tm="0">
                                          <p:val>
                                            <p:strVal val="4*#ppt_w"/>
                                          </p:val>
                                        </p:tav>
                                        <p:tav tm="100000">
                                          <p:val>
                                            <p:strVal val="#ppt_w"/>
                                          </p:val>
                                        </p:tav>
                                      </p:tavLst>
                                    </p:anim>
                                    <p:anim calcmode="lin" valueType="num">
                                      <p:cBhvr>
                                        <p:cTn id="5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Wrong Buzzer.wav"/>
                                        </p:tgtEl>
                                      </p:cMediaNode>
                                    </p:audio>
                                  </p:subTnLst>
                                </p:cTn>
                              </p:par>
                              <p:par>
                                <p:cTn id="56" presetID="1" presetClass="emph" presetSubtype="2" fill="hold" nodeType="withEffect">
                                  <p:stCondLst>
                                    <p:cond delay="1000"/>
                                  </p:stCondLst>
                                  <p:childTnLst>
                                    <p:animClr clrSpc="rgb" dir="cw">
                                      <p:cBhvr>
                                        <p:cTn id="57" dur="250" fill="hold"/>
                                        <p:tgtEl>
                                          <p:spTgt spid="2"/>
                                        </p:tgtEl>
                                        <p:attrNameLst>
                                          <p:attrName>fillcolor</p:attrName>
                                        </p:attrNameLst>
                                      </p:cBhvr>
                                      <p:to>
                                        <a:srgbClr val="FFFF00"/>
                                      </p:to>
                                    </p:animClr>
                                    <p:set>
                                      <p:cBhvr>
                                        <p:cTn id="58" dur="250" fill="hold"/>
                                        <p:tgtEl>
                                          <p:spTgt spid="2"/>
                                        </p:tgtEl>
                                        <p:attrNameLst>
                                          <p:attrName>fill.type</p:attrName>
                                        </p:attrNameLst>
                                      </p:cBhvr>
                                      <p:to>
                                        <p:strVal val="solid"/>
                                      </p:to>
                                    </p:set>
                                    <p:set>
                                      <p:cBhvr>
                                        <p:cTn id="59" dur="25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60" restart="whenNotActive" fill="hold" evtFilter="cancelBubble" nodeType="interactiveSeq">
                <p:stCondLst>
                  <p:cond evt="onClick" delay="0">
                    <p:tgtEl>
                      <p:spTgt spid="5"/>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5"/>
                                        </p:tgtEl>
                                        <p:attrNameLst>
                                          <p:attrName>fillcolor</p:attrName>
                                        </p:attrNameLst>
                                      </p:cBhvr>
                                      <p:to>
                                        <a:srgbClr val="FFF2CC"/>
                                      </p:to>
                                    </p:animClr>
                                    <p:set>
                                      <p:cBhvr>
                                        <p:cTn id="65" dur="250" fill="hold"/>
                                        <p:tgtEl>
                                          <p:spTgt spid="5"/>
                                        </p:tgtEl>
                                        <p:attrNameLst>
                                          <p:attrName>fill.type</p:attrName>
                                        </p:attrNameLst>
                                      </p:cBhvr>
                                      <p:to>
                                        <p:strVal val="solid"/>
                                      </p:to>
                                    </p:set>
                                    <p:set>
                                      <p:cBhvr>
                                        <p:cTn id="66" dur="250" fill="hold"/>
                                        <p:tgtEl>
                                          <p:spTgt spid="5"/>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4"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14"/>
                                        </p:tgtEl>
                                        <p:attrNameLst>
                                          <p:attrName>style.visibility</p:attrName>
                                        </p:attrNameLst>
                                      </p:cBhvr>
                                      <p:to>
                                        <p:strVal val="visible"/>
                                      </p:to>
                                    </p:set>
                                    <p:anim calcmode="lin" valueType="num">
                                      <p:cBhvr>
                                        <p:cTn id="69" dur="250" fill="hold"/>
                                        <p:tgtEl>
                                          <p:spTgt spid="14"/>
                                        </p:tgtEl>
                                        <p:attrNameLst>
                                          <p:attrName>ppt_w</p:attrName>
                                        </p:attrNameLst>
                                      </p:cBhvr>
                                      <p:tavLst>
                                        <p:tav tm="0">
                                          <p:val>
                                            <p:strVal val="4*#ppt_w"/>
                                          </p:val>
                                        </p:tav>
                                        <p:tav tm="100000">
                                          <p:val>
                                            <p:strVal val="#ppt_w"/>
                                          </p:val>
                                        </p:tav>
                                      </p:tavLst>
                                    </p:anim>
                                    <p:anim calcmode="lin" valueType="num">
                                      <p:cBhvr>
                                        <p:cTn id="70"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Wrong Buzzer.wav"/>
                                        </p:tgtEl>
                                      </p:cMediaNode>
                                    </p:audio>
                                  </p:subTnLst>
                                </p:cTn>
                              </p:par>
                              <p:par>
                                <p:cTn id="71" presetID="1" presetClass="emph" presetSubtype="2" fill="hold" nodeType="withEffect">
                                  <p:stCondLst>
                                    <p:cond delay="1000"/>
                                  </p:stCondLst>
                                  <p:childTnLst>
                                    <p:animClr clrSpc="rgb" dir="cw">
                                      <p:cBhvr>
                                        <p:cTn id="72" dur="250" fill="hold"/>
                                        <p:tgtEl>
                                          <p:spTgt spid="5"/>
                                        </p:tgtEl>
                                        <p:attrNameLst>
                                          <p:attrName>fillcolor</p:attrName>
                                        </p:attrNameLst>
                                      </p:cBhvr>
                                      <p:to>
                                        <a:srgbClr val="FFFF00"/>
                                      </p:to>
                                    </p:animClr>
                                    <p:set>
                                      <p:cBhvr>
                                        <p:cTn id="73" dur="250" fill="hold"/>
                                        <p:tgtEl>
                                          <p:spTgt spid="5"/>
                                        </p:tgtEl>
                                        <p:attrNameLst>
                                          <p:attrName>fill.type</p:attrName>
                                        </p:attrNameLst>
                                      </p:cBhvr>
                                      <p:to>
                                        <p:strVal val="solid"/>
                                      </p:to>
                                    </p:set>
                                    <p:set>
                                      <p:cBhvr>
                                        <p:cTn id="74"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75" restart="whenNotActive" fill="hold" evtFilter="cancelBubble" nodeType="interactiveSeq">
                <p:stCondLst>
                  <p:cond evt="onClick" delay="0">
                    <p:tgtEl>
                      <p:spTgt spid="6"/>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6"/>
                                        </p:tgtEl>
                                        <p:attrNameLst>
                                          <p:attrName>fillcolor</p:attrName>
                                        </p:attrNameLst>
                                      </p:cBhvr>
                                      <p:to>
                                        <a:srgbClr val="FFF2CC"/>
                                      </p:to>
                                    </p:animClr>
                                    <p:set>
                                      <p:cBhvr>
                                        <p:cTn id="80" dur="250" fill="hold"/>
                                        <p:tgtEl>
                                          <p:spTgt spid="6"/>
                                        </p:tgtEl>
                                        <p:attrNameLst>
                                          <p:attrName>fill.type</p:attrName>
                                        </p:attrNameLst>
                                      </p:cBhvr>
                                      <p:to>
                                        <p:strVal val="solid"/>
                                      </p:to>
                                    </p:set>
                                    <p:set>
                                      <p:cBhvr>
                                        <p:cTn id="81" dur="250" fill="hold"/>
                                        <p:tgtEl>
                                          <p:spTgt spid="6"/>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4"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2"/>
                                        </p:tgtEl>
                                        <p:attrNameLst>
                                          <p:attrName>style.visibility</p:attrName>
                                        </p:attrNameLst>
                                      </p:cBhvr>
                                      <p:to>
                                        <p:strVal val="visible"/>
                                      </p:to>
                                    </p:set>
                                    <p:anim calcmode="lin" valueType="num">
                                      <p:cBhvr>
                                        <p:cTn id="84" dur="250" fill="hold"/>
                                        <p:tgtEl>
                                          <p:spTgt spid="12"/>
                                        </p:tgtEl>
                                        <p:attrNameLst>
                                          <p:attrName>ppt_w</p:attrName>
                                        </p:attrNameLst>
                                      </p:cBhvr>
                                      <p:tavLst>
                                        <p:tav tm="0">
                                          <p:val>
                                            <p:strVal val="4*#ppt_w"/>
                                          </p:val>
                                        </p:tav>
                                        <p:tav tm="100000">
                                          <p:val>
                                            <p:strVal val="#ppt_w"/>
                                          </p:val>
                                        </p:tav>
                                      </p:tavLst>
                                    </p:anim>
                                    <p:anim calcmode="lin" valueType="num">
                                      <p:cBhvr>
                                        <p:cTn id="85"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5" name="Wrong Buzzer.wav"/>
                                        </p:tgtEl>
                                      </p:cMediaNode>
                                    </p:audio>
                                  </p:subTnLst>
                                </p:cTn>
                              </p:par>
                              <p:par>
                                <p:cTn id="86" presetID="1" presetClass="emph" presetSubtype="2" fill="hold" nodeType="withEffect">
                                  <p:stCondLst>
                                    <p:cond delay="1000"/>
                                  </p:stCondLst>
                                  <p:childTnLst>
                                    <p:animClr clrSpc="rgb" dir="cw">
                                      <p:cBhvr>
                                        <p:cTn id="87" dur="250" fill="hold"/>
                                        <p:tgtEl>
                                          <p:spTgt spid="6"/>
                                        </p:tgtEl>
                                        <p:attrNameLst>
                                          <p:attrName>fillcolor</p:attrName>
                                        </p:attrNameLst>
                                      </p:cBhvr>
                                      <p:to>
                                        <a:srgbClr val="FFFF00"/>
                                      </p:to>
                                    </p:animClr>
                                    <p:set>
                                      <p:cBhvr>
                                        <p:cTn id="88" dur="250" fill="hold"/>
                                        <p:tgtEl>
                                          <p:spTgt spid="6"/>
                                        </p:tgtEl>
                                        <p:attrNameLst>
                                          <p:attrName>fill.type</p:attrName>
                                        </p:attrNameLst>
                                      </p:cBhvr>
                                      <p:to>
                                        <p:strVal val="solid"/>
                                      </p:to>
                                    </p:set>
                                    <p:set>
                                      <p:cBhvr>
                                        <p:cTn id="8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90" restart="whenNotActive" fill="hold" evtFilter="cancelBubble" nodeType="interactiveSeq">
                <p:stCondLst>
                  <p:cond evt="onClick" delay="0">
                    <p:tgtEl>
                      <p:spTgt spid="8"/>
                    </p:tgtEl>
                  </p:cond>
                </p:stCondLst>
                <p:endSync evt="end" delay="0">
                  <p:rtn val="all"/>
                </p:endSync>
                <p:childTnLst>
                  <p:par>
                    <p:cTn id="91" fill="hold">
                      <p:stCondLst>
                        <p:cond delay="0"/>
                      </p:stCondLst>
                      <p:childTnLst>
                        <p:par>
                          <p:cTn id="92" fill="hold">
                            <p:stCondLst>
                              <p:cond delay="0"/>
                            </p:stCondLst>
                            <p:childTnLst>
                              <p:par>
                                <p:cTn id="93" presetID="1" presetClass="emph" presetSubtype="2" fill="hold" nodeType="clickEffect">
                                  <p:stCondLst>
                                    <p:cond delay="0"/>
                                  </p:stCondLst>
                                  <p:childTnLst>
                                    <p:animClr clrSpc="rgb" dir="cw">
                                      <p:cBhvr>
                                        <p:cTn id="94" dur="250" fill="hold"/>
                                        <p:tgtEl>
                                          <p:spTgt spid="8"/>
                                        </p:tgtEl>
                                        <p:attrNameLst>
                                          <p:attrName>fillcolor</p:attrName>
                                        </p:attrNameLst>
                                      </p:cBhvr>
                                      <p:to>
                                        <a:srgbClr val="FFF2CC"/>
                                      </p:to>
                                    </p:animClr>
                                    <p:set>
                                      <p:cBhvr>
                                        <p:cTn id="95" dur="250" fill="hold"/>
                                        <p:tgtEl>
                                          <p:spTgt spid="8"/>
                                        </p:tgtEl>
                                        <p:attrNameLst>
                                          <p:attrName>fill.type</p:attrName>
                                        </p:attrNameLst>
                                      </p:cBhvr>
                                      <p:to>
                                        <p:strVal val="solid"/>
                                      </p:to>
                                    </p:set>
                                    <p:set>
                                      <p:cBhvr>
                                        <p:cTn id="96" dur="250" fill="hold"/>
                                        <p:tgtEl>
                                          <p:spTgt spid="8"/>
                                        </p:tgtEl>
                                        <p:attrNameLst>
                                          <p:attrName>fill.on</p:attrName>
                                        </p:attrNameLst>
                                      </p:cBhvr>
                                      <p:to>
                                        <p:strVal val="true"/>
                                      </p:to>
                                    </p:set>
                                  </p:childTnLst>
                                  <p:subTnLst>
                                    <p:audio>
                                      <p:cMediaNode>
                                        <p:cTn display="0" masterRel="sameClick">
                                          <p:stCondLst>
                                            <p:cond evt="begin" delay="0">
                                              <p:tn val="93"/>
                                            </p:cond>
                                          </p:stCondLst>
                                          <p:endCondLst>
                                            <p:cond evt="onStopAudio" delay="0">
                                              <p:tgtEl>
                                                <p:sldTgt/>
                                              </p:tgtEl>
                                            </p:cond>
                                          </p:endCondLst>
                                        </p:cTn>
                                        <p:tgtEl>
                                          <p:sndTgt r:embed="rId4" name="click.wav"/>
                                        </p:tgtEl>
                                      </p:cMediaNode>
                                    </p:audio>
                                  </p:subTnLst>
                                </p:cTn>
                              </p:par>
                              <p:par>
                                <p:cTn id="97" presetID="23" presetClass="entr" presetSubtype="32" fill="hold" nodeType="withEffect">
                                  <p:stCondLst>
                                    <p:cond delay="1000"/>
                                  </p:stCondLst>
                                  <p:childTnLst>
                                    <p:set>
                                      <p:cBhvr>
                                        <p:cTn id="98" dur="1" fill="hold">
                                          <p:stCondLst>
                                            <p:cond delay="0"/>
                                          </p:stCondLst>
                                        </p:cTn>
                                        <p:tgtEl>
                                          <p:spTgt spid="13"/>
                                        </p:tgtEl>
                                        <p:attrNameLst>
                                          <p:attrName>style.visibility</p:attrName>
                                        </p:attrNameLst>
                                      </p:cBhvr>
                                      <p:to>
                                        <p:strVal val="visible"/>
                                      </p:to>
                                    </p:set>
                                    <p:anim calcmode="lin" valueType="num">
                                      <p:cBhvr>
                                        <p:cTn id="99" dur="250" fill="hold"/>
                                        <p:tgtEl>
                                          <p:spTgt spid="13"/>
                                        </p:tgtEl>
                                        <p:attrNameLst>
                                          <p:attrName>ppt_w</p:attrName>
                                        </p:attrNameLst>
                                      </p:cBhvr>
                                      <p:tavLst>
                                        <p:tav tm="0">
                                          <p:val>
                                            <p:strVal val="4*#ppt_w"/>
                                          </p:val>
                                        </p:tav>
                                        <p:tav tm="100000">
                                          <p:val>
                                            <p:strVal val="#ppt_w"/>
                                          </p:val>
                                        </p:tav>
                                      </p:tavLst>
                                    </p:anim>
                                    <p:anim calcmode="lin" valueType="num">
                                      <p:cBhvr>
                                        <p:cTn id="100"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7"/>
                                            </p:cond>
                                          </p:stCondLst>
                                          <p:endCondLst>
                                            <p:cond evt="onStopAudio" delay="0">
                                              <p:tgtEl>
                                                <p:sldTgt/>
                                              </p:tgtEl>
                                            </p:cond>
                                          </p:endCondLst>
                                        </p:cTn>
                                        <p:tgtEl>
                                          <p:sndTgt r:embed="rId6" name="Check mark.wav"/>
                                        </p:tgtEl>
                                      </p:cMediaNode>
                                    </p:audio>
                                  </p:subTnLst>
                                </p:cTn>
                              </p:par>
                              <p:par>
                                <p:cTn id="101" presetID="1" presetClass="emph" presetSubtype="2" fill="hold" nodeType="withEffect">
                                  <p:stCondLst>
                                    <p:cond delay="1000"/>
                                  </p:stCondLst>
                                  <p:childTnLst>
                                    <p:animClr clrSpc="rgb" dir="cw">
                                      <p:cBhvr>
                                        <p:cTn id="102" dur="250" fill="hold"/>
                                        <p:tgtEl>
                                          <p:spTgt spid="8"/>
                                        </p:tgtEl>
                                        <p:attrNameLst>
                                          <p:attrName>fillcolor</p:attrName>
                                        </p:attrNameLst>
                                      </p:cBhvr>
                                      <p:to>
                                        <a:srgbClr val="00B050"/>
                                      </p:to>
                                    </p:animClr>
                                    <p:set>
                                      <p:cBhvr>
                                        <p:cTn id="103" dur="250" fill="hold"/>
                                        <p:tgtEl>
                                          <p:spTgt spid="8"/>
                                        </p:tgtEl>
                                        <p:attrNameLst>
                                          <p:attrName>fill.type</p:attrName>
                                        </p:attrNameLst>
                                      </p:cBhvr>
                                      <p:to>
                                        <p:strVal val="solid"/>
                                      </p:to>
                                    </p:set>
                                    <p:set>
                                      <p:cBhvr>
                                        <p:cTn id="104"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4" grpId="0" animBg="1"/>
      <p:bldP spid="40" grpId="0" animBg="1"/>
      <p:bldP spid="41" grpId="0" animBg="1"/>
      <p:bldP spid="2" grpId="0" animBg="1"/>
      <p:bldP spid="5" grpId="0" animBg="1"/>
      <p:bldP spid="6"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D4BBEA4-B0D0-4CF0-9156-3081DEF7B793}"/>
              </a:ext>
            </a:extLst>
          </p:cNvPr>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5" name="Picture 4">
            <a:extLst>
              <a:ext uri="{FF2B5EF4-FFF2-40B4-BE49-F238E27FC236}">
                <a16:creationId xmlns:a16="http://schemas.microsoft.com/office/drawing/2014/main" xmlns="" id="{8B1F1D64-3EC5-DBBF-72D0-E6BCF3BB6AD5}"/>
              </a:ext>
            </a:extLst>
          </p:cNvPr>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6" name="Picture 5">
            <a:extLst>
              <a:ext uri="{FF2B5EF4-FFF2-40B4-BE49-F238E27FC236}">
                <a16:creationId xmlns:a16="http://schemas.microsoft.com/office/drawing/2014/main" xmlns="" id="{8782AD26-7480-8015-F563-9000DF0CD5C1}"/>
              </a:ext>
            </a:extLst>
          </p:cNvPr>
          <p:cNvPicPr>
            <a:picLocks noChangeAspect="1"/>
          </p:cNvPicPr>
          <p:nvPr/>
        </p:nvPicPr>
        <p:blipFill>
          <a:blip r:embed="rId11" cstate="print">
            <a:biLevel thresh="25000"/>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7" name="Snip Diagonal Corner Rectangle 3">
            <a:extLst>
              <a:ext uri="{FF2B5EF4-FFF2-40B4-BE49-F238E27FC236}">
                <a16:creationId xmlns:a16="http://schemas.microsoft.com/office/drawing/2014/main" xmlns="" id="{1D9E726D-5107-C49B-5C8C-5C5AC5F5C5E5}"/>
              </a:ext>
            </a:extLst>
          </p:cNvPr>
          <p:cNvSpPr/>
          <p:nvPr/>
        </p:nvSpPr>
        <p:spPr>
          <a:xfrm>
            <a:off x="98394" y="151559"/>
            <a:ext cx="11772763" cy="1820676"/>
          </a:xfrm>
          <a:prstGeom prst="snip2DiagRect">
            <a:avLst>
              <a:gd name="adj1" fmla="val 0"/>
              <a:gd name="adj2" fmla="val 46210"/>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FF0000"/>
                </a:solidFill>
                <a:latin typeface="Cambria" panose="02040503050406030204" pitchFamily="18" charset="0"/>
                <a:ea typeface="Cambria" panose="02040503050406030204" pitchFamily="18" charset="0"/>
              </a:rPr>
              <a:t>Câu</a:t>
            </a:r>
            <a:r>
              <a:rPr lang="en-US" sz="3000" b="1" dirty="0">
                <a:solidFill>
                  <a:srgbClr val="FF0000"/>
                </a:solidFill>
                <a:latin typeface="Cambria" panose="02040503050406030204" pitchFamily="18" charset="0"/>
                <a:ea typeface="Cambria" panose="02040503050406030204" pitchFamily="18" charset="0"/>
              </a:rPr>
              <a:t> </a:t>
            </a:r>
            <a:r>
              <a:rPr lang="en-US" sz="3000" b="1" err="1">
                <a:solidFill>
                  <a:srgbClr val="FF0000"/>
                </a:solidFill>
                <a:latin typeface="Cambria" panose="02040503050406030204" pitchFamily="18" charset="0"/>
                <a:ea typeface="Cambria" panose="02040503050406030204" pitchFamily="18" charset="0"/>
              </a:rPr>
              <a:t>hỏi</a:t>
            </a:r>
            <a:r>
              <a:rPr lang="en-US" sz="3000" b="1">
                <a:solidFill>
                  <a:srgbClr val="FF0000"/>
                </a:solidFill>
                <a:latin typeface="Cambria" panose="02040503050406030204" pitchFamily="18" charset="0"/>
                <a:ea typeface="Cambria" panose="02040503050406030204" pitchFamily="18" charset="0"/>
              </a:rPr>
              <a:t> 8: </a:t>
            </a:r>
            <a:endParaRPr lang="en-US" sz="3000" b="1" dirty="0">
              <a:solidFill>
                <a:srgbClr val="FF0000"/>
              </a:solidFill>
              <a:latin typeface="Cambria" panose="02040503050406030204" pitchFamily="18" charset="0"/>
              <a:ea typeface="Cambria" panose="02040503050406030204" pitchFamily="18" charset="0"/>
            </a:endParaRPr>
          </a:p>
          <a:p>
            <a:pPr lvl="0" algn="ctr">
              <a:defRPr/>
            </a:pPr>
            <a:r>
              <a:rPr lang="vi-VN" sz="3000">
                <a:solidFill>
                  <a:srgbClr val="FF0000"/>
                </a:solidFill>
                <a:latin typeface="Cambria" panose="02040503050406030204" pitchFamily="18" charset="0"/>
                <a:ea typeface="Cambria" panose="02040503050406030204" pitchFamily="18" charset="0"/>
              </a:rPr>
              <a:t>Đòn bẩy là một công cụ có thể thay đổi hướng tác dụng của lực và có thể cung cấp lợi thế về?</a:t>
            </a:r>
            <a:endParaRPr kumimoji="0" lang="vi-VN" sz="3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8" name="Cloud 7">
            <a:extLst>
              <a:ext uri="{FF2B5EF4-FFF2-40B4-BE49-F238E27FC236}">
                <a16:creationId xmlns:a16="http://schemas.microsoft.com/office/drawing/2014/main" xmlns="" id="{3EB3BD63-C86A-879B-0107-18857A42CEE0}"/>
              </a:ext>
            </a:extLst>
          </p:cNvPr>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9" name="Cloud 8">
            <a:extLst>
              <a:ext uri="{FF2B5EF4-FFF2-40B4-BE49-F238E27FC236}">
                <a16:creationId xmlns:a16="http://schemas.microsoft.com/office/drawing/2014/main" xmlns="" id="{8BF3403E-4FE2-633D-B80D-1208DA21AD9A}"/>
              </a:ext>
            </a:extLst>
          </p:cNvPr>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0" name="Cloud 9">
            <a:hlinkClick r:id="rId13" action="ppaction://hlinksldjump"/>
            <a:extLst>
              <a:ext uri="{FF2B5EF4-FFF2-40B4-BE49-F238E27FC236}">
                <a16:creationId xmlns:a16="http://schemas.microsoft.com/office/drawing/2014/main" xmlns="" id="{45DC1B88-1CCE-F70E-9FB8-8044A614C992}"/>
              </a:ext>
            </a:extLst>
          </p:cNvPr>
          <p:cNvSpPr/>
          <p:nvPr/>
        </p:nvSpPr>
        <p:spPr>
          <a:xfrm>
            <a:off x="4667492" y="5126848"/>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bg1">
                    <a:lumMod val="50000"/>
                  </a:schemeClr>
                </a:solidFill>
                <a:effectLst/>
                <a:uLnTx/>
                <a:uFillTx/>
                <a:latin typeface="Cambria" panose="02040503050406030204" pitchFamily="18" charset="0"/>
                <a:ea typeface="Cambria" panose="02040503050406030204" pitchFamily="18" charset="0"/>
              </a:rPr>
              <a:t>QUAY VỀ</a:t>
            </a:r>
            <a:endParaRPr kumimoji="0" lang="vi-VN" sz="3000" b="0" i="0" u="none" strike="noStrike" kern="1200" cap="none" spc="0" normalizeH="0" baseline="0" noProof="0" dirty="0">
              <a:ln>
                <a:noFill/>
              </a:ln>
              <a:solidFill>
                <a:schemeClr val="bg1">
                  <a:lumMod val="50000"/>
                </a:schemeClr>
              </a:solidFill>
              <a:effectLst/>
              <a:uLnTx/>
              <a:uFillTx/>
              <a:latin typeface="Cambria" panose="02040503050406030204" pitchFamily="18" charset="0"/>
              <a:ea typeface="Cambria" panose="02040503050406030204" pitchFamily="18" charset="0"/>
            </a:endParaRPr>
          </a:p>
        </p:txBody>
      </p:sp>
      <p:grpSp>
        <p:nvGrpSpPr>
          <p:cNvPr id="11" name="Group 10">
            <a:extLst>
              <a:ext uri="{FF2B5EF4-FFF2-40B4-BE49-F238E27FC236}">
                <a16:creationId xmlns:a16="http://schemas.microsoft.com/office/drawing/2014/main" xmlns="" id="{4F008D4F-F412-B098-BCBD-81F31587B749}"/>
              </a:ext>
            </a:extLst>
          </p:cNvPr>
          <p:cNvGrpSpPr/>
          <p:nvPr/>
        </p:nvGrpSpPr>
        <p:grpSpPr>
          <a:xfrm>
            <a:off x="1456759" y="5214273"/>
            <a:ext cx="1035321" cy="1061881"/>
            <a:chOff x="9134528" y="224918"/>
            <a:chExt cx="1448665" cy="1380582"/>
          </a:xfrm>
        </p:grpSpPr>
        <p:pic>
          <p:nvPicPr>
            <p:cNvPr id="12" name="Screen Recording 1">
              <a:hlinkClick r:id="" action="ppaction://media"/>
              <a:extLst>
                <a:ext uri="{FF2B5EF4-FFF2-40B4-BE49-F238E27FC236}">
                  <a16:creationId xmlns:a16="http://schemas.microsoft.com/office/drawing/2014/main" xmlns="" id="{145F15A8-27AF-0FD3-F4E5-207CF807D25E}"/>
                </a:ext>
              </a:extLst>
            </p:cNvPr>
            <p:cNvPicPr>
              <a:picLocks noChangeAspect="1"/>
            </p:cNvPicPr>
            <p:nvPr>
              <a:videoFile r:link="rId2"/>
              <p:extLst>
                <p:ext uri="{DAA4B4D4-6D71-4841-9C94-3DE7FCFB9230}">
                  <p14:media xmlns:p14="http://schemas.microsoft.com/office/powerpoint/2010/main" r:embed="rId1"/>
                </p:ext>
              </p:extLst>
            </p:nvPr>
          </p:nvPicPr>
          <p:blipFill>
            <a:blip r:embed="rId14"/>
            <a:stretch>
              <a:fillRect/>
            </a:stretch>
          </p:blipFill>
          <p:spPr>
            <a:xfrm>
              <a:off x="9134528" y="1042709"/>
              <a:ext cx="1448665" cy="5627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Graphic 23" descr="Stopwatch">
              <a:extLst>
                <a:ext uri="{FF2B5EF4-FFF2-40B4-BE49-F238E27FC236}">
                  <a16:creationId xmlns:a16="http://schemas.microsoft.com/office/drawing/2014/main" xmlns="" id="{2AB0BC1B-579B-CB56-17BE-2FCEAF57EA32}"/>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9502396" y="224918"/>
              <a:ext cx="747339" cy="747339"/>
            </a:xfrm>
            <a:prstGeom prst="rect">
              <a:avLst/>
            </a:prstGeom>
          </p:spPr>
        </p:pic>
      </p:grpSp>
      <p:sp>
        <p:nvSpPr>
          <p:cNvPr id="14" name="Rectangle 13">
            <a:extLst>
              <a:ext uri="{FF2B5EF4-FFF2-40B4-BE49-F238E27FC236}">
                <a16:creationId xmlns:a16="http://schemas.microsoft.com/office/drawing/2014/main" xmlns="" id="{9C07B5A4-7354-4BCD-75AF-39D745592E75}"/>
              </a:ext>
            </a:extLst>
          </p:cNvPr>
          <p:cNvSpPr/>
          <p:nvPr/>
        </p:nvSpPr>
        <p:spPr>
          <a:xfrm>
            <a:off x="3651114" y="2210176"/>
            <a:ext cx="4906798" cy="52424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a:t>
            </a:r>
            <a:r>
              <a:rPr kumimoji="0" lang="vi-VN" sz="30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 </a:t>
            </a:r>
            <a:r>
              <a:rPr lang="vi-VN" sz="3000">
                <a:solidFill>
                  <a:srgbClr val="002060"/>
                </a:solidFill>
                <a:latin typeface="Cambria" panose="02040503050406030204" pitchFamily="18" charset="0"/>
                <a:ea typeface="Cambria" panose="02040503050406030204" pitchFamily="18" charset="0"/>
                <a:cs typeface="Tahoma" panose="020B0604030504040204" pitchFamily="34" charset="0"/>
              </a:rPr>
              <a:t>Khối lượng</a:t>
            </a:r>
            <a:endParaRPr kumimoji="0" lang="vi-VN"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5" name="Rectangle 14">
            <a:extLst>
              <a:ext uri="{FF2B5EF4-FFF2-40B4-BE49-F238E27FC236}">
                <a16:creationId xmlns:a16="http://schemas.microsoft.com/office/drawing/2014/main" xmlns="" id="{910E9E63-2EC8-1114-53AD-3EA48F3C9F0C}"/>
              </a:ext>
            </a:extLst>
          </p:cNvPr>
          <p:cNvSpPr/>
          <p:nvPr/>
        </p:nvSpPr>
        <p:spPr>
          <a:xfrm>
            <a:off x="3651114" y="2949009"/>
            <a:ext cx="4130646" cy="5391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vi-VN"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B</a:t>
            </a:r>
            <a:r>
              <a:rPr kumimoji="0" lang="vi-VN" sz="30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 </a:t>
            </a:r>
            <a:r>
              <a:rPr lang="en-US" sz="3000">
                <a:solidFill>
                  <a:srgbClr val="002060"/>
                </a:solidFill>
                <a:latin typeface="Cambria" panose="02040503050406030204" pitchFamily="18" charset="0"/>
                <a:ea typeface="Cambria" panose="02040503050406030204" pitchFamily="18" charset="0"/>
                <a:cs typeface="Tahoma" panose="020B0604030504040204" pitchFamily="34" charset="0"/>
              </a:rPr>
              <a:t>Trọng lực</a:t>
            </a:r>
            <a:endParaRPr lang="en-US" sz="3000" b="1" dirty="0">
              <a:solidFill>
                <a:srgbClr val="002060"/>
              </a:solidFill>
              <a:latin typeface="Cambria" panose="02040503050406030204" pitchFamily="18" charset="0"/>
              <a:ea typeface="Cambria" panose="02040503050406030204" pitchFamily="18" charset="0"/>
              <a:cs typeface="Tahoma" panose="020B0604030504040204" pitchFamily="34" charset="0"/>
            </a:endParaRPr>
          </a:p>
        </p:txBody>
      </p:sp>
      <p:sp>
        <p:nvSpPr>
          <p:cNvPr id="16" name="Rectangle 15">
            <a:extLst>
              <a:ext uri="{FF2B5EF4-FFF2-40B4-BE49-F238E27FC236}">
                <a16:creationId xmlns:a16="http://schemas.microsoft.com/office/drawing/2014/main" xmlns="" id="{11B474CD-4B50-AC64-C0CA-CA061E8A573F}"/>
              </a:ext>
            </a:extLst>
          </p:cNvPr>
          <p:cNvSpPr/>
          <p:nvPr/>
        </p:nvSpPr>
        <p:spPr>
          <a:xfrm>
            <a:off x="3651114" y="3702781"/>
            <a:ext cx="4130646" cy="58933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0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C. </a:t>
            </a:r>
            <a:r>
              <a:rPr lang="en-US" sz="3000">
                <a:solidFill>
                  <a:srgbClr val="002060"/>
                </a:solidFill>
                <a:latin typeface="Cambria" panose="02040503050406030204" pitchFamily="18" charset="0"/>
                <a:ea typeface="Cambria" panose="02040503050406030204" pitchFamily="18" charset="0"/>
                <a:cs typeface="Tahoma" panose="020B0604030504040204" pitchFamily="34" charset="0"/>
              </a:rPr>
              <a:t>Thể tích</a:t>
            </a:r>
            <a:endParaRPr kumimoji="0" lang="vi-VN"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7" name="Rectangle 16">
            <a:extLst>
              <a:ext uri="{FF2B5EF4-FFF2-40B4-BE49-F238E27FC236}">
                <a16:creationId xmlns:a16="http://schemas.microsoft.com/office/drawing/2014/main" xmlns="" id="{CA27D6E7-7C48-6768-2AEA-BE986306480D}"/>
              </a:ext>
            </a:extLst>
          </p:cNvPr>
          <p:cNvSpPr/>
          <p:nvPr/>
        </p:nvSpPr>
        <p:spPr>
          <a:xfrm>
            <a:off x="3651114" y="4550357"/>
            <a:ext cx="4906798" cy="52644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0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D. </a:t>
            </a:r>
            <a:r>
              <a:rPr lang="fr-FR" sz="3000">
                <a:solidFill>
                  <a:srgbClr val="002060"/>
                </a:solidFill>
                <a:latin typeface="Cambria" panose="02040503050406030204" pitchFamily="18" charset="0"/>
                <a:ea typeface="Cambria" panose="02040503050406030204" pitchFamily="18" charset="0"/>
                <a:cs typeface="Tahoma" panose="020B0604030504040204" pitchFamily="34" charset="0"/>
              </a:rPr>
              <a:t>Lực</a:t>
            </a:r>
            <a:endParaRPr kumimoji="0" lang="vi-VN"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8" name="Picture 17">
            <a:extLst>
              <a:ext uri="{FF2B5EF4-FFF2-40B4-BE49-F238E27FC236}">
                <a16:creationId xmlns:a16="http://schemas.microsoft.com/office/drawing/2014/main" xmlns="" id="{7817A271-5E01-36EF-F4D3-E627DD57488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39641" y="2212427"/>
            <a:ext cx="609600" cy="535709"/>
          </a:xfrm>
          <a:prstGeom prst="rect">
            <a:avLst/>
          </a:prstGeom>
        </p:spPr>
      </p:pic>
      <p:pic>
        <p:nvPicPr>
          <p:cNvPr id="19" name="Picture 18">
            <a:extLst>
              <a:ext uri="{FF2B5EF4-FFF2-40B4-BE49-F238E27FC236}">
                <a16:creationId xmlns:a16="http://schemas.microsoft.com/office/drawing/2014/main" xmlns="" id="{E25CC617-DCE3-534A-0D81-BDA1F6A6006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147611" y="3783155"/>
            <a:ext cx="547125" cy="480807"/>
          </a:xfrm>
          <a:prstGeom prst="rect">
            <a:avLst/>
          </a:prstGeom>
        </p:spPr>
      </p:pic>
      <p:pic>
        <p:nvPicPr>
          <p:cNvPr id="20" name="Picture 19">
            <a:extLst>
              <a:ext uri="{FF2B5EF4-FFF2-40B4-BE49-F238E27FC236}">
                <a16:creationId xmlns:a16="http://schemas.microsoft.com/office/drawing/2014/main" xmlns="" id="{681937CE-3390-542E-B0B2-0C3913A9C3F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077536" y="4390596"/>
            <a:ext cx="804742" cy="643793"/>
          </a:xfrm>
          <a:prstGeom prst="rect">
            <a:avLst/>
          </a:prstGeom>
        </p:spPr>
      </p:pic>
      <p:pic>
        <p:nvPicPr>
          <p:cNvPr id="21" name="Picture 20">
            <a:extLst>
              <a:ext uri="{FF2B5EF4-FFF2-40B4-BE49-F238E27FC236}">
                <a16:creationId xmlns:a16="http://schemas.microsoft.com/office/drawing/2014/main" xmlns="" id="{925CAF64-F3A0-F2FF-7485-41DB95F09AC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32400" y="2997676"/>
            <a:ext cx="577548" cy="507542"/>
          </a:xfrm>
          <a:prstGeom prst="rect">
            <a:avLst/>
          </a:prstGeom>
        </p:spPr>
      </p:pic>
    </p:spTree>
    <p:extLst>
      <p:ext uri="{BB962C8B-B14F-4D97-AF65-F5344CB8AC3E}">
        <p14:creationId xmlns:p14="http://schemas.microsoft.com/office/powerpoint/2010/main" val="100294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2250" fill="hold"/>
                                        <p:tgtEl>
                                          <p:spTgt spid="4"/>
                                        </p:tgtEl>
                                        <p:attrNameLst>
                                          <p:attrName>r</p:attrName>
                                        </p:attrNameLst>
                                      </p:cBhvr>
                                    </p:animRot>
                                  </p:childTnLst>
                                </p:cTn>
                              </p:par>
                              <p:par>
                                <p:cTn id="12" presetID="8" presetClass="emph" presetSubtype="0" repeatCount="indefinite" fill="hold" nodeType="withEffect">
                                  <p:stCondLst>
                                    <p:cond delay="0"/>
                                  </p:stCondLst>
                                  <p:childTnLst>
                                    <p:animRot by="21600000">
                                      <p:cBhvr>
                                        <p:cTn id="13" dur="2500" fill="hold"/>
                                        <p:tgtEl>
                                          <p:spTgt spid="5"/>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6"/>
                                        </p:tgtEl>
                                        <p:attrNameLst>
                                          <p:attrName>r</p:attrName>
                                        </p:attrNameLst>
                                      </p:cBhvr>
                                    </p:animRot>
                                  </p:childTnLst>
                                </p:cTn>
                              </p:par>
                              <p:par>
                                <p:cTn id="16" presetID="2" presetClass="entr" presetSubtype="2" repeatCount="indefinite"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20000" fill="hold"/>
                                        <p:tgtEl>
                                          <p:spTgt spid="8"/>
                                        </p:tgtEl>
                                        <p:attrNameLst>
                                          <p:attrName>ppt_x</p:attrName>
                                        </p:attrNameLst>
                                      </p:cBhvr>
                                      <p:tavLst>
                                        <p:tav tm="0">
                                          <p:val>
                                            <p:strVal val="1+#ppt_w/2"/>
                                          </p:val>
                                        </p:tav>
                                        <p:tav tm="100000">
                                          <p:val>
                                            <p:strVal val="#ppt_x"/>
                                          </p:val>
                                        </p:tav>
                                      </p:tavLst>
                                    </p:anim>
                                    <p:anim calcmode="lin" valueType="num">
                                      <p:cBhvr additive="base">
                                        <p:cTn id="19" dur="200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8" repeatCount="indefinite" fill="hold" grpId="0" nodeType="withEffect">
                                  <p:stCondLst>
                                    <p:cond delay="50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0000" fill="hold"/>
                                        <p:tgtEl>
                                          <p:spTgt spid="9"/>
                                        </p:tgtEl>
                                        <p:attrNameLst>
                                          <p:attrName>ppt_x</p:attrName>
                                        </p:attrNameLst>
                                      </p:cBhvr>
                                      <p:tavLst>
                                        <p:tav tm="0">
                                          <p:val>
                                            <p:strVal val="0-#ppt_w/2"/>
                                          </p:val>
                                        </p:tav>
                                        <p:tav tm="100000">
                                          <p:val>
                                            <p:strVal val="#ppt_x"/>
                                          </p:val>
                                        </p:tav>
                                      </p:tavLst>
                                    </p:anim>
                                    <p:anim calcmode="lin" valueType="num">
                                      <p:cBhvr additive="base">
                                        <p:cTn id="23" dur="20000" fill="hold"/>
                                        <p:tgtEl>
                                          <p:spTgt spid="9"/>
                                        </p:tgtEl>
                                        <p:attrNameLst>
                                          <p:attrName>ppt_y</p:attrName>
                                        </p:attrNameLst>
                                      </p:cBhvr>
                                      <p:tavLst>
                                        <p:tav tm="0">
                                          <p:val>
                                            <p:strVal val="#ppt_y"/>
                                          </p:val>
                                        </p:tav>
                                        <p:tav tm="100000">
                                          <p:val>
                                            <p:strVal val="#ppt_y"/>
                                          </p:val>
                                        </p:tav>
                                      </p:tavLst>
                                    </p:anim>
                                  </p:childTnLst>
                                </p:cTn>
                              </p:par>
                              <p:par>
                                <p:cTn id="24" presetID="42" presetClass="entr" presetSubtype="0" fill="hold" grpId="0" nodeType="withEffect">
                                  <p:stCondLst>
                                    <p:cond delay="5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anim calcmode="lin" valueType="num">
                                      <p:cBhvr>
                                        <p:cTn id="27" dur="500" fill="hold"/>
                                        <p:tgtEl>
                                          <p:spTgt spid="14"/>
                                        </p:tgtEl>
                                        <p:attrNameLst>
                                          <p:attrName>ppt_x</p:attrName>
                                        </p:attrNameLst>
                                      </p:cBhvr>
                                      <p:tavLst>
                                        <p:tav tm="0">
                                          <p:val>
                                            <p:strVal val="#ppt_x"/>
                                          </p:val>
                                        </p:tav>
                                        <p:tav tm="100000">
                                          <p:val>
                                            <p:strVal val="#ppt_x"/>
                                          </p:val>
                                        </p:tav>
                                      </p:tavLst>
                                    </p:anim>
                                    <p:anim calcmode="lin" valueType="num">
                                      <p:cBhvr>
                                        <p:cTn id="28" dur="5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10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anim calcmode="lin" valueType="num">
                                      <p:cBhvr>
                                        <p:cTn id="32" dur="500" fill="hold"/>
                                        <p:tgtEl>
                                          <p:spTgt spid="15"/>
                                        </p:tgtEl>
                                        <p:attrNameLst>
                                          <p:attrName>ppt_x</p:attrName>
                                        </p:attrNameLst>
                                      </p:cBhvr>
                                      <p:tavLst>
                                        <p:tav tm="0">
                                          <p:val>
                                            <p:strVal val="#ppt_x"/>
                                          </p:val>
                                        </p:tav>
                                        <p:tav tm="100000">
                                          <p:val>
                                            <p:strVal val="#ppt_x"/>
                                          </p:val>
                                        </p:tav>
                                      </p:tavLst>
                                    </p:anim>
                                    <p:anim calcmode="lin" valueType="num">
                                      <p:cBhvr>
                                        <p:cTn id="33" dur="5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5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anim calcmode="lin" valueType="num">
                                      <p:cBhvr>
                                        <p:cTn id="37" dur="500" fill="hold"/>
                                        <p:tgtEl>
                                          <p:spTgt spid="16"/>
                                        </p:tgtEl>
                                        <p:attrNameLst>
                                          <p:attrName>ppt_x</p:attrName>
                                        </p:attrNameLst>
                                      </p:cBhvr>
                                      <p:tavLst>
                                        <p:tav tm="0">
                                          <p:val>
                                            <p:strVal val="#ppt_x"/>
                                          </p:val>
                                        </p:tav>
                                        <p:tav tm="100000">
                                          <p:val>
                                            <p:strVal val="#ppt_x"/>
                                          </p:val>
                                        </p:tav>
                                      </p:tavLst>
                                    </p:anim>
                                    <p:anim calcmode="lin" valueType="num">
                                      <p:cBhvr>
                                        <p:cTn id="38" dur="5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anim calcmode="lin" valueType="num">
                                      <p:cBhvr>
                                        <p:cTn id="42" dur="500" fill="hold"/>
                                        <p:tgtEl>
                                          <p:spTgt spid="17"/>
                                        </p:tgtEl>
                                        <p:attrNameLst>
                                          <p:attrName>ppt_x</p:attrName>
                                        </p:attrNameLst>
                                      </p:cBhvr>
                                      <p:tavLst>
                                        <p:tav tm="0">
                                          <p:val>
                                            <p:strVal val="#ppt_x"/>
                                          </p:val>
                                        </p:tav>
                                        <p:tav tm="100000">
                                          <p:val>
                                            <p:strVal val="#ppt_x"/>
                                          </p:val>
                                        </p:tav>
                                      </p:tavLst>
                                    </p:anim>
                                    <p:anim calcmode="lin" valueType="num">
                                      <p:cBhvr>
                                        <p:cTn id="4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14"/>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14"/>
                                        </p:tgtEl>
                                        <p:attrNameLst>
                                          <p:attrName>fillcolor</p:attrName>
                                        </p:attrNameLst>
                                      </p:cBhvr>
                                      <p:to>
                                        <a:srgbClr val="FFF2CC"/>
                                      </p:to>
                                    </p:animClr>
                                    <p:set>
                                      <p:cBhvr>
                                        <p:cTn id="49" dur="250" fill="hold"/>
                                        <p:tgtEl>
                                          <p:spTgt spid="14"/>
                                        </p:tgtEl>
                                        <p:attrNameLst>
                                          <p:attrName>fill.type</p:attrName>
                                        </p:attrNameLst>
                                      </p:cBhvr>
                                      <p:to>
                                        <p:strVal val="solid"/>
                                      </p:to>
                                    </p:set>
                                    <p:set>
                                      <p:cBhvr>
                                        <p:cTn id="50" dur="250" fill="hold"/>
                                        <p:tgtEl>
                                          <p:spTgt spid="14"/>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4"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18"/>
                                        </p:tgtEl>
                                        <p:attrNameLst>
                                          <p:attrName>style.visibility</p:attrName>
                                        </p:attrNameLst>
                                      </p:cBhvr>
                                      <p:to>
                                        <p:strVal val="visible"/>
                                      </p:to>
                                    </p:set>
                                    <p:anim calcmode="lin" valueType="num">
                                      <p:cBhvr>
                                        <p:cTn id="53" dur="250" fill="hold"/>
                                        <p:tgtEl>
                                          <p:spTgt spid="18"/>
                                        </p:tgtEl>
                                        <p:attrNameLst>
                                          <p:attrName>ppt_w</p:attrName>
                                        </p:attrNameLst>
                                      </p:cBhvr>
                                      <p:tavLst>
                                        <p:tav tm="0">
                                          <p:val>
                                            <p:strVal val="4*#ppt_w"/>
                                          </p:val>
                                        </p:tav>
                                        <p:tav tm="100000">
                                          <p:val>
                                            <p:strVal val="#ppt_w"/>
                                          </p:val>
                                        </p:tav>
                                      </p:tavLst>
                                    </p:anim>
                                    <p:anim calcmode="lin" valueType="num">
                                      <p:cBhvr>
                                        <p:cTn id="54"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5" name="Wrong Buzzer.wav"/>
                                        </p:tgtEl>
                                      </p:cMediaNode>
                                    </p:audio>
                                  </p:subTnLst>
                                </p:cTn>
                              </p:par>
                              <p:par>
                                <p:cTn id="55" presetID="1" presetClass="emph" presetSubtype="2" fill="hold" nodeType="withEffect">
                                  <p:stCondLst>
                                    <p:cond delay="1000"/>
                                  </p:stCondLst>
                                  <p:childTnLst>
                                    <p:animClr clrSpc="rgb" dir="cw">
                                      <p:cBhvr>
                                        <p:cTn id="56" dur="250" fill="hold"/>
                                        <p:tgtEl>
                                          <p:spTgt spid="14"/>
                                        </p:tgtEl>
                                        <p:attrNameLst>
                                          <p:attrName>fillcolor</p:attrName>
                                        </p:attrNameLst>
                                      </p:cBhvr>
                                      <p:to>
                                        <a:srgbClr val="FFFF00"/>
                                      </p:to>
                                    </p:animClr>
                                    <p:set>
                                      <p:cBhvr>
                                        <p:cTn id="57" dur="250" fill="hold"/>
                                        <p:tgtEl>
                                          <p:spTgt spid="14"/>
                                        </p:tgtEl>
                                        <p:attrNameLst>
                                          <p:attrName>fill.type</p:attrName>
                                        </p:attrNameLst>
                                      </p:cBhvr>
                                      <p:to>
                                        <p:strVal val="solid"/>
                                      </p:to>
                                    </p:set>
                                    <p:set>
                                      <p:cBhvr>
                                        <p:cTn id="58"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59" restart="whenNotActive" fill="hold" evtFilter="cancelBubble" nodeType="interactiveSeq">
                <p:stCondLst>
                  <p:cond evt="onClick" delay="0">
                    <p:tgtEl>
                      <p:spTgt spid="15"/>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15"/>
                                        </p:tgtEl>
                                        <p:attrNameLst>
                                          <p:attrName>fillcolor</p:attrName>
                                        </p:attrNameLst>
                                      </p:cBhvr>
                                      <p:to>
                                        <a:srgbClr val="FFF2CC"/>
                                      </p:to>
                                    </p:animClr>
                                    <p:set>
                                      <p:cBhvr>
                                        <p:cTn id="64" dur="250" fill="hold"/>
                                        <p:tgtEl>
                                          <p:spTgt spid="15"/>
                                        </p:tgtEl>
                                        <p:attrNameLst>
                                          <p:attrName>fill.type</p:attrName>
                                        </p:attrNameLst>
                                      </p:cBhvr>
                                      <p:to>
                                        <p:strVal val="solid"/>
                                      </p:to>
                                    </p:set>
                                    <p:set>
                                      <p:cBhvr>
                                        <p:cTn id="65" dur="250" fill="hold"/>
                                        <p:tgtEl>
                                          <p:spTgt spid="15"/>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21"/>
                                        </p:tgtEl>
                                        <p:attrNameLst>
                                          <p:attrName>style.visibility</p:attrName>
                                        </p:attrNameLst>
                                      </p:cBhvr>
                                      <p:to>
                                        <p:strVal val="visible"/>
                                      </p:to>
                                    </p:set>
                                    <p:anim calcmode="lin" valueType="num">
                                      <p:cBhvr>
                                        <p:cTn id="68" dur="250" fill="hold"/>
                                        <p:tgtEl>
                                          <p:spTgt spid="21"/>
                                        </p:tgtEl>
                                        <p:attrNameLst>
                                          <p:attrName>ppt_w</p:attrName>
                                        </p:attrNameLst>
                                      </p:cBhvr>
                                      <p:tavLst>
                                        <p:tav tm="0">
                                          <p:val>
                                            <p:strVal val="4*#ppt_w"/>
                                          </p:val>
                                        </p:tav>
                                        <p:tav tm="100000">
                                          <p:val>
                                            <p:strVal val="#ppt_w"/>
                                          </p:val>
                                        </p:tav>
                                      </p:tavLst>
                                    </p:anim>
                                    <p:anim calcmode="lin" valueType="num">
                                      <p:cBhvr>
                                        <p:cTn id="69"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5" name="Wrong Buzzer.wav"/>
                                        </p:tgtEl>
                                      </p:cMediaNode>
                                    </p:audio>
                                  </p:subTnLst>
                                </p:cTn>
                              </p:par>
                              <p:par>
                                <p:cTn id="70" presetID="1" presetClass="emph" presetSubtype="2" fill="hold" nodeType="withEffect">
                                  <p:stCondLst>
                                    <p:cond delay="1000"/>
                                  </p:stCondLst>
                                  <p:childTnLst>
                                    <p:animClr clrSpc="rgb" dir="cw">
                                      <p:cBhvr>
                                        <p:cTn id="71" dur="250" fill="hold"/>
                                        <p:tgtEl>
                                          <p:spTgt spid="15"/>
                                        </p:tgtEl>
                                        <p:attrNameLst>
                                          <p:attrName>fillcolor</p:attrName>
                                        </p:attrNameLst>
                                      </p:cBhvr>
                                      <p:to>
                                        <a:srgbClr val="FFFF00"/>
                                      </p:to>
                                    </p:animClr>
                                    <p:set>
                                      <p:cBhvr>
                                        <p:cTn id="72" dur="250" fill="hold"/>
                                        <p:tgtEl>
                                          <p:spTgt spid="15"/>
                                        </p:tgtEl>
                                        <p:attrNameLst>
                                          <p:attrName>fill.type</p:attrName>
                                        </p:attrNameLst>
                                      </p:cBhvr>
                                      <p:to>
                                        <p:strVal val="solid"/>
                                      </p:to>
                                    </p:set>
                                    <p:set>
                                      <p:cBhvr>
                                        <p:cTn id="73"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74" restart="whenNotActive" fill="hold" evtFilter="cancelBubble" nodeType="interactiveSeq">
                <p:stCondLst>
                  <p:cond evt="onClick" delay="0">
                    <p:tgtEl>
                      <p:spTgt spid="16"/>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16"/>
                                        </p:tgtEl>
                                        <p:attrNameLst>
                                          <p:attrName>fillcolor</p:attrName>
                                        </p:attrNameLst>
                                      </p:cBhvr>
                                      <p:to>
                                        <a:srgbClr val="FFF2CC"/>
                                      </p:to>
                                    </p:animClr>
                                    <p:set>
                                      <p:cBhvr>
                                        <p:cTn id="79" dur="250" fill="hold"/>
                                        <p:tgtEl>
                                          <p:spTgt spid="16"/>
                                        </p:tgtEl>
                                        <p:attrNameLst>
                                          <p:attrName>fill.type</p:attrName>
                                        </p:attrNameLst>
                                      </p:cBhvr>
                                      <p:to>
                                        <p:strVal val="solid"/>
                                      </p:to>
                                    </p:set>
                                    <p:set>
                                      <p:cBhvr>
                                        <p:cTn id="80" dur="250" fill="hold"/>
                                        <p:tgtEl>
                                          <p:spTgt spid="16"/>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4"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19"/>
                                        </p:tgtEl>
                                        <p:attrNameLst>
                                          <p:attrName>style.visibility</p:attrName>
                                        </p:attrNameLst>
                                      </p:cBhvr>
                                      <p:to>
                                        <p:strVal val="visible"/>
                                      </p:to>
                                    </p:set>
                                    <p:anim calcmode="lin" valueType="num">
                                      <p:cBhvr>
                                        <p:cTn id="83" dur="250" fill="hold"/>
                                        <p:tgtEl>
                                          <p:spTgt spid="19"/>
                                        </p:tgtEl>
                                        <p:attrNameLst>
                                          <p:attrName>ppt_w</p:attrName>
                                        </p:attrNameLst>
                                      </p:cBhvr>
                                      <p:tavLst>
                                        <p:tav tm="0">
                                          <p:val>
                                            <p:strVal val="4*#ppt_w"/>
                                          </p:val>
                                        </p:tav>
                                        <p:tav tm="100000">
                                          <p:val>
                                            <p:strVal val="#ppt_w"/>
                                          </p:val>
                                        </p:tav>
                                      </p:tavLst>
                                    </p:anim>
                                    <p:anim calcmode="lin" valueType="num">
                                      <p:cBhvr>
                                        <p:cTn id="84"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5" name="Wrong Buzzer.wav"/>
                                        </p:tgtEl>
                                      </p:cMediaNode>
                                    </p:audio>
                                  </p:subTnLst>
                                </p:cTn>
                              </p:par>
                              <p:par>
                                <p:cTn id="85" presetID="1" presetClass="emph" presetSubtype="2" fill="hold" nodeType="withEffect">
                                  <p:stCondLst>
                                    <p:cond delay="1000"/>
                                  </p:stCondLst>
                                  <p:childTnLst>
                                    <p:animClr clrSpc="rgb" dir="cw">
                                      <p:cBhvr>
                                        <p:cTn id="86" dur="250" fill="hold"/>
                                        <p:tgtEl>
                                          <p:spTgt spid="16"/>
                                        </p:tgtEl>
                                        <p:attrNameLst>
                                          <p:attrName>fillcolor</p:attrName>
                                        </p:attrNameLst>
                                      </p:cBhvr>
                                      <p:to>
                                        <a:srgbClr val="FFFF00"/>
                                      </p:to>
                                    </p:animClr>
                                    <p:set>
                                      <p:cBhvr>
                                        <p:cTn id="87" dur="250" fill="hold"/>
                                        <p:tgtEl>
                                          <p:spTgt spid="16"/>
                                        </p:tgtEl>
                                        <p:attrNameLst>
                                          <p:attrName>fill.type</p:attrName>
                                        </p:attrNameLst>
                                      </p:cBhvr>
                                      <p:to>
                                        <p:strVal val="solid"/>
                                      </p:to>
                                    </p:set>
                                    <p:set>
                                      <p:cBhvr>
                                        <p:cTn id="88"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89" restart="whenNotActive" fill="hold" evtFilter="cancelBubble" nodeType="interactiveSeq">
                <p:stCondLst>
                  <p:cond evt="onClick" delay="0">
                    <p:tgtEl>
                      <p:spTgt spid="17"/>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17"/>
                                        </p:tgtEl>
                                        <p:attrNameLst>
                                          <p:attrName>fillcolor</p:attrName>
                                        </p:attrNameLst>
                                      </p:cBhvr>
                                      <p:to>
                                        <a:srgbClr val="FFF2CC"/>
                                      </p:to>
                                    </p:animClr>
                                    <p:set>
                                      <p:cBhvr>
                                        <p:cTn id="94" dur="250" fill="hold"/>
                                        <p:tgtEl>
                                          <p:spTgt spid="17"/>
                                        </p:tgtEl>
                                        <p:attrNameLst>
                                          <p:attrName>fill.type</p:attrName>
                                        </p:attrNameLst>
                                      </p:cBhvr>
                                      <p:to>
                                        <p:strVal val="solid"/>
                                      </p:to>
                                    </p:set>
                                    <p:set>
                                      <p:cBhvr>
                                        <p:cTn id="95" dur="250" fill="hold"/>
                                        <p:tgtEl>
                                          <p:spTgt spid="17"/>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4"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20"/>
                                        </p:tgtEl>
                                        <p:attrNameLst>
                                          <p:attrName>style.visibility</p:attrName>
                                        </p:attrNameLst>
                                      </p:cBhvr>
                                      <p:to>
                                        <p:strVal val="visible"/>
                                      </p:to>
                                    </p:set>
                                    <p:anim calcmode="lin" valueType="num">
                                      <p:cBhvr>
                                        <p:cTn id="98" dur="250" fill="hold"/>
                                        <p:tgtEl>
                                          <p:spTgt spid="20"/>
                                        </p:tgtEl>
                                        <p:attrNameLst>
                                          <p:attrName>ppt_w</p:attrName>
                                        </p:attrNameLst>
                                      </p:cBhvr>
                                      <p:tavLst>
                                        <p:tav tm="0">
                                          <p:val>
                                            <p:strVal val="4*#ppt_w"/>
                                          </p:val>
                                        </p:tav>
                                        <p:tav tm="100000">
                                          <p:val>
                                            <p:strVal val="#ppt_w"/>
                                          </p:val>
                                        </p:tav>
                                      </p:tavLst>
                                    </p:anim>
                                    <p:anim calcmode="lin" valueType="num">
                                      <p:cBhvr>
                                        <p:cTn id="99"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6" name="Check mark.wav"/>
                                        </p:tgtEl>
                                      </p:cMediaNode>
                                    </p:audio>
                                  </p:subTnLst>
                                </p:cTn>
                              </p:par>
                              <p:par>
                                <p:cTn id="100" presetID="1" presetClass="emph" presetSubtype="2" fill="hold" nodeType="withEffect">
                                  <p:stCondLst>
                                    <p:cond delay="1000"/>
                                  </p:stCondLst>
                                  <p:childTnLst>
                                    <p:animClr clrSpc="rgb" dir="cw">
                                      <p:cBhvr>
                                        <p:cTn id="101" dur="250" fill="hold"/>
                                        <p:tgtEl>
                                          <p:spTgt spid="17"/>
                                        </p:tgtEl>
                                        <p:attrNameLst>
                                          <p:attrName>fillcolor</p:attrName>
                                        </p:attrNameLst>
                                      </p:cBhvr>
                                      <p:to>
                                        <a:srgbClr val="00B050"/>
                                      </p:to>
                                    </p:animClr>
                                    <p:set>
                                      <p:cBhvr>
                                        <p:cTn id="102" dur="250" fill="hold"/>
                                        <p:tgtEl>
                                          <p:spTgt spid="17"/>
                                        </p:tgtEl>
                                        <p:attrNameLst>
                                          <p:attrName>fill.type</p:attrName>
                                        </p:attrNameLst>
                                      </p:cBhvr>
                                      <p:to>
                                        <p:strVal val="solid"/>
                                      </p:to>
                                    </p:set>
                                    <p:set>
                                      <p:cBhvr>
                                        <p:cTn id="103"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video>
              <p:cMediaNode vol="80000" mute="1">
                <p:cTn id="104" fill="hold" display="0">
                  <p:stCondLst>
                    <p:cond delay="indefinite"/>
                  </p:stCondLst>
                </p:cTn>
                <p:tgtEl>
                  <p:spTgt spid="12"/>
                </p:tgtEl>
              </p:cMediaNode>
            </p:video>
          </p:childTnLst>
        </p:cTn>
      </p:par>
    </p:tnLst>
    <p:bldLst>
      <p:bldP spid="7" grpId="0" animBg="1"/>
      <p:bldP spid="8" grpId="0" animBg="1"/>
      <p:bldP spid="9" grpId="0" animBg="1"/>
      <p:bldP spid="14" grpId="0" animBg="1"/>
      <p:bldP spid="15" grpId="0" animBg="1"/>
      <p:bldP spid="16" grpId="0" animBg="1"/>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xmlns="" id="{62DA1A4A-FDA0-537D-B3BA-1883A59BB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2F5BB06C-DF2B-AA18-FD1E-BA65081F70CD}"/>
              </a:ext>
            </a:extLst>
          </p:cNvPr>
          <p:cNvSpPr txBox="1"/>
          <p:nvPr/>
        </p:nvSpPr>
        <p:spPr>
          <a:xfrm>
            <a:off x="3012141" y="15656"/>
            <a:ext cx="6167718" cy="702949"/>
          </a:xfrm>
          <a:prstGeom prst="rect">
            <a:avLst/>
          </a:prstGeom>
          <a:solidFill>
            <a:schemeClr val="bg1"/>
          </a:solidFill>
        </p:spPr>
        <p:txBody>
          <a:bodyPr wrap="square">
            <a:spAutoFit/>
          </a:bodyPr>
          <a:lstStyle/>
          <a:p>
            <a:pPr algn="ctr">
              <a:lnSpc>
                <a:spcPct val="107000"/>
              </a:lnSpc>
              <a:spcAft>
                <a:spcPts val="800"/>
              </a:spcAft>
            </a:pPr>
            <a:r>
              <a:rPr lang="vi-VN" sz="4000" b="1">
                <a:solidFill>
                  <a:srgbClr val="C00000"/>
                </a:solidFill>
                <a:latin typeface="Cambria" panose="02040503050406030204" pitchFamily="18" charset="0"/>
                <a:ea typeface="Cambria" panose="02040503050406030204" pitchFamily="18" charset="0"/>
              </a:rPr>
              <a:t>TRƯNG BÀY SẢN PHẨM</a:t>
            </a:r>
          </a:p>
        </p:txBody>
      </p:sp>
      <p:graphicFrame>
        <p:nvGraphicFramePr>
          <p:cNvPr id="4" name="Table 3">
            <a:extLst>
              <a:ext uri="{FF2B5EF4-FFF2-40B4-BE49-F238E27FC236}">
                <a16:creationId xmlns:a16="http://schemas.microsoft.com/office/drawing/2014/main" xmlns="" id="{EB67BF79-7993-58BD-29F9-6B6D936C927C}"/>
              </a:ext>
            </a:extLst>
          </p:cNvPr>
          <p:cNvGraphicFramePr>
            <a:graphicFrameLocks noGrp="1"/>
          </p:cNvGraphicFramePr>
          <p:nvPr>
            <p:extLst>
              <p:ext uri="{D42A27DB-BD31-4B8C-83A1-F6EECF244321}">
                <p14:modId xmlns:p14="http://schemas.microsoft.com/office/powerpoint/2010/main" val="2187498667"/>
              </p:ext>
            </p:extLst>
          </p:nvPr>
        </p:nvGraphicFramePr>
        <p:xfrm>
          <a:off x="1511431" y="3004573"/>
          <a:ext cx="8989843" cy="2725674"/>
        </p:xfrm>
        <a:graphic>
          <a:graphicData uri="http://schemas.openxmlformats.org/drawingml/2006/table">
            <a:tbl>
              <a:tblPr>
                <a:tableStyleId>{5C22544A-7EE6-4342-B048-85BDC9FD1C3A}</a:tableStyleId>
              </a:tblPr>
              <a:tblGrid>
                <a:gridCol w="6195142">
                  <a:extLst>
                    <a:ext uri="{9D8B030D-6E8A-4147-A177-3AD203B41FA5}">
                      <a16:colId xmlns:a16="http://schemas.microsoft.com/office/drawing/2014/main" xmlns="" val="1248662428"/>
                    </a:ext>
                  </a:extLst>
                </a:gridCol>
                <a:gridCol w="1395164">
                  <a:extLst>
                    <a:ext uri="{9D8B030D-6E8A-4147-A177-3AD203B41FA5}">
                      <a16:colId xmlns:a16="http://schemas.microsoft.com/office/drawing/2014/main" xmlns="" val="1913776969"/>
                    </a:ext>
                  </a:extLst>
                </a:gridCol>
                <a:gridCol w="1399537">
                  <a:extLst>
                    <a:ext uri="{9D8B030D-6E8A-4147-A177-3AD203B41FA5}">
                      <a16:colId xmlns:a16="http://schemas.microsoft.com/office/drawing/2014/main" xmlns="" val="2063664236"/>
                    </a:ext>
                  </a:extLst>
                </a:gridCol>
              </a:tblGrid>
              <a:tr h="0">
                <a:tc>
                  <a:txBody>
                    <a:bodyPr/>
                    <a:lstStyle/>
                    <a:p>
                      <a:pPr algn="ctr">
                        <a:lnSpc>
                          <a:spcPct val="107000"/>
                        </a:lnSpc>
                        <a:spcAft>
                          <a:spcPts val="0"/>
                        </a:spcAft>
                      </a:pPr>
                      <a:r>
                        <a:rPr lang="en-US" sz="2400" b="1">
                          <a:effectLst/>
                          <a:latin typeface="Cambria" panose="02040503050406030204" pitchFamily="18" charset="0"/>
                          <a:ea typeface="Cambria" panose="02040503050406030204" pitchFamily="18" charset="0"/>
                        </a:rPr>
                        <a:t>Các tiêu chí đánh giá</a:t>
                      </a:r>
                    </a:p>
                  </a:txBody>
                  <a:tcPr marL="68580" marR="68580"/>
                </a:tc>
                <a:tc>
                  <a:txBody>
                    <a:bodyPr/>
                    <a:lstStyle/>
                    <a:p>
                      <a:pPr algn="ctr">
                        <a:lnSpc>
                          <a:spcPct val="107000"/>
                        </a:lnSpc>
                        <a:spcAft>
                          <a:spcPts val="0"/>
                        </a:spcAft>
                      </a:pPr>
                      <a:r>
                        <a:rPr lang="en-US" sz="2400" b="1">
                          <a:effectLst/>
                          <a:latin typeface="Cambria" panose="02040503050406030204" pitchFamily="18" charset="0"/>
                          <a:ea typeface="Cambria" panose="02040503050406030204" pitchFamily="18" charset="0"/>
                        </a:rPr>
                        <a:t>Có</a:t>
                      </a:r>
                    </a:p>
                  </a:txBody>
                  <a:tcPr marL="68580" marR="68580"/>
                </a:tc>
                <a:tc>
                  <a:txBody>
                    <a:bodyPr/>
                    <a:lstStyle/>
                    <a:p>
                      <a:pPr algn="ctr">
                        <a:lnSpc>
                          <a:spcPct val="107000"/>
                        </a:lnSpc>
                        <a:spcAft>
                          <a:spcPts val="0"/>
                        </a:spcAft>
                      </a:pPr>
                      <a:r>
                        <a:rPr lang="en-US" sz="2400" b="1">
                          <a:effectLst/>
                          <a:latin typeface="Cambria" panose="02040503050406030204" pitchFamily="18" charset="0"/>
                          <a:ea typeface="Cambria" panose="02040503050406030204" pitchFamily="18" charset="0"/>
                        </a:rPr>
                        <a:t>Không</a:t>
                      </a:r>
                    </a:p>
                  </a:txBody>
                  <a:tcPr marL="68580" marR="68580"/>
                </a:tc>
                <a:extLst>
                  <a:ext uri="{0D108BD9-81ED-4DB2-BD59-A6C34878D82A}">
                    <a16:rowId xmlns:a16="http://schemas.microsoft.com/office/drawing/2014/main" xmlns="" val="2634338849"/>
                  </a:ext>
                </a:extLst>
              </a:tr>
              <a:tr h="0">
                <a:tc>
                  <a:txBody>
                    <a:bodyPr/>
                    <a:lstStyle/>
                    <a:p>
                      <a:pPr>
                        <a:lnSpc>
                          <a:spcPct val="107000"/>
                        </a:lnSpc>
                        <a:spcAft>
                          <a:spcPts val="0"/>
                        </a:spcAft>
                      </a:pPr>
                      <a:r>
                        <a:rPr lang="en-US" sz="2400">
                          <a:effectLst/>
                          <a:latin typeface="Cambria" panose="02040503050406030204" pitchFamily="18" charset="0"/>
                          <a:ea typeface="Cambria" panose="02040503050406030204" pitchFamily="18" charset="0"/>
                        </a:rPr>
                        <a:t>Tập hợp nhóm nhanh chóng</a:t>
                      </a:r>
                    </a:p>
                  </a:txBody>
                  <a:tcPr marL="68580" marR="68580"/>
                </a:tc>
                <a:tc>
                  <a:txBody>
                    <a:bodyPr/>
                    <a:lstStyle/>
                    <a:p>
                      <a:pPr>
                        <a:lnSpc>
                          <a:spcPct val="107000"/>
                        </a:lnSpc>
                        <a:spcAft>
                          <a:spcPts val="0"/>
                        </a:spcAft>
                      </a:pPr>
                      <a:r>
                        <a:rPr lang="en-US" sz="2400">
                          <a:effectLst/>
                          <a:latin typeface="Cambria" panose="02040503050406030204" pitchFamily="18" charset="0"/>
                          <a:ea typeface="Cambria" panose="02040503050406030204" pitchFamily="18" charset="0"/>
                        </a:rPr>
                        <a:t> </a:t>
                      </a:r>
                    </a:p>
                  </a:txBody>
                  <a:tcPr marL="68580" marR="68580"/>
                </a:tc>
                <a:tc>
                  <a:txBody>
                    <a:bodyPr/>
                    <a:lstStyle/>
                    <a:p>
                      <a:pPr>
                        <a:lnSpc>
                          <a:spcPct val="107000"/>
                        </a:lnSpc>
                        <a:spcAft>
                          <a:spcPts val="0"/>
                        </a:spcAft>
                      </a:pPr>
                      <a:r>
                        <a:rPr lang="en-US" sz="2400">
                          <a:effectLst/>
                          <a:latin typeface="Cambria" panose="02040503050406030204" pitchFamily="18" charset="0"/>
                          <a:ea typeface="Cambria" panose="02040503050406030204" pitchFamily="18" charset="0"/>
                        </a:rPr>
                        <a:t> </a:t>
                      </a:r>
                    </a:p>
                  </a:txBody>
                  <a:tcPr marL="68580" marR="68580"/>
                </a:tc>
                <a:extLst>
                  <a:ext uri="{0D108BD9-81ED-4DB2-BD59-A6C34878D82A}">
                    <a16:rowId xmlns:a16="http://schemas.microsoft.com/office/drawing/2014/main" xmlns="" val="114774545"/>
                  </a:ext>
                </a:extLst>
              </a:tr>
              <a:tr h="0">
                <a:tc>
                  <a:txBody>
                    <a:bodyPr/>
                    <a:lstStyle/>
                    <a:p>
                      <a:pPr>
                        <a:lnSpc>
                          <a:spcPct val="107000"/>
                        </a:lnSpc>
                        <a:spcAft>
                          <a:spcPts val="0"/>
                        </a:spcAft>
                      </a:pPr>
                      <a:r>
                        <a:rPr lang="en-US" sz="2400">
                          <a:effectLst/>
                          <a:latin typeface="Cambria" panose="02040503050406030204" pitchFamily="18" charset="0"/>
                          <a:ea typeface="Cambria" panose="02040503050406030204" pitchFamily="18" charset="0"/>
                        </a:rPr>
                        <a:t>Phân công nhiệm vụ cho các thành viên</a:t>
                      </a:r>
                    </a:p>
                  </a:txBody>
                  <a:tcPr marL="68580" marR="68580"/>
                </a:tc>
                <a:tc>
                  <a:txBody>
                    <a:bodyPr/>
                    <a:lstStyle/>
                    <a:p>
                      <a:pPr>
                        <a:lnSpc>
                          <a:spcPct val="107000"/>
                        </a:lnSpc>
                        <a:spcAft>
                          <a:spcPts val="0"/>
                        </a:spcAft>
                      </a:pPr>
                      <a:r>
                        <a:rPr lang="en-US" sz="2400">
                          <a:effectLst/>
                          <a:latin typeface="Cambria" panose="02040503050406030204" pitchFamily="18" charset="0"/>
                          <a:ea typeface="Cambria" panose="02040503050406030204" pitchFamily="18" charset="0"/>
                        </a:rPr>
                        <a:t> </a:t>
                      </a:r>
                    </a:p>
                  </a:txBody>
                  <a:tcPr marL="68580" marR="68580"/>
                </a:tc>
                <a:tc>
                  <a:txBody>
                    <a:bodyPr/>
                    <a:lstStyle/>
                    <a:p>
                      <a:pPr>
                        <a:lnSpc>
                          <a:spcPct val="107000"/>
                        </a:lnSpc>
                        <a:spcAft>
                          <a:spcPts val="0"/>
                        </a:spcAft>
                      </a:pPr>
                      <a:r>
                        <a:rPr lang="en-US" sz="2400">
                          <a:effectLst/>
                          <a:latin typeface="Cambria" panose="02040503050406030204" pitchFamily="18" charset="0"/>
                          <a:ea typeface="Cambria" panose="02040503050406030204" pitchFamily="18" charset="0"/>
                        </a:rPr>
                        <a:t> </a:t>
                      </a:r>
                    </a:p>
                  </a:txBody>
                  <a:tcPr marL="68580" marR="68580"/>
                </a:tc>
                <a:extLst>
                  <a:ext uri="{0D108BD9-81ED-4DB2-BD59-A6C34878D82A}">
                    <a16:rowId xmlns:a16="http://schemas.microsoft.com/office/drawing/2014/main" xmlns="" val="2941873699"/>
                  </a:ext>
                </a:extLst>
              </a:tr>
              <a:tr h="0">
                <a:tc>
                  <a:txBody>
                    <a:bodyPr/>
                    <a:lstStyle/>
                    <a:p>
                      <a:pPr>
                        <a:lnSpc>
                          <a:spcPct val="107000"/>
                        </a:lnSpc>
                        <a:spcAft>
                          <a:spcPts val="0"/>
                        </a:spcAft>
                      </a:pPr>
                      <a:r>
                        <a:rPr lang="en-US" sz="2400">
                          <a:effectLst/>
                          <a:latin typeface="Cambria" panose="02040503050406030204" pitchFamily="18" charset="0"/>
                          <a:ea typeface="Cambria" panose="02040503050406030204" pitchFamily="18" charset="0"/>
                        </a:rPr>
                        <a:t>Thảo luận sôi nổi</a:t>
                      </a:r>
                    </a:p>
                  </a:txBody>
                  <a:tcPr marL="68580" marR="68580"/>
                </a:tc>
                <a:tc>
                  <a:txBody>
                    <a:bodyPr/>
                    <a:lstStyle/>
                    <a:p>
                      <a:pPr>
                        <a:lnSpc>
                          <a:spcPct val="107000"/>
                        </a:lnSpc>
                        <a:spcAft>
                          <a:spcPts val="0"/>
                        </a:spcAft>
                      </a:pPr>
                      <a:r>
                        <a:rPr lang="en-US" sz="2400">
                          <a:effectLst/>
                          <a:latin typeface="Cambria" panose="02040503050406030204" pitchFamily="18" charset="0"/>
                          <a:ea typeface="Cambria" panose="02040503050406030204" pitchFamily="18" charset="0"/>
                        </a:rPr>
                        <a:t> </a:t>
                      </a:r>
                    </a:p>
                  </a:txBody>
                  <a:tcPr marL="68580" marR="68580"/>
                </a:tc>
                <a:tc>
                  <a:txBody>
                    <a:bodyPr/>
                    <a:lstStyle/>
                    <a:p>
                      <a:pPr>
                        <a:lnSpc>
                          <a:spcPct val="107000"/>
                        </a:lnSpc>
                        <a:spcAft>
                          <a:spcPts val="0"/>
                        </a:spcAft>
                      </a:pPr>
                      <a:r>
                        <a:rPr lang="en-US" sz="2400">
                          <a:effectLst/>
                          <a:latin typeface="Cambria" panose="02040503050406030204" pitchFamily="18" charset="0"/>
                          <a:ea typeface="Cambria" panose="02040503050406030204" pitchFamily="18" charset="0"/>
                        </a:rPr>
                        <a:t> </a:t>
                      </a:r>
                    </a:p>
                  </a:txBody>
                  <a:tcPr marL="68580" marR="68580"/>
                </a:tc>
                <a:extLst>
                  <a:ext uri="{0D108BD9-81ED-4DB2-BD59-A6C34878D82A}">
                    <a16:rowId xmlns:a16="http://schemas.microsoft.com/office/drawing/2014/main" xmlns="" val="4238024332"/>
                  </a:ext>
                </a:extLst>
              </a:tr>
              <a:tr h="0">
                <a:tc>
                  <a:txBody>
                    <a:bodyPr/>
                    <a:lstStyle/>
                    <a:p>
                      <a:pPr>
                        <a:lnSpc>
                          <a:spcPct val="107000"/>
                        </a:lnSpc>
                        <a:spcAft>
                          <a:spcPts val="0"/>
                        </a:spcAft>
                      </a:pPr>
                      <a:r>
                        <a:rPr lang="en-US" sz="2400">
                          <a:effectLst/>
                          <a:latin typeface="Cambria" panose="02040503050406030204" pitchFamily="18" charset="0"/>
                          <a:ea typeface="Cambria" panose="02040503050406030204" pitchFamily="18" charset="0"/>
                        </a:rPr>
                        <a:t>Báo cáo trôi chảy</a:t>
                      </a:r>
                    </a:p>
                  </a:txBody>
                  <a:tcPr marL="68580" marR="68580"/>
                </a:tc>
                <a:tc>
                  <a:txBody>
                    <a:bodyPr/>
                    <a:lstStyle/>
                    <a:p>
                      <a:pPr>
                        <a:lnSpc>
                          <a:spcPct val="107000"/>
                        </a:lnSpc>
                        <a:spcAft>
                          <a:spcPts val="0"/>
                        </a:spcAft>
                      </a:pPr>
                      <a:r>
                        <a:rPr lang="en-US" sz="2400">
                          <a:effectLst/>
                          <a:latin typeface="Cambria" panose="02040503050406030204" pitchFamily="18" charset="0"/>
                          <a:ea typeface="Cambria" panose="02040503050406030204" pitchFamily="18" charset="0"/>
                        </a:rPr>
                        <a:t> </a:t>
                      </a:r>
                    </a:p>
                  </a:txBody>
                  <a:tcPr marL="68580" marR="68580"/>
                </a:tc>
                <a:tc>
                  <a:txBody>
                    <a:bodyPr/>
                    <a:lstStyle/>
                    <a:p>
                      <a:pPr>
                        <a:lnSpc>
                          <a:spcPct val="107000"/>
                        </a:lnSpc>
                        <a:spcAft>
                          <a:spcPts val="0"/>
                        </a:spcAft>
                      </a:pPr>
                      <a:r>
                        <a:rPr lang="en-US" sz="2400">
                          <a:effectLst/>
                          <a:latin typeface="Cambria" panose="02040503050406030204" pitchFamily="18" charset="0"/>
                          <a:ea typeface="Cambria" panose="02040503050406030204" pitchFamily="18" charset="0"/>
                        </a:rPr>
                        <a:t> </a:t>
                      </a:r>
                    </a:p>
                  </a:txBody>
                  <a:tcPr marL="68580" marR="68580"/>
                </a:tc>
                <a:extLst>
                  <a:ext uri="{0D108BD9-81ED-4DB2-BD59-A6C34878D82A}">
                    <a16:rowId xmlns:a16="http://schemas.microsoft.com/office/drawing/2014/main" xmlns="" val="4064239566"/>
                  </a:ext>
                </a:extLst>
              </a:tr>
              <a:tr h="0">
                <a:tc>
                  <a:txBody>
                    <a:bodyPr/>
                    <a:lstStyle/>
                    <a:p>
                      <a:pPr>
                        <a:lnSpc>
                          <a:spcPct val="107000"/>
                        </a:lnSpc>
                        <a:spcAft>
                          <a:spcPts val="0"/>
                        </a:spcAft>
                      </a:pPr>
                      <a:r>
                        <a:rPr lang="en-US" sz="2400">
                          <a:effectLst/>
                          <a:latin typeface="Cambria" panose="02040503050406030204" pitchFamily="18" charset="0"/>
                          <a:ea typeface="Cambria" panose="02040503050406030204" pitchFamily="18" charset="0"/>
                        </a:rPr>
                        <a:t>Nội dung trả lời đúng</a:t>
                      </a:r>
                    </a:p>
                  </a:txBody>
                  <a:tcPr marL="68580" marR="68580"/>
                </a:tc>
                <a:tc>
                  <a:txBody>
                    <a:bodyPr/>
                    <a:lstStyle/>
                    <a:p>
                      <a:pPr>
                        <a:lnSpc>
                          <a:spcPct val="107000"/>
                        </a:lnSpc>
                        <a:spcAft>
                          <a:spcPts val="0"/>
                        </a:spcAft>
                      </a:pPr>
                      <a:r>
                        <a:rPr lang="en-US" sz="2400">
                          <a:effectLst/>
                          <a:latin typeface="Cambria" panose="02040503050406030204" pitchFamily="18" charset="0"/>
                          <a:ea typeface="Cambria" panose="02040503050406030204" pitchFamily="18" charset="0"/>
                        </a:rPr>
                        <a:t> </a:t>
                      </a:r>
                    </a:p>
                  </a:txBody>
                  <a:tcPr marL="68580" marR="68580"/>
                </a:tc>
                <a:tc>
                  <a:txBody>
                    <a:bodyPr/>
                    <a:lstStyle/>
                    <a:p>
                      <a:pPr>
                        <a:lnSpc>
                          <a:spcPct val="107000"/>
                        </a:lnSpc>
                        <a:spcAft>
                          <a:spcPts val="0"/>
                        </a:spcAft>
                      </a:pPr>
                      <a:endParaRPr lang="en-US" sz="2400">
                        <a:effectLst/>
                        <a:latin typeface="Cambria" panose="02040503050406030204" pitchFamily="18" charset="0"/>
                        <a:ea typeface="Cambria" panose="02040503050406030204" pitchFamily="18" charset="0"/>
                      </a:endParaRPr>
                    </a:p>
                  </a:txBody>
                  <a:tcPr marL="68580" marR="68580"/>
                </a:tc>
                <a:extLst>
                  <a:ext uri="{0D108BD9-81ED-4DB2-BD59-A6C34878D82A}">
                    <a16:rowId xmlns:a16="http://schemas.microsoft.com/office/drawing/2014/main" xmlns="" val="3407255951"/>
                  </a:ext>
                </a:extLst>
              </a:tr>
            </a:tbl>
          </a:graphicData>
        </a:graphic>
      </p:graphicFrame>
      <p:sp>
        <p:nvSpPr>
          <p:cNvPr id="6" name="TextBox 5">
            <a:extLst>
              <a:ext uri="{FF2B5EF4-FFF2-40B4-BE49-F238E27FC236}">
                <a16:creationId xmlns:a16="http://schemas.microsoft.com/office/drawing/2014/main" xmlns="" id="{8837B09E-C2AE-4AC1-29EB-8528A4A0A06B}"/>
              </a:ext>
            </a:extLst>
          </p:cNvPr>
          <p:cNvSpPr txBox="1"/>
          <p:nvPr/>
        </p:nvSpPr>
        <p:spPr>
          <a:xfrm>
            <a:off x="2033647" y="1054643"/>
            <a:ext cx="7945410" cy="1644233"/>
          </a:xfrm>
          <a:prstGeom prst="rect">
            <a:avLst/>
          </a:prstGeom>
          <a:noFill/>
        </p:spPr>
        <p:txBody>
          <a:bodyPr wrap="square">
            <a:spAutoFit/>
          </a:bodyPr>
          <a:lstStyle/>
          <a:p>
            <a:pPr marL="30480" marR="30480" indent="426720" algn="just">
              <a:lnSpc>
                <a:spcPct val="107000"/>
              </a:lnSpc>
              <a:spcAft>
                <a:spcPts val="0"/>
              </a:spcAft>
            </a:pPr>
            <a:r>
              <a:rPr lang="vi-VN" sz="2400" i="1">
                <a:solidFill>
                  <a:srgbClr val="C00000"/>
                </a:solidFill>
                <a:effectLst/>
                <a:latin typeface="Cambria" panose="02040503050406030204" pitchFamily="18" charset="0"/>
                <a:ea typeface="Cambria" panose="02040503050406030204" pitchFamily="18" charset="0"/>
              </a:rPr>
              <a:t>Đại diện các nhóm lên trình bày, các nhóm khác lắng nghe, chấm điểm sản phẩm cho nhóm bạn. Đặt câu hỏi cho nhóm bạn như đòn bẩy thuộc loại nào, chỉ ra tác dụng của loại đòn bẩy đó.</a:t>
            </a:r>
          </a:p>
        </p:txBody>
      </p:sp>
    </p:spTree>
    <p:extLst>
      <p:ext uri="{BB962C8B-B14F-4D97-AF65-F5344CB8AC3E}">
        <p14:creationId xmlns:p14="http://schemas.microsoft.com/office/powerpoint/2010/main" val="23395281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2"/>
          <a:stretch>
            <a:fillRect/>
          </a:stretch>
        </p:blipFill>
        <p:spPr>
          <a:xfrm>
            <a:off x="1333500" y="812800"/>
            <a:ext cx="9525000" cy="5232400"/>
          </a:xfrm>
          <a:prstGeom prst="rect">
            <a:avLst/>
          </a:prstGeom>
          <a:noFill/>
          <a:ln w="9525">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a:extLst>
              <a:ext uri="{FF2B5EF4-FFF2-40B4-BE49-F238E27FC236}">
                <a16:creationId xmlns:a16="http://schemas.microsoft.com/office/drawing/2014/main" xmlns="" id="{9658197D-419B-4D19-40D2-8F2F00609FE9}"/>
              </a:ext>
            </a:extLst>
          </p:cNvPr>
          <p:cNvSpPr/>
          <p:nvPr/>
        </p:nvSpPr>
        <p:spPr>
          <a:xfrm>
            <a:off x="5802085" y="2650802"/>
            <a:ext cx="6298163" cy="34929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a:extLst>
              <a:ext uri="{FF2B5EF4-FFF2-40B4-BE49-F238E27FC236}">
                <a16:creationId xmlns:a16="http://schemas.microsoft.com/office/drawing/2014/main" xmlns="" id="{270BAE9E-7271-D2F8-EC2C-97D61F950B52}"/>
              </a:ext>
            </a:extLst>
          </p:cNvPr>
          <p:cNvSpPr txBox="1"/>
          <p:nvPr/>
        </p:nvSpPr>
        <p:spPr>
          <a:xfrm>
            <a:off x="5802085" y="2754347"/>
            <a:ext cx="6096000" cy="3285900"/>
          </a:xfrm>
          <a:prstGeom prst="rect">
            <a:avLst/>
          </a:prstGeom>
          <a:noFill/>
        </p:spPr>
        <p:txBody>
          <a:bodyPr wrap="square">
            <a:spAutoFit/>
          </a:bodyPr>
          <a:lstStyle/>
          <a:p>
            <a:pPr marL="30480" marR="30480" indent="426720" algn="just">
              <a:lnSpc>
                <a:spcPct val="107000"/>
              </a:lnSpc>
              <a:spcAft>
                <a:spcPts val="0"/>
              </a:spcAft>
            </a:pPr>
            <a:r>
              <a:rPr lang="vi-VN" sz="2800" dirty="0">
                <a:solidFill>
                  <a:srgbClr val="000000"/>
                </a:solidFill>
                <a:effectLst/>
                <a:latin typeface="Cambria" panose="02040503050406030204" pitchFamily="18" charset="0"/>
                <a:ea typeface="Cambria" panose="02040503050406030204" pitchFamily="18" charset="0"/>
              </a:rPr>
              <a:t>Đòn bẩy trong máy bơm nước bằng tay là đòn bẩy loại 1 vì có điểm tựa nằm trong khoảng điểm đặt lực tác dụng và vật nâng. Sử dụng máy bơm nước này giúp ta lợi về lực nâng nước và thay đổi được hướng tác dụng lực theo ý con người muốn.</a:t>
            </a:r>
            <a:endParaRPr lang="vi-VN" sz="2800" dirty="0">
              <a:effectLst/>
              <a:latin typeface="Cambria" panose="02040503050406030204" pitchFamily="18" charset="0"/>
              <a:ea typeface="Cambria" panose="02040503050406030204" pitchFamily="18" charset="0"/>
            </a:endParaRPr>
          </a:p>
        </p:txBody>
      </p:sp>
      <p:pic>
        <p:nvPicPr>
          <p:cNvPr id="3074" name="Picture 2" descr="Đòn bẩy trong máy bơm nước bằng tay (Hình 19.7) là đòn bẩy loại nào? Sử dụng máy bơm nước này cho ta những lợi ích gì?   (ảnh 1)">
            <a:extLst>
              <a:ext uri="{FF2B5EF4-FFF2-40B4-BE49-F238E27FC236}">
                <a16:creationId xmlns:a16="http://schemas.microsoft.com/office/drawing/2014/main" xmlns="" id="{3B6297A4-457B-1E79-D889-4E906FD76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49" y="2181848"/>
            <a:ext cx="4572069" cy="427459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7">
            <a:extLst>
              <a:ext uri="{FF2B5EF4-FFF2-40B4-BE49-F238E27FC236}">
                <a16:creationId xmlns:a16="http://schemas.microsoft.com/office/drawing/2014/main" xmlns="" id="{70006057-0196-4EB7-611C-9975610813F4}"/>
              </a:ext>
            </a:extLst>
          </p:cNvPr>
          <p:cNvSpPr/>
          <p:nvPr/>
        </p:nvSpPr>
        <p:spPr>
          <a:xfrm>
            <a:off x="77470" y="799876"/>
            <a:ext cx="5202741" cy="64897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III. </a:t>
            </a:r>
            <a:r>
              <a:rPr lang="en-US" sz="3200" b="1" dirty="0" err="1">
                <a:solidFill>
                  <a:srgbClr val="FF0000"/>
                </a:solidFill>
                <a:latin typeface="Cambria" panose="02040503050406030204" pitchFamily="18" charset="0"/>
                <a:ea typeface="Cambria" panose="02040503050406030204" pitchFamily="18" charset="0"/>
              </a:rPr>
              <a:t>Ứng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dụng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của</a:t>
            </a:r>
            <a:r>
              <a:rPr lang="en-US" sz="3200" b="1" dirty="0">
                <a:solidFill>
                  <a:srgbClr val="FF0000"/>
                </a:solidFill>
                <a:latin typeface="Cambria" panose="02040503050406030204" pitchFamily="18" charset="0"/>
                <a:ea typeface="Cambria" panose="02040503050406030204" pitchFamily="18" charset="0"/>
              </a:rPr>
              <a:t> </a:t>
            </a:r>
            <a:r>
              <a:rPr lang="vi-VN" sz="3200" b="1" dirty="0">
                <a:solidFill>
                  <a:srgbClr val="FF0000"/>
                </a:solidFill>
                <a:latin typeface="Cambria" panose="02040503050406030204" pitchFamily="18" charset="0"/>
                <a:ea typeface="Cambria" panose="02040503050406030204" pitchFamily="18" charset="0"/>
              </a:rPr>
              <a:t>đòn bẩy</a:t>
            </a:r>
          </a:p>
        </p:txBody>
      </p:sp>
      <p:sp>
        <p:nvSpPr>
          <p:cNvPr id="5" name="Rounded Rectangle 4">
            <a:extLst>
              <a:ext uri="{FF2B5EF4-FFF2-40B4-BE49-F238E27FC236}">
                <a16:creationId xmlns:a16="http://schemas.microsoft.com/office/drawing/2014/main" xmlns="" id="{4F623BBB-528F-A966-1FCF-659A4B52B1E5}"/>
              </a:ext>
            </a:extLst>
          </p:cNvPr>
          <p:cNvSpPr/>
          <p:nvPr/>
        </p:nvSpPr>
        <p:spPr>
          <a:xfrm>
            <a:off x="0" y="0"/>
            <a:ext cx="12192000" cy="648970"/>
          </a:xfrm>
          <a:prstGeom prst="roundRect">
            <a:avLst>
              <a:gd name="adj" fmla="val 978"/>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3200" b="1" dirty="0">
                <a:solidFill>
                  <a:srgbClr val="C00000"/>
                </a:solidFill>
                <a:latin typeface="Cambria" panose="02040503050406030204" pitchFamily="18" charset="0"/>
                <a:ea typeface="Cambria" panose="02040503050406030204" pitchFamily="18" charset="0"/>
                <a:sym typeface="+mn-ea"/>
              </a:rPr>
              <a:t>Bài </a:t>
            </a:r>
            <a:r>
              <a:rPr lang="en-US" altLang="vi-VN" sz="3200" b="1" dirty="0">
                <a:solidFill>
                  <a:srgbClr val="C00000"/>
                </a:solidFill>
                <a:latin typeface="Cambria" panose="02040503050406030204" pitchFamily="18" charset="0"/>
                <a:ea typeface="Cambria" panose="02040503050406030204" pitchFamily="18" charset="0"/>
                <a:sym typeface="+mn-ea"/>
              </a:rPr>
              <a:t>19</a:t>
            </a:r>
            <a:r>
              <a:rPr lang="vi-VN" sz="3200" b="1" dirty="0">
                <a:solidFill>
                  <a:srgbClr val="C00000"/>
                </a:solidFill>
                <a:latin typeface="Cambria" panose="02040503050406030204" pitchFamily="18" charset="0"/>
                <a:ea typeface="Cambria" panose="02040503050406030204" pitchFamily="18" charset="0"/>
                <a:sym typeface="+mn-ea"/>
              </a:rPr>
              <a:t>: </a:t>
            </a:r>
            <a:r>
              <a:rPr lang="en-US" altLang="vi-VN" sz="3200" b="1" dirty="0">
                <a:solidFill>
                  <a:srgbClr val="C00000"/>
                </a:solidFill>
                <a:latin typeface="Cambria" panose="02040503050406030204" pitchFamily="18" charset="0"/>
                <a:ea typeface="Cambria" panose="02040503050406030204" pitchFamily="18" charset="0"/>
                <a:sym typeface="+mn-ea"/>
              </a:rPr>
              <a:t>ĐÒN BẨY VÀ ỨNG DỤNG</a:t>
            </a:r>
            <a:endParaRPr lang="vi-VN" sz="3200" b="1" dirty="0">
              <a:latin typeface="Cambria" panose="02040503050406030204" pitchFamily="18" charset="0"/>
              <a:ea typeface="Cambria" panose="02040503050406030204" pitchFamily="18" charset="0"/>
            </a:endParaRPr>
          </a:p>
        </p:txBody>
      </p:sp>
      <p:sp>
        <p:nvSpPr>
          <p:cNvPr id="2" name="Rounded Rectangle 7">
            <a:extLst>
              <a:ext uri="{FF2B5EF4-FFF2-40B4-BE49-F238E27FC236}">
                <a16:creationId xmlns:a16="http://schemas.microsoft.com/office/drawing/2014/main" xmlns="" id="{424FDD1D-1319-80F7-E4D0-8B7F800D4248}"/>
              </a:ext>
            </a:extLst>
          </p:cNvPr>
          <p:cNvSpPr/>
          <p:nvPr/>
        </p:nvSpPr>
        <p:spPr>
          <a:xfrm>
            <a:off x="369830" y="1461565"/>
            <a:ext cx="5202741" cy="648970"/>
          </a:xfrm>
          <a:prstGeom prst="roundRect">
            <a:avLst/>
          </a:prstGeom>
          <a:solidFill>
            <a:schemeClr val="accent4">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1. Bơm nước bằng tay</a:t>
            </a:r>
          </a:p>
        </p:txBody>
      </p:sp>
    </p:spTree>
    <p:extLst>
      <p:ext uri="{BB962C8B-B14F-4D97-AF65-F5344CB8AC3E}">
        <p14:creationId xmlns:p14="http://schemas.microsoft.com/office/powerpoint/2010/main" val="3418002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B3871E5-F4C7-4CAF-A8EE-D485F308639A}" type="slidenum">
              <a:rPr lang="en-US" sz="1400"/>
              <a:pPr eaLnBrk="1" hangingPunct="1"/>
              <a:t>6</a:t>
            </a:fld>
            <a:endParaRPr lang="en-US" sz="1400"/>
          </a:p>
        </p:txBody>
      </p:sp>
      <p:grpSp>
        <p:nvGrpSpPr>
          <p:cNvPr id="32771" name="Group 22"/>
          <p:cNvGrpSpPr>
            <a:grpSpLocks/>
          </p:cNvGrpSpPr>
          <p:nvPr/>
        </p:nvGrpSpPr>
        <p:grpSpPr bwMode="auto">
          <a:xfrm flipH="1" flipV="1">
            <a:off x="4724400" y="838200"/>
            <a:ext cx="1143000" cy="990600"/>
            <a:chOff x="2736" y="1968"/>
            <a:chExt cx="912" cy="432"/>
          </a:xfrm>
        </p:grpSpPr>
        <p:sp>
          <p:nvSpPr>
            <p:cNvPr id="32791" name="Line 19"/>
            <p:cNvSpPr>
              <a:spLocks noChangeShapeType="1"/>
            </p:cNvSpPr>
            <p:nvPr/>
          </p:nvSpPr>
          <p:spPr bwMode="auto">
            <a:xfrm>
              <a:off x="2736" y="1968"/>
              <a:ext cx="0"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2" name="Line 20"/>
            <p:cNvSpPr>
              <a:spLocks noChangeShapeType="1"/>
            </p:cNvSpPr>
            <p:nvPr/>
          </p:nvSpPr>
          <p:spPr bwMode="auto">
            <a:xfrm>
              <a:off x="2736" y="2400"/>
              <a:ext cx="9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2772" name="Picture 21" descr="pe0183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685800"/>
            <a:ext cx="3505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3" name="Group 26"/>
          <p:cNvGrpSpPr>
            <a:grpSpLocks/>
          </p:cNvGrpSpPr>
          <p:nvPr/>
        </p:nvGrpSpPr>
        <p:grpSpPr bwMode="auto">
          <a:xfrm rot="5400000">
            <a:off x="3229769" y="1383507"/>
            <a:ext cx="296863" cy="927100"/>
            <a:chOff x="2664" y="1392"/>
            <a:chExt cx="240" cy="1008"/>
          </a:xfrm>
        </p:grpSpPr>
        <p:sp>
          <p:nvSpPr>
            <p:cNvPr id="32789" name="AutoShape 27" descr="50%"/>
            <p:cNvSpPr>
              <a:spLocks noChangeArrowheads="1"/>
            </p:cNvSpPr>
            <p:nvPr/>
          </p:nvSpPr>
          <p:spPr bwMode="auto">
            <a:xfrm>
              <a:off x="2736" y="1488"/>
              <a:ext cx="96" cy="912"/>
            </a:xfrm>
            <a:prstGeom prst="flowChartOffpageConnector">
              <a:avLst/>
            </a:prstGeom>
            <a:pattFill prst="pct50">
              <a:fgClr>
                <a:srgbClr val="663300"/>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32790" name="Oval 28" descr="50%"/>
            <p:cNvSpPr>
              <a:spLocks noChangeArrowheads="1"/>
            </p:cNvSpPr>
            <p:nvPr/>
          </p:nvSpPr>
          <p:spPr bwMode="auto">
            <a:xfrm>
              <a:off x="2664" y="1392"/>
              <a:ext cx="240" cy="96"/>
            </a:xfrm>
            <a:prstGeom prst="ellipse">
              <a:avLst/>
            </a:prstGeom>
            <a:pattFill prst="pct50">
              <a:fgClr>
                <a:srgbClr val="800000"/>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sp>
        <p:nvSpPr>
          <p:cNvPr id="32774" name="Rectangle 29" descr="Medium wood"/>
          <p:cNvSpPr>
            <a:spLocks noChangeArrowheads="1"/>
          </p:cNvSpPr>
          <p:nvPr/>
        </p:nvSpPr>
        <p:spPr bwMode="auto">
          <a:xfrm>
            <a:off x="2667000" y="381000"/>
            <a:ext cx="865188" cy="38862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32775" name="Freeform 30"/>
          <p:cNvSpPr>
            <a:spLocks/>
          </p:cNvSpPr>
          <p:nvPr/>
        </p:nvSpPr>
        <p:spPr bwMode="auto">
          <a:xfrm>
            <a:off x="3513139" y="1423988"/>
            <a:ext cx="433387" cy="1624012"/>
          </a:xfrm>
          <a:custGeom>
            <a:avLst/>
            <a:gdLst>
              <a:gd name="T0" fmla="*/ 41275 w 336"/>
              <a:gd name="T1" fmla="*/ 537680 h 1184"/>
              <a:gd name="T2" fmla="*/ 41275 w 336"/>
              <a:gd name="T3" fmla="*/ 1196063 h 1184"/>
              <a:gd name="T4" fmla="*/ 288925 w 336"/>
              <a:gd name="T5" fmla="*/ 1591093 h 1184"/>
              <a:gd name="T6" fmla="*/ 350837 w 336"/>
              <a:gd name="T7" fmla="*/ 1393578 h 1184"/>
              <a:gd name="T8" fmla="*/ 412750 w 336"/>
              <a:gd name="T9" fmla="*/ 1261901 h 1184"/>
              <a:gd name="T10" fmla="*/ 227012 w 336"/>
              <a:gd name="T11" fmla="*/ 1064386 h 1184"/>
              <a:gd name="T12" fmla="*/ 165100 w 336"/>
              <a:gd name="T13" fmla="*/ 537680 h 1184"/>
              <a:gd name="T14" fmla="*/ 227012 w 336"/>
              <a:gd name="T15" fmla="*/ 76811 h 1184"/>
              <a:gd name="T16" fmla="*/ 103187 w 336"/>
              <a:gd name="T17" fmla="*/ 76811 h 1184"/>
              <a:gd name="T18" fmla="*/ 41275 w 336"/>
              <a:gd name="T19" fmla="*/ 537680 h 1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6" h="1184">
                <a:moveTo>
                  <a:pt x="32" y="392"/>
                </a:moveTo>
                <a:cubicBezTo>
                  <a:pt x="24" y="528"/>
                  <a:pt x="0" y="744"/>
                  <a:pt x="32" y="872"/>
                </a:cubicBezTo>
                <a:cubicBezTo>
                  <a:pt x="64" y="1000"/>
                  <a:pt x="184" y="1136"/>
                  <a:pt x="224" y="1160"/>
                </a:cubicBezTo>
                <a:cubicBezTo>
                  <a:pt x="264" y="1184"/>
                  <a:pt x="256" y="1056"/>
                  <a:pt x="272" y="1016"/>
                </a:cubicBezTo>
                <a:cubicBezTo>
                  <a:pt x="288" y="976"/>
                  <a:pt x="336" y="960"/>
                  <a:pt x="320" y="920"/>
                </a:cubicBezTo>
                <a:cubicBezTo>
                  <a:pt x="304" y="880"/>
                  <a:pt x="208" y="864"/>
                  <a:pt x="176" y="776"/>
                </a:cubicBezTo>
                <a:cubicBezTo>
                  <a:pt x="144" y="688"/>
                  <a:pt x="128" y="512"/>
                  <a:pt x="128" y="392"/>
                </a:cubicBezTo>
                <a:cubicBezTo>
                  <a:pt x="128" y="272"/>
                  <a:pt x="184" y="112"/>
                  <a:pt x="176" y="56"/>
                </a:cubicBezTo>
                <a:cubicBezTo>
                  <a:pt x="168" y="0"/>
                  <a:pt x="96" y="0"/>
                  <a:pt x="80" y="56"/>
                </a:cubicBezTo>
                <a:cubicBezTo>
                  <a:pt x="64" y="112"/>
                  <a:pt x="40" y="256"/>
                  <a:pt x="32" y="392"/>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6" name="Rectangle 31" descr="Medium wood"/>
          <p:cNvSpPr>
            <a:spLocks noChangeArrowheads="1"/>
          </p:cNvSpPr>
          <p:nvPr/>
        </p:nvSpPr>
        <p:spPr bwMode="auto">
          <a:xfrm>
            <a:off x="3698876" y="2027239"/>
            <a:ext cx="2225675" cy="263525"/>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2777" name="Group 32"/>
          <p:cNvGrpSpPr>
            <a:grpSpLocks/>
          </p:cNvGrpSpPr>
          <p:nvPr/>
        </p:nvGrpSpPr>
        <p:grpSpPr bwMode="auto">
          <a:xfrm>
            <a:off x="3532189" y="2438400"/>
            <a:ext cx="1298575" cy="922338"/>
            <a:chOff x="1344" y="2208"/>
            <a:chExt cx="1008" cy="672"/>
          </a:xfrm>
        </p:grpSpPr>
        <p:sp>
          <p:nvSpPr>
            <p:cNvPr id="32787" name="Line 33"/>
            <p:cNvSpPr>
              <a:spLocks noChangeShapeType="1"/>
            </p:cNvSpPr>
            <p:nvPr/>
          </p:nvSpPr>
          <p:spPr bwMode="auto">
            <a:xfrm>
              <a:off x="1344" y="2208"/>
              <a:ext cx="10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8" name="Line 34"/>
            <p:cNvSpPr>
              <a:spLocks noChangeShapeType="1"/>
            </p:cNvSpPr>
            <p:nvPr/>
          </p:nvSpPr>
          <p:spPr bwMode="auto">
            <a:xfrm>
              <a:off x="2352" y="2208"/>
              <a:ext cx="0" cy="6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2778" name="Line 35"/>
          <p:cNvSpPr>
            <a:spLocks noChangeShapeType="1"/>
          </p:cNvSpPr>
          <p:nvPr/>
        </p:nvSpPr>
        <p:spPr bwMode="auto">
          <a:xfrm flipV="1">
            <a:off x="3717926" y="1600200"/>
            <a:ext cx="701675" cy="230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9" name="Oval 36"/>
          <p:cNvSpPr>
            <a:spLocks noChangeArrowheads="1"/>
          </p:cNvSpPr>
          <p:nvPr/>
        </p:nvSpPr>
        <p:spPr bwMode="auto">
          <a:xfrm>
            <a:off x="5638800" y="1733550"/>
            <a:ext cx="381000" cy="762000"/>
          </a:xfrm>
          <a:prstGeom prst="ellipse">
            <a:avLst/>
          </a:prstGeom>
          <a:gradFill rotWithShape="1">
            <a:gsLst>
              <a:gs pos="0">
                <a:srgbClr val="FFCCCC"/>
              </a:gs>
              <a:gs pos="100000">
                <a:srgbClr val="FFCCCC"/>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32780" name="Text Box 37"/>
          <p:cNvSpPr txBox="1">
            <a:spLocks noChangeArrowheads="1"/>
          </p:cNvSpPr>
          <p:nvPr/>
        </p:nvSpPr>
        <p:spPr bwMode="auto">
          <a:xfrm>
            <a:off x="4572000" y="3429000"/>
            <a:ext cx="45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3600" b="1">
                <a:solidFill>
                  <a:schemeClr val="accent2"/>
                </a:solidFill>
              </a:rPr>
              <a:t>5</a:t>
            </a:r>
          </a:p>
        </p:txBody>
      </p:sp>
      <p:sp>
        <p:nvSpPr>
          <p:cNvPr id="32781" name="Text Box 38"/>
          <p:cNvSpPr txBox="1">
            <a:spLocks noChangeArrowheads="1"/>
          </p:cNvSpPr>
          <p:nvPr/>
        </p:nvSpPr>
        <p:spPr bwMode="auto">
          <a:xfrm>
            <a:off x="4419600" y="1219200"/>
            <a:ext cx="45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3600" b="1">
                <a:solidFill>
                  <a:schemeClr val="accent2"/>
                </a:solidFill>
              </a:rPr>
              <a:t>4</a:t>
            </a:r>
          </a:p>
        </p:txBody>
      </p:sp>
      <p:sp>
        <p:nvSpPr>
          <p:cNvPr id="32782" name="Text Box 39"/>
          <p:cNvSpPr txBox="1">
            <a:spLocks noChangeArrowheads="1"/>
          </p:cNvSpPr>
          <p:nvPr/>
        </p:nvSpPr>
        <p:spPr bwMode="auto">
          <a:xfrm>
            <a:off x="4343400" y="457200"/>
            <a:ext cx="45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3600" b="1">
                <a:solidFill>
                  <a:schemeClr val="accent2"/>
                </a:solidFill>
              </a:rPr>
              <a:t>6</a:t>
            </a:r>
          </a:p>
        </p:txBody>
      </p:sp>
      <p:sp>
        <p:nvSpPr>
          <p:cNvPr id="20520" name="Text Box 40"/>
          <p:cNvSpPr txBox="1">
            <a:spLocks noChangeArrowheads="1"/>
          </p:cNvSpPr>
          <p:nvPr/>
        </p:nvSpPr>
        <p:spPr bwMode="auto">
          <a:xfrm>
            <a:off x="4381500" y="1200150"/>
            <a:ext cx="7620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3600" b="1">
                <a:solidFill>
                  <a:srgbClr val="FF3300"/>
                </a:solidFill>
                <a:latin typeface=".VnArial NarrowH" panose="020B7200000000000000" pitchFamily="34" charset="0"/>
              </a:rPr>
              <a:t>o</a:t>
            </a:r>
            <a:r>
              <a:rPr lang="en-US" sz="3600" b="1" baseline="-25000">
                <a:solidFill>
                  <a:srgbClr val="FF3300"/>
                </a:solidFill>
              </a:rPr>
              <a:t>1</a:t>
            </a:r>
            <a:endParaRPr lang="en-US" sz="3600" b="1">
              <a:solidFill>
                <a:srgbClr val="FF3300"/>
              </a:solidFill>
            </a:endParaRPr>
          </a:p>
        </p:txBody>
      </p:sp>
      <p:sp>
        <p:nvSpPr>
          <p:cNvPr id="20521" name="Text Box 41"/>
          <p:cNvSpPr txBox="1">
            <a:spLocks noChangeArrowheads="1"/>
          </p:cNvSpPr>
          <p:nvPr/>
        </p:nvSpPr>
        <p:spPr bwMode="auto">
          <a:xfrm>
            <a:off x="4114800" y="381000"/>
            <a:ext cx="7620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3600" b="1">
                <a:solidFill>
                  <a:srgbClr val="FF3300"/>
                </a:solidFill>
                <a:latin typeface=".VnArial NarrowH" panose="020B7200000000000000" pitchFamily="34" charset="0"/>
              </a:rPr>
              <a:t>o</a:t>
            </a:r>
            <a:r>
              <a:rPr lang="en-US" sz="3600" b="1" baseline="-25000">
                <a:solidFill>
                  <a:srgbClr val="FF3300"/>
                </a:solidFill>
              </a:rPr>
              <a:t>2</a:t>
            </a:r>
            <a:endParaRPr lang="en-US" sz="3600" b="1">
              <a:solidFill>
                <a:srgbClr val="FF3300"/>
              </a:solidFill>
            </a:endParaRPr>
          </a:p>
        </p:txBody>
      </p:sp>
      <p:sp>
        <p:nvSpPr>
          <p:cNvPr id="20522" name="Text Box 42"/>
          <p:cNvSpPr txBox="1">
            <a:spLocks noChangeArrowheads="1"/>
          </p:cNvSpPr>
          <p:nvPr/>
        </p:nvSpPr>
        <p:spPr bwMode="auto">
          <a:xfrm>
            <a:off x="4419600" y="3429000"/>
            <a:ext cx="7620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3600" b="1">
                <a:solidFill>
                  <a:srgbClr val="FF3300"/>
                </a:solidFill>
                <a:latin typeface=".VnArial NarrowH" panose="020B7200000000000000" pitchFamily="34" charset="0"/>
              </a:rPr>
              <a:t>o</a:t>
            </a:r>
            <a:endParaRPr lang="en-US" sz="3600" b="1">
              <a:solidFill>
                <a:srgbClr val="FF3300"/>
              </a:solidFill>
            </a:endParaRPr>
          </a:p>
        </p:txBody>
      </p:sp>
      <p:sp>
        <p:nvSpPr>
          <p:cNvPr id="32786" name="Rectangle 43"/>
          <p:cNvSpPr>
            <a:spLocks noChangeArrowheads="1"/>
          </p:cNvSpPr>
          <p:nvPr/>
        </p:nvSpPr>
        <p:spPr bwMode="auto">
          <a:xfrm>
            <a:off x="4953001" y="5692775"/>
            <a:ext cx="1876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3200" b="1">
                <a:solidFill>
                  <a:schemeClr val="accent2"/>
                </a:solidFill>
              </a:rPr>
              <a:t>Hình 15.3</a:t>
            </a:r>
          </a:p>
        </p:txBody>
      </p:sp>
    </p:spTree>
    <p:extLst>
      <p:ext uri="{BB962C8B-B14F-4D97-AF65-F5344CB8AC3E}">
        <p14:creationId xmlns:p14="http://schemas.microsoft.com/office/powerpoint/2010/main" val="2842799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522"/>
                                        </p:tgtEl>
                                        <p:attrNameLst>
                                          <p:attrName>style.visibility</p:attrName>
                                        </p:attrNameLst>
                                      </p:cBhvr>
                                      <p:to>
                                        <p:strVal val="visible"/>
                                      </p:to>
                                    </p:set>
                                    <p:animEffect transition="in" filter="diamond(in)">
                                      <p:cBhvr>
                                        <p:cTn id="7" dur="2000"/>
                                        <p:tgtEl>
                                          <p:spTgt spid="205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520"/>
                                        </p:tgtEl>
                                        <p:attrNameLst>
                                          <p:attrName>style.visibility</p:attrName>
                                        </p:attrNameLst>
                                      </p:cBhvr>
                                      <p:to>
                                        <p:strVal val="visible"/>
                                      </p:to>
                                    </p:set>
                                    <p:animEffect transition="in" filter="diamond(in)">
                                      <p:cBhvr>
                                        <p:cTn id="12" dur="2000"/>
                                        <p:tgtEl>
                                          <p:spTgt spid="205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0521"/>
                                        </p:tgtEl>
                                        <p:attrNameLst>
                                          <p:attrName>style.visibility</p:attrName>
                                        </p:attrNameLst>
                                      </p:cBhvr>
                                      <p:to>
                                        <p:strVal val="visible"/>
                                      </p:to>
                                    </p:set>
                                    <p:animEffect transition="in" filter="diamond(in)">
                                      <p:cBhvr>
                                        <p:cTn id="17" dur="2000"/>
                                        <p:tgtEl>
                                          <p:spTgt spid="20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0" grpId="0" animBg="1"/>
      <p:bldP spid="20521" grpId="0" animBg="1"/>
      <p:bldP spid="205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A2276AC-26F2-498B-8FB1-CD2EC0EC4F57}" type="slidenum">
              <a:rPr lang="en-US" sz="1400"/>
              <a:pPr eaLnBrk="1" hangingPunct="1"/>
              <a:t>7</a:t>
            </a:fld>
            <a:endParaRPr lang="en-US" sz="1400"/>
          </a:p>
        </p:txBody>
      </p:sp>
      <p:sp>
        <p:nvSpPr>
          <p:cNvPr id="33795" name="Text Box 11"/>
          <p:cNvSpPr txBox="1">
            <a:spLocks noChangeArrowheads="1"/>
          </p:cNvSpPr>
          <p:nvPr/>
        </p:nvSpPr>
        <p:spPr bwMode="auto">
          <a:xfrm>
            <a:off x="1752600" y="2362201"/>
            <a:ext cx="2590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a:solidFill>
                  <a:schemeClr val="accent2"/>
                </a:solidFill>
              </a:rPr>
              <a:t>Mỗi đòn bẩy đều có:</a:t>
            </a:r>
          </a:p>
        </p:txBody>
      </p:sp>
      <p:grpSp>
        <p:nvGrpSpPr>
          <p:cNvPr id="8211" name="Group 19"/>
          <p:cNvGrpSpPr>
            <a:grpSpLocks/>
          </p:cNvGrpSpPr>
          <p:nvPr/>
        </p:nvGrpSpPr>
        <p:grpSpPr bwMode="auto">
          <a:xfrm>
            <a:off x="4191000" y="2514600"/>
            <a:ext cx="6477000" cy="1570038"/>
            <a:chOff x="1392" y="1680"/>
            <a:chExt cx="4080" cy="989"/>
          </a:xfrm>
        </p:grpSpPr>
        <p:sp>
          <p:nvSpPr>
            <p:cNvPr id="33797" name="Text Box 12"/>
            <p:cNvSpPr txBox="1">
              <a:spLocks noChangeArrowheads="1"/>
            </p:cNvSpPr>
            <p:nvPr/>
          </p:nvSpPr>
          <p:spPr bwMode="auto">
            <a:xfrm>
              <a:off x="1968" y="1680"/>
              <a:ext cx="3504"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sz="3200" b="1"/>
                <a:t>Điểm tựa O</a:t>
              </a:r>
            </a:p>
            <a:p>
              <a:pPr algn="just" eaLnBrk="1" hangingPunct="1"/>
              <a:r>
                <a:rPr lang="en-US" sz="3200" b="1"/>
                <a:t>Điểm tác dụng của lực F</a:t>
              </a:r>
              <a:r>
                <a:rPr lang="en-US" sz="3200" b="1" baseline="-25000"/>
                <a:t>1 </a:t>
              </a:r>
              <a:r>
                <a:rPr lang="en-US" sz="3200" b="1"/>
                <a:t>là O</a:t>
              </a:r>
              <a:r>
                <a:rPr lang="en-US" sz="3200" b="1" baseline="-25000"/>
                <a:t>1</a:t>
              </a:r>
              <a:endParaRPr lang="en-US" sz="3200" b="1"/>
            </a:p>
            <a:p>
              <a:pPr algn="just" eaLnBrk="1" hangingPunct="1"/>
              <a:r>
                <a:rPr lang="en-US" sz="3200" b="1"/>
                <a:t>Điểm tác dụng của lực F</a:t>
              </a:r>
              <a:r>
                <a:rPr lang="en-US" sz="3200" b="1" baseline="-25000"/>
                <a:t>2 </a:t>
              </a:r>
              <a:r>
                <a:rPr lang="en-US" sz="3200" b="1"/>
                <a:t>là O</a:t>
              </a:r>
              <a:r>
                <a:rPr lang="en-US" sz="3200" b="1" baseline="-25000"/>
                <a:t>2¦</a:t>
              </a:r>
              <a:endParaRPr lang="en-US" sz="3200" b="1"/>
            </a:p>
          </p:txBody>
        </p:sp>
        <p:grpSp>
          <p:nvGrpSpPr>
            <p:cNvPr id="33798" name="Group 18"/>
            <p:cNvGrpSpPr>
              <a:grpSpLocks/>
            </p:cNvGrpSpPr>
            <p:nvPr/>
          </p:nvGrpSpPr>
          <p:grpSpPr bwMode="auto">
            <a:xfrm>
              <a:off x="1392" y="1872"/>
              <a:ext cx="576" cy="576"/>
              <a:chOff x="1392" y="1872"/>
              <a:chExt cx="576" cy="576"/>
            </a:xfrm>
          </p:grpSpPr>
          <p:sp>
            <p:nvSpPr>
              <p:cNvPr id="33799" name="Line 15"/>
              <p:cNvSpPr>
                <a:spLocks noChangeShapeType="1"/>
              </p:cNvSpPr>
              <p:nvPr/>
            </p:nvSpPr>
            <p:spPr bwMode="auto">
              <a:xfrm flipV="1">
                <a:off x="1392" y="1872"/>
                <a:ext cx="57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0" name="Line 16"/>
              <p:cNvSpPr>
                <a:spLocks noChangeShapeType="1"/>
              </p:cNvSpPr>
              <p:nvPr/>
            </p:nvSpPr>
            <p:spPr bwMode="auto">
              <a:xfrm>
                <a:off x="1392" y="2160"/>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1" name="Line 17"/>
              <p:cNvSpPr>
                <a:spLocks noChangeShapeType="1"/>
              </p:cNvSpPr>
              <p:nvPr/>
            </p:nvSpPr>
            <p:spPr bwMode="auto">
              <a:xfrm>
                <a:off x="1392" y="2160"/>
                <a:ext cx="57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721573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211"/>
                                        </p:tgtEl>
                                        <p:attrNameLst>
                                          <p:attrName>style.visibility</p:attrName>
                                        </p:attrNameLst>
                                      </p:cBhvr>
                                      <p:to>
                                        <p:strVal val="visible"/>
                                      </p:to>
                                    </p:set>
                                    <p:animEffect transition="in" filter="wipe(left)">
                                      <p:cBhvr>
                                        <p:cTn id="7" dur="500"/>
                                        <p:tgtEl>
                                          <p:spTgt spid="8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3896E25-636B-4152-8C9D-94CF46094F8D}" type="slidenum">
              <a:rPr lang="en-US" sz="1400"/>
              <a:pPr eaLnBrk="1" hangingPunct="1"/>
              <a:t>8</a:t>
            </a:fld>
            <a:endParaRPr lang="en-US" sz="1400"/>
          </a:p>
        </p:txBody>
      </p:sp>
      <p:grpSp>
        <p:nvGrpSpPr>
          <p:cNvPr id="21524" name="Group 20"/>
          <p:cNvGrpSpPr>
            <a:grpSpLocks/>
          </p:cNvGrpSpPr>
          <p:nvPr/>
        </p:nvGrpSpPr>
        <p:grpSpPr bwMode="auto">
          <a:xfrm>
            <a:off x="2057400" y="124120"/>
            <a:ext cx="8077200" cy="5486400"/>
            <a:chOff x="336" y="816"/>
            <a:chExt cx="5088" cy="3456"/>
          </a:xfrm>
        </p:grpSpPr>
        <p:sp>
          <p:nvSpPr>
            <p:cNvPr id="34820" name="Text Box 6"/>
            <p:cNvSpPr txBox="1">
              <a:spLocks noChangeArrowheads="1"/>
            </p:cNvSpPr>
            <p:nvPr/>
          </p:nvSpPr>
          <p:spPr bwMode="auto">
            <a:xfrm>
              <a:off x="336" y="816"/>
              <a:ext cx="5088" cy="1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sz="2800" b="1" dirty="0" err="1"/>
                <a:t>Hãy</a:t>
              </a:r>
              <a:r>
                <a:rPr lang="en-US" sz="2800" b="1" dirty="0"/>
                <a:t> </a:t>
              </a:r>
              <a:r>
                <a:rPr lang="en-US" sz="2800" b="1" dirty="0" err="1"/>
                <a:t>quan</a:t>
              </a:r>
              <a:r>
                <a:rPr lang="en-US" sz="2800" b="1" dirty="0"/>
                <a:t> </a:t>
              </a:r>
              <a:r>
                <a:rPr lang="en-US" sz="2800" b="1" dirty="0" err="1"/>
                <a:t>sát</a:t>
              </a:r>
              <a:r>
                <a:rPr lang="en-US" sz="2800" b="1" dirty="0"/>
                <a:t> </a:t>
              </a:r>
              <a:r>
                <a:rPr lang="en-US" sz="2800" b="1" dirty="0" err="1"/>
                <a:t>hình</a:t>
              </a:r>
              <a:r>
                <a:rPr lang="en-US" sz="2800" b="1" dirty="0"/>
                <a:t> </a:t>
              </a:r>
              <a:r>
                <a:rPr lang="en-US" sz="2800" b="1" dirty="0" err="1"/>
                <a:t>vẽ</a:t>
              </a:r>
              <a:r>
                <a:rPr lang="en-US" sz="2800" b="1" dirty="0"/>
                <a:t> </a:t>
              </a:r>
              <a:r>
                <a:rPr lang="en-US" sz="2800" b="1" dirty="0" err="1"/>
                <a:t>chiếc</a:t>
              </a:r>
              <a:r>
                <a:rPr lang="en-US" sz="2800" b="1" dirty="0"/>
                <a:t> </a:t>
              </a:r>
              <a:r>
                <a:rPr lang="en-US" sz="2800" b="1" dirty="0" err="1"/>
                <a:t>đòn</a:t>
              </a:r>
              <a:r>
                <a:rPr lang="en-US" sz="2800" b="1" dirty="0"/>
                <a:t> </a:t>
              </a:r>
              <a:r>
                <a:rPr lang="en-US" sz="2800" b="1" dirty="0" err="1"/>
                <a:t>bẩy</a:t>
              </a:r>
              <a:r>
                <a:rPr lang="en-US" sz="2800" b="1" dirty="0"/>
                <a:t> (</a:t>
              </a:r>
              <a:r>
                <a:rPr lang="en-US" sz="2800" b="1" dirty="0" err="1"/>
                <a:t>hình</a:t>
              </a:r>
              <a:r>
                <a:rPr lang="en-US" sz="2800" b="1" dirty="0"/>
                <a:t> 15.4), </a:t>
              </a:r>
              <a:r>
                <a:rPr lang="en-US" sz="2800" b="1" dirty="0" err="1"/>
                <a:t>muốn</a:t>
              </a:r>
              <a:r>
                <a:rPr lang="en-US" sz="2800" b="1" dirty="0"/>
                <a:t> </a:t>
              </a:r>
              <a:r>
                <a:rPr lang="en-US" sz="2800" b="1" dirty="0" err="1"/>
                <a:t>lực</a:t>
              </a:r>
              <a:r>
                <a:rPr lang="en-US" sz="2800" b="1" dirty="0"/>
                <a:t> </a:t>
              </a:r>
              <a:r>
                <a:rPr lang="en-US" sz="2800" b="1" dirty="0" err="1"/>
                <a:t>nâng</a:t>
              </a:r>
              <a:r>
                <a:rPr lang="en-US" sz="2800" b="1" dirty="0"/>
                <a:t> </a:t>
              </a:r>
              <a:r>
                <a:rPr lang="en-US" sz="2800" b="1" dirty="0" err="1"/>
                <a:t>v</a:t>
              </a:r>
              <a:r>
                <a:rPr lang="en-US" sz="2800" b="1" dirty="0" err="1">
                  <a:latin typeface=".VnTime" panose="020B7200000000000000" pitchFamily="34" charset="0"/>
                </a:rPr>
                <a:t>Ë</a:t>
              </a:r>
              <a:r>
                <a:rPr lang="en-US" sz="2800" b="1" dirty="0" err="1"/>
                <a:t>t</a:t>
              </a:r>
              <a:r>
                <a:rPr lang="en-US" sz="2800" b="1" dirty="0"/>
                <a:t> </a:t>
              </a:r>
              <a:r>
                <a:rPr lang="en-US" sz="2800" b="1" dirty="0" err="1"/>
                <a:t>nhỏ</a:t>
              </a:r>
              <a:r>
                <a:rPr lang="en-US" sz="2800" b="1" dirty="0"/>
                <a:t> </a:t>
              </a:r>
              <a:r>
                <a:rPr lang="en-US" sz="2800" b="1" dirty="0" err="1"/>
                <a:t>hơn</a:t>
              </a:r>
              <a:r>
                <a:rPr lang="en-US" sz="2800" b="1" dirty="0"/>
                <a:t> </a:t>
              </a:r>
              <a:r>
                <a:rPr lang="en-US" sz="2800" b="1" dirty="0" err="1"/>
                <a:t>trọng</a:t>
              </a:r>
              <a:r>
                <a:rPr lang="en-US" sz="2800" b="1" dirty="0"/>
                <a:t> </a:t>
              </a:r>
              <a:r>
                <a:rPr lang="en-US" sz="2800" b="1" dirty="0" err="1"/>
                <a:t>lượng</a:t>
              </a:r>
              <a:r>
                <a:rPr lang="en-US" sz="2800" b="1" dirty="0"/>
                <a:t> </a:t>
              </a:r>
              <a:r>
                <a:rPr lang="en-US" sz="2800" b="1" dirty="0" err="1"/>
                <a:t>của</a:t>
              </a:r>
              <a:r>
                <a:rPr lang="en-US" sz="2800" b="1" dirty="0"/>
                <a:t> </a:t>
              </a:r>
              <a:r>
                <a:rPr lang="en-US" sz="2800" b="1" dirty="0" err="1"/>
                <a:t>vật</a:t>
              </a:r>
              <a:r>
                <a:rPr lang="en-US" sz="2800" b="1" dirty="0"/>
                <a:t> </a:t>
              </a:r>
              <a:r>
                <a:rPr lang="en-US" sz="2800" b="1" dirty="0" err="1"/>
                <a:t>thì</a:t>
              </a:r>
              <a:r>
                <a:rPr lang="en-US" sz="2800" b="1" dirty="0"/>
                <a:t> </a:t>
              </a:r>
              <a:r>
                <a:rPr lang="en-US" sz="2800" b="1" dirty="0" err="1"/>
                <a:t>các</a:t>
              </a:r>
              <a:r>
                <a:rPr lang="en-US" sz="2800" b="1" dirty="0"/>
                <a:t> </a:t>
              </a:r>
              <a:r>
                <a:rPr lang="en-US" sz="2800" b="1" dirty="0" err="1"/>
                <a:t>khoảng</a:t>
              </a:r>
              <a:r>
                <a:rPr lang="en-US" sz="2800" b="1" dirty="0"/>
                <a:t> </a:t>
              </a:r>
              <a:r>
                <a:rPr lang="en-US" sz="2800" b="1" dirty="0" err="1"/>
                <a:t>cách</a:t>
              </a:r>
              <a:r>
                <a:rPr lang="en-US" sz="2800" b="1" dirty="0"/>
                <a:t> OO</a:t>
              </a:r>
              <a:r>
                <a:rPr lang="en-US" sz="2800" b="1" baseline="-25000" dirty="0"/>
                <a:t>1</a:t>
              </a:r>
              <a:r>
                <a:rPr lang="en-US" sz="2800" b="1" dirty="0"/>
                <a:t> (</a:t>
              </a:r>
              <a:r>
                <a:rPr lang="en-US" sz="2800" b="1" dirty="0" err="1"/>
                <a:t>khoảng</a:t>
              </a:r>
              <a:r>
                <a:rPr lang="en-US" sz="2800" b="1" dirty="0"/>
                <a:t> </a:t>
              </a:r>
              <a:r>
                <a:rPr lang="en-US" sz="2800" b="1" dirty="0" err="1"/>
                <a:t>cách</a:t>
              </a:r>
              <a:r>
                <a:rPr lang="en-US" sz="2800" b="1" dirty="0"/>
                <a:t> </a:t>
              </a:r>
              <a:r>
                <a:rPr lang="en-US" sz="2800" b="1" dirty="0" err="1"/>
                <a:t>từ</a:t>
              </a:r>
              <a:r>
                <a:rPr lang="en-US" sz="2800" b="1" dirty="0"/>
                <a:t> </a:t>
              </a:r>
              <a:r>
                <a:rPr lang="en-US" sz="2800" b="1" dirty="0" err="1"/>
                <a:t>điểm</a:t>
              </a:r>
              <a:r>
                <a:rPr lang="en-US" sz="2800" b="1" dirty="0"/>
                <a:t> </a:t>
              </a:r>
              <a:r>
                <a:rPr lang="en-US" sz="2800" b="1" dirty="0" err="1"/>
                <a:t>tựa</a:t>
              </a:r>
              <a:r>
                <a:rPr lang="en-US" sz="2800" b="1" dirty="0"/>
                <a:t> </a:t>
              </a:r>
              <a:r>
                <a:rPr lang="en-US" sz="2800" b="1" dirty="0" err="1"/>
                <a:t>tới</a:t>
              </a:r>
              <a:r>
                <a:rPr lang="en-US" sz="2800" b="1" dirty="0"/>
                <a:t> </a:t>
              </a:r>
              <a:r>
                <a:rPr lang="en-US" sz="2800" b="1" dirty="0" err="1"/>
                <a:t>điểm</a:t>
              </a:r>
              <a:r>
                <a:rPr lang="en-US" sz="2800" b="1" dirty="0"/>
                <a:t> </a:t>
              </a:r>
              <a:r>
                <a:rPr lang="en-US" sz="2800" b="1" dirty="0" err="1"/>
                <a:t>tác</a:t>
              </a:r>
              <a:r>
                <a:rPr lang="en-US" sz="2800" b="1" dirty="0"/>
                <a:t> </a:t>
              </a:r>
              <a:r>
                <a:rPr lang="en-US" sz="2800" b="1" dirty="0" err="1"/>
                <a:t>dụng</a:t>
              </a:r>
              <a:r>
                <a:rPr lang="en-US" sz="2800" b="1" dirty="0"/>
                <a:t> </a:t>
              </a:r>
              <a:r>
                <a:rPr lang="en-US" sz="2800" b="1" dirty="0" err="1"/>
                <a:t>của</a:t>
              </a:r>
              <a:r>
                <a:rPr lang="en-US" sz="2800" b="1" dirty="0"/>
                <a:t> </a:t>
              </a:r>
              <a:r>
                <a:rPr lang="en-US" sz="2800" b="1" dirty="0" err="1"/>
                <a:t>trọng</a:t>
              </a:r>
              <a:r>
                <a:rPr lang="en-US" sz="2800" b="1" dirty="0"/>
                <a:t> </a:t>
              </a:r>
              <a:r>
                <a:rPr lang="en-US" sz="2800" b="1" dirty="0" err="1"/>
                <a:t>lực</a:t>
              </a:r>
              <a:r>
                <a:rPr lang="en-US" sz="2800" b="1" dirty="0"/>
                <a:t>) </a:t>
              </a:r>
              <a:r>
                <a:rPr lang="en-US" sz="2800" b="1" dirty="0" err="1"/>
                <a:t>và</a:t>
              </a:r>
              <a:r>
                <a:rPr lang="en-US" sz="2800" b="1" dirty="0"/>
                <a:t> </a:t>
              </a:r>
              <a:r>
                <a:rPr lang="en-US" sz="2800" b="1" dirty="0" err="1"/>
                <a:t>khoảng</a:t>
              </a:r>
              <a:r>
                <a:rPr lang="en-US" sz="2800" b="1" dirty="0"/>
                <a:t> </a:t>
              </a:r>
              <a:r>
                <a:rPr lang="en-US" sz="2800" b="1" dirty="0" err="1"/>
                <a:t>cách</a:t>
              </a:r>
              <a:r>
                <a:rPr lang="en-US" sz="2800" b="1" dirty="0"/>
                <a:t> OO</a:t>
              </a:r>
              <a:r>
                <a:rPr lang="en-US" sz="2800" b="1" baseline="-25000" dirty="0"/>
                <a:t>2</a:t>
              </a:r>
              <a:r>
                <a:rPr lang="en-US" sz="2800" b="1" dirty="0"/>
                <a:t> (</a:t>
              </a:r>
              <a:r>
                <a:rPr lang="en-US" sz="2800" b="1" dirty="0" err="1"/>
                <a:t>khoảng</a:t>
              </a:r>
              <a:r>
                <a:rPr lang="en-US" sz="2800" b="1" dirty="0"/>
                <a:t> </a:t>
              </a:r>
              <a:r>
                <a:rPr lang="en-US" sz="2800" b="1" dirty="0" err="1"/>
                <a:t>cách</a:t>
              </a:r>
              <a:r>
                <a:rPr lang="en-US" sz="2800" b="1" dirty="0"/>
                <a:t> </a:t>
              </a:r>
              <a:r>
                <a:rPr lang="en-US" sz="2800" b="1" dirty="0" err="1"/>
                <a:t>từ</a:t>
              </a:r>
              <a:r>
                <a:rPr lang="en-US" sz="2800" b="1" dirty="0"/>
                <a:t> </a:t>
              </a:r>
              <a:r>
                <a:rPr lang="en-US" sz="2800" b="1" dirty="0" err="1"/>
                <a:t>điểm</a:t>
              </a:r>
              <a:r>
                <a:rPr lang="en-US" sz="2800" b="1" dirty="0"/>
                <a:t> </a:t>
              </a:r>
              <a:r>
                <a:rPr lang="en-US" sz="2800" b="1" dirty="0" err="1"/>
                <a:t>tựa</a:t>
              </a:r>
              <a:r>
                <a:rPr lang="en-US" sz="2800" b="1" dirty="0"/>
                <a:t> </a:t>
              </a:r>
              <a:r>
                <a:rPr lang="en-US" sz="2800" b="1" dirty="0" err="1"/>
                <a:t>tới</a:t>
              </a:r>
              <a:r>
                <a:rPr lang="en-US" sz="2800" b="1" dirty="0"/>
                <a:t> </a:t>
              </a:r>
              <a:r>
                <a:rPr lang="en-US" sz="2800" b="1" dirty="0" err="1"/>
                <a:t>điểm</a:t>
              </a:r>
              <a:r>
                <a:rPr lang="en-US" sz="2800" b="1" dirty="0"/>
                <a:t> </a:t>
              </a:r>
              <a:r>
                <a:rPr lang="en-US" sz="2800" b="1" dirty="0" err="1"/>
                <a:t>tác</a:t>
              </a:r>
              <a:r>
                <a:rPr lang="en-US" sz="2800" b="1" dirty="0"/>
                <a:t> </a:t>
              </a:r>
              <a:r>
                <a:rPr lang="en-US" sz="2800" b="1" dirty="0" err="1"/>
                <a:t>dụng</a:t>
              </a:r>
              <a:r>
                <a:rPr lang="en-US" sz="2800" b="1" dirty="0"/>
                <a:t> </a:t>
              </a:r>
              <a:r>
                <a:rPr lang="en-US" sz="2800" b="1" dirty="0" err="1"/>
                <a:t>của</a:t>
              </a:r>
              <a:r>
                <a:rPr lang="en-US" sz="2800" b="1" dirty="0"/>
                <a:t> </a:t>
              </a:r>
              <a:r>
                <a:rPr lang="en-US" sz="2800" b="1" dirty="0" err="1"/>
                <a:t>lực</a:t>
              </a:r>
              <a:r>
                <a:rPr lang="en-US" sz="2800" b="1" dirty="0"/>
                <a:t> </a:t>
              </a:r>
              <a:r>
                <a:rPr lang="en-US" sz="2800" b="1" dirty="0" err="1"/>
                <a:t>kéo</a:t>
              </a:r>
              <a:r>
                <a:rPr lang="en-US" sz="2800" b="1" dirty="0"/>
                <a:t>) </a:t>
              </a:r>
              <a:r>
                <a:rPr lang="en-US" sz="2800" b="1" dirty="0" err="1"/>
                <a:t>phải</a:t>
              </a:r>
              <a:r>
                <a:rPr lang="en-US" sz="2800" b="1" dirty="0"/>
                <a:t> </a:t>
              </a:r>
              <a:r>
                <a:rPr lang="en-US" sz="2800" b="1" dirty="0" err="1"/>
                <a:t>thoả</a:t>
              </a:r>
              <a:r>
                <a:rPr lang="en-US" sz="2800" b="1" dirty="0"/>
                <a:t> </a:t>
              </a:r>
              <a:r>
                <a:rPr lang="en-US" sz="2800" b="1" dirty="0" err="1"/>
                <a:t>mãn</a:t>
              </a:r>
              <a:r>
                <a:rPr lang="en-US" sz="2800" b="1" dirty="0"/>
                <a:t> </a:t>
              </a:r>
              <a:r>
                <a:rPr lang="en-US" sz="2800" b="1" dirty="0" err="1"/>
                <a:t>điều</a:t>
              </a:r>
              <a:r>
                <a:rPr lang="en-US" sz="2800" b="1" dirty="0"/>
                <a:t> </a:t>
              </a:r>
              <a:r>
                <a:rPr lang="en-US" sz="2800" b="1" dirty="0" err="1"/>
                <a:t>kiện</a:t>
              </a:r>
              <a:r>
                <a:rPr lang="en-US" sz="2800" b="1" dirty="0"/>
                <a:t> </a:t>
              </a:r>
              <a:r>
                <a:rPr lang="en-US" sz="2800" b="1" dirty="0" err="1"/>
                <a:t>gì</a:t>
              </a:r>
              <a:r>
                <a:rPr lang="en-US" sz="2800" b="1" dirty="0"/>
                <a:t>?</a:t>
              </a:r>
            </a:p>
          </p:txBody>
        </p:sp>
        <p:grpSp>
          <p:nvGrpSpPr>
            <p:cNvPr id="34821" name="Group 19"/>
            <p:cNvGrpSpPr>
              <a:grpSpLocks/>
            </p:cNvGrpSpPr>
            <p:nvPr/>
          </p:nvGrpSpPr>
          <p:grpSpPr bwMode="auto">
            <a:xfrm>
              <a:off x="1260" y="2496"/>
              <a:ext cx="3156" cy="1776"/>
              <a:chOff x="1260" y="2496"/>
              <a:chExt cx="3156" cy="1776"/>
            </a:xfrm>
          </p:grpSpPr>
          <p:sp>
            <p:nvSpPr>
              <p:cNvPr id="34822" name="Rectangle 9" descr="Granite"/>
              <p:cNvSpPr>
                <a:spLocks noChangeArrowheads="1"/>
              </p:cNvSpPr>
              <p:nvPr/>
            </p:nvSpPr>
            <p:spPr bwMode="auto">
              <a:xfrm>
                <a:off x="2448" y="2928"/>
                <a:ext cx="96" cy="1152"/>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34823" name="Rectangle 10"/>
              <p:cNvSpPr>
                <a:spLocks noChangeArrowheads="1"/>
              </p:cNvSpPr>
              <p:nvPr/>
            </p:nvSpPr>
            <p:spPr bwMode="auto">
              <a:xfrm>
                <a:off x="1584" y="2784"/>
                <a:ext cx="2448"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34824" name="Line 11"/>
              <p:cNvSpPr>
                <a:spLocks noChangeShapeType="1"/>
              </p:cNvSpPr>
              <p:nvPr/>
            </p:nvSpPr>
            <p:spPr bwMode="auto">
              <a:xfrm>
                <a:off x="1584" y="2880"/>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5" name="AutoShape 12"/>
              <p:cNvSpPr>
                <a:spLocks noChangeArrowheads="1"/>
              </p:cNvSpPr>
              <p:nvPr/>
            </p:nvSpPr>
            <p:spPr bwMode="auto">
              <a:xfrm>
                <a:off x="1320" y="3504"/>
                <a:ext cx="528" cy="336"/>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34826" name="Line 13"/>
              <p:cNvSpPr>
                <a:spLocks noChangeShapeType="1"/>
              </p:cNvSpPr>
              <p:nvPr/>
            </p:nvSpPr>
            <p:spPr bwMode="auto">
              <a:xfrm>
                <a:off x="3936" y="2880"/>
                <a:ext cx="0" cy="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7" name="Text Box 14"/>
              <p:cNvSpPr txBox="1">
                <a:spLocks noChangeArrowheads="1"/>
              </p:cNvSpPr>
              <p:nvPr/>
            </p:nvSpPr>
            <p:spPr bwMode="auto">
              <a:xfrm>
                <a:off x="2448" y="2592"/>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vi-VN"/>
              </a:p>
            </p:txBody>
          </p:sp>
          <p:sp>
            <p:nvSpPr>
              <p:cNvPr id="34828" name="Text Box 15"/>
              <p:cNvSpPr txBox="1">
                <a:spLocks noChangeArrowheads="1"/>
              </p:cNvSpPr>
              <p:nvPr/>
            </p:nvSpPr>
            <p:spPr bwMode="auto">
              <a:xfrm>
                <a:off x="2352" y="2515"/>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3200" b="1"/>
                  <a:t>O</a:t>
                </a:r>
              </a:p>
            </p:txBody>
          </p:sp>
          <p:sp>
            <p:nvSpPr>
              <p:cNvPr id="34829" name="Text Box 16"/>
              <p:cNvSpPr txBox="1">
                <a:spLocks noChangeArrowheads="1"/>
              </p:cNvSpPr>
              <p:nvPr/>
            </p:nvSpPr>
            <p:spPr bwMode="auto">
              <a:xfrm>
                <a:off x="1260" y="2496"/>
                <a:ext cx="52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3200" b="1"/>
                  <a:t>O</a:t>
                </a:r>
                <a:r>
                  <a:rPr lang="en-US" sz="3200" b="1" baseline="-25000"/>
                  <a:t>1</a:t>
                </a:r>
                <a:endParaRPr lang="en-US" sz="3200" b="1"/>
              </a:p>
            </p:txBody>
          </p:sp>
          <p:sp>
            <p:nvSpPr>
              <p:cNvPr id="34830" name="Text Box 17"/>
              <p:cNvSpPr txBox="1">
                <a:spLocks noChangeArrowheads="1"/>
              </p:cNvSpPr>
              <p:nvPr/>
            </p:nvSpPr>
            <p:spPr bwMode="auto">
              <a:xfrm>
                <a:off x="3888" y="2496"/>
                <a:ext cx="52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3200" b="1"/>
                  <a:t>O</a:t>
                </a:r>
                <a:r>
                  <a:rPr lang="en-US" sz="3200" b="1" baseline="-25000"/>
                  <a:t>2</a:t>
                </a:r>
                <a:endParaRPr lang="en-US" sz="3200" b="1"/>
              </a:p>
            </p:txBody>
          </p:sp>
          <p:sp>
            <p:nvSpPr>
              <p:cNvPr id="34831" name="Rectangle 18" descr="Granite"/>
              <p:cNvSpPr>
                <a:spLocks noChangeArrowheads="1"/>
              </p:cNvSpPr>
              <p:nvPr/>
            </p:nvSpPr>
            <p:spPr bwMode="auto">
              <a:xfrm>
                <a:off x="2112" y="3984"/>
                <a:ext cx="768" cy="288"/>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spTree>
    <p:extLst>
      <p:ext uri="{BB962C8B-B14F-4D97-AF65-F5344CB8AC3E}">
        <p14:creationId xmlns:p14="http://schemas.microsoft.com/office/powerpoint/2010/main" val="4289412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1524"/>
                                        </p:tgtEl>
                                        <p:attrNameLst>
                                          <p:attrName>style.visibility</p:attrName>
                                        </p:attrNameLst>
                                      </p:cBhvr>
                                      <p:to>
                                        <p:strVal val="visible"/>
                                      </p:to>
                                    </p:set>
                                    <p:anim to="" calcmode="lin" valueType="num">
                                      <p:cBhvr>
                                        <p:cTn id="7" dur="1" fill="hold"/>
                                        <p:tgtEl>
                                          <p:spTgt spid="215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3ADA133-FE10-402B-B12E-DAD02EB2F5E5}" type="slidenum">
              <a:rPr lang="en-US" sz="1400"/>
              <a:pPr eaLnBrk="1" hangingPunct="1"/>
              <a:t>9</a:t>
            </a:fld>
            <a:endParaRPr lang="en-US" sz="1400"/>
          </a:p>
        </p:txBody>
      </p:sp>
      <p:sp>
        <p:nvSpPr>
          <p:cNvPr id="35843" name="Text Box 5"/>
          <p:cNvSpPr txBox="1">
            <a:spLocks noChangeArrowheads="1"/>
          </p:cNvSpPr>
          <p:nvPr/>
        </p:nvSpPr>
        <p:spPr bwMode="auto">
          <a:xfrm>
            <a:off x="1524000" y="228601"/>
            <a:ext cx="8763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b="1"/>
              <a:t>- Lực kế, khối trụ kim loại có móc và dây buộc, giá đỡ có thanh ngang khối lượng không đáng kể.</a:t>
            </a:r>
          </a:p>
        </p:txBody>
      </p:sp>
      <p:grpSp>
        <p:nvGrpSpPr>
          <p:cNvPr id="4138" name="Group 42"/>
          <p:cNvGrpSpPr>
            <a:grpSpLocks/>
          </p:cNvGrpSpPr>
          <p:nvPr/>
        </p:nvGrpSpPr>
        <p:grpSpPr bwMode="auto">
          <a:xfrm>
            <a:off x="1524000" y="1066800"/>
            <a:ext cx="8763000" cy="2971800"/>
            <a:chOff x="0" y="1008"/>
            <a:chExt cx="5520" cy="1872"/>
          </a:xfrm>
        </p:grpSpPr>
        <p:sp>
          <p:nvSpPr>
            <p:cNvPr id="35849" name="Text Box 6"/>
            <p:cNvSpPr txBox="1">
              <a:spLocks noChangeArrowheads="1"/>
            </p:cNvSpPr>
            <p:nvPr/>
          </p:nvSpPr>
          <p:spPr bwMode="auto">
            <a:xfrm>
              <a:off x="0" y="1008"/>
              <a:ext cx="24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b="1">
                  <a:solidFill>
                    <a:srgbClr val="0066FF"/>
                  </a:solidFill>
                </a:rPr>
                <a:t>- Kẻ bảng 15.1 vào vở</a:t>
              </a:r>
            </a:p>
          </p:txBody>
        </p:sp>
        <p:grpSp>
          <p:nvGrpSpPr>
            <p:cNvPr id="35850" name="Group 7"/>
            <p:cNvGrpSpPr>
              <a:grpSpLocks/>
            </p:cNvGrpSpPr>
            <p:nvPr/>
          </p:nvGrpSpPr>
          <p:grpSpPr bwMode="auto">
            <a:xfrm>
              <a:off x="336" y="1248"/>
              <a:ext cx="5184" cy="1632"/>
              <a:chOff x="960" y="2400"/>
              <a:chExt cx="5184" cy="1632"/>
            </a:xfrm>
          </p:grpSpPr>
          <p:sp>
            <p:nvSpPr>
              <p:cNvPr id="35851" name="Rectangle 8"/>
              <p:cNvSpPr>
                <a:spLocks noChangeArrowheads="1"/>
              </p:cNvSpPr>
              <p:nvPr/>
            </p:nvSpPr>
            <p:spPr bwMode="auto">
              <a:xfrm>
                <a:off x="4512" y="3648"/>
                <a:ext cx="163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sz="2800"/>
                  <a:t>F</a:t>
                </a:r>
                <a:r>
                  <a:rPr lang="en-US" sz="2800" baseline="-25000"/>
                  <a:t>2 </a:t>
                </a:r>
                <a:r>
                  <a:rPr lang="en-US" sz="2800"/>
                  <a:t>=</a:t>
                </a:r>
                <a:r>
                  <a:rPr lang="en-US" sz="2800" u="sng"/>
                  <a:t>       </a:t>
                </a:r>
                <a:r>
                  <a:rPr lang="en-US" sz="2800"/>
                  <a:t> N</a:t>
                </a:r>
              </a:p>
            </p:txBody>
          </p:sp>
          <p:sp>
            <p:nvSpPr>
              <p:cNvPr id="35852" name="Rectangle 9"/>
              <p:cNvSpPr>
                <a:spLocks noChangeArrowheads="1"/>
              </p:cNvSpPr>
              <p:nvPr/>
            </p:nvSpPr>
            <p:spPr bwMode="auto">
              <a:xfrm>
                <a:off x="2880" y="3648"/>
                <a:ext cx="163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endParaRPr lang="vi-VN" sz="2800"/>
              </a:p>
            </p:txBody>
          </p:sp>
          <p:sp>
            <p:nvSpPr>
              <p:cNvPr id="35853" name="Rectangle 10"/>
              <p:cNvSpPr>
                <a:spLocks noChangeArrowheads="1"/>
              </p:cNvSpPr>
              <p:nvPr/>
            </p:nvSpPr>
            <p:spPr bwMode="auto">
              <a:xfrm>
                <a:off x="960" y="3648"/>
                <a:ext cx="192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b="1">
                    <a:solidFill>
                      <a:srgbClr val="33CC33"/>
                    </a:solidFill>
                  </a:rPr>
                  <a:t>OO</a:t>
                </a:r>
                <a:r>
                  <a:rPr lang="en-US" b="1" baseline="-25000">
                    <a:solidFill>
                      <a:srgbClr val="33CC33"/>
                    </a:solidFill>
                  </a:rPr>
                  <a:t>2 </a:t>
                </a:r>
                <a:r>
                  <a:rPr lang="en-US" b="1">
                    <a:solidFill>
                      <a:srgbClr val="33CC33"/>
                    </a:solidFill>
                  </a:rPr>
                  <a:t>&lt; OO</a:t>
                </a:r>
                <a:r>
                  <a:rPr lang="en-US" b="1" baseline="-25000">
                    <a:solidFill>
                      <a:srgbClr val="33CC33"/>
                    </a:solidFill>
                  </a:rPr>
                  <a:t>1</a:t>
                </a:r>
              </a:p>
            </p:txBody>
          </p:sp>
          <p:sp>
            <p:nvSpPr>
              <p:cNvPr id="35854" name="Rectangle 11"/>
              <p:cNvSpPr>
                <a:spLocks noChangeArrowheads="1"/>
              </p:cNvSpPr>
              <p:nvPr/>
            </p:nvSpPr>
            <p:spPr bwMode="auto">
              <a:xfrm>
                <a:off x="4512" y="3264"/>
                <a:ext cx="163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sz="2800"/>
                  <a:t>F</a:t>
                </a:r>
                <a:r>
                  <a:rPr lang="en-US" sz="2800" baseline="-25000"/>
                  <a:t>2 </a:t>
                </a:r>
                <a:r>
                  <a:rPr lang="en-US" sz="2800"/>
                  <a:t>=</a:t>
                </a:r>
                <a:r>
                  <a:rPr lang="en-US" sz="2800" u="sng"/>
                  <a:t>       </a:t>
                </a:r>
                <a:r>
                  <a:rPr lang="en-US" sz="2800"/>
                  <a:t> N</a:t>
                </a:r>
              </a:p>
            </p:txBody>
          </p:sp>
          <p:sp>
            <p:nvSpPr>
              <p:cNvPr id="35855" name="Rectangle 12"/>
              <p:cNvSpPr>
                <a:spLocks noChangeArrowheads="1"/>
              </p:cNvSpPr>
              <p:nvPr/>
            </p:nvSpPr>
            <p:spPr bwMode="auto">
              <a:xfrm>
                <a:off x="2880" y="3264"/>
                <a:ext cx="163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sz="2800"/>
                  <a:t>     F</a:t>
                </a:r>
                <a:r>
                  <a:rPr lang="en-US" sz="2800" baseline="-25000"/>
                  <a:t>1 </a:t>
                </a:r>
                <a:r>
                  <a:rPr lang="en-US" sz="2800"/>
                  <a:t>=</a:t>
                </a:r>
                <a:r>
                  <a:rPr lang="en-US" sz="2800" u="sng"/>
                  <a:t>       </a:t>
                </a:r>
                <a:r>
                  <a:rPr lang="en-US" sz="2800"/>
                  <a:t> N</a:t>
                </a:r>
                <a:endParaRPr lang="en-US" sz="2800" baseline="-25000"/>
              </a:p>
            </p:txBody>
          </p:sp>
          <p:sp>
            <p:nvSpPr>
              <p:cNvPr id="35856" name="Rectangle 13"/>
              <p:cNvSpPr>
                <a:spLocks noChangeArrowheads="1"/>
              </p:cNvSpPr>
              <p:nvPr/>
            </p:nvSpPr>
            <p:spPr bwMode="auto">
              <a:xfrm>
                <a:off x="960" y="3264"/>
                <a:ext cx="192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b="1">
                    <a:solidFill>
                      <a:srgbClr val="33CC33"/>
                    </a:solidFill>
                  </a:rPr>
                  <a:t>OO</a:t>
                </a:r>
                <a:r>
                  <a:rPr lang="en-US" b="1" baseline="-25000">
                    <a:solidFill>
                      <a:srgbClr val="33CC33"/>
                    </a:solidFill>
                  </a:rPr>
                  <a:t>2 </a:t>
                </a:r>
                <a:r>
                  <a:rPr lang="en-US" b="1">
                    <a:solidFill>
                      <a:srgbClr val="33CC33"/>
                    </a:solidFill>
                  </a:rPr>
                  <a:t>= OO</a:t>
                </a:r>
                <a:r>
                  <a:rPr lang="en-US" b="1" baseline="-25000">
                    <a:solidFill>
                      <a:srgbClr val="33CC33"/>
                    </a:solidFill>
                  </a:rPr>
                  <a:t>1</a:t>
                </a:r>
              </a:p>
            </p:txBody>
          </p:sp>
          <p:sp>
            <p:nvSpPr>
              <p:cNvPr id="35857" name="Rectangle 14"/>
              <p:cNvSpPr>
                <a:spLocks noChangeArrowheads="1"/>
              </p:cNvSpPr>
              <p:nvPr/>
            </p:nvSpPr>
            <p:spPr bwMode="auto">
              <a:xfrm>
                <a:off x="4512" y="2879"/>
                <a:ext cx="1632"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sz="2800"/>
                  <a:t>F</a:t>
                </a:r>
                <a:r>
                  <a:rPr lang="en-US" sz="2800" baseline="-25000"/>
                  <a:t>2 </a:t>
                </a:r>
                <a:r>
                  <a:rPr lang="en-US" sz="2800"/>
                  <a:t>=</a:t>
                </a:r>
                <a:r>
                  <a:rPr lang="en-US" sz="2800" u="sng"/>
                  <a:t>       </a:t>
                </a:r>
                <a:r>
                  <a:rPr lang="en-US" sz="2800"/>
                  <a:t> N</a:t>
                </a:r>
              </a:p>
            </p:txBody>
          </p:sp>
          <p:sp>
            <p:nvSpPr>
              <p:cNvPr id="35858" name="Rectangle 15"/>
              <p:cNvSpPr>
                <a:spLocks noChangeArrowheads="1"/>
              </p:cNvSpPr>
              <p:nvPr/>
            </p:nvSpPr>
            <p:spPr bwMode="auto">
              <a:xfrm>
                <a:off x="2880" y="2879"/>
                <a:ext cx="1632"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endParaRPr lang="vi-VN" sz="2800"/>
              </a:p>
            </p:txBody>
          </p:sp>
          <p:sp>
            <p:nvSpPr>
              <p:cNvPr id="35859" name="Rectangle 16"/>
              <p:cNvSpPr>
                <a:spLocks noChangeArrowheads="1"/>
              </p:cNvSpPr>
              <p:nvPr/>
            </p:nvSpPr>
            <p:spPr bwMode="auto">
              <a:xfrm>
                <a:off x="960" y="2879"/>
                <a:ext cx="1920"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b="1">
                    <a:solidFill>
                      <a:srgbClr val="33CC33"/>
                    </a:solidFill>
                  </a:rPr>
                  <a:t>OO</a:t>
                </a:r>
                <a:r>
                  <a:rPr lang="en-US" b="1" baseline="-25000">
                    <a:solidFill>
                      <a:srgbClr val="33CC33"/>
                    </a:solidFill>
                  </a:rPr>
                  <a:t>2</a:t>
                </a:r>
                <a:r>
                  <a:rPr lang="en-US" b="1">
                    <a:solidFill>
                      <a:srgbClr val="33CC33"/>
                    </a:solidFill>
                  </a:rPr>
                  <a:t>&gt; OO</a:t>
                </a:r>
                <a:r>
                  <a:rPr lang="en-US" b="1" baseline="-25000">
                    <a:solidFill>
                      <a:srgbClr val="33CC33"/>
                    </a:solidFill>
                  </a:rPr>
                  <a:t>1</a:t>
                </a:r>
              </a:p>
            </p:txBody>
          </p:sp>
          <p:sp>
            <p:nvSpPr>
              <p:cNvPr id="35860" name="Rectangle 17"/>
              <p:cNvSpPr>
                <a:spLocks noChangeArrowheads="1"/>
              </p:cNvSpPr>
              <p:nvPr/>
            </p:nvSpPr>
            <p:spPr bwMode="auto">
              <a:xfrm>
                <a:off x="4512" y="2400"/>
                <a:ext cx="1632" cy="479"/>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pPr>
                <a:r>
                  <a:rPr lang="en-US" sz="2000" b="1">
                    <a:solidFill>
                      <a:srgbClr val="99CC00"/>
                    </a:solidFill>
                  </a:rPr>
                  <a:t>Cường độ của lực kéo vật F</a:t>
                </a:r>
                <a:r>
                  <a:rPr lang="en-US" sz="2000" b="1" baseline="-25000">
                    <a:solidFill>
                      <a:srgbClr val="99CC00"/>
                    </a:solidFill>
                  </a:rPr>
                  <a:t>2</a:t>
                </a:r>
                <a:endParaRPr lang="en-US" sz="2000" b="1">
                  <a:solidFill>
                    <a:srgbClr val="99CC00"/>
                  </a:solidFill>
                </a:endParaRPr>
              </a:p>
            </p:txBody>
          </p:sp>
          <p:sp>
            <p:nvSpPr>
              <p:cNvPr id="35861" name="Rectangle 18"/>
              <p:cNvSpPr>
                <a:spLocks noChangeArrowheads="1"/>
              </p:cNvSpPr>
              <p:nvPr/>
            </p:nvSpPr>
            <p:spPr bwMode="auto">
              <a:xfrm>
                <a:off x="2880" y="2400"/>
                <a:ext cx="1632" cy="479"/>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pPr>
                <a:r>
                  <a:rPr lang="en-US" sz="2000" b="1">
                    <a:solidFill>
                      <a:srgbClr val="99CC00"/>
                    </a:solidFill>
                  </a:rPr>
                  <a:t>Trọng lượng của vật </a:t>
                </a:r>
              </a:p>
              <a:p>
                <a:pPr algn="ctr" eaLnBrk="1" hangingPunct="1">
                  <a:spcBef>
                    <a:spcPct val="20000"/>
                  </a:spcBef>
                </a:pPr>
                <a:r>
                  <a:rPr lang="en-US" sz="2000" b="1">
                    <a:solidFill>
                      <a:srgbClr val="99CC00"/>
                    </a:solidFill>
                  </a:rPr>
                  <a:t>P = F</a:t>
                </a:r>
                <a:r>
                  <a:rPr lang="en-US" sz="2000" b="1" baseline="-25000">
                    <a:solidFill>
                      <a:srgbClr val="99CC00"/>
                    </a:solidFill>
                  </a:rPr>
                  <a:t>1</a:t>
                </a:r>
                <a:endParaRPr lang="en-US" sz="2000" b="1">
                  <a:solidFill>
                    <a:srgbClr val="99CC00"/>
                  </a:solidFill>
                </a:endParaRPr>
              </a:p>
            </p:txBody>
          </p:sp>
          <p:sp>
            <p:nvSpPr>
              <p:cNvPr id="35862" name="Rectangle 19"/>
              <p:cNvSpPr>
                <a:spLocks noChangeArrowheads="1"/>
              </p:cNvSpPr>
              <p:nvPr/>
            </p:nvSpPr>
            <p:spPr bwMode="auto">
              <a:xfrm>
                <a:off x="960" y="2400"/>
                <a:ext cx="1920" cy="479"/>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b="1">
                    <a:solidFill>
                      <a:srgbClr val="33CC33"/>
                    </a:solidFill>
                  </a:rPr>
                  <a:t>So sánh OO</a:t>
                </a:r>
                <a:r>
                  <a:rPr lang="en-US" b="1" baseline="-25000">
                    <a:solidFill>
                      <a:srgbClr val="33CC33"/>
                    </a:solidFill>
                  </a:rPr>
                  <a:t>2 </a:t>
                </a:r>
                <a:r>
                  <a:rPr lang="en-US" b="1">
                    <a:solidFill>
                      <a:srgbClr val="33CC33"/>
                    </a:solidFill>
                  </a:rPr>
                  <a:t>với OO</a:t>
                </a:r>
                <a:r>
                  <a:rPr lang="en-US" b="1" baseline="-25000">
                    <a:solidFill>
                      <a:srgbClr val="33CC33"/>
                    </a:solidFill>
                  </a:rPr>
                  <a:t>1</a:t>
                </a:r>
                <a:endParaRPr lang="en-US" b="1">
                  <a:solidFill>
                    <a:srgbClr val="33CC33"/>
                  </a:solidFill>
                </a:endParaRPr>
              </a:p>
            </p:txBody>
          </p:sp>
          <p:sp>
            <p:nvSpPr>
              <p:cNvPr id="35863" name="Line 20"/>
              <p:cNvSpPr>
                <a:spLocks noChangeShapeType="1"/>
              </p:cNvSpPr>
              <p:nvPr/>
            </p:nvSpPr>
            <p:spPr bwMode="auto">
              <a:xfrm>
                <a:off x="960" y="2400"/>
                <a:ext cx="5184"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4" name="Line 21"/>
              <p:cNvSpPr>
                <a:spLocks noChangeShapeType="1"/>
              </p:cNvSpPr>
              <p:nvPr/>
            </p:nvSpPr>
            <p:spPr bwMode="auto">
              <a:xfrm>
                <a:off x="960" y="2879"/>
                <a:ext cx="51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5" name="Line 22"/>
              <p:cNvSpPr>
                <a:spLocks noChangeShapeType="1"/>
              </p:cNvSpPr>
              <p:nvPr/>
            </p:nvSpPr>
            <p:spPr bwMode="auto">
              <a:xfrm>
                <a:off x="960" y="3264"/>
                <a:ext cx="19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6" name="Line 23"/>
              <p:cNvSpPr>
                <a:spLocks noChangeShapeType="1"/>
              </p:cNvSpPr>
              <p:nvPr/>
            </p:nvSpPr>
            <p:spPr bwMode="auto">
              <a:xfrm>
                <a:off x="960" y="3648"/>
                <a:ext cx="19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7" name="Line 24"/>
              <p:cNvSpPr>
                <a:spLocks noChangeShapeType="1"/>
              </p:cNvSpPr>
              <p:nvPr/>
            </p:nvSpPr>
            <p:spPr bwMode="auto">
              <a:xfrm>
                <a:off x="960" y="2400"/>
                <a:ext cx="0" cy="47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8" name="Line 25"/>
              <p:cNvSpPr>
                <a:spLocks noChangeShapeType="1"/>
              </p:cNvSpPr>
              <p:nvPr/>
            </p:nvSpPr>
            <p:spPr bwMode="auto">
              <a:xfrm>
                <a:off x="2880" y="2400"/>
                <a:ext cx="0" cy="16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9" name="Line 26"/>
              <p:cNvSpPr>
                <a:spLocks noChangeShapeType="1"/>
              </p:cNvSpPr>
              <p:nvPr/>
            </p:nvSpPr>
            <p:spPr bwMode="auto">
              <a:xfrm>
                <a:off x="4512" y="2400"/>
                <a:ext cx="0" cy="16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0" name="Line 27"/>
              <p:cNvSpPr>
                <a:spLocks noChangeShapeType="1"/>
              </p:cNvSpPr>
              <p:nvPr/>
            </p:nvSpPr>
            <p:spPr bwMode="auto">
              <a:xfrm>
                <a:off x="6144" y="2400"/>
                <a:ext cx="0" cy="1632"/>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1" name="Line 28"/>
              <p:cNvSpPr>
                <a:spLocks noChangeShapeType="1"/>
              </p:cNvSpPr>
              <p:nvPr/>
            </p:nvSpPr>
            <p:spPr bwMode="auto">
              <a:xfrm>
                <a:off x="960" y="2879"/>
                <a:ext cx="0" cy="1153"/>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2" name="Line 29"/>
              <p:cNvSpPr>
                <a:spLocks noChangeShapeType="1"/>
              </p:cNvSpPr>
              <p:nvPr/>
            </p:nvSpPr>
            <p:spPr bwMode="auto">
              <a:xfrm>
                <a:off x="4512" y="3264"/>
                <a:ext cx="16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3" name="Line 30"/>
              <p:cNvSpPr>
                <a:spLocks noChangeShapeType="1"/>
              </p:cNvSpPr>
              <p:nvPr/>
            </p:nvSpPr>
            <p:spPr bwMode="auto">
              <a:xfrm>
                <a:off x="4512" y="3648"/>
                <a:ext cx="16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4" name="Line 31"/>
              <p:cNvSpPr>
                <a:spLocks noChangeShapeType="1"/>
              </p:cNvSpPr>
              <p:nvPr/>
            </p:nvSpPr>
            <p:spPr bwMode="auto">
              <a:xfrm>
                <a:off x="2880" y="4032"/>
                <a:ext cx="16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5" name="Line 32"/>
              <p:cNvSpPr>
                <a:spLocks noChangeShapeType="1"/>
              </p:cNvSpPr>
              <p:nvPr/>
            </p:nvSpPr>
            <p:spPr bwMode="auto">
              <a:xfrm>
                <a:off x="960" y="4032"/>
                <a:ext cx="192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6" name="Line 33"/>
              <p:cNvSpPr>
                <a:spLocks noChangeShapeType="1"/>
              </p:cNvSpPr>
              <p:nvPr/>
            </p:nvSpPr>
            <p:spPr bwMode="auto">
              <a:xfrm>
                <a:off x="4512" y="4032"/>
                <a:ext cx="163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7" name="AutoShape 34"/>
              <p:cNvSpPr>
                <a:spLocks/>
              </p:cNvSpPr>
              <p:nvPr/>
            </p:nvSpPr>
            <p:spPr bwMode="auto">
              <a:xfrm>
                <a:off x="2976" y="3024"/>
                <a:ext cx="96" cy="912"/>
              </a:xfrm>
              <a:prstGeom prst="rightBrace">
                <a:avLst>
                  <a:gd name="adj1" fmla="val 79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vi-VN" b="1"/>
              </a:p>
            </p:txBody>
          </p:sp>
        </p:grpSp>
      </p:grpSp>
      <p:sp>
        <p:nvSpPr>
          <p:cNvPr id="4135" name="Text Box 39"/>
          <p:cNvSpPr txBox="1">
            <a:spLocks noChangeArrowheads="1"/>
          </p:cNvSpPr>
          <p:nvPr/>
        </p:nvSpPr>
        <p:spPr bwMode="auto">
          <a:xfrm>
            <a:off x="1600200" y="40386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b="1">
                <a:solidFill>
                  <a:srgbClr val="0066FF"/>
                </a:solidFill>
              </a:rPr>
              <a:t>- Lắp dụng cụ thí nghiệm như hình 15.4 để đo lực kéo F</a:t>
            </a:r>
            <a:r>
              <a:rPr lang="en-US" b="1" baseline="-25000">
                <a:solidFill>
                  <a:srgbClr val="0066FF"/>
                </a:solidFill>
              </a:rPr>
              <a:t>2</a:t>
            </a:r>
            <a:r>
              <a:rPr lang="en-US" b="1">
                <a:solidFill>
                  <a:srgbClr val="0066FF"/>
                </a:solidFill>
              </a:rPr>
              <a:t>.</a:t>
            </a:r>
          </a:p>
        </p:txBody>
      </p:sp>
      <p:grpSp>
        <p:nvGrpSpPr>
          <p:cNvPr id="4139" name="Group 43"/>
          <p:cNvGrpSpPr>
            <a:grpSpLocks/>
          </p:cNvGrpSpPr>
          <p:nvPr/>
        </p:nvGrpSpPr>
        <p:grpSpPr bwMode="auto">
          <a:xfrm>
            <a:off x="1524000" y="4572001"/>
            <a:ext cx="8382000" cy="1287463"/>
            <a:chOff x="0" y="3360"/>
            <a:chExt cx="5280" cy="811"/>
          </a:xfrm>
        </p:grpSpPr>
        <p:sp>
          <p:nvSpPr>
            <p:cNvPr id="35847" name="Text Box 40"/>
            <p:cNvSpPr txBox="1">
              <a:spLocks noChangeArrowheads="1"/>
            </p:cNvSpPr>
            <p:nvPr/>
          </p:nvSpPr>
          <p:spPr bwMode="auto">
            <a:xfrm>
              <a:off x="96" y="3648"/>
              <a:ext cx="5184"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b="1"/>
                <a:t>Kéo lực kế để nâng lên từ từ. Dọc và ghi số chỉ của lực kế theo 3 trường hợp ghi trong bảng 15.1.</a:t>
              </a:r>
            </a:p>
          </p:txBody>
        </p:sp>
        <p:sp>
          <p:nvSpPr>
            <p:cNvPr id="35848" name="Text Box 41"/>
            <p:cNvSpPr txBox="1">
              <a:spLocks noChangeArrowheads="1"/>
            </p:cNvSpPr>
            <p:nvPr/>
          </p:nvSpPr>
          <p:spPr bwMode="auto">
            <a:xfrm>
              <a:off x="0" y="3360"/>
              <a:ext cx="51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b="1"/>
                <a:t>C2: Đo trọng lượng của vật và ghi kết quả vào bảng 15.1</a:t>
              </a:r>
            </a:p>
          </p:txBody>
        </p:sp>
      </p:grpSp>
    </p:spTree>
    <p:extLst>
      <p:ext uri="{BB962C8B-B14F-4D97-AF65-F5344CB8AC3E}">
        <p14:creationId xmlns:p14="http://schemas.microsoft.com/office/powerpoint/2010/main" val="3186123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138"/>
                                        </p:tgtEl>
                                        <p:attrNameLst>
                                          <p:attrName>style.visibility</p:attrName>
                                        </p:attrNameLst>
                                      </p:cBhvr>
                                      <p:to>
                                        <p:strVal val="visible"/>
                                      </p:to>
                                    </p:set>
                                    <p:animEffect transition="in" filter="checkerboard(across)">
                                      <p:cBhvr>
                                        <p:cTn id="7" dur="500"/>
                                        <p:tgtEl>
                                          <p:spTgt spid="4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135"/>
                                        </p:tgtEl>
                                        <p:attrNameLst>
                                          <p:attrName>style.visibility</p:attrName>
                                        </p:attrNameLst>
                                      </p:cBhvr>
                                      <p:to>
                                        <p:strVal val="visible"/>
                                      </p:to>
                                    </p:set>
                                    <p:anim calcmode="lin" valueType="num">
                                      <p:cBhvr additive="base">
                                        <p:cTn id="12" dur="500" fill="hold"/>
                                        <p:tgtEl>
                                          <p:spTgt spid="4135"/>
                                        </p:tgtEl>
                                        <p:attrNameLst>
                                          <p:attrName>ppt_x</p:attrName>
                                        </p:attrNameLst>
                                      </p:cBhvr>
                                      <p:tavLst>
                                        <p:tav tm="0">
                                          <p:val>
                                            <p:strVal val="0-#ppt_w/2"/>
                                          </p:val>
                                        </p:tav>
                                        <p:tav tm="100000">
                                          <p:val>
                                            <p:strVal val="#ppt_x"/>
                                          </p:val>
                                        </p:tav>
                                      </p:tavLst>
                                    </p:anim>
                                    <p:anim calcmode="lin" valueType="num">
                                      <p:cBhvr additive="base">
                                        <p:cTn id="13" dur="500" fill="hold"/>
                                        <p:tgtEl>
                                          <p:spTgt spid="413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4139"/>
                                        </p:tgtEl>
                                        <p:attrNameLst>
                                          <p:attrName>style.visibility</p:attrName>
                                        </p:attrNameLst>
                                      </p:cBhvr>
                                      <p:to>
                                        <p:strVal val="visible"/>
                                      </p:to>
                                    </p:set>
                                    <p:animEffect transition="in" filter="box(in)">
                                      <p:cBhvr>
                                        <p:cTn id="18" dur="500"/>
                                        <p:tgtEl>
                                          <p:spTgt spid="4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5"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AC018AE5-E7C7-47D7-8B33-ADD9D57C1037}"/>
  <p:tag name="ISPRING_RESOURCE_FOLDER" val="D:\KẾ HOẠCH BÀI DẠY\KHTN 7 sinh\Thao giảng\"/>
  <p:tag name="ISPRING_PRESENTATION_PATH" val="D:\KẾ HOẠCH BÀI DẠY\KHTN 7 sinh\Thao giảng.pptx"/>
  <p:tag name="ISPRING_PROJECT_VERSION" val="9.3"/>
  <p:tag name="ISPRING_PROJECT_FOLDER_UPDATED" val="1"/>
  <p:tag name="ISPRING_SCREEN_RECS_UPDATED" val="D:\KẾ HOẠCH BÀI DẠY\KHTN 7 sinh\Thao giản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TotalTime>
  <Words>3300</Words>
  <Application>Microsoft Office PowerPoint</Application>
  <PresentationFormat>Widescreen</PresentationFormat>
  <Paragraphs>332</Paragraphs>
  <Slides>59</Slides>
  <Notes>2</Notes>
  <HiddenSlides>0</HiddenSlides>
  <MMClips>8</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73" baseType="lpstr">
      <vt:lpstr>.VnArial</vt:lpstr>
      <vt:lpstr>.VnArial NarrowH</vt:lpstr>
      <vt:lpstr>.VnTime</vt:lpstr>
      <vt:lpstr>Arial</vt:lpstr>
      <vt:lpstr>Calibri</vt:lpstr>
      <vt:lpstr>Calibri Light</vt:lpstr>
      <vt:lpstr>Cambria</vt:lpstr>
      <vt:lpstr>Open Sans</vt:lpstr>
      <vt:lpstr>Roboto</vt:lpstr>
      <vt:lpstr>Tahoma</vt:lpstr>
      <vt:lpstr>Times New Roman</vt:lpstr>
      <vt:lpstr>VNI-Times</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146</cp:revision>
  <dcterms:created xsi:type="dcterms:W3CDTF">2022-10-12T13:48:00Z</dcterms:created>
  <dcterms:modified xsi:type="dcterms:W3CDTF">2025-01-10T08:26:36Z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9C953D55AFA540A5B75C6BEBF33564E0</vt:lpwstr>
  </property>
  <property fmtid="{D5CDD505-2E9C-101B-9397-08002B2CF9AE}" pid="3" name="KSOProductBuildVer">
    <vt:lpwstr>1033-11.2.0.11537</vt:lpwstr>
  </property>
</Properties>
</file>