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8"/>
  </p:notesMasterIdLst>
  <p:sldIdLst>
    <p:sldId id="283" r:id="rId3"/>
    <p:sldId id="284" r:id="rId4"/>
    <p:sldId id="258" r:id="rId5"/>
    <p:sldId id="379" r:id="rId6"/>
    <p:sldId id="285" r:id="rId7"/>
    <p:sldId id="288" r:id="rId8"/>
    <p:sldId id="356" r:id="rId9"/>
    <p:sldId id="380" r:id="rId10"/>
    <p:sldId id="319" r:id="rId11"/>
    <p:sldId id="259" r:id="rId12"/>
    <p:sldId id="292" r:id="rId13"/>
    <p:sldId id="318" r:id="rId14"/>
    <p:sldId id="321" r:id="rId15"/>
    <p:sldId id="320" r:id="rId16"/>
    <p:sldId id="324" r:id="rId17"/>
    <p:sldId id="325" r:id="rId18"/>
    <p:sldId id="382" r:id="rId19"/>
    <p:sldId id="378" r:id="rId20"/>
    <p:sldId id="326" r:id="rId21"/>
    <p:sldId id="327" r:id="rId22"/>
    <p:sldId id="328" r:id="rId23"/>
    <p:sldId id="329" r:id="rId24"/>
    <p:sldId id="355" r:id="rId25"/>
    <p:sldId id="376" r:id="rId26"/>
    <p:sldId id="282"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3/4/2025</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33261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extLst>
      <p:ext uri="{BB962C8B-B14F-4D97-AF65-F5344CB8AC3E}">
        <p14:creationId xmlns:p14="http://schemas.microsoft.com/office/powerpoint/2010/main" val="274254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2025/3/4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278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0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30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467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5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43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581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957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65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640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10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2025/3/4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2025/3/4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2025/3/4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solidFill>
                  <a:prstClr val="black">
                    <a:tint val="75000"/>
                  </a:prstClr>
                </a:solidFill>
              </a:rPr>
              <a:pPr/>
              <a:t>3/4/2025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48097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393700" y="314325"/>
            <a:ext cx="11734165" cy="1753235"/>
          </a:xfrm>
          <a:prstGeom prst="rect">
            <a:avLst/>
          </a:prstGeom>
          <a:noFill/>
        </p:spPr>
        <p:txBody>
          <a:bodyPr wrap="square" rtlCol="0">
            <a:spAutoFit/>
          </a:bodyPr>
          <a:lstStyle/>
          <a:p>
            <a:pPr algn="ctr"/>
            <a:r>
              <a:rPr lang="en-US" sz="5400" b="1">
                <a:solidFill>
                  <a:schemeClr val="accent2">
                    <a:lumMod val="75000"/>
                  </a:schemeClr>
                </a:solidFill>
                <a:latin typeface="+mj-lt"/>
                <a:cs typeface="+mj-lt"/>
              </a:rPr>
              <a:t>Bài 24 : CƯỜNG ĐỘ DÒNG ĐIỆN VÀ HIỆU ĐIỆN THẾ</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4041" name="图片 44040" descr="11"/>
          <p:cNvPicPr>
            <a:picLocks noChangeAspect="1"/>
          </p:cNvPicPr>
          <p:nvPr/>
        </p:nvPicPr>
        <p:blipFill>
          <a:blip r:embed="rId2"/>
          <a:stretch>
            <a:fillRect/>
          </a:stretch>
        </p:blipFill>
        <p:spPr>
          <a:xfrm>
            <a:off x="337185" y="323215"/>
            <a:ext cx="6232525" cy="5600065"/>
          </a:xfrm>
          <a:prstGeom prst="rect">
            <a:avLst/>
          </a:prstGeom>
          <a:noFill/>
          <a:ln w="9525">
            <a:noFill/>
          </a:ln>
        </p:spPr>
      </p:pic>
      <p:sp>
        <p:nvSpPr>
          <p:cNvPr id="100" name="Text Box 99"/>
          <p:cNvSpPr txBox="1"/>
          <p:nvPr/>
        </p:nvSpPr>
        <p:spPr>
          <a:xfrm>
            <a:off x="898525" y="2077720"/>
            <a:ext cx="3995420" cy="2245360"/>
          </a:xfrm>
          <a:prstGeom prst="rect">
            <a:avLst/>
          </a:prstGeom>
          <a:noFill/>
          <a:ln w="9525">
            <a:noFill/>
          </a:ln>
        </p:spPr>
        <p:txBody>
          <a:bodyPr wrap="square">
            <a:spAutoFit/>
          </a:bodyPr>
          <a:lstStyle/>
          <a:p>
            <a:pPr indent="412750" algn="ctr"/>
            <a:r>
              <a:rPr lang="en-US" sz="1300" b="0" dirty="0">
                <a:solidFill>
                  <a:srgbClr val="0000FF"/>
                </a:solidFill>
                <a:latin typeface="Times New Roman" panose="02020603050405020304" pitchFamily="18" charset="0"/>
              </a:rPr>
              <a:t> </a:t>
            </a:r>
            <a:r>
              <a:rPr lang="en-US" sz="2800" b="0" dirty="0" err="1">
                <a:solidFill>
                  <a:srgbClr val="0000FF"/>
                </a:solidFill>
                <a:latin typeface="Arial" panose="020B0604020202020204" pitchFamily="34" charset="0"/>
                <a:cs typeface="Arial" panose="020B0604020202020204" pitchFamily="34" charset="0"/>
              </a:rPr>
              <a:t>Khi</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sử</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dụng</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ampe</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kế</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để</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đo</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cường</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độ</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dòng</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điện</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cần</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mắc</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ampe</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kế</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vào</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mạch</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điện</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như</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thế</a:t>
            </a:r>
            <a:r>
              <a:rPr lang="en-US" sz="2800" b="0" dirty="0">
                <a:solidFill>
                  <a:srgbClr val="0000FF"/>
                </a:solidFill>
                <a:latin typeface="Arial" panose="020B0604020202020204" pitchFamily="34" charset="0"/>
                <a:cs typeface="Arial" panose="020B0604020202020204" pitchFamily="34" charset="0"/>
              </a:rPr>
              <a:t> </a:t>
            </a:r>
            <a:r>
              <a:rPr lang="en-US" sz="2800" b="0" dirty="0" err="1">
                <a:solidFill>
                  <a:srgbClr val="0000FF"/>
                </a:solidFill>
                <a:latin typeface="Arial" panose="020B0604020202020204" pitchFamily="34" charset="0"/>
                <a:cs typeface="Arial" panose="020B0604020202020204" pitchFamily="34" charset="0"/>
              </a:rPr>
              <a:t>nào</a:t>
            </a:r>
            <a:r>
              <a:rPr lang="en-US" sz="2800" b="0" dirty="0">
                <a:solidFill>
                  <a:srgbClr val="0000FF"/>
                </a:solidFill>
                <a:latin typeface="Arial" panose="020B0604020202020204" pitchFamily="34" charset="0"/>
                <a:cs typeface="Arial" panose="020B0604020202020204" pitchFamily="34" charset="0"/>
              </a:rPr>
              <a:t>?</a:t>
            </a:r>
          </a:p>
        </p:txBody>
      </p:sp>
      <p:pic>
        <p:nvPicPr>
          <p:cNvPr id="15" name="Picture 2"/>
          <p:cNvPicPr>
            <a:picLocks noChangeAspect="1"/>
          </p:cNvPicPr>
          <p:nvPr/>
        </p:nvPicPr>
        <p:blipFill>
          <a:blip r:embed="rId3">
            <a:lum contrast="60000"/>
          </a:blip>
          <a:stretch>
            <a:fillRect/>
          </a:stretch>
        </p:blipFill>
        <p:spPr>
          <a:xfrm>
            <a:off x="6711315" y="647065"/>
            <a:ext cx="4584700" cy="4417060"/>
          </a:xfrm>
          <a:prstGeom prst="rect">
            <a:avLst/>
          </a:prstGeom>
          <a:noFill/>
          <a:ln>
            <a:noFill/>
          </a:ln>
        </p:spPr>
      </p:pic>
    </p:spTree>
  </p:cSld>
  <p:clrMapOvr>
    <a:masterClrMapping/>
  </p:clrMapOvr>
  <p:transition advTm="439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0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p:nvPr>
        </p:nvPicPr>
        <p:blipFill>
          <a:blip r:embed="rId2"/>
          <a:stretch>
            <a:fillRect/>
          </a:stretch>
        </p:blipFill>
        <p:spPr>
          <a:xfrm>
            <a:off x="4949072" y="113757"/>
            <a:ext cx="7242928" cy="6857365"/>
          </a:xfrm>
          <a:prstGeom prst="rect">
            <a:avLst/>
          </a:prstGeom>
        </p:spPr>
      </p:pic>
      <p:sp>
        <p:nvSpPr>
          <p:cNvPr id="100" name="Text Box 99"/>
          <p:cNvSpPr txBox="1"/>
          <p:nvPr/>
        </p:nvSpPr>
        <p:spPr>
          <a:xfrm>
            <a:off x="0" y="113757"/>
            <a:ext cx="4949072" cy="6494085"/>
          </a:xfrm>
          <a:prstGeom prst="rect">
            <a:avLst/>
          </a:prstGeom>
          <a:solidFill>
            <a:schemeClr val="accent4">
              <a:lumMod val="20000"/>
              <a:lumOff val="80000"/>
            </a:schemeClr>
          </a:solidFill>
          <a:ln w="9525">
            <a:noFill/>
          </a:ln>
        </p:spPr>
        <p:txBody>
          <a:bodyPr wrap="square">
            <a:spAutoFit/>
          </a:bodyPr>
          <a:lstStyle/>
          <a:p>
            <a:pPr indent="412750"/>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Mắc</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Ampe</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kế</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vào</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mạch</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điện</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sao</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cho</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ampe</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kế</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nối</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tiếp</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với</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dụng</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cụ</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muốn</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đo</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cường</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độ</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dòng</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điện</a:t>
            </a:r>
            <a:r>
              <a:rPr lang="en-US" sz="3200" b="0" dirty="0">
                <a:solidFill>
                  <a:srgbClr val="0000FF"/>
                </a:solidFill>
                <a:latin typeface="Arial" panose="020B0604020202020204" pitchFamily="34" charset="0"/>
                <a:cs typeface="Arial" panose="020B0604020202020204" pitchFamily="34" charset="0"/>
              </a:rPr>
              <a:t>. </a:t>
            </a:r>
          </a:p>
          <a:p>
            <a:pPr indent="412750"/>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Chốt</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dương</a:t>
            </a:r>
            <a:r>
              <a:rPr lang="en-US" sz="3200" b="0" dirty="0">
                <a:solidFill>
                  <a:srgbClr val="0000FF"/>
                </a:solidFill>
                <a:latin typeface="Arial" panose="020B0604020202020204" pitchFamily="34" charset="0"/>
                <a:cs typeface="Arial" panose="020B0604020202020204" pitchFamily="34" charset="0"/>
              </a:rPr>
              <a:t> (+) </a:t>
            </a:r>
            <a:r>
              <a:rPr lang="en-US" sz="3200" b="0" dirty="0" err="1">
                <a:solidFill>
                  <a:srgbClr val="0000FF"/>
                </a:solidFill>
                <a:latin typeface="Arial" panose="020B0604020202020204" pitchFamily="34" charset="0"/>
                <a:cs typeface="Arial" panose="020B0604020202020204" pitchFamily="34" charset="0"/>
              </a:rPr>
              <a:t>của</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ampe</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kế</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nối</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với</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cực</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dương</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của</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nguồn</a:t>
            </a:r>
            <a:r>
              <a:rPr lang="en-US" sz="3200" b="0" dirty="0">
                <a:solidFill>
                  <a:srgbClr val="0000FF"/>
                </a:solidFill>
                <a:latin typeface="Arial" panose="020B0604020202020204" pitchFamily="34" charset="0"/>
                <a:cs typeface="Arial" panose="020B0604020202020204" pitchFamily="34" charset="0"/>
              </a:rPr>
              <a:t> </a:t>
            </a:r>
            <a:r>
              <a:rPr lang="en-US" sz="3200" b="0" dirty="0" err="1">
                <a:solidFill>
                  <a:srgbClr val="0000FF"/>
                </a:solidFill>
                <a:latin typeface="Arial" panose="020B0604020202020204" pitchFamily="34" charset="0"/>
                <a:cs typeface="Arial" panose="020B0604020202020204" pitchFamily="34" charset="0"/>
              </a:rPr>
              <a:t>điện</a:t>
            </a:r>
            <a:r>
              <a:rPr lang="en-US" sz="3200" b="0" dirty="0">
                <a:solidFill>
                  <a:srgbClr val="0000FF"/>
                </a:solidFill>
                <a:latin typeface="Arial" panose="020B0604020202020204" pitchFamily="34" charset="0"/>
                <a:cs typeface="Arial" panose="020B0604020202020204" pitchFamily="34" charset="0"/>
              </a:rPr>
              <a:t>. </a:t>
            </a:r>
          </a:p>
          <a:p>
            <a:pPr indent="412750"/>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Không</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được</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mắc</a:t>
            </a:r>
            <a:r>
              <a:rPr lang="en-US" sz="3200" b="0" i="1" dirty="0">
                <a:solidFill>
                  <a:srgbClr val="0000FF"/>
                </a:solidFill>
                <a:latin typeface="Arial" panose="020B0604020202020204" pitchFamily="34" charset="0"/>
                <a:cs typeface="Arial" panose="020B0604020202020204" pitchFamily="34" charset="0"/>
              </a:rPr>
              <a:t> 2 </a:t>
            </a:r>
            <a:r>
              <a:rPr lang="en-US" sz="3200" b="0" i="1" dirty="0" err="1">
                <a:solidFill>
                  <a:srgbClr val="0000FF"/>
                </a:solidFill>
                <a:latin typeface="Arial" panose="020B0604020202020204" pitchFamily="34" charset="0"/>
                <a:cs typeface="Arial" panose="020B0604020202020204" pitchFamily="34" charset="0"/>
              </a:rPr>
              <a:t>chốt</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của</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Ampe</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kế</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trực</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tiếp</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vào</a:t>
            </a:r>
            <a:r>
              <a:rPr lang="en-US" sz="3200" b="0" i="1" dirty="0">
                <a:solidFill>
                  <a:srgbClr val="0000FF"/>
                </a:solidFill>
                <a:latin typeface="Arial" panose="020B0604020202020204" pitchFamily="34" charset="0"/>
                <a:cs typeface="Arial" panose="020B0604020202020204" pitchFamily="34" charset="0"/>
              </a:rPr>
              <a:t> 2 </a:t>
            </a:r>
            <a:r>
              <a:rPr lang="en-US" sz="3200" b="0" i="1" dirty="0" err="1">
                <a:solidFill>
                  <a:srgbClr val="0000FF"/>
                </a:solidFill>
                <a:latin typeface="Arial" panose="020B0604020202020204" pitchFamily="34" charset="0"/>
                <a:cs typeface="Arial" panose="020B0604020202020204" pitchFamily="34" charset="0"/>
              </a:rPr>
              <a:t>cực</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của</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nguồn</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điện</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để</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tránh</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làm</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hỏng</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Ampe</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kế</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và</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nguồn</a:t>
            </a:r>
            <a:r>
              <a:rPr lang="en-US" sz="3200" b="0" i="1" dirty="0">
                <a:solidFill>
                  <a:srgbClr val="0000FF"/>
                </a:solidFill>
                <a:latin typeface="Arial" panose="020B0604020202020204" pitchFamily="34" charset="0"/>
                <a:cs typeface="Arial" panose="020B0604020202020204" pitchFamily="34" charset="0"/>
              </a:rPr>
              <a:t> </a:t>
            </a:r>
            <a:r>
              <a:rPr lang="en-US" sz="3200" b="0" i="1" dirty="0" err="1">
                <a:solidFill>
                  <a:srgbClr val="0000FF"/>
                </a:solidFill>
                <a:latin typeface="Arial" panose="020B0604020202020204" pitchFamily="34" charset="0"/>
                <a:cs typeface="Arial" panose="020B0604020202020204" pitchFamily="34" charset="0"/>
              </a:rPr>
              <a:t>điện</a:t>
            </a:r>
            <a:endParaRPr lang="en-US" sz="3200" b="0" i="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0" fill="hold"/>
                                        <p:tgtEl>
                                          <p:spTgt spid="100"/>
                                        </p:tgtEl>
                                        <p:attrNameLst>
                                          <p:attrName>ppt_x</p:attrName>
                                        </p:attrNameLst>
                                      </p:cBhvr>
                                      <p:tavLst>
                                        <p:tav tm="0">
                                          <p:val>
                                            <p:strVal val="#ppt_x"/>
                                          </p:val>
                                        </p:tav>
                                        <p:tav tm="100000">
                                          <p:val>
                                            <p:strVal val="#ppt_x"/>
                                          </p:val>
                                        </p:tav>
                                      </p:tavLst>
                                    </p:anim>
                                    <p:anim calcmode="lin" valueType="num">
                                      <p:cBhvr additive="base">
                                        <p:cTn id="8" dur="5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6786902"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sz="4000"/>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sz="4000"/>
            </a:p>
          </p:txBody>
        </p:sp>
      </p:grpSp>
      <p:sp>
        <p:nvSpPr>
          <p:cNvPr id="15" name="文本框 52"/>
          <p:cNvSpPr txBox="1"/>
          <p:nvPr/>
        </p:nvSpPr>
        <p:spPr>
          <a:xfrm>
            <a:off x="3861456" y="558311"/>
            <a:ext cx="6206942" cy="707886"/>
          </a:xfrm>
          <a:prstGeom prst="rect">
            <a:avLst/>
          </a:prstGeom>
          <a:noFill/>
        </p:spPr>
        <p:txBody>
          <a:bodyPr wrap="square" rtlCol="0">
            <a:spAutoFit/>
          </a:bodyPr>
          <a:lstStyle/>
          <a:p>
            <a:pPr algn="ctr"/>
            <a:r>
              <a:rPr lang="en-US" altLang="zh-CN" sz="4000" b="1" dirty="0">
                <a:solidFill>
                  <a:srgbClr val="0000FF"/>
                </a:solidFill>
                <a:latin typeface="Arial" panose="020B0604020202020204" pitchFamily="34" charset="0"/>
                <a:ea typeface="Microsoft YaHei" panose="020B0503020204020204" charset="-122"/>
                <a:cs typeface="Arial" panose="020B0604020202020204" pitchFamily="34" charset="0"/>
              </a:rPr>
              <a:t>Tìm hiểu hiệu điện thế</a:t>
            </a:r>
            <a:endParaRPr lang="zh-CN" altLang="en-US" sz="4800" b="1" dirty="0">
              <a:solidFill>
                <a:srgbClr val="0000FF"/>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830997"/>
          </a:xfrm>
          <a:prstGeom prst="rect">
            <a:avLst/>
          </a:prstGeom>
          <a:noFill/>
        </p:spPr>
        <p:txBody>
          <a:bodyPr wrap="square" rtlCol="0">
            <a:spAutoFit/>
          </a:bodyPr>
          <a:lstStyle/>
          <a:p>
            <a:pPr algn="ctr"/>
            <a:r>
              <a:rPr lang="en-US" altLang="zh-CN" sz="4800" b="1" dirty="0">
                <a:solidFill>
                  <a:srgbClr val="0000FF"/>
                </a:solidFill>
                <a:latin typeface="Microsoft YaHei" panose="020B0503020204020204" charset="-122"/>
                <a:ea typeface="Microsoft YaHei" panose="020B0503020204020204" charset="-122"/>
              </a:rPr>
              <a:t>II.</a:t>
            </a: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advTm="64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bldLvl="0" animBg="1"/>
      <p:bldP spid="45" grpId="0" bldLvl="0" animBg="1"/>
      <p:bldP spid="45"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99"/>
          <p:cNvPicPr>
            <a:picLocks noGrp="1" noChangeAspect="1"/>
          </p:cNvPicPr>
          <p:nvPr>
            <p:ph sz="half" idx="1"/>
          </p:nvPr>
        </p:nvPicPr>
        <p:blipFill>
          <a:blip r:embed="rId2"/>
          <a:stretch>
            <a:fillRect/>
          </a:stretch>
        </p:blipFill>
        <p:spPr>
          <a:xfrm>
            <a:off x="229235" y="86995"/>
            <a:ext cx="5941695" cy="4796155"/>
          </a:xfrm>
          <a:prstGeom prst="rect">
            <a:avLst/>
          </a:prstGeom>
          <a:noFill/>
          <a:ln w="9525">
            <a:noFill/>
          </a:ln>
        </p:spPr>
      </p:pic>
      <p:pic>
        <p:nvPicPr>
          <p:cNvPr id="101" name="Content Placeholder 100"/>
          <p:cNvPicPr>
            <a:picLocks noGrp="1"/>
          </p:cNvPicPr>
          <p:nvPr>
            <p:ph sz="half" idx="2"/>
          </p:nvPr>
        </p:nvPicPr>
        <p:blipFill>
          <a:blip r:embed="rId3"/>
          <a:stretch>
            <a:fillRect/>
          </a:stretch>
        </p:blipFill>
        <p:spPr>
          <a:xfrm>
            <a:off x="6364605" y="0"/>
            <a:ext cx="5181600" cy="4351655"/>
          </a:xfrm>
          <a:prstGeom prst="rect">
            <a:avLst/>
          </a:prstGeom>
          <a:noFill/>
          <a:ln w="9525">
            <a:noFill/>
          </a:ln>
        </p:spPr>
      </p:pic>
      <p:sp>
        <p:nvSpPr>
          <p:cNvPr id="45" name="圆角矩形 44"/>
          <p:cNvSpPr/>
          <p:nvPr/>
        </p:nvSpPr>
        <p:spPr>
          <a:xfrm>
            <a:off x="3512820" y="5198110"/>
            <a:ext cx="5110480" cy="1427480"/>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Microsoft YaHei" panose="020B0503020204020204" charset="-122"/>
                <a:cs typeface="Arial" panose="020B0604020202020204" pitchFamily="34" charset="0"/>
              </a:rPr>
              <a:t>Hiệu điện thế</a:t>
            </a:r>
            <a:r>
              <a:rPr lang="en-US" altLang="zh-CN" sz="2400" dirty="0">
                <a:solidFill>
                  <a:schemeClr val="bg1"/>
                </a:solidFill>
                <a:latin typeface="Impact" panose="020B0806030902050204" charset="0"/>
                <a:ea typeface="Microsoft YaHei" panose="020B0503020204020204" charset="-122"/>
              </a:rPr>
              <a:t> </a:t>
            </a:r>
          </a:p>
        </p:txBody>
      </p:sp>
      <p:cxnSp>
        <p:nvCxnSpPr>
          <p:cNvPr id="5" name="Straight Arrow Connector 4"/>
          <p:cNvCxnSpPr/>
          <p:nvPr/>
        </p:nvCxnSpPr>
        <p:spPr>
          <a:xfrm>
            <a:off x="2595880" y="3580765"/>
            <a:ext cx="1592580" cy="163258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7835265" y="2718435"/>
            <a:ext cx="2824480" cy="249491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0" fill="hold"/>
                                        <p:tgtEl>
                                          <p:spTgt spid="101"/>
                                        </p:tgtEl>
                                        <p:attrNameLst>
                                          <p:attrName>ppt_x</p:attrName>
                                        </p:attrNameLst>
                                      </p:cBhvr>
                                      <p:tavLst>
                                        <p:tav tm="0">
                                          <p:val>
                                            <p:strVal val="#ppt_x"/>
                                          </p:val>
                                        </p:tav>
                                        <p:tav tm="100000">
                                          <p:val>
                                            <p:strVal val="#ppt_x"/>
                                          </p:val>
                                        </p:tav>
                                      </p:tavLst>
                                    </p:anim>
                                    <p:anim calcmode="lin" valueType="num">
                                      <p:cBhvr additive="base">
                                        <p:cTn id="14" dur="50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23-07-12 213031"/>
          <p:cNvPicPr>
            <a:picLocks noChangeAspect="1"/>
          </p:cNvPicPr>
          <p:nvPr/>
        </p:nvPicPr>
        <p:blipFill>
          <a:blip r:embed="rId2"/>
          <a:stretch>
            <a:fillRect/>
          </a:stretch>
        </p:blipFill>
        <p:spPr>
          <a:xfrm>
            <a:off x="8051126" y="367646"/>
            <a:ext cx="3961765" cy="5912606"/>
          </a:xfrm>
          <a:prstGeom prst="rect">
            <a:avLst/>
          </a:prstGeom>
        </p:spPr>
      </p:pic>
      <p:sp>
        <p:nvSpPr>
          <p:cNvPr id="4" name="Text Box 3"/>
          <p:cNvSpPr txBox="1"/>
          <p:nvPr/>
        </p:nvSpPr>
        <p:spPr>
          <a:xfrm>
            <a:off x="169684" y="278609"/>
            <a:ext cx="7760754" cy="60016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a:solidFill>
                  <a:srgbClr val="0000FF"/>
                </a:solidFill>
              </a:rPr>
              <a:t>Tiến</a:t>
            </a:r>
            <a:r>
              <a:rPr lang="en-US" sz="3200" dirty="0">
                <a:solidFill>
                  <a:srgbClr val="0000FF"/>
                </a:solidFill>
              </a:rPr>
              <a:t> </a:t>
            </a:r>
            <a:r>
              <a:rPr lang="en-US" sz="3200" dirty="0" err="1">
                <a:solidFill>
                  <a:srgbClr val="0000FF"/>
                </a:solidFill>
              </a:rPr>
              <a:t>hành</a:t>
            </a:r>
            <a:r>
              <a:rPr lang="en-US" sz="3200" dirty="0">
                <a:solidFill>
                  <a:srgbClr val="0000FF"/>
                </a:solidFill>
              </a:rPr>
              <a:t>: </a:t>
            </a:r>
          </a:p>
          <a:p>
            <a:r>
              <a:rPr lang="en-US" sz="3200" dirty="0"/>
              <a:t>-</a:t>
            </a:r>
            <a:r>
              <a:rPr lang="en-US" sz="3200" dirty="0" err="1"/>
              <a:t>Lắp</a:t>
            </a:r>
            <a:r>
              <a:rPr lang="en-US" sz="3200" dirty="0"/>
              <a:t> </a:t>
            </a:r>
            <a:r>
              <a:rPr lang="en-US" sz="3200" dirty="0" err="1"/>
              <a:t>mạch</a:t>
            </a:r>
            <a:r>
              <a:rPr lang="en-US" sz="3200" dirty="0"/>
              <a:t> </a:t>
            </a:r>
            <a:r>
              <a:rPr lang="en-US" sz="3200" dirty="0" err="1"/>
              <a:t>điện</a:t>
            </a:r>
            <a:r>
              <a:rPr lang="en-US" sz="3200" dirty="0"/>
              <a:t> </a:t>
            </a:r>
            <a:r>
              <a:rPr lang="en-US" sz="3200" dirty="0" err="1"/>
              <a:t>như</a:t>
            </a:r>
            <a:r>
              <a:rPr lang="en-US" sz="3200" dirty="0"/>
              <a:t> </a:t>
            </a:r>
            <a:r>
              <a:rPr lang="en-US" sz="3200" dirty="0" err="1"/>
              <a:t>hình</a:t>
            </a:r>
            <a:r>
              <a:rPr lang="en-US" sz="3200" dirty="0"/>
              <a:t> 24.2 , </a:t>
            </a:r>
            <a:r>
              <a:rPr lang="en-US" sz="3200" dirty="0" err="1"/>
              <a:t>đóng</a:t>
            </a:r>
            <a:r>
              <a:rPr lang="en-US" sz="3200" dirty="0"/>
              <a:t> </a:t>
            </a:r>
            <a:r>
              <a:rPr lang="en-US" sz="3200" dirty="0" err="1"/>
              <a:t>công</a:t>
            </a:r>
            <a:r>
              <a:rPr lang="en-US" sz="3200" dirty="0"/>
              <a:t> </a:t>
            </a:r>
            <a:r>
              <a:rPr lang="en-US" sz="3200" dirty="0" err="1"/>
              <a:t>tắc</a:t>
            </a:r>
            <a:r>
              <a:rPr lang="en-US" sz="3200" dirty="0"/>
              <a:t>, </a:t>
            </a:r>
            <a:r>
              <a:rPr lang="en-US" sz="3200" dirty="0" err="1"/>
              <a:t>giữ</a:t>
            </a:r>
            <a:r>
              <a:rPr lang="en-US" sz="3200" dirty="0"/>
              <a:t> </a:t>
            </a:r>
            <a:r>
              <a:rPr lang="en-US" sz="3200" dirty="0" err="1"/>
              <a:t>nguyên</a:t>
            </a:r>
            <a:r>
              <a:rPr lang="en-US" sz="3200" dirty="0"/>
              <a:t> </a:t>
            </a:r>
            <a:r>
              <a:rPr lang="en-US" sz="3200" dirty="0" err="1"/>
              <a:t>vị</a:t>
            </a:r>
            <a:r>
              <a:rPr lang="en-US" sz="3200" dirty="0"/>
              <a:t> </a:t>
            </a:r>
            <a:r>
              <a:rPr lang="en-US" sz="3200" dirty="0" err="1"/>
              <a:t>trí</a:t>
            </a:r>
            <a:r>
              <a:rPr lang="en-US" sz="3200" dirty="0"/>
              <a:t> con </a:t>
            </a:r>
            <a:r>
              <a:rPr lang="en-US" sz="3200" dirty="0" err="1"/>
              <a:t>chạy</a:t>
            </a:r>
            <a:r>
              <a:rPr lang="en-US" sz="3200" dirty="0"/>
              <a:t> </a:t>
            </a:r>
            <a:r>
              <a:rPr lang="en-US" sz="3200" dirty="0" err="1"/>
              <a:t>của</a:t>
            </a:r>
            <a:r>
              <a:rPr lang="en-US" sz="3200" dirty="0"/>
              <a:t> </a:t>
            </a:r>
            <a:r>
              <a:rPr lang="en-US" sz="3200" dirty="0" err="1"/>
              <a:t>biến</a:t>
            </a:r>
            <a:r>
              <a:rPr lang="en-US" sz="3200" dirty="0"/>
              <a:t> </a:t>
            </a:r>
            <a:r>
              <a:rPr lang="en-US" sz="3200" dirty="0" err="1"/>
              <a:t>trở</a:t>
            </a:r>
            <a:endParaRPr lang="en-US" sz="3200" dirty="0"/>
          </a:p>
          <a:p>
            <a:r>
              <a:rPr lang="en-US" sz="3200" dirty="0"/>
              <a:t>-</a:t>
            </a:r>
            <a:r>
              <a:rPr lang="en-US" sz="3200" dirty="0" err="1">
                <a:solidFill>
                  <a:srgbClr val="000000"/>
                </a:solidFill>
                <a:latin typeface="Arial" panose="020B0604020202020204" pitchFamily="34" charset="0"/>
                <a:cs typeface="Arial" panose="020B0604020202020204" pitchFamily="34" charset="0"/>
                <a:sym typeface="+mn-ea"/>
              </a:rPr>
              <a:t>Lần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lượt</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thay</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các</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nguồn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có </a:t>
            </a:r>
            <a:r>
              <a:rPr lang="en-US" sz="3200" dirty="0" err="1">
                <a:solidFill>
                  <a:srgbClr val="000000"/>
                </a:solidFill>
                <a:latin typeface="Arial" panose="020B0604020202020204" pitchFamily="34" charset="0"/>
                <a:cs typeface="Arial" panose="020B0604020202020204" pitchFamily="34" charset="0"/>
                <a:sym typeface="+mn-ea"/>
              </a:rPr>
              <a:t>ghi</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các</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giá</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trị</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hiệu</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thế</a:t>
            </a:r>
            <a:r>
              <a:rPr lang="en-US" sz="3200" dirty="0">
                <a:solidFill>
                  <a:srgbClr val="000000"/>
                </a:solidFill>
                <a:latin typeface="Arial" panose="020B0604020202020204" pitchFamily="34" charset="0"/>
                <a:cs typeface="Arial" panose="020B0604020202020204" pitchFamily="34" charset="0"/>
                <a:sym typeface="+mn-ea"/>
              </a:rPr>
              <a:t> 1,5 V; 3V; 4,5V </a:t>
            </a:r>
          </a:p>
          <a:p>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Đọc</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giá</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trị</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hiệu</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thế</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trên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vôn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kế</a:t>
            </a:r>
            <a:endParaRPr lang="en-US" sz="3200" dirty="0">
              <a:solidFill>
                <a:srgbClr val="000000"/>
              </a:solidFill>
              <a:latin typeface="Arial" panose="020B0604020202020204" pitchFamily="34" charset="0"/>
              <a:cs typeface="Arial" panose="020B0604020202020204" pitchFamily="34" charset="0"/>
              <a:sym typeface="+mn-ea"/>
            </a:endParaRPr>
          </a:p>
          <a:p>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Quan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sát</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và</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ghi</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số</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chỉ</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trên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ampe</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kế</a:t>
            </a:r>
            <a:endParaRPr lang="en-US" sz="3200" dirty="0">
              <a:solidFill>
                <a:srgbClr val="000000"/>
              </a:solidFill>
              <a:latin typeface="Arial" panose="020B0604020202020204" pitchFamily="34" charset="0"/>
              <a:cs typeface="Arial" panose="020B0604020202020204" pitchFamily="34" charset="0"/>
              <a:sym typeface="+mn-ea"/>
            </a:endParaRPr>
          </a:p>
          <a:p>
            <a:r>
              <a:rPr lang="en-US" sz="3200" dirty="0">
                <a:solidFill>
                  <a:srgbClr val="000000"/>
                </a:solidFill>
                <a:latin typeface="Arial" panose="020B0604020202020204" pitchFamily="34" charset="0"/>
                <a:cs typeface="Arial" panose="020B0604020202020204" pitchFamily="34" charset="0"/>
                <a:sym typeface="+mn-ea"/>
              </a:rPr>
              <a:t>- So </a:t>
            </a:r>
            <a:r>
              <a:rPr lang="en-US" sz="3200" dirty="0" err="1">
                <a:solidFill>
                  <a:srgbClr val="000000"/>
                </a:solidFill>
                <a:latin typeface="Arial" panose="020B0604020202020204" pitchFamily="34" charset="0"/>
                <a:cs typeface="Arial" panose="020B0604020202020204" pitchFamily="34" charset="0"/>
                <a:sym typeface="+mn-ea"/>
              </a:rPr>
              <a:t>sánh</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số</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chỉ</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trên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Ampe</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kế</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khi</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lần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lượt</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lắp</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các</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nguồn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1,5 V; 3V; 4,5V </a:t>
            </a:r>
            <a:r>
              <a:rPr lang="en-US" sz="3200" dirty="0" err="1">
                <a:solidFill>
                  <a:srgbClr val="000000"/>
                </a:solidFill>
                <a:latin typeface="Arial" panose="020B0604020202020204" pitchFamily="34" charset="0"/>
                <a:cs typeface="Arial" panose="020B0604020202020204" pitchFamily="34" charset="0"/>
                <a:sym typeface="+mn-ea"/>
              </a:rPr>
              <a:t>vào</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mạch</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Từ</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đó</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rút</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ra</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nhận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xét</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về</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khả</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năng</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sinh</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ra</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dòng</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của</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từng</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nguồn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điện</a:t>
            </a:r>
            <a:r>
              <a:rPr lang="en-US" sz="3200" dirty="0">
                <a:solidFill>
                  <a:srgbClr val="000000"/>
                </a:solidFill>
                <a:latin typeface="Arial" panose="020B0604020202020204" pitchFamily="34" charset="0"/>
                <a:cs typeface="Arial" panose="020B0604020202020204" pitchFamily="34" charset="0"/>
                <a:sym typeface="+mn-ea"/>
              </a:rPr>
              <a:t> </a:t>
            </a:r>
            <a:r>
              <a:rPr lang="en-US" sz="3200" dirty="0" err="1">
                <a:solidFill>
                  <a:srgbClr val="000000"/>
                </a:solidFill>
                <a:latin typeface="Arial" panose="020B0604020202020204" pitchFamily="34" charset="0"/>
                <a:cs typeface="Arial" panose="020B0604020202020204" pitchFamily="34" charset="0"/>
                <a:sym typeface="+mn-ea"/>
              </a:rPr>
              <a:t>trên</a:t>
            </a:r>
            <a:endParaRPr lang="en-US" sz="2400" dirty="0"/>
          </a:p>
        </p:txBody>
      </p:sp>
      <p:sp>
        <p:nvSpPr>
          <p:cNvPr id="3" name="Rectangle 2"/>
          <p:cNvSpPr/>
          <p:nvPr/>
        </p:nvSpPr>
        <p:spPr>
          <a:xfrm>
            <a:off x="1852183" y="6280252"/>
            <a:ext cx="6440417" cy="461665"/>
          </a:xfrm>
          <a:prstGeom prst="rect">
            <a:avLst/>
          </a:prstGeom>
          <a:solidFill>
            <a:schemeClr val="accent6">
              <a:lumMod val="20000"/>
              <a:lumOff val="80000"/>
            </a:schemeClr>
          </a:solidFill>
        </p:spPr>
        <p:txBody>
          <a:bodyPr wrap="none">
            <a:spAutoFit/>
          </a:bodyPr>
          <a:lstStyle/>
          <a:p>
            <a:r>
              <a:rPr lang="en-US" sz="2400" dirty="0"/>
              <a:t>https://www.youtube.com/watch?v=ufdo_qFabFA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extLst>
              <p:ext uri="{D42A27DB-BD31-4B8C-83A1-F6EECF244321}">
                <p14:modId xmlns:p14="http://schemas.microsoft.com/office/powerpoint/2010/main" val="3191309274"/>
              </p:ext>
            </p:extLst>
          </p:nvPr>
        </p:nvGraphicFramePr>
        <p:xfrm>
          <a:off x="46355" y="26035"/>
          <a:ext cx="12098655" cy="6831965"/>
        </p:xfrm>
        <a:graphic>
          <a:graphicData uri="http://schemas.openxmlformats.org/drawingml/2006/table">
            <a:tbl>
              <a:tblPr firstRow="1" bandRow="1">
                <a:tableStyleId>{5940675A-B579-460E-94D1-54222C63F5DA}</a:tableStyleId>
              </a:tblPr>
              <a:tblGrid>
                <a:gridCol w="12098655"/>
              </a:tblGrid>
              <a:tr h="6831965">
                <a:tc>
                  <a:txBody>
                    <a:bodyPr/>
                    <a:lstStyle/>
                    <a:p>
                      <a:pPr indent="0" algn="ctr">
                        <a:buNone/>
                      </a:pPr>
                      <a:r>
                        <a:rPr lang="en-US" sz="2400" b="1" dirty="0" err="1">
                          <a:solidFill>
                            <a:schemeClr val="bg2">
                              <a:lumMod val="25000"/>
                            </a:schemeClr>
                          </a:solidFill>
                          <a:latin typeface="Arial" panose="020B0604020202020204" pitchFamily="34" charset="0"/>
                          <a:cs typeface="Arial" panose="020B0604020202020204" pitchFamily="34" charset="0"/>
                        </a:rPr>
                        <a:t>Phiếu</a:t>
                      </a:r>
                      <a:r>
                        <a:rPr lang="en-US" sz="2400" b="1" dirty="0">
                          <a:solidFill>
                            <a:schemeClr val="bg2">
                              <a:lumMod val="25000"/>
                            </a:schemeClr>
                          </a:solidFill>
                          <a:latin typeface="Arial" panose="020B0604020202020204" pitchFamily="34" charset="0"/>
                          <a:cs typeface="Arial" panose="020B0604020202020204" pitchFamily="34" charset="0"/>
                        </a:rPr>
                        <a:t> </a:t>
                      </a:r>
                      <a:r>
                        <a:rPr lang="en-US" sz="2400" b="1" dirty="0" err="1">
                          <a:solidFill>
                            <a:schemeClr val="bg2">
                              <a:lumMod val="25000"/>
                            </a:schemeClr>
                          </a:solidFill>
                          <a:latin typeface="Arial" panose="020B0604020202020204" pitchFamily="34" charset="0"/>
                          <a:cs typeface="Arial" panose="020B0604020202020204" pitchFamily="34" charset="0"/>
                        </a:rPr>
                        <a:t>học</a:t>
                      </a:r>
                      <a:r>
                        <a:rPr lang="en-US" sz="2400" b="1" dirty="0">
                          <a:solidFill>
                            <a:schemeClr val="bg2">
                              <a:lumMod val="25000"/>
                            </a:schemeClr>
                          </a:solidFill>
                          <a:latin typeface="Arial" panose="020B0604020202020204" pitchFamily="34" charset="0"/>
                          <a:cs typeface="Arial" panose="020B0604020202020204" pitchFamily="34" charset="0"/>
                        </a:rPr>
                        <a:t> </a:t>
                      </a:r>
                      <a:r>
                        <a:rPr lang="en-US" sz="2400" b="1" dirty="0" err="1">
                          <a:solidFill>
                            <a:schemeClr val="bg2">
                              <a:lumMod val="25000"/>
                            </a:schemeClr>
                          </a:solidFill>
                          <a:latin typeface="Arial" panose="020B0604020202020204" pitchFamily="34" charset="0"/>
                          <a:cs typeface="Arial" panose="020B0604020202020204" pitchFamily="34" charset="0"/>
                        </a:rPr>
                        <a:t>tập</a:t>
                      </a:r>
                      <a:r>
                        <a:rPr lang="en-US" sz="2400" b="1" dirty="0">
                          <a:solidFill>
                            <a:schemeClr val="bg2">
                              <a:lumMod val="25000"/>
                            </a:schemeClr>
                          </a:solidFill>
                          <a:latin typeface="Arial" panose="020B0604020202020204" pitchFamily="34" charset="0"/>
                          <a:cs typeface="Arial" panose="020B0604020202020204" pitchFamily="34" charset="0"/>
                        </a:rPr>
                        <a:t> 1</a:t>
                      </a:r>
                    </a:p>
                    <a:p>
                      <a:pPr indent="0" algn="l">
                        <a:buNone/>
                      </a:pPr>
                      <a:r>
                        <a:rPr lang="vi-VN" sz="2400" b="1" dirty="0" smtClean="0">
                          <a:solidFill>
                            <a:srgbClr val="0000FF"/>
                          </a:solidFill>
                          <a:latin typeface="Arial" panose="020B0604020202020204" pitchFamily="34" charset="0"/>
                          <a:cs typeface="Arial" panose="020B0604020202020204" pitchFamily="34" charset="0"/>
                        </a:rPr>
                        <a:t>Câu</a:t>
                      </a:r>
                      <a:r>
                        <a:rPr lang="vi-VN" sz="2400" b="1" baseline="0" dirty="0" smtClean="0">
                          <a:solidFill>
                            <a:srgbClr val="0000FF"/>
                          </a:solidFill>
                          <a:latin typeface="Arial" panose="020B0604020202020204" pitchFamily="34" charset="0"/>
                          <a:cs typeface="Arial" panose="020B0604020202020204" pitchFamily="34" charset="0"/>
                        </a:rPr>
                        <a:t> 1</a:t>
                      </a:r>
                      <a:r>
                        <a:rPr lang="en-US" sz="2400" b="1" dirty="0" smtClean="0">
                          <a:solidFill>
                            <a:srgbClr val="0000FF"/>
                          </a:solidFill>
                          <a:latin typeface="Arial" panose="020B0604020202020204" pitchFamily="34" charset="0"/>
                          <a:cs typeface="Arial" panose="020B0604020202020204" pitchFamily="34" charset="0"/>
                        </a:rPr>
                        <a:t>: </a:t>
                      </a:r>
                      <a:r>
                        <a:rPr lang="en-US" sz="2400" b="0" dirty="0">
                          <a:solidFill>
                            <a:srgbClr val="0000FF"/>
                          </a:solidFill>
                          <a:latin typeface="Arial" panose="020B0604020202020204" pitchFamily="34" charset="0"/>
                          <a:cs typeface="Arial" panose="020B0604020202020204" pitchFamily="34" charset="0"/>
                        </a:rPr>
                        <a:t>So </a:t>
                      </a:r>
                      <a:r>
                        <a:rPr lang="en-US" sz="2400" b="0" dirty="0" err="1">
                          <a:solidFill>
                            <a:srgbClr val="0000FF"/>
                          </a:solidFill>
                          <a:latin typeface="Arial" panose="020B0604020202020204" pitchFamily="34" charset="0"/>
                          <a:cs typeface="Arial" panose="020B0604020202020204" pitchFamily="34" charset="0"/>
                        </a:rPr>
                        <a:t>sánh</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số</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chỉ</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trên</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Ampe</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kế</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khi</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lần</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lượt</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lắp</a:t>
                      </a:r>
                      <a:r>
                        <a:rPr lang="en-US" sz="2400" b="0" dirty="0">
                          <a:solidFill>
                            <a:srgbClr val="0000FF"/>
                          </a:solidFill>
                          <a:latin typeface="Arial" panose="020B0604020202020204" pitchFamily="34" charset="0"/>
                          <a:cs typeface="Arial" panose="020B0604020202020204" pitchFamily="34" charset="0"/>
                        </a:rPr>
                        <a:t> 3 pin </a:t>
                      </a:r>
                      <a:r>
                        <a:rPr lang="en-US" sz="2400" b="0" dirty="0" err="1">
                          <a:solidFill>
                            <a:srgbClr val="0000FF"/>
                          </a:solidFill>
                          <a:latin typeface="Arial" panose="020B0604020202020204" pitchFamily="34" charset="0"/>
                          <a:cs typeface="Arial" panose="020B0604020202020204" pitchFamily="34" charset="0"/>
                        </a:rPr>
                        <a:t>trên</a:t>
                      </a:r>
                      <a:endParaRPr lang="en-US" sz="2400" b="0" dirty="0">
                        <a:solidFill>
                          <a:srgbClr val="0000FF"/>
                        </a:solidFill>
                        <a:latin typeface="Arial" panose="020B0604020202020204" pitchFamily="34" charset="0"/>
                        <a:cs typeface="Arial" panose="020B0604020202020204" pitchFamily="34" charset="0"/>
                      </a:endParaRPr>
                    </a:p>
                    <a:p>
                      <a:pPr indent="0" algn="l">
                        <a:buNone/>
                      </a:pPr>
                      <a:endParaRPr lang="vi-VN" sz="2400" b="1" dirty="0" smtClean="0">
                        <a:solidFill>
                          <a:srgbClr val="000000"/>
                        </a:solidFill>
                        <a:latin typeface="Arial" panose="020B0604020202020204" pitchFamily="34" charset="0"/>
                        <a:cs typeface="Arial" panose="020B0604020202020204" pitchFamily="34" charset="0"/>
                      </a:endParaRPr>
                    </a:p>
                    <a:p>
                      <a:pPr indent="0" algn="l">
                        <a:buNone/>
                      </a:pPr>
                      <a:endParaRPr lang="vi-VN" sz="2400" b="1" dirty="0" smtClean="0">
                        <a:solidFill>
                          <a:srgbClr val="000000"/>
                        </a:solidFill>
                        <a:latin typeface="Arial" panose="020B0604020202020204" pitchFamily="34" charset="0"/>
                        <a:cs typeface="Arial" panose="020B0604020202020204" pitchFamily="34" charset="0"/>
                      </a:endParaRPr>
                    </a:p>
                    <a:p>
                      <a:pPr indent="0" algn="l">
                        <a:buNone/>
                      </a:pPr>
                      <a:endParaRPr lang="vi-VN" sz="2400" b="1" dirty="0" smtClean="0">
                        <a:solidFill>
                          <a:srgbClr val="000000"/>
                        </a:solidFill>
                        <a:latin typeface="Arial" panose="020B0604020202020204" pitchFamily="34" charset="0"/>
                        <a:cs typeface="Arial" panose="020B0604020202020204" pitchFamily="34" charset="0"/>
                      </a:endParaRPr>
                    </a:p>
                    <a:p>
                      <a:pPr indent="0" algn="l">
                        <a:buNone/>
                      </a:pPr>
                      <a:endParaRPr lang="en-US" sz="2400" b="1" dirty="0">
                        <a:solidFill>
                          <a:srgbClr val="000000"/>
                        </a:solidFill>
                        <a:latin typeface="Arial" panose="020B0604020202020204" pitchFamily="34" charset="0"/>
                        <a:cs typeface="Arial" panose="020B0604020202020204" pitchFamily="34" charset="0"/>
                      </a:endParaRPr>
                    </a:p>
                    <a:p>
                      <a:pPr indent="0" algn="l">
                        <a:buNone/>
                      </a:pPr>
                      <a:endParaRPr lang="en-US" sz="2400" b="1" dirty="0">
                        <a:solidFill>
                          <a:srgbClr val="000000"/>
                        </a:solidFill>
                        <a:latin typeface="Arial" panose="020B0604020202020204" pitchFamily="34" charset="0"/>
                        <a:cs typeface="Arial" panose="020B0604020202020204" pitchFamily="34" charset="0"/>
                      </a:endParaRPr>
                    </a:p>
                    <a:p>
                      <a:pPr indent="0" algn="l">
                        <a:buNone/>
                      </a:pPr>
                      <a:r>
                        <a:rPr lang="en-US" sz="2400" b="1" dirty="0" err="1">
                          <a:solidFill>
                            <a:srgbClr val="0000FF"/>
                          </a:solidFill>
                          <a:latin typeface="Arial" panose="020B0604020202020204" pitchFamily="34" charset="0"/>
                          <a:cs typeface="Arial" panose="020B0604020202020204" pitchFamily="34" charset="0"/>
                        </a:rPr>
                        <a:t>Câu</a:t>
                      </a:r>
                      <a:r>
                        <a:rPr lang="en-US" sz="2400" b="1" dirty="0">
                          <a:solidFill>
                            <a:srgbClr val="0000FF"/>
                          </a:solidFill>
                          <a:latin typeface="Arial" panose="020B0604020202020204" pitchFamily="34" charset="0"/>
                          <a:cs typeface="Arial" panose="020B0604020202020204" pitchFamily="34" charset="0"/>
                        </a:rPr>
                        <a:t> </a:t>
                      </a:r>
                      <a:r>
                        <a:rPr lang="vi-VN" sz="2400" b="1" dirty="0" smtClean="0">
                          <a:solidFill>
                            <a:srgbClr val="0000FF"/>
                          </a:solidFill>
                          <a:latin typeface="Arial" panose="020B0604020202020204" pitchFamily="34" charset="0"/>
                          <a:cs typeface="Arial" panose="020B0604020202020204" pitchFamily="34" charset="0"/>
                        </a:rPr>
                        <a:t>2</a:t>
                      </a:r>
                      <a:r>
                        <a:rPr lang="en-US" sz="2400" b="1" dirty="0" smtClean="0">
                          <a:solidFill>
                            <a:srgbClr val="0000FF"/>
                          </a:solidFill>
                          <a:latin typeface="Arial" panose="020B0604020202020204" pitchFamily="34" charset="0"/>
                          <a:cs typeface="Arial" panose="020B0604020202020204" pitchFamily="34" charset="0"/>
                        </a:rPr>
                        <a:t>:</a:t>
                      </a:r>
                      <a:r>
                        <a:rPr lang="vi-VN" sz="2400" b="1" dirty="0" smtClean="0">
                          <a:solidFill>
                            <a:srgbClr val="0000FF"/>
                          </a:solidFill>
                          <a:latin typeface="Arial" panose="020B0604020202020204" pitchFamily="34" charset="0"/>
                          <a:cs typeface="Arial" panose="020B0604020202020204" pitchFamily="34" charset="0"/>
                        </a:rPr>
                        <a:t> </a:t>
                      </a:r>
                      <a:r>
                        <a:rPr lang="en-US" sz="2400" b="0" dirty="0" err="1" smtClean="0">
                          <a:solidFill>
                            <a:srgbClr val="0000FF"/>
                          </a:solidFill>
                          <a:latin typeface="Arial" panose="020B0604020202020204" pitchFamily="34" charset="0"/>
                          <a:cs typeface="Arial" panose="020B0604020202020204" pitchFamily="34" charset="0"/>
                        </a:rPr>
                        <a:t>Rút</a:t>
                      </a:r>
                      <a:r>
                        <a:rPr lang="en-US" sz="2400" b="0" dirty="0" smtClean="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ra</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nhận</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xét</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về</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khả</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năng</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sinh</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ra</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dòng</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điện</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của</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từng</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nguồn</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điện</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trên</a:t>
                      </a:r>
                      <a:endParaRPr lang="en-US" sz="2400" b="0" dirty="0">
                        <a:solidFill>
                          <a:srgbClr val="0000FF"/>
                        </a:solidFill>
                        <a:latin typeface="Arial" panose="020B0604020202020204" pitchFamily="34" charset="0"/>
                        <a:cs typeface="Arial" panose="020B0604020202020204" pitchFamily="34" charset="0"/>
                      </a:endParaRPr>
                    </a:p>
                    <a:p>
                      <a:pPr indent="0" algn="l">
                        <a:buNone/>
                      </a:pPr>
                      <a:r>
                        <a:rPr lang="en-US" sz="2400" b="1" dirty="0">
                          <a:solidFill>
                            <a:srgbClr val="0000FF"/>
                          </a:solidFill>
                          <a:latin typeface="Arial" panose="020B0604020202020204" pitchFamily="34" charset="0"/>
                          <a:cs typeface="Arial" panose="020B0604020202020204" pitchFamily="34" charset="0"/>
                        </a:rPr>
                        <a:t>   </a:t>
                      </a:r>
                      <a:endParaRPr lang="vi-VN" sz="2400" b="1" dirty="0" smtClean="0">
                        <a:solidFill>
                          <a:srgbClr val="0000FF"/>
                        </a:solidFill>
                        <a:latin typeface="Arial" panose="020B0604020202020204" pitchFamily="34" charset="0"/>
                        <a:cs typeface="Arial" panose="020B0604020202020204" pitchFamily="34" charset="0"/>
                      </a:endParaRPr>
                    </a:p>
                    <a:p>
                      <a:pPr indent="0" algn="l">
                        <a:buNone/>
                      </a:pPr>
                      <a:endParaRPr lang="vi-VN" sz="2400" b="1" dirty="0" smtClean="0">
                        <a:solidFill>
                          <a:srgbClr val="00B050"/>
                        </a:solidFill>
                        <a:latin typeface="Arial" panose="020B0604020202020204" pitchFamily="34" charset="0"/>
                        <a:cs typeface="Arial" panose="020B0604020202020204" pitchFamily="34" charset="0"/>
                      </a:endParaRPr>
                    </a:p>
                    <a:p>
                      <a:pPr indent="0" algn="l">
                        <a:buNone/>
                      </a:pPr>
                      <a:endParaRPr lang="vi-VN" sz="2400" b="1" dirty="0" smtClean="0">
                        <a:solidFill>
                          <a:srgbClr val="00B050"/>
                        </a:solidFill>
                        <a:latin typeface="Arial" panose="020B0604020202020204" pitchFamily="34" charset="0"/>
                        <a:cs typeface="Arial" panose="020B0604020202020204" pitchFamily="34" charset="0"/>
                      </a:endParaRPr>
                    </a:p>
                    <a:p>
                      <a:pPr indent="0" algn="l">
                        <a:buNone/>
                      </a:pPr>
                      <a:endParaRPr lang="en-US" sz="2400" b="1" dirty="0">
                        <a:solidFill>
                          <a:srgbClr val="00B050"/>
                        </a:solidFill>
                        <a:latin typeface="Arial" panose="020B0604020202020204" pitchFamily="34" charset="0"/>
                        <a:cs typeface="Arial" panose="020B0604020202020204" pitchFamily="34" charset="0"/>
                      </a:endParaRPr>
                    </a:p>
                    <a:p>
                      <a:pPr indent="0" algn="l">
                        <a:buNone/>
                      </a:pPr>
                      <a:r>
                        <a:rPr lang="en-US" sz="2400" b="1" dirty="0" err="1">
                          <a:solidFill>
                            <a:srgbClr val="0000FF"/>
                          </a:solidFill>
                          <a:latin typeface="Arial" panose="020B0604020202020204" pitchFamily="34" charset="0"/>
                          <a:cs typeface="Arial" panose="020B0604020202020204" pitchFamily="34" charset="0"/>
                        </a:rPr>
                        <a:t>Câu</a:t>
                      </a:r>
                      <a:r>
                        <a:rPr lang="en-US" sz="2400" b="1" dirty="0">
                          <a:solidFill>
                            <a:srgbClr val="0000FF"/>
                          </a:solidFill>
                          <a:latin typeface="Arial" panose="020B0604020202020204" pitchFamily="34" charset="0"/>
                          <a:cs typeface="Arial" panose="020B0604020202020204" pitchFamily="34" charset="0"/>
                        </a:rPr>
                        <a:t> </a:t>
                      </a:r>
                      <a:r>
                        <a:rPr lang="vi-VN" sz="2400" b="1" dirty="0" smtClean="0">
                          <a:solidFill>
                            <a:srgbClr val="0000FF"/>
                          </a:solidFill>
                          <a:latin typeface="Arial" panose="020B0604020202020204" pitchFamily="34" charset="0"/>
                          <a:cs typeface="Arial" panose="020B0604020202020204" pitchFamily="34" charset="0"/>
                        </a:rPr>
                        <a:t>3</a:t>
                      </a:r>
                      <a:r>
                        <a:rPr lang="en-US" sz="2400" b="1" dirty="0" smtClean="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Số</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chỉ</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của</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vôn</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kế</a:t>
                      </a:r>
                      <a:r>
                        <a:rPr lang="en-US" sz="2400" b="0" dirty="0">
                          <a:solidFill>
                            <a:srgbClr val="0000FF"/>
                          </a:solidFill>
                          <a:latin typeface="Arial" panose="020B0604020202020204" pitchFamily="34" charset="0"/>
                          <a:cs typeface="Arial" panose="020B0604020202020204" pitchFamily="34" charset="0"/>
                        </a:rPr>
                        <a:t> có </a:t>
                      </a:r>
                      <a:r>
                        <a:rPr lang="en-US" sz="2400" b="0" dirty="0" err="1">
                          <a:solidFill>
                            <a:srgbClr val="0000FF"/>
                          </a:solidFill>
                          <a:latin typeface="Arial" panose="020B0604020202020204" pitchFamily="34" charset="0"/>
                          <a:cs typeface="Arial" panose="020B0604020202020204" pitchFamily="34" charset="0"/>
                        </a:rPr>
                        <a:t>bằng</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giá</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trị</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ghi</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trên</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nguồn</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điện</a:t>
                      </a:r>
                      <a:r>
                        <a:rPr lang="en-US" sz="2400" b="0" dirty="0">
                          <a:solidFill>
                            <a:srgbClr val="0000FF"/>
                          </a:solidFill>
                          <a:latin typeface="Arial" panose="020B0604020202020204" pitchFamily="34" charset="0"/>
                          <a:cs typeface="Arial" panose="020B0604020202020204" pitchFamily="34" charset="0"/>
                        </a:rPr>
                        <a:t> </a:t>
                      </a:r>
                      <a:r>
                        <a:rPr lang="en-US" sz="2400" b="0" dirty="0" err="1">
                          <a:solidFill>
                            <a:srgbClr val="0000FF"/>
                          </a:solidFill>
                          <a:latin typeface="Arial" panose="020B0604020202020204" pitchFamily="34" charset="0"/>
                          <a:cs typeface="Arial" panose="020B0604020202020204" pitchFamily="34" charset="0"/>
                        </a:rPr>
                        <a:t>không</a:t>
                      </a:r>
                      <a:r>
                        <a:rPr lang="en-US" sz="2400" b="0" dirty="0">
                          <a:solidFill>
                            <a:srgbClr val="0000FF"/>
                          </a:solidFill>
                          <a:latin typeface="Arial" panose="020B0604020202020204" pitchFamily="34" charset="0"/>
                          <a:cs typeface="Arial" panose="020B0604020202020204" pitchFamily="34" charset="0"/>
                        </a:rPr>
                        <a:t>? </a:t>
                      </a:r>
                      <a:endPar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sp>
        <p:nvSpPr>
          <p:cNvPr id="102" name="Text Box 101"/>
          <p:cNvSpPr txBox="1"/>
          <p:nvPr/>
        </p:nvSpPr>
        <p:spPr>
          <a:xfrm>
            <a:off x="269829" y="1011469"/>
            <a:ext cx="11390630" cy="1131848"/>
          </a:xfrm>
          <a:prstGeom prst="rect">
            <a:avLst/>
          </a:prstGeom>
          <a:noFill/>
          <a:ln w="9525">
            <a:noFill/>
          </a:ln>
        </p:spPr>
        <p:txBody>
          <a:bodyPr wrap="square">
            <a:spAutoFit/>
          </a:bodyPr>
          <a:lstStyle/>
          <a:p>
            <a:pPr indent="0">
              <a:lnSpc>
                <a:spcPct val="150000"/>
              </a:lnSpc>
            </a:pPr>
            <a:r>
              <a:rPr lang="en-US" sz="2400" b="1" dirty="0" err="1">
                <a:latin typeface="Arial" panose="020B0604020202020204" pitchFamily="34" charset="0"/>
                <a:cs typeface="Arial" panose="020B0604020202020204" pitchFamily="34" charset="0"/>
              </a:rPr>
              <a:t>Số</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chỉ</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ampe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kế</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mắc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nguồn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1,5 V </a:t>
            </a:r>
            <a:r>
              <a:rPr lang="vi-VN" sz="2400" b="1" dirty="0" smtClean="0">
                <a:latin typeface="Arial" panose="020B0604020202020204" pitchFamily="34" charset="0"/>
                <a:cs typeface="Arial" panose="020B0604020202020204" pitchFamily="34" charset="0"/>
              </a:rPr>
              <a:t>.......................</a:t>
            </a:r>
            <a:r>
              <a:rPr lang="en-US" sz="2400" b="1" dirty="0" err="1" smtClean="0">
                <a:latin typeface="Arial" panose="020B0604020202020204" pitchFamily="34" charset="0"/>
                <a:cs typeface="Arial" panose="020B0604020202020204" pitchFamily="34" charset="0"/>
              </a:rPr>
              <a:t>số</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chỉ</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ampe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kế</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khi</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mắc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nguồn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3 V </a:t>
            </a:r>
            <a:r>
              <a:rPr lang="vi-VN"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số</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chỉ</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ampe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kế</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mắc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nguồn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điện</a:t>
            </a:r>
            <a:r>
              <a:rPr lang="en-US" sz="2400" b="1" dirty="0">
                <a:latin typeface="Arial" panose="020B0604020202020204" pitchFamily="34" charset="0"/>
                <a:cs typeface="Arial" panose="020B0604020202020204" pitchFamily="34" charset="0"/>
              </a:rPr>
              <a:t> 4,5 </a:t>
            </a:r>
            <a:r>
              <a:rPr lang="en-US" sz="2000" b="1" dirty="0">
                <a:latin typeface="Arial" panose="020B0604020202020204" pitchFamily="34" charset="0"/>
                <a:cs typeface="Arial" panose="020B0604020202020204" pitchFamily="34" charset="0"/>
              </a:rPr>
              <a:t>V.</a:t>
            </a:r>
          </a:p>
        </p:txBody>
      </p:sp>
      <p:sp>
        <p:nvSpPr>
          <p:cNvPr id="4" name="Text Box 3"/>
          <p:cNvSpPr txBox="1"/>
          <p:nvPr/>
        </p:nvSpPr>
        <p:spPr>
          <a:xfrm>
            <a:off x="394786" y="5044530"/>
            <a:ext cx="10297160" cy="829945"/>
          </a:xfrm>
          <a:prstGeom prst="rect">
            <a:avLst/>
          </a:prstGeom>
          <a:noFill/>
        </p:spPr>
        <p:txBody>
          <a:bodyPr wrap="square" rtlCol="0" anchor="t">
            <a:spAutoFit/>
          </a:bodyPr>
          <a:lstStyle/>
          <a:p>
            <a:pPr indent="0" algn="l">
              <a:buNone/>
            </a:pP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với</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pin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mới</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số</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chỉ</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vôn</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kế</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đo</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được</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mn-ea"/>
              </a:rPr>
              <a:t>bằng</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mn-ea"/>
              </a:rPr>
              <a:t>giá</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mn-ea"/>
              </a:rPr>
              <a:t>trị</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ghi</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trên</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pin</a:t>
            </a:r>
            <a:endPar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với</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pin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cũ</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số</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chỉ</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vôn</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kế</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đo</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được</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mn-ea"/>
              </a:rPr>
              <a:t>nhỏ</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mn-ea"/>
              </a:rPr>
              <a:t>hơn</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giá</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trị</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ghi</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a:t>
            </a:r>
            <a:r>
              <a:rPr lang="en-US" sz="2400" b="1" dirty="0" err="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trên</a:t>
            </a:r>
            <a:r>
              <a:rPr lang="en-US" sz="2400" b="1" dirty="0">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 pin</a:t>
            </a:r>
            <a:endParaRPr lang="en-US" sz="2400" dirty="0"/>
          </a:p>
        </p:txBody>
      </p:sp>
      <p:sp>
        <p:nvSpPr>
          <p:cNvPr id="11" name="Text Box 10"/>
          <p:cNvSpPr txBox="1"/>
          <p:nvPr/>
        </p:nvSpPr>
        <p:spPr>
          <a:xfrm>
            <a:off x="269829" y="3178425"/>
            <a:ext cx="11296860" cy="1200329"/>
          </a:xfrm>
          <a:prstGeom prst="rect">
            <a:avLst/>
          </a:prstGeom>
          <a:noFill/>
        </p:spPr>
        <p:txBody>
          <a:bodyPr wrap="square" rtlCol="0" anchor="t">
            <a:spAutoFit/>
          </a:bodyPr>
          <a:lstStyle/>
          <a:p>
            <a:pPr>
              <a:lnSpc>
                <a:spcPct val="150000"/>
              </a:lnSpc>
            </a:pPr>
            <a:r>
              <a:rPr lang="en-US" sz="2400" b="1" dirty="0" err="1">
                <a:latin typeface="Arial" panose="020B0604020202020204" pitchFamily="34" charset="0"/>
                <a:cs typeface="Arial" panose="020B0604020202020204" pitchFamily="34" charset="0"/>
                <a:sym typeface="+mn-ea"/>
              </a:rPr>
              <a:t>Nguồn</a:t>
            </a:r>
            <a:r>
              <a:rPr lang="en-US" sz="2400" b="1" dirty="0">
                <a:latin typeface="Arial" panose="020B0604020202020204" pitchFamily="34" charset="0"/>
                <a:cs typeface="Arial" panose="020B0604020202020204" pitchFamily="34" charset="0"/>
                <a:sym typeface="+mn-ea"/>
              </a:rPr>
              <a:t> </a:t>
            </a:r>
            <a:r>
              <a:rPr lang="en-US" sz="2400" b="1" dirty="0" err="1">
                <a:latin typeface="Arial" panose="020B0604020202020204" pitchFamily="34" charset="0"/>
                <a:cs typeface="Arial" panose="020B0604020202020204" pitchFamily="34" charset="0"/>
                <a:sym typeface="+mn-ea"/>
              </a:rPr>
              <a:t>điện</a:t>
            </a:r>
            <a:r>
              <a:rPr lang="en-US" sz="2400" b="1" dirty="0">
                <a:latin typeface="Arial" panose="020B0604020202020204" pitchFamily="34" charset="0"/>
                <a:cs typeface="Arial" panose="020B0604020202020204" pitchFamily="34" charset="0"/>
                <a:sym typeface="+mn-ea"/>
              </a:rPr>
              <a:t> có </a:t>
            </a:r>
            <a:r>
              <a:rPr lang="en-US" sz="2400" b="1" dirty="0" err="1">
                <a:latin typeface="Arial" panose="020B0604020202020204" pitchFamily="34" charset="0"/>
                <a:cs typeface="Arial" panose="020B0604020202020204" pitchFamily="34" charset="0"/>
                <a:sym typeface="+mn-ea"/>
              </a:rPr>
              <a:t>số</a:t>
            </a:r>
            <a:r>
              <a:rPr lang="en-US" sz="2400" b="1" dirty="0">
                <a:latin typeface="Arial" panose="020B0604020202020204" pitchFamily="34" charset="0"/>
                <a:cs typeface="Arial" panose="020B0604020202020204" pitchFamily="34" charset="0"/>
                <a:sym typeface="+mn-ea"/>
              </a:rPr>
              <a:t> </a:t>
            </a:r>
            <a:r>
              <a:rPr lang="en-US" sz="2400" b="1" dirty="0" err="1">
                <a:latin typeface="Arial" panose="020B0604020202020204" pitchFamily="34" charset="0"/>
                <a:cs typeface="Arial" panose="020B0604020202020204" pitchFamily="34" charset="0"/>
                <a:sym typeface="+mn-ea"/>
              </a:rPr>
              <a:t>vôn</a:t>
            </a:r>
            <a:r>
              <a:rPr lang="en-US" sz="2400" b="1" dirty="0">
                <a:latin typeface="Arial" panose="020B0604020202020204" pitchFamily="34" charset="0"/>
                <a:cs typeface="Arial" panose="020B0604020202020204" pitchFamily="34" charset="0"/>
                <a:sym typeface="+mn-ea"/>
              </a:rPr>
              <a:t> </a:t>
            </a:r>
            <a:r>
              <a:rPr lang="en-US" sz="2400" b="1" dirty="0" err="1">
                <a:latin typeface="Arial" panose="020B0604020202020204" pitchFamily="34" charset="0"/>
                <a:cs typeface="Arial" panose="020B0604020202020204" pitchFamily="34" charset="0"/>
                <a:sym typeface="+mn-ea"/>
              </a:rPr>
              <a:t>càng</a:t>
            </a:r>
            <a:r>
              <a:rPr lang="en-US" sz="2400" b="1" dirty="0">
                <a:latin typeface="Arial" panose="020B0604020202020204" pitchFamily="34" charset="0"/>
                <a:cs typeface="Arial" panose="020B0604020202020204" pitchFamily="34" charset="0"/>
                <a:sym typeface="+mn-ea"/>
              </a:rPr>
              <a:t> </a:t>
            </a:r>
            <a:r>
              <a:rPr lang="vi-VN" sz="2400" b="1" dirty="0" smtClean="0">
                <a:latin typeface="Arial" panose="020B0604020202020204" pitchFamily="34" charset="0"/>
                <a:cs typeface="Arial" panose="020B0604020202020204" pitchFamily="34" charset="0"/>
                <a:sym typeface="+mn-ea"/>
              </a:rPr>
              <a:t>....................... </a:t>
            </a:r>
            <a:r>
              <a:rPr lang="en-US" sz="2400" b="1" dirty="0" err="1" smtClean="0">
                <a:latin typeface="Arial" panose="020B0604020202020204" pitchFamily="34" charset="0"/>
                <a:cs typeface="Arial" panose="020B0604020202020204" pitchFamily="34" charset="0"/>
                <a:sym typeface="+mn-ea"/>
              </a:rPr>
              <a:t>thì</a:t>
            </a:r>
            <a:r>
              <a:rPr lang="en-US" sz="2400" b="1" dirty="0" smtClean="0">
                <a:latin typeface="Arial" panose="020B0604020202020204" pitchFamily="34" charset="0"/>
                <a:cs typeface="Arial" panose="020B0604020202020204" pitchFamily="34" charset="0"/>
                <a:sym typeface="+mn-ea"/>
              </a:rPr>
              <a:t> </a:t>
            </a:r>
            <a:r>
              <a:rPr lang="en-US" sz="2400" b="1" dirty="0" err="1">
                <a:latin typeface="Arial" panose="020B0604020202020204" pitchFamily="34" charset="0"/>
                <a:cs typeface="Arial" panose="020B0604020202020204" pitchFamily="34" charset="0"/>
                <a:sym typeface="+mn-ea"/>
              </a:rPr>
              <a:t>khả</a:t>
            </a:r>
            <a:r>
              <a:rPr lang="en-US" sz="2400" b="1" dirty="0">
                <a:latin typeface="Arial" panose="020B0604020202020204" pitchFamily="34" charset="0"/>
                <a:cs typeface="Arial" panose="020B0604020202020204" pitchFamily="34" charset="0"/>
                <a:sym typeface="+mn-ea"/>
              </a:rPr>
              <a:t> </a:t>
            </a:r>
            <a:r>
              <a:rPr lang="en-US" sz="2400" b="1" dirty="0" err="1">
                <a:latin typeface="Arial" panose="020B0604020202020204" pitchFamily="34" charset="0"/>
                <a:cs typeface="Arial" panose="020B0604020202020204" pitchFamily="34" charset="0"/>
                <a:sym typeface="+mn-ea"/>
              </a:rPr>
              <a:t>năng</a:t>
            </a:r>
            <a:r>
              <a:rPr lang="en-US" sz="2400" b="1" dirty="0">
                <a:latin typeface="Arial" panose="020B0604020202020204" pitchFamily="34" charset="0"/>
                <a:cs typeface="Arial" panose="020B0604020202020204" pitchFamily="34" charset="0"/>
                <a:sym typeface="+mn-ea"/>
              </a:rPr>
              <a:t> </a:t>
            </a:r>
            <a:r>
              <a:rPr lang="en-US" sz="2400" b="1" dirty="0" err="1">
                <a:latin typeface="Arial" panose="020B0604020202020204" pitchFamily="34" charset="0"/>
                <a:cs typeface="Arial" panose="020B0604020202020204" pitchFamily="34" charset="0"/>
                <a:sym typeface="+mn-ea"/>
              </a:rPr>
              <a:t>sinh</a:t>
            </a:r>
            <a:r>
              <a:rPr lang="en-US" sz="2400" b="1" dirty="0">
                <a:latin typeface="Arial" panose="020B0604020202020204" pitchFamily="34" charset="0"/>
                <a:cs typeface="Arial" panose="020B0604020202020204" pitchFamily="34" charset="0"/>
                <a:sym typeface="+mn-ea"/>
              </a:rPr>
              <a:t> </a:t>
            </a:r>
            <a:r>
              <a:rPr lang="en-US" sz="2400" b="1" dirty="0" err="1">
                <a:latin typeface="Arial" panose="020B0604020202020204" pitchFamily="34" charset="0"/>
                <a:cs typeface="Arial" panose="020B0604020202020204" pitchFamily="34" charset="0"/>
                <a:sym typeface="+mn-ea"/>
              </a:rPr>
              <a:t>ra</a:t>
            </a:r>
            <a:r>
              <a:rPr lang="en-US" sz="2400" b="1" dirty="0">
                <a:latin typeface="Arial" panose="020B0604020202020204" pitchFamily="34" charset="0"/>
                <a:cs typeface="Arial" panose="020B0604020202020204" pitchFamily="34" charset="0"/>
                <a:sym typeface="+mn-ea"/>
              </a:rPr>
              <a:t> </a:t>
            </a:r>
            <a:r>
              <a:rPr lang="en-US" sz="2400" b="1" dirty="0" err="1">
                <a:latin typeface="Arial" panose="020B0604020202020204" pitchFamily="34" charset="0"/>
                <a:cs typeface="Arial" panose="020B0604020202020204" pitchFamily="34" charset="0"/>
                <a:sym typeface="+mn-ea"/>
              </a:rPr>
              <a:t>dòng</a:t>
            </a:r>
            <a:r>
              <a:rPr lang="en-US" sz="2400" b="1" dirty="0">
                <a:latin typeface="Arial" panose="020B0604020202020204" pitchFamily="34" charset="0"/>
                <a:cs typeface="Arial" panose="020B0604020202020204" pitchFamily="34" charset="0"/>
                <a:sym typeface="+mn-ea"/>
              </a:rPr>
              <a:t> </a:t>
            </a:r>
            <a:r>
              <a:rPr lang="en-US" sz="2400" b="1" dirty="0" err="1">
                <a:latin typeface="Arial" panose="020B0604020202020204" pitchFamily="34" charset="0"/>
                <a:cs typeface="Arial" panose="020B0604020202020204" pitchFamily="34" charset="0"/>
                <a:sym typeface="+mn-ea"/>
              </a:rPr>
              <a:t>điện</a:t>
            </a:r>
            <a:r>
              <a:rPr lang="en-US" sz="2400" b="1" dirty="0">
                <a:latin typeface="Arial" panose="020B0604020202020204" pitchFamily="34" charset="0"/>
                <a:cs typeface="Arial" panose="020B0604020202020204" pitchFamily="34" charset="0"/>
                <a:sym typeface="+mn-ea"/>
              </a:rPr>
              <a:t> </a:t>
            </a:r>
            <a:r>
              <a:rPr lang="en-US" sz="2400" b="1" dirty="0" err="1">
                <a:latin typeface="Arial" panose="020B0604020202020204" pitchFamily="34" charset="0"/>
                <a:cs typeface="Arial" panose="020B0604020202020204" pitchFamily="34" charset="0"/>
                <a:sym typeface="+mn-ea"/>
              </a:rPr>
              <a:t>càng</a:t>
            </a:r>
            <a:r>
              <a:rPr lang="en-US" sz="2400" b="1" dirty="0">
                <a:latin typeface="Arial" panose="020B0604020202020204" pitchFamily="34" charset="0"/>
                <a:cs typeface="Arial" panose="020B0604020202020204" pitchFamily="34" charset="0"/>
                <a:sym typeface="+mn-ea"/>
              </a:rPr>
              <a:t> </a:t>
            </a:r>
            <a:r>
              <a:rPr lang="vi-VN" sz="2400" b="1" dirty="0" smtClean="0">
                <a:latin typeface="Arial" panose="020B0604020202020204" pitchFamily="34" charset="0"/>
                <a:cs typeface="Arial" panose="020B0604020202020204" pitchFamily="34" charset="0"/>
                <a:sym typeface="+mn-ea"/>
              </a:rPr>
              <a:t>................</a:t>
            </a:r>
            <a:endParaRPr lang="en-US" sz="2400" dirty="0"/>
          </a:p>
        </p:txBody>
      </p:sp>
      <p:sp>
        <p:nvSpPr>
          <p:cNvPr id="5" name="TextBox 4"/>
          <p:cNvSpPr txBox="1"/>
          <p:nvPr/>
        </p:nvSpPr>
        <p:spPr>
          <a:xfrm>
            <a:off x="6504494" y="1011469"/>
            <a:ext cx="1668545" cy="523220"/>
          </a:xfrm>
          <a:prstGeom prst="rect">
            <a:avLst/>
          </a:prstGeom>
          <a:noFill/>
        </p:spPr>
        <p:txBody>
          <a:bodyPr wrap="square" rtlCol="0">
            <a:spAutoFit/>
          </a:bodyPr>
          <a:lstStyle/>
          <a:p>
            <a:r>
              <a:rPr lang="vi-VN" sz="2800" b="1" dirty="0">
                <a:solidFill>
                  <a:srgbClr val="FF0000"/>
                </a:solidFill>
              </a:rPr>
              <a:t>n</a:t>
            </a:r>
            <a:r>
              <a:rPr lang="vi-VN" sz="2800" b="1" dirty="0" smtClean="0">
                <a:solidFill>
                  <a:srgbClr val="FF0000"/>
                </a:solidFill>
              </a:rPr>
              <a:t>hỏ hơn</a:t>
            </a:r>
            <a:endParaRPr lang="en-US" sz="2800" b="1" dirty="0">
              <a:solidFill>
                <a:srgbClr val="FF0000"/>
              </a:solidFill>
            </a:endParaRPr>
          </a:p>
        </p:txBody>
      </p:sp>
      <p:sp>
        <p:nvSpPr>
          <p:cNvPr id="8" name="TextBox 7"/>
          <p:cNvSpPr txBox="1"/>
          <p:nvPr/>
        </p:nvSpPr>
        <p:spPr>
          <a:xfrm>
            <a:off x="3395220" y="1580510"/>
            <a:ext cx="1668545" cy="523220"/>
          </a:xfrm>
          <a:prstGeom prst="rect">
            <a:avLst/>
          </a:prstGeom>
          <a:noFill/>
        </p:spPr>
        <p:txBody>
          <a:bodyPr wrap="square" rtlCol="0">
            <a:spAutoFit/>
          </a:bodyPr>
          <a:lstStyle/>
          <a:p>
            <a:r>
              <a:rPr lang="vi-VN" sz="2800" b="1" dirty="0">
                <a:solidFill>
                  <a:srgbClr val="FF0000"/>
                </a:solidFill>
              </a:rPr>
              <a:t>n</a:t>
            </a:r>
            <a:r>
              <a:rPr lang="vi-VN" sz="2800" b="1" dirty="0" smtClean="0">
                <a:solidFill>
                  <a:srgbClr val="FF0000"/>
                </a:solidFill>
              </a:rPr>
              <a:t>hỏ hơn</a:t>
            </a:r>
            <a:endParaRPr lang="en-US" sz="2800" b="1" dirty="0">
              <a:solidFill>
                <a:srgbClr val="FF0000"/>
              </a:solidFill>
            </a:endParaRPr>
          </a:p>
        </p:txBody>
      </p:sp>
      <p:sp>
        <p:nvSpPr>
          <p:cNvPr id="9" name="TextBox 8"/>
          <p:cNvSpPr txBox="1"/>
          <p:nvPr/>
        </p:nvSpPr>
        <p:spPr>
          <a:xfrm>
            <a:off x="4501703" y="3070703"/>
            <a:ext cx="1668545" cy="523220"/>
          </a:xfrm>
          <a:prstGeom prst="rect">
            <a:avLst/>
          </a:prstGeom>
          <a:noFill/>
        </p:spPr>
        <p:txBody>
          <a:bodyPr wrap="square" rtlCol="0">
            <a:spAutoFit/>
          </a:bodyPr>
          <a:lstStyle/>
          <a:p>
            <a:pPr algn="ctr"/>
            <a:r>
              <a:rPr lang="vi-VN" sz="2800" b="1" dirty="0">
                <a:solidFill>
                  <a:srgbClr val="FF0000"/>
                </a:solidFill>
              </a:rPr>
              <a:t>l</a:t>
            </a:r>
            <a:r>
              <a:rPr lang="vi-VN" sz="2800" b="1" dirty="0" smtClean="0">
                <a:solidFill>
                  <a:srgbClr val="FF0000"/>
                </a:solidFill>
              </a:rPr>
              <a:t>ớn</a:t>
            </a:r>
            <a:endParaRPr lang="en-US" sz="2800" b="1" dirty="0">
              <a:solidFill>
                <a:srgbClr val="FF0000"/>
              </a:solidFill>
            </a:endParaRPr>
          </a:p>
        </p:txBody>
      </p:sp>
      <p:sp>
        <p:nvSpPr>
          <p:cNvPr id="10" name="TextBox 9"/>
          <p:cNvSpPr txBox="1"/>
          <p:nvPr/>
        </p:nvSpPr>
        <p:spPr>
          <a:xfrm>
            <a:off x="911662" y="3711582"/>
            <a:ext cx="1668545" cy="523220"/>
          </a:xfrm>
          <a:prstGeom prst="rect">
            <a:avLst/>
          </a:prstGeom>
          <a:noFill/>
        </p:spPr>
        <p:txBody>
          <a:bodyPr wrap="square" rtlCol="0">
            <a:spAutoFit/>
          </a:bodyPr>
          <a:lstStyle/>
          <a:p>
            <a:pPr algn="ctr"/>
            <a:r>
              <a:rPr lang="vi-VN" sz="2800" b="1" dirty="0">
                <a:solidFill>
                  <a:srgbClr val="FF0000"/>
                </a:solidFill>
              </a:rPr>
              <a:t>l</a:t>
            </a:r>
            <a:r>
              <a:rPr lang="vi-VN" sz="2800" b="1" dirty="0" smtClean="0">
                <a:solidFill>
                  <a:srgbClr val="FF0000"/>
                </a:solidFill>
              </a:rPr>
              <a:t>ớn</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2"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p:bldP spid="4" grpId="1"/>
      <p:bldP spid="4" grpId="2"/>
      <p:bldP spid="11" grpId="1"/>
      <p:bldP spid="5"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326508"/>
            <a:ext cx="12049125" cy="6441937"/>
          </a:xfrm>
          <a:prstGeom prst="roundRect">
            <a:avLst/>
          </a:prstGeom>
          <a:solidFill>
            <a:schemeClr val="accent4">
              <a:lumMod val="20000"/>
              <a:lumOff val="8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400" b="1" dirty="0">
                <a:solidFill>
                  <a:srgbClr val="FF0000"/>
                </a:solidFill>
              </a:rPr>
              <a:t>2 . </a:t>
            </a:r>
            <a:r>
              <a:rPr lang="vi-VN" altLang="zh-CN" sz="3400" b="1" dirty="0" smtClean="0">
                <a:solidFill>
                  <a:srgbClr val="FF0000"/>
                </a:solidFill>
              </a:rPr>
              <a:t>Kết luận</a:t>
            </a:r>
            <a:r>
              <a:rPr lang="en-US" altLang="zh-CN" sz="3400" b="1" dirty="0" smtClean="0">
                <a:solidFill>
                  <a:srgbClr val="FF0000"/>
                </a:solidFill>
              </a:rPr>
              <a:t>:</a:t>
            </a:r>
            <a:endParaRPr lang="en-US" altLang="zh-CN" sz="3400" b="1" dirty="0">
              <a:solidFill>
                <a:srgbClr val="FF0000"/>
              </a:solidFill>
            </a:endParaRPr>
          </a:p>
          <a:p>
            <a:pPr algn="l"/>
            <a:r>
              <a:rPr lang="zh-CN" altLang="en-US" sz="3400" b="1" dirty="0">
                <a:solidFill>
                  <a:schemeClr val="tx1"/>
                </a:solidFill>
              </a:rPr>
              <a:t>- Khả năng sinh ra dòng điện của pin (hay acquy) được đo bằng hiệu điện </a:t>
            </a:r>
            <a:r>
              <a:rPr lang="zh-CN" altLang="en-US" sz="3400" b="1" dirty="0" smtClean="0">
                <a:solidFill>
                  <a:schemeClr val="tx1"/>
                </a:solidFill>
              </a:rPr>
              <a:t>thế</a:t>
            </a:r>
            <a:r>
              <a:rPr lang="vi-VN" altLang="zh-CN" sz="3400" b="1" dirty="0" smtClean="0">
                <a:solidFill>
                  <a:schemeClr val="tx1"/>
                </a:solidFill>
              </a:rPr>
              <a:t> (còn gọi là điện áp)</a:t>
            </a:r>
            <a:r>
              <a:rPr lang="zh-CN" altLang="en-US" sz="3400" b="1" dirty="0" smtClean="0">
                <a:solidFill>
                  <a:schemeClr val="tx1"/>
                </a:solidFill>
              </a:rPr>
              <a:t> </a:t>
            </a:r>
            <a:r>
              <a:rPr lang="zh-CN" altLang="en-US" sz="3400" b="1" dirty="0">
                <a:solidFill>
                  <a:schemeClr val="tx1"/>
                </a:solidFill>
              </a:rPr>
              <a:t>giữa hai cực của nó</a:t>
            </a:r>
          </a:p>
          <a:p>
            <a:pPr algn="l"/>
            <a:r>
              <a:rPr lang="zh-CN" altLang="en-US" sz="3400" b="1" dirty="0">
                <a:solidFill>
                  <a:schemeClr val="tx1"/>
                </a:solidFill>
              </a:rPr>
              <a:t>- Kí </a:t>
            </a:r>
            <a:r>
              <a:rPr lang="zh-CN" altLang="en-US" sz="3400" b="1" dirty="0" smtClean="0">
                <a:solidFill>
                  <a:schemeClr val="tx1"/>
                </a:solidFill>
              </a:rPr>
              <a:t>hiệu</a:t>
            </a:r>
            <a:r>
              <a:rPr lang="vi-VN" altLang="zh-CN" sz="3400" b="1" dirty="0" smtClean="0">
                <a:solidFill>
                  <a:schemeClr val="tx1"/>
                </a:solidFill>
              </a:rPr>
              <a:t> hiệu điện thế là </a:t>
            </a:r>
            <a:r>
              <a:rPr lang="vi-VN" altLang="zh-CN" sz="3400" b="1" dirty="0" smtClean="0">
                <a:solidFill>
                  <a:srgbClr val="0000FF"/>
                </a:solidFill>
              </a:rPr>
              <a:t>chữ</a:t>
            </a:r>
            <a:r>
              <a:rPr lang="zh-CN" altLang="en-US" sz="3400" b="1" dirty="0" smtClean="0">
                <a:solidFill>
                  <a:srgbClr val="0000FF"/>
                </a:solidFill>
              </a:rPr>
              <a:t> </a:t>
            </a:r>
            <a:r>
              <a:rPr lang="zh-CN" altLang="en-US" sz="3400" b="1" dirty="0">
                <a:solidFill>
                  <a:srgbClr val="0000FF"/>
                </a:solidFill>
                <a:latin typeface="Times New Roman" panose="02020603050405020304" pitchFamily="18" charset="0"/>
                <a:cs typeface="Times New Roman" panose="02020603050405020304" pitchFamily="18" charset="0"/>
              </a:rPr>
              <a:t>U</a:t>
            </a:r>
          </a:p>
          <a:p>
            <a:pPr algn="l"/>
            <a:r>
              <a:rPr lang="zh-CN" altLang="en-US" sz="3400" b="1" dirty="0">
                <a:solidFill>
                  <a:schemeClr val="tx1"/>
                </a:solidFill>
              </a:rPr>
              <a:t>- Đơn vị đo: Vôn ( V )</a:t>
            </a:r>
          </a:p>
          <a:p>
            <a:pPr algn="l"/>
            <a:r>
              <a:rPr lang="en-US" altLang="zh-CN" sz="3400" b="1" dirty="0">
                <a:solidFill>
                  <a:schemeClr val="tx1"/>
                </a:solidFill>
              </a:rPr>
              <a:t>  </a:t>
            </a:r>
            <a:r>
              <a:rPr lang="zh-CN" altLang="en-US" sz="3400" b="1" dirty="0">
                <a:solidFill>
                  <a:schemeClr val="tx1"/>
                </a:solidFill>
              </a:rPr>
              <a:t>Ngoài ra còn dùng: Milivôn: mV, Kilôvôn: kV</a:t>
            </a:r>
          </a:p>
          <a:p>
            <a:pPr algn="l"/>
            <a:r>
              <a:rPr lang="en-US" altLang="zh-CN" sz="3400" b="1" dirty="0">
                <a:solidFill>
                  <a:schemeClr val="tx1"/>
                </a:solidFill>
              </a:rPr>
              <a:t>  </a:t>
            </a:r>
            <a:r>
              <a:rPr lang="zh-CN" altLang="en-US" sz="3400" b="1" dirty="0">
                <a:solidFill>
                  <a:schemeClr val="tx1"/>
                </a:solidFill>
              </a:rPr>
              <a:t>1mV = 0,001V   		       1kV = 1000V</a:t>
            </a:r>
          </a:p>
          <a:p>
            <a:pPr marL="457200" indent="-457200">
              <a:buFontTx/>
              <a:buChar char="-"/>
            </a:pPr>
            <a:r>
              <a:rPr lang="vi-VN" altLang="zh-CN" sz="3400" b="1" dirty="0" smtClean="0">
                <a:solidFill>
                  <a:schemeClr val="tx1"/>
                </a:solidFill>
              </a:rPr>
              <a:t>D</a:t>
            </a:r>
            <a:r>
              <a:rPr lang="zh-CN" altLang="en-US" sz="3400" b="1" dirty="0" smtClean="0">
                <a:solidFill>
                  <a:schemeClr val="tx1"/>
                </a:solidFill>
              </a:rPr>
              <a:t>ụng </a:t>
            </a:r>
            <a:r>
              <a:rPr lang="zh-CN" altLang="en-US" sz="3400" b="1" dirty="0">
                <a:solidFill>
                  <a:schemeClr val="tx1"/>
                </a:solidFill>
              </a:rPr>
              <a:t>cụ để đo hiệu điện </a:t>
            </a:r>
            <a:r>
              <a:rPr lang="zh-CN" altLang="en-US" sz="3400" b="1" dirty="0" smtClean="0">
                <a:solidFill>
                  <a:schemeClr val="tx1"/>
                </a:solidFill>
              </a:rPr>
              <a:t>thế</a:t>
            </a:r>
            <a:r>
              <a:rPr lang="vi-VN" altLang="zh-CN" sz="3400" b="1" dirty="0" smtClean="0">
                <a:solidFill>
                  <a:schemeClr val="tx1"/>
                </a:solidFill>
              </a:rPr>
              <a:t>: </a:t>
            </a:r>
            <a:r>
              <a:rPr lang="zh-CN" altLang="en-US" sz="3400" b="1" dirty="0" smtClean="0">
                <a:solidFill>
                  <a:schemeClr val="tx1"/>
                </a:solidFill>
              </a:rPr>
              <a:t>Vôn kế</a:t>
            </a:r>
            <a:endParaRPr lang="vi-VN" altLang="zh-CN" sz="3400" b="1" dirty="0" smtClean="0">
              <a:solidFill>
                <a:schemeClr val="tx1"/>
              </a:solidFill>
            </a:endParaRPr>
          </a:p>
          <a:p>
            <a:pPr marL="457200" indent="-457200" algn="l">
              <a:buFontTx/>
              <a:buChar char="-"/>
            </a:pPr>
            <a:r>
              <a:rPr lang="zh-CN" altLang="en-US" sz="3400" b="1" dirty="0" smtClean="0">
                <a:solidFill>
                  <a:schemeClr val="tx1"/>
                </a:solidFill>
              </a:rPr>
              <a:t>Kí hiệu</a:t>
            </a:r>
            <a:r>
              <a:rPr lang="vi-VN" altLang="zh-CN" sz="3400" b="1" dirty="0" smtClean="0">
                <a:solidFill>
                  <a:schemeClr val="tx1"/>
                </a:solidFill>
              </a:rPr>
              <a:t> của vôn kế trong sơ đồ mạch điện</a:t>
            </a:r>
            <a:r>
              <a:rPr lang="zh-CN" altLang="en-US" sz="3400" b="1" dirty="0" smtClean="0">
                <a:solidFill>
                  <a:schemeClr val="tx1"/>
                </a:solidFill>
              </a:rPr>
              <a:t>: </a:t>
            </a:r>
            <a:endParaRPr lang="zh-CN" altLang="en-US" sz="3400" b="1" dirty="0">
              <a:solidFill>
                <a:schemeClr val="tx1"/>
              </a:solidFill>
            </a:endParaRPr>
          </a:p>
          <a:p>
            <a:pPr algn="l"/>
            <a:endParaRPr lang="zh-CN" altLang="en-US" sz="3200" b="1" dirty="0">
              <a:solidFill>
                <a:schemeClr val="tx1"/>
              </a:solidFill>
            </a:endParaRPr>
          </a:p>
        </p:txBody>
      </p:sp>
      <p:pic>
        <p:nvPicPr>
          <p:cNvPr id="3" name="Picture 6" descr="7"/>
          <p:cNvPicPr>
            <a:picLocks noChangeAspect="1"/>
          </p:cNvPicPr>
          <p:nvPr/>
        </p:nvPicPr>
        <p:blipFill>
          <a:blip r:embed="rId2"/>
          <a:stretch>
            <a:fillRect/>
          </a:stretch>
        </p:blipFill>
        <p:spPr>
          <a:xfrm>
            <a:off x="142875" y="0"/>
            <a:ext cx="922354" cy="787207"/>
          </a:xfrm>
          <a:prstGeom prst="rect">
            <a:avLst/>
          </a:prstGeom>
          <a:noFill/>
          <a:ln w="9525">
            <a:noFill/>
          </a:ln>
        </p:spPr>
      </p:pic>
      <p:pic>
        <p:nvPicPr>
          <p:cNvPr id="439" name="image297.jpeg"/>
          <p:cNvPicPr>
            <a:picLocks noGrp="1" noChangeAspect="1"/>
          </p:cNvPicPr>
          <p:nvPr>
            <p:ph sz="half" idx="2"/>
          </p:nvPr>
        </p:nvPicPr>
        <p:blipFill>
          <a:blip r:embed="rId3" cstate="print"/>
          <a:stretch>
            <a:fillRect/>
          </a:stretch>
        </p:blipFill>
        <p:spPr>
          <a:xfrm>
            <a:off x="4536408" y="5476973"/>
            <a:ext cx="2683589" cy="840131"/>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372" y="176589"/>
            <a:ext cx="10515600" cy="1325563"/>
          </a:xfrm>
        </p:spPr>
        <p:txBody>
          <a:bodyPr>
            <a:normAutofit/>
          </a:bodyPr>
          <a:lstStyle/>
          <a:p>
            <a:r>
              <a:rPr lang="vi-VN" sz="5400" b="1" dirty="0" smtClean="0">
                <a:solidFill>
                  <a:srgbClr val="0000FF"/>
                </a:solidFill>
              </a:rPr>
              <a:t>3. An toàn điện</a:t>
            </a:r>
            <a:endParaRPr lang="en-US" sz="5400" b="1" dirty="0">
              <a:solidFill>
                <a:srgbClr val="0000FF"/>
              </a:solidFill>
            </a:endParaRPr>
          </a:p>
        </p:txBody>
      </p:sp>
      <p:sp>
        <p:nvSpPr>
          <p:cNvPr id="5" name="TextBox 4"/>
          <p:cNvSpPr txBox="1"/>
          <p:nvPr/>
        </p:nvSpPr>
        <p:spPr>
          <a:xfrm>
            <a:off x="395925" y="1285336"/>
            <a:ext cx="11123630" cy="5016758"/>
          </a:xfrm>
          <a:prstGeom prst="rect">
            <a:avLst/>
          </a:prstGeom>
          <a:noFill/>
        </p:spPr>
        <p:txBody>
          <a:bodyPr wrap="square" rtlCol="0">
            <a:spAutoFit/>
          </a:bodyPr>
          <a:lstStyle/>
          <a:p>
            <a:pPr marL="457200" indent="-457200">
              <a:buFontTx/>
              <a:buChar char="-"/>
            </a:pPr>
            <a:r>
              <a:rPr lang="vi-VN" sz="4000" dirty="0" smtClean="0"/>
              <a:t>Các nguồn điện sử dụng trong thí nghiệm cần có hiệu điện thế nhỏ hơn 40V. Khi tiếp xúc với các nguồn điện trên 40V có thể gây hại đến cơ thể.</a:t>
            </a:r>
          </a:p>
          <a:p>
            <a:pPr marL="457200" indent="-457200">
              <a:buFontTx/>
              <a:buChar char="-"/>
            </a:pPr>
            <a:r>
              <a:rPr lang="vi-VN" sz="4000" dirty="0" smtClean="0"/>
              <a:t>Hiệu điện thế mạng điện đang sử dụng trong gia đình em là 220V, do đó không được để cơ thể tiếp xúc trực tiếp với các vật mang điện sẽ nguy hiểm đến tính mạng</a:t>
            </a:r>
            <a:endParaRPr lang="en-US" sz="4000" dirty="0"/>
          </a:p>
        </p:txBody>
      </p:sp>
    </p:spTree>
    <p:extLst>
      <p:ext uri="{BB962C8B-B14F-4D97-AF65-F5344CB8AC3E}">
        <p14:creationId xmlns:p14="http://schemas.microsoft.com/office/powerpoint/2010/main" val="116293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69682"/>
            <a:ext cx="7813964" cy="6688317"/>
          </a:xfrm>
          <a:prstGeom prst="rect">
            <a:avLst/>
          </a:prstGeom>
          <a:noFill/>
          <a:ln w="9525">
            <a:noFill/>
            <a:miter lim="800000"/>
            <a:headEnd/>
            <a:tailEnd/>
          </a:ln>
          <a:effectLst/>
        </p:spPr>
      </p:pic>
      <p:sp>
        <p:nvSpPr>
          <p:cNvPr id="5" name="Rectangle 4"/>
          <p:cNvSpPr/>
          <p:nvPr/>
        </p:nvSpPr>
        <p:spPr>
          <a:xfrm>
            <a:off x="7616858" y="79711"/>
            <a:ext cx="4464307" cy="6555641"/>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rPr>
              <a:t>- Trong thực hành chỉ làm thí nghiệm với các nguồn điện có hiệu điện thế dưới 40 V.</a:t>
            </a:r>
          </a:p>
          <a:p>
            <a:pPr algn="just"/>
            <a:r>
              <a:rPr lang="vi-VN" sz="2800" dirty="0" smtClean="0">
                <a:solidFill>
                  <a:srgbClr val="FF00FF"/>
                </a:solidFill>
                <a:latin typeface="Times New Roman" panose="02020603050405020304" pitchFamily="18" charset="0"/>
              </a:rPr>
              <a:t>- Phải sử dụng các dây dẫn có vỏ bọc cách điện.</a:t>
            </a:r>
          </a:p>
          <a:p>
            <a:pPr algn="just"/>
            <a:r>
              <a:rPr lang="vi-VN" sz="2800" dirty="0" smtClean="0">
                <a:solidFill>
                  <a:srgbClr val="FF00FF"/>
                </a:solidFill>
                <a:latin typeface="Times New Roman" panose="02020603050405020304" pitchFamily="18" charset="0"/>
              </a:rPr>
              <a:t>- Không được tự mình tiếp xúc với mạng điện dân dụng và các thiết bị điện nếu chưa biết rõ cách sử dụng.</a:t>
            </a:r>
          </a:p>
          <a:p>
            <a:pPr algn="just"/>
            <a:r>
              <a:rPr lang="vi-VN" sz="2800" dirty="0" smtClean="0">
                <a:solidFill>
                  <a:srgbClr val="FF00FF"/>
                </a:solidFill>
                <a:latin typeface="Times New Roman" panose="02020603050405020304" pitchFamily="18" charset="0"/>
              </a:rPr>
              <a:t>- Khi có người bị điện giật cần phải tìm cách ngắt ngay dòng điện bằng cách tắt công tắc, kéo cầu dao điện xuống,... và gọi ngay người cấp cứu.</a:t>
            </a:r>
            <a:endParaRPr lang="vi-VN" sz="2800" dirty="0">
              <a:solidFill>
                <a:srgbClr val="FF00FF"/>
              </a:solidFill>
              <a:latin typeface="Times New Roman" panose="02020603050405020304" pitchFamily="18" charset="0"/>
            </a:endParaRPr>
          </a:p>
        </p:txBody>
      </p:sp>
    </p:spTree>
    <p:extLst>
      <p:ext uri="{BB962C8B-B14F-4D97-AF65-F5344CB8AC3E}">
        <p14:creationId xmlns:p14="http://schemas.microsoft.com/office/powerpoint/2010/main" val="19611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Horizontal)">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Horizontal)">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Horizontal)">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Horizontal)">
                                      <p:cBhvr>
                                        <p:cTn id="2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Content Placeholder 102"/>
          <p:cNvPicPr>
            <a:picLocks noGrp="1"/>
          </p:cNvPicPr>
          <p:nvPr>
            <p:ph/>
          </p:nvPr>
        </p:nvPicPr>
        <p:blipFill>
          <a:blip r:embed="rId2"/>
          <a:stretch>
            <a:fillRect/>
          </a:stretch>
        </p:blipFill>
        <p:spPr>
          <a:xfrm>
            <a:off x="0" y="0"/>
            <a:ext cx="12192635" cy="6858000"/>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73742974" name="docshapegroup87"/>
          <p:cNvGrpSpPr/>
          <p:nvPr/>
        </p:nvGrpSpPr>
        <p:grpSpPr>
          <a:xfrm>
            <a:off x="1497814" y="747058"/>
            <a:ext cx="8344051" cy="3970357"/>
            <a:chOff x="1134" y="1089"/>
            <a:chExt cx="5790" cy="3019"/>
          </a:xfrm>
        </p:grpSpPr>
        <p:pic>
          <p:nvPicPr>
            <p:cNvPr id="1073742975" name="docshape88"/>
            <p:cNvPicPr>
              <a:picLocks noChangeAspect="1"/>
            </p:cNvPicPr>
            <p:nvPr/>
          </p:nvPicPr>
          <p:blipFill>
            <a:blip r:embed="rId3"/>
            <a:stretch>
              <a:fillRect/>
            </a:stretch>
          </p:blipFill>
          <p:spPr>
            <a:xfrm>
              <a:off x="1538" y="1147"/>
              <a:ext cx="2001" cy="2711"/>
            </a:xfrm>
            <a:prstGeom prst="rect">
              <a:avLst/>
            </a:prstGeom>
            <a:noFill/>
            <a:ln w="9525">
              <a:noFill/>
            </a:ln>
          </p:spPr>
        </p:pic>
        <p:sp>
          <p:nvSpPr>
            <p:cNvPr id="1073742976" name="docshape89"/>
            <p:cNvSpPr/>
            <p:nvPr/>
          </p:nvSpPr>
          <p:spPr>
            <a:xfrm>
              <a:off x="1134" y="1089"/>
              <a:ext cx="2193" cy="3019"/>
            </a:xfrm>
            <a:custGeom>
              <a:avLst/>
              <a:gdLst/>
              <a:ahLst/>
              <a:cxnLst/>
              <a:rect l="0" t="0" r="0" b="0"/>
              <a:pathLst>
                <a:path w="2193" h="3019">
                  <a:moveTo>
                    <a:pt x="9" y="3018"/>
                  </a:moveTo>
                  <a:lnTo>
                    <a:pt x="9" y="0"/>
                  </a:lnTo>
                  <a:moveTo>
                    <a:pt x="0" y="24"/>
                  </a:moveTo>
                  <a:lnTo>
                    <a:pt x="2192" y="24"/>
                  </a:lnTo>
                </a:path>
              </a:pathLst>
            </a:custGeom>
            <a:noFill/>
            <a:ln w="12210" cap="flat" cmpd="sng">
              <a:solidFill>
                <a:srgbClr val="000000"/>
              </a:solidFill>
              <a:prstDash val="solid"/>
              <a:headEnd type="none" w="med" len="med"/>
              <a:tailEnd type="none" w="med" len="med"/>
            </a:ln>
          </p:spPr>
          <p:txBody>
            <a:bodyPr/>
            <a:lstStyle/>
            <a:p>
              <a:endParaRPr lang="en-US"/>
            </a:p>
          </p:txBody>
        </p:sp>
        <p:sp>
          <p:nvSpPr>
            <p:cNvPr id="1073742977" name="Straight Connector 1073742976"/>
            <p:cNvSpPr/>
            <p:nvPr/>
          </p:nvSpPr>
          <p:spPr>
            <a:xfrm>
              <a:off x="1135" y="4079"/>
              <a:ext cx="5789" cy="0"/>
            </a:xfrm>
            <a:prstGeom prst="line">
              <a:avLst/>
            </a:prstGeom>
            <a:ln w="21363" cap="flat" cmpd="sng">
              <a:solidFill>
                <a:srgbClr val="000000"/>
              </a:solidFill>
              <a:prstDash val="solid"/>
              <a:headEnd type="none" w="med" len="med"/>
              <a:tailEnd type="none" w="med" len="med"/>
            </a:ln>
          </p:spPr>
        </p:sp>
      </p:grpSp>
      <p:pic>
        <p:nvPicPr>
          <p:cNvPr id="51" name="image43.jpeg"/>
          <p:cNvPicPr>
            <a:picLocks noChangeAspect="1"/>
          </p:cNvPicPr>
          <p:nvPr/>
        </p:nvPicPr>
        <p:blipFill>
          <a:blip r:embed="rId4" cstate="print"/>
          <a:stretch>
            <a:fillRect/>
          </a:stretch>
        </p:blipFill>
        <p:spPr>
          <a:xfrm>
            <a:off x="6256655" y="726918"/>
            <a:ext cx="3585210" cy="3707286"/>
          </a:xfrm>
          <a:prstGeom prst="rect">
            <a:avLst/>
          </a:prstGeom>
        </p:spPr>
      </p:pic>
      <p:sp>
        <p:nvSpPr>
          <p:cNvPr id="9" name="Text Box 8"/>
          <p:cNvSpPr txBox="1"/>
          <p:nvPr/>
        </p:nvSpPr>
        <p:spPr>
          <a:xfrm>
            <a:off x="1761490" y="4722495"/>
            <a:ext cx="4155440" cy="829945"/>
          </a:xfrm>
          <a:prstGeom prst="rect">
            <a:avLst/>
          </a:prstGeom>
          <a:noFill/>
        </p:spPr>
        <p:txBody>
          <a:bodyPr wrap="square" rtlCol="0">
            <a:spAutoFit/>
          </a:bodyPr>
          <a:lstStyle/>
          <a:p>
            <a:r>
              <a:rPr lang="en-US"/>
              <a:t>             </a:t>
            </a:r>
            <a:r>
              <a:rPr lang="en-US" sz="2400" b="1">
                <a:solidFill>
                  <a:schemeClr val="accent5">
                    <a:lumMod val="50000"/>
                  </a:schemeClr>
                </a:solidFill>
              </a:rPr>
              <a:t> Ampe kế</a:t>
            </a:r>
          </a:p>
          <a:p>
            <a:r>
              <a:rPr lang="en-US" sz="2400" b="1">
                <a:solidFill>
                  <a:schemeClr val="accent5">
                    <a:lumMod val="50000"/>
                  </a:schemeClr>
                </a:solidFill>
              </a:rPr>
              <a:t>(Đo cường độ dòng điện)</a:t>
            </a:r>
          </a:p>
        </p:txBody>
      </p:sp>
      <p:sp>
        <p:nvSpPr>
          <p:cNvPr id="10" name="Text Box 9"/>
          <p:cNvSpPr txBox="1"/>
          <p:nvPr/>
        </p:nvSpPr>
        <p:spPr>
          <a:xfrm>
            <a:off x="6606540" y="4807585"/>
            <a:ext cx="3074670" cy="829945"/>
          </a:xfrm>
          <a:prstGeom prst="rect">
            <a:avLst/>
          </a:prstGeom>
          <a:noFill/>
        </p:spPr>
        <p:txBody>
          <a:bodyPr wrap="square" rtlCol="0">
            <a:spAutoFit/>
          </a:bodyPr>
          <a:lstStyle/>
          <a:p>
            <a:r>
              <a:rPr lang="en-US"/>
              <a:t>      </a:t>
            </a:r>
            <a:r>
              <a:rPr lang="en-US" sz="2400" b="1">
                <a:solidFill>
                  <a:schemeClr val="accent5">
                    <a:lumMod val="50000"/>
                  </a:schemeClr>
                </a:solidFill>
              </a:rPr>
              <a:t>  Vôn kế</a:t>
            </a:r>
          </a:p>
          <a:p>
            <a:r>
              <a:rPr lang="en-US" sz="2400" b="1">
                <a:solidFill>
                  <a:schemeClr val="accent5">
                    <a:lumMod val="50000"/>
                  </a:schemeClr>
                </a:solidFill>
              </a:rPr>
              <a:t>(Đo hiệu điện thế) </a:t>
            </a:r>
          </a:p>
        </p:txBody>
      </p:sp>
      <p:pic>
        <p:nvPicPr>
          <p:cNvPr id="71688" name="图片 71687" descr="8"/>
          <p:cNvPicPr>
            <a:picLocks noChangeAspect="1"/>
          </p:cNvPicPr>
          <p:nvPr/>
        </p:nvPicPr>
        <p:blipFill>
          <a:blip r:embed="rId5"/>
          <a:stretch>
            <a:fillRect/>
          </a:stretch>
        </p:blipFill>
        <p:spPr>
          <a:xfrm>
            <a:off x="2085340" y="5552440"/>
            <a:ext cx="9709785" cy="1300480"/>
          </a:xfrm>
          <a:prstGeom prst="rect">
            <a:avLst/>
          </a:prstGeom>
          <a:noFill/>
          <a:ln w="9525">
            <a:noFill/>
          </a:ln>
        </p:spPr>
      </p:pic>
      <p:sp>
        <p:nvSpPr>
          <p:cNvPr id="104" name="Text Box 103"/>
          <p:cNvSpPr txBox="1"/>
          <p:nvPr/>
        </p:nvSpPr>
        <p:spPr>
          <a:xfrm>
            <a:off x="2255520" y="5857240"/>
            <a:ext cx="9058910" cy="52197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Vậy số chỉ của Ampe kế và vôn kế cho ta biết điều gì?</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additive="base">
                                        <p:cTn id="19" dur="5000" fill="hold"/>
                                        <p:tgtEl>
                                          <p:spTgt spid="71688"/>
                                        </p:tgtEl>
                                        <p:attrNameLst>
                                          <p:attrName>ppt_x</p:attrName>
                                        </p:attrNameLst>
                                      </p:cBhvr>
                                      <p:tavLst>
                                        <p:tav tm="0">
                                          <p:val>
                                            <p:strVal val="#ppt_x"/>
                                          </p:val>
                                        </p:tav>
                                        <p:tav tm="100000">
                                          <p:val>
                                            <p:strVal val="#ppt_x"/>
                                          </p:val>
                                        </p:tav>
                                      </p:tavLst>
                                    </p:anim>
                                    <p:anim calcmode="lin" valueType="num">
                                      <p:cBhvr additive="base">
                                        <p:cTn id="20" dur="50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215" y="0"/>
            <a:ext cx="8241030" cy="43910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2127885" y="2569210"/>
            <a:ext cx="6315710" cy="706755"/>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Hoạt động: LUYỆN TẬP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p:nvPr/>
        </p:nvGraphicFramePr>
        <p:xfrm>
          <a:off x="105410" y="-635"/>
          <a:ext cx="11661140" cy="6520815"/>
        </p:xfrm>
        <a:graphic>
          <a:graphicData uri="http://schemas.openxmlformats.org/drawingml/2006/table">
            <a:tbl>
              <a:tblPr firstRow="1" bandRow="1">
                <a:tableStyleId>{5940675A-B579-460E-94D1-54222C63F5DA}</a:tableStyleId>
              </a:tblPr>
              <a:tblGrid>
                <a:gridCol w="11661140"/>
              </a:tblGrid>
              <a:tr h="6520815">
                <a:tc>
                  <a:txBody>
                    <a:bodyPr/>
                    <a:lstStyle/>
                    <a:p>
                      <a:pPr indent="0" algn="ctr">
                        <a:buNone/>
                      </a:pPr>
                      <a:r>
                        <a:rPr lang="en-US" sz="3200" b="1">
                          <a:solidFill>
                            <a:srgbClr val="000000"/>
                          </a:solidFill>
                          <a:latin typeface="Arial" panose="020B0604020202020204" pitchFamily="34" charset="0"/>
                          <a:cs typeface="Arial" panose="020B0604020202020204" pitchFamily="34" charset="0"/>
                        </a:rPr>
                        <a:t>Phiếu học tập 2</a:t>
                      </a:r>
                      <a:endPar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4" name="Picture 3"/>
          <p:cNvPicPr/>
          <p:nvPr/>
        </p:nvPicPr>
        <p:blipFill>
          <a:blip r:embed="rId2"/>
          <a:stretch>
            <a:fillRect/>
          </a:stretch>
        </p:blipFill>
        <p:spPr>
          <a:xfrm>
            <a:off x="105410" y="431165"/>
            <a:ext cx="11662410" cy="608901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838200" y="820420"/>
          <a:ext cx="11088370" cy="5890260"/>
        </p:xfrm>
        <a:graphic>
          <a:graphicData uri="http://schemas.openxmlformats.org/drawingml/2006/table">
            <a:tbl>
              <a:tblPr firstRow="1" bandRow="1">
                <a:tableStyleId>{5940675A-B579-460E-94D1-54222C63F5DA}</a:tableStyleId>
              </a:tblPr>
              <a:tblGrid>
                <a:gridCol w="11088370"/>
              </a:tblGrid>
              <a:tr h="5890260">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Phiếu học tập 2</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tr>
            </a:tbl>
          </a:graphicData>
        </a:graphic>
      </p:graphicFrame>
      <p:pic>
        <p:nvPicPr>
          <p:cNvPr id="6" name="Content Placeholder 5"/>
          <p:cNvPicPr>
            <a:picLocks noGrp="1" noChangeAspect="1"/>
          </p:cNvPicPr>
          <p:nvPr>
            <p:ph sz="half" idx="2"/>
          </p:nvPr>
        </p:nvPicPr>
        <p:blipFill>
          <a:blip r:embed="rId2"/>
          <a:stretch>
            <a:fillRect/>
          </a:stretch>
        </p:blipFill>
        <p:spPr>
          <a:xfrm>
            <a:off x="838200" y="1537970"/>
            <a:ext cx="11088370" cy="516826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hiệu điện thế trên 5 dụng cụ điện trong gia đình. Để các dụng cụ đó hoạt động bình thường thì khi sử dụng phải mắc chúng vào hiệu điện thế bao nhiêu? </a:t>
            </a:r>
          </a:p>
          <a:p>
            <a:pPr indent="457200"/>
            <a:r>
              <a:rPr lang="en-US" sz="2400" b="1">
                <a:solidFill>
                  <a:schemeClr val="accent6">
                    <a:lumMod val="50000"/>
                  </a:schemeClr>
                </a:solidFill>
                <a:latin typeface="Arial" panose="020B0604020202020204" pitchFamily="34" charset="0"/>
                <a:cs typeface="Arial" panose="020B0604020202020204" pitchFamily="34" charset="0"/>
              </a:rPr>
              <a:t>-  Báo cáo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2141" y="15656"/>
            <a:ext cx="6167718" cy="749935"/>
          </a:xfrm>
          <a:prstGeom prst="rect">
            <a:avLst/>
          </a:prstGeom>
          <a:solidFill>
            <a:schemeClr val="bg1"/>
          </a:solidFill>
        </p:spPr>
        <p:txBody>
          <a:bodyPr wrap="square">
            <a:spAutoFit/>
          </a:bodyPr>
          <a:lstStyle/>
          <a:p>
            <a:pPr algn="ctr">
              <a:lnSpc>
                <a:spcPct val="107000"/>
              </a:lnSpc>
              <a:spcAft>
                <a:spcPts val="800"/>
              </a:spcAft>
            </a:pPr>
            <a:r>
              <a:rPr lang="en-US" altLang="vi-VN" sz="4000" b="1">
                <a:solidFill>
                  <a:srgbClr val="C00000"/>
                </a:solidFill>
                <a:latin typeface="Arial" panose="020B0604020202020204" pitchFamily="34" charset="0"/>
                <a:ea typeface="Cambria" panose="02040503050406030204" pitchFamily="18" charset="0"/>
                <a:cs typeface="Arial" panose="020B0604020202020204" pitchFamily="34" charset="0"/>
              </a:rPr>
              <a:t>BÁO CÁO</a:t>
            </a:r>
            <a:r>
              <a:rPr lang="vi-VN" sz="4000" b="1">
                <a:solidFill>
                  <a:srgbClr val="C00000"/>
                </a:solidFill>
                <a:latin typeface="Arial" panose="020B0604020202020204" pitchFamily="34" charset="0"/>
                <a:ea typeface="Cambria" panose="02040503050406030204" pitchFamily="18" charset="0"/>
                <a:cs typeface="Arial" panose="020B0604020202020204" pitchFamily="34" charset="0"/>
              </a:rPr>
              <a:t> SẢN PHẨM</a:t>
            </a:r>
          </a:p>
        </p:txBody>
      </p:sp>
      <p:sp>
        <p:nvSpPr>
          <p:cNvPr id="2" name="Text Box 1"/>
          <p:cNvSpPr txBox="1"/>
          <p:nvPr/>
        </p:nvSpPr>
        <p:spPr>
          <a:xfrm>
            <a:off x="150495" y="765810"/>
            <a:ext cx="12306300" cy="460375"/>
          </a:xfrm>
          <a:prstGeom prst="rect">
            <a:avLst/>
          </a:prstGeom>
          <a:noFill/>
        </p:spPr>
        <p:txBody>
          <a:bodyPr wrap="none" rtlCol="0" anchor="t">
            <a:spAutoFit/>
          </a:bodyPr>
          <a:lstStyle/>
          <a:p>
            <a:r>
              <a:rPr lang="vi-VN" sz="2400" i="1">
                <a:solidFill>
                  <a:srgbClr val="C00000"/>
                </a:solidFill>
                <a:effectLst/>
                <a:latin typeface="Cambria" panose="02040503050406030204" pitchFamily="18" charset="0"/>
                <a:ea typeface="Cambria" panose="02040503050406030204" pitchFamily="18" charset="0"/>
                <a:sym typeface="+mn-ea"/>
              </a:rPr>
              <a:t>Đại diện các nhóm lên trình bày, các nhóm khác lắng nghe, chấm điểm sản phẩm cho nhóm bạn. </a:t>
            </a:r>
            <a:endParaRPr lang="en-US" sz="2400"/>
          </a:p>
        </p:txBody>
      </p:sp>
      <p:graphicFrame>
        <p:nvGraphicFramePr>
          <p:cNvPr id="6" name="Table 5"/>
          <p:cNvGraphicFramePr/>
          <p:nvPr/>
        </p:nvGraphicFramePr>
        <p:xfrm>
          <a:off x="824865" y="1464945"/>
          <a:ext cx="10401300" cy="4782185"/>
        </p:xfrm>
        <a:graphic>
          <a:graphicData uri="http://schemas.openxmlformats.org/drawingml/2006/table">
            <a:tbl>
              <a:tblPr firstRow="1" bandRow="1">
                <a:tableStyleId>{5C22544A-7EE6-4342-B048-85BDC9FD1C3A}</a:tableStyleId>
              </a:tblPr>
              <a:tblGrid>
                <a:gridCol w="2600325"/>
                <a:gridCol w="2600325"/>
                <a:gridCol w="2600325"/>
                <a:gridCol w="2600325"/>
              </a:tblGrid>
              <a:tr h="580390">
                <a:tc gridSpan="4">
                  <a:txBody>
                    <a:bodyPr/>
                    <a:lstStyle/>
                    <a:p>
                      <a:pPr algn="ctr">
                        <a:buNone/>
                      </a:pPr>
                      <a:r>
                        <a:rPr lang="en-US"/>
                        <a:t>TIÊU CHÍ ĐÁNH GIÁ </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3190">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Tìm hiểu hiệu điện thế trên 5 dụng cụ điện trong gia đình.</a:t>
                      </a:r>
                    </a:p>
                  </a:txBody>
                  <a:tcPr/>
                </a:tc>
                <a:tc>
                  <a:txBody>
                    <a:bodyPr/>
                    <a:lstStyle/>
                    <a:p>
                      <a:pPr>
                        <a:buNone/>
                      </a:pPr>
                      <a:r>
                        <a:rPr lang="en-US" sz="2000"/>
                        <a:t>Tìm hiểu 3-5 dụng cụ, mỗi hiệu điện thế  đúng được 1 đ</a:t>
                      </a:r>
                    </a:p>
                  </a:txBody>
                  <a:tcPr/>
                </a:tc>
                <a:tc>
                  <a:txBody>
                    <a:bodyPr/>
                    <a:lstStyle/>
                    <a:p>
                      <a:pPr>
                        <a:buNone/>
                      </a:pPr>
                      <a:r>
                        <a:rPr lang="en-US" sz="2000"/>
                        <a:t>1-2 dụng cụ: 2đ</a:t>
                      </a:r>
                    </a:p>
                  </a:txBody>
                  <a:tcPr/>
                </a:tc>
                <a:tc>
                  <a:txBody>
                    <a:bodyPr/>
                    <a:lstStyle/>
                    <a:p>
                      <a:pPr>
                        <a:buNone/>
                      </a:pPr>
                      <a:endParaRPr lang="en-US" sz="2000"/>
                    </a:p>
                  </a:txBody>
                  <a:tcPr/>
                </a:tc>
              </a:tr>
              <a:tr h="2228215">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 Để các dụng cụ đó hoạt động bình thường thì khi sử dụng phải mắc chúng vào hiệu điện thế bao nhiêu? </a:t>
                      </a:r>
                    </a:p>
                  </a:txBody>
                  <a:tcPr/>
                </a:tc>
                <a:tc>
                  <a:txBody>
                    <a:bodyPr/>
                    <a:lstStyle/>
                    <a:p>
                      <a:pPr>
                        <a:buNone/>
                      </a:pPr>
                      <a:r>
                        <a:rPr lang="en-US" sz="2000"/>
                        <a:t>Giải thích đúng, đầy đủ: 5đ</a:t>
                      </a:r>
                    </a:p>
                  </a:txBody>
                  <a:tcPr/>
                </a:tc>
                <a:tc>
                  <a:txBody>
                    <a:bodyPr/>
                    <a:lstStyle/>
                    <a:p>
                      <a:pPr>
                        <a:buNone/>
                      </a:pPr>
                      <a:r>
                        <a:rPr lang="en-US" sz="2000">
                          <a:sym typeface="+mn-ea"/>
                        </a:rPr>
                        <a:t>Giải thích đúng, chưa đầy đủ: 4đ</a:t>
                      </a:r>
                      <a:endParaRPr lang="en-US" sz="2000"/>
                    </a:p>
                    <a:p>
                      <a:pPr>
                        <a:buNone/>
                      </a:pPr>
                      <a:endParaRPr lang="en-US" sz="2000"/>
                    </a:p>
                  </a:txBody>
                  <a:tcPr/>
                </a:tc>
                <a:tc>
                  <a:txBody>
                    <a:bodyPr/>
                    <a:lstStyle/>
                    <a:p>
                      <a:pPr>
                        <a:buNone/>
                      </a:pPr>
                      <a:r>
                        <a:rPr lang="en-US" sz="2000">
                          <a:sym typeface="+mn-ea"/>
                        </a:rPr>
                        <a:t>Giải thích chưa đúng, chưa đầy đủ: 3đ</a:t>
                      </a:r>
                      <a:endParaRPr lang="en-US" sz="2000"/>
                    </a:p>
                    <a:p>
                      <a:pPr>
                        <a:buNone/>
                      </a:pPr>
                      <a:endParaRPr lang="en-US" sz="2000"/>
                    </a:p>
                  </a:txBody>
                  <a:tcPr/>
                </a:tc>
              </a:tr>
              <a:tr h="580390">
                <a:tc>
                  <a:txBody>
                    <a:bodyPr/>
                    <a:lstStyle/>
                    <a:p>
                      <a:pPr>
                        <a:buNone/>
                      </a:pPr>
                      <a:r>
                        <a:rPr lang="en-US" sz="2000"/>
                        <a:t>Tổng điểm </a:t>
                      </a:r>
                    </a:p>
                  </a:txBody>
                  <a:tcPr/>
                </a:tc>
                <a:tc>
                  <a:txBody>
                    <a:bodyPr/>
                    <a:lstStyle/>
                    <a:p>
                      <a:pPr>
                        <a:buNone/>
                      </a:pPr>
                      <a:endParaRPr lang="en-US" sz="2000"/>
                    </a:p>
                  </a:txBody>
                  <a:tcPr/>
                </a:tc>
                <a:tc>
                  <a:txBody>
                    <a:bodyPr/>
                    <a:lstStyle/>
                    <a:p>
                      <a:pPr>
                        <a:buNone/>
                      </a:pPr>
                      <a:endParaRPr lang="en-US" sz="2000"/>
                    </a:p>
                  </a:txBody>
                  <a:tcPr/>
                </a:tc>
                <a:tc>
                  <a:txBody>
                    <a:bodyPr/>
                    <a:lstStyle/>
                    <a:p>
                      <a:pPr>
                        <a:buNone/>
                      </a:pPr>
                      <a:endParaRPr lang="en-US" sz="200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5" y="343012"/>
            <a:ext cx="7720155" cy="118166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4051854" y="546505"/>
            <a:ext cx="6819684" cy="646331"/>
          </a:xfrm>
          <a:prstGeom prst="rect">
            <a:avLst/>
          </a:prstGeom>
          <a:noFill/>
        </p:spPr>
        <p:txBody>
          <a:bodyPr wrap="square" rtlCol="0">
            <a:spAutoFit/>
          </a:bodyPr>
          <a:lstStyle/>
          <a:p>
            <a:pPr algn="ctr"/>
            <a:r>
              <a:rPr lang="en-US" altLang="zh-CN" sz="3600" b="1" dirty="0">
                <a:latin typeface="Arial" panose="020B0604020202020204" pitchFamily="34" charset="0"/>
                <a:ea typeface="Microsoft YaHei" panose="020B0503020204020204" charset="-122"/>
                <a:cs typeface="Arial" panose="020B0604020202020204" pitchFamily="34" charset="0"/>
              </a:rPr>
              <a:t>Tìm hiểu cường độ dòng điện</a:t>
            </a:r>
            <a:r>
              <a:rPr lang="en-US" altLang="zh-CN" sz="2400" b="1" dirty="0">
                <a:ea typeface="Microsoft YaHei" panose="020B0503020204020204" charset="-122"/>
              </a:rPr>
              <a:t> </a:t>
            </a:r>
            <a:endParaRPr lang="zh-CN" altLang="en-US" sz="4400" b="1" dirty="0">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830997"/>
          </a:xfrm>
          <a:prstGeom prst="rect">
            <a:avLst/>
          </a:prstGeom>
          <a:noFill/>
        </p:spPr>
        <p:txBody>
          <a:bodyPr wrap="square" rtlCol="0">
            <a:spAutoFit/>
          </a:bodyPr>
          <a:lstStyle/>
          <a:p>
            <a:pPr algn="ctr"/>
            <a:r>
              <a:rPr lang="en-US" altLang="zh-CN" sz="4800" b="1" dirty="0">
                <a:latin typeface="Microsoft YaHei" panose="020B0503020204020204" charset="-122"/>
                <a:ea typeface="Microsoft YaHei" panose="020B0503020204020204" charset="-122"/>
              </a:rPr>
              <a:t>I.</a:t>
            </a:r>
          </a:p>
        </p:txBody>
      </p:sp>
      <p:sp>
        <p:nvSpPr>
          <p:cNvPr id="26" name="圆角矩形 25"/>
          <p:cNvSpPr/>
          <p:nvPr/>
        </p:nvSpPr>
        <p:spPr>
          <a:xfrm>
            <a:off x="3573155" y="1811205"/>
            <a:ext cx="5951919" cy="1183355"/>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3600" b="1" dirty="0">
                <a:solidFill>
                  <a:schemeClr val="accent6">
                    <a:lumMod val="50000"/>
                  </a:schemeClr>
                </a:solidFill>
                <a:latin typeface="Microsoft YaHei" panose="020B0503020204020204" charset="-122"/>
                <a:ea typeface="Microsoft YaHei" panose="020B0503020204020204" charset="-122"/>
              </a:rPr>
              <a:t>      </a:t>
            </a:r>
            <a:r>
              <a:rPr lang="en-US" altLang="zh-CN" sz="4000" b="1" dirty="0">
                <a:solidFill>
                  <a:schemeClr val="accent6">
                    <a:lumMod val="50000"/>
                  </a:schemeClr>
                </a:solidFill>
                <a:latin typeface="Microsoft YaHei" panose="020B0503020204020204" charset="-122"/>
                <a:ea typeface="Microsoft YaHei" panose="020B0503020204020204" charset="-122"/>
              </a:rPr>
              <a:t>  </a:t>
            </a:r>
            <a:r>
              <a:rPr lang="en-US" altLang="zh-CN" sz="4000" b="1" dirty="0" err="1">
                <a:solidFill>
                  <a:schemeClr val="accent6">
                    <a:lumMod val="50000"/>
                  </a:schemeClr>
                </a:solidFill>
                <a:latin typeface="Microsoft YaHei" panose="020B0503020204020204" charset="-122"/>
                <a:ea typeface="Microsoft YaHei" panose="020B0503020204020204" charset="-122"/>
              </a:rPr>
              <a:t>Thí</a:t>
            </a:r>
            <a:r>
              <a:rPr lang="en-US" altLang="zh-CN" sz="4000" b="1" dirty="0">
                <a:solidFill>
                  <a:schemeClr val="accent6">
                    <a:lumMod val="50000"/>
                  </a:schemeClr>
                </a:solidFill>
                <a:latin typeface="Microsoft YaHei" panose="020B0503020204020204" charset="-122"/>
                <a:ea typeface="Microsoft YaHei" panose="020B0503020204020204" charset="-122"/>
              </a:rPr>
              <a:t> </a:t>
            </a:r>
            <a:r>
              <a:rPr lang="en-US" altLang="zh-CN" sz="4000" b="1" dirty="0" err="1" smtClean="0">
                <a:solidFill>
                  <a:schemeClr val="accent6">
                    <a:lumMod val="50000"/>
                  </a:schemeClr>
                </a:solidFill>
                <a:latin typeface="Microsoft YaHei" panose="020B0503020204020204" charset="-122"/>
                <a:ea typeface="Microsoft YaHei" panose="020B0503020204020204" charset="-122"/>
              </a:rPr>
              <a:t>nghiệm</a:t>
            </a:r>
            <a:endParaRPr lang="en-US" altLang="zh-CN" sz="4000" b="1" dirty="0">
              <a:solidFill>
                <a:schemeClr val="accent6">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2460785" y="1903885"/>
            <a:ext cx="2521703" cy="857505"/>
          </a:xfrm>
          <a:prstGeom prst="roundRect">
            <a:avLst>
              <a:gd name="adj" fmla="val 972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smtClean="0">
                <a:solidFill>
                  <a:schemeClr val="tx1"/>
                </a:solidFill>
                <a:latin typeface="Impact" panose="020B0806030902050204" charset="0"/>
                <a:ea typeface="Microsoft YaHei" panose="020B0503020204020204" charset="-122"/>
              </a:rPr>
              <a:t>1</a:t>
            </a:r>
            <a:r>
              <a:rPr lang="vi-VN" altLang="zh-CN" sz="4800" dirty="0" smtClean="0">
                <a:solidFill>
                  <a:schemeClr val="tx1"/>
                </a:solidFill>
                <a:latin typeface="Impact" panose="020B0806030902050204" charset="0"/>
                <a:ea typeface="Microsoft YaHei" panose="020B0503020204020204" charset="-122"/>
              </a:rPr>
              <a:t>.</a:t>
            </a:r>
            <a:endParaRPr lang="zh-CN" altLang="en-US" sz="4800" dirty="0">
              <a:solidFill>
                <a:schemeClr val="tx1"/>
              </a:solidFill>
              <a:latin typeface="Impact" panose="020B0806030902050204" charset="0"/>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animBg="1"/>
      <p:bldP spid="45" grpId="0" animBg="1"/>
      <p:bldP spid="4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2">
              <a:lumMod val="20000"/>
              <a:lumOff val="80000"/>
            </a:schemeClr>
          </a:solidFill>
        </p:spPr>
        <p:txBody>
          <a:bodyPr/>
          <a:lstStyle/>
          <a:p>
            <a:pPr algn="ctr"/>
            <a:r>
              <a:rPr lang="vi-VN" dirty="0" smtClean="0"/>
              <a:t>NÊU DỤNG CỤ THÍ NGHIỆM?</a:t>
            </a:r>
            <a:endParaRPr lang="en-US" dirty="0"/>
          </a:p>
        </p:txBody>
      </p:sp>
      <p:pic>
        <p:nvPicPr>
          <p:cNvPr id="4" name="Picture 3" descr="Screenshot 2023-07-12 163634"/>
          <p:cNvPicPr>
            <a:picLocks noChangeAspect="1"/>
          </p:cNvPicPr>
          <p:nvPr/>
        </p:nvPicPr>
        <p:blipFill>
          <a:blip r:embed="rId2"/>
          <a:stretch>
            <a:fillRect/>
          </a:stretch>
        </p:blipFill>
        <p:spPr>
          <a:xfrm>
            <a:off x="2304996" y="1400977"/>
            <a:ext cx="7951365" cy="5348605"/>
          </a:xfrm>
          <a:prstGeom prst="rect">
            <a:avLst/>
          </a:prstGeom>
        </p:spPr>
      </p:pic>
    </p:spTree>
    <p:extLst>
      <p:ext uri="{BB962C8B-B14F-4D97-AF65-F5344CB8AC3E}">
        <p14:creationId xmlns:p14="http://schemas.microsoft.com/office/powerpoint/2010/main" val="4204433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6" name="图片 33799" descr="1-25"/>
          <p:cNvPicPr>
            <a:picLocks noChangeAspect="1"/>
          </p:cNvPicPr>
          <p:nvPr/>
        </p:nvPicPr>
        <p:blipFill>
          <a:blip r:embed="rId5"/>
          <a:stretch>
            <a:fillRect/>
          </a:stretch>
        </p:blipFill>
        <p:spPr>
          <a:xfrm>
            <a:off x="2773045" y="2230120"/>
            <a:ext cx="7877810" cy="4534535"/>
          </a:xfrm>
          <a:prstGeom prst="rect">
            <a:avLst/>
          </a:prstGeom>
          <a:noFill/>
          <a:ln w="9525">
            <a:noFill/>
          </a:ln>
        </p:spPr>
      </p:pic>
      <p:sp>
        <p:nvSpPr>
          <p:cNvPr id="7" name="Text Box 6"/>
          <p:cNvSpPr txBox="1"/>
          <p:nvPr/>
        </p:nvSpPr>
        <p:spPr>
          <a:xfrm>
            <a:off x="4867275" y="3743960"/>
            <a:ext cx="4114800" cy="1383665"/>
          </a:xfrm>
          <a:prstGeom prst="rect">
            <a:avLst/>
          </a:prstGeom>
          <a:noFill/>
        </p:spPr>
        <p:txBody>
          <a:bodyPr wrap="square" rtlCol="0">
            <a:spAutoFit/>
          </a:bodyPr>
          <a:lstStyle/>
          <a:p>
            <a:r>
              <a:rPr lang="en-US" sz="2800" dirty="0" err="1">
                <a:ln w="12700">
                  <a:solidFill>
                    <a:schemeClr val="accent1"/>
                  </a:solidFill>
                  <a:prstDash val="solid"/>
                </a:ln>
                <a:solidFill>
                  <a:srgbClr val="FF0000"/>
                </a:solidFill>
                <a:effectLst>
                  <a:outerShdw dist="38100" dir="2640000" algn="bl" rotWithShape="0">
                    <a:schemeClr val="accent1"/>
                  </a:outerShdw>
                </a:effectLst>
              </a:rPr>
              <a:t>biến</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trở</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là</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dụng</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cụ</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dùng</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để</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thay</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đổi</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dòng</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điện</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chạy</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trong</a:t>
            </a:r>
            <a:r>
              <a:rPr lang="en-US" sz="2800" dirty="0">
                <a:ln w="12700">
                  <a:solidFill>
                    <a:schemeClr val="accent1"/>
                  </a:solidFill>
                  <a:prstDash val="solid"/>
                </a:ln>
                <a:solidFill>
                  <a:srgbClr val="FF0000"/>
                </a:solidFill>
                <a:effectLst>
                  <a:outerShdw dist="38100" dir="2640000" algn="bl" rotWithShape="0">
                    <a:schemeClr val="accent1"/>
                  </a:outerShdw>
                </a:effectLst>
              </a:rPr>
              <a:t> </a:t>
            </a:r>
            <a:r>
              <a:rPr lang="en-US" sz="2800" dirty="0" err="1">
                <a:ln w="12700">
                  <a:solidFill>
                    <a:schemeClr val="accent1"/>
                  </a:solidFill>
                  <a:prstDash val="solid"/>
                </a:ln>
                <a:solidFill>
                  <a:srgbClr val="FF0000"/>
                </a:solidFill>
                <a:effectLst>
                  <a:outerShdw dist="38100" dir="2640000" algn="bl" rotWithShape="0">
                    <a:schemeClr val="accent1"/>
                  </a:outerShdw>
                </a:effectLst>
              </a:rPr>
              <a:t>mạch</a:t>
            </a:r>
            <a:endParaRPr lang="en-US" sz="2800" dirty="0">
              <a:ln w="12700">
                <a:solidFill>
                  <a:schemeClr val="accent1"/>
                </a:solidFill>
                <a:prstDash val="solid"/>
              </a:ln>
              <a:solidFill>
                <a:srgbClr val="FF0000"/>
              </a:solidFill>
              <a:effectLst>
                <a:outerShdw dist="38100" dir="2640000" algn="bl" rotWithShape="0">
                  <a:schemeClr val="accent1"/>
                </a:outerShdw>
              </a:effectLst>
            </a:endParaRPr>
          </a:p>
        </p:txBody>
      </p:sp>
      <p:pic>
        <p:nvPicPr>
          <p:cNvPr id="57" name="image47.jpeg"/>
          <p:cNvPicPr>
            <a:picLocks noChangeAspect="1"/>
          </p:cNvPicPr>
          <p:nvPr/>
        </p:nvPicPr>
        <p:blipFill>
          <a:blip r:embed="rId6" cstate="print"/>
          <a:stretch>
            <a:fillRect/>
          </a:stretch>
        </p:blipFill>
        <p:spPr>
          <a:xfrm>
            <a:off x="3694430" y="159385"/>
            <a:ext cx="6035040" cy="227203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Screenshot 2023-07-12 163634"/>
          <p:cNvPicPr>
            <a:picLocks noChangeAspect="1"/>
          </p:cNvPicPr>
          <p:nvPr/>
        </p:nvPicPr>
        <p:blipFill>
          <a:blip r:embed="rId2"/>
          <a:stretch>
            <a:fillRect/>
          </a:stretch>
        </p:blipFill>
        <p:spPr>
          <a:xfrm>
            <a:off x="7376618" y="725864"/>
            <a:ext cx="4697730" cy="5348605"/>
          </a:xfrm>
          <a:prstGeom prst="rect">
            <a:avLst/>
          </a:prstGeom>
        </p:spPr>
      </p:pic>
      <p:sp>
        <p:nvSpPr>
          <p:cNvPr id="4" name="Text Box 3"/>
          <p:cNvSpPr txBox="1"/>
          <p:nvPr/>
        </p:nvSpPr>
        <p:spPr>
          <a:xfrm>
            <a:off x="395927" y="0"/>
            <a:ext cx="6806151" cy="7232749"/>
          </a:xfrm>
          <a:prstGeom prst="rect">
            <a:avLst/>
          </a:prstGeom>
          <a:noFill/>
        </p:spPr>
        <p:txBody>
          <a:bodyPr wrap="square" rtlCol="0">
            <a:spAutoFit/>
          </a:bodyPr>
          <a:lstStyle/>
          <a:p>
            <a:endParaRPr lang="en-US" sz="3200" dirty="0"/>
          </a:p>
          <a:p>
            <a:r>
              <a:rPr lang="vi-VN" sz="3600" b="1" dirty="0" smtClean="0">
                <a:solidFill>
                  <a:srgbClr val="FF0000"/>
                </a:solidFill>
              </a:rPr>
              <a:t>Cách t</a:t>
            </a:r>
            <a:r>
              <a:rPr lang="en-US" sz="3600" b="1" dirty="0" err="1" smtClean="0">
                <a:solidFill>
                  <a:srgbClr val="FF0000"/>
                </a:solidFill>
              </a:rPr>
              <a:t>iến</a:t>
            </a:r>
            <a:r>
              <a:rPr lang="en-US" sz="3600" b="1" dirty="0" smtClean="0">
                <a:solidFill>
                  <a:srgbClr val="FF0000"/>
                </a:solidFill>
              </a:rPr>
              <a:t> </a:t>
            </a:r>
            <a:r>
              <a:rPr lang="en-US" sz="3600" b="1" dirty="0" err="1">
                <a:solidFill>
                  <a:srgbClr val="FF0000"/>
                </a:solidFill>
              </a:rPr>
              <a:t>hành</a:t>
            </a:r>
            <a:r>
              <a:rPr lang="en-US" sz="3600" b="1" dirty="0">
                <a:solidFill>
                  <a:srgbClr val="FF0000"/>
                </a:solidFill>
              </a:rPr>
              <a:t>: </a:t>
            </a:r>
          </a:p>
          <a:p>
            <a:r>
              <a:rPr lang="en-US" sz="3200" dirty="0"/>
              <a:t>- </a:t>
            </a:r>
            <a:r>
              <a:rPr lang="en-US" sz="3200" dirty="0" err="1"/>
              <a:t>Lắp</a:t>
            </a:r>
            <a:r>
              <a:rPr lang="en-US" sz="3200" dirty="0"/>
              <a:t> </a:t>
            </a:r>
            <a:r>
              <a:rPr lang="en-US" sz="3200" dirty="0" err="1"/>
              <a:t>mạch</a:t>
            </a:r>
            <a:r>
              <a:rPr lang="en-US" sz="3200" dirty="0"/>
              <a:t> </a:t>
            </a:r>
            <a:r>
              <a:rPr lang="en-US" sz="3200" dirty="0" err="1"/>
              <a:t>điện</a:t>
            </a:r>
            <a:r>
              <a:rPr lang="en-US" sz="3200" dirty="0"/>
              <a:t> </a:t>
            </a:r>
            <a:r>
              <a:rPr lang="en-US" sz="3200" dirty="0" err="1"/>
              <a:t>như</a:t>
            </a:r>
            <a:r>
              <a:rPr lang="en-US" sz="3200" dirty="0"/>
              <a:t> </a:t>
            </a:r>
            <a:r>
              <a:rPr lang="en-US" sz="3200" dirty="0" err="1"/>
              <a:t>sơ</a:t>
            </a:r>
            <a:r>
              <a:rPr lang="en-US" sz="3200" dirty="0"/>
              <a:t> </a:t>
            </a:r>
            <a:r>
              <a:rPr lang="en-US" sz="3200" dirty="0" err="1"/>
              <a:t>đồ</a:t>
            </a:r>
            <a:r>
              <a:rPr lang="en-US" sz="3200" dirty="0"/>
              <a:t> </a:t>
            </a:r>
            <a:r>
              <a:rPr lang="en-US" sz="3200" dirty="0" err="1"/>
              <a:t>Hình</a:t>
            </a:r>
            <a:r>
              <a:rPr lang="en-US" sz="3200" dirty="0"/>
              <a:t> 24.1</a:t>
            </a:r>
          </a:p>
          <a:p>
            <a:r>
              <a:rPr lang="en-US" sz="3200" dirty="0"/>
              <a:t>- </a:t>
            </a:r>
            <a:r>
              <a:rPr lang="en-US" sz="3200" dirty="0" err="1">
                <a:solidFill>
                  <a:srgbClr val="202124"/>
                </a:solidFill>
                <a:latin typeface="Arial" panose="020B0604020202020204" pitchFamily="34" charset="0"/>
                <a:cs typeface="Arial" panose="020B0604020202020204" pitchFamily="34" charset="0"/>
                <a:sym typeface="+mn-ea"/>
              </a:rPr>
              <a:t>Đóng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công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tắc</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và</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dịch</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chuyển</a:t>
            </a:r>
            <a:r>
              <a:rPr lang="en-US" sz="3200" dirty="0">
                <a:solidFill>
                  <a:srgbClr val="202124"/>
                </a:solidFill>
                <a:latin typeface="Arial" panose="020B0604020202020204" pitchFamily="34" charset="0"/>
                <a:cs typeface="Arial" panose="020B0604020202020204" pitchFamily="34" charset="0"/>
                <a:sym typeface="+mn-ea"/>
              </a:rPr>
              <a:t> con </a:t>
            </a:r>
            <a:r>
              <a:rPr lang="en-US" sz="3200" dirty="0" err="1">
                <a:solidFill>
                  <a:srgbClr val="202124"/>
                </a:solidFill>
                <a:latin typeface="Arial" panose="020B0604020202020204" pitchFamily="34" charset="0"/>
                <a:cs typeface="Arial" panose="020B0604020202020204" pitchFamily="34" charset="0"/>
                <a:sym typeface="+mn-ea"/>
              </a:rPr>
              <a:t>chạy</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trên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biến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trở</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đến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ba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vị</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trí</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khác</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nhau</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quan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sát</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độ</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sáng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của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bóng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đèn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và</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đọc</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số</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chỉ</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trên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ampe</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kế</a:t>
            </a:r>
            <a:r>
              <a:rPr lang="en-US" sz="3200" dirty="0">
                <a:solidFill>
                  <a:srgbClr val="202124"/>
                </a:solidFill>
                <a:latin typeface="Arial" panose="020B0604020202020204" pitchFamily="34" charset="0"/>
                <a:cs typeface="Arial" panose="020B0604020202020204" pitchFamily="34" charset="0"/>
                <a:sym typeface="+mn-ea"/>
              </a:rPr>
              <a:t> ở </a:t>
            </a:r>
            <a:r>
              <a:rPr lang="en-US" sz="3200" dirty="0" err="1">
                <a:solidFill>
                  <a:srgbClr val="202124"/>
                </a:solidFill>
                <a:latin typeface="Arial" panose="020B0604020202020204" pitchFamily="34" charset="0"/>
                <a:cs typeface="Arial" panose="020B0604020202020204" pitchFamily="34" charset="0"/>
                <a:sym typeface="+mn-ea"/>
              </a:rPr>
              <a:t>từng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vị</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trí</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của</a:t>
            </a:r>
            <a:r>
              <a:rPr lang="en-US" sz="3200" dirty="0">
                <a:solidFill>
                  <a:srgbClr val="202124"/>
                </a:solidFill>
                <a:latin typeface="Arial" panose="020B0604020202020204" pitchFamily="34" charset="0"/>
                <a:cs typeface="Arial" panose="020B0604020202020204" pitchFamily="34" charset="0"/>
                <a:sym typeface="+mn-ea"/>
              </a:rPr>
              <a:t> con </a:t>
            </a:r>
            <a:r>
              <a:rPr lang="en-US" sz="3200" dirty="0" err="1">
                <a:solidFill>
                  <a:srgbClr val="202124"/>
                </a:solidFill>
                <a:latin typeface="Arial" panose="020B0604020202020204" pitchFamily="34" charset="0"/>
                <a:cs typeface="Arial" panose="020B0604020202020204" pitchFamily="34" charset="0"/>
                <a:sym typeface="+mn-ea"/>
              </a:rPr>
              <a:t>chạy</a:t>
            </a:r>
            <a:r>
              <a:rPr lang="en-US" sz="3200" dirty="0">
                <a:solidFill>
                  <a:srgbClr val="202124"/>
                </a:solidFill>
                <a:latin typeface="Arial" panose="020B0604020202020204" pitchFamily="34" charset="0"/>
                <a:cs typeface="Arial" panose="020B0604020202020204" pitchFamily="34" charset="0"/>
                <a:sym typeface="+mn-ea"/>
              </a:rPr>
              <a:t>. </a:t>
            </a:r>
          </a:p>
          <a:p>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Rút</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ra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nhận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xét</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về</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mối</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quan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hệ</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giữa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độ</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sáng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của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bóng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đèn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số</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chỉ</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trên</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ampe</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kế</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và</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mức</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độ</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mạnh</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yếu</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của</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dòng</a:t>
            </a:r>
            <a:r>
              <a:rPr lang="en-US" sz="3200" dirty="0">
                <a:solidFill>
                  <a:srgbClr val="202124"/>
                </a:solidFill>
                <a:latin typeface="Arial" panose="020B0604020202020204" pitchFamily="34" charset="0"/>
                <a:cs typeface="Arial" panose="020B0604020202020204" pitchFamily="34" charset="0"/>
                <a:sym typeface="+mn-ea"/>
              </a:rPr>
              <a:t> </a:t>
            </a:r>
            <a:r>
              <a:rPr lang="en-US" sz="3200" dirty="0" err="1">
                <a:solidFill>
                  <a:srgbClr val="202124"/>
                </a:solidFill>
                <a:latin typeface="Arial" panose="020B0604020202020204" pitchFamily="34" charset="0"/>
                <a:cs typeface="Arial" panose="020B0604020202020204" pitchFamily="34" charset="0"/>
                <a:sym typeface="+mn-ea"/>
              </a:rPr>
              <a:t>điện</a:t>
            </a:r>
            <a:r>
              <a:rPr lang="en-US" sz="3200" dirty="0">
                <a:solidFill>
                  <a:srgbClr val="202124"/>
                </a:solidFill>
                <a:latin typeface="Arial" panose="020B0604020202020204" pitchFamily="34" charset="0"/>
                <a:cs typeface="Arial" panose="020B0604020202020204" pitchFamily="34" charset="0"/>
                <a:sym typeface="+mn-ea"/>
              </a:rPr>
              <a:t>.</a:t>
            </a:r>
            <a:endParaRPr lang="en-US" sz="32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1925" y="585976"/>
            <a:ext cx="7609584" cy="523220"/>
          </a:xfrm>
          <a:prstGeom prst="rect">
            <a:avLst/>
          </a:prstGeom>
        </p:spPr>
        <p:txBody>
          <a:bodyPr wrap="none">
            <a:spAutoFit/>
          </a:bodyPr>
          <a:lstStyle/>
          <a:p>
            <a:r>
              <a:rPr lang="en-US" sz="2800" dirty="0"/>
              <a:t>https://www.youtube.com/watch?v=d9R8GZBR_t0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5213661" y="-86177"/>
            <a:ext cx="7217817" cy="2147078"/>
          </a:xfrm>
          <a:prstGeom prst="cloudCallout">
            <a:avLst>
              <a:gd name="adj1" fmla="val -32970"/>
              <a:gd name="adj2" fmla="val 5861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92384" y="465471"/>
            <a:ext cx="6060370" cy="954107"/>
          </a:xfrm>
          <a:prstGeom prst="rect">
            <a:avLst/>
          </a:prstGeom>
        </p:spPr>
        <p:txBody>
          <a:bodyPr wrap="square">
            <a:spAutoFit/>
          </a:bodyPr>
          <a:lstStyle/>
          <a:p>
            <a:pPr algn="ctr"/>
            <a:r>
              <a:rPr lang="vi-VN" sz="2800" b="1" dirty="0" smtClean="0"/>
              <a:t>Nhận xét về số chỉ của ampe kế và độ sáng của bóng đèn?</a:t>
            </a:r>
            <a:endParaRPr lang="en-US" sz="2800" b="1" dirty="0"/>
          </a:p>
        </p:txBody>
      </p:sp>
      <p:sp>
        <p:nvSpPr>
          <p:cNvPr id="6" name="Rectangle 5"/>
          <p:cNvSpPr/>
          <p:nvPr/>
        </p:nvSpPr>
        <p:spPr>
          <a:xfrm>
            <a:off x="471636" y="2745954"/>
            <a:ext cx="11687651" cy="3477875"/>
          </a:xfrm>
          <a:prstGeom prst="rect">
            <a:avLst/>
          </a:prstGeom>
          <a:solidFill>
            <a:schemeClr val="accent3">
              <a:lumMod val="20000"/>
              <a:lumOff val="80000"/>
            </a:schemeClr>
          </a:solidFill>
        </p:spPr>
        <p:txBody>
          <a:bodyPr wrap="square">
            <a:spAutoFit/>
          </a:bodyPr>
          <a:lstStyle/>
          <a:p>
            <a:r>
              <a:rPr lang="zh-CN" altLang="en-US" sz="4400" b="1" dirty="0" smtClean="0"/>
              <a:t>-</a:t>
            </a:r>
            <a:r>
              <a:rPr lang="vi-VN" altLang="zh-CN" sz="4400" b="1" dirty="0"/>
              <a:t> </a:t>
            </a:r>
            <a:r>
              <a:rPr lang="vi-VN" altLang="zh-CN" sz="4400" b="1" dirty="0" smtClean="0"/>
              <a:t>Số chỉ ampe kế càng ................ thì đèn sáng càng................</a:t>
            </a:r>
            <a:r>
              <a:rPr lang="zh-CN" altLang="en-US" sz="4400" b="1" dirty="0" smtClean="0"/>
              <a:t> </a:t>
            </a:r>
            <a:endParaRPr lang="vi-VN" altLang="zh-CN" sz="4400" b="1" dirty="0" smtClean="0"/>
          </a:p>
          <a:p>
            <a:r>
              <a:rPr lang="vi-VN" altLang="zh-CN" sz="4400" b="1" dirty="0" smtClean="0"/>
              <a:t>- </a:t>
            </a:r>
            <a:r>
              <a:rPr lang="zh-CN" altLang="en-US" sz="4400" b="1" dirty="0" smtClean="0"/>
              <a:t>Số </a:t>
            </a:r>
            <a:r>
              <a:rPr lang="zh-CN" altLang="en-US" sz="4400" b="1" dirty="0"/>
              <a:t>chỉ của ampe kế  là </a:t>
            </a:r>
            <a:r>
              <a:rPr lang="vi-VN" altLang="zh-CN" sz="4400" b="1" dirty="0" smtClean="0"/>
              <a:t>..................</a:t>
            </a:r>
            <a:r>
              <a:rPr lang="zh-CN" altLang="en-US" sz="4400" b="1" dirty="0" smtClean="0"/>
              <a:t>của </a:t>
            </a:r>
            <a:r>
              <a:rPr lang="zh-CN" altLang="en-US" sz="4400" b="1" dirty="0"/>
              <a:t>cường độ dòng điện, cho biết mức độ </a:t>
            </a:r>
            <a:r>
              <a:rPr lang="vi-VN" altLang="zh-CN" sz="4400" b="1" dirty="0" smtClean="0"/>
              <a:t>...............</a:t>
            </a:r>
            <a:r>
              <a:rPr lang="zh-CN" altLang="en-US" sz="4400" b="1" dirty="0" smtClean="0"/>
              <a:t>của </a:t>
            </a:r>
            <a:r>
              <a:rPr lang="zh-CN" altLang="en-US" sz="4400" b="1" dirty="0"/>
              <a:t>dòng </a:t>
            </a:r>
            <a:r>
              <a:rPr lang="zh-CN" altLang="en-US" sz="4400" b="1" dirty="0" smtClean="0"/>
              <a:t>điện</a:t>
            </a:r>
            <a:endParaRPr lang="zh-CN" altLang="en-US" sz="4400" b="1" dirty="0"/>
          </a:p>
        </p:txBody>
      </p:sp>
      <p:sp>
        <p:nvSpPr>
          <p:cNvPr id="7" name="TextBox 6"/>
          <p:cNvSpPr txBox="1"/>
          <p:nvPr/>
        </p:nvSpPr>
        <p:spPr>
          <a:xfrm>
            <a:off x="7309973" y="2729483"/>
            <a:ext cx="1668545" cy="646331"/>
          </a:xfrm>
          <a:prstGeom prst="rect">
            <a:avLst/>
          </a:prstGeom>
          <a:noFill/>
        </p:spPr>
        <p:txBody>
          <a:bodyPr wrap="square" rtlCol="0">
            <a:spAutoFit/>
          </a:bodyPr>
          <a:lstStyle/>
          <a:p>
            <a:pPr algn="ctr"/>
            <a:r>
              <a:rPr lang="vi-VN" sz="3600" b="1" dirty="0">
                <a:solidFill>
                  <a:srgbClr val="FF0000"/>
                </a:solidFill>
              </a:rPr>
              <a:t>l</a:t>
            </a:r>
            <a:r>
              <a:rPr lang="vi-VN" sz="3600" b="1" dirty="0" smtClean="0">
                <a:solidFill>
                  <a:srgbClr val="FF0000"/>
                </a:solidFill>
              </a:rPr>
              <a:t>ớn</a:t>
            </a:r>
            <a:endParaRPr lang="en-US" sz="3600" b="1" dirty="0">
              <a:solidFill>
                <a:srgbClr val="FF0000"/>
              </a:solidFill>
            </a:endParaRPr>
          </a:p>
        </p:txBody>
      </p:sp>
      <p:sp>
        <p:nvSpPr>
          <p:cNvPr id="8" name="TextBox 7"/>
          <p:cNvSpPr txBox="1"/>
          <p:nvPr/>
        </p:nvSpPr>
        <p:spPr>
          <a:xfrm>
            <a:off x="3929686" y="3375814"/>
            <a:ext cx="1668545" cy="584775"/>
          </a:xfrm>
          <a:prstGeom prst="rect">
            <a:avLst/>
          </a:prstGeom>
          <a:noFill/>
        </p:spPr>
        <p:txBody>
          <a:bodyPr wrap="square" rtlCol="0">
            <a:spAutoFit/>
          </a:bodyPr>
          <a:lstStyle/>
          <a:p>
            <a:r>
              <a:rPr lang="vi-VN" sz="3200" b="1" dirty="0">
                <a:solidFill>
                  <a:srgbClr val="FF0000"/>
                </a:solidFill>
              </a:rPr>
              <a:t>m</a:t>
            </a:r>
            <a:r>
              <a:rPr lang="vi-VN" sz="3200" b="1" dirty="0" smtClean="0">
                <a:solidFill>
                  <a:srgbClr val="FF0000"/>
                </a:solidFill>
              </a:rPr>
              <a:t>ạnh</a:t>
            </a:r>
            <a:endParaRPr lang="en-US" sz="3200" b="1" dirty="0">
              <a:solidFill>
                <a:srgbClr val="FF0000"/>
              </a:solidFill>
            </a:endParaRPr>
          </a:p>
        </p:txBody>
      </p:sp>
      <p:sp>
        <p:nvSpPr>
          <p:cNvPr id="9" name="TextBox 8"/>
          <p:cNvSpPr txBox="1"/>
          <p:nvPr/>
        </p:nvSpPr>
        <p:spPr>
          <a:xfrm>
            <a:off x="6795434" y="4044396"/>
            <a:ext cx="1668545" cy="584775"/>
          </a:xfrm>
          <a:prstGeom prst="rect">
            <a:avLst/>
          </a:prstGeom>
          <a:noFill/>
        </p:spPr>
        <p:txBody>
          <a:bodyPr wrap="square" rtlCol="0">
            <a:spAutoFit/>
          </a:bodyPr>
          <a:lstStyle/>
          <a:p>
            <a:r>
              <a:rPr lang="vi-VN" sz="3200" b="1" dirty="0">
                <a:solidFill>
                  <a:srgbClr val="FF0000"/>
                </a:solidFill>
              </a:rPr>
              <a:t>g</a:t>
            </a:r>
            <a:r>
              <a:rPr lang="vi-VN" sz="3200" b="1" dirty="0" smtClean="0">
                <a:solidFill>
                  <a:srgbClr val="FF0000"/>
                </a:solidFill>
              </a:rPr>
              <a:t>iá trị</a:t>
            </a:r>
            <a:endParaRPr lang="en-US" sz="3200" b="1" dirty="0">
              <a:solidFill>
                <a:srgbClr val="FF0000"/>
              </a:solidFill>
            </a:endParaRPr>
          </a:p>
        </p:txBody>
      </p:sp>
      <p:sp>
        <p:nvSpPr>
          <p:cNvPr id="10" name="TextBox 9"/>
          <p:cNvSpPr txBox="1"/>
          <p:nvPr/>
        </p:nvSpPr>
        <p:spPr>
          <a:xfrm>
            <a:off x="7918781" y="4712978"/>
            <a:ext cx="2505974" cy="584775"/>
          </a:xfrm>
          <a:prstGeom prst="rect">
            <a:avLst/>
          </a:prstGeom>
          <a:noFill/>
        </p:spPr>
        <p:txBody>
          <a:bodyPr wrap="square" rtlCol="0">
            <a:spAutoFit/>
          </a:bodyPr>
          <a:lstStyle/>
          <a:p>
            <a:r>
              <a:rPr lang="vi-VN" sz="3200" b="1" dirty="0">
                <a:solidFill>
                  <a:srgbClr val="FF0000"/>
                </a:solidFill>
              </a:rPr>
              <a:t>m</a:t>
            </a:r>
            <a:r>
              <a:rPr lang="vi-VN" sz="3200" b="1" dirty="0" smtClean="0">
                <a:solidFill>
                  <a:srgbClr val="FF0000"/>
                </a:solidFill>
              </a:rPr>
              <a:t>ạnh, yếu</a:t>
            </a:r>
            <a:endParaRPr lang="en-US" sz="3200" b="1" dirty="0">
              <a:solidFill>
                <a:srgbClr val="FF0000"/>
              </a:solidFill>
            </a:endParaRPr>
          </a:p>
        </p:txBody>
      </p:sp>
    </p:spTree>
    <p:extLst>
      <p:ext uri="{BB962C8B-B14F-4D97-AF65-F5344CB8AC3E}">
        <p14:creationId xmlns:p14="http://schemas.microsoft.com/office/powerpoint/2010/main" val="22106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301659"/>
            <a:ext cx="12049125" cy="6372518"/>
          </a:xfrm>
          <a:prstGeom prst="roundRect">
            <a:avLst/>
          </a:prstGeom>
          <a:solidFill>
            <a:schemeClr val="accent2">
              <a:lumMod val="20000"/>
              <a:lumOff val="8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vi-VN" altLang="zh-CN" sz="3400" b="1" dirty="0" smtClean="0">
                <a:solidFill>
                  <a:srgbClr val="FF0000"/>
                </a:solidFill>
              </a:rPr>
              <a:t>2. </a:t>
            </a:r>
            <a:r>
              <a:rPr lang="en-US" altLang="zh-CN" sz="3400" b="1" dirty="0">
                <a:solidFill>
                  <a:srgbClr val="FF0000"/>
                </a:solidFill>
                <a:latin typeface="Arial" panose="020B0604020202020204" pitchFamily="34" charset="0"/>
                <a:ea typeface="Microsoft YaHei" panose="020B0503020204020204" charset="-122"/>
                <a:cs typeface="Arial" panose="020B0604020202020204" pitchFamily="34" charset="0"/>
              </a:rPr>
              <a:t>KẾT </a:t>
            </a:r>
            <a:r>
              <a:rPr lang="en-US" altLang="zh-CN" sz="3400" b="1" dirty="0" smtClean="0">
                <a:solidFill>
                  <a:srgbClr val="FF0000"/>
                </a:solidFill>
                <a:latin typeface="Arial" panose="020B0604020202020204" pitchFamily="34" charset="0"/>
                <a:ea typeface="Microsoft YaHei" panose="020B0503020204020204" charset="-122"/>
                <a:cs typeface="Arial" panose="020B0604020202020204" pitchFamily="34" charset="0"/>
              </a:rPr>
              <a:t>LUẬN</a:t>
            </a:r>
            <a:endParaRPr lang="zh-CN" altLang="en-US" sz="3400" b="1" dirty="0">
              <a:solidFill>
                <a:schemeClr val="tx1"/>
              </a:solidFill>
            </a:endParaRPr>
          </a:p>
          <a:p>
            <a:pPr algn="l"/>
            <a:r>
              <a:rPr lang="zh-CN" altLang="en-US" sz="3400" b="1" dirty="0">
                <a:solidFill>
                  <a:schemeClr val="tx1"/>
                </a:solidFill>
              </a:rPr>
              <a:t>- Số chỉ của ampe kế  là giá trị của cường độ dòng điện, cho biết mức độ mạnh, yếu của dòng điện</a:t>
            </a:r>
          </a:p>
          <a:p>
            <a:pPr algn="l"/>
            <a:r>
              <a:rPr lang="zh-CN" altLang="en-US" sz="3400" b="1" dirty="0">
                <a:solidFill>
                  <a:schemeClr val="tx1"/>
                </a:solidFill>
              </a:rPr>
              <a:t>- Dòng điện càng mạnh thì cường độ dòng điện càng lớn.</a:t>
            </a:r>
          </a:p>
          <a:p>
            <a:r>
              <a:rPr lang="vi-VN" altLang="zh-CN" sz="3400" b="1" dirty="0" smtClean="0">
                <a:solidFill>
                  <a:schemeClr val="tx1"/>
                </a:solidFill>
              </a:rPr>
              <a:t>- </a:t>
            </a:r>
            <a:r>
              <a:rPr lang="zh-CN" altLang="en-US" sz="3400" b="1" dirty="0" smtClean="0">
                <a:solidFill>
                  <a:schemeClr val="tx1"/>
                </a:solidFill>
              </a:rPr>
              <a:t>Kí </a:t>
            </a:r>
            <a:r>
              <a:rPr lang="zh-CN" altLang="en-US" sz="3400" b="1" dirty="0">
                <a:solidFill>
                  <a:schemeClr val="tx1"/>
                </a:solidFill>
              </a:rPr>
              <a:t>hiệu cường độ dòng </a:t>
            </a:r>
            <a:r>
              <a:rPr lang="zh-CN" altLang="en-US" sz="3400" b="1" dirty="0" smtClean="0">
                <a:solidFill>
                  <a:schemeClr val="tx1"/>
                </a:solidFill>
              </a:rPr>
              <a:t>điện</a:t>
            </a:r>
            <a:r>
              <a:rPr lang="vi-VN" altLang="zh-CN" sz="3400" b="1" dirty="0" smtClean="0">
                <a:solidFill>
                  <a:schemeClr val="tx1"/>
                </a:solidFill>
              </a:rPr>
              <a:t> </a:t>
            </a:r>
            <a:r>
              <a:rPr lang="en-US" sz="3600" dirty="0" err="1" smtClean="0">
                <a:solidFill>
                  <a:srgbClr val="0000FF"/>
                </a:solidFill>
                <a:latin typeface="Times New Roman" pitchFamily="18" charset="0"/>
                <a:cs typeface="Times New Roman" pitchFamily="18" charset="0"/>
              </a:rPr>
              <a:t>là</a:t>
            </a:r>
            <a:r>
              <a:rPr lang="vi-VN" sz="3600" dirty="0" smtClean="0">
                <a:solidFill>
                  <a:srgbClr val="0000FF"/>
                </a:solidFill>
                <a:latin typeface="Times New Roman" pitchFamily="18" charset="0"/>
                <a:cs typeface="Times New Roman" pitchFamily="18" charset="0"/>
              </a:rPr>
              <a:t> chữ</a:t>
            </a:r>
            <a:r>
              <a:rPr lang="en-US" sz="3600" dirty="0" smtClean="0">
                <a:solidFill>
                  <a:srgbClr val="0000FF"/>
                </a:solidFill>
                <a:latin typeface="Times New Roman" pitchFamily="18" charset="0"/>
                <a:cs typeface="Times New Roman" pitchFamily="18" charset="0"/>
              </a:rPr>
              <a:t> </a:t>
            </a:r>
            <a:r>
              <a:rPr lang="en-US" sz="3600" dirty="0">
                <a:solidFill>
                  <a:srgbClr val="0000FF"/>
                </a:solidFill>
                <a:latin typeface="Times New Roman" pitchFamily="18" charset="0"/>
                <a:cs typeface="Times New Roman" pitchFamily="18" charset="0"/>
              </a:rPr>
              <a:t>I </a:t>
            </a:r>
            <a:endParaRPr lang="vi-VN" sz="3600" dirty="0" smtClean="0">
              <a:solidFill>
                <a:srgbClr val="0000FF"/>
              </a:solidFill>
              <a:latin typeface="Times New Roman" pitchFamily="18" charset="0"/>
              <a:cs typeface="Times New Roman" pitchFamily="18" charset="0"/>
            </a:endParaRPr>
          </a:p>
          <a:p>
            <a:r>
              <a:rPr lang="zh-CN" altLang="en-US" sz="3400" b="1" dirty="0" smtClean="0">
                <a:solidFill>
                  <a:schemeClr val="tx1"/>
                </a:solidFill>
              </a:rPr>
              <a:t>- </a:t>
            </a:r>
            <a:r>
              <a:rPr lang="zh-CN" altLang="en-US" sz="3400" b="1" dirty="0">
                <a:solidFill>
                  <a:schemeClr val="tx1"/>
                </a:solidFill>
              </a:rPr>
              <a:t>Đơn vị: A (ampe), mA (mili ampe): 1 A = 1000 mA</a:t>
            </a:r>
          </a:p>
          <a:p>
            <a:pPr marL="457200" indent="-457200" algn="l">
              <a:buFontTx/>
              <a:buChar char="-"/>
            </a:pPr>
            <a:r>
              <a:rPr lang="vi-VN" altLang="zh-CN" sz="3400" b="1" dirty="0" smtClean="0">
                <a:solidFill>
                  <a:schemeClr val="tx1"/>
                </a:solidFill>
              </a:rPr>
              <a:t>Dụng cụ đo: </a:t>
            </a:r>
            <a:r>
              <a:rPr lang="zh-CN" altLang="en-US" sz="3400" b="1" dirty="0" smtClean="0">
                <a:solidFill>
                  <a:schemeClr val="tx1"/>
                </a:solidFill>
              </a:rPr>
              <a:t>Ampe kế.</a:t>
            </a:r>
            <a:endParaRPr lang="vi-VN" altLang="zh-CN" sz="3400" b="1" dirty="0" smtClean="0">
              <a:solidFill>
                <a:schemeClr val="tx1"/>
              </a:solidFill>
            </a:endParaRPr>
          </a:p>
          <a:p>
            <a:pPr marL="457200" indent="-457200" algn="l">
              <a:buFontTx/>
              <a:buChar char="-"/>
            </a:pPr>
            <a:r>
              <a:rPr lang="zh-CN" altLang="en-US" sz="3400" b="1" dirty="0" smtClean="0">
                <a:solidFill>
                  <a:schemeClr val="tx1"/>
                </a:solidFill>
              </a:rPr>
              <a:t>Kí hiệu</a:t>
            </a:r>
            <a:r>
              <a:rPr lang="vi-VN" altLang="zh-CN" sz="3400" b="1" dirty="0" smtClean="0">
                <a:solidFill>
                  <a:schemeClr val="tx1"/>
                </a:solidFill>
              </a:rPr>
              <a:t> của ampe kế trong sơ đồ mạch điện</a:t>
            </a:r>
            <a:r>
              <a:rPr lang="zh-CN" altLang="en-US" sz="3400" b="1" dirty="0" smtClean="0">
                <a:solidFill>
                  <a:schemeClr val="tx1"/>
                </a:solidFill>
              </a:rPr>
              <a:t>:</a:t>
            </a:r>
            <a:endParaRPr lang="zh-CN" altLang="en-US" sz="3400" b="1" dirty="0">
              <a:solidFill>
                <a:schemeClr val="tx1"/>
              </a:solidFill>
            </a:endParaRPr>
          </a:p>
        </p:txBody>
      </p:sp>
      <p:pic>
        <p:nvPicPr>
          <p:cNvPr id="18" name="Picture 3"/>
          <p:cNvPicPr>
            <a:picLocks noGrp="1" noChangeAspect="1"/>
          </p:cNvPicPr>
          <p:nvPr>
            <p:ph sz="half" idx="2"/>
          </p:nvPr>
        </p:nvPicPr>
        <p:blipFill>
          <a:blip r:embed="rId3">
            <a:lum bright="-6000" contrast="12000"/>
          </a:blip>
          <a:stretch>
            <a:fillRect/>
          </a:stretch>
        </p:blipFill>
        <p:spPr>
          <a:xfrm>
            <a:off x="4432712" y="5097229"/>
            <a:ext cx="2910767" cy="1289054"/>
          </a:xfrm>
          <a:prstGeom prst="rect">
            <a:avLst/>
          </a:prstGeom>
          <a:noFill/>
          <a:ln>
            <a:noFill/>
          </a:ln>
        </p:spPr>
      </p:pic>
      <p:pic>
        <p:nvPicPr>
          <p:cNvPr id="3" name="Picture 6" descr="7"/>
          <p:cNvPicPr>
            <a:picLocks noChangeAspect="1"/>
          </p:cNvPicPr>
          <p:nvPr/>
        </p:nvPicPr>
        <p:blipFill>
          <a:blip r:embed="rId2"/>
          <a:stretch>
            <a:fillRect/>
          </a:stretch>
        </p:blipFill>
        <p:spPr>
          <a:xfrm>
            <a:off x="-187063" y="-186689"/>
            <a:ext cx="991904" cy="846566"/>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P spid="12" grpId="1" animBg="1"/>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1124</Words>
  <Application>Microsoft Office PowerPoint</Application>
  <PresentationFormat>Widescreen</PresentationFormat>
  <Paragraphs>109</Paragraphs>
  <Slides>25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Microsoft YaHei</vt:lpstr>
      <vt:lpstr>宋体</vt:lpstr>
      <vt:lpstr>宋体</vt:lpstr>
      <vt:lpstr>Arial</vt:lpstr>
      <vt:lpstr>Calibri</vt:lpstr>
      <vt:lpstr>Calibri Light</vt:lpstr>
      <vt:lpstr>Cambria</vt:lpstr>
      <vt:lpstr>Impact</vt:lpstr>
      <vt:lpstr>Impact MT Std</vt:lpstr>
      <vt:lpstr>Times New Roman</vt:lpstr>
      <vt:lpstr>Office 主题</vt:lpstr>
      <vt:lpstr>MỞ ĐẦU KHTN 7-HIỀN</vt:lpstr>
      <vt:lpstr>PowerPoint Presentation</vt:lpstr>
      <vt:lpstr>PowerPoint Presentation</vt:lpstr>
      <vt:lpstr>PowerPoint Presentation</vt:lpstr>
      <vt:lpstr>NÊU DỤNG CỤ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An toàn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34</cp:revision>
  <dcterms:created xsi:type="dcterms:W3CDTF">2017-05-28T12:28:00Z</dcterms:created>
  <dcterms:modified xsi:type="dcterms:W3CDTF">2025-03-04T01:20:16Z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