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07BF9-B592-80DE-4039-F42D9E4F0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3FD5D6-1693-7C2F-577A-5D51DABC7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D29E9-8A4D-FB3C-42EB-7CAC8FBB6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B911-B893-4248-B667-AB6844931F5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5E964-2591-B852-CFEF-C139F9090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E985A-DC2F-3139-AD16-D28488219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29DB-86C4-48DF-AD19-749A7E63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3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B3DB-56B5-3AAE-E898-7F341070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8DE91F-CC62-C73B-D977-880A6D940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7A988-B377-802C-F981-2E04CBD22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B911-B893-4248-B667-AB6844931F5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22F47-F181-DB81-CF83-275BFB22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C5254-D79B-C1FD-75C8-02238FF6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29DB-86C4-48DF-AD19-749A7E63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8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9C6332-1DD1-4FD4-1B87-FFC3EDE3C8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40639-6318-A89C-1D45-78FD54842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68D36-E277-73F0-F7A5-8FDA0DEB2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B911-B893-4248-B667-AB6844931F5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4B9F3-9099-384C-37B4-4126F8E33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6DF92-877B-0209-1A17-33B27F06B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29DB-86C4-48DF-AD19-749A7E63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5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49548-2436-7869-4ECA-CB0AAA5C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D8287-9DAC-D7A1-00F2-E1FF503CC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2B47B-260D-83FD-1064-F2E6C5C3D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B911-B893-4248-B667-AB6844931F5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77334-A511-6BE5-B1FD-6E08C840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B2150-94AB-C3DE-EBCE-580C7DE47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29DB-86C4-48DF-AD19-749A7E63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0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05BDC-1526-F4C8-52A4-4CB188D70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C1AD6-3400-E543-D0FA-80CB7E9CB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DF353-48C5-3D5A-4823-BB94C9698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B911-B893-4248-B667-AB6844931F5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D32E6-F605-D8B8-45E6-8F7F10E80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D01F2-DC03-5852-5617-2FF4B68DE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29DB-86C4-48DF-AD19-749A7E63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ADA82-BF28-4706-78DB-919733A8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6E815-3C8E-63CC-C677-BD849A619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AB405-9D01-546F-BD60-F66714E99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26887-283C-20EE-DE0F-3EE217102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B911-B893-4248-B667-AB6844931F5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48F4D-7FEE-B707-8284-DB6E5339E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928D1-1C92-CB70-0E6D-8A867BD82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29DB-86C4-48DF-AD19-749A7E63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3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83F03-E4E8-B572-9805-1257A8BFD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75FE1-44D1-9275-4156-7D45A38CA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F36C-2B8B-3080-D0A7-2B1C6A941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E02CE0-7ED7-B991-96D1-B51CBD50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B35780-A2FC-E72F-02EA-432FCE710F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20FC1D-63B0-7EEB-4DC3-AF1B7517A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B911-B893-4248-B667-AB6844931F5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C402A3-1A16-AB26-9E74-D0DEA2068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97A2C9-A8D2-2214-1D1B-AAA859D6E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29DB-86C4-48DF-AD19-749A7E63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8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AE01-9A7E-566E-FFAD-147161EEE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47E7B0-21E1-87F9-AC4F-6D69F5E0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B911-B893-4248-B667-AB6844931F5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9BCDC9-CD8F-DC47-FFBF-2459DF6D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4E2F2F-1305-C39E-D741-5367470E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29DB-86C4-48DF-AD19-749A7E63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2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F3D8A9-5407-4EA1-E2EB-B8AC908C6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B911-B893-4248-B667-AB6844931F5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2BAD90-345B-28FB-8F74-FA88F6B5F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4CCDB-A317-8B06-85E8-9CE67CBEE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29DB-86C4-48DF-AD19-749A7E63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3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88F7-7FFE-A7F1-90D0-73A1B0702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AD5A1-D0B5-1955-5BD4-F5F6B5C53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70627-E83D-877E-3BD0-D01CC1751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38685-D28B-CC6B-3AB1-D0FC89069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B911-B893-4248-B667-AB6844931F5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B81944-20FD-5FDD-FA59-7B0DC85FE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1A36A-3FAB-2EFC-FD1E-E68C7454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29DB-86C4-48DF-AD19-749A7E63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3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B8873-8533-81FF-2549-55DF0AB4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C189FB-CE5E-507F-EFC5-93B315548B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BC77E-6A23-9970-5AE7-09D6C161D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35A99-B3D0-50C8-68B4-4A71B040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B911-B893-4248-B667-AB6844931F5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C3011-6863-E64C-97E4-4C2491B6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15125-2BEB-2213-05C9-67D3887F4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29DB-86C4-48DF-AD19-749A7E63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1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6A8A47-F220-A6D3-3B83-6C423EFF2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9C0B2-508E-90E9-F05F-AC186BF22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27F47-C79E-3203-1C06-C8279BFD8D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FB911-B893-4248-B667-AB6844931F5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667D3-6D81-E1C5-E191-4C582D502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629F5-16F4-0348-23C1-348ECB870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29DB-86C4-48DF-AD19-749A7E63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5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3AC06A-3CAA-1CF5-1E83-45BE3BE97ACE}"/>
              </a:ext>
            </a:extLst>
          </p:cNvPr>
          <p:cNvSpPr/>
          <p:nvPr/>
        </p:nvSpPr>
        <p:spPr>
          <a:xfrm>
            <a:off x="1787236" y="609602"/>
            <a:ext cx="8617528" cy="2133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BÀI 30. </a:t>
            </a:r>
            <a:r>
              <a:rPr lang="en-US" sz="4800" dirty="0">
                <a:solidFill>
                  <a:schemeClr val="tx1"/>
                </a:solidFill>
              </a:rPr>
              <a:t>THỰC HÀNH PHÂN LOẠI THỰC VẬT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09CAA6-72BC-3E72-7036-6AABA9617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346" y="3186547"/>
            <a:ext cx="4604471" cy="367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F7E0AEB-6176-B442-6D51-6BE7EF5A9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582" y="5101936"/>
            <a:ext cx="2341418" cy="175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94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1965E6A-0B30-2982-F217-554D85189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59" y="206085"/>
            <a:ext cx="5968277" cy="322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FD5F779-F41B-61D4-317C-6CF0BA7B3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944" y="0"/>
            <a:ext cx="5805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BBE8F4C3-48B2-58A2-1D4D-9B2B3D7B6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58" y="3635085"/>
            <a:ext cx="5968277" cy="322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793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D75BF7-099C-75B9-ACA2-713F95B124C6}"/>
              </a:ext>
            </a:extLst>
          </p:cNvPr>
          <p:cNvSpPr txBox="1"/>
          <p:nvPr/>
        </p:nvSpPr>
        <p:spPr>
          <a:xfrm>
            <a:off x="0" y="530321"/>
            <a:ext cx="12039600" cy="5765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534035">
              <a:lnSpc>
                <a:spcPct val="107000"/>
              </a:lnSpc>
              <a:spcBef>
                <a:spcPts val="915"/>
              </a:spcBef>
            </a:pP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vi-VN" sz="3200" b="1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9:</a:t>
            </a:r>
            <a:r>
              <a:rPr lang="vi-VN" sz="3200" b="1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vi-VN" sz="32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32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vi-VN" sz="32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vi-VN" sz="32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vi-VN" sz="32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đây,</a:t>
            </a:r>
            <a:r>
              <a:rPr lang="vi-VN" sz="32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vi-VN" sz="3200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vi-VN" sz="32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vi-VN" sz="32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32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vi-VN" sz="32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vi-VN" sz="3200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vi-VN" sz="32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vi-VN" sz="32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vi-VN" sz="32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32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vi-VN" sz="3200" spc="-3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rêu?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805"/>
              </a:spcBef>
              <a:spcAft>
                <a:spcPts val="0"/>
              </a:spcAft>
              <a:buSzPts val="1300"/>
              <a:tabLst>
                <a:tab pos="556895" algn="l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rễ,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thân,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lá,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hoa,</a:t>
            </a:r>
            <a:r>
              <a:rPr lang="vi-VN" sz="32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quả,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915"/>
              </a:spcBef>
              <a:buSzPts val="1300"/>
              <a:tabLst>
                <a:tab pos="548005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nhánh,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dẫn,</a:t>
            </a:r>
            <a:r>
              <a:rPr lang="vi-VN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rễ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thức,</a:t>
            </a:r>
            <a:r>
              <a:rPr lang="vi-VN" sz="32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915"/>
              </a:spcBef>
              <a:buSzPts val="1300"/>
              <a:tabLst>
                <a:tab pos="548005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rễ,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thân,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lá,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vi-VN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920"/>
              </a:spcBef>
              <a:spcAft>
                <a:spcPts val="0"/>
              </a:spcAft>
              <a:buSzPts val="1300"/>
              <a:tabLst>
                <a:tab pos="556895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rễ,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thân,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lá,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5600">
              <a:spcBef>
                <a:spcPts val="920"/>
              </a:spcBef>
            </a:pP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vi-VN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10:</a:t>
            </a:r>
            <a:r>
              <a:rPr lang="vi-VN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vi-VN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đây,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vi-VN" sz="32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5600">
              <a:spcBef>
                <a:spcPts val="915"/>
              </a:spcBef>
              <a:tabLst>
                <a:tab pos="2184400" algn="l"/>
                <a:tab pos="4013835" algn="l"/>
                <a:tab pos="5385435" algn="l"/>
              </a:tabLst>
            </a:pP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trần	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vi-VN" sz="32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xỉ	C.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Rêu	D.</a:t>
            </a:r>
            <a:r>
              <a:rPr lang="vi-VN" sz="32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vi-VN" sz="32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860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20D8F4-ED8A-FFA4-56A7-BB8F9768C235}"/>
              </a:ext>
            </a:extLst>
          </p:cNvPr>
          <p:cNvSpPr txBox="1"/>
          <p:nvPr/>
        </p:nvSpPr>
        <p:spPr>
          <a:xfrm>
            <a:off x="0" y="684153"/>
            <a:ext cx="11790218" cy="3457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>
              <a:spcBef>
                <a:spcPts val="930"/>
              </a:spcBef>
            </a:pP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vi-VN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11:</a:t>
            </a:r>
            <a:r>
              <a:rPr lang="vi-VN" sz="3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 nhóm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đây,</a:t>
            </a:r>
            <a:r>
              <a:rPr lang="vi-VN" sz="32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920"/>
              </a:spcBef>
              <a:spcAft>
                <a:spcPts val="0"/>
              </a:spcAft>
              <a:buSzPts val="1300"/>
              <a:tabLst>
                <a:tab pos="556895" algn="l"/>
              </a:tabLst>
            </a:pPr>
            <a:r>
              <a:rPr lang="en-US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dương xỉ,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32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hồng, cây ổi, cây</a:t>
            </a:r>
            <a:r>
              <a:rPr lang="vi-VN" sz="32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rêu.</a:t>
            </a:r>
            <a:endParaRPr lang="en-US" sz="320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915"/>
              </a:spcBef>
              <a:buSzPts val="1300"/>
              <a:tabLst>
                <a:tab pos="548005" algn="l"/>
              </a:tabLst>
            </a:pPr>
            <a:r>
              <a:rPr lang="en-US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nhãn, cây hoa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ly, cây b</a:t>
            </a:r>
            <a:r>
              <a:rPr lang="en-US" sz="3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è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tấm,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32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vạn</a:t>
            </a:r>
            <a:r>
              <a:rPr lang="vi-VN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tuế.</a:t>
            </a:r>
            <a:endParaRPr lang="en-US" sz="320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915"/>
              </a:spcBef>
              <a:buSzPts val="1300"/>
              <a:tabLst>
                <a:tab pos="548005" algn="l"/>
              </a:tabLst>
            </a:pPr>
            <a:r>
              <a:rPr lang="en-US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bưởi, cây táo,</a:t>
            </a:r>
            <a:r>
              <a:rPr lang="vi-VN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 hồng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xiêm, cây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lúa.</a:t>
            </a:r>
            <a:endParaRPr lang="en-US" sz="320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450"/>
              </a:spcBef>
              <a:spcAft>
                <a:spcPts val="0"/>
              </a:spcAft>
              <a:buSzPts val="1300"/>
              <a:tabLst>
                <a:tab pos="556895" algn="l"/>
              </a:tabLst>
            </a:pPr>
            <a:r>
              <a:rPr lang="en-US" sz="3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thông,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rêu, cây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lúa,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 vạn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tuế.</a:t>
            </a:r>
            <a:endParaRPr lang="en-US" sz="320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78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F6EAB3-802E-DBE0-C711-A17852580C19}"/>
              </a:ext>
            </a:extLst>
          </p:cNvPr>
          <p:cNvSpPr txBox="1"/>
          <p:nvPr/>
        </p:nvSpPr>
        <p:spPr>
          <a:xfrm>
            <a:off x="0" y="1074096"/>
            <a:ext cx="12192000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>
              <a:spcBef>
                <a:spcPts val="920"/>
              </a:spcBef>
            </a:pP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vi-VN" sz="3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12:</a:t>
            </a:r>
            <a:r>
              <a:rPr lang="vi-VN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vi-VN" sz="32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nhiễm môi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vi-VN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925"/>
              </a:spcBef>
              <a:spcAft>
                <a:spcPts val="0"/>
              </a:spcAft>
              <a:buSzPts val="1300"/>
              <a:tabLst>
                <a:tab pos="556895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bụi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 độc,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vi-VN" sz="32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CO2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915"/>
              </a:spcBef>
              <a:buSzPts val="1300"/>
              <a:tabLst>
                <a:tab pos="548005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bụi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độc,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 CO2</a:t>
            </a:r>
            <a:r>
              <a:rPr lang="vi-VN" sz="32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O2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910"/>
              </a:spcBef>
              <a:buSzPts val="1300"/>
              <a:tabLst>
                <a:tab pos="548005" algn="l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bụi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độc,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hàm lượng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O2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915"/>
              </a:spcBef>
              <a:buSzPts val="1300"/>
              <a:tabLst>
                <a:tab pos="556895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bụi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bệnh, tăng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CO2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043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5940E4-BB6E-C201-D89D-A507948A043C}"/>
              </a:ext>
            </a:extLst>
          </p:cNvPr>
          <p:cNvSpPr txBox="1"/>
          <p:nvPr/>
        </p:nvSpPr>
        <p:spPr>
          <a:xfrm>
            <a:off x="0" y="907886"/>
            <a:ext cx="12192000" cy="3993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>
              <a:spcBef>
                <a:spcPts val="920"/>
              </a:spcBef>
            </a:pPr>
            <a:r>
              <a:rPr lang="vi-VN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vi-VN" sz="36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13:</a:t>
            </a:r>
            <a:r>
              <a:rPr lang="vi-VN" sz="36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 vật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vi-VN" sz="3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vi-VN" sz="3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vi-VN" sz="3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vật?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5600">
              <a:spcBef>
                <a:spcPts val="915"/>
              </a:spcBef>
              <a:tabLst>
                <a:tab pos="3098800" algn="l"/>
              </a:tabLs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vi-VN" sz="3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vi-VN" sz="3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	B.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Ngăn</a:t>
            </a:r>
            <a:r>
              <a:rPr lang="vi-VN" sz="3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 khí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5600">
              <a:spcBef>
                <a:spcPts val="920"/>
              </a:spcBef>
              <a:tabLst>
                <a:tab pos="3098800" algn="l"/>
              </a:tabLs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vi-VN" sz="36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đất,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	D.</a:t>
            </a:r>
            <a:r>
              <a:rPr lang="vi-VN" sz="3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vi-VN" sz="3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ăn,</a:t>
            </a:r>
            <a:r>
              <a:rPr lang="vi-VN" sz="3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5600">
              <a:spcBef>
                <a:spcPts val="920"/>
              </a:spcBef>
            </a:pP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5600">
              <a:spcBef>
                <a:spcPts val="920"/>
              </a:spcBef>
            </a:pPr>
            <a:r>
              <a:rPr lang="vi-VN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vi-VN" sz="36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14:</a:t>
            </a:r>
            <a:r>
              <a:rPr lang="vi-VN" sz="36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sinh sản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trần được</a:t>
            </a:r>
            <a:r>
              <a:rPr lang="vi-VN" sz="3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gì?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5600">
              <a:spcBef>
                <a:spcPts val="915"/>
              </a:spcBef>
              <a:tabLst>
                <a:tab pos="2184400" algn="l"/>
                <a:tab pos="4013835" algn="l"/>
                <a:tab pos="5842635" algn="l"/>
              </a:tabLs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vi-VN" sz="3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tử.	B.</a:t>
            </a:r>
            <a:r>
              <a:rPr lang="vi-VN" sz="36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Nón.	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Hoa.	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Rễ.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37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160A27-819E-0B26-A726-C6D6C3A70C8D}"/>
              </a:ext>
            </a:extLst>
          </p:cNvPr>
          <p:cNvSpPr txBox="1"/>
          <p:nvPr/>
        </p:nvSpPr>
        <p:spPr>
          <a:xfrm>
            <a:off x="-180110" y="415856"/>
            <a:ext cx="12275127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>
              <a:spcBef>
                <a:spcPts val="920"/>
              </a:spcBef>
            </a:pPr>
            <a:r>
              <a:rPr lang="vi-VN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vi-VN" sz="36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15:</a:t>
            </a:r>
            <a:r>
              <a:rPr lang="vi-VN" sz="36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vi-VN" sz="3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 nào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vi-VN" sz="3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vi-VN" sz="3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 sức</a:t>
            </a:r>
            <a:r>
              <a:rPr lang="vi-VN" sz="3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khỏe</a:t>
            </a:r>
            <a:r>
              <a:rPr lang="vi-VN" sz="3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người?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8550" indent="-742950">
              <a:spcBef>
                <a:spcPts val="930"/>
              </a:spcBef>
              <a:buAutoNum type="alphaUcPeriod"/>
              <a:tabLst>
                <a:tab pos="1727200" algn="l"/>
                <a:tab pos="3556000" algn="l"/>
                <a:tab pos="4928235" algn="l"/>
              </a:tabLs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trúc đào.	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vi-VN" sz="3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gọng</a:t>
            </a:r>
            <a:r>
              <a:rPr lang="vi-VN" sz="3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vó.	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5600">
              <a:spcBef>
                <a:spcPts val="930"/>
              </a:spcBef>
              <a:tabLst>
                <a:tab pos="1727200" algn="l"/>
                <a:tab pos="3556000" algn="l"/>
                <a:tab pos="4928235" algn="l"/>
              </a:tabLst>
            </a:pP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tam</a:t>
            </a:r>
            <a:r>
              <a:rPr lang="vi-VN" sz="3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thất.	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r>
              <a:rPr lang="vi-VN" sz="3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3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giảo</a:t>
            </a:r>
            <a:r>
              <a:rPr lang="vi-VN" sz="3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vi-VN" sz="3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lam.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704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20E360-7D80-8F9E-AE96-42D2490E9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001936"/>
              </p:ext>
            </p:extLst>
          </p:nvPr>
        </p:nvGraphicFramePr>
        <p:xfrm>
          <a:off x="415636" y="1648691"/>
          <a:ext cx="10917382" cy="473602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26152">
                  <a:extLst>
                    <a:ext uri="{9D8B030D-6E8A-4147-A177-3AD203B41FA5}">
                      <a16:colId xmlns:a16="http://schemas.microsoft.com/office/drawing/2014/main" val="3719811439"/>
                    </a:ext>
                  </a:extLst>
                </a:gridCol>
                <a:gridCol w="6236613">
                  <a:extLst>
                    <a:ext uri="{9D8B030D-6E8A-4147-A177-3AD203B41FA5}">
                      <a16:colId xmlns:a16="http://schemas.microsoft.com/office/drawing/2014/main" val="2917196585"/>
                    </a:ext>
                  </a:extLst>
                </a:gridCol>
                <a:gridCol w="3454617">
                  <a:extLst>
                    <a:ext uri="{9D8B030D-6E8A-4147-A177-3AD203B41FA5}">
                      <a16:colId xmlns:a16="http://schemas.microsoft.com/office/drawing/2014/main" val="2101444813"/>
                    </a:ext>
                  </a:extLst>
                </a:gridCol>
              </a:tblGrid>
              <a:tr h="402783">
                <a:tc>
                  <a:txBody>
                    <a:bodyPr/>
                    <a:lstStyle/>
                    <a:p>
                      <a:pPr marL="182880" marR="172720" algn="ctr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09345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vi-VN" sz="3200" spc="-2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 nhận</a:t>
                      </a:r>
                      <a:r>
                        <a:rPr lang="vi-VN" sz="3200" spc="-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1945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vi-VN" sz="3200" spc="-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thực</a:t>
                      </a:r>
                      <a:r>
                        <a:rPr lang="vi-VN" sz="3200" spc="-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153540"/>
                  </a:ext>
                </a:extLst>
              </a:tr>
              <a:tr h="805565">
                <a:tc>
                  <a:txBody>
                    <a:bodyPr/>
                    <a:lstStyle/>
                    <a:p>
                      <a:pPr marL="10160" algn="ctr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3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thân,</a:t>
                      </a:r>
                      <a:r>
                        <a:rPr lang="vi-VN" sz="3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rễ; lá</a:t>
                      </a:r>
                      <a:r>
                        <a:rPr lang="vi-VN" sz="3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 cuộn</a:t>
                      </a:r>
                      <a:r>
                        <a:rPr lang="vi-VN" sz="3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tròn.</a:t>
                      </a:r>
                      <a:r>
                        <a:rPr lang="vi-VN" sz="3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vi-VN" sz="3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vi-VN" sz="3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vi-VN" sz="3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vi-VN" sz="3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83233"/>
                  </a:ext>
                </a:extLst>
              </a:tr>
              <a:tr h="1120562">
                <a:tc>
                  <a:txBody>
                    <a:bodyPr/>
                    <a:lstStyle/>
                    <a:p>
                      <a:pPr marL="10160" algn="ctr">
                        <a:spcBef>
                          <a:spcPts val="955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51435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vi-VN" sz="3200" spc="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vi-VN" sz="3200" spc="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gỗ,</a:t>
                      </a:r>
                      <a:r>
                        <a:rPr lang="vi-VN" sz="32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vi-VN" sz="3200" spc="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vi-VN" sz="3200" spc="3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vi-VN" sz="32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kim,</a:t>
                      </a:r>
                      <a:r>
                        <a:rPr lang="vi-VN" sz="3200" spc="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vi-VN" sz="32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3200" spc="4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hoa,</a:t>
                      </a:r>
                      <a:r>
                        <a:rPr lang="vi-VN" sz="3200" spc="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vi-VN" sz="3200" spc="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vi-VN" sz="3200" spc="-3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vi-VN" sz="3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vi-VN" sz="3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vi-VN" sz="32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012777"/>
                  </a:ext>
                </a:extLst>
              </a:tr>
              <a:tr h="689379">
                <a:tc>
                  <a:txBody>
                    <a:bodyPr/>
                    <a:lstStyle/>
                    <a:p>
                      <a:pPr marL="10160" algn="ctr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vi-VN" sz="3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vi-VN" sz="3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vi-VN" sz="3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ẩm</a:t>
                      </a:r>
                      <a:r>
                        <a:rPr lang="vi-VN" sz="3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ướt,</a:t>
                      </a:r>
                      <a:r>
                        <a:rPr lang="vi-VN" sz="3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3200" spc="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rễ,</a:t>
                      </a:r>
                      <a:r>
                        <a:rPr lang="vi-VN" sz="3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thân,</a:t>
                      </a:r>
                      <a:r>
                        <a:rPr lang="vi-VN" sz="3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vi-VN" sz="3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994950"/>
                  </a:ext>
                </a:extLst>
              </a:tr>
              <a:tr h="805565">
                <a:tc>
                  <a:txBody>
                    <a:bodyPr/>
                    <a:lstStyle/>
                    <a:p>
                      <a:pPr marL="10160" algn="ctr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32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rễ,</a:t>
                      </a:r>
                      <a:r>
                        <a:rPr lang="vi-VN" sz="32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thân, lá,</a:t>
                      </a:r>
                      <a:r>
                        <a:rPr lang="vi-VN" sz="32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3200" b="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vi-VN" sz="32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dẫn,</a:t>
                      </a:r>
                      <a:r>
                        <a:rPr lang="vi-VN" sz="32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32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hoa,</a:t>
                      </a:r>
                      <a:r>
                        <a:rPr lang="vi-VN" sz="32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quả, hạt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4416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03B422D-30F2-A646-DA1B-B9E4811304FE}"/>
              </a:ext>
            </a:extLst>
          </p:cNvPr>
          <p:cNvSpPr txBox="1"/>
          <p:nvPr/>
        </p:nvSpPr>
        <p:spPr>
          <a:xfrm>
            <a:off x="-110837" y="265469"/>
            <a:ext cx="114438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>
              <a:spcBef>
                <a:spcPts val="915"/>
              </a:spcBef>
            </a:pP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vi-VN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16:</a:t>
            </a:r>
            <a:r>
              <a:rPr lang="vi-VN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 nhóm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 ứng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điêm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066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830B999-5023-8469-AF4C-53D6D6086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368"/>
            <a:ext cx="119443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17: </a:t>
            </a:r>
            <a:r>
              <a: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 vào đặc điểm các nhóm thực vật, hãy xây dựng khóa lưỡng phân theo gợi ý sau: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1" name="image30.jpeg" descr="Dựa vào đặc điểm các nhóm thực vật, hãy xây dựng khóa lưỡng phân theo gợi ý  sau: - Trắc nghiệm Sinh học">
            <a:extLst>
              <a:ext uri="{FF2B5EF4-FFF2-40B4-BE49-F238E27FC236}">
                <a16:creationId xmlns:a16="http://schemas.microsoft.com/office/drawing/2014/main" id="{2E524EE5-D90F-C042-696D-40CE8FE57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342" y="1614777"/>
            <a:ext cx="6597650" cy="504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D72ED67-4525-2ECF-691D-4C4A74C56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4587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54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CB2756-E2FC-82E3-9D3E-404CD4DB8578}"/>
              </a:ext>
            </a:extLst>
          </p:cNvPr>
          <p:cNvSpPr txBox="1"/>
          <p:nvPr/>
        </p:nvSpPr>
        <p:spPr>
          <a:xfrm>
            <a:off x="195262" y="967431"/>
            <a:ext cx="11801475" cy="3521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534035">
              <a:lnSpc>
                <a:spcPct val="108000"/>
              </a:lnSpc>
              <a:spcBef>
                <a:spcPts val="450"/>
              </a:spcBef>
              <a:spcAft>
                <a:spcPts val="0"/>
              </a:spcAft>
            </a:pP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18:</a:t>
            </a:r>
            <a:r>
              <a:rPr lang="vi-VN" sz="3200" b="1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vi-VN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32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từ: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rễ,</a:t>
            </a:r>
            <a:r>
              <a:rPr lang="vi-VN" sz="32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ngọn,</a:t>
            </a:r>
            <a:r>
              <a:rPr lang="vi-VN" sz="3200" i="1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thân,</a:t>
            </a:r>
            <a:r>
              <a:rPr lang="vi-VN" sz="32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vi-VN" sz="3200" i="1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dẫn,</a:t>
            </a:r>
            <a:r>
              <a:rPr lang="vi-VN" sz="32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lá,</a:t>
            </a:r>
            <a:r>
              <a:rPr lang="vi-VN" sz="3200" i="1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túi</a:t>
            </a:r>
            <a:r>
              <a:rPr lang="vi-VN" sz="3200" i="1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vi-VN" sz="3200" i="1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tử,</a:t>
            </a:r>
            <a:r>
              <a:rPr lang="vi-VN" sz="32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vi-VN" sz="32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32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vi-VN" sz="32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vi-VN" sz="32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32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32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vi-VN" sz="32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vi-VN" sz="32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3200" spc="-3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vi-VN" sz="32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vi-VN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5600" marR="850900">
              <a:lnSpc>
                <a:spcPct val="160000"/>
              </a:lnSpc>
              <a:spcBef>
                <a:spcPts val="775"/>
              </a:spcBef>
              <a:spcAft>
                <a:spcPts val="0"/>
              </a:spcAft>
            </a:pP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 rêu gồm có (1) .... (2)... , chưa có (3) ... chính thức. Trong thân và lá rêu chưa có (4)...</a:t>
            </a:r>
            <a:r>
              <a:rPr lang="vi-VN" sz="3200" spc="-3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Rêu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vi-VN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(5)...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 chứa trong (6)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....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này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vi-VN" sz="32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(7)...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rêu.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9A8A4F-BEAB-BA18-7B7D-C3ABA8FC7F98}"/>
              </a:ext>
            </a:extLst>
          </p:cNvPr>
          <p:cNvSpPr txBox="1"/>
          <p:nvPr/>
        </p:nvSpPr>
        <p:spPr>
          <a:xfrm>
            <a:off x="2381" y="5244238"/>
            <a:ext cx="116419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>
              <a:spcBef>
                <a:spcPts val="795"/>
              </a:spcBef>
            </a:pP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vi-VN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"rừng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vi-VN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phổi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xanh"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vi-VN" sz="32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83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D796D6C-5B5F-A7EF-314A-A402DD199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588327" cy="232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F7C8A6-F65A-53BC-100B-0B8264F97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326" y="0"/>
            <a:ext cx="3186547" cy="2348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5D2AB82-1E9A-8348-29E7-16F041ADE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45" y="9959"/>
            <a:ext cx="2673927" cy="234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C327D85-FC0E-0427-26CB-CAD81029B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072" y="0"/>
            <a:ext cx="2673928" cy="235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50145F6-13B9-8858-F0E1-4CF64DD8C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" y="2325614"/>
            <a:ext cx="3519054" cy="212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ED1DC0B1-21D0-3E79-D6FF-55985C4A6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34" y="2385255"/>
            <a:ext cx="3186547" cy="211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3221527A-207D-1C82-8A09-39D455B1B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872" y="2368266"/>
            <a:ext cx="2743200" cy="208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CC82C68-0FAD-1647-5EBB-AF364C06E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072" y="2518820"/>
            <a:ext cx="2569328" cy="212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A5AC12DC-4D13-CE74-DB95-AD1CD1720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6" y="4453801"/>
            <a:ext cx="3521997" cy="232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èo – Thủy Sinh – Cá Cảnh – Bèo Tấm | - Hazomi.com - Mua Sắm Trực Tuyến Số  1 Việt Nam">
            <a:extLst>
              <a:ext uri="{FF2B5EF4-FFF2-40B4-BE49-F238E27FC236}">
                <a16:creationId xmlns:a16="http://schemas.microsoft.com/office/drawing/2014/main" id="{53F6CAE4-1580-88EF-7F6D-F8F76E01C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0" y="4402927"/>
            <a:ext cx="2971284" cy="2327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E7851504-B2E0-8670-84ED-11519C375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465" y="4513008"/>
            <a:ext cx="2944608" cy="221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D37936E7-59FA-69B5-1326-D6BB3A17D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072" y="4542017"/>
            <a:ext cx="2673928" cy="232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080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>
            <a:extLst>
              <a:ext uri="{FF2B5EF4-FFF2-40B4-BE49-F238E27FC236}">
                <a16:creationId xmlns:a16="http://schemas.microsoft.com/office/drawing/2014/main" id="{94E841A6-E65A-E987-967F-833F4BA14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8" y="177204"/>
            <a:ext cx="9615054" cy="650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723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347183-4CAF-D7BA-C11F-7A8FD034443D}"/>
              </a:ext>
            </a:extLst>
          </p:cNvPr>
          <p:cNvSpPr/>
          <p:nvPr/>
        </p:nvSpPr>
        <p:spPr>
          <a:xfrm>
            <a:off x="665017" y="1717964"/>
            <a:ext cx="11152909" cy="15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04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621BB1-7DD2-9DF7-3B16-FB8C8100F1CE}"/>
              </a:ext>
            </a:extLst>
          </p:cNvPr>
          <p:cNvSpPr/>
          <p:nvPr/>
        </p:nvSpPr>
        <p:spPr>
          <a:xfrm>
            <a:off x="665017" y="1717964"/>
            <a:ext cx="11152909" cy="15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79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CC41-B322-1A5F-4229-F176613C56EF}"/>
              </a:ext>
            </a:extLst>
          </p:cNvPr>
          <p:cNvSpPr txBox="1"/>
          <p:nvPr/>
        </p:nvSpPr>
        <p:spPr>
          <a:xfrm>
            <a:off x="124691" y="846400"/>
            <a:ext cx="12067309" cy="1633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>
              <a:spcBef>
                <a:spcPts val="920"/>
              </a:spcBef>
            </a:pP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vi-VN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1:</a:t>
            </a:r>
            <a:r>
              <a:rPr lang="vi-VN" sz="3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sau,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 nào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vi-VN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vi-VN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hoa,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5600">
              <a:spcBef>
                <a:spcPts val="450"/>
              </a:spcBef>
              <a:tabLst>
                <a:tab pos="2184400" algn="l"/>
                <a:tab pos="4013835" algn="l"/>
                <a:tab pos="5385435" algn="l"/>
              </a:tabLst>
            </a:pPr>
            <a:b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r>
              <a:rPr lang="vi-VN" sz="32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bưởi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vạn tuế	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Rêu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tản	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26ACFB-9CE1-AD45-A86C-13D22B6ED6C0}"/>
              </a:ext>
            </a:extLst>
          </p:cNvPr>
          <p:cNvSpPr txBox="1"/>
          <p:nvPr/>
        </p:nvSpPr>
        <p:spPr>
          <a:xfrm>
            <a:off x="0" y="3429000"/>
            <a:ext cx="12067309" cy="1192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>
              <a:spcBef>
                <a:spcPts val="920"/>
              </a:spcBef>
            </a:pP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vi-VN" sz="3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2:</a:t>
            </a:r>
            <a:r>
              <a:rPr lang="vi-VN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32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xỉ, các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túi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5600">
              <a:spcBef>
                <a:spcPts val="925"/>
              </a:spcBef>
              <a:tabLst>
                <a:tab pos="2184400" algn="l"/>
                <a:tab pos="4013835" algn="l"/>
                <a:tab pos="5385435" algn="l"/>
              </a:tabLst>
            </a:pP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Mật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 lá.	B.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vi-VN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lá.	C.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cây.	D.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Rễ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4888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696A7-2353-0D55-4328-94CA6A3D3DDA}"/>
              </a:ext>
            </a:extLst>
          </p:cNvPr>
          <p:cNvSpPr txBox="1"/>
          <p:nvPr/>
        </p:nvSpPr>
        <p:spPr>
          <a:xfrm>
            <a:off x="0" y="485082"/>
            <a:ext cx="12192000" cy="1192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>
              <a:spcBef>
                <a:spcPts val="920"/>
              </a:spcBef>
            </a:pP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vi-VN" sz="3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3:</a:t>
            </a:r>
            <a:r>
              <a:rPr lang="vi-VN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vi-VN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vi-VN" sz="32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5600">
              <a:spcBef>
                <a:spcPts val="915"/>
              </a:spcBef>
              <a:tabLst>
                <a:tab pos="2184400" algn="l"/>
                <a:tab pos="4013835" algn="l"/>
                <a:tab pos="5385435" algn="l"/>
              </a:tabLst>
            </a:pP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chuối	B.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	C.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	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mía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AE2B1F-3C18-D563-B273-66AA331E5205}"/>
              </a:ext>
            </a:extLst>
          </p:cNvPr>
          <p:cNvSpPr txBox="1"/>
          <p:nvPr/>
        </p:nvSpPr>
        <p:spPr>
          <a:xfrm>
            <a:off x="-245920" y="2771127"/>
            <a:ext cx="12022283" cy="1192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>
              <a:spcBef>
                <a:spcPts val="920"/>
              </a:spcBef>
            </a:pP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vi-VN" sz="3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4:</a:t>
            </a:r>
            <a:r>
              <a:rPr lang="vi-VN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 đây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vi-VN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 có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5600">
              <a:spcBef>
                <a:spcPts val="915"/>
              </a:spcBef>
              <a:tabLst>
                <a:tab pos="2184400" algn="l"/>
                <a:tab pos="4013835" algn="l"/>
                <a:tab pos="5385435" algn="l"/>
              </a:tabLst>
            </a:pP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xỉ	B.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bèo tây	C.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chuối	D.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lúa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543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209AF1-C6B3-045E-A3BA-778CAA8636DB}"/>
              </a:ext>
            </a:extLst>
          </p:cNvPr>
          <p:cNvSpPr txBox="1"/>
          <p:nvPr/>
        </p:nvSpPr>
        <p:spPr>
          <a:xfrm>
            <a:off x="-1" y="624352"/>
            <a:ext cx="11942619" cy="4057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>
              <a:spcBef>
                <a:spcPts val="920"/>
              </a:spcBef>
            </a:pP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vi-VN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5:</a:t>
            </a:r>
            <a:r>
              <a:rPr lang="vi-VN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sinh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 không bao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69950" indent="-514350">
              <a:spcBef>
                <a:spcPts val="920"/>
              </a:spcBef>
              <a:buAutoNum type="alphaUcPeriod"/>
              <a:tabLst>
                <a:tab pos="2184400" algn="l"/>
                <a:tab pos="4013835" algn="l"/>
                <a:tab pos="5385435" algn="l"/>
              </a:tabLst>
            </a:pP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	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vi-VN" sz="32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	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	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Rễ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5600">
              <a:spcBef>
                <a:spcPts val="920"/>
              </a:spcBef>
              <a:tabLst>
                <a:tab pos="2184400" algn="l"/>
                <a:tab pos="4013835" algn="l"/>
                <a:tab pos="5385435" algn="l"/>
              </a:tabLst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5600" marR="534035">
              <a:lnSpc>
                <a:spcPct val="107000"/>
              </a:lnSpc>
              <a:spcBef>
                <a:spcPts val="915"/>
              </a:spcBef>
            </a:pP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vi-VN" sz="3200" b="1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6:</a:t>
            </a:r>
            <a:r>
              <a:rPr lang="vi-VN" sz="3200" b="1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vi-VN" sz="32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32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32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sau:</a:t>
            </a:r>
            <a:r>
              <a:rPr lang="vi-VN" sz="32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na,</a:t>
            </a:r>
            <a:r>
              <a:rPr lang="vi-VN" sz="32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cúc,</a:t>
            </a:r>
            <a:r>
              <a:rPr lang="vi-VN" sz="32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cam,</a:t>
            </a:r>
            <a:r>
              <a:rPr lang="vi-VN" sz="32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rau</a:t>
            </a:r>
            <a:r>
              <a:rPr lang="vi-VN" sz="32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bợ,</a:t>
            </a:r>
            <a:r>
              <a:rPr lang="vi-VN" sz="32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khoai</a:t>
            </a:r>
            <a:r>
              <a:rPr lang="vi-VN" sz="32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tây.</a:t>
            </a:r>
            <a:r>
              <a:rPr lang="vi-VN" sz="32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2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vi-VN" sz="32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vi-VN" sz="32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32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32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vi-VN" sz="32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vi-VN" sz="32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vi-VN" sz="3200" spc="-3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vi-VN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5600">
              <a:spcBef>
                <a:spcPts val="805"/>
              </a:spcBef>
              <a:tabLst>
                <a:tab pos="2184400" algn="l"/>
                <a:tab pos="4013835" algn="l"/>
                <a:tab pos="5385435" algn="l"/>
              </a:tabLst>
            </a:pP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	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	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	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722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621123-B896-572B-A695-EFCA3421385F}"/>
              </a:ext>
            </a:extLst>
          </p:cNvPr>
          <p:cNvSpPr txBox="1"/>
          <p:nvPr/>
        </p:nvSpPr>
        <p:spPr>
          <a:xfrm>
            <a:off x="-152400" y="469030"/>
            <a:ext cx="12344400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>
              <a:spcBef>
                <a:spcPts val="915"/>
              </a:spcBef>
            </a:pP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vi-VN" sz="3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7:</a:t>
            </a:r>
            <a:r>
              <a:rPr lang="vi-VN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 dưới đây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 không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5600">
              <a:spcBef>
                <a:spcPts val="915"/>
              </a:spcBef>
              <a:tabLst>
                <a:tab pos="3271520" algn="l"/>
              </a:tabLst>
            </a:pP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r>
              <a:rPr lang="vi-VN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Rêu,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</a:t>
            </a:r>
            <a:r>
              <a:rPr lang="vi-VN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đề,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mồng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tơi,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rau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ngót	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vi-VN" sz="3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lốt,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giới,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húng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quế,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diếp cá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5600">
              <a:spcBef>
                <a:spcPts val="920"/>
              </a:spcBef>
              <a:tabLst>
                <a:tab pos="3269615" algn="l"/>
              </a:tabLst>
            </a:pP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vi-VN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Mía,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tre, dương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xỉ,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	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vi-VN" sz="32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đàn, thông, rau bợ,</a:t>
            </a:r>
            <a:r>
              <a:rPr lang="vi-VN" sz="32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xỉ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76879B-67BA-F3EC-8A22-4E4A4EE68A79}"/>
              </a:ext>
            </a:extLst>
          </p:cNvPr>
          <p:cNvSpPr txBox="1"/>
          <p:nvPr/>
        </p:nvSpPr>
        <p:spPr>
          <a:xfrm>
            <a:off x="138546" y="3692237"/>
            <a:ext cx="12053454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>
              <a:spcBef>
                <a:spcPts val="915"/>
              </a:spcBef>
            </a:pP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vi-VN" sz="3200" b="1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8:</a:t>
            </a:r>
            <a:r>
              <a:rPr lang="vi-VN" sz="3200" b="1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vi-VN" sz="32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vi-VN" sz="32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vi-VN" sz="32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vi-VN" sz="32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vi-VN" sz="32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vi-VN" sz="32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2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32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vi-VN" sz="32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32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vi-VN" sz="32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</a:t>
            </a:r>
            <a:r>
              <a:rPr lang="vi-VN" sz="32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vi-VN" sz="32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vi-VN" sz="32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2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32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32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vi-VN" sz="32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vi-VN" sz="32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32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5600">
              <a:spcBef>
                <a:spcPts val="920"/>
              </a:spcBef>
              <a:tabLst>
                <a:tab pos="3098800" algn="l"/>
              </a:tabLst>
            </a:pP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 hạt	B.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2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 và</a:t>
            </a:r>
            <a:r>
              <a:rPr lang="vi-VN" sz="32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5600">
              <a:spcBef>
                <a:spcPts val="920"/>
              </a:spcBef>
              <a:tabLst>
                <a:tab pos="3098800" algn="l"/>
              </a:tabLst>
            </a:pP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	D.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vi-VN" sz="3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vi-VN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3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912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1064</Words>
  <Application>Microsoft Office PowerPoint</Application>
  <PresentationFormat>Widescreen</PresentationFormat>
  <Paragraphs>69</Paragraphs>
  <Slides>18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Le Nhung</cp:lastModifiedBy>
  <cp:revision>2</cp:revision>
  <dcterms:created xsi:type="dcterms:W3CDTF">2024-03-14T22:21:02Z</dcterms:created>
  <dcterms:modified xsi:type="dcterms:W3CDTF">2025-02-10T03:41:01Z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2025-02-10T03:40:49Z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8d9039fd-9862-4bfc-a9ba-22349e291217</vt:lpwstr>
  </property>
  <property fmtid="{D5CDD505-2E9C-101B-9397-08002B2CF9AE}" pid="7" name="MSIP_Label_defa4170-0d19-0005-0004-bc88714345d2_ActionId">
    <vt:lpwstr>8dee71b9-b486-472d-8272-1c83d91a99bd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</Properties>
</file>