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17" r:id="rId2"/>
    <p:sldId id="333" r:id="rId3"/>
    <p:sldId id="334" r:id="rId4"/>
    <p:sldId id="335" r:id="rId5"/>
    <p:sldId id="336" r:id="rId6"/>
    <p:sldId id="337" r:id="rId7"/>
    <p:sldId id="338" r:id="rId8"/>
    <p:sldId id="339" r:id="rId9"/>
    <p:sldId id="340" r:id="rId10"/>
    <p:sldId id="341" r:id="rId11"/>
    <p:sldId id="342" r:id="rId12"/>
    <p:sldId id="343" r:id="rId13"/>
    <p:sldId id="344" r:id="rId14"/>
    <p:sldId id="345" r:id="rId15"/>
    <p:sldId id="346" r:id="rId16"/>
    <p:sldId id="347" r:id="rId17"/>
    <p:sldId id="348" r:id="rId18"/>
    <p:sldId id="349" r:id="rId19"/>
    <p:sldId id="360" r:id="rId20"/>
    <p:sldId id="351" r:id="rId21"/>
    <p:sldId id="361" r:id="rId22"/>
    <p:sldId id="366" r:id="rId23"/>
    <p:sldId id="365" r:id="rId24"/>
    <p:sldId id="352" r:id="rId25"/>
    <p:sldId id="363" r:id="rId26"/>
    <p:sldId id="354" r:id="rId27"/>
    <p:sldId id="364" r:id="rId28"/>
    <p:sldId id="355" r:id="rId29"/>
    <p:sldId id="356" r:id="rId30"/>
    <p:sldId id="325" r:id="rId31"/>
    <p:sldId id="358" r:id="rId32"/>
    <p:sldId id="35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006600"/>
    <a:srgbClr val="00FF00"/>
    <a:srgbClr val="00FFFF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12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322B47-D1C3-47F9-AD5D-F76FF46A844C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DFBE9-2A1F-4B2A-857E-29A403051E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88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">
            <a:extLst>
              <a:ext uri="{FF2B5EF4-FFF2-40B4-BE49-F238E27FC236}">
                <a16:creationId xmlns="" xmlns:a16="http://schemas.microsoft.com/office/drawing/2014/main" id="{152317FE-88B5-4D1F-AECF-DA69D6779B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6001" y="1439069"/>
            <a:ext cx="3780000" cy="360362"/>
          </a:xfrm>
        </p:spPr>
        <p:txBody>
          <a:bodyPr/>
          <a:lstStyle>
            <a:lvl1pPr marL="0" indent="0">
              <a:buNone/>
              <a:defRPr sz="2300" b="1"/>
            </a:lvl1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Left Col">
            <a:extLst>
              <a:ext uri="{FF2B5EF4-FFF2-40B4-BE49-F238E27FC236}">
                <a16:creationId xmlns=""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86000" y="2232000"/>
            <a:ext cx="3780000" cy="388800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3B63572F-04A5-456D-9066-1A65AFF5E6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46592" y="1618154"/>
            <a:ext cx="3490766" cy="4322762"/>
          </a:xfrm>
          <a:solidFill>
            <a:schemeClr val="bg1">
              <a:lumMod val="95000"/>
            </a:schemeClr>
          </a:solidFill>
          <a:ln w="127000" cap="sq">
            <a:solidFill>
              <a:schemeClr val="bg1"/>
            </a:solidFill>
            <a:miter lim="800000"/>
          </a:ln>
          <a:effectLst>
            <a:outerShdw blurRad="279400" dir="2700000" algn="tl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Image</a:t>
            </a:r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C244BFD7-9033-43B0-B827-AB996B46D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AE86091-57C4-4FD4-AD4D-D661E967DA1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19ED130-1AEB-4B32-8F68-4DC1E650012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42857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S&#7921;%20n&#243;ng%20ch&#7843;y.mp4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s&#7921;%20&#273;&#244;ng%20&#273;&#7863;c.mp4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S&#7921;%20ng&#432;ng%20t&#7909;.mp4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S&#7921;%20bay%20h&#417;i.mp4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762000"/>
            <a:ext cx="9144000" cy="6096000"/>
          </a:xfrm>
          <a:ln>
            <a:solidFill>
              <a:srgbClr val="0000FF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SỰ ĐA DẠNG CỦA CHẤT:</a:t>
            </a:r>
          </a:p>
          <a:p>
            <a:pPr algn="just"/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152400" y="0"/>
            <a:ext cx="937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8: SỰ ĐA DẠNG VÀ CÁC THỂ CƠ BẢN CỦA CHẤT. </a:t>
            </a:r>
          </a:p>
          <a:p>
            <a:pPr algn="ctr"/>
            <a:r>
              <a:rPr lang="en-US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 CHẤT CỦA CHẤT.</a:t>
            </a:r>
            <a:endParaRPr lang="en-US" sz="24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0" y="838200"/>
            <a:ext cx="2286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8.1?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)?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do con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)?</a:t>
            </a:r>
            <a:endParaRPr lang="en-US" sz="24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6908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0" y="4724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51009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…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54819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/>
      <p:bldP spid="12" grpId="0"/>
      <p:bldP spid="14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15000" y="305812"/>
            <a:ext cx="3429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 (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8.7)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8.2.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49039"/>
            <a:ext cx="6858000" cy="3068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010400" y="3951744"/>
            <a:ext cx="2133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29" y="523220"/>
            <a:ext cx="5412069" cy="3129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77546" y="44202"/>
            <a:ext cx="4644092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TÍNH CHẤT CỦA CHẤT: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4102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25858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706" y="76199"/>
            <a:ext cx="7043694" cy="529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0386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9530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khét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Welcome\Desktop\Cap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9814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0386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9530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khét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Welcome\Desktop\Cap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9814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228600"/>
            <a:ext cx="8955157" cy="6096000"/>
          </a:xfrm>
          <a:ln>
            <a:solidFill>
              <a:srgbClr val="0000FF"/>
            </a:solidFill>
          </a:ln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TÍNH CHẤT CỦA CHẤT: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hủy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0386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9530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Welcome\Desktop\Cap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9814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0386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9530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vôi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mòn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vôi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carbon dioxide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Welcome\Desktop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47650"/>
            <a:ext cx="5203736" cy="36385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19200" y="533400"/>
            <a:ext cx="6553200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Rượu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>
              <a:buFontTx/>
              <a:buChar char="-"/>
            </a:pP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rượu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 uiExpand="1" build="allAtOnce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78" y="0"/>
            <a:ext cx="9144000" cy="6858000"/>
          </a:xfrm>
          <a:ln>
            <a:solidFill>
              <a:srgbClr val="0000FF"/>
            </a:solidFill>
          </a:ln>
        </p:spPr>
        <p:txBody>
          <a:bodyPr>
            <a:noAutofit/>
          </a:bodyPr>
          <a:lstStyle/>
          <a:p>
            <a:pPr algn="just"/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TÍNH CHẤT CỦA CHẤT:</a:t>
            </a:r>
          </a:p>
          <a:p>
            <a:pPr algn="just">
              <a:buFontTx/>
              <a:buChar char="-"/>
            </a:pPr>
            <a:r>
              <a:rPr lang="en-US" sz="27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7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US" sz="27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hủy</a:t>
            </a:r>
            <a:endParaRPr lang="en-US" sz="27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lường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SỰ CHUYỂN THỂ CỦA CHẤT: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0" y="304800"/>
            <a:ext cx="9144000" cy="6096000"/>
          </a:xfrm>
          <a:ln>
            <a:solidFill>
              <a:srgbClr val="0000FF"/>
            </a:solidFill>
          </a:ln>
        </p:spPr>
        <p:txBody>
          <a:bodyPr>
            <a:normAutofit/>
          </a:bodyPr>
          <a:lstStyle/>
          <a:p>
            <a:pPr algn="just"/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 SỰ CHUYỂN THỂ CỦA CHẤT:</a:t>
            </a:r>
          </a:p>
        </p:txBody>
      </p:sp>
      <p:pic>
        <p:nvPicPr>
          <p:cNvPr id="6" name="Picture 5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057400"/>
            <a:ext cx="5952310" cy="23436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0600" y="4619393"/>
            <a:ext cx="7162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ebdings" panose="05030102010509060703" pitchFamily="18" charset="2"/>
              </a:rPr>
              <a:t>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 sao kem lại tan chảy khi đưa ra ngoài tủ lạnh?</a:t>
            </a:r>
          </a:p>
          <a:p>
            <a:pPr marL="342900" indent="-342900" algn="just">
              <a:buFont typeface="Wingdings" panose="05000000000000000000" pitchFamily="2" charset="2"/>
              <a:buChar char="F"/>
            </a:pPr>
            <a:r>
              <a:rPr lang="en-US" sz="2400" dirty="0" smtClean="0">
                <a:solidFill>
                  <a:srgbClr val="4E3BAD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Nhiệt độ ngoài môi trường cao hơn nhiệt độ trong tủ lạnh làm cho kem chuyển từ thể rắn sang thể lỏng.</a:t>
            </a:r>
          </a:p>
          <a:p>
            <a:pPr algn="just"/>
            <a:r>
              <a:rPr lang="en-US" sz="2400" b="1" i="1" dirty="0" smtClean="0">
                <a:solidFill>
                  <a:srgbClr val="FD0353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 Sự </a:t>
            </a:r>
            <a:r>
              <a:rPr lang="en-US" sz="2400" b="1" i="1" dirty="0" err="1" smtClean="0">
                <a:solidFill>
                  <a:srgbClr val="FD0353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nóng</a:t>
            </a:r>
            <a:r>
              <a:rPr lang="en-US" sz="2400" b="1" i="1" dirty="0" smtClean="0">
                <a:solidFill>
                  <a:srgbClr val="FD0353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b="1" i="1" dirty="0" err="1" smtClean="0">
                <a:solidFill>
                  <a:srgbClr val="FD0353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chảy</a:t>
            </a:r>
            <a:r>
              <a:rPr lang="vi-VN" sz="2400" b="1" i="1" dirty="0" smtClean="0">
                <a:solidFill>
                  <a:srgbClr val="FD0353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là gì?</a:t>
            </a:r>
            <a:r>
              <a:rPr lang="en-US" sz="2400" b="1" i="1" dirty="0" smtClean="0">
                <a:solidFill>
                  <a:srgbClr val="FD0353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.</a:t>
            </a:r>
            <a:endParaRPr lang="en-US" sz="2400" b="1" i="1" dirty="0">
              <a:solidFill>
                <a:srgbClr val="FD035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26" y="110266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nóng chảy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 quá trình chuyển từ thể </a:t>
            </a:r>
            <a:r>
              <a:rPr lang="en-US" sz="2400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sang thể </a:t>
            </a:r>
            <a:r>
              <a:rPr lang="en-US" sz="2400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của chất.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7" grpId="1" build="allAtOnce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609600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nóng chảy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 quá trình chuyển từ thể </a:t>
            </a:r>
            <a:r>
              <a:rPr lang="en-US" sz="3200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sang thể </a:t>
            </a:r>
            <a:r>
              <a:rPr lang="en-US" sz="3200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của chất.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99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762000"/>
            <a:ext cx="9144000" cy="6096000"/>
          </a:xfrm>
          <a:ln>
            <a:solidFill>
              <a:srgbClr val="0000FF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SỰ ĐA DẠNG CỦA CHẤT:</a:t>
            </a:r>
          </a:p>
          <a:p>
            <a:pPr algn="just"/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152400" y="0"/>
            <a:ext cx="937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8: SỰ ĐA DẠNG VÀ CÁC THỂ CƠ BẢN CỦA CHẤT. </a:t>
            </a:r>
          </a:p>
          <a:p>
            <a:pPr algn="ctr"/>
            <a:r>
              <a:rPr lang="en-US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 CHẤT CỦA CHẤT.</a:t>
            </a:r>
            <a:endParaRPr lang="en-US" sz="24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219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6764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nitrogen;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Sodium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chcloride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2438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endParaRPr lang="en-US" sz="24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28956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do con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37394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83114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con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lợn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just"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6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3400" y="-76200"/>
            <a:ext cx="815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F"/>
            </a:pPr>
            <a:r>
              <a:rPr lang="en-US" sz="3200" dirty="0" err="1" smtClean="0">
                <a:solidFill>
                  <a:srgbClr val="4E3BA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Khi</a:t>
            </a:r>
            <a:r>
              <a:rPr lang="en-US" sz="3200" dirty="0" smtClean="0">
                <a:solidFill>
                  <a:srgbClr val="4E3BA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olidFill>
                  <a:srgbClr val="4E3BA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nước</a:t>
            </a:r>
            <a:r>
              <a:rPr lang="en-US" sz="3200" dirty="0" smtClean="0">
                <a:solidFill>
                  <a:srgbClr val="4E3BA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olidFill>
                  <a:srgbClr val="4E3BA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được</a:t>
            </a:r>
            <a:r>
              <a:rPr lang="en-US" sz="3200" dirty="0" smtClean="0">
                <a:solidFill>
                  <a:srgbClr val="4E3BA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olidFill>
                  <a:srgbClr val="4E3BA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đưa</a:t>
            </a:r>
            <a:r>
              <a:rPr lang="en-US" sz="3200" dirty="0" smtClean="0">
                <a:solidFill>
                  <a:srgbClr val="4E3BA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olidFill>
                  <a:srgbClr val="4E3BA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vào</a:t>
            </a:r>
            <a:r>
              <a:rPr lang="en-US" sz="3200" dirty="0" smtClean="0">
                <a:solidFill>
                  <a:srgbClr val="4E3BA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olidFill>
                  <a:srgbClr val="4E3BA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ngăn</a:t>
            </a:r>
            <a:r>
              <a:rPr lang="en-US" sz="3200" dirty="0" smtClean="0">
                <a:solidFill>
                  <a:srgbClr val="4E3BA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olidFill>
                  <a:srgbClr val="4E3BA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làm</a:t>
            </a:r>
            <a:r>
              <a:rPr lang="en-US" sz="3200" dirty="0" smtClean="0">
                <a:solidFill>
                  <a:srgbClr val="4E3BA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olidFill>
                  <a:srgbClr val="4E3BA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đá</a:t>
            </a:r>
            <a:r>
              <a:rPr lang="en-US" sz="3200" dirty="0" smtClean="0">
                <a:solidFill>
                  <a:srgbClr val="4E3BA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olidFill>
                  <a:srgbClr val="4E3BA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của</a:t>
            </a:r>
            <a:r>
              <a:rPr lang="en-US" sz="3200" dirty="0" smtClean="0">
                <a:solidFill>
                  <a:srgbClr val="4E3BA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olidFill>
                  <a:srgbClr val="4E3BA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tủ</a:t>
            </a:r>
            <a:r>
              <a:rPr lang="en-US" sz="3200" dirty="0" smtClean="0">
                <a:solidFill>
                  <a:srgbClr val="4E3BA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olidFill>
                  <a:srgbClr val="4E3BA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lạnh</a:t>
            </a:r>
            <a:r>
              <a:rPr lang="en-US" sz="3200" dirty="0" smtClean="0">
                <a:solidFill>
                  <a:srgbClr val="4E3BA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en-US" sz="3200" dirty="0" err="1" smtClean="0">
                <a:solidFill>
                  <a:srgbClr val="4E3BA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nước</a:t>
            </a:r>
            <a:r>
              <a:rPr lang="en-US" sz="3200" dirty="0" smtClean="0">
                <a:solidFill>
                  <a:srgbClr val="4E3BA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olidFill>
                  <a:srgbClr val="4E3BA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chuyển</a:t>
            </a:r>
            <a:r>
              <a:rPr lang="en-US" sz="3200" dirty="0" smtClean="0">
                <a:solidFill>
                  <a:srgbClr val="4E3BA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olidFill>
                  <a:srgbClr val="4E3BA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thành</a:t>
            </a:r>
            <a:r>
              <a:rPr lang="en-US" sz="3200" dirty="0" smtClean="0">
                <a:solidFill>
                  <a:srgbClr val="4E3BA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olidFill>
                  <a:srgbClr val="4E3BA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nước</a:t>
            </a:r>
            <a:r>
              <a:rPr lang="en-US" sz="3200" dirty="0" smtClean="0">
                <a:solidFill>
                  <a:srgbClr val="4E3BA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olidFill>
                  <a:srgbClr val="4E3BA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đá</a:t>
            </a:r>
            <a:r>
              <a:rPr lang="en-US" sz="3200" dirty="0" smtClean="0">
                <a:solidFill>
                  <a:srgbClr val="4E3BA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b="1" i="1" dirty="0" smtClean="0">
                <a:solidFill>
                  <a:srgbClr val="FD0353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 </a:t>
            </a:r>
            <a:r>
              <a:rPr lang="en-US" sz="3200" b="1" i="1" dirty="0" err="1" smtClean="0">
                <a:solidFill>
                  <a:srgbClr val="FD0353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Sự</a:t>
            </a:r>
            <a:r>
              <a:rPr lang="en-US" sz="3200" b="1" i="1" dirty="0" smtClean="0">
                <a:solidFill>
                  <a:srgbClr val="FD0353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FD0353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đông</a:t>
            </a:r>
            <a:r>
              <a:rPr lang="en-US" sz="3200" b="1" i="1" dirty="0" smtClean="0">
                <a:solidFill>
                  <a:srgbClr val="FD0353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FD0353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đặc</a:t>
            </a:r>
            <a:r>
              <a:rPr lang="vi-VN" sz="3200" b="1" i="1" dirty="0" smtClean="0">
                <a:solidFill>
                  <a:srgbClr val="FD0353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là gì?</a:t>
            </a:r>
            <a:endParaRPr lang="en-US" sz="3200" b="1" i="1" dirty="0">
              <a:solidFill>
                <a:srgbClr val="FD03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5-Point Star 14">
            <a:hlinkClick r:id="rId2" action="ppaction://hlinkfile"/>
          </p:cNvPr>
          <p:cNvSpPr/>
          <p:nvPr/>
        </p:nvSpPr>
        <p:spPr>
          <a:xfrm>
            <a:off x="76200" y="76200"/>
            <a:ext cx="3810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286000"/>
            <a:ext cx="6186278" cy="4394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066800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đông đặc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 quá trình chuyển từ thể </a:t>
            </a:r>
            <a:r>
              <a:rPr lang="en-US" sz="3200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sang thể </a:t>
            </a:r>
            <a:r>
              <a:rPr lang="en-US" sz="3200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của chất.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35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1500" y="62805"/>
            <a:ext cx="8229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dirty="0">
                <a:solidFill>
                  <a:srgbClr val="0000FF"/>
                </a:solidFill>
                <a:latin typeface="Open Sans"/>
              </a:rPr>
              <a:t>Khi làm muối từ nước biển, người dân làm muối </a:t>
            </a:r>
            <a:r>
              <a:rPr lang="vi-VN" sz="2800" dirty="0" smtClean="0">
                <a:solidFill>
                  <a:srgbClr val="0000FF"/>
                </a:solidFill>
                <a:latin typeface="Open Sans"/>
              </a:rPr>
              <a:t>dẫn </a:t>
            </a:r>
            <a:r>
              <a:rPr lang="vi-VN" sz="2800" dirty="0">
                <a:solidFill>
                  <a:srgbClr val="0000FF"/>
                </a:solidFill>
                <a:latin typeface="Open Sans"/>
              </a:rPr>
              <a:t>nước biển vào các ruộng muối. Nước biển bay hơi, người ta thu được muối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1028" name="Picture 4" descr="Muối biển: Món quà từ thiên nhiên tốt cho sức khỏ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696200" cy="402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7200" y="5715000"/>
            <a:ext cx="845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dirty="0" smtClean="0">
                <a:solidFill>
                  <a:srgbClr val="FF0000"/>
                </a:solidFill>
                <a:latin typeface="Open Sans"/>
              </a:rPr>
              <a:t>Theo em thế nào là sự bay hơi?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51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371600"/>
            <a:ext cx="838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32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461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762000" y="152400"/>
            <a:ext cx="79248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tắm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tắm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6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1262748"/>
            <a:ext cx="4572000" cy="3563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52400" y="4832529"/>
            <a:ext cx="8991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dirty="0">
                <a:solidFill>
                  <a:srgbClr val="000000"/>
                </a:solidFill>
                <a:latin typeface="Open Sans"/>
              </a:rPr>
              <a:t>Vì tắm bằng nước ấm nên có hơi nước bốc lên, ngưng tụ thành giọt nước đọng lại ở cửa kính trong nhà tắm.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55713" y="5786636"/>
            <a:ext cx="43220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i="1" dirty="0">
                <a:solidFill>
                  <a:srgbClr val="FD0353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 </a:t>
            </a:r>
            <a:r>
              <a:rPr lang="en-US" sz="3200" b="1" i="1" dirty="0" err="1">
                <a:solidFill>
                  <a:srgbClr val="FD0353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Sự</a:t>
            </a:r>
            <a:r>
              <a:rPr lang="en-US" sz="3200" b="1" i="1" dirty="0">
                <a:solidFill>
                  <a:srgbClr val="FD0353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vi-VN" sz="3200" b="1" i="1" dirty="0" smtClean="0">
                <a:solidFill>
                  <a:srgbClr val="FD0353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ngưng tụ </a:t>
            </a:r>
            <a:r>
              <a:rPr lang="vi-VN" sz="3200" b="1" i="1" dirty="0" smtClean="0">
                <a:solidFill>
                  <a:srgbClr val="FD0353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là </a:t>
            </a:r>
            <a:r>
              <a:rPr lang="vi-VN" sz="3200" b="1" i="1" dirty="0">
                <a:solidFill>
                  <a:srgbClr val="FD0353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gì?</a:t>
            </a:r>
            <a:endParaRPr lang="en-US" sz="3200" b="1" i="1" dirty="0">
              <a:solidFill>
                <a:srgbClr val="FD03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6096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ngưng tụ 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 quá trình chuyển từ thể hơi sang thể lỏng của chất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28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954848"/>
            <a:ext cx="4575717" cy="394043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842808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ebdings" panose="05030102010509060703" pitchFamily="18" charset="2"/>
              </a:rPr>
              <a:t>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 đun sôi nước, em quan sát thấy có hiện tượng gì trong nồi thủy tinh?</a:t>
            </a:r>
          </a:p>
          <a:p>
            <a:pPr marL="342900" indent="-342900" algn="just">
              <a:buFont typeface="Wingdings" panose="05000000000000000000" pitchFamily="2" charset="2"/>
              <a:buChar char="F"/>
            </a:pPr>
            <a:r>
              <a:rPr lang="en-US" sz="2400" dirty="0" smtClean="0">
                <a:solidFill>
                  <a:srgbClr val="4E3BAD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Hơi nước bay lên, có nhiều bong bóng trong lòng nước và trên mặt thoáng của nước.</a:t>
            </a:r>
          </a:p>
          <a:p>
            <a:pPr algn="just"/>
            <a:r>
              <a:rPr lang="en-US" sz="2400" b="1" i="1" dirty="0" smtClean="0">
                <a:solidFill>
                  <a:srgbClr val="FD0353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 Sự sôi.</a:t>
            </a:r>
            <a:endParaRPr lang="en-US" sz="2400" b="1" i="1" dirty="0">
              <a:solidFill>
                <a:srgbClr val="FD035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hlinkClick r:id="rId3" action="ppaction://hlinkfile"/>
          </p:cNvPr>
          <p:cNvSpPr txBox="1"/>
          <p:nvPr/>
        </p:nvSpPr>
        <p:spPr>
          <a:xfrm>
            <a:off x="1219200" y="76200"/>
            <a:ext cx="723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81000"/>
            <a:ext cx="9144000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</a:pP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sôi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 quá trình bay hơi xảy ra trong lòng và cả trên mặt thoáng chất lỏng. </a:t>
            </a:r>
            <a:r>
              <a:rPr lang="en-US" sz="3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 sôi là trường hợp đặc biệt của sự bay hơi.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56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ln>
            <a:solidFill>
              <a:srgbClr val="0000FF"/>
            </a:solidFill>
          </a:ln>
        </p:spPr>
        <p:txBody>
          <a:bodyPr>
            <a:norm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SỰ CHUYỂN THỂ CỦA CHẤT: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59854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nóng chảy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 quá trình chuyển từ thể </a:t>
            </a:r>
            <a:r>
              <a:rPr lang="en-US" sz="2400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sang thể </a:t>
            </a:r>
            <a:r>
              <a:rPr lang="en-US" sz="2400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của chất.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39" y="12214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đông đặc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 quá trình chuyển từ thể </a:t>
            </a:r>
            <a:r>
              <a:rPr lang="en-US" sz="2400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sang thể </a:t>
            </a:r>
            <a:r>
              <a:rPr lang="en-US" sz="2400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của chất.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39" y="174766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ngưng tụ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 quá trình chuyển từ thể</a:t>
            </a:r>
            <a:r>
              <a:rPr lang="en-US" sz="24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hơi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sang thể </a:t>
            </a:r>
            <a:r>
              <a:rPr lang="en-US" sz="24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của chất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39" y="237055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bay hơi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 quá trình chuyển từ thể </a:t>
            </a:r>
            <a:r>
              <a:rPr lang="en-US" sz="24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sang thể </a:t>
            </a:r>
            <a:r>
              <a:rPr lang="en-US" sz="24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hơi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(khí) của chất.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39" y="2945367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sôi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 quá trình bay hơi xảy ra trong lòng và cả trên mặt thoáng chất lỏng. </a:t>
            </a:r>
            <a:r>
              <a:rPr lang="en-US" sz="2400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 sôi là trường hợp đặc biệt của sự bay hơi.</a:t>
            </a:r>
            <a:endParaRPr lang="en-US" sz="2400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219127"/>
            <a:ext cx="7922970" cy="2136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0"/>
            <a:ext cx="7315200" cy="420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43400"/>
            <a:ext cx="697042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5931312" y="4849764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FF"/>
                </a:solidFill>
                <a:latin typeface="Times New Roman"/>
                <a:cs typeface="Times New Roman"/>
              </a:rPr>
              <a:t>→ </a:t>
            </a:r>
            <a:r>
              <a:rPr lang="en-US" sz="2400" dirty="0" err="1" smtClean="0">
                <a:solidFill>
                  <a:srgbClr val="FF00FF"/>
                </a:solidFill>
                <a:latin typeface="Times New Roman"/>
                <a:cs typeface="Times New Roman"/>
              </a:rPr>
              <a:t>Sự</a:t>
            </a:r>
            <a:r>
              <a:rPr lang="en-US" sz="2400" dirty="0" smtClean="0"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/>
                <a:cs typeface="Times New Roman"/>
              </a:rPr>
              <a:t>nóng</a:t>
            </a:r>
            <a:r>
              <a:rPr lang="en-US" sz="2400" dirty="0" smtClean="0"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/>
                <a:cs typeface="Times New Roman"/>
              </a:rPr>
              <a:t>chảy</a:t>
            </a:r>
            <a:endParaRPr lang="en-US" sz="2400" dirty="0">
              <a:solidFill>
                <a:srgbClr val="FF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31740" y="53340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FF"/>
                </a:solidFill>
                <a:latin typeface="Times New Roman"/>
                <a:cs typeface="Times New Roman"/>
              </a:rPr>
              <a:t>→ </a:t>
            </a:r>
            <a:r>
              <a:rPr lang="en-US" sz="2400" dirty="0" err="1" smtClean="0">
                <a:solidFill>
                  <a:srgbClr val="FF00FF"/>
                </a:solidFill>
                <a:latin typeface="Times New Roman"/>
                <a:cs typeface="Times New Roman"/>
              </a:rPr>
              <a:t>Sự</a:t>
            </a:r>
            <a:r>
              <a:rPr lang="en-US" sz="2400" dirty="0" smtClean="0">
                <a:solidFill>
                  <a:srgbClr val="FF00FF"/>
                </a:solidFill>
                <a:latin typeface="Times New Roman"/>
                <a:cs typeface="Times New Roman"/>
              </a:rPr>
              <a:t> bay </a:t>
            </a:r>
            <a:r>
              <a:rPr lang="en-US" sz="2400" dirty="0" err="1" smtClean="0">
                <a:solidFill>
                  <a:srgbClr val="FF00FF"/>
                </a:solidFill>
                <a:latin typeface="Times New Roman"/>
                <a:cs typeface="Times New Roman"/>
              </a:rPr>
              <a:t>hơi</a:t>
            </a:r>
            <a:endParaRPr lang="en-US" sz="2400" dirty="0">
              <a:solidFill>
                <a:srgbClr val="FF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10200" y="5786735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FF"/>
                </a:solidFill>
                <a:latin typeface="Times New Roman"/>
                <a:cs typeface="Times New Roman"/>
              </a:rPr>
              <a:t>→ </a:t>
            </a:r>
            <a:r>
              <a:rPr lang="en-US" sz="2400" dirty="0" err="1" smtClean="0">
                <a:solidFill>
                  <a:srgbClr val="FF00FF"/>
                </a:solidFill>
                <a:latin typeface="Times New Roman"/>
                <a:cs typeface="Times New Roman"/>
              </a:rPr>
              <a:t>Sự</a:t>
            </a:r>
            <a:r>
              <a:rPr lang="en-US" sz="2400" dirty="0" smtClean="0"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/>
                <a:cs typeface="Times New Roman"/>
              </a:rPr>
              <a:t>ngưng</a:t>
            </a:r>
            <a:r>
              <a:rPr lang="en-US" sz="2400" dirty="0" smtClean="0"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/>
                <a:cs typeface="Times New Roman"/>
              </a:rPr>
              <a:t>tụ</a:t>
            </a:r>
            <a:endParaRPr lang="en-US" sz="2400" dirty="0">
              <a:solidFill>
                <a:srgbClr val="FF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09972" y="6273431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FF"/>
                </a:solidFill>
                <a:latin typeface="Times New Roman"/>
                <a:cs typeface="Times New Roman"/>
              </a:rPr>
              <a:t>→ </a:t>
            </a:r>
            <a:r>
              <a:rPr lang="en-US" sz="2400" dirty="0" err="1" smtClean="0">
                <a:solidFill>
                  <a:srgbClr val="FF00FF"/>
                </a:solidFill>
                <a:latin typeface="Times New Roman"/>
                <a:cs typeface="Times New Roman"/>
              </a:rPr>
              <a:t>Sự</a:t>
            </a:r>
            <a:r>
              <a:rPr lang="en-US" sz="2400" dirty="0" smtClean="0"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/>
                <a:cs typeface="Times New Roman"/>
              </a:rPr>
              <a:t>đông</a:t>
            </a:r>
            <a:r>
              <a:rPr lang="en-US" sz="2400" dirty="0" smtClean="0"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/>
                <a:cs typeface="Times New Roman"/>
              </a:rPr>
              <a:t>đặc</a:t>
            </a:r>
            <a:endParaRPr lang="en-US" sz="2400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762000"/>
            <a:ext cx="9144000" cy="6096000"/>
          </a:xfrm>
          <a:ln>
            <a:solidFill>
              <a:srgbClr val="0000FF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SỰ ĐA DẠNG CỦA CHẤT:</a:t>
            </a:r>
          </a:p>
          <a:p>
            <a:pPr algn="just">
              <a:buFontTx/>
              <a:buChar char="-"/>
            </a:pP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do con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CÁC THỂ CƠ BẢN CỦA CHẤT:</a:t>
            </a:r>
          </a:p>
          <a:p>
            <a:pPr algn="just"/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152400" y="0"/>
            <a:ext cx="937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8: SỰ ĐA DẠNG VÀ CÁC THỂ CƠ BẢN CỦA CHẤT. </a:t>
            </a:r>
          </a:p>
          <a:p>
            <a:pPr algn="ctr"/>
            <a:r>
              <a:rPr lang="en-US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 CHẤT CỦA CHẤT.</a:t>
            </a:r>
            <a:endParaRPr lang="en-US" sz="24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"/>
            <a:ext cx="9154702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26504"/>
            <a:ext cx="9144000" cy="3478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3733800"/>
            <a:ext cx="9144001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487" y="1828800"/>
            <a:ext cx="2353063" cy="2943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4576" y="490513"/>
            <a:ext cx="6829424" cy="5977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580111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762000"/>
            <a:ext cx="4572000" cy="6096000"/>
          </a:xfrm>
          <a:ln>
            <a:solidFill>
              <a:srgbClr val="0000FF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SỰ ĐA DẠNG CỦA CHẤT:</a:t>
            </a:r>
          </a:p>
          <a:p>
            <a:pPr algn="just">
              <a:buFontTx/>
              <a:buChar char="-"/>
            </a:pP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do con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CÁC THỂ CƠ BẢN CỦA CHẤT:</a:t>
            </a:r>
          </a:p>
          <a:p>
            <a:pPr algn="just"/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152400" y="0"/>
            <a:ext cx="937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8: SỰ ĐA DẠNG VÀ CÁC THỂ CƠ BẢN CỦA CHẤT. </a:t>
            </a:r>
          </a:p>
          <a:p>
            <a:pPr algn="ctr"/>
            <a:r>
              <a:rPr lang="en-US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 CHẤT CỦA CHẤT.</a:t>
            </a:r>
            <a:endParaRPr lang="en-US" sz="24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8200" y="76200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8.2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8.1</a:t>
            </a:r>
            <a:endParaRPr lang="en-US" sz="24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600200"/>
            <a:ext cx="4433131" cy="243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4191000"/>
            <a:ext cx="4377664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-152400" y="0"/>
            <a:ext cx="937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8: SỰ ĐA DẠNG VÀ CÁC THỂ CƠ BẢN CỦA CHẤT. </a:t>
            </a:r>
          </a:p>
          <a:p>
            <a:pPr algn="ctr"/>
            <a:r>
              <a:rPr lang="en-US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 CHẤT CỦA CHẤT.</a:t>
            </a:r>
            <a:endParaRPr lang="en-US" sz="24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5292"/>
            <a:ext cx="9144000" cy="318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646904" y="2040192"/>
            <a:ext cx="762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55956" y="2669460"/>
            <a:ext cx="88244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0200" y="3279060"/>
            <a:ext cx="762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38600" y="2057400"/>
            <a:ext cx="762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62400" y="2667000"/>
            <a:ext cx="1066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62400" y="3276600"/>
            <a:ext cx="1143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15200" y="1981200"/>
            <a:ext cx="1219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15200" y="2667000"/>
            <a:ext cx="762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15200" y="3352800"/>
            <a:ext cx="762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-152400" y="0"/>
            <a:ext cx="937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8: SỰ ĐA DẠNG VÀ CÁC THỂ CƠ BẢN CỦA CHẤT. </a:t>
            </a:r>
          </a:p>
          <a:p>
            <a:pPr algn="ctr"/>
            <a:r>
              <a:rPr lang="en-US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 CHẤT CỦA CHẤT.</a:t>
            </a:r>
            <a:endParaRPr lang="en-US" sz="24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8382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8.3,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00200"/>
            <a:ext cx="6978944" cy="510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762000"/>
            <a:ext cx="9144000" cy="6096000"/>
          </a:xfrm>
          <a:ln>
            <a:solidFill>
              <a:srgbClr val="0000FF"/>
            </a:solidFill>
          </a:ln>
        </p:spPr>
        <p:txBody>
          <a:bodyPr>
            <a:normAutofit lnSpcReduction="10000"/>
          </a:bodyPr>
          <a:lstStyle/>
          <a:p>
            <a:pPr algn="l"/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SỰ ĐA DẠNG CỦA CHẤT:</a:t>
            </a:r>
          </a:p>
          <a:p>
            <a:pPr algn="just">
              <a:buFontTx/>
              <a:buChar char="-"/>
            </a:pP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do con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CÁC THỂ CƠ BẢN CỦA CHẤT:</a:t>
            </a:r>
          </a:p>
          <a:p>
            <a:pPr algn="just"/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FontTx/>
              <a:buChar char="-"/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chẽ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nén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chẽ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nén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do,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nén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TÍNH CHẤT CỦA CHẤT:</a:t>
            </a:r>
          </a:p>
          <a:p>
            <a:pPr algn="just"/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152400" y="0"/>
            <a:ext cx="937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8: SỰ ĐA DẠNG VÀ CÁC THỂ CƠ BẢN CỦA CHẤT. </a:t>
            </a:r>
          </a:p>
          <a:p>
            <a:pPr algn="ctr"/>
            <a:r>
              <a:rPr lang="en-US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 CHẤT CỦA CHẤT.</a:t>
            </a:r>
            <a:endParaRPr lang="en-US" sz="24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762000"/>
            <a:ext cx="4572000" cy="6096000"/>
          </a:xfrm>
          <a:ln>
            <a:solidFill>
              <a:srgbClr val="0000FF"/>
            </a:solidFill>
          </a:ln>
        </p:spPr>
        <p:txBody>
          <a:bodyPr>
            <a:normAutofit lnSpcReduction="10000"/>
          </a:bodyPr>
          <a:lstStyle/>
          <a:p>
            <a:pPr algn="l"/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SỰ ĐA DẠNG CỦA CHẤT:</a:t>
            </a:r>
          </a:p>
          <a:p>
            <a:pPr algn="just"/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CÁC THỂ CƠ BẢN CỦA CHẤT:</a:t>
            </a:r>
          </a:p>
          <a:p>
            <a:pPr algn="just"/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FontTx/>
              <a:buChar char="-"/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chẽ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nén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chẽ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nén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do,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nén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TÍNH CHẤT CỦA CHẤT: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152400" y="0"/>
            <a:ext cx="937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8: SỰ ĐA DẠNG VÀ CÁC THỂ CƠ BẢN CỦA CHẤT. </a:t>
            </a:r>
          </a:p>
          <a:p>
            <a:pPr algn="ctr"/>
            <a:r>
              <a:rPr lang="en-US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 CHẤT CỦA CHẤT.</a:t>
            </a:r>
            <a:endParaRPr lang="en-US" sz="24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05350" y="1905000"/>
            <a:ext cx="413385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572000" y="762000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than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8.4, 8.5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8.6</a:t>
            </a:r>
            <a:endParaRPr lang="en-US" sz="24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-152400" y="0"/>
            <a:ext cx="937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8: SỰ ĐA DẠNG VÀ CÁC THỂ CƠ BẢN CỦA CHẤT. </a:t>
            </a:r>
          </a:p>
          <a:p>
            <a:pPr algn="ctr"/>
            <a:r>
              <a:rPr lang="en-US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 CHẤT CỦA CHẤT.</a:t>
            </a:r>
            <a:endParaRPr lang="en-US" sz="24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600200"/>
            <a:ext cx="583602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7620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than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8.4, 8.5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8.6</a:t>
            </a:r>
            <a:endParaRPr lang="en-US" sz="24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1200" y="1676400"/>
            <a:ext cx="335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Than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1222</TotalTime>
  <Words>1711</Words>
  <Application>Microsoft Office PowerPoint</Application>
  <PresentationFormat>On-screen Show (4:3)</PresentationFormat>
  <Paragraphs>155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Open Sans</vt:lpstr>
      <vt:lpstr>Times New Roman</vt:lpstr>
      <vt:lpstr>Webdings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Welcome</dc:creator>
  <cp:lastModifiedBy>Admin</cp:lastModifiedBy>
  <cp:revision>179</cp:revision>
  <dcterms:created xsi:type="dcterms:W3CDTF">2006-08-16T00:00:00Z</dcterms:created>
  <dcterms:modified xsi:type="dcterms:W3CDTF">2023-10-23T02:08:07Z</dcterms:modified>
</cp:coreProperties>
</file>