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9" r:id="rId1"/>
  </p:sldMasterIdLst>
  <p:notesMasterIdLst>
    <p:notesMasterId r:id="rId22"/>
  </p:notesMasterIdLst>
  <p:sldIdLst>
    <p:sldId id="256" r:id="rId2"/>
    <p:sldId id="259" r:id="rId3"/>
    <p:sldId id="263" r:id="rId4"/>
    <p:sldId id="257" r:id="rId5"/>
    <p:sldId id="324" r:id="rId6"/>
    <p:sldId id="326" r:id="rId7"/>
    <p:sldId id="261" r:id="rId8"/>
    <p:sldId id="313" r:id="rId9"/>
    <p:sldId id="315" r:id="rId10"/>
    <p:sldId id="316" r:id="rId11"/>
    <p:sldId id="317" r:id="rId12"/>
    <p:sldId id="318" r:id="rId13"/>
    <p:sldId id="319" r:id="rId14"/>
    <p:sldId id="320" r:id="rId15"/>
    <p:sldId id="321" r:id="rId16"/>
    <p:sldId id="322" r:id="rId17"/>
    <p:sldId id="330" r:id="rId18"/>
    <p:sldId id="331" r:id="rId19"/>
    <p:sldId id="332" r:id="rId20"/>
    <p:sldId id="291" r:id="rId21"/>
  </p:sldIdLst>
  <p:sldSz cx="9144000" cy="5143500" type="screen16x9"/>
  <p:notesSz cx="6858000" cy="9144000"/>
  <p:embeddedFontLst>
    <p:embeddedFont>
      <p:font typeface="Allerta" panose="020B0604020202020204" charset="0"/>
      <p:regular r:id="rId23"/>
    </p:embeddedFont>
    <p:embeddedFont>
      <p:font typeface="Be Vietnam Pro" panose="020B0604020202020204" charset="0"/>
      <p:regular r:id="rId24"/>
      <p:bold r:id="rId25"/>
      <p:italic r:id="rId26"/>
      <p:boldItalic r:id="rId27"/>
    </p:embeddedFont>
    <p:embeddedFont>
      <p:font typeface="Bebas Neue" panose="020B0604020202020204" charset="0"/>
      <p:regular r:id="rId28"/>
    </p:embeddedFont>
    <p:embeddedFont>
      <p:font typeface="Nunito" pitchFamily="2" charset="0"/>
      <p:regular r:id="rId29"/>
      <p:bold r:id="rId30"/>
      <p:italic r:id="rId31"/>
      <p:boldItalic r:id="rId32"/>
    </p:embeddedFont>
    <p:embeddedFont>
      <p:font typeface="Poppins"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01ADDB-8E71-47DA-A20E-C6719727EE9E}">
  <a:tblStyle styleId="{8601ADDB-8E71-47DA-A20E-C6719727EE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0481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18e9b8c4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18e9b8c4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8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878d934683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3" name="Google Shape;2293;g1878d934683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98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1878d934683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1878d934683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32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1878d93468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1878d93468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83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1878d934683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1878d934683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80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1878d934683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1878d934683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9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1878d93468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1878d93468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08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0"/>
        <p:cNvGrpSpPr/>
        <p:nvPr/>
      </p:nvGrpSpPr>
      <p:grpSpPr>
        <a:xfrm>
          <a:off x="0" y="0"/>
          <a:ext cx="0" cy="0"/>
          <a:chOff x="0" y="0"/>
          <a:chExt cx="0" cy="0"/>
        </a:xfrm>
      </p:grpSpPr>
      <p:sp>
        <p:nvSpPr>
          <p:cNvPr id="3061" name="Google Shape;3061;g18a8cd1805a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2" name="Google Shape;3062;g18a8cd1805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88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39225" y="0"/>
            <a:ext cx="1804800" cy="441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5100" y="1067712"/>
            <a:ext cx="4568100" cy="1684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100" y="2798688"/>
            <a:ext cx="4568100" cy="474300"/>
          </a:xfrm>
          <a:prstGeom prst="rect">
            <a:avLst/>
          </a:prstGeom>
          <a:solidFill>
            <a:schemeClr val="dk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a:spLocks noGrp="1"/>
          </p:cNvSpPr>
          <p:nvPr>
            <p:ph type="pic" idx="2"/>
          </p:nvPr>
        </p:nvSpPr>
        <p:spPr>
          <a:xfrm>
            <a:off x="5431536" y="438912"/>
            <a:ext cx="3420000" cy="3420000"/>
          </a:xfrm>
          <a:prstGeom prst="ellipse">
            <a:avLst/>
          </a:prstGeom>
          <a:noFill/>
          <a:ln>
            <a:noFill/>
          </a:ln>
        </p:spPr>
      </p:sp>
      <p:pic>
        <p:nvPicPr>
          <p:cNvPr id="13" name="Google Shape;13;p2"/>
          <p:cNvPicPr preferRelativeResize="0"/>
          <p:nvPr/>
        </p:nvPicPr>
        <p:blipFill rotWithShape="1">
          <a:blip r:embed="rId2">
            <a:alphaModFix/>
          </a:blip>
          <a:srcRect t="85872"/>
          <a:stretch/>
        </p:blipFill>
        <p:spPr>
          <a:xfrm>
            <a:off x="0" y="4416876"/>
            <a:ext cx="9144003" cy="726624"/>
          </a:xfrm>
          <a:prstGeom prst="rect">
            <a:avLst/>
          </a:prstGeom>
          <a:noFill/>
          <a:ln>
            <a:noFill/>
          </a:ln>
        </p:spPr>
      </p:pic>
      <p:grpSp>
        <p:nvGrpSpPr>
          <p:cNvPr id="14" name="Google Shape;14;p2"/>
          <p:cNvGrpSpPr/>
          <p:nvPr/>
        </p:nvGrpSpPr>
        <p:grpSpPr>
          <a:xfrm rot="6195730">
            <a:off x="8311946" y="95869"/>
            <a:ext cx="585730" cy="682225"/>
            <a:chOff x="10107538" y="-371137"/>
            <a:chExt cx="585748" cy="682246"/>
          </a:xfrm>
        </p:grpSpPr>
        <p:sp>
          <p:nvSpPr>
            <p:cNvPr id="15" name="Google Shape;15;p2"/>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7467100">
            <a:off x="6166767" y="64223"/>
            <a:ext cx="443801" cy="546951"/>
            <a:chOff x="6195212" y="-541345"/>
            <a:chExt cx="541201" cy="666989"/>
          </a:xfrm>
        </p:grpSpPr>
        <p:sp>
          <p:nvSpPr>
            <p:cNvPr id="44" name="Google Shape;44;p2"/>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4072479">
            <a:off x="-59881" y="458549"/>
            <a:ext cx="1106429" cy="409421"/>
            <a:chOff x="5979041" y="5840793"/>
            <a:chExt cx="1433503" cy="530450"/>
          </a:xfrm>
        </p:grpSpPr>
        <p:sp>
          <p:nvSpPr>
            <p:cNvPr id="48" name="Google Shape;48;p2"/>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1180459" flipH="1">
            <a:off x="196530" y="3564626"/>
            <a:ext cx="434776" cy="736154"/>
            <a:chOff x="10406496" y="-1940986"/>
            <a:chExt cx="344986" cy="584139"/>
          </a:xfrm>
        </p:grpSpPr>
        <p:sp>
          <p:nvSpPr>
            <p:cNvPr id="53" name="Google Shape;53;p2"/>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7588739" y="3818631"/>
            <a:ext cx="1199238" cy="228418"/>
            <a:chOff x="9945056" y="4082390"/>
            <a:chExt cx="933695" cy="177868"/>
          </a:xfrm>
        </p:grpSpPr>
        <p:sp>
          <p:nvSpPr>
            <p:cNvPr id="75" name="Google Shape;75;p2"/>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6803144">
            <a:off x="5603978" y="3857381"/>
            <a:ext cx="443820" cy="546975"/>
            <a:chOff x="6195212" y="-541345"/>
            <a:chExt cx="541201" cy="666989"/>
          </a:xfrm>
        </p:grpSpPr>
        <p:sp>
          <p:nvSpPr>
            <p:cNvPr id="84" name="Google Shape;84;p2"/>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75"/>
        <p:cNvGrpSpPr/>
        <p:nvPr/>
      </p:nvGrpSpPr>
      <p:grpSpPr>
        <a:xfrm>
          <a:off x="0" y="0"/>
          <a:ext cx="0" cy="0"/>
          <a:chOff x="0" y="0"/>
          <a:chExt cx="0" cy="0"/>
        </a:xfrm>
      </p:grpSpPr>
      <p:grpSp>
        <p:nvGrpSpPr>
          <p:cNvPr id="2176" name="Google Shape;2176;p38"/>
          <p:cNvGrpSpPr/>
          <p:nvPr/>
        </p:nvGrpSpPr>
        <p:grpSpPr>
          <a:xfrm>
            <a:off x="8502601" y="3879977"/>
            <a:ext cx="600810" cy="675357"/>
            <a:chOff x="10349781" y="5869890"/>
            <a:chExt cx="505988" cy="568818"/>
          </a:xfrm>
        </p:grpSpPr>
        <p:sp>
          <p:nvSpPr>
            <p:cNvPr id="2177" name="Google Shape;2177;p38"/>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8"/>
          <p:cNvSpPr/>
          <p:nvPr/>
        </p:nvSpPr>
        <p:spPr>
          <a:xfrm flipH="1">
            <a:off x="8117403" y="0"/>
            <a:ext cx="1026600" cy="153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3" name="Google Shape;2193;p38"/>
          <p:cNvPicPr preferRelativeResize="0"/>
          <p:nvPr/>
        </p:nvPicPr>
        <p:blipFill rotWithShape="1">
          <a:blip r:embed="rId2">
            <a:alphaModFix/>
          </a:blip>
          <a:srcRect t="89598"/>
          <a:stretch/>
        </p:blipFill>
        <p:spPr>
          <a:xfrm flipH="1">
            <a:off x="0" y="4608525"/>
            <a:ext cx="9144003" cy="534974"/>
          </a:xfrm>
          <a:prstGeom prst="rect">
            <a:avLst/>
          </a:prstGeom>
          <a:noFill/>
          <a:ln>
            <a:noFill/>
          </a:ln>
        </p:spPr>
      </p:pic>
      <p:grpSp>
        <p:nvGrpSpPr>
          <p:cNvPr id="2194" name="Google Shape;2194;p38"/>
          <p:cNvGrpSpPr/>
          <p:nvPr/>
        </p:nvGrpSpPr>
        <p:grpSpPr>
          <a:xfrm rot="-4098922" flipH="1">
            <a:off x="222808" y="3788366"/>
            <a:ext cx="443802" cy="546953"/>
            <a:chOff x="6195212" y="-541345"/>
            <a:chExt cx="541201" cy="666989"/>
          </a:xfrm>
        </p:grpSpPr>
        <p:sp>
          <p:nvSpPr>
            <p:cNvPr id="2195" name="Google Shape;2195;p38"/>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38"/>
          <p:cNvGrpSpPr/>
          <p:nvPr/>
        </p:nvGrpSpPr>
        <p:grpSpPr>
          <a:xfrm rot="2700193">
            <a:off x="227116" y="45920"/>
            <a:ext cx="434777" cy="736176"/>
            <a:chOff x="10406496" y="-1940986"/>
            <a:chExt cx="344986" cy="584139"/>
          </a:xfrm>
        </p:grpSpPr>
        <p:sp>
          <p:nvSpPr>
            <p:cNvPr id="2199" name="Google Shape;2199;p38"/>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8"/>
          <p:cNvGrpSpPr/>
          <p:nvPr/>
        </p:nvGrpSpPr>
        <p:grpSpPr>
          <a:xfrm rot="4072479" flipH="1">
            <a:off x="8097454" y="458549"/>
            <a:ext cx="1106429" cy="409421"/>
            <a:chOff x="5979041" y="5840793"/>
            <a:chExt cx="1433503" cy="530450"/>
          </a:xfrm>
        </p:grpSpPr>
        <p:sp>
          <p:nvSpPr>
            <p:cNvPr id="2221" name="Google Shape;2221;p38"/>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4102675" y="1625313"/>
            <a:ext cx="3904800" cy="13611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9" name="Google Shape;89;p3"/>
          <p:cNvSpPr txBox="1">
            <a:spLocks noGrp="1"/>
          </p:cNvSpPr>
          <p:nvPr>
            <p:ph type="title" idx="2" hasCustomPrompt="1"/>
          </p:nvPr>
        </p:nvSpPr>
        <p:spPr>
          <a:xfrm>
            <a:off x="4104125" y="824450"/>
            <a:ext cx="815400" cy="43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0" name="Google Shape;90;p3"/>
          <p:cNvSpPr txBox="1">
            <a:spLocks noGrp="1"/>
          </p:cNvSpPr>
          <p:nvPr>
            <p:ph type="subTitle" idx="1"/>
          </p:nvPr>
        </p:nvSpPr>
        <p:spPr>
          <a:xfrm>
            <a:off x="4102675" y="3155700"/>
            <a:ext cx="4320900" cy="4755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3"/>
          <p:cNvSpPr/>
          <p:nvPr/>
        </p:nvSpPr>
        <p:spPr>
          <a:xfrm flipH="1">
            <a:off x="25" y="38"/>
            <a:ext cx="1804800" cy="4161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rot="-6195730" flipH="1">
            <a:off x="421874" y="583432"/>
            <a:ext cx="585730" cy="682225"/>
            <a:chOff x="10107538" y="-371137"/>
            <a:chExt cx="585748" cy="682246"/>
          </a:xfrm>
        </p:grpSpPr>
        <p:sp>
          <p:nvSpPr>
            <p:cNvPr id="93" name="Google Shape;93;p3"/>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1" name="Google Shape;121;p3"/>
          <p:cNvPicPr preferRelativeResize="0"/>
          <p:nvPr/>
        </p:nvPicPr>
        <p:blipFill rotWithShape="1">
          <a:blip r:embed="rId2">
            <a:alphaModFix/>
          </a:blip>
          <a:srcRect t="80898"/>
          <a:stretch/>
        </p:blipFill>
        <p:spPr>
          <a:xfrm>
            <a:off x="0" y="4161050"/>
            <a:ext cx="9144003" cy="982449"/>
          </a:xfrm>
          <a:prstGeom prst="rect">
            <a:avLst/>
          </a:prstGeom>
          <a:noFill/>
          <a:ln>
            <a:noFill/>
          </a:ln>
        </p:spPr>
      </p:pic>
      <p:grpSp>
        <p:nvGrpSpPr>
          <p:cNvPr id="122" name="Google Shape;122;p3"/>
          <p:cNvGrpSpPr/>
          <p:nvPr/>
        </p:nvGrpSpPr>
        <p:grpSpPr>
          <a:xfrm>
            <a:off x="252777" y="3714106"/>
            <a:ext cx="1199238" cy="228418"/>
            <a:chOff x="9945056" y="4082390"/>
            <a:chExt cx="933695" cy="177868"/>
          </a:xfrm>
        </p:grpSpPr>
        <p:sp>
          <p:nvSpPr>
            <p:cNvPr id="123" name="Google Shape;123;p3"/>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rot="-7199996">
            <a:off x="7875709" y="501720"/>
            <a:ext cx="1106379" cy="409402"/>
            <a:chOff x="5979041" y="5840793"/>
            <a:chExt cx="1433503" cy="530450"/>
          </a:xfrm>
        </p:grpSpPr>
        <p:sp>
          <p:nvSpPr>
            <p:cNvPr id="132" name="Google Shape;132;p3"/>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10411858">
            <a:off x="3351027" y="3518836"/>
            <a:ext cx="443850" cy="547013"/>
            <a:chOff x="6195212" y="-541345"/>
            <a:chExt cx="541201" cy="666989"/>
          </a:xfrm>
        </p:grpSpPr>
        <p:sp>
          <p:nvSpPr>
            <p:cNvPr id="137" name="Google Shape;137;p3"/>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3"/>
          <p:cNvGrpSpPr/>
          <p:nvPr/>
        </p:nvGrpSpPr>
        <p:grpSpPr>
          <a:xfrm rot="6803144">
            <a:off x="8540766" y="3554819"/>
            <a:ext cx="443820" cy="546975"/>
            <a:chOff x="6195212" y="-541345"/>
            <a:chExt cx="541201" cy="666989"/>
          </a:xfrm>
        </p:grpSpPr>
        <p:sp>
          <p:nvSpPr>
            <p:cNvPr id="141" name="Google Shape;141;p3"/>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rot="-5052153" flipH="1">
            <a:off x="5863516" y="-18038"/>
            <a:ext cx="434767" cy="736158"/>
            <a:chOff x="10406496" y="-1940986"/>
            <a:chExt cx="344986" cy="584139"/>
          </a:xfrm>
        </p:grpSpPr>
        <p:sp>
          <p:nvSpPr>
            <p:cNvPr id="145" name="Google Shape;145;p3"/>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3"/>
          <p:cNvSpPr>
            <a:spLocks noGrp="1"/>
          </p:cNvSpPr>
          <p:nvPr>
            <p:ph type="pic" idx="3"/>
          </p:nvPr>
        </p:nvSpPr>
        <p:spPr>
          <a:xfrm>
            <a:off x="850392" y="603504"/>
            <a:ext cx="2889600" cy="28896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4"/>
          <p:cNvSpPr txBox="1">
            <a:spLocks noGrp="1"/>
          </p:cNvSpPr>
          <p:nvPr>
            <p:ph type="body" idx="1"/>
          </p:nvPr>
        </p:nvSpPr>
        <p:spPr>
          <a:xfrm>
            <a:off x="720275" y="1107700"/>
            <a:ext cx="7704000" cy="3461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70" name="Google Shape;170;p4"/>
          <p:cNvGrpSpPr/>
          <p:nvPr/>
        </p:nvGrpSpPr>
        <p:grpSpPr>
          <a:xfrm>
            <a:off x="40589" y="3879977"/>
            <a:ext cx="600810" cy="675357"/>
            <a:chOff x="10349781" y="5869890"/>
            <a:chExt cx="505988" cy="568818"/>
          </a:xfrm>
        </p:grpSpPr>
        <p:sp>
          <p:nvSpPr>
            <p:cNvPr id="171" name="Google Shape;171;p4"/>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4"/>
          <p:cNvSpPr/>
          <p:nvPr/>
        </p:nvSpPr>
        <p:spPr>
          <a:xfrm>
            <a:off x="0" y="0"/>
            <a:ext cx="715200" cy="2410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4"/>
          <p:cNvPicPr preferRelativeResize="0"/>
          <p:nvPr/>
        </p:nvPicPr>
        <p:blipFill rotWithShape="1">
          <a:blip r:embed="rId2">
            <a:alphaModFix/>
          </a:blip>
          <a:srcRect t="89598"/>
          <a:stretch/>
        </p:blipFill>
        <p:spPr>
          <a:xfrm>
            <a:off x="0" y="4608525"/>
            <a:ext cx="9144003" cy="534974"/>
          </a:xfrm>
          <a:prstGeom prst="rect">
            <a:avLst/>
          </a:prstGeom>
          <a:noFill/>
          <a:ln>
            <a:noFill/>
          </a:ln>
        </p:spPr>
      </p:pic>
      <p:grpSp>
        <p:nvGrpSpPr>
          <p:cNvPr id="188" name="Google Shape;188;p4"/>
          <p:cNvGrpSpPr/>
          <p:nvPr/>
        </p:nvGrpSpPr>
        <p:grpSpPr>
          <a:xfrm rot="4098922">
            <a:off x="8477393" y="3788366"/>
            <a:ext cx="443802" cy="546953"/>
            <a:chOff x="6195212" y="-541345"/>
            <a:chExt cx="541201" cy="666989"/>
          </a:xfrm>
        </p:grpSpPr>
        <p:sp>
          <p:nvSpPr>
            <p:cNvPr id="189" name="Google Shape;189;p4"/>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4"/>
          <p:cNvGrpSpPr/>
          <p:nvPr/>
        </p:nvGrpSpPr>
        <p:grpSpPr>
          <a:xfrm rot="-2700193" flipH="1">
            <a:off x="8482109" y="45920"/>
            <a:ext cx="434777" cy="736176"/>
            <a:chOff x="10406496" y="-1940986"/>
            <a:chExt cx="344986" cy="584139"/>
          </a:xfrm>
        </p:grpSpPr>
        <p:sp>
          <p:nvSpPr>
            <p:cNvPr id="193" name="Google Shape;193;p4"/>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4"/>
          <p:cNvGrpSpPr/>
          <p:nvPr/>
        </p:nvGrpSpPr>
        <p:grpSpPr>
          <a:xfrm rot="-4072479">
            <a:off x="-59881" y="458549"/>
            <a:ext cx="1106429" cy="409421"/>
            <a:chOff x="5979041" y="5840793"/>
            <a:chExt cx="1433503" cy="530450"/>
          </a:xfrm>
        </p:grpSpPr>
        <p:sp>
          <p:nvSpPr>
            <p:cNvPr id="215" name="Google Shape;215;p4"/>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7"/>
        <p:cNvGrpSpPr/>
        <p:nvPr/>
      </p:nvGrpSpPr>
      <p:grpSpPr>
        <a:xfrm>
          <a:off x="0" y="0"/>
          <a:ext cx="0" cy="0"/>
          <a:chOff x="0" y="0"/>
          <a:chExt cx="0" cy="0"/>
        </a:xfrm>
      </p:grpSpPr>
      <p:grpSp>
        <p:nvGrpSpPr>
          <p:cNvPr id="288" name="Google Shape;288;p6"/>
          <p:cNvGrpSpPr/>
          <p:nvPr/>
        </p:nvGrpSpPr>
        <p:grpSpPr>
          <a:xfrm>
            <a:off x="40589" y="3879977"/>
            <a:ext cx="600810" cy="675357"/>
            <a:chOff x="10349781" y="5869890"/>
            <a:chExt cx="505988" cy="568818"/>
          </a:xfrm>
        </p:grpSpPr>
        <p:sp>
          <p:nvSpPr>
            <p:cNvPr id="289" name="Google Shape;289;p6"/>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6"/>
          <p:cNvSpPr txBox="1">
            <a:spLocks noGrp="1"/>
          </p:cNvSpPr>
          <p:nvPr>
            <p:ph type="title"/>
          </p:nvPr>
        </p:nvSpPr>
        <p:spPr>
          <a:xfrm>
            <a:off x="720000" y="53907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6"/>
          <p:cNvSpPr/>
          <p:nvPr/>
        </p:nvSpPr>
        <p:spPr>
          <a:xfrm>
            <a:off x="0" y="0"/>
            <a:ext cx="1026600" cy="153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6"/>
          <p:cNvPicPr preferRelativeResize="0"/>
          <p:nvPr/>
        </p:nvPicPr>
        <p:blipFill rotWithShape="1">
          <a:blip r:embed="rId2">
            <a:alphaModFix/>
          </a:blip>
          <a:srcRect t="89598"/>
          <a:stretch/>
        </p:blipFill>
        <p:spPr>
          <a:xfrm>
            <a:off x="0" y="4608525"/>
            <a:ext cx="9144003" cy="534974"/>
          </a:xfrm>
          <a:prstGeom prst="rect">
            <a:avLst/>
          </a:prstGeom>
          <a:noFill/>
          <a:ln>
            <a:noFill/>
          </a:ln>
        </p:spPr>
      </p:pic>
      <p:grpSp>
        <p:nvGrpSpPr>
          <p:cNvPr id="307" name="Google Shape;307;p6"/>
          <p:cNvGrpSpPr/>
          <p:nvPr/>
        </p:nvGrpSpPr>
        <p:grpSpPr>
          <a:xfrm rot="4098922">
            <a:off x="8477393" y="3788366"/>
            <a:ext cx="443802" cy="546953"/>
            <a:chOff x="6195212" y="-541345"/>
            <a:chExt cx="541201" cy="666989"/>
          </a:xfrm>
        </p:grpSpPr>
        <p:sp>
          <p:nvSpPr>
            <p:cNvPr id="308" name="Google Shape;308;p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6"/>
          <p:cNvGrpSpPr/>
          <p:nvPr/>
        </p:nvGrpSpPr>
        <p:grpSpPr>
          <a:xfrm rot="-2700193" flipH="1">
            <a:off x="8482109" y="45920"/>
            <a:ext cx="434777" cy="736176"/>
            <a:chOff x="10406496" y="-1940986"/>
            <a:chExt cx="344986" cy="584139"/>
          </a:xfrm>
        </p:grpSpPr>
        <p:sp>
          <p:nvSpPr>
            <p:cNvPr id="312" name="Google Shape;312;p6"/>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6"/>
          <p:cNvGrpSpPr/>
          <p:nvPr/>
        </p:nvGrpSpPr>
        <p:grpSpPr>
          <a:xfrm rot="-4072479">
            <a:off x="-59881" y="458549"/>
            <a:ext cx="1106429" cy="409421"/>
            <a:chOff x="5979041" y="5840793"/>
            <a:chExt cx="1433503" cy="530450"/>
          </a:xfrm>
        </p:grpSpPr>
        <p:sp>
          <p:nvSpPr>
            <p:cNvPr id="334" name="Google Shape;334;p6"/>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8"/>
        <p:cNvGrpSpPr/>
        <p:nvPr/>
      </p:nvGrpSpPr>
      <p:grpSpPr>
        <a:xfrm>
          <a:off x="0" y="0"/>
          <a:ext cx="0" cy="0"/>
          <a:chOff x="0" y="0"/>
          <a:chExt cx="0" cy="0"/>
        </a:xfrm>
      </p:grpSpPr>
      <p:grpSp>
        <p:nvGrpSpPr>
          <p:cNvPr id="339" name="Google Shape;339;p7"/>
          <p:cNvGrpSpPr/>
          <p:nvPr/>
        </p:nvGrpSpPr>
        <p:grpSpPr>
          <a:xfrm>
            <a:off x="414689" y="4270827"/>
            <a:ext cx="600810" cy="675357"/>
            <a:chOff x="10349781" y="5869890"/>
            <a:chExt cx="505988" cy="568818"/>
          </a:xfrm>
        </p:grpSpPr>
        <p:sp>
          <p:nvSpPr>
            <p:cNvPr id="340" name="Google Shape;340;p7"/>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6" name="Google Shape;356;p7"/>
          <p:cNvSpPr txBox="1">
            <a:spLocks noGrp="1"/>
          </p:cNvSpPr>
          <p:nvPr>
            <p:ph type="body" idx="1"/>
          </p:nvPr>
        </p:nvSpPr>
        <p:spPr>
          <a:xfrm>
            <a:off x="720000" y="1655675"/>
            <a:ext cx="4648200" cy="229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357" name="Google Shape;357;p7"/>
          <p:cNvSpPr>
            <a:spLocks noGrp="1"/>
          </p:cNvSpPr>
          <p:nvPr>
            <p:ph type="pic" idx="2"/>
          </p:nvPr>
        </p:nvSpPr>
        <p:spPr>
          <a:xfrm>
            <a:off x="5404104" y="1399032"/>
            <a:ext cx="2889600" cy="2889600"/>
          </a:xfrm>
          <a:prstGeom prst="ellipse">
            <a:avLst/>
          </a:prstGeom>
          <a:noFill/>
          <a:ln>
            <a:noFill/>
          </a:ln>
        </p:spPr>
      </p:sp>
      <p:sp>
        <p:nvSpPr>
          <p:cNvPr id="358" name="Google Shape;358;p7"/>
          <p:cNvSpPr/>
          <p:nvPr/>
        </p:nvSpPr>
        <p:spPr>
          <a:xfrm>
            <a:off x="6847775" y="1394650"/>
            <a:ext cx="2296200" cy="374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7"/>
          <p:cNvPicPr preferRelativeResize="0"/>
          <p:nvPr/>
        </p:nvPicPr>
        <p:blipFill rotWithShape="1">
          <a:blip r:embed="rId2">
            <a:alphaModFix/>
          </a:blip>
          <a:srcRect b="89598"/>
          <a:stretch/>
        </p:blipFill>
        <p:spPr>
          <a:xfrm>
            <a:off x="0" y="0"/>
            <a:ext cx="9144003" cy="534974"/>
          </a:xfrm>
          <a:prstGeom prst="rect">
            <a:avLst/>
          </a:prstGeom>
          <a:noFill/>
          <a:ln>
            <a:noFill/>
          </a:ln>
        </p:spPr>
      </p:pic>
      <p:grpSp>
        <p:nvGrpSpPr>
          <p:cNvPr id="360" name="Google Shape;360;p7"/>
          <p:cNvGrpSpPr/>
          <p:nvPr/>
        </p:nvGrpSpPr>
        <p:grpSpPr>
          <a:xfrm rot="-4072479">
            <a:off x="8104308" y="4272874"/>
            <a:ext cx="1106429" cy="409421"/>
            <a:chOff x="5979041" y="5840793"/>
            <a:chExt cx="1433503" cy="530450"/>
          </a:xfrm>
        </p:grpSpPr>
        <p:sp>
          <p:nvSpPr>
            <p:cNvPr id="361" name="Google Shape;361;p7"/>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7"/>
          <p:cNvGrpSpPr/>
          <p:nvPr/>
        </p:nvGrpSpPr>
        <p:grpSpPr>
          <a:xfrm rot="-5400000">
            <a:off x="-243991" y="2724981"/>
            <a:ext cx="1200265" cy="228632"/>
            <a:chOff x="9945056" y="4082390"/>
            <a:chExt cx="933695" cy="177868"/>
          </a:xfrm>
        </p:grpSpPr>
        <p:sp>
          <p:nvSpPr>
            <p:cNvPr id="366" name="Google Shape;366;p7"/>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7"/>
          <p:cNvGrpSpPr/>
          <p:nvPr/>
        </p:nvGrpSpPr>
        <p:grpSpPr>
          <a:xfrm rot="6803144">
            <a:off x="4350091" y="4481419"/>
            <a:ext cx="443820" cy="546975"/>
            <a:chOff x="6195212" y="-541345"/>
            <a:chExt cx="541201" cy="666989"/>
          </a:xfrm>
        </p:grpSpPr>
        <p:sp>
          <p:nvSpPr>
            <p:cNvPr id="375" name="Google Shape;375;p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10411858">
            <a:off x="251377" y="822061"/>
            <a:ext cx="443850" cy="547013"/>
            <a:chOff x="6195212" y="-541345"/>
            <a:chExt cx="541201" cy="666989"/>
          </a:xfrm>
        </p:grpSpPr>
        <p:sp>
          <p:nvSpPr>
            <p:cNvPr id="379" name="Google Shape;379;p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2700193" flipH="1">
            <a:off x="8211497" y="500495"/>
            <a:ext cx="434777" cy="736176"/>
            <a:chOff x="10406496" y="-1940986"/>
            <a:chExt cx="344986" cy="584139"/>
          </a:xfrm>
        </p:grpSpPr>
        <p:sp>
          <p:nvSpPr>
            <p:cNvPr id="383" name="Google Shape;383;p7"/>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8"/>
        <p:cNvGrpSpPr/>
        <p:nvPr/>
      </p:nvGrpSpPr>
      <p:grpSpPr>
        <a:xfrm>
          <a:off x="0" y="0"/>
          <a:ext cx="0" cy="0"/>
          <a:chOff x="0" y="0"/>
          <a:chExt cx="0" cy="0"/>
        </a:xfrm>
      </p:grpSpPr>
      <p:grpSp>
        <p:nvGrpSpPr>
          <p:cNvPr id="479" name="Google Shape;479;p9"/>
          <p:cNvGrpSpPr/>
          <p:nvPr/>
        </p:nvGrpSpPr>
        <p:grpSpPr>
          <a:xfrm>
            <a:off x="2100964" y="4380077"/>
            <a:ext cx="600810" cy="675357"/>
            <a:chOff x="10349781" y="5869890"/>
            <a:chExt cx="505988" cy="568818"/>
          </a:xfrm>
        </p:grpSpPr>
        <p:sp>
          <p:nvSpPr>
            <p:cNvPr id="480" name="Google Shape;480;p9"/>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9"/>
          <p:cNvSpPr txBox="1">
            <a:spLocks noGrp="1"/>
          </p:cNvSpPr>
          <p:nvPr>
            <p:ph type="title"/>
          </p:nvPr>
        </p:nvSpPr>
        <p:spPr>
          <a:xfrm>
            <a:off x="2100875" y="1562700"/>
            <a:ext cx="4942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6" name="Google Shape;496;p9"/>
          <p:cNvSpPr txBox="1">
            <a:spLocks noGrp="1"/>
          </p:cNvSpPr>
          <p:nvPr>
            <p:ph type="subTitle" idx="1"/>
          </p:nvPr>
        </p:nvSpPr>
        <p:spPr>
          <a:xfrm>
            <a:off x="2100981" y="2404500"/>
            <a:ext cx="4942200" cy="11763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97" name="Google Shape;497;p9"/>
          <p:cNvPicPr preferRelativeResize="0"/>
          <p:nvPr/>
        </p:nvPicPr>
        <p:blipFill rotWithShape="1">
          <a:blip r:embed="rId2">
            <a:alphaModFix/>
          </a:blip>
          <a:srcRect t="24115" r="92179"/>
          <a:stretch/>
        </p:blipFill>
        <p:spPr>
          <a:xfrm>
            <a:off x="0" y="1240500"/>
            <a:ext cx="715100" cy="3902999"/>
          </a:xfrm>
          <a:prstGeom prst="rect">
            <a:avLst/>
          </a:prstGeom>
          <a:noFill/>
          <a:ln>
            <a:noFill/>
          </a:ln>
        </p:spPr>
      </p:pic>
      <p:sp>
        <p:nvSpPr>
          <p:cNvPr id="498" name="Google Shape;498;p9"/>
          <p:cNvSpPr/>
          <p:nvPr/>
        </p:nvSpPr>
        <p:spPr>
          <a:xfrm rot="5400000">
            <a:off x="502750" y="-502500"/>
            <a:ext cx="1240500" cy="2245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9"/>
          <p:cNvGrpSpPr/>
          <p:nvPr/>
        </p:nvGrpSpPr>
        <p:grpSpPr>
          <a:xfrm>
            <a:off x="5746889" y="4603543"/>
            <a:ext cx="1199238" cy="228418"/>
            <a:chOff x="9945056" y="4082390"/>
            <a:chExt cx="933695" cy="177868"/>
          </a:xfrm>
        </p:grpSpPr>
        <p:sp>
          <p:nvSpPr>
            <p:cNvPr id="500" name="Google Shape;500;p9"/>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rot="-2700000">
            <a:off x="161864" y="334783"/>
            <a:ext cx="1106489" cy="409443"/>
            <a:chOff x="5979041" y="5840793"/>
            <a:chExt cx="1433503" cy="530450"/>
          </a:xfrm>
        </p:grpSpPr>
        <p:sp>
          <p:nvSpPr>
            <p:cNvPr id="509" name="Google Shape;509;p9"/>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9"/>
          <p:cNvGrpSpPr/>
          <p:nvPr/>
        </p:nvGrpSpPr>
        <p:grpSpPr>
          <a:xfrm rot="-7094157">
            <a:off x="4279102" y="122526"/>
            <a:ext cx="585744" cy="682241"/>
            <a:chOff x="10107538" y="-371137"/>
            <a:chExt cx="585748" cy="682246"/>
          </a:xfrm>
        </p:grpSpPr>
        <p:sp>
          <p:nvSpPr>
            <p:cNvPr id="514" name="Google Shape;514;p9"/>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9"/>
          <p:cNvPicPr preferRelativeResize="0"/>
          <p:nvPr/>
        </p:nvPicPr>
        <p:blipFill rotWithShape="1">
          <a:blip r:embed="rId2">
            <a:alphaModFix/>
          </a:blip>
          <a:srcRect l="86884"/>
          <a:stretch/>
        </p:blipFill>
        <p:spPr>
          <a:xfrm>
            <a:off x="7944775" y="0"/>
            <a:ext cx="1199227" cy="51434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028"/>
        <p:cNvGrpSpPr/>
        <p:nvPr/>
      </p:nvGrpSpPr>
      <p:grpSpPr>
        <a:xfrm>
          <a:off x="0" y="0"/>
          <a:ext cx="0" cy="0"/>
          <a:chOff x="0" y="0"/>
          <a:chExt cx="0" cy="0"/>
        </a:xfrm>
      </p:grpSpPr>
      <p:sp>
        <p:nvSpPr>
          <p:cNvPr id="2029" name="Google Shape;2029;p36"/>
          <p:cNvSpPr/>
          <p:nvPr/>
        </p:nvSpPr>
        <p:spPr>
          <a:xfrm>
            <a:off x="7339225" y="0"/>
            <a:ext cx="1804800" cy="460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txBox="1">
            <a:spLocks noGrp="1"/>
          </p:cNvSpPr>
          <p:nvPr>
            <p:ph type="ctrTitle"/>
          </p:nvPr>
        </p:nvSpPr>
        <p:spPr>
          <a:xfrm>
            <a:off x="1170950" y="535000"/>
            <a:ext cx="42840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31" name="Google Shape;2031;p36"/>
          <p:cNvSpPr txBox="1">
            <a:spLocks noGrp="1"/>
          </p:cNvSpPr>
          <p:nvPr>
            <p:ph type="subTitle" idx="1"/>
          </p:nvPr>
        </p:nvSpPr>
        <p:spPr>
          <a:xfrm>
            <a:off x="1877875" y="2189888"/>
            <a:ext cx="2870400" cy="15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032" name="Google Shape;2032;p36"/>
          <p:cNvSpPr>
            <a:spLocks noGrp="1"/>
          </p:cNvSpPr>
          <p:nvPr>
            <p:ph type="pic" idx="2"/>
          </p:nvPr>
        </p:nvSpPr>
        <p:spPr>
          <a:xfrm>
            <a:off x="5431536" y="861762"/>
            <a:ext cx="3420000" cy="3420000"/>
          </a:xfrm>
          <a:prstGeom prst="ellipse">
            <a:avLst/>
          </a:prstGeom>
          <a:noFill/>
          <a:ln>
            <a:noFill/>
          </a:ln>
        </p:spPr>
      </p:sp>
      <p:sp>
        <p:nvSpPr>
          <p:cNvPr id="2033" name="Google Shape;2033;p36"/>
          <p:cNvSpPr txBox="1"/>
          <p:nvPr/>
        </p:nvSpPr>
        <p:spPr>
          <a:xfrm>
            <a:off x="715100" y="4130025"/>
            <a:ext cx="5195700" cy="434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Be Vietnam Pro"/>
                <a:ea typeface="Be Vietnam Pro"/>
                <a:cs typeface="Be Vietnam Pro"/>
                <a:sym typeface="Be Vietnam Pro"/>
              </a:rPr>
              <a:t>CREDITS: This presentation template was created by </a:t>
            </a:r>
            <a:r>
              <a:rPr lang="en" sz="1200" b="1">
                <a:solidFill>
                  <a:schemeClr val="dk1"/>
                </a:solidFill>
                <a:uFill>
                  <a:noFill/>
                </a:uFill>
                <a:latin typeface="Be Vietnam Pro"/>
                <a:ea typeface="Be Vietnam Pro"/>
                <a:cs typeface="Be Vietnam Pro"/>
                <a:sym typeface="Be Vietnam Pro"/>
                <a:hlinkClick r:id="rId2">
                  <a:extLst>
                    <a:ext uri="{A12FA001-AC4F-418D-AE19-62706E023703}">
                      <ahyp:hlinkClr xmlns:ahyp="http://schemas.microsoft.com/office/drawing/2018/hyperlinkcolor" val="tx"/>
                    </a:ext>
                  </a:extLst>
                </a:hlinkClick>
              </a:rPr>
              <a:t>Slidesgo</a:t>
            </a:r>
            <a:r>
              <a:rPr lang="en" sz="1200">
                <a:solidFill>
                  <a:schemeClr val="dk1"/>
                </a:solidFill>
                <a:latin typeface="Be Vietnam Pro"/>
                <a:ea typeface="Be Vietnam Pro"/>
                <a:cs typeface="Be Vietnam Pro"/>
                <a:sym typeface="Be Vietnam Pro"/>
              </a:rPr>
              <a:t>, including icons by </a:t>
            </a:r>
            <a:r>
              <a:rPr lang="en" sz="1200" b="1">
                <a:solidFill>
                  <a:schemeClr val="dk1"/>
                </a:solidFill>
                <a:uFill>
                  <a:noFill/>
                </a:uFill>
                <a:latin typeface="Be Vietnam Pro"/>
                <a:ea typeface="Be Vietnam Pro"/>
                <a:cs typeface="Be Vietnam Pro"/>
                <a:sym typeface="Be Vietnam Pro"/>
                <a:hlinkClick r:id="rId3">
                  <a:extLst>
                    <a:ext uri="{A12FA001-AC4F-418D-AE19-62706E023703}">
                      <ahyp:hlinkClr xmlns:ahyp="http://schemas.microsoft.com/office/drawing/2018/hyperlinkcolor" val="tx"/>
                    </a:ext>
                  </a:extLst>
                </a:hlinkClick>
              </a:rPr>
              <a:t>Flaticon</a:t>
            </a:r>
            <a:r>
              <a:rPr lang="en" sz="1200" b="1">
                <a:solidFill>
                  <a:schemeClr val="dk1"/>
                </a:solidFill>
                <a:latin typeface="Be Vietnam Pro"/>
                <a:ea typeface="Be Vietnam Pro"/>
                <a:cs typeface="Be Vietnam Pro"/>
                <a:sym typeface="Be Vietnam Pro"/>
              </a:rPr>
              <a:t> </a:t>
            </a:r>
            <a:r>
              <a:rPr lang="en" sz="1200">
                <a:solidFill>
                  <a:schemeClr val="dk1"/>
                </a:solidFill>
                <a:latin typeface="Be Vietnam Pro"/>
                <a:ea typeface="Be Vietnam Pro"/>
                <a:cs typeface="Be Vietnam Pro"/>
                <a:sym typeface="Be Vietnam Pro"/>
              </a:rPr>
              <a:t>and infographics &amp; images by </a:t>
            </a:r>
            <a:r>
              <a:rPr lang="en" sz="1200" b="1">
                <a:solidFill>
                  <a:schemeClr val="dk1"/>
                </a:solidFill>
                <a:uFill>
                  <a:noFill/>
                </a:uFill>
                <a:latin typeface="Be Vietnam Pro"/>
                <a:ea typeface="Be Vietnam Pro"/>
                <a:cs typeface="Be Vietnam Pro"/>
                <a:sym typeface="Be Vietnam Pro"/>
                <a:hlinkClick r:id="rId4">
                  <a:extLst>
                    <a:ext uri="{A12FA001-AC4F-418D-AE19-62706E023703}">
                      <ahyp:hlinkClr xmlns:ahyp="http://schemas.microsoft.com/office/drawing/2018/hyperlinkcolor" val="tx"/>
                    </a:ext>
                  </a:extLst>
                </a:hlinkClick>
              </a:rPr>
              <a:t>Freepik</a:t>
            </a:r>
            <a:endParaRPr sz="1200" b="1">
              <a:solidFill>
                <a:schemeClr val="dk1"/>
              </a:solidFill>
              <a:latin typeface="Be Vietnam Pro"/>
              <a:ea typeface="Be Vietnam Pro"/>
              <a:cs typeface="Be Vietnam Pro"/>
              <a:sym typeface="Be Vietnam Pro"/>
            </a:endParaRPr>
          </a:p>
        </p:txBody>
      </p:sp>
      <p:pic>
        <p:nvPicPr>
          <p:cNvPr id="2034" name="Google Shape;2034;p36"/>
          <p:cNvPicPr preferRelativeResize="0"/>
          <p:nvPr/>
        </p:nvPicPr>
        <p:blipFill rotWithShape="1">
          <a:blip r:embed="rId5">
            <a:alphaModFix/>
          </a:blip>
          <a:srcRect t="89598"/>
          <a:stretch/>
        </p:blipFill>
        <p:spPr>
          <a:xfrm>
            <a:off x="0" y="4608500"/>
            <a:ext cx="9144003" cy="535000"/>
          </a:xfrm>
          <a:prstGeom prst="rect">
            <a:avLst/>
          </a:prstGeom>
          <a:noFill/>
          <a:ln>
            <a:noFill/>
          </a:ln>
        </p:spPr>
      </p:pic>
      <p:grpSp>
        <p:nvGrpSpPr>
          <p:cNvPr id="2035" name="Google Shape;2035;p36"/>
          <p:cNvGrpSpPr/>
          <p:nvPr/>
        </p:nvGrpSpPr>
        <p:grpSpPr>
          <a:xfrm rot="6195730">
            <a:off x="8311946" y="95869"/>
            <a:ext cx="585730" cy="682225"/>
            <a:chOff x="10107538" y="-371137"/>
            <a:chExt cx="585748" cy="682246"/>
          </a:xfrm>
        </p:grpSpPr>
        <p:sp>
          <p:nvSpPr>
            <p:cNvPr id="2036" name="Google Shape;2036;p36"/>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36"/>
          <p:cNvGrpSpPr/>
          <p:nvPr/>
        </p:nvGrpSpPr>
        <p:grpSpPr>
          <a:xfrm rot="7467100">
            <a:off x="6166767" y="64223"/>
            <a:ext cx="443801" cy="546951"/>
            <a:chOff x="6195212" y="-541345"/>
            <a:chExt cx="541201" cy="666989"/>
          </a:xfrm>
        </p:grpSpPr>
        <p:sp>
          <p:nvSpPr>
            <p:cNvPr id="2065" name="Google Shape;2065;p3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36"/>
          <p:cNvGrpSpPr/>
          <p:nvPr/>
        </p:nvGrpSpPr>
        <p:grpSpPr>
          <a:xfrm rot="-4072479">
            <a:off x="-59881" y="458549"/>
            <a:ext cx="1106429" cy="409421"/>
            <a:chOff x="5979041" y="5840793"/>
            <a:chExt cx="1433503" cy="530450"/>
          </a:xfrm>
        </p:grpSpPr>
        <p:sp>
          <p:nvSpPr>
            <p:cNvPr id="2069" name="Google Shape;2069;p36"/>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36"/>
          <p:cNvGrpSpPr/>
          <p:nvPr/>
        </p:nvGrpSpPr>
        <p:grpSpPr>
          <a:xfrm rot="-1581338" flipH="1">
            <a:off x="140746" y="3565141"/>
            <a:ext cx="434786" cy="736191"/>
            <a:chOff x="10406496" y="-1940986"/>
            <a:chExt cx="344986" cy="584139"/>
          </a:xfrm>
        </p:grpSpPr>
        <p:sp>
          <p:nvSpPr>
            <p:cNvPr id="2074" name="Google Shape;2074;p36"/>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6"/>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6"/>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6"/>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6"/>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6"/>
          <p:cNvGrpSpPr/>
          <p:nvPr/>
        </p:nvGrpSpPr>
        <p:grpSpPr>
          <a:xfrm rot="6803144">
            <a:off x="5199078" y="3659356"/>
            <a:ext cx="443820" cy="546975"/>
            <a:chOff x="6195212" y="-541345"/>
            <a:chExt cx="541201" cy="666989"/>
          </a:xfrm>
        </p:grpSpPr>
        <p:sp>
          <p:nvSpPr>
            <p:cNvPr id="2096" name="Google Shape;2096;p3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99"/>
        <p:cNvGrpSpPr/>
        <p:nvPr/>
      </p:nvGrpSpPr>
      <p:grpSpPr>
        <a:xfrm>
          <a:off x="0" y="0"/>
          <a:ext cx="0" cy="0"/>
          <a:chOff x="0" y="0"/>
          <a:chExt cx="0" cy="0"/>
        </a:xfrm>
      </p:grpSpPr>
      <p:sp>
        <p:nvSpPr>
          <p:cNvPr id="2100" name="Google Shape;2100;p37"/>
          <p:cNvSpPr/>
          <p:nvPr/>
        </p:nvSpPr>
        <p:spPr>
          <a:xfrm flipH="1">
            <a:off x="-12" y="0"/>
            <a:ext cx="1804800" cy="441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1" name="Google Shape;2101;p37"/>
          <p:cNvPicPr preferRelativeResize="0"/>
          <p:nvPr/>
        </p:nvPicPr>
        <p:blipFill rotWithShape="1">
          <a:blip r:embed="rId2">
            <a:alphaModFix/>
          </a:blip>
          <a:srcRect t="85872"/>
          <a:stretch/>
        </p:blipFill>
        <p:spPr>
          <a:xfrm flipH="1">
            <a:off x="10" y="4416876"/>
            <a:ext cx="9144003" cy="726624"/>
          </a:xfrm>
          <a:prstGeom prst="rect">
            <a:avLst/>
          </a:prstGeom>
          <a:noFill/>
          <a:ln>
            <a:noFill/>
          </a:ln>
        </p:spPr>
      </p:pic>
      <p:grpSp>
        <p:nvGrpSpPr>
          <p:cNvPr id="2102" name="Google Shape;2102;p37"/>
          <p:cNvGrpSpPr/>
          <p:nvPr/>
        </p:nvGrpSpPr>
        <p:grpSpPr>
          <a:xfrm rot="-6195730" flipH="1">
            <a:off x="246337" y="95869"/>
            <a:ext cx="585730" cy="682225"/>
            <a:chOff x="10107538" y="-371137"/>
            <a:chExt cx="585748" cy="682246"/>
          </a:xfrm>
        </p:grpSpPr>
        <p:sp>
          <p:nvSpPr>
            <p:cNvPr id="2103" name="Google Shape;2103;p37"/>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7"/>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7"/>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7"/>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7"/>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7"/>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7"/>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7"/>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7"/>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7"/>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7"/>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7"/>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7"/>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7"/>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7"/>
          <p:cNvGrpSpPr/>
          <p:nvPr/>
        </p:nvGrpSpPr>
        <p:grpSpPr>
          <a:xfrm rot="-7467100" flipH="1">
            <a:off x="2533445" y="64223"/>
            <a:ext cx="443801" cy="546951"/>
            <a:chOff x="6195212" y="-541345"/>
            <a:chExt cx="541201" cy="666989"/>
          </a:xfrm>
        </p:grpSpPr>
        <p:sp>
          <p:nvSpPr>
            <p:cNvPr id="2132" name="Google Shape;2132;p3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37"/>
          <p:cNvGrpSpPr/>
          <p:nvPr/>
        </p:nvGrpSpPr>
        <p:grpSpPr>
          <a:xfrm rot="4072479" flipH="1">
            <a:off x="8097464" y="458549"/>
            <a:ext cx="1106429" cy="409421"/>
            <a:chOff x="5979041" y="5840793"/>
            <a:chExt cx="1433503" cy="530450"/>
          </a:xfrm>
        </p:grpSpPr>
        <p:sp>
          <p:nvSpPr>
            <p:cNvPr id="2136" name="Google Shape;2136;p37"/>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7"/>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7"/>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37"/>
          <p:cNvGrpSpPr/>
          <p:nvPr/>
        </p:nvGrpSpPr>
        <p:grpSpPr>
          <a:xfrm rot="2700193">
            <a:off x="8512651" y="3564745"/>
            <a:ext cx="434777" cy="736176"/>
            <a:chOff x="10406496" y="-1940986"/>
            <a:chExt cx="344986" cy="584139"/>
          </a:xfrm>
        </p:grpSpPr>
        <p:sp>
          <p:nvSpPr>
            <p:cNvPr id="2141" name="Google Shape;2141;p37"/>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7"/>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7"/>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7"/>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7"/>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7"/>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7"/>
          <p:cNvGrpSpPr/>
          <p:nvPr/>
        </p:nvGrpSpPr>
        <p:grpSpPr>
          <a:xfrm flipH="1">
            <a:off x="356036" y="3818631"/>
            <a:ext cx="1199238" cy="228418"/>
            <a:chOff x="9945056" y="4082390"/>
            <a:chExt cx="933695" cy="177868"/>
          </a:xfrm>
        </p:grpSpPr>
        <p:sp>
          <p:nvSpPr>
            <p:cNvPr id="2163" name="Google Shape;2163;p37"/>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7"/>
          <p:cNvGrpSpPr/>
          <p:nvPr/>
        </p:nvGrpSpPr>
        <p:grpSpPr>
          <a:xfrm rot="-6803144" flipH="1">
            <a:off x="3096214" y="3857381"/>
            <a:ext cx="443820" cy="546975"/>
            <a:chOff x="6195212" y="-541345"/>
            <a:chExt cx="541201" cy="666989"/>
          </a:xfrm>
        </p:grpSpPr>
        <p:sp>
          <p:nvSpPr>
            <p:cNvPr id="2172" name="Google Shape;2172;p3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95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2pPr>
            <a:lvl3pPr lvl="2"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3pPr>
            <a:lvl4pPr lvl="3"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4pPr>
            <a:lvl5pPr lvl="4"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5pPr>
            <a:lvl6pPr lvl="5"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6pPr>
            <a:lvl7pPr lvl="6"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7pPr>
            <a:lvl8pPr lvl="7"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8pPr>
            <a:lvl9pPr lvl="8"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9pPr>
          </a:lstStyle>
          <a:p>
            <a:endParaRPr/>
          </a:p>
        </p:txBody>
      </p:sp>
      <p:sp>
        <p:nvSpPr>
          <p:cNvPr id="7" name="Google Shape;7;p1"/>
          <p:cNvSpPr txBox="1">
            <a:spLocks noGrp="1"/>
          </p:cNvSpPr>
          <p:nvPr>
            <p:ph type="body" idx="1"/>
          </p:nvPr>
        </p:nvSpPr>
        <p:spPr>
          <a:xfrm>
            <a:off x="715100" y="115247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82" r:id="rId8"/>
    <p:sldLayoutId id="2147483683"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45"/>
          <p:cNvSpPr txBox="1">
            <a:spLocks noGrp="1"/>
          </p:cNvSpPr>
          <p:nvPr>
            <p:ph type="ctrTitle"/>
          </p:nvPr>
        </p:nvSpPr>
        <p:spPr>
          <a:xfrm>
            <a:off x="715099" y="1067712"/>
            <a:ext cx="5467987" cy="1684500"/>
          </a:xfrm>
          <a:prstGeom prst="rect">
            <a:avLst/>
          </a:prstGeom>
        </p:spPr>
        <p:txBody>
          <a:bodyPr spcFirstLastPara="1" wrap="square" lIns="91425" tIns="91425" rIns="91425" bIns="91425" anchor="ctr" anchorCtr="0">
            <a:noAutofit/>
          </a:bodyPr>
          <a:lstStyle/>
          <a:p>
            <a:pPr lvl="0" algn="l"/>
            <a:r>
              <a:rPr lang="en-US" sz="7200" dirty="0"/>
              <a:t>Unit 8</a:t>
            </a:r>
            <a:br>
              <a:rPr lang="en-US" sz="7200" dirty="0"/>
            </a:br>
            <a:r>
              <a:rPr lang="en-US" sz="4400" dirty="0"/>
              <a:t>Sports and Games</a:t>
            </a:r>
            <a:endParaRPr sz="4400" dirty="0"/>
          </a:p>
        </p:txBody>
      </p:sp>
      <p:sp>
        <p:nvSpPr>
          <p:cNvPr id="2242" name="Google Shape;2242;p45"/>
          <p:cNvSpPr txBox="1">
            <a:spLocks noGrp="1"/>
          </p:cNvSpPr>
          <p:nvPr>
            <p:ph type="subTitle" idx="1"/>
          </p:nvPr>
        </p:nvSpPr>
        <p:spPr>
          <a:xfrm>
            <a:off x="715100" y="2983746"/>
            <a:ext cx="4568100" cy="474300"/>
          </a:xfrm>
          <a:prstGeom prst="rect">
            <a:avLst/>
          </a:prstGeom>
        </p:spPr>
        <p:txBody>
          <a:bodyPr spcFirstLastPara="1" wrap="square" lIns="137150" tIns="91425" rIns="137150" bIns="91425" anchor="ctr" anchorCtr="0">
            <a:noAutofit/>
          </a:bodyPr>
          <a:lstStyle/>
          <a:p>
            <a:pPr marL="0" lvl="0" indent="0"/>
            <a:r>
              <a:rPr lang="en-US" sz="2000" dirty="0"/>
              <a:t>Lesson 7: Looking back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grpSp>
        <p:nvGrpSpPr>
          <p:cNvPr id="2252" name="Google Shape;2252;p46"/>
          <p:cNvGrpSpPr/>
          <p:nvPr/>
        </p:nvGrpSpPr>
        <p:grpSpPr>
          <a:xfrm>
            <a:off x="7894840" y="1270386"/>
            <a:ext cx="1195130" cy="227618"/>
            <a:chOff x="9945056" y="4082390"/>
            <a:chExt cx="933695" cy="177868"/>
          </a:xfrm>
        </p:grpSpPr>
        <p:sp>
          <p:nvSpPr>
            <p:cNvPr id="2253" name="Google Shape;2253;p46"/>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Past simple</a:t>
            </a:r>
            <a:endParaRPr sz="4000" dirty="0"/>
          </a:p>
        </p:txBody>
      </p:sp>
      <p:pic>
        <p:nvPicPr>
          <p:cNvPr id="13" name="Picture 12" descr="Past Simple Tense - Thì quá khứ đơn: Cấu trúc, cách dùng và bài tập">
            <a:extLst>
              <a:ext uri="{FF2B5EF4-FFF2-40B4-BE49-F238E27FC236}">
                <a16:creationId xmlns:a16="http://schemas.microsoft.com/office/drawing/2014/main" id="{CE505458-418B-5555-1E25-C037700D9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3" r="6759" b="12719"/>
          <a:stretch/>
        </p:blipFill>
        <p:spPr bwMode="auto">
          <a:xfrm>
            <a:off x="1750712" y="1270386"/>
            <a:ext cx="5995065" cy="305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3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PAST SIMPLE: </a:t>
            </a:r>
            <a:r>
              <a:rPr lang="en-US" sz="4000" dirty="0" err="1"/>
              <a:t>cách</a:t>
            </a:r>
            <a:r>
              <a:rPr lang="en-US" sz="4000" dirty="0"/>
              <a:t> </a:t>
            </a:r>
            <a:r>
              <a:rPr lang="en-US" sz="4000" dirty="0" err="1"/>
              <a:t>dùng</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kết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thúc</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có</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thời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điểm</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xác</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sịnh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cụ</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thể</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I broke my arm last month. </a:t>
            </a:r>
          </a:p>
          <a:p>
            <a:pPr lvl="0"/>
            <a:endParaRPr lang="en-US" sz="2000" dirty="0">
              <a:solidFill>
                <a:schemeClr val="tx1"/>
              </a:solidFill>
              <a:latin typeface="Be Vietnam Pro"/>
              <a:ea typeface="Be Vietnam Pro"/>
              <a:cs typeface="Be Vietnam Pro"/>
              <a:sym typeface="Be Vietnam Pro"/>
            </a:endParaRPr>
          </a:p>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xảy</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ra</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1 </a:t>
            </a:r>
            <a:r>
              <a:rPr lang="en-US" sz="2000" dirty="0" err="1">
                <a:solidFill>
                  <a:schemeClr val="tx1"/>
                </a:solidFill>
                <a:latin typeface="Be Vietnam Pro"/>
                <a:ea typeface="Be Vietnam Pro"/>
                <a:cs typeface="Be Vietnam Pro"/>
                <a:sym typeface="Be Vietnam Pro"/>
              </a:rPr>
              <a:t>thời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gian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dài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và</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kết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thúc</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Mai lived in Ho Chi Minh city from 2010 to 2015.</a:t>
            </a:r>
          </a:p>
          <a:p>
            <a:pPr lvl="0"/>
            <a:endParaRPr lang="en-US" sz="2000" dirty="0">
              <a:solidFill>
                <a:schemeClr val="tx1"/>
              </a:solidFill>
              <a:latin typeface="Be Vietnam Pro"/>
              <a:ea typeface="Be Vietnam Pro"/>
              <a:cs typeface="Be Vietnam Pro"/>
              <a:sym typeface="Be Vietnam Pro"/>
            </a:endParaRPr>
          </a:p>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loạt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liên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tiếp</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nhau</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xảy</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ra</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We greeted, then talk and dance together. </a:t>
            </a:r>
          </a:p>
        </p:txBody>
      </p:sp>
    </p:spTree>
    <p:extLst>
      <p:ext uri="{BB962C8B-B14F-4D97-AF65-F5344CB8AC3E}">
        <p14:creationId xmlns:p14="http://schemas.microsoft.com/office/powerpoint/2010/main" val="112275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PAST SIMPLE: </a:t>
            </a:r>
            <a:r>
              <a:rPr lang="en-US" sz="4000" dirty="0" err="1"/>
              <a:t>cách</a:t>
            </a:r>
            <a:r>
              <a:rPr lang="en-US" sz="4000" dirty="0"/>
              <a:t> </a:t>
            </a:r>
            <a:r>
              <a:rPr lang="en-US" sz="4000" dirty="0" err="1"/>
              <a:t>dùng</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a:solidFill>
                  <a:schemeClr val="tx1"/>
                </a:solidFill>
                <a:latin typeface="Be Vietnam Pro"/>
                <a:ea typeface="Be Vietnam Pro"/>
                <a:cs typeface="Be Vietnam Pro"/>
                <a:sym typeface="Be Vietnam Pro"/>
              </a:rPr>
              <a:t>Diễn đạt một hành động thường xuyên lặp lại trong quá khứ bây giờ không diễn ra nữa. </a:t>
            </a:r>
          </a:p>
          <a:p>
            <a:pPr lvl="0"/>
            <a:r>
              <a:rPr lang="vi-VN" sz="2000">
                <a:solidFill>
                  <a:schemeClr val="tx1"/>
                </a:solidFill>
                <a:latin typeface="Be Vietnam Pro"/>
                <a:ea typeface="Be Vietnam Pro"/>
                <a:cs typeface="Be Vietnam Pro"/>
                <a:sym typeface="Be Vietnam Pro"/>
              </a:rPr>
              <a:t>VD: When I was a little girl, I usually listened to Korean music.</a:t>
            </a:r>
          </a:p>
          <a:p>
            <a:pPr lvl="0"/>
            <a:endParaRPr lang="vi-VN" sz="2000">
              <a:solidFill>
                <a:schemeClr val="tx1"/>
              </a:solidFill>
              <a:latin typeface="Be Vietnam Pro"/>
              <a:ea typeface="Be Vietnam Pro"/>
              <a:cs typeface="Be Vietnam Pro"/>
              <a:sym typeface="Be Vietnam Pro"/>
            </a:endParaRPr>
          </a:p>
          <a:p>
            <a:pPr lvl="0"/>
            <a:r>
              <a:rPr lang="vi-VN" sz="2000">
                <a:solidFill>
                  <a:schemeClr val="tx1"/>
                </a:solidFill>
                <a:latin typeface="Be Vietnam Pro"/>
                <a:ea typeface="Be Vietnam Pro"/>
                <a:cs typeface="Be Vietnam Pro"/>
                <a:sym typeface="Be Vietnam Pro"/>
              </a:rPr>
              <a:t>Diễn tả hành động chen ngang vào hành động khác diễn ra trong quá khứ.</a:t>
            </a:r>
          </a:p>
          <a:p>
            <a:pPr lvl="0"/>
            <a:r>
              <a:rPr lang="vi-VN" sz="2000">
                <a:solidFill>
                  <a:schemeClr val="tx1"/>
                </a:solidFill>
                <a:latin typeface="Be Vietnam Pro"/>
                <a:ea typeface="Be Vietnam Pro"/>
                <a:cs typeface="Be Vietnam Pro"/>
                <a:sym typeface="Be Vietnam Pro"/>
              </a:rPr>
              <a:t>VD: I was taking a bath when the phone rang. </a:t>
            </a:r>
            <a:endParaRPr lang="en-US" sz="2000" dirty="0">
              <a:solidFill>
                <a:schemeClr val="tx1"/>
              </a:solidFill>
              <a:latin typeface="Be Vietnam Pro"/>
              <a:ea typeface="Be Vietnam Pro"/>
              <a:cs typeface="Be Vietnam Pro"/>
              <a:sym typeface="Be Vietnam Pro"/>
            </a:endParaRPr>
          </a:p>
        </p:txBody>
      </p:sp>
    </p:spTree>
    <p:extLst>
      <p:ext uri="{BB962C8B-B14F-4D97-AF65-F5344CB8AC3E}">
        <p14:creationId xmlns:p14="http://schemas.microsoft.com/office/powerpoint/2010/main" val="7278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dirty="0">
                <a:solidFill>
                  <a:schemeClr val="tx1"/>
                </a:solidFill>
                <a:latin typeface="Be Vietnam Pro"/>
                <a:ea typeface="Be Vietnam Pro"/>
                <a:cs typeface="Be Vietnam Pro"/>
                <a:sym typeface="Be Vietnam Pro"/>
              </a:rPr>
              <a:t>Câu mệnh lệnh tiếng anh là câu được dùng để ra lệnh cho người khác phải làm hoặc không làm gì đó. Câu mệnh lệnh thường sẽ không có chủ từ, vì chúng được dùng để nhấn mạnh vào người nghe (chủ từ được ngầm hiểu).</a:t>
            </a:r>
          </a:p>
          <a:p>
            <a:pPr lvl="0"/>
            <a:r>
              <a:rPr lang="vi-VN" sz="2000" dirty="0">
                <a:solidFill>
                  <a:schemeClr val="tx1"/>
                </a:solidFill>
                <a:latin typeface="Be Vietnam Pro"/>
                <a:ea typeface="Be Vietnam Pro"/>
                <a:cs typeface="Be Vietnam Pro"/>
                <a:sym typeface="Be Vietnam Pro"/>
              </a:rPr>
              <a:t>Ví dụ:</a:t>
            </a:r>
          </a:p>
          <a:p>
            <a:pPr lvl="0"/>
            <a:r>
              <a:rPr lang="vi-VN" sz="2000" dirty="0">
                <a:solidFill>
                  <a:schemeClr val="tx1"/>
                </a:solidFill>
                <a:latin typeface="Be Vietnam Pro"/>
                <a:ea typeface="Be Vietnam Pro"/>
                <a:cs typeface="Be Vietnam Pro"/>
                <a:sym typeface="Be Vietnam Pro"/>
              </a:rPr>
              <a:t> Sit down. (Ngồi xuống)</a:t>
            </a:r>
          </a:p>
          <a:p>
            <a:pPr lvl="0"/>
            <a:r>
              <a:rPr lang="vi-VN" sz="2000" dirty="0">
                <a:solidFill>
                  <a:schemeClr val="tx1"/>
                </a:solidFill>
                <a:latin typeface="Be Vietnam Pro"/>
                <a:ea typeface="Be Vietnam Pro"/>
                <a:cs typeface="Be Vietnam Pro"/>
                <a:sym typeface="Be Vietnam Pro"/>
              </a:rPr>
              <a:t> Stop smoking. (Ngừng ngay việc hút thuốc lại)</a:t>
            </a:r>
          </a:p>
          <a:p>
            <a:pPr lvl="0"/>
            <a:r>
              <a:rPr lang="vi-VN" sz="2000" dirty="0">
                <a:solidFill>
                  <a:schemeClr val="tx1"/>
                </a:solidFill>
                <a:latin typeface="Be Vietnam Pro"/>
                <a:ea typeface="Be Vietnam Pro"/>
                <a:cs typeface="Be Vietnam Pro"/>
                <a:sym typeface="Be Vietnam Pro"/>
              </a:rPr>
              <a:t> Don’t be late. (Đừng về trễ nha)</a:t>
            </a:r>
          </a:p>
        </p:txBody>
      </p:sp>
    </p:spTree>
    <p:extLst>
      <p:ext uri="{BB962C8B-B14F-4D97-AF65-F5344CB8AC3E}">
        <p14:creationId xmlns:p14="http://schemas.microsoft.com/office/powerpoint/2010/main" val="213130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8270333" cy="3651020"/>
          </a:xfrm>
          <a:prstGeom prst="rect">
            <a:avLst/>
          </a:prstGeom>
          <a:noFill/>
          <a:ln>
            <a:noFill/>
          </a:ln>
        </p:spPr>
        <p:txBody>
          <a:bodyPr spcFirstLastPara="1" wrap="square" lIns="91425" tIns="91425" rIns="0" bIns="91425" anchor="ctr" anchorCtr="0">
            <a:noAutofit/>
          </a:bodyPr>
          <a:lstStyle/>
          <a:p>
            <a:pPr lvl="0"/>
            <a:r>
              <a:rPr lang="vi-VN" dirty="0">
                <a:solidFill>
                  <a:schemeClr val="tx1"/>
                </a:solidFill>
                <a:latin typeface="Be Vietnam Pro"/>
                <a:ea typeface="Be Vietnam Pro"/>
                <a:cs typeface="Be Vietnam Pro"/>
                <a:sym typeface="Be Vietnam Pro"/>
              </a:rPr>
              <a:t>a. Với Infinitive</a:t>
            </a:r>
          </a:p>
          <a:p>
            <a:pPr lvl="0"/>
            <a:r>
              <a:rPr lang="vi-VN" dirty="0">
                <a:solidFill>
                  <a:schemeClr val="tx1"/>
                </a:solidFill>
                <a:latin typeface="Be Vietnam Pro"/>
                <a:ea typeface="Be Vietnam Pro"/>
                <a:cs typeface="Be Vietnam Pro"/>
                <a:sym typeface="Be Vietnam Pro"/>
              </a:rPr>
              <a:t>(+) Câu khẳng định: V(bare) + O + …</a:t>
            </a:r>
          </a:p>
          <a:p>
            <a:pPr lvl="0"/>
            <a:r>
              <a:rPr lang="vi-VN" dirty="0">
                <a:solidFill>
                  <a:schemeClr val="tx1"/>
                </a:solidFill>
                <a:latin typeface="Be Vietnam Pro"/>
                <a:ea typeface="Be Vietnam Pro"/>
                <a:cs typeface="Be Vietnam Pro"/>
                <a:sym typeface="Be Vietnam Pro"/>
              </a:rPr>
              <a:t>(-) Câu phủ định: Do + NOT + V(bare) + O + …</a:t>
            </a:r>
          </a:p>
          <a:p>
            <a:pPr lvl="0"/>
            <a:r>
              <a:rPr lang="vi-VN" dirty="0">
                <a:solidFill>
                  <a:schemeClr val="tx1"/>
                </a:solidFill>
                <a:latin typeface="Be Vietnam Pro"/>
                <a:ea typeface="Be Vietnam Pro"/>
                <a:cs typeface="Be Vietnam Pro"/>
                <a:sym typeface="Be Vietnam Pro"/>
              </a:rPr>
              <a:t>Ví dụ:   Shut up. (Im lặng đi), Do not tell anyone the story. (Đừng kể câu chuyện này cho ai)</a:t>
            </a:r>
          </a:p>
          <a:p>
            <a:pPr lvl="0"/>
            <a:r>
              <a:rPr lang="vi-VN" dirty="0">
                <a:solidFill>
                  <a:schemeClr val="tx1"/>
                </a:solidFill>
                <a:latin typeface="Be Vietnam Pro"/>
                <a:ea typeface="Be Vietnam Pro"/>
                <a:cs typeface="Be Vietnam Pro"/>
                <a:sym typeface="Be Vietnam Pro"/>
              </a:rPr>
              <a:t>- Người ta dùng với đại từ nhân xưng you trong câu mệnh lệnh để nhấn mạnh</a:t>
            </a:r>
          </a:p>
          <a:p>
            <a:pPr lvl="0"/>
            <a:r>
              <a:rPr lang="vi-VN" dirty="0">
                <a:solidFill>
                  <a:schemeClr val="tx1"/>
                </a:solidFill>
                <a:latin typeface="Be Vietnam Pro"/>
                <a:ea typeface="Be Vietnam Pro"/>
                <a:cs typeface="Be Vietnam Pro"/>
                <a:sym typeface="Be Vietnam Pro"/>
              </a:rPr>
              <a:t>(+) Câu khẳng định: You + V(bare) + O + …</a:t>
            </a:r>
          </a:p>
          <a:p>
            <a:pPr lvl="0"/>
            <a:r>
              <a:rPr lang="vi-VN" dirty="0">
                <a:solidFill>
                  <a:schemeClr val="tx1"/>
                </a:solidFill>
                <a:latin typeface="Be Vietnam Pro"/>
                <a:ea typeface="Be Vietnam Pro"/>
                <a:cs typeface="Be Vietnam Pro"/>
                <a:sym typeface="Be Vietnam Pro"/>
              </a:rPr>
              <a:t>(-) Câu phủ định: Do + NOT + you + V(bare) + O + …</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 You open the window! (Cậu mới là người phải mở cửa sổ đó)</a:t>
            </a:r>
          </a:p>
          <a:p>
            <a:pPr lvl="0"/>
            <a:r>
              <a:rPr lang="vi-VN" dirty="0">
                <a:solidFill>
                  <a:schemeClr val="tx1"/>
                </a:solidFill>
                <a:latin typeface="Be Vietnam Pro"/>
                <a:ea typeface="Be Vietnam Pro"/>
                <a:cs typeface="Be Vietnam Pro"/>
                <a:sym typeface="Be Vietnam Pro"/>
              </a:rPr>
              <a:t> Don’t you ignore me!(Anh đừng có mà làm lơ em)</a:t>
            </a:r>
          </a:p>
          <a:p>
            <a:pPr lvl="0"/>
            <a:r>
              <a:rPr lang="vi-VN" dirty="0">
                <a:solidFill>
                  <a:schemeClr val="tx1"/>
                </a:solidFill>
                <a:latin typeface="Be Vietnam Pro"/>
                <a:ea typeface="Be Vietnam Pro"/>
                <a:cs typeface="Be Vietnam Pro"/>
                <a:sym typeface="Be Vietnam Pro"/>
              </a:rPr>
              <a:t>- Đôi khi đại từ you có thể được thay thế bằng các đại từ bất định khác (someone, somebody, no one, nobody, everyone, everybody) để câu nhẹ nhàng hơn, nhất là trong văn nói. Động từ vẫn giữ nguyên V-bare.</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Somebody call 911. (Ai đó gọi 911 đi)</a:t>
            </a:r>
          </a:p>
          <a:p>
            <a:pPr lvl="0"/>
            <a:r>
              <a:rPr lang="vi-VN" dirty="0">
                <a:solidFill>
                  <a:schemeClr val="tx1"/>
                </a:solidFill>
                <a:latin typeface="Be Vietnam Pro"/>
                <a:ea typeface="Be Vietnam Pro"/>
                <a:cs typeface="Be Vietnam Pro"/>
                <a:sym typeface="Be Vietnam Pro"/>
              </a:rPr>
              <a:t>Everybody sit down, please. (Mọi người ngồi xuống đi)</a:t>
            </a:r>
          </a:p>
          <a:p>
            <a:pPr lvl="0"/>
            <a:r>
              <a:rPr lang="vi-VN" dirty="0">
                <a:solidFill>
                  <a:schemeClr val="tx1"/>
                </a:solidFill>
                <a:latin typeface="Be Vietnam Pro"/>
                <a:ea typeface="Be Vietnam Pro"/>
                <a:cs typeface="Be Vietnam Pro"/>
                <a:sym typeface="Be Vietnam Pro"/>
              </a:rPr>
              <a:t>Don’t anyone mention about that again.(Không ai đề cập tới chuyện này lần nữa)</a:t>
            </a:r>
          </a:p>
        </p:txBody>
      </p:sp>
    </p:spTree>
    <p:extLst>
      <p:ext uri="{BB962C8B-B14F-4D97-AF65-F5344CB8AC3E}">
        <p14:creationId xmlns:p14="http://schemas.microsoft.com/office/powerpoint/2010/main" val="185572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dirty="0">
                <a:solidFill>
                  <a:schemeClr val="tx1"/>
                </a:solidFill>
                <a:latin typeface="Be Vietnam Pro"/>
                <a:ea typeface="Be Vietnam Pro"/>
                <a:cs typeface="Be Vietnam Pro"/>
                <a:sym typeface="Be Vietnam Pro"/>
              </a:rPr>
              <a:t>b. Với trợ động từ DO: để làm câu lịch sự và trang trọng hơn</a:t>
            </a:r>
          </a:p>
          <a:p>
            <a:pPr lvl="0"/>
            <a:r>
              <a:rPr lang="vi-VN" sz="2000" dirty="0">
                <a:solidFill>
                  <a:schemeClr val="tx1"/>
                </a:solidFill>
                <a:latin typeface="Be Vietnam Pro"/>
                <a:ea typeface="Be Vietnam Pro"/>
                <a:cs typeface="Be Vietnam Pro"/>
                <a:sym typeface="Be Vietnam Pro"/>
              </a:rPr>
              <a:t>(+) Câu khẳng định: Do + V(bare) + O + …</a:t>
            </a:r>
          </a:p>
          <a:p>
            <a:pPr lvl="0"/>
            <a:r>
              <a:rPr lang="vi-VN" sz="2000" dirty="0">
                <a:solidFill>
                  <a:schemeClr val="tx1"/>
                </a:solidFill>
                <a:latin typeface="Be Vietnam Pro"/>
                <a:ea typeface="Be Vietnam Pro"/>
                <a:cs typeface="Be Vietnam Pro"/>
                <a:sym typeface="Be Vietnam Pro"/>
              </a:rPr>
              <a:t>(-) Câu phủ định: Do + NOT + V(bare) + O + …</a:t>
            </a:r>
          </a:p>
          <a:p>
            <a:pPr lvl="0"/>
            <a:r>
              <a:rPr lang="vi-VN" sz="2000" dirty="0">
                <a:solidFill>
                  <a:schemeClr val="tx1"/>
                </a:solidFill>
                <a:latin typeface="Be Vietnam Pro"/>
                <a:ea typeface="Be Vietnam Pro"/>
                <a:cs typeface="Be Vietnam Pro"/>
                <a:sym typeface="Be Vietnam Pro"/>
              </a:rPr>
              <a:t>Ví dụ:</a:t>
            </a:r>
          </a:p>
          <a:p>
            <a:pPr lvl="0"/>
            <a:r>
              <a:rPr lang="vi-VN" sz="2000" dirty="0">
                <a:solidFill>
                  <a:schemeClr val="tx1"/>
                </a:solidFill>
                <a:latin typeface="Be Vietnam Pro"/>
                <a:ea typeface="Be Vietnam Pro"/>
                <a:cs typeface="Be Vietnam Pro"/>
                <a:sym typeface="Be Vietnam Pro"/>
              </a:rPr>
              <a:t>Do stand up. (Hãy đứng lên)</a:t>
            </a:r>
          </a:p>
          <a:p>
            <a:pPr lvl="0"/>
            <a:r>
              <a:rPr lang="vi-VN" sz="2000" dirty="0">
                <a:solidFill>
                  <a:schemeClr val="tx1"/>
                </a:solidFill>
                <a:latin typeface="Be Vietnam Pro"/>
                <a:ea typeface="Be Vietnam Pro"/>
                <a:cs typeface="Be Vietnam Pro"/>
                <a:sym typeface="Be Vietnam Pro"/>
              </a:rPr>
              <a:t>Do enjoy the meal. (Ngon miệng nhé)</a:t>
            </a:r>
          </a:p>
          <a:p>
            <a:pPr lvl="0"/>
            <a:r>
              <a:rPr lang="vi-VN" sz="2000" dirty="0">
                <a:solidFill>
                  <a:schemeClr val="tx1"/>
                </a:solidFill>
                <a:latin typeface="Be Vietnam Pro"/>
                <a:ea typeface="Be Vietnam Pro"/>
                <a:cs typeface="Be Vietnam Pro"/>
                <a:sym typeface="Be Vietnam Pro"/>
              </a:rPr>
              <a:t>Don’t you go! (Anh đừng đi)</a:t>
            </a:r>
          </a:p>
        </p:txBody>
      </p:sp>
    </p:spTree>
    <p:extLst>
      <p:ext uri="{BB962C8B-B14F-4D97-AF65-F5344CB8AC3E}">
        <p14:creationId xmlns:p14="http://schemas.microsoft.com/office/powerpoint/2010/main" val="56684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dirty="0">
                <a:solidFill>
                  <a:schemeClr val="tx1"/>
                </a:solidFill>
                <a:latin typeface="Be Vietnam Pro"/>
                <a:ea typeface="Be Vietnam Pro"/>
                <a:cs typeface="Be Vietnam Pro"/>
                <a:sym typeface="Be Vietnam Pro"/>
              </a:rPr>
              <a:t>c. Với Let và Let’s</a:t>
            </a:r>
          </a:p>
          <a:p>
            <a:pPr lvl="0"/>
            <a:r>
              <a:rPr lang="vi-VN" dirty="0">
                <a:solidFill>
                  <a:schemeClr val="tx1"/>
                </a:solidFill>
                <a:latin typeface="Be Vietnam Pro"/>
                <a:ea typeface="Be Vietnam Pro"/>
                <a:cs typeface="Be Vietnam Pro"/>
                <a:sym typeface="Be Vietnam Pro"/>
              </a:rPr>
              <a:t>Cấu trúc này được dùng trong câu mệnh lệnh cho ngôi thứ 1 và thứ 3</a:t>
            </a:r>
          </a:p>
          <a:p>
            <a:pPr lvl="0"/>
            <a:r>
              <a:rPr lang="vi-VN" dirty="0">
                <a:solidFill>
                  <a:schemeClr val="tx1"/>
                </a:solidFill>
                <a:latin typeface="Be Vietnam Pro"/>
                <a:ea typeface="Be Vietnam Pro"/>
                <a:cs typeface="Be Vietnam Pro"/>
                <a:sym typeface="Be Vietnam Pro"/>
              </a:rPr>
              <a:t>- Thể khẳng định:</a:t>
            </a:r>
          </a:p>
          <a:p>
            <a:pPr lvl="0"/>
            <a:r>
              <a:rPr lang="vi-VN" dirty="0">
                <a:solidFill>
                  <a:schemeClr val="tx1"/>
                </a:solidFill>
                <a:latin typeface="Be Vietnam Pro"/>
                <a:ea typeface="Be Vietnam Pro"/>
                <a:cs typeface="Be Vietnam Pro"/>
                <a:sym typeface="Be Vietnam Pro"/>
              </a:rPr>
              <a:t>Let + Đại từ nhân xưng tân ngữ + V(bare) + O + …</a:t>
            </a:r>
          </a:p>
          <a:p>
            <a:pPr lvl="0"/>
            <a:r>
              <a:rPr lang="vi-VN" dirty="0">
                <a:solidFill>
                  <a:schemeClr val="tx1"/>
                </a:solidFill>
                <a:latin typeface="Be Vietnam Pro"/>
                <a:ea typeface="Be Vietnam Pro"/>
                <a:cs typeface="Be Vietnam Pro"/>
                <a:sym typeface="Be Vietnam Pro"/>
              </a:rPr>
              <a:t>Let’s (Let us) + V(bare) + O + …</a:t>
            </a:r>
          </a:p>
          <a:p>
            <a:pPr lvl="0"/>
            <a:r>
              <a:rPr lang="vi-VN" dirty="0">
                <a:solidFill>
                  <a:schemeClr val="tx1"/>
                </a:solidFill>
                <a:latin typeface="Be Vietnam Pro"/>
                <a:ea typeface="Be Vietnam Pro"/>
                <a:cs typeface="Be Vietnam Pro"/>
                <a:sym typeface="Be Vietnam Pro"/>
              </a:rPr>
              <a:t>Ví dụ: Let them go! (Để họ đi đi), Let’s begin at 10. (Hãy bắt đầu lúc 10h đi)</a:t>
            </a:r>
          </a:p>
          <a:p>
            <a:pPr lvl="0"/>
            <a:endParaRPr lang="vi-VN" dirty="0">
              <a:solidFill>
                <a:schemeClr val="tx1"/>
              </a:solidFill>
              <a:latin typeface="Be Vietnam Pro"/>
              <a:ea typeface="Be Vietnam Pro"/>
              <a:cs typeface="Be Vietnam Pro"/>
              <a:sym typeface="Be Vietnam Pro"/>
            </a:endParaRPr>
          </a:p>
          <a:p>
            <a:pPr lvl="0"/>
            <a:r>
              <a:rPr lang="vi-VN" dirty="0">
                <a:solidFill>
                  <a:schemeClr val="tx1"/>
                </a:solidFill>
                <a:latin typeface="Be Vietnam Pro"/>
                <a:ea typeface="Be Vietnam Pro"/>
                <a:cs typeface="Be Vietnam Pro"/>
                <a:sym typeface="Be Vietnam Pro"/>
              </a:rPr>
              <a:t>- Thể phủ định:</a:t>
            </a:r>
          </a:p>
          <a:p>
            <a:pPr lvl="0"/>
            <a:r>
              <a:rPr lang="vi-VN" dirty="0">
                <a:solidFill>
                  <a:schemeClr val="tx1"/>
                </a:solidFill>
                <a:latin typeface="Be Vietnam Pro"/>
                <a:ea typeface="Be Vietnam Pro"/>
                <a:cs typeface="Be Vietnam Pro"/>
                <a:sym typeface="Be Vietnam Pro"/>
              </a:rPr>
              <a:t>Let + him/her/them + not + V(bare) + O + …(cách này ít được sử dụng)</a:t>
            </a:r>
          </a:p>
          <a:p>
            <a:pPr lvl="0"/>
            <a:r>
              <a:rPr lang="vi-VN" dirty="0">
                <a:solidFill>
                  <a:schemeClr val="tx1"/>
                </a:solidFill>
                <a:latin typeface="Be Vietnam Pro"/>
                <a:ea typeface="Be Vietnam Pro"/>
                <a:cs typeface="Be Vietnam Pro"/>
                <a:sym typeface="Be Vietnam Pro"/>
              </a:rPr>
              <a:t>Let’s not + V(bare) + O + …</a:t>
            </a:r>
          </a:p>
          <a:p>
            <a:pPr lvl="0"/>
            <a:r>
              <a:rPr lang="vi-VN" dirty="0">
                <a:solidFill>
                  <a:schemeClr val="tx1"/>
                </a:solidFill>
                <a:latin typeface="Be Vietnam Pro"/>
                <a:ea typeface="Be Vietnam Pro"/>
                <a:cs typeface="Be Vietnam Pro"/>
                <a:sym typeface="Be Vietnam Pro"/>
              </a:rPr>
              <a:t>Don’t let’s V(bare) + O + …</a:t>
            </a:r>
            <a:br>
              <a:rPr lang="vi-VN" dirty="0">
                <a:solidFill>
                  <a:schemeClr val="tx1"/>
                </a:solidFill>
                <a:latin typeface="Be Vietnam Pro"/>
                <a:ea typeface="Be Vietnam Pro"/>
                <a:cs typeface="Be Vietnam Pro"/>
                <a:sym typeface="Be Vietnam Pro"/>
              </a:rPr>
            </a:br>
            <a:r>
              <a:rPr lang="vi-VN" dirty="0">
                <a:solidFill>
                  <a:schemeClr val="tx1"/>
                </a:solidFill>
                <a:latin typeface="Be Vietnam Pro"/>
                <a:ea typeface="Be Vietnam Pro"/>
                <a:cs typeface="Be Vietnam Pro"/>
                <a:sym typeface="Be Vietnam Pro"/>
              </a:rPr>
              <a:t>(trang trọng hơn)</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Let’s not forget to turn the light off.(Đừng quên tắt điện)</a:t>
            </a:r>
          </a:p>
          <a:p>
            <a:pPr lvl="0"/>
            <a:r>
              <a:rPr lang="vi-VN" dirty="0">
                <a:solidFill>
                  <a:schemeClr val="tx1"/>
                </a:solidFill>
                <a:latin typeface="Be Vietnam Pro"/>
                <a:ea typeface="Be Vietnam Pro"/>
                <a:cs typeface="Be Vietnam Pro"/>
                <a:sym typeface="Be Vietnam Pro"/>
              </a:rPr>
              <a:t>Don’t let’s say a word about this.(Đừng nói bất cứ điều gì về chuyện này)</a:t>
            </a:r>
          </a:p>
          <a:p>
            <a:pPr lvl="0"/>
            <a:r>
              <a:rPr lang="vi-VN" dirty="0">
                <a:solidFill>
                  <a:schemeClr val="tx1"/>
                </a:solidFill>
                <a:latin typeface="Be Vietnam Pro"/>
                <a:ea typeface="Be Vietnam Pro"/>
                <a:cs typeface="Be Vietnam Pro"/>
                <a:sym typeface="Be Vietnam Pro"/>
              </a:rPr>
              <a:t>Let him not eat . (Cứ để anh ta chết đói đi)</a:t>
            </a:r>
          </a:p>
        </p:txBody>
      </p:sp>
    </p:spTree>
    <p:extLst>
      <p:ext uri="{BB962C8B-B14F-4D97-AF65-F5344CB8AC3E}">
        <p14:creationId xmlns:p14="http://schemas.microsoft.com/office/powerpoint/2010/main" val="31731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72419"/>
            <a:ext cx="7704000" cy="572700"/>
          </a:xfrm>
        </p:spPr>
        <p:txBody>
          <a:bodyPr/>
          <a:lstStyle/>
          <a:p>
            <a:r>
              <a:rPr lang="en-US" sz="2400" dirty="0">
                <a:latin typeface="Be Vietnam Pro" panose="020B0604020202020204" charset="0"/>
              </a:rPr>
              <a:t>Put the verbs in brackets in the correct form.</a:t>
            </a:r>
          </a:p>
        </p:txBody>
      </p:sp>
      <p:sp>
        <p:nvSpPr>
          <p:cNvPr id="4" name="TextBox 3">
            <a:extLst>
              <a:ext uri="{FF2B5EF4-FFF2-40B4-BE49-F238E27FC236}">
                <a16:creationId xmlns:a16="http://schemas.microsoft.com/office/drawing/2014/main" id="{B9EA06DC-C64F-0EDD-0AA0-F11AB9217493}"/>
              </a:ext>
            </a:extLst>
          </p:cNvPr>
          <p:cNvSpPr txBox="1"/>
          <p:nvPr/>
        </p:nvSpPr>
        <p:spPr>
          <a:xfrm>
            <a:off x="720000" y="675794"/>
            <a:ext cx="8342977" cy="3983783"/>
          </a:xfrm>
          <a:prstGeom prst="rect">
            <a:avLst/>
          </a:prstGeom>
          <a:noFill/>
        </p:spPr>
        <p:txBody>
          <a:bodyPr wrap="square">
            <a:spAutoFit/>
          </a:bodyPr>
          <a:lstStyle/>
          <a:p>
            <a:pPr algn="l">
              <a:lnSpc>
                <a:spcPct val="150000"/>
              </a:lnSpc>
            </a:pPr>
            <a:r>
              <a:rPr lang="en-US" sz="1700" b="0" i="0" dirty="0">
                <a:solidFill>
                  <a:srgbClr val="000000"/>
                </a:solidFill>
                <a:effectLst/>
                <a:latin typeface="Be Vietnam Pro" panose="020B0604020202020204" charset="0"/>
              </a:rPr>
              <a:t>1. The first Olympic Games (take) _______ place in Greece in 776 BC.</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0" dirty="0">
                <a:solidFill>
                  <a:srgbClr val="000000"/>
                </a:solidFill>
                <a:effectLst/>
                <a:latin typeface="Be Vietnam Pro" panose="020B0604020202020204" charset="0"/>
              </a:rPr>
              <a:t>2. People (start) _______ to use computers about 50 years ago.</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1" dirty="0">
                <a:solidFill>
                  <a:srgbClr val="000000"/>
                </a:solidFill>
                <a:effectLst/>
                <a:latin typeface="Be Vietnam Pro" panose="020B0604020202020204" charset="0"/>
              </a:rPr>
              <a:t>3. My brother (not like) _____________to play games when he was small.</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1" dirty="0">
                <a:solidFill>
                  <a:srgbClr val="000000"/>
                </a:solidFill>
                <a:effectLst/>
                <a:latin typeface="Be Vietnam Pro" panose="020B0604020202020204" charset="0"/>
              </a:rPr>
              <a:t>4. - What _______ you (do) _______ last weekend?</a:t>
            </a:r>
          </a:p>
          <a:p>
            <a:pPr algn="l">
              <a:lnSpc>
                <a:spcPct val="150000"/>
              </a:lnSpc>
            </a:pPr>
            <a:r>
              <a:rPr lang="en-US" sz="1700" b="0" i="1" dirty="0">
                <a:solidFill>
                  <a:srgbClr val="000000"/>
                </a:solidFill>
                <a:effectLst/>
                <a:latin typeface="Be Vietnam Pro" panose="020B0604020202020204" charset="0"/>
              </a:rPr>
              <a:t>- I (cycle) __________ round the lake with my friends. Then I (watch) _________   TV in the afternoon.</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i="1" dirty="0">
              <a:solidFill>
                <a:srgbClr val="FF0000"/>
              </a:solidFill>
              <a:latin typeface="Be Vietnam Pro" panose="020B0604020202020204" charset="0"/>
            </a:endParaRPr>
          </a:p>
        </p:txBody>
      </p:sp>
      <p:sp>
        <p:nvSpPr>
          <p:cNvPr id="5" name="TextBox 4">
            <a:extLst>
              <a:ext uri="{FF2B5EF4-FFF2-40B4-BE49-F238E27FC236}">
                <a16:creationId xmlns:a16="http://schemas.microsoft.com/office/drawing/2014/main" id="{93CE5FFB-0FC1-F8A0-CE6A-54D362599EFF}"/>
              </a:ext>
            </a:extLst>
          </p:cNvPr>
          <p:cNvSpPr txBox="1"/>
          <p:nvPr/>
        </p:nvSpPr>
        <p:spPr>
          <a:xfrm>
            <a:off x="4498082" y="723103"/>
            <a:ext cx="871907" cy="353943"/>
          </a:xfrm>
          <a:prstGeom prst="rect">
            <a:avLst/>
          </a:prstGeom>
          <a:noFill/>
        </p:spPr>
        <p:txBody>
          <a:bodyPr wrap="square" rtlCol="0">
            <a:spAutoFit/>
          </a:bodyPr>
          <a:lstStyle/>
          <a:p>
            <a:r>
              <a:rPr lang="en-US" sz="1700" b="1" dirty="0">
                <a:solidFill>
                  <a:srgbClr val="FF0000"/>
                </a:solidFill>
                <a:latin typeface="Be Vietnam Pro" panose="020B0604020202020204" charset="0"/>
              </a:rPr>
              <a:t>took</a:t>
            </a:r>
          </a:p>
        </p:txBody>
      </p:sp>
      <p:sp>
        <p:nvSpPr>
          <p:cNvPr id="6" name="TextBox 5">
            <a:extLst>
              <a:ext uri="{FF2B5EF4-FFF2-40B4-BE49-F238E27FC236}">
                <a16:creationId xmlns:a16="http://schemas.microsoft.com/office/drawing/2014/main" id="{81525BFF-8B05-BAA4-D458-D36691423CC9}"/>
              </a:ext>
            </a:extLst>
          </p:cNvPr>
          <p:cNvSpPr txBox="1"/>
          <p:nvPr/>
        </p:nvSpPr>
        <p:spPr>
          <a:xfrm>
            <a:off x="2659376" y="1484162"/>
            <a:ext cx="91723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stated</a:t>
            </a:r>
          </a:p>
        </p:txBody>
      </p:sp>
      <p:sp>
        <p:nvSpPr>
          <p:cNvPr id="7" name="TextBox 6">
            <a:extLst>
              <a:ext uri="{FF2B5EF4-FFF2-40B4-BE49-F238E27FC236}">
                <a16:creationId xmlns:a16="http://schemas.microsoft.com/office/drawing/2014/main" id="{8A1CA393-C178-8A3E-BCBA-17268D01F5F3}"/>
              </a:ext>
            </a:extLst>
          </p:cNvPr>
          <p:cNvSpPr txBox="1"/>
          <p:nvPr/>
        </p:nvSpPr>
        <p:spPr>
          <a:xfrm>
            <a:off x="3495630" y="2267989"/>
            <a:ext cx="1596298" cy="353943"/>
          </a:xfrm>
          <a:prstGeom prst="rect">
            <a:avLst/>
          </a:prstGeom>
          <a:noFill/>
        </p:spPr>
        <p:txBody>
          <a:bodyPr wrap="square" rtlCol="0">
            <a:spAutoFit/>
          </a:bodyPr>
          <a:lstStyle/>
          <a:p>
            <a:r>
              <a:rPr lang="en-US" sz="1700" b="1" dirty="0">
                <a:solidFill>
                  <a:srgbClr val="FF0000"/>
                </a:solidFill>
                <a:latin typeface="Be Vietnam Pro" panose="020B0604020202020204" charset="0"/>
              </a:rPr>
              <a:t>didn’t like </a:t>
            </a:r>
          </a:p>
        </p:txBody>
      </p:sp>
      <p:sp>
        <p:nvSpPr>
          <p:cNvPr id="8" name="TextBox 7">
            <a:extLst>
              <a:ext uri="{FF2B5EF4-FFF2-40B4-BE49-F238E27FC236}">
                <a16:creationId xmlns:a16="http://schemas.microsoft.com/office/drawing/2014/main" id="{E5EE0175-8DE8-642C-F5DF-32DFA90195BC}"/>
              </a:ext>
            </a:extLst>
          </p:cNvPr>
          <p:cNvSpPr txBox="1"/>
          <p:nvPr/>
        </p:nvSpPr>
        <p:spPr>
          <a:xfrm>
            <a:off x="1903759" y="3082812"/>
            <a:ext cx="540533" cy="353943"/>
          </a:xfrm>
          <a:prstGeom prst="rect">
            <a:avLst/>
          </a:prstGeom>
          <a:noFill/>
        </p:spPr>
        <p:txBody>
          <a:bodyPr wrap="none" rtlCol="0">
            <a:spAutoFit/>
          </a:bodyPr>
          <a:lstStyle/>
          <a:p>
            <a:r>
              <a:rPr lang="en-US" sz="1700" b="1" dirty="0">
                <a:solidFill>
                  <a:srgbClr val="FF0000"/>
                </a:solidFill>
                <a:latin typeface="Be Vietnam Pro" panose="020B0604020202020204" charset="0"/>
              </a:rPr>
              <a:t>did</a:t>
            </a:r>
          </a:p>
        </p:txBody>
      </p:sp>
      <p:sp>
        <p:nvSpPr>
          <p:cNvPr id="9" name="TextBox 8">
            <a:extLst>
              <a:ext uri="{FF2B5EF4-FFF2-40B4-BE49-F238E27FC236}">
                <a16:creationId xmlns:a16="http://schemas.microsoft.com/office/drawing/2014/main" id="{1208FB22-F6AC-46AF-7EFB-C4DDE5549B5E}"/>
              </a:ext>
            </a:extLst>
          </p:cNvPr>
          <p:cNvSpPr txBox="1"/>
          <p:nvPr/>
        </p:nvSpPr>
        <p:spPr>
          <a:xfrm>
            <a:off x="4093434" y="3051816"/>
            <a:ext cx="473206" cy="353943"/>
          </a:xfrm>
          <a:prstGeom prst="rect">
            <a:avLst/>
          </a:prstGeom>
          <a:noFill/>
        </p:spPr>
        <p:txBody>
          <a:bodyPr wrap="none" rtlCol="0">
            <a:spAutoFit/>
          </a:bodyPr>
          <a:lstStyle/>
          <a:p>
            <a:r>
              <a:rPr lang="en-US" sz="1700" b="1" dirty="0">
                <a:solidFill>
                  <a:srgbClr val="FF0000"/>
                </a:solidFill>
                <a:latin typeface="Be Vietnam Pro" panose="020B0604020202020204" charset="0"/>
              </a:rPr>
              <a:t>do</a:t>
            </a:r>
          </a:p>
        </p:txBody>
      </p:sp>
      <p:sp>
        <p:nvSpPr>
          <p:cNvPr id="10" name="TextBox 9">
            <a:extLst>
              <a:ext uri="{FF2B5EF4-FFF2-40B4-BE49-F238E27FC236}">
                <a16:creationId xmlns:a16="http://schemas.microsoft.com/office/drawing/2014/main" id="{76D3E636-CA28-A00C-B610-C3D36A46C4D8}"/>
              </a:ext>
            </a:extLst>
          </p:cNvPr>
          <p:cNvSpPr txBox="1"/>
          <p:nvPr/>
        </p:nvSpPr>
        <p:spPr>
          <a:xfrm>
            <a:off x="2127725" y="3435021"/>
            <a:ext cx="93326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cycled</a:t>
            </a:r>
          </a:p>
        </p:txBody>
      </p:sp>
      <p:sp>
        <p:nvSpPr>
          <p:cNvPr id="11" name="TextBox 10">
            <a:extLst>
              <a:ext uri="{FF2B5EF4-FFF2-40B4-BE49-F238E27FC236}">
                <a16:creationId xmlns:a16="http://schemas.microsoft.com/office/drawing/2014/main" id="{7D4149E4-EAD0-7E0E-7193-0D3F78B3EF12}"/>
              </a:ext>
            </a:extLst>
          </p:cNvPr>
          <p:cNvSpPr txBox="1"/>
          <p:nvPr/>
        </p:nvSpPr>
        <p:spPr>
          <a:xfrm>
            <a:off x="850265" y="3833530"/>
            <a:ext cx="1167307" cy="353943"/>
          </a:xfrm>
          <a:prstGeom prst="rect">
            <a:avLst/>
          </a:prstGeom>
          <a:noFill/>
        </p:spPr>
        <p:txBody>
          <a:bodyPr wrap="none" rtlCol="0">
            <a:spAutoFit/>
          </a:bodyPr>
          <a:lstStyle/>
          <a:p>
            <a:r>
              <a:rPr lang="en-US" sz="1700" b="1" dirty="0">
                <a:solidFill>
                  <a:srgbClr val="FF0000"/>
                </a:solidFill>
                <a:latin typeface="Be Vietnam Pro" panose="020B0604020202020204" charset="0"/>
              </a:rPr>
              <a:t>watched</a:t>
            </a:r>
          </a:p>
        </p:txBody>
      </p:sp>
      <p:cxnSp>
        <p:nvCxnSpPr>
          <p:cNvPr id="12" name="Straight Connector 11">
            <a:extLst>
              <a:ext uri="{FF2B5EF4-FFF2-40B4-BE49-F238E27FC236}">
                <a16:creationId xmlns:a16="http://schemas.microsoft.com/office/drawing/2014/main" id="{DCB5D09C-F9DF-0A64-5B5F-9FB63AA15ECA}"/>
              </a:ext>
            </a:extLst>
          </p:cNvPr>
          <p:cNvCxnSpPr>
            <a:cxnSpLocks/>
          </p:cNvCxnSpPr>
          <p:nvPr/>
        </p:nvCxnSpPr>
        <p:spPr>
          <a:xfrm>
            <a:off x="7171944" y="1069242"/>
            <a:ext cx="715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051C4C-BD92-0176-F8E8-A133BBC7B744}"/>
              </a:ext>
            </a:extLst>
          </p:cNvPr>
          <p:cNvCxnSpPr>
            <a:cxnSpLocks/>
          </p:cNvCxnSpPr>
          <p:nvPr/>
        </p:nvCxnSpPr>
        <p:spPr>
          <a:xfrm>
            <a:off x="5571990" y="1838329"/>
            <a:ext cx="12510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9CFD71-90E6-1FB3-85ED-42C4667CDF18}"/>
              </a:ext>
            </a:extLst>
          </p:cNvPr>
          <p:cNvCxnSpPr>
            <a:cxnSpLocks/>
          </p:cNvCxnSpPr>
          <p:nvPr/>
        </p:nvCxnSpPr>
        <p:spPr>
          <a:xfrm>
            <a:off x="5922865" y="2610962"/>
            <a:ext cx="1821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8A63FC-CB34-4795-24D4-7CC0C60FE057}"/>
              </a:ext>
            </a:extLst>
          </p:cNvPr>
          <p:cNvCxnSpPr>
            <a:cxnSpLocks/>
          </p:cNvCxnSpPr>
          <p:nvPr/>
        </p:nvCxnSpPr>
        <p:spPr>
          <a:xfrm>
            <a:off x="5091928" y="3405759"/>
            <a:ext cx="12759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72419"/>
            <a:ext cx="7704000" cy="572700"/>
          </a:xfrm>
        </p:spPr>
        <p:txBody>
          <a:bodyPr/>
          <a:lstStyle/>
          <a:p>
            <a:r>
              <a:rPr lang="en-US" sz="2800" dirty="0">
                <a:latin typeface="Be Vietnam Pro" panose="020B0604020202020204" charset="0"/>
              </a:rPr>
              <a:t>What do you say in these situations?</a:t>
            </a:r>
          </a:p>
        </p:txBody>
      </p:sp>
      <p:sp>
        <p:nvSpPr>
          <p:cNvPr id="16" name="TextBox 15">
            <a:extLst>
              <a:ext uri="{FF2B5EF4-FFF2-40B4-BE49-F238E27FC236}">
                <a16:creationId xmlns:a16="http://schemas.microsoft.com/office/drawing/2014/main" id="{92A23541-0F1B-1986-D415-C934B29E567F}"/>
              </a:ext>
            </a:extLst>
          </p:cNvPr>
          <p:cNvSpPr txBox="1"/>
          <p:nvPr/>
        </p:nvSpPr>
        <p:spPr>
          <a:xfrm>
            <a:off x="843516" y="745119"/>
            <a:ext cx="8300484" cy="3267882"/>
          </a:xfrm>
          <a:prstGeom prst="rect">
            <a:avLst/>
          </a:prstGeom>
          <a:noFill/>
        </p:spPr>
        <p:txBody>
          <a:bodyPr wrap="square">
            <a:spAutoFit/>
          </a:bodyPr>
          <a:lstStyle/>
          <a:p>
            <a:pPr algn="l">
              <a:lnSpc>
                <a:spcPts val="2500"/>
              </a:lnSpc>
            </a:pPr>
            <a:r>
              <a:rPr lang="vi-VN" sz="1800" b="0" i="0" dirty="0">
                <a:solidFill>
                  <a:srgbClr val="000000"/>
                </a:solidFill>
                <a:effectLst/>
                <a:latin typeface="Be Vietnam Pro" panose="020B0604020202020204" charset="0"/>
              </a:rPr>
              <a:t>1. Your friends are making a lot of noise.</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 Please, stop ___</a:t>
            </a:r>
            <a:r>
              <a:rPr lang="en-US" sz="1800" b="0" i="0" dirty="0">
                <a:solidFill>
                  <a:srgbClr val="000000"/>
                </a:solidFill>
                <a:effectLst/>
                <a:latin typeface="Be Vietnam Pro" panose="020B0604020202020204" charset="0"/>
              </a:rPr>
              <a:t>__________</a:t>
            </a:r>
            <a:r>
              <a:rPr lang="vi-VN" sz="1800" b="0" i="0" dirty="0">
                <a:solidFill>
                  <a:srgbClr val="000000"/>
                </a:solidFill>
                <a:effectLst/>
                <a:latin typeface="Be Vietnam Pro" panose="020B0604020202020204" charset="0"/>
              </a:rPr>
              <a:t>______.</a:t>
            </a:r>
          </a:p>
          <a:p>
            <a:pPr algn="l">
              <a:lnSpc>
                <a:spcPts val="2500"/>
              </a:lnSpc>
            </a:pPr>
            <a:r>
              <a:rPr lang="vi-VN" sz="1800" b="0" i="0" dirty="0">
                <a:solidFill>
                  <a:srgbClr val="000000"/>
                </a:solidFill>
                <a:effectLst/>
                <a:latin typeface="Be Vietnam Pro" panose="020B0604020202020204" charset="0"/>
              </a:rPr>
              <a:t>2. The boy is watching TV for too long.</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a:t>
            </a:r>
            <a:r>
              <a:rPr lang="en-US" sz="1800" b="0" i="0" dirty="0">
                <a:solidFill>
                  <a:srgbClr val="000000"/>
                </a:solidFill>
                <a:effectLst/>
                <a:latin typeface="Be Vietnam Pro" panose="020B0604020202020204" charset="0"/>
              </a:rPr>
              <a:t>_</a:t>
            </a:r>
            <a:r>
              <a:rPr lang="vi-VN" sz="1800" b="0" i="0" dirty="0">
                <a:solidFill>
                  <a:srgbClr val="000000"/>
                </a:solidFill>
                <a:effectLst/>
                <a:latin typeface="Be Vietnam Pro" panose="020B0604020202020204" charset="0"/>
              </a:rPr>
              <a:t>___</a:t>
            </a:r>
            <a:r>
              <a:rPr lang="en-US" sz="1800" b="0" i="0" dirty="0">
                <a:solidFill>
                  <a:srgbClr val="000000"/>
                </a:solidFill>
                <a:effectLst/>
                <a:latin typeface="Be Vietnam Pro" panose="020B0604020202020204" charset="0"/>
              </a:rPr>
              <a:t>___</a:t>
            </a:r>
            <a:r>
              <a:rPr lang="vi-VN" sz="1800" b="0" i="0" dirty="0">
                <a:solidFill>
                  <a:srgbClr val="000000"/>
                </a:solidFill>
                <a:effectLst/>
                <a:latin typeface="Be Vietnam Pro" panose="020B0604020202020204" charset="0"/>
              </a:rPr>
              <a:t>_____ to play with your friends.</a:t>
            </a:r>
          </a:p>
          <a:p>
            <a:pPr algn="l">
              <a:lnSpc>
                <a:spcPts val="2500"/>
              </a:lnSpc>
            </a:pPr>
            <a:r>
              <a:rPr lang="vi-VN" sz="1800" b="0" i="0" dirty="0">
                <a:solidFill>
                  <a:srgbClr val="000000"/>
                </a:solidFill>
                <a:effectLst/>
                <a:latin typeface="Be Vietnam Pro" panose="020B0604020202020204" charset="0"/>
              </a:rPr>
              <a:t>3. Some children are feeding the animals at the zoo, but it is not allowed.</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a:t>
            </a:r>
            <a:r>
              <a:rPr lang="en-US" sz="1800" b="0" i="0" dirty="0">
                <a:solidFill>
                  <a:srgbClr val="000000"/>
                </a:solidFill>
                <a:effectLst/>
                <a:latin typeface="Be Vietnam Pro" panose="020B0604020202020204" charset="0"/>
              </a:rPr>
              <a:t>__</a:t>
            </a:r>
            <a:r>
              <a:rPr lang="vi-VN" sz="1800" b="0" i="0" dirty="0">
                <a:solidFill>
                  <a:srgbClr val="000000"/>
                </a:solidFill>
                <a:effectLst/>
                <a:latin typeface="Be Vietnam Pro" panose="020B0604020202020204" charset="0"/>
              </a:rPr>
              <a:t>_______the animals.</a:t>
            </a:r>
          </a:p>
          <a:p>
            <a:pPr algn="l">
              <a:lnSpc>
                <a:spcPts val="2500"/>
              </a:lnSpc>
            </a:pPr>
            <a:r>
              <a:rPr lang="vi-VN" sz="1800" b="0" i="0" dirty="0">
                <a:solidFill>
                  <a:srgbClr val="000000"/>
                </a:solidFill>
                <a:effectLst/>
                <a:latin typeface="Be Vietnam Pro" panose="020B0604020202020204" charset="0"/>
              </a:rPr>
              <a:t>4. The teacher wants the boys to stand in line.</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a:t>
            </a:r>
            <a:r>
              <a:rPr lang="en-US" sz="1800" b="0" i="0" dirty="0">
                <a:solidFill>
                  <a:srgbClr val="000000"/>
                </a:solidFill>
                <a:effectLst/>
                <a:latin typeface="Be Vietnam Pro" panose="020B0604020202020204" charset="0"/>
              </a:rPr>
              <a:t>_________</a:t>
            </a:r>
            <a:r>
              <a:rPr lang="vi-VN" sz="1800" b="0" i="0" dirty="0">
                <a:solidFill>
                  <a:srgbClr val="000000"/>
                </a:solidFill>
                <a:effectLst/>
                <a:latin typeface="Be Vietnam Pro" panose="020B0604020202020204" charset="0"/>
              </a:rPr>
              <a:t>_______.</a:t>
            </a:r>
          </a:p>
          <a:p>
            <a:pPr algn="l">
              <a:lnSpc>
                <a:spcPts val="2500"/>
              </a:lnSpc>
            </a:pPr>
            <a:r>
              <a:rPr lang="vi-VN" sz="1800" b="0" i="0" dirty="0">
                <a:solidFill>
                  <a:srgbClr val="000000"/>
                </a:solidFill>
                <a:effectLst/>
                <a:latin typeface="Be Vietnam Pro" panose="020B0604020202020204" charset="0"/>
              </a:rPr>
              <a:t>5. Your mother tells you not to touch the dog.</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_________</a:t>
            </a:r>
            <a:r>
              <a:rPr lang="en-US" sz="1800" dirty="0">
                <a:latin typeface="Be Vietnam Pro" panose="020B0604020202020204" charset="0"/>
              </a:rPr>
              <a:t>_________</a:t>
            </a:r>
            <a:r>
              <a:rPr lang="vi-VN" sz="1800" b="0" i="0" dirty="0">
                <a:solidFill>
                  <a:srgbClr val="000000"/>
                </a:solidFill>
                <a:effectLst/>
                <a:latin typeface="Be Vietnam Pro" panose="020B0604020202020204" charset="0"/>
              </a:rPr>
              <a:t>_____.</a:t>
            </a:r>
          </a:p>
        </p:txBody>
      </p:sp>
      <p:sp>
        <p:nvSpPr>
          <p:cNvPr id="17" name="TextBox 16">
            <a:extLst>
              <a:ext uri="{FF2B5EF4-FFF2-40B4-BE49-F238E27FC236}">
                <a16:creationId xmlns:a16="http://schemas.microsoft.com/office/drawing/2014/main" id="{C9BBBDD1-01BE-97BA-906A-61B934FB3B5E}"/>
              </a:ext>
            </a:extLst>
          </p:cNvPr>
          <p:cNvSpPr txBox="1"/>
          <p:nvPr/>
        </p:nvSpPr>
        <p:spPr>
          <a:xfrm>
            <a:off x="2761976" y="1068873"/>
            <a:ext cx="2128284"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making noise.</a:t>
            </a:r>
            <a:endParaRPr lang="en-US" sz="1800" b="1" dirty="0">
              <a:solidFill>
                <a:srgbClr val="FF0000"/>
              </a:solidFill>
              <a:latin typeface="Be Vietnam Pro" panose="020B0604020202020204" charset="0"/>
            </a:endParaRPr>
          </a:p>
        </p:txBody>
      </p:sp>
      <p:sp>
        <p:nvSpPr>
          <p:cNvPr id="18" name="TextBox 17">
            <a:extLst>
              <a:ext uri="{FF2B5EF4-FFF2-40B4-BE49-F238E27FC236}">
                <a16:creationId xmlns:a16="http://schemas.microsoft.com/office/drawing/2014/main" id="{2D028969-D1B6-7FC3-F009-9BB50E2F3FBD}"/>
              </a:ext>
            </a:extLst>
          </p:cNvPr>
          <p:cNvSpPr txBox="1"/>
          <p:nvPr/>
        </p:nvSpPr>
        <p:spPr>
          <a:xfrm>
            <a:off x="1194731" y="1702289"/>
            <a:ext cx="1851837"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Go out</a:t>
            </a:r>
            <a:endParaRPr lang="en-US" sz="1800" b="1" dirty="0">
              <a:solidFill>
                <a:srgbClr val="FF0000"/>
              </a:solidFill>
              <a:latin typeface="Be Vietnam Pro" panose="020B0604020202020204" charset="0"/>
            </a:endParaRPr>
          </a:p>
        </p:txBody>
      </p:sp>
      <p:sp>
        <p:nvSpPr>
          <p:cNvPr id="19" name="TextBox 18">
            <a:extLst>
              <a:ext uri="{FF2B5EF4-FFF2-40B4-BE49-F238E27FC236}">
                <a16:creationId xmlns:a16="http://schemas.microsoft.com/office/drawing/2014/main" id="{0E2687D5-22D7-0226-4D68-768C0A0DD97B}"/>
              </a:ext>
            </a:extLst>
          </p:cNvPr>
          <p:cNvSpPr txBox="1"/>
          <p:nvPr/>
        </p:nvSpPr>
        <p:spPr>
          <a:xfrm>
            <a:off x="1183156" y="2327843"/>
            <a:ext cx="2128284"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Don't feed</a:t>
            </a:r>
            <a:endParaRPr lang="en-US" sz="1800" b="1" dirty="0">
              <a:solidFill>
                <a:srgbClr val="FF0000"/>
              </a:solidFill>
              <a:latin typeface="Be Vietnam Pro" panose="020B0604020202020204" charset="0"/>
            </a:endParaRPr>
          </a:p>
        </p:txBody>
      </p:sp>
      <p:sp>
        <p:nvSpPr>
          <p:cNvPr id="20" name="TextBox 19">
            <a:extLst>
              <a:ext uri="{FF2B5EF4-FFF2-40B4-BE49-F238E27FC236}">
                <a16:creationId xmlns:a16="http://schemas.microsoft.com/office/drawing/2014/main" id="{E78BDF50-8A4E-DC1A-8D26-F8E80C769DC1}"/>
              </a:ext>
            </a:extLst>
          </p:cNvPr>
          <p:cNvSpPr txBox="1"/>
          <p:nvPr/>
        </p:nvSpPr>
        <p:spPr>
          <a:xfrm>
            <a:off x="1125281" y="2945381"/>
            <a:ext cx="4717310"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Stand in line, boys!</a:t>
            </a:r>
            <a:endParaRPr lang="en-US" sz="1800" b="1" dirty="0">
              <a:solidFill>
                <a:srgbClr val="FF0000"/>
              </a:solidFill>
              <a:latin typeface="Be Vietnam Pro" panose="020B0604020202020204" charset="0"/>
            </a:endParaRPr>
          </a:p>
        </p:txBody>
      </p:sp>
      <p:sp>
        <p:nvSpPr>
          <p:cNvPr id="21" name="TextBox 20">
            <a:extLst>
              <a:ext uri="{FF2B5EF4-FFF2-40B4-BE49-F238E27FC236}">
                <a16:creationId xmlns:a16="http://schemas.microsoft.com/office/drawing/2014/main" id="{FCF61D05-146A-709B-5F8D-76DF357B5B56}"/>
              </a:ext>
            </a:extLst>
          </p:cNvPr>
          <p:cNvSpPr txBox="1"/>
          <p:nvPr/>
        </p:nvSpPr>
        <p:spPr>
          <a:xfrm>
            <a:off x="1125281" y="3578797"/>
            <a:ext cx="4717310"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Don’t touch the dog.</a:t>
            </a:r>
            <a:endParaRPr lang="en-US" sz="1800" b="1" dirty="0">
              <a:solidFill>
                <a:srgbClr val="FF0000"/>
              </a:solidFill>
              <a:latin typeface="Be Vietnam Pro" panose="020B0604020202020204" charset="0"/>
            </a:endParaRPr>
          </a:p>
        </p:txBody>
      </p:sp>
    </p:spTree>
    <p:extLst>
      <p:ext uri="{BB962C8B-B14F-4D97-AF65-F5344CB8AC3E}">
        <p14:creationId xmlns:p14="http://schemas.microsoft.com/office/powerpoint/2010/main" val="4726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0542"/>
            <a:ext cx="7704000" cy="572700"/>
          </a:xfrm>
        </p:spPr>
        <p:txBody>
          <a:bodyPr/>
          <a:lstStyle/>
          <a:p>
            <a:r>
              <a:rPr lang="en-US" sz="2800" dirty="0">
                <a:latin typeface="Be Vietnam Pro" panose="020B0604020202020204" charset="0"/>
              </a:rPr>
              <a:t>Fill each blank with ONE word to complete the passage.</a:t>
            </a:r>
          </a:p>
        </p:txBody>
      </p:sp>
      <p:sp>
        <p:nvSpPr>
          <p:cNvPr id="9" name="TextBox 8">
            <a:extLst>
              <a:ext uri="{FF2B5EF4-FFF2-40B4-BE49-F238E27FC236}">
                <a16:creationId xmlns:a16="http://schemas.microsoft.com/office/drawing/2014/main" id="{8BD882A8-DFBF-95D6-030E-49326AE8C1A7}"/>
              </a:ext>
            </a:extLst>
          </p:cNvPr>
          <p:cNvSpPr txBox="1"/>
          <p:nvPr/>
        </p:nvSpPr>
        <p:spPr>
          <a:xfrm>
            <a:off x="884073" y="902127"/>
            <a:ext cx="7960241" cy="3416320"/>
          </a:xfrm>
          <a:prstGeom prst="rect">
            <a:avLst/>
          </a:prstGeom>
          <a:noFill/>
        </p:spPr>
        <p:txBody>
          <a:bodyPr wrap="square">
            <a:spAutoFit/>
          </a:bodyPr>
          <a:lstStyle/>
          <a:p>
            <a:pPr algn="just">
              <a:lnSpc>
                <a:spcPct val="150000"/>
              </a:lnSpc>
            </a:pPr>
            <a:r>
              <a:rPr lang="en-US" sz="1800" b="0" i="0" dirty="0">
                <a:solidFill>
                  <a:srgbClr val="000000"/>
                </a:solidFill>
                <a:effectLst/>
                <a:latin typeface="Be Vietnam Pro" panose="020B0604020202020204" charset="0"/>
              </a:rPr>
              <a:t>Sports and games are very important in our lives. We all can (1) __________ a sport, or a game, or watch sports events on TV or at the stadium. When you listen to the radio every day, you can always (2)__________ sports news. When you open a newspaper, you will always find an article about your (3)__________kind of game. Television </a:t>
            </a:r>
            <a:r>
              <a:rPr lang="en-US" sz="1800" dirty="0" err="1">
                <a:latin typeface="Be Vietnam Pro" panose="020B0604020202020204" charset="0"/>
              </a:rPr>
              <a:t>p</a:t>
            </a:r>
            <a:r>
              <a:rPr lang="en-US" sz="1800" b="0" i="0" dirty="0" err="1">
                <a:solidFill>
                  <a:srgbClr val="000000"/>
                </a:solidFill>
                <a:effectLst/>
                <a:latin typeface="Be Vietnam Pro" panose="020B0604020202020204" charset="0"/>
              </a:rPr>
              <a:t>rogrammes</a:t>
            </a:r>
            <a:r>
              <a:rPr lang="en-US" sz="1800" b="0" i="0" dirty="0">
                <a:solidFill>
                  <a:srgbClr val="000000"/>
                </a:solidFill>
                <a:effectLst/>
                <a:latin typeface="Be Vietnam Pro" panose="020B0604020202020204" charset="0"/>
              </a:rPr>
              <a:t> about (4)__________ are also very popular, and you can watch something interesting every day. Stories about (5)_________sports stars are often very interesting.</a:t>
            </a:r>
            <a:endParaRPr lang="en-US" sz="1800" dirty="0">
              <a:latin typeface="Be Vietnam Pro" panose="020B0604020202020204" charset="0"/>
            </a:endParaRPr>
          </a:p>
        </p:txBody>
      </p:sp>
      <p:sp>
        <p:nvSpPr>
          <p:cNvPr id="10" name="TextBox 9">
            <a:extLst>
              <a:ext uri="{FF2B5EF4-FFF2-40B4-BE49-F238E27FC236}">
                <a16:creationId xmlns:a16="http://schemas.microsoft.com/office/drawing/2014/main" id="{D85A590E-4B20-E7E2-616D-0D18630AFA12}"/>
              </a:ext>
            </a:extLst>
          </p:cNvPr>
          <p:cNvSpPr txBox="1"/>
          <p:nvPr/>
        </p:nvSpPr>
        <p:spPr>
          <a:xfrm>
            <a:off x="1355248" y="1391875"/>
            <a:ext cx="665567" cy="353943"/>
          </a:xfrm>
          <a:prstGeom prst="rect">
            <a:avLst/>
          </a:prstGeom>
          <a:noFill/>
        </p:spPr>
        <p:txBody>
          <a:bodyPr wrap="none" rtlCol="0">
            <a:spAutoFit/>
          </a:bodyPr>
          <a:lstStyle/>
          <a:p>
            <a:r>
              <a:rPr lang="en-US" sz="1700" b="1" dirty="0">
                <a:solidFill>
                  <a:srgbClr val="FF0000"/>
                </a:solidFill>
                <a:latin typeface="Be Vietnam Pro" panose="020B0604020202020204" charset="0"/>
              </a:rPr>
              <a:t>play</a:t>
            </a:r>
          </a:p>
        </p:txBody>
      </p:sp>
      <p:sp>
        <p:nvSpPr>
          <p:cNvPr id="11" name="TextBox 10">
            <a:extLst>
              <a:ext uri="{FF2B5EF4-FFF2-40B4-BE49-F238E27FC236}">
                <a16:creationId xmlns:a16="http://schemas.microsoft.com/office/drawing/2014/main" id="{59545200-51E7-FA93-C553-CAF9B403E0AC}"/>
              </a:ext>
            </a:extLst>
          </p:cNvPr>
          <p:cNvSpPr txBox="1"/>
          <p:nvPr/>
        </p:nvSpPr>
        <p:spPr>
          <a:xfrm>
            <a:off x="1676810" y="2202494"/>
            <a:ext cx="68800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hear</a:t>
            </a:r>
          </a:p>
        </p:txBody>
      </p:sp>
      <p:sp>
        <p:nvSpPr>
          <p:cNvPr id="12" name="TextBox 11">
            <a:extLst>
              <a:ext uri="{FF2B5EF4-FFF2-40B4-BE49-F238E27FC236}">
                <a16:creationId xmlns:a16="http://schemas.microsoft.com/office/drawing/2014/main" id="{4074C464-BC64-09A9-7135-968006C8BE24}"/>
              </a:ext>
            </a:extLst>
          </p:cNvPr>
          <p:cNvSpPr txBox="1"/>
          <p:nvPr/>
        </p:nvSpPr>
        <p:spPr>
          <a:xfrm>
            <a:off x="5592638" y="2610287"/>
            <a:ext cx="1205779" cy="353943"/>
          </a:xfrm>
          <a:prstGeom prst="rect">
            <a:avLst/>
          </a:prstGeom>
          <a:noFill/>
        </p:spPr>
        <p:txBody>
          <a:bodyPr wrap="none" rtlCol="0">
            <a:spAutoFit/>
          </a:bodyPr>
          <a:lstStyle/>
          <a:p>
            <a:r>
              <a:rPr lang="en-US" sz="1700" b="1" dirty="0" err="1">
                <a:solidFill>
                  <a:srgbClr val="FF0000"/>
                </a:solidFill>
                <a:latin typeface="Be Vietnam Pro" panose="020B0604020202020204" charset="0"/>
              </a:rPr>
              <a:t>favourite</a:t>
            </a:r>
            <a:endParaRPr lang="en-US" sz="1700" b="1" dirty="0">
              <a:solidFill>
                <a:srgbClr val="FF0000"/>
              </a:solidFill>
              <a:latin typeface="Be Vietnam Pro" panose="020B0604020202020204" charset="0"/>
            </a:endParaRPr>
          </a:p>
        </p:txBody>
      </p:sp>
      <p:sp>
        <p:nvSpPr>
          <p:cNvPr id="13" name="TextBox 12">
            <a:extLst>
              <a:ext uri="{FF2B5EF4-FFF2-40B4-BE49-F238E27FC236}">
                <a16:creationId xmlns:a16="http://schemas.microsoft.com/office/drawing/2014/main" id="{15350EB6-C8D7-770E-77EE-CC2EBA2A42EE}"/>
              </a:ext>
            </a:extLst>
          </p:cNvPr>
          <p:cNvSpPr txBox="1"/>
          <p:nvPr/>
        </p:nvSpPr>
        <p:spPr>
          <a:xfrm>
            <a:off x="5503087" y="2998955"/>
            <a:ext cx="89639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sports</a:t>
            </a:r>
          </a:p>
        </p:txBody>
      </p:sp>
      <p:sp>
        <p:nvSpPr>
          <p:cNvPr id="14" name="TextBox 13">
            <a:extLst>
              <a:ext uri="{FF2B5EF4-FFF2-40B4-BE49-F238E27FC236}">
                <a16:creationId xmlns:a16="http://schemas.microsoft.com/office/drawing/2014/main" id="{36925C33-20A2-355C-E1BE-C33E2B111236}"/>
              </a:ext>
            </a:extLst>
          </p:cNvPr>
          <p:cNvSpPr txBox="1"/>
          <p:nvPr/>
        </p:nvSpPr>
        <p:spPr>
          <a:xfrm>
            <a:off x="2364819" y="3856804"/>
            <a:ext cx="1000595" cy="353943"/>
          </a:xfrm>
          <a:prstGeom prst="rect">
            <a:avLst/>
          </a:prstGeom>
          <a:noFill/>
        </p:spPr>
        <p:txBody>
          <a:bodyPr wrap="none" rtlCol="0">
            <a:spAutoFit/>
          </a:bodyPr>
          <a:lstStyle/>
          <a:p>
            <a:r>
              <a:rPr lang="en-US" sz="1700" b="1" dirty="0">
                <a:solidFill>
                  <a:srgbClr val="FF0000"/>
                </a:solidFill>
                <a:latin typeface="Be Vietnam Pro" panose="020B0604020202020204" charset="0"/>
              </a:rPr>
              <a:t>famous</a:t>
            </a:r>
          </a:p>
        </p:txBody>
      </p:sp>
    </p:spTree>
    <p:extLst>
      <p:ext uri="{BB962C8B-B14F-4D97-AF65-F5344CB8AC3E}">
        <p14:creationId xmlns:p14="http://schemas.microsoft.com/office/powerpoint/2010/main" val="19804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p48"/>
          <p:cNvSpPr txBox="1">
            <a:spLocks noGrp="1"/>
          </p:cNvSpPr>
          <p:nvPr>
            <p:ph type="subTitle" idx="1"/>
          </p:nvPr>
        </p:nvSpPr>
        <p:spPr>
          <a:xfrm>
            <a:off x="827314" y="2404500"/>
            <a:ext cx="6988629" cy="697929"/>
          </a:xfrm>
          <a:prstGeom prst="rect">
            <a:avLst/>
          </a:prstGeom>
        </p:spPr>
        <p:txBody>
          <a:bodyPr spcFirstLastPara="1" wrap="square" lIns="91425" tIns="91425" rIns="91425" bIns="91425" anchor="ctr" anchorCtr="0">
            <a:noAutofit/>
          </a:bodyPr>
          <a:lstStyle/>
          <a:p>
            <a:pPr marL="0" lvl="0" indent="0"/>
            <a:r>
              <a:rPr lang="en-US" sz="2400" dirty="0"/>
              <a:t>Review the vocabulary and grammar of unit 8</a:t>
            </a:r>
            <a:endParaRPr sz="2400" dirty="0"/>
          </a:p>
        </p:txBody>
      </p:sp>
      <p:sp>
        <p:nvSpPr>
          <p:cNvPr id="2296" name="Google Shape;2296;p48"/>
          <p:cNvSpPr txBox="1">
            <a:spLocks noGrp="1"/>
          </p:cNvSpPr>
          <p:nvPr>
            <p:ph type="title"/>
          </p:nvPr>
        </p:nvSpPr>
        <p:spPr>
          <a:xfrm>
            <a:off x="2100875" y="1562700"/>
            <a:ext cx="4942200" cy="841800"/>
          </a:xfrm>
          <a:prstGeom prst="rect">
            <a:avLst/>
          </a:prstGeom>
        </p:spPr>
        <p:txBody>
          <a:bodyPr spcFirstLastPara="1" wrap="square" lIns="91425" tIns="91425" rIns="91425" bIns="91425" anchor="t" anchorCtr="0">
            <a:noAutofit/>
          </a:bodyPr>
          <a:lstStyle/>
          <a:p>
            <a:pPr lvl="0"/>
            <a:r>
              <a:rPr lang="en-US" dirty="0"/>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3"/>
        <p:cNvGrpSpPr/>
        <p:nvPr/>
      </p:nvGrpSpPr>
      <p:grpSpPr>
        <a:xfrm>
          <a:off x="0" y="0"/>
          <a:ext cx="0" cy="0"/>
          <a:chOff x="0" y="0"/>
          <a:chExt cx="0" cy="0"/>
        </a:xfrm>
      </p:grpSpPr>
      <p:sp>
        <p:nvSpPr>
          <p:cNvPr id="3064" name="Google Shape;3064;p80"/>
          <p:cNvSpPr txBox="1">
            <a:spLocks noGrp="1"/>
          </p:cNvSpPr>
          <p:nvPr>
            <p:ph type="ctrTitle"/>
          </p:nvPr>
        </p:nvSpPr>
        <p:spPr>
          <a:xfrm>
            <a:off x="1170950" y="2080772"/>
            <a:ext cx="4284000" cy="6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pic>
        <p:nvPicPr>
          <p:cNvPr id="3076" name="Google Shape;3076;p80"/>
          <p:cNvPicPr preferRelativeResize="0">
            <a:picLocks noGrp="1"/>
          </p:cNvPicPr>
          <p:nvPr>
            <p:ph type="pic" idx="2"/>
          </p:nvPr>
        </p:nvPicPr>
        <p:blipFill rotWithShape="1">
          <a:blip r:embed="rId3">
            <a:alphaModFix/>
          </a:blip>
          <a:srcRect t="16724" b="16724"/>
          <a:stretch/>
        </p:blipFill>
        <p:spPr>
          <a:xfrm>
            <a:off x="5431536" y="861762"/>
            <a:ext cx="3420000" cy="3420000"/>
          </a:xfrm>
          <a:prstGeom prst="ellipse">
            <a:avLst/>
          </a:prstGeom>
        </p:spPr>
      </p:pic>
      <p:grpSp>
        <p:nvGrpSpPr>
          <p:cNvPr id="3077" name="Google Shape;3077;p80"/>
          <p:cNvGrpSpPr/>
          <p:nvPr/>
        </p:nvGrpSpPr>
        <p:grpSpPr>
          <a:xfrm>
            <a:off x="7588739" y="3818631"/>
            <a:ext cx="1199238" cy="228418"/>
            <a:chOff x="9945056" y="4082390"/>
            <a:chExt cx="933695" cy="177868"/>
          </a:xfrm>
        </p:grpSpPr>
        <p:sp>
          <p:nvSpPr>
            <p:cNvPr id="3078" name="Google Shape;3078;p80"/>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80"/>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80"/>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80"/>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80"/>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80"/>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80"/>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80"/>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grpSp>
        <p:nvGrpSpPr>
          <p:cNvPr id="2322" name="Google Shape;2322;p52"/>
          <p:cNvGrpSpPr/>
          <p:nvPr/>
        </p:nvGrpSpPr>
        <p:grpSpPr>
          <a:xfrm>
            <a:off x="4104125" y="640650"/>
            <a:ext cx="815400" cy="815400"/>
            <a:chOff x="4248425" y="640650"/>
            <a:chExt cx="815400" cy="815400"/>
          </a:xfrm>
        </p:grpSpPr>
        <p:sp>
          <p:nvSpPr>
            <p:cNvPr id="2323"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52"/>
          <p:cNvSpPr txBox="1">
            <a:spLocks noGrp="1"/>
          </p:cNvSpPr>
          <p:nvPr>
            <p:ph type="title"/>
          </p:nvPr>
        </p:nvSpPr>
        <p:spPr>
          <a:xfrm>
            <a:off x="4102675" y="1625313"/>
            <a:ext cx="4320900" cy="1361100"/>
          </a:xfrm>
          <a:prstGeom prst="rect">
            <a:avLst/>
          </a:prstGeom>
        </p:spPr>
        <p:txBody>
          <a:bodyPr spcFirstLastPara="1" wrap="square" lIns="91425" tIns="91425" rIns="91425" bIns="91425" anchor="ctr" anchorCtr="0">
            <a:noAutofit/>
          </a:bodyPr>
          <a:lstStyle/>
          <a:p>
            <a:pPr lvl="0"/>
            <a:r>
              <a:rPr lang="en-US" dirty="0"/>
              <a:t>VOCABULARY</a:t>
            </a:r>
            <a:endParaRPr dirty="0"/>
          </a:p>
        </p:txBody>
      </p:sp>
      <p:sp>
        <p:nvSpPr>
          <p:cNvPr id="2326" name="Google Shape;2326;p52"/>
          <p:cNvSpPr txBox="1">
            <a:spLocks noGrp="1"/>
          </p:cNvSpPr>
          <p:nvPr>
            <p:ph type="title" idx="2"/>
          </p:nvPr>
        </p:nvSpPr>
        <p:spPr>
          <a:xfrm>
            <a:off x="4104125" y="824450"/>
            <a:ext cx="815400" cy="4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2328" name="Google Shape;2328;p52"/>
          <p:cNvPicPr preferRelativeResize="0">
            <a:picLocks noGrp="1"/>
          </p:cNvPicPr>
          <p:nvPr>
            <p:ph type="pic" idx="3"/>
          </p:nvPr>
        </p:nvPicPr>
        <p:blipFill rotWithShape="1">
          <a:blip r:embed="rId3">
            <a:alphaModFix/>
          </a:blip>
          <a:srcRect t="17553" b="17553"/>
          <a:stretch/>
        </p:blipFill>
        <p:spPr>
          <a:xfrm>
            <a:off x="850392" y="603504"/>
            <a:ext cx="2889600" cy="288960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9" name="Google Shape;2249;p46"/>
          <p:cNvSpPr txBox="1"/>
          <p:nvPr/>
        </p:nvSpPr>
        <p:spPr>
          <a:xfrm>
            <a:off x="775696" y="1497922"/>
            <a:ext cx="7627467" cy="2089958"/>
          </a:xfrm>
          <a:prstGeom prst="rect">
            <a:avLst/>
          </a:prstGeom>
          <a:noFill/>
          <a:ln>
            <a:noFill/>
          </a:ln>
        </p:spPr>
        <p:txBody>
          <a:bodyPr spcFirstLastPara="1" wrap="square" lIns="91425" tIns="91425" rIns="0" bIns="91425" anchor="ctr" anchorCtr="0">
            <a:noAutofit/>
          </a:bodyPr>
          <a:lstStyle/>
          <a:p>
            <a:pPr lvl="0"/>
            <a:r>
              <a:rPr lang="en-US" sz="2000" dirty="0">
                <a:solidFill>
                  <a:schemeClr val="tx1"/>
                </a:solidFill>
                <a:latin typeface="Be Vietnam Pro"/>
                <a:ea typeface="Be Vietnam Pro"/>
                <a:cs typeface="Be Vietnam Pro"/>
                <a:sym typeface="Be Vietnam Pro"/>
              </a:rPr>
              <a:t> aerobics, badminton, basketball, volleyball, cycling, golf, football, gym, jogging,, judo, karate, skiing, boxing, swimming, tennis,, bowling, yoga,, table tennis, playground, ball, racket, goggles, etc. </a:t>
            </a:r>
            <a:endParaRPr sz="2000" b="1" dirty="0">
              <a:solidFill>
                <a:schemeClr val="tx1"/>
              </a:solidFill>
              <a:latin typeface="Be Vietnam Pro"/>
              <a:ea typeface="Be Vietnam Pro"/>
              <a:cs typeface="Be Vietnam Pro"/>
              <a:sym typeface="Be Vietnam Pro"/>
            </a:endParaRPr>
          </a:p>
        </p:txBody>
      </p:sp>
      <p:grpSp>
        <p:nvGrpSpPr>
          <p:cNvPr id="2252" name="Google Shape;2252;p46"/>
          <p:cNvGrpSpPr/>
          <p:nvPr/>
        </p:nvGrpSpPr>
        <p:grpSpPr>
          <a:xfrm>
            <a:off x="7894840" y="1270386"/>
            <a:ext cx="1195130" cy="227618"/>
            <a:chOff x="9945056" y="4082390"/>
            <a:chExt cx="933695" cy="177868"/>
          </a:xfrm>
        </p:grpSpPr>
        <p:sp>
          <p:nvSpPr>
            <p:cNvPr id="2253" name="Google Shape;2253;p46"/>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Vocabulary</a:t>
            </a: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96" y="175450"/>
            <a:ext cx="7704276" cy="572700"/>
          </a:xfrm>
        </p:spPr>
        <p:txBody>
          <a:bodyPr/>
          <a:lstStyle/>
          <a:p>
            <a:r>
              <a:rPr lang="en-US" sz="2400" dirty="0"/>
              <a:t>Find one odd word / phrase in each question.</a:t>
            </a:r>
          </a:p>
        </p:txBody>
      </p:sp>
      <p:sp>
        <p:nvSpPr>
          <p:cNvPr id="4" name="Rectangle 3">
            <a:extLst>
              <a:ext uri="{FF2B5EF4-FFF2-40B4-BE49-F238E27FC236}">
                <a16:creationId xmlns:a16="http://schemas.microsoft.com/office/drawing/2014/main" id="{29198F9E-9B29-D74D-72CE-664391C4F16F}"/>
              </a:ext>
            </a:extLst>
          </p:cNvPr>
          <p:cNvSpPr/>
          <p:nvPr/>
        </p:nvSpPr>
        <p:spPr>
          <a:xfrm>
            <a:off x="6363653" y="805562"/>
            <a:ext cx="1112874"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29196F0-ADAE-074B-2E0D-B001BEB00D88}"/>
              </a:ext>
            </a:extLst>
          </p:cNvPr>
          <p:cNvSpPr/>
          <p:nvPr/>
        </p:nvSpPr>
        <p:spPr>
          <a:xfrm>
            <a:off x="1384071" y="1553883"/>
            <a:ext cx="1598427"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39B6B5-7428-8889-64C2-F3D28C908FED}"/>
              </a:ext>
            </a:extLst>
          </p:cNvPr>
          <p:cNvSpPr/>
          <p:nvPr/>
        </p:nvSpPr>
        <p:spPr>
          <a:xfrm>
            <a:off x="6348685" y="2296327"/>
            <a:ext cx="1127842"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D876DF-4FAC-7C4F-1068-209082E55DF4}"/>
              </a:ext>
            </a:extLst>
          </p:cNvPr>
          <p:cNvSpPr/>
          <p:nvPr/>
        </p:nvSpPr>
        <p:spPr>
          <a:xfrm>
            <a:off x="3834488" y="3071165"/>
            <a:ext cx="1820327"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9EE9C3-A1CC-FABC-4960-2CE766485679}"/>
              </a:ext>
            </a:extLst>
          </p:cNvPr>
          <p:cNvSpPr/>
          <p:nvPr/>
        </p:nvSpPr>
        <p:spPr>
          <a:xfrm>
            <a:off x="3794117" y="3833535"/>
            <a:ext cx="1456660"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FA155ED-83D6-3E4A-487B-503C54C5E357}"/>
              </a:ext>
            </a:extLst>
          </p:cNvPr>
          <p:cNvGraphicFramePr>
            <a:graphicFrameLocks noGrp="1"/>
          </p:cNvGraphicFramePr>
          <p:nvPr>
            <p:extLst>
              <p:ext uri="{D42A27DB-BD31-4B8C-83A1-F6EECF244321}">
                <p14:modId xmlns:p14="http://schemas.microsoft.com/office/powerpoint/2010/main" val="767590959"/>
              </p:ext>
            </p:extLst>
          </p:nvPr>
        </p:nvGraphicFramePr>
        <p:xfrm>
          <a:off x="820546" y="707197"/>
          <a:ext cx="7953152" cy="3810000"/>
        </p:xfrm>
        <a:graphic>
          <a:graphicData uri="http://schemas.openxmlformats.org/drawingml/2006/table">
            <a:tbl>
              <a:tblPr/>
              <a:tblGrid>
                <a:gridCol w="544855">
                  <a:extLst>
                    <a:ext uri="{9D8B030D-6E8A-4147-A177-3AD203B41FA5}">
                      <a16:colId xmlns:a16="http://schemas.microsoft.com/office/drawing/2014/main" val="2367361773"/>
                    </a:ext>
                  </a:extLst>
                </a:gridCol>
                <a:gridCol w="2445375">
                  <a:extLst>
                    <a:ext uri="{9D8B030D-6E8A-4147-A177-3AD203B41FA5}">
                      <a16:colId xmlns:a16="http://schemas.microsoft.com/office/drawing/2014/main" val="3101284029"/>
                    </a:ext>
                  </a:extLst>
                </a:gridCol>
                <a:gridCol w="2521793">
                  <a:extLst>
                    <a:ext uri="{9D8B030D-6E8A-4147-A177-3AD203B41FA5}">
                      <a16:colId xmlns:a16="http://schemas.microsoft.com/office/drawing/2014/main" val="1933574268"/>
                    </a:ext>
                  </a:extLst>
                </a:gridCol>
                <a:gridCol w="2441129">
                  <a:extLst>
                    <a:ext uri="{9D8B030D-6E8A-4147-A177-3AD203B41FA5}">
                      <a16:colId xmlns:a16="http://schemas.microsoft.com/office/drawing/2014/main" val="3331621669"/>
                    </a:ext>
                  </a:extLst>
                </a:gridCol>
              </a:tblGrid>
              <a:tr h="0">
                <a:tc>
                  <a:txBody>
                    <a:bodyPr/>
                    <a:lstStyle/>
                    <a:p>
                      <a:pPr algn="l" fontAlgn="t">
                        <a:lnSpc>
                          <a:spcPts val="3000"/>
                        </a:lnSpc>
                      </a:pPr>
                      <a:r>
                        <a:rPr lang="en-US" sz="1800" dirty="0">
                          <a:solidFill>
                            <a:srgbClr val="000000"/>
                          </a:solidFill>
                          <a:effectLst/>
                          <a:latin typeface="Nunito" pitchFamily="2" charset="0"/>
                        </a:rPr>
                        <a:t> 1.</a:t>
                      </a:r>
                    </a:p>
                    <a:p>
                      <a:pPr algn="l" fontAlgn="t">
                        <a:lnSpc>
                          <a:spcPts val="3000"/>
                        </a:lnSpc>
                      </a:pPr>
                      <a:endParaRPr lang="en-US" sz="1800" dirty="0">
                        <a:solidFill>
                          <a:srgbClr val="000000"/>
                        </a:solidFill>
                        <a:effectLst/>
                        <a:latin typeface="Nunito"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volleyball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B. badminton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bicycle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554417"/>
                  </a:ext>
                </a:extLst>
              </a:tr>
              <a:tr h="0">
                <a:tc>
                  <a:txBody>
                    <a:bodyPr/>
                    <a:lstStyle/>
                    <a:p>
                      <a:pPr algn="l" fontAlgn="t">
                        <a:lnSpc>
                          <a:spcPts val="3000"/>
                        </a:lnSpc>
                      </a:pPr>
                      <a:r>
                        <a:rPr lang="en-US" sz="1800" dirty="0">
                          <a:solidFill>
                            <a:srgbClr val="000000"/>
                          </a:solidFill>
                          <a:effectLst/>
                          <a:latin typeface="Nunito" pitchFamily="2" charset="0"/>
                        </a:rPr>
                        <a:t>2. </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playground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ball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C. racket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853909"/>
                  </a:ext>
                </a:extLst>
              </a:tr>
              <a:tr h="0">
                <a:tc>
                  <a:txBody>
                    <a:bodyPr/>
                    <a:lstStyle/>
                    <a:p>
                      <a:pPr algn="l" fontAlgn="t">
                        <a:lnSpc>
                          <a:spcPts val="3000"/>
                        </a:lnSpc>
                      </a:pPr>
                      <a:r>
                        <a:rPr lang="en-US" sz="1800" dirty="0">
                          <a:solidFill>
                            <a:srgbClr val="000000"/>
                          </a:solidFill>
                          <a:effectLst/>
                          <a:latin typeface="Nunito" pitchFamily="2" charset="0"/>
                        </a:rPr>
                        <a:t>3.</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A. running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cycling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driving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98564"/>
                  </a:ext>
                </a:extLst>
              </a:tr>
              <a:tr h="0">
                <a:tc>
                  <a:txBody>
                    <a:bodyPr/>
                    <a:lstStyle/>
                    <a:p>
                      <a:pPr algn="l" fontAlgn="t">
                        <a:lnSpc>
                          <a:spcPts val="3000"/>
                        </a:lnSpc>
                      </a:pPr>
                      <a:r>
                        <a:rPr lang="en-US" sz="1800" dirty="0">
                          <a:solidFill>
                            <a:srgbClr val="000000"/>
                          </a:solidFill>
                          <a:effectLst/>
                          <a:latin typeface="Nunito" pitchFamily="2" charset="0"/>
                        </a:rPr>
                        <a:t>4. </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A. sports shoes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winter sports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goggles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892902"/>
                  </a:ext>
                </a:extLst>
              </a:tr>
              <a:tr h="0">
                <a:tc>
                  <a:txBody>
                    <a:bodyPr/>
                    <a:lstStyle/>
                    <a:p>
                      <a:pPr algn="l" fontAlgn="t">
                        <a:lnSpc>
                          <a:spcPts val="3000"/>
                        </a:lnSpc>
                      </a:pPr>
                      <a:r>
                        <a:rPr lang="en-US" sz="1800" dirty="0">
                          <a:solidFill>
                            <a:srgbClr val="000000"/>
                          </a:solidFill>
                          <a:effectLst/>
                          <a:latin typeface="Nunito" pitchFamily="2" charset="0"/>
                        </a:rPr>
                        <a:t>5.</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sporty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intelligent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C. fit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41634"/>
                  </a:ext>
                </a:extLst>
              </a:tr>
            </a:tbl>
          </a:graphicData>
        </a:graphic>
      </p:graphicFrame>
      <p:sp>
        <p:nvSpPr>
          <p:cNvPr id="10" name="TextBox 9">
            <a:extLst>
              <a:ext uri="{FF2B5EF4-FFF2-40B4-BE49-F238E27FC236}">
                <a16:creationId xmlns:a16="http://schemas.microsoft.com/office/drawing/2014/main" id="{30D128F1-5D9E-3469-62C5-4A3311FBCEBD}"/>
              </a:ext>
            </a:extLst>
          </p:cNvPr>
          <p:cNvSpPr txBox="1"/>
          <p:nvPr/>
        </p:nvSpPr>
        <p:spPr>
          <a:xfrm>
            <a:off x="1437232" y="1181245"/>
            <a:ext cx="6613451" cy="353943"/>
          </a:xfrm>
          <a:prstGeom prst="rect">
            <a:avLst/>
          </a:prstGeom>
          <a:noFill/>
        </p:spPr>
        <p:txBody>
          <a:bodyPr wrap="square" rtlCol="0">
            <a:spAutoFit/>
          </a:bodyPr>
          <a:lstStyle/>
          <a:p>
            <a:r>
              <a:rPr lang="en-US" sz="1700" dirty="0" err="1">
                <a:solidFill>
                  <a:srgbClr val="FF0000"/>
                </a:solidFill>
                <a:latin typeface="Nunito" pitchFamily="2" charset="0"/>
              </a:rPr>
              <a:t>bóng</a:t>
            </a:r>
            <a:r>
              <a:rPr lang="en-US" sz="1700" dirty="0">
                <a:solidFill>
                  <a:srgbClr val="FF0000"/>
                </a:solidFill>
                <a:latin typeface="Nunito" pitchFamily="2" charset="0"/>
              </a:rPr>
              <a:t> </a:t>
            </a:r>
            <a:r>
              <a:rPr lang="en-US" sz="1700" dirty="0" err="1">
                <a:solidFill>
                  <a:srgbClr val="FF0000"/>
                </a:solidFill>
                <a:latin typeface="Nunito" pitchFamily="2" charset="0"/>
              </a:rPr>
              <a:t>chuyển</a:t>
            </a:r>
            <a:r>
              <a:rPr lang="en-US" sz="1700" dirty="0">
                <a:solidFill>
                  <a:srgbClr val="FF0000"/>
                </a:solidFill>
                <a:latin typeface="Nunito" pitchFamily="2" charset="0"/>
              </a:rPr>
              <a:t>                          </a:t>
            </a:r>
            <a:r>
              <a:rPr lang="en-US" sz="1700" dirty="0" err="1">
                <a:solidFill>
                  <a:srgbClr val="FF0000"/>
                </a:solidFill>
                <a:latin typeface="Nunito" pitchFamily="2" charset="0"/>
              </a:rPr>
              <a:t>cầu</a:t>
            </a:r>
            <a:r>
              <a:rPr lang="en-US" sz="1700" dirty="0">
                <a:solidFill>
                  <a:srgbClr val="FF0000"/>
                </a:solidFill>
                <a:latin typeface="Nunito" pitchFamily="2" charset="0"/>
              </a:rPr>
              <a:t> </a:t>
            </a:r>
            <a:r>
              <a:rPr lang="en-US" sz="1700" dirty="0" err="1">
                <a:solidFill>
                  <a:srgbClr val="FF0000"/>
                </a:solidFill>
                <a:latin typeface="Nunito" pitchFamily="2" charset="0"/>
              </a:rPr>
              <a:t>lông</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r>
              <a:rPr lang="en-US" sz="1700" dirty="0" err="1">
                <a:solidFill>
                  <a:srgbClr val="FF0000"/>
                </a:solidFill>
                <a:latin typeface="Nunito" pitchFamily="2" charset="0"/>
              </a:rPr>
              <a:t>đạp</a:t>
            </a:r>
            <a:r>
              <a:rPr lang="en-US" sz="1700" dirty="0">
                <a:solidFill>
                  <a:srgbClr val="FF0000"/>
                </a:solidFill>
                <a:latin typeface="Nunito" pitchFamily="2" charset="0"/>
              </a:rPr>
              <a:t> </a:t>
            </a:r>
          </a:p>
        </p:txBody>
      </p:sp>
      <p:sp>
        <p:nvSpPr>
          <p:cNvPr id="11" name="TextBox 10">
            <a:extLst>
              <a:ext uri="{FF2B5EF4-FFF2-40B4-BE49-F238E27FC236}">
                <a16:creationId xmlns:a16="http://schemas.microsoft.com/office/drawing/2014/main" id="{71A2528F-CD78-66DB-E293-FA2A84CEDA22}"/>
              </a:ext>
            </a:extLst>
          </p:cNvPr>
          <p:cNvSpPr txBox="1"/>
          <p:nvPr/>
        </p:nvSpPr>
        <p:spPr>
          <a:xfrm>
            <a:off x="1742037" y="1925525"/>
            <a:ext cx="6814696" cy="353943"/>
          </a:xfrm>
          <a:prstGeom prst="rect">
            <a:avLst/>
          </a:prstGeom>
          <a:noFill/>
        </p:spPr>
        <p:txBody>
          <a:bodyPr wrap="square" rtlCol="0">
            <a:spAutoFit/>
          </a:bodyPr>
          <a:lstStyle/>
          <a:p>
            <a:r>
              <a:rPr lang="en-US" sz="1700" dirty="0" err="1">
                <a:solidFill>
                  <a:srgbClr val="FF0000"/>
                </a:solidFill>
                <a:latin typeface="Nunito" pitchFamily="2" charset="0"/>
              </a:rPr>
              <a:t>sân</a:t>
            </a:r>
            <a:r>
              <a:rPr lang="en-US" sz="1700" dirty="0">
                <a:solidFill>
                  <a:srgbClr val="FF0000"/>
                </a:solidFill>
                <a:latin typeface="Nunito" pitchFamily="2" charset="0"/>
              </a:rPr>
              <a:t> </a:t>
            </a:r>
            <a:r>
              <a:rPr lang="en-US" sz="1700" dirty="0" err="1">
                <a:solidFill>
                  <a:srgbClr val="FF0000"/>
                </a:solidFill>
                <a:latin typeface="Nunito" pitchFamily="2" charset="0"/>
              </a:rPr>
              <a:t>chơi</a:t>
            </a:r>
            <a:r>
              <a:rPr lang="en-US" sz="1700" dirty="0">
                <a:solidFill>
                  <a:srgbClr val="FF0000"/>
                </a:solidFill>
                <a:latin typeface="Nunito" pitchFamily="2" charset="0"/>
              </a:rPr>
              <a:t>                         </a:t>
            </a:r>
            <a:r>
              <a:rPr lang="en-US" sz="1700" dirty="0" err="1">
                <a:solidFill>
                  <a:srgbClr val="FF0000"/>
                </a:solidFill>
                <a:latin typeface="Nunito" pitchFamily="2" charset="0"/>
              </a:rPr>
              <a:t>bóng</a:t>
            </a:r>
            <a:r>
              <a:rPr lang="en-US" sz="1700" dirty="0">
                <a:solidFill>
                  <a:srgbClr val="FF0000"/>
                </a:solidFill>
                <a:latin typeface="Nunito" pitchFamily="2" charset="0"/>
              </a:rPr>
              <a:t>                                        </a:t>
            </a:r>
            <a:r>
              <a:rPr lang="en-US" sz="1700" dirty="0" err="1">
                <a:solidFill>
                  <a:srgbClr val="FF0000"/>
                </a:solidFill>
                <a:latin typeface="Nunito" pitchFamily="2" charset="0"/>
              </a:rPr>
              <a:t>vợt</a:t>
            </a:r>
            <a:r>
              <a:rPr lang="en-US" sz="1700" dirty="0">
                <a:solidFill>
                  <a:srgbClr val="FF0000"/>
                </a:solidFill>
                <a:latin typeface="Nunito" pitchFamily="2" charset="0"/>
              </a:rPr>
              <a:t> </a:t>
            </a:r>
          </a:p>
        </p:txBody>
      </p:sp>
      <p:sp>
        <p:nvSpPr>
          <p:cNvPr id="12" name="TextBox 11">
            <a:extLst>
              <a:ext uri="{FF2B5EF4-FFF2-40B4-BE49-F238E27FC236}">
                <a16:creationId xmlns:a16="http://schemas.microsoft.com/office/drawing/2014/main" id="{A02BAC7C-1AD9-081A-5C70-478B7C04DAB7}"/>
              </a:ext>
            </a:extLst>
          </p:cNvPr>
          <p:cNvSpPr txBox="1"/>
          <p:nvPr/>
        </p:nvSpPr>
        <p:spPr>
          <a:xfrm>
            <a:off x="1713676" y="2691071"/>
            <a:ext cx="6814696" cy="353943"/>
          </a:xfrm>
          <a:prstGeom prst="rect">
            <a:avLst/>
          </a:prstGeom>
          <a:noFill/>
        </p:spPr>
        <p:txBody>
          <a:bodyPr wrap="square" rtlCol="0">
            <a:spAutoFit/>
          </a:bodyPr>
          <a:lstStyle/>
          <a:p>
            <a:r>
              <a:rPr lang="en-US" sz="1700" dirty="0" err="1">
                <a:solidFill>
                  <a:srgbClr val="FF0000"/>
                </a:solidFill>
                <a:latin typeface="Nunito" pitchFamily="2" charset="0"/>
              </a:rPr>
              <a:t>chạy</a:t>
            </a:r>
            <a:r>
              <a:rPr lang="en-US" sz="1700" dirty="0">
                <a:solidFill>
                  <a:srgbClr val="FF0000"/>
                </a:solidFill>
                <a:latin typeface="Nunito" pitchFamily="2" charset="0"/>
              </a:rPr>
              <a:t>                              </a:t>
            </a:r>
            <a:r>
              <a:rPr lang="en-US" sz="1700" dirty="0" err="1">
                <a:solidFill>
                  <a:srgbClr val="FF0000"/>
                </a:solidFill>
                <a:latin typeface="Nunito" pitchFamily="2" charset="0"/>
              </a:rPr>
              <a:t>đi</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r>
              <a:rPr lang="en-US" sz="1700" dirty="0" err="1">
                <a:solidFill>
                  <a:srgbClr val="FF0000"/>
                </a:solidFill>
                <a:latin typeface="Nunito" pitchFamily="2" charset="0"/>
              </a:rPr>
              <a:t>đạp</a:t>
            </a:r>
            <a:r>
              <a:rPr lang="en-US" sz="1700" dirty="0">
                <a:solidFill>
                  <a:srgbClr val="FF0000"/>
                </a:solidFill>
                <a:latin typeface="Nunito" pitchFamily="2" charset="0"/>
              </a:rPr>
              <a:t>                                  </a:t>
            </a:r>
            <a:r>
              <a:rPr lang="en-US" sz="1700" dirty="0" err="1">
                <a:solidFill>
                  <a:srgbClr val="FF0000"/>
                </a:solidFill>
                <a:latin typeface="Nunito" pitchFamily="2" charset="0"/>
              </a:rPr>
              <a:t>lái</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p>
        </p:txBody>
      </p:sp>
      <p:sp>
        <p:nvSpPr>
          <p:cNvPr id="13" name="TextBox 12">
            <a:extLst>
              <a:ext uri="{FF2B5EF4-FFF2-40B4-BE49-F238E27FC236}">
                <a16:creationId xmlns:a16="http://schemas.microsoft.com/office/drawing/2014/main" id="{C53A1B80-B141-A56A-5FFE-9E000F8421B6}"/>
              </a:ext>
            </a:extLst>
          </p:cNvPr>
          <p:cNvSpPr txBox="1"/>
          <p:nvPr/>
        </p:nvSpPr>
        <p:spPr>
          <a:xfrm>
            <a:off x="1564825" y="3421171"/>
            <a:ext cx="6765076" cy="353943"/>
          </a:xfrm>
          <a:prstGeom prst="rect">
            <a:avLst/>
          </a:prstGeom>
          <a:noFill/>
        </p:spPr>
        <p:txBody>
          <a:bodyPr wrap="square" rtlCol="0">
            <a:spAutoFit/>
          </a:bodyPr>
          <a:lstStyle/>
          <a:p>
            <a:r>
              <a:rPr lang="en-US" sz="1700" dirty="0" err="1">
                <a:solidFill>
                  <a:srgbClr val="FF0000"/>
                </a:solidFill>
                <a:latin typeface="Nunito" pitchFamily="2" charset="0"/>
              </a:rPr>
              <a:t>giày</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mùa</a:t>
            </a:r>
            <a:r>
              <a:rPr lang="en-US" sz="1700" dirty="0">
                <a:solidFill>
                  <a:srgbClr val="FF0000"/>
                </a:solidFill>
                <a:latin typeface="Nunito" pitchFamily="2" charset="0"/>
              </a:rPr>
              <a:t> </a:t>
            </a:r>
            <a:r>
              <a:rPr lang="en-US" sz="1700" dirty="0" err="1">
                <a:solidFill>
                  <a:srgbClr val="FF0000"/>
                </a:solidFill>
                <a:latin typeface="Nunito" pitchFamily="2" charset="0"/>
              </a:rPr>
              <a:t>đông</a:t>
            </a:r>
            <a:r>
              <a:rPr lang="en-US" sz="1700" dirty="0">
                <a:solidFill>
                  <a:srgbClr val="FF0000"/>
                </a:solidFill>
                <a:latin typeface="Nunito" pitchFamily="2" charset="0"/>
              </a:rPr>
              <a:t>                 </a:t>
            </a:r>
            <a:r>
              <a:rPr lang="en-US" sz="1700" dirty="0" err="1">
                <a:solidFill>
                  <a:srgbClr val="FF0000"/>
                </a:solidFill>
                <a:latin typeface="Nunito" pitchFamily="2" charset="0"/>
              </a:rPr>
              <a:t>kính</a:t>
            </a:r>
            <a:r>
              <a:rPr lang="en-US" sz="1700" dirty="0">
                <a:solidFill>
                  <a:srgbClr val="FF0000"/>
                </a:solidFill>
                <a:latin typeface="Nunito" pitchFamily="2" charset="0"/>
              </a:rPr>
              <a:t> </a:t>
            </a:r>
            <a:r>
              <a:rPr lang="en-US" sz="1700" dirty="0" err="1">
                <a:solidFill>
                  <a:srgbClr val="FF0000"/>
                </a:solidFill>
                <a:latin typeface="Nunito" pitchFamily="2" charset="0"/>
              </a:rPr>
              <a:t>bơi</a:t>
            </a:r>
            <a:r>
              <a:rPr lang="en-US" sz="1700" dirty="0">
                <a:solidFill>
                  <a:srgbClr val="FF0000"/>
                </a:solidFill>
                <a:latin typeface="Nunito" pitchFamily="2" charset="0"/>
              </a:rPr>
              <a:t> </a:t>
            </a:r>
          </a:p>
        </p:txBody>
      </p:sp>
      <p:sp>
        <p:nvSpPr>
          <p:cNvPr id="14" name="TextBox 13">
            <a:extLst>
              <a:ext uri="{FF2B5EF4-FFF2-40B4-BE49-F238E27FC236}">
                <a16:creationId xmlns:a16="http://schemas.microsoft.com/office/drawing/2014/main" id="{EF6A596C-9617-25BE-D242-B4388560FB7B}"/>
              </a:ext>
            </a:extLst>
          </p:cNvPr>
          <p:cNvSpPr txBox="1"/>
          <p:nvPr/>
        </p:nvSpPr>
        <p:spPr>
          <a:xfrm>
            <a:off x="1082816" y="4137097"/>
            <a:ext cx="7477136" cy="353943"/>
          </a:xfrm>
          <a:prstGeom prst="rect">
            <a:avLst/>
          </a:prstGeom>
          <a:noFill/>
        </p:spPr>
        <p:txBody>
          <a:bodyPr wrap="square" rtlCol="0">
            <a:spAutoFit/>
          </a:bodyPr>
          <a:lstStyle/>
          <a:p>
            <a:r>
              <a:rPr lang="en-US" sz="1700" dirty="0" err="1">
                <a:solidFill>
                  <a:srgbClr val="FF0000"/>
                </a:solidFill>
                <a:latin typeface="Nunito" pitchFamily="2" charset="0"/>
              </a:rPr>
              <a:t>dáng</a:t>
            </a:r>
            <a:r>
              <a:rPr lang="en-US" sz="1700" dirty="0">
                <a:solidFill>
                  <a:srgbClr val="FF0000"/>
                </a:solidFill>
                <a:latin typeface="Nunito" pitchFamily="2" charset="0"/>
              </a:rPr>
              <a:t> </a:t>
            </a:r>
            <a:r>
              <a:rPr lang="en-US" sz="1700" dirty="0" err="1">
                <a:solidFill>
                  <a:srgbClr val="FF0000"/>
                </a:solidFill>
                <a:latin typeface="Nunito" pitchFamily="2" charset="0"/>
              </a:rPr>
              <a:t>vẻ</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thông</a:t>
            </a:r>
            <a:r>
              <a:rPr lang="en-US" sz="1700" dirty="0">
                <a:solidFill>
                  <a:srgbClr val="FF0000"/>
                </a:solidFill>
                <a:latin typeface="Nunito" pitchFamily="2" charset="0"/>
              </a:rPr>
              <a:t> </a:t>
            </a:r>
            <a:r>
              <a:rPr lang="en-US" sz="1700" dirty="0" err="1">
                <a:solidFill>
                  <a:srgbClr val="FF0000"/>
                </a:solidFill>
                <a:latin typeface="Nunito" pitchFamily="2" charset="0"/>
              </a:rPr>
              <a:t>minh</a:t>
            </a:r>
            <a:r>
              <a:rPr lang="en-US" sz="1700" dirty="0">
                <a:solidFill>
                  <a:srgbClr val="FF0000"/>
                </a:solidFill>
                <a:latin typeface="Nunito" pitchFamily="2" charset="0"/>
              </a:rPr>
              <a:t>                       </a:t>
            </a:r>
            <a:r>
              <a:rPr lang="en-US" sz="1700" dirty="0" err="1">
                <a:solidFill>
                  <a:srgbClr val="FF0000"/>
                </a:solidFill>
                <a:latin typeface="Nunito" pitchFamily="2" charset="0"/>
              </a:rPr>
              <a:t>vừa</a:t>
            </a:r>
            <a:r>
              <a:rPr lang="en-US" sz="1700" dirty="0">
                <a:solidFill>
                  <a:srgbClr val="FF0000"/>
                </a:solidFill>
                <a:latin typeface="Nunito" pitchFamily="2" charset="0"/>
              </a:rPr>
              <a:t> </a:t>
            </a:r>
            <a:r>
              <a:rPr lang="en-US" sz="1700" dirty="0" err="1">
                <a:solidFill>
                  <a:srgbClr val="FF0000"/>
                </a:solidFill>
                <a:latin typeface="Nunito" pitchFamily="2" charset="0"/>
              </a:rPr>
              <a:t>vặn</a:t>
            </a:r>
            <a:r>
              <a:rPr lang="en-US" sz="1700" dirty="0">
                <a:solidFill>
                  <a:srgbClr val="FF0000"/>
                </a:solidFill>
                <a:latin typeface="Nunito" pitchFamily="2" charset="0"/>
              </a:rPr>
              <a:t>/ </a:t>
            </a:r>
            <a:r>
              <a:rPr lang="en-US" sz="1700" dirty="0" err="1">
                <a:solidFill>
                  <a:srgbClr val="FF0000"/>
                </a:solidFill>
                <a:latin typeface="Nunito" pitchFamily="2" charset="0"/>
              </a:rPr>
              <a:t>cân</a:t>
            </a:r>
            <a:r>
              <a:rPr lang="en-US" sz="1700" dirty="0">
                <a:solidFill>
                  <a:srgbClr val="FF0000"/>
                </a:solidFill>
                <a:latin typeface="Nunito" pitchFamily="2" charset="0"/>
              </a:rPr>
              <a:t> </a:t>
            </a:r>
            <a:r>
              <a:rPr lang="en-US" sz="1700" dirty="0" err="1">
                <a:solidFill>
                  <a:srgbClr val="FF0000"/>
                </a:solidFill>
                <a:latin typeface="Nunito" pitchFamily="2" charset="0"/>
              </a:rPr>
              <a:t>đối</a:t>
            </a:r>
            <a:r>
              <a:rPr lang="en-US" sz="1700" dirty="0">
                <a:solidFill>
                  <a:srgbClr val="FF0000"/>
                </a:solidFill>
                <a:latin typeface="Nunito" pitchFamily="2" charset="0"/>
              </a:rPr>
              <a:t> </a:t>
            </a:r>
          </a:p>
        </p:txBody>
      </p:sp>
    </p:spTree>
    <p:extLst>
      <p:ext uri="{BB962C8B-B14F-4D97-AF65-F5344CB8AC3E}">
        <p14:creationId xmlns:p14="http://schemas.microsoft.com/office/powerpoint/2010/main" val="5221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8535" y="-20810"/>
            <a:ext cx="7704276" cy="572700"/>
          </a:xfrm>
        </p:spPr>
        <p:txBody>
          <a:bodyPr/>
          <a:lstStyle/>
          <a:p>
            <a:r>
              <a:rPr lang="en-US" sz="2400" dirty="0"/>
              <a:t>Put the correct form of the verbs play, do or go in the blanks.</a:t>
            </a:r>
          </a:p>
        </p:txBody>
      </p:sp>
      <p:sp>
        <p:nvSpPr>
          <p:cNvPr id="6" name="TextBox 5">
            <a:extLst>
              <a:ext uri="{FF2B5EF4-FFF2-40B4-BE49-F238E27FC236}">
                <a16:creationId xmlns:a16="http://schemas.microsoft.com/office/drawing/2014/main" id="{98371E1E-614C-AC4C-A656-DBA612D444FC}"/>
              </a:ext>
            </a:extLst>
          </p:cNvPr>
          <p:cNvSpPr txBox="1"/>
          <p:nvPr/>
        </p:nvSpPr>
        <p:spPr>
          <a:xfrm>
            <a:off x="732975" y="665130"/>
            <a:ext cx="7795397" cy="3922741"/>
          </a:xfrm>
          <a:prstGeom prst="rect">
            <a:avLst/>
          </a:prstGeom>
          <a:noFill/>
        </p:spPr>
        <p:txBody>
          <a:bodyPr wrap="square">
            <a:spAutoFit/>
          </a:bodyPr>
          <a:lstStyle/>
          <a:p>
            <a:pPr algn="l">
              <a:lnSpc>
                <a:spcPts val="2500"/>
              </a:lnSpc>
            </a:pPr>
            <a:r>
              <a:rPr lang="en-US" sz="1700" b="0" i="0" dirty="0">
                <a:solidFill>
                  <a:srgbClr val="000000"/>
                </a:solidFill>
                <a:effectLst/>
                <a:latin typeface="Nunito" pitchFamily="2" charset="0"/>
              </a:rPr>
              <a:t>1. Duong can </a:t>
            </a:r>
            <a:r>
              <a:rPr lang="en-US" sz="1700" b="0" i="0" dirty="0">
                <a:solidFill>
                  <a:srgbClr val="000000"/>
                </a:solidFill>
                <a:effectLst/>
                <a:latin typeface="+mj-lt"/>
              </a:rPr>
              <a:t>__________</a:t>
            </a:r>
            <a:r>
              <a:rPr lang="en-US" sz="1700" b="0" i="0" dirty="0">
                <a:solidFill>
                  <a:srgbClr val="000000"/>
                </a:solidFill>
                <a:effectLst/>
                <a:latin typeface="Nunito" pitchFamily="2" charset="0"/>
              </a:rPr>
              <a:t> karate.</a:t>
            </a:r>
          </a:p>
          <a:p>
            <a:pPr algn="l">
              <a:lnSpc>
                <a:spcPts val="2500"/>
              </a:lnSpc>
            </a:pPr>
            <a:r>
              <a:rPr lang="en-US" sz="1700" b="0" i="0" dirty="0">
                <a:solidFill>
                  <a:srgbClr val="FF0000"/>
                </a:solidFill>
                <a:effectLst/>
                <a:latin typeface="Nunito" pitchFamily="2" charset="0"/>
              </a:rPr>
              <a:t>Can + V </a:t>
            </a:r>
            <a:r>
              <a:rPr lang="en-US" sz="1700" b="0" i="0" dirty="0" err="1">
                <a:solidFill>
                  <a:srgbClr val="FF0000"/>
                </a:solidFill>
                <a:effectLst/>
                <a:latin typeface="Nunito" pitchFamily="2" charset="0"/>
              </a:rPr>
              <a:t>nguyên</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thể</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có</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thể</a:t>
            </a:r>
            <a:r>
              <a:rPr lang="en-US" sz="1700" b="0" i="0" dirty="0">
                <a:solidFill>
                  <a:srgbClr val="FF0000"/>
                </a:solidFill>
                <a:effectLst/>
                <a:latin typeface="Nunito" pitchFamily="2" charset="0"/>
              </a:rPr>
              <a:t> </a:t>
            </a:r>
          </a:p>
          <a:p>
            <a:pPr algn="l">
              <a:lnSpc>
                <a:spcPts val="2500"/>
              </a:lnSpc>
            </a:pPr>
            <a:r>
              <a:rPr lang="en-US" sz="1700" b="0" i="0" dirty="0">
                <a:solidFill>
                  <a:srgbClr val="000000"/>
                </a:solidFill>
                <a:effectLst/>
                <a:latin typeface="Nunito" pitchFamily="2" charset="0"/>
              </a:rPr>
              <a:t>2. </a:t>
            </a:r>
            <a:r>
              <a:rPr lang="en-US" sz="1700" b="0" i="0" dirty="0" err="1">
                <a:solidFill>
                  <a:srgbClr val="000000"/>
                </a:solidFill>
                <a:effectLst/>
                <a:latin typeface="Nunito" pitchFamily="2" charset="0"/>
              </a:rPr>
              <a:t>Duy</a:t>
            </a:r>
            <a:r>
              <a:rPr lang="en-US" sz="1700" b="0" i="0" dirty="0">
                <a:solidFill>
                  <a:srgbClr val="000000"/>
                </a:solidFill>
                <a:effectLst/>
                <a:latin typeface="Nunito" pitchFamily="2" charset="0"/>
              </a:rPr>
              <a:t> isn't reading now. He </a:t>
            </a:r>
            <a:r>
              <a:rPr lang="en-US" sz="1700" b="0" i="0" dirty="0">
                <a:solidFill>
                  <a:srgbClr val="000000"/>
                </a:solidFill>
                <a:effectLst/>
                <a:latin typeface="+mj-lt"/>
              </a:rPr>
              <a:t>______________ </a:t>
            </a:r>
            <a:r>
              <a:rPr lang="en-US" sz="1700" b="0" i="0" dirty="0">
                <a:solidFill>
                  <a:srgbClr val="000000"/>
                </a:solidFill>
                <a:effectLst/>
                <a:latin typeface="Nunito" pitchFamily="2" charset="0"/>
              </a:rPr>
              <a:t>table tennis with his friend.</a:t>
            </a:r>
          </a:p>
          <a:p>
            <a:pPr algn="l">
              <a:lnSpc>
                <a:spcPts val="2500"/>
              </a:lnSpc>
            </a:pPr>
            <a:r>
              <a:rPr lang="en-US" sz="1700" b="0" i="0" dirty="0">
                <a:solidFill>
                  <a:srgbClr val="FF0000"/>
                </a:solidFill>
                <a:effectLst/>
                <a:latin typeface="Nunito" pitchFamily="2" charset="0"/>
              </a:rPr>
              <a:t>“now”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tiếp</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diễn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3. Michael </a:t>
            </a:r>
            <a:r>
              <a:rPr lang="en-US" sz="1700" b="0" i="0" dirty="0">
                <a:solidFill>
                  <a:srgbClr val="000000"/>
                </a:solidFill>
                <a:effectLst/>
                <a:latin typeface="+mj-lt"/>
              </a:rPr>
              <a:t>__________</a:t>
            </a:r>
            <a:r>
              <a:rPr lang="en-US" sz="1700" b="0" i="0" dirty="0">
                <a:solidFill>
                  <a:srgbClr val="000000"/>
                </a:solidFill>
                <a:effectLst/>
                <a:latin typeface="Nunito" pitchFamily="2" charset="0"/>
              </a:rPr>
              <a:t>swimming nearly every day.</a:t>
            </a:r>
          </a:p>
          <a:p>
            <a:pPr algn="l">
              <a:lnSpc>
                <a:spcPts val="2500"/>
              </a:lnSpc>
            </a:pPr>
            <a:r>
              <a:rPr lang="en-US" sz="1700" b="0" i="0" dirty="0">
                <a:solidFill>
                  <a:srgbClr val="FF0000"/>
                </a:solidFill>
                <a:effectLst/>
                <a:latin typeface="Nunito" pitchFamily="2" charset="0"/>
              </a:rPr>
              <a:t>“every 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4. </a:t>
            </a:r>
            <a:r>
              <a:rPr lang="en-US" sz="1700" b="0" i="0" dirty="0" err="1">
                <a:solidFill>
                  <a:srgbClr val="000000"/>
                </a:solidFill>
                <a:effectLst/>
                <a:latin typeface="Nunito" pitchFamily="2" charset="0"/>
              </a:rPr>
              <a:t>Phong</a:t>
            </a:r>
            <a:r>
              <a:rPr lang="en-US" sz="1700" b="0" i="0" dirty="0">
                <a:solidFill>
                  <a:srgbClr val="000000"/>
                </a:solidFill>
                <a:effectLst/>
                <a:latin typeface="Nunito" pitchFamily="2" charset="0"/>
              </a:rPr>
              <a:t> didn't play football yesterday. He </a:t>
            </a:r>
            <a:r>
              <a:rPr lang="en-US" sz="1700" b="0" i="0" dirty="0">
                <a:solidFill>
                  <a:srgbClr val="000000"/>
                </a:solidFill>
                <a:effectLst/>
                <a:latin typeface="+mj-lt"/>
              </a:rPr>
              <a:t>__________</a:t>
            </a:r>
            <a:r>
              <a:rPr lang="en-US" sz="1700" b="0" i="0" dirty="0">
                <a:solidFill>
                  <a:srgbClr val="000000"/>
                </a:solidFill>
                <a:effectLst/>
                <a:latin typeface="Nunito" pitchFamily="2" charset="0"/>
              </a:rPr>
              <a:t>fishing.</a:t>
            </a:r>
          </a:p>
          <a:p>
            <a:pPr algn="l">
              <a:lnSpc>
                <a:spcPts val="2500"/>
              </a:lnSpc>
            </a:pPr>
            <a:r>
              <a:rPr lang="en-US" sz="1700" b="0" i="0" dirty="0">
                <a:solidFill>
                  <a:srgbClr val="FF0000"/>
                </a:solidFill>
                <a:effectLst/>
                <a:latin typeface="Nunito" pitchFamily="2" charset="0"/>
              </a:rPr>
              <a:t>“yesterday”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quá</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khứ</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5. </a:t>
            </a:r>
            <a:r>
              <a:rPr lang="en-US" sz="1700" b="0" i="0" dirty="0" err="1">
                <a:solidFill>
                  <a:srgbClr val="000000"/>
                </a:solidFill>
                <a:effectLst/>
                <a:latin typeface="Nunito" pitchFamily="2" charset="0"/>
              </a:rPr>
              <a:t>Khang</a:t>
            </a:r>
            <a:r>
              <a:rPr lang="en-US" sz="1700" b="0" i="0" dirty="0">
                <a:solidFill>
                  <a:srgbClr val="000000"/>
                </a:solidFill>
                <a:effectLst/>
                <a:latin typeface="+mj-lt"/>
              </a:rPr>
              <a:t> __________</a:t>
            </a:r>
            <a:r>
              <a:rPr lang="en-US" sz="1700" b="0" i="0" dirty="0">
                <a:solidFill>
                  <a:srgbClr val="000000"/>
                </a:solidFill>
                <a:effectLst/>
                <a:latin typeface="Nunito" pitchFamily="2" charset="0"/>
              </a:rPr>
              <a:t>volleyball last Saturday.</a:t>
            </a:r>
          </a:p>
          <a:p>
            <a:pPr algn="l">
              <a:lnSpc>
                <a:spcPts val="2500"/>
              </a:lnSpc>
            </a:pPr>
            <a:r>
              <a:rPr lang="en-US" sz="1700" b="0" i="0" dirty="0">
                <a:solidFill>
                  <a:srgbClr val="FF0000"/>
                </a:solidFill>
                <a:effectLst/>
                <a:latin typeface="Nunito" pitchFamily="2" charset="0"/>
              </a:rPr>
              <a:t>“last Saturday”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quá</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khứ</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6. The girls </a:t>
            </a:r>
            <a:r>
              <a:rPr lang="en-US" sz="1700" b="0" i="0" dirty="0">
                <a:solidFill>
                  <a:srgbClr val="000000"/>
                </a:solidFill>
                <a:effectLst/>
                <a:latin typeface="+mj-lt"/>
              </a:rPr>
              <a:t>__________</a:t>
            </a:r>
            <a:r>
              <a:rPr lang="en-US" sz="1700" b="0" i="0" dirty="0">
                <a:solidFill>
                  <a:srgbClr val="000000"/>
                </a:solidFill>
                <a:effectLst/>
                <a:latin typeface="Nunito" pitchFamily="2" charset="0"/>
              </a:rPr>
              <a:t> aerobics in the playground now.</a:t>
            </a:r>
          </a:p>
          <a:p>
            <a:pPr>
              <a:lnSpc>
                <a:spcPts val="2500"/>
              </a:lnSpc>
            </a:pPr>
            <a:r>
              <a:rPr lang="en-US" sz="1700" b="0" i="0" dirty="0">
                <a:solidFill>
                  <a:srgbClr val="FF0000"/>
                </a:solidFill>
                <a:effectLst/>
                <a:latin typeface="Nunito" pitchFamily="2" charset="0"/>
              </a:rPr>
              <a:t>“now”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tiếp</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diễn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p:txBody>
      </p:sp>
      <p:sp>
        <p:nvSpPr>
          <p:cNvPr id="7" name="TextBox 6">
            <a:extLst>
              <a:ext uri="{FF2B5EF4-FFF2-40B4-BE49-F238E27FC236}">
                <a16:creationId xmlns:a16="http://schemas.microsoft.com/office/drawing/2014/main" id="{33480D64-58BC-1155-AFEE-203E82061D3D}"/>
              </a:ext>
            </a:extLst>
          </p:cNvPr>
          <p:cNvSpPr txBox="1"/>
          <p:nvPr/>
        </p:nvSpPr>
        <p:spPr>
          <a:xfrm>
            <a:off x="2455449" y="730194"/>
            <a:ext cx="441146" cy="353943"/>
          </a:xfrm>
          <a:prstGeom prst="rect">
            <a:avLst/>
          </a:prstGeom>
          <a:noFill/>
        </p:spPr>
        <p:txBody>
          <a:bodyPr wrap="none" rtlCol="0">
            <a:spAutoFit/>
          </a:bodyPr>
          <a:lstStyle/>
          <a:p>
            <a:r>
              <a:rPr lang="en-US" sz="1700" b="1" dirty="0">
                <a:solidFill>
                  <a:srgbClr val="FF0000"/>
                </a:solidFill>
                <a:latin typeface="Nunito" pitchFamily="2" charset="0"/>
              </a:rPr>
              <a:t>do</a:t>
            </a:r>
          </a:p>
        </p:txBody>
      </p:sp>
      <p:sp>
        <p:nvSpPr>
          <p:cNvPr id="8" name="TextBox 7">
            <a:extLst>
              <a:ext uri="{FF2B5EF4-FFF2-40B4-BE49-F238E27FC236}">
                <a16:creationId xmlns:a16="http://schemas.microsoft.com/office/drawing/2014/main" id="{2B71425D-23ED-B11F-B03F-F7819382B75A}"/>
              </a:ext>
            </a:extLst>
          </p:cNvPr>
          <p:cNvSpPr txBox="1"/>
          <p:nvPr/>
        </p:nvSpPr>
        <p:spPr>
          <a:xfrm>
            <a:off x="3915655" y="1339794"/>
            <a:ext cx="1156086" cy="353943"/>
          </a:xfrm>
          <a:prstGeom prst="rect">
            <a:avLst/>
          </a:prstGeom>
          <a:noFill/>
        </p:spPr>
        <p:txBody>
          <a:bodyPr wrap="none" rtlCol="0">
            <a:spAutoFit/>
          </a:bodyPr>
          <a:lstStyle/>
          <a:p>
            <a:r>
              <a:rPr lang="en-US" sz="1700" b="1" dirty="0">
                <a:solidFill>
                  <a:srgbClr val="FF0000"/>
                </a:solidFill>
                <a:latin typeface="Nunito" pitchFamily="2" charset="0"/>
              </a:rPr>
              <a:t>is playing</a:t>
            </a:r>
          </a:p>
        </p:txBody>
      </p:sp>
      <p:sp>
        <p:nvSpPr>
          <p:cNvPr id="9" name="TextBox 8">
            <a:extLst>
              <a:ext uri="{FF2B5EF4-FFF2-40B4-BE49-F238E27FC236}">
                <a16:creationId xmlns:a16="http://schemas.microsoft.com/office/drawing/2014/main" id="{3356C68E-C9B0-9932-224C-4A414F291DD5}"/>
              </a:ext>
            </a:extLst>
          </p:cNvPr>
          <p:cNvSpPr txBox="1"/>
          <p:nvPr/>
        </p:nvSpPr>
        <p:spPr>
          <a:xfrm>
            <a:off x="2082319" y="1989016"/>
            <a:ext cx="665567" cy="353943"/>
          </a:xfrm>
          <a:prstGeom prst="rect">
            <a:avLst/>
          </a:prstGeom>
          <a:noFill/>
        </p:spPr>
        <p:txBody>
          <a:bodyPr wrap="none" rtlCol="0">
            <a:spAutoFit/>
          </a:bodyPr>
          <a:lstStyle/>
          <a:p>
            <a:r>
              <a:rPr lang="en-US" sz="1700" b="1" dirty="0">
                <a:solidFill>
                  <a:srgbClr val="FF0000"/>
                </a:solidFill>
                <a:latin typeface="Nunito" pitchFamily="2" charset="0"/>
              </a:rPr>
              <a:t>goes</a:t>
            </a:r>
          </a:p>
        </p:txBody>
      </p:sp>
      <p:sp>
        <p:nvSpPr>
          <p:cNvPr id="10" name="TextBox 9">
            <a:extLst>
              <a:ext uri="{FF2B5EF4-FFF2-40B4-BE49-F238E27FC236}">
                <a16:creationId xmlns:a16="http://schemas.microsoft.com/office/drawing/2014/main" id="{45E60765-889D-1ED6-2B6A-39C123C672FF}"/>
              </a:ext>
            </a:extLst>
          </p:cNvPr>
          <p:cNvSpPr txBox="1"/>
          <p:nvPr/>
        </p:nvSpPr>
        <p:spPr>
          <a:xfrm>
            <a:off x="5255353" y="2608613"/>
            <a:ext cx="815163" cy="353943"/>
          </a:xfrm>
          <a:prstGeom prst="rect">
            <a:avLst/>
          </a:prstGeom>
          <a:noFill/>
        </p:spPr>
        <p:txBody>
          <a:bodyPr wrap="square" rtlCol="0">
            <a:spAutoFit/>
          </a:bodyPr>
          <a:lstStyle/>
          <a:p>
            <a:r>
              <a:rPr lang="en-US" sz="1700" b="1" dirty="0">
                <a:solidFill>
                  <a:srgbClr val="FF0000"/>
                </a:solidFill>
                <a:latin typeface="Nunito" pitchFamily="2" charset="0"/>
              </a:rPr>
              <a:t>went</a:t>
            </a:r>
          </a:p>
        </p:txBody>
      </p:sp>
      <p:sp>
        <p:nvSpPr>
          <p:cNvPr id="11" name="TextBox 10">
            <a:extLst>
              <a:ext uri="{FF2B5EF4-FFF2-40B4-BE49-F238E27FC236}">
                <a16:creationId xmlns:a16="http://schemas.microsoft.com/office/drawing/2014/main" id="{77A4B2BA-4363-4CCF-4AD5-A9484BDB1D86}"/>
              </a:ext>
            </a:extLst>
          </p:cNvPr>
          <p:cNvSpPr txBox="1"/>
          <p:nvPr/>
        </p:nvSpPr>
        <p:spPr>
          <a:xfrm>
            <a:off x="1916736" y="3247838"/>
            <a:ext cx="869149" cy="353943"/>
          </a:xfrm>
          <a:prstGeom prst="rect">
            <a:avLst/>
          </a:prstGeom>
          <a:noFill/>
        </p:spPr>
        <p:txBody>
          <a:bodyPr wrap="none" rtlCol="0">
            <a:spAutoFit/>
          </a:bodyPr>
          <a:lstStyle/>
          <a:p>
            <a:r>
              <a:rPr lang="en-US" sz="1700" b="1" dirty="0">
                <a:solidFill>
                  <a:srgbClr val="FF0000"/>
                </a:solidFill>
                <a:latin typeface="Nunito" pitchFamily="2" charset="0"/>
              </a:rPr>
              <a:t>played</a:t>
            </a:r>
          </a:p>
        </p:txBody>
      </p:sp>
      <p:sp>
        <p:nvSpPr>
          <p:cNvPr id="12" name="TextBox 11">
            <a:extLst>
              <a:ext uri="{FF2B5EF4-FFF2-40B4-BE49-F238E27FC236}">
                <a16:creationId xmlns:a16="http://schemas.microsoft.com/office/drawing/2014/main" id="{94407275-B2BC-96DE-8797-37A70B1022DE}"/>
              </a:ext>
            </a:extLst>
          </p:cNvPr>
          <p:cNvSpPr txBox="1"/>
          <p:nvPr/>
        </p:nvSpPr>
        <p:spPr>
          <a:xfrm>
            <a:off x="1980529" y="3889502"/>
            <a:ext cx="1138453" cy="353943"/>
          </a:xfrm>
          <a:prstGeom prst="rect">
            <a:avLst/>
          </a:prstGeom>
          <a:noFill/>
        </p:spPr>
        <p:txBody>
          <a:bodyPr wrap="none" rtlCol="0">
            <a:spAutoFit/>
          </a:bodyPr>
          <a:lstStyle/>
          <a:p>
            <a:r>
              <a:rPr lang="en-US" sz="1700" b="1" dirty="0">
                <a:solidFill>
                  <a:srgbClr val="FF0000"/>
                </a:solidFill>
                <a:latin typeface="Nunito" pitchFamily="2" charset="0"/>
              </a:rPr>
              <a:t>are doing</a:t>
            </a:r>
          </a:p>
        </p:txBody>
      </p:sp>
    </p:spTree>
    <p:extLst>
      <p:ext uri="{BB962C8B-B14F-4D97-AF65-F5344CB8AC3E}">
        <p14:creationId xmlns:p14="http://schemas.microsoft.com/office/powerpoint/2010/main" val="26973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pic>
        <p:nvPicPr>
          <p:cNvPr id="2310" name="Google Shape;2310;p50"/>
          <p:cNvPicPr preferRelativeResize="0">
            <a:picLocks noGrp="1"/>
          </p:cNvPicPr>
          <p:nvPr>
            <p:ph type="pic" idx="2"/>
          </p:nvPr>
        </p:nvPicPr>
        <p:blipFill rotWithShape="1">
          <a:blip r:embed="rId3">
            <a:alphaModFix/>
          </a:blip>
          <a:srcRect t="16745" b="16752"/>
          <a:stretch/>
        </p:blipFill>
        <p:spPr>
          <a:xfrm>
            <a:off x="5404104" y="1399032"/>
            <a:ext cx="2889600" cy="2889600"/>
          </a:xfrm>
          <a:prstGeom prst="ellipse">
            <a:avLst/>
          </a:prstGeom>
        </p:spPr>
      </p:pic>
      <p:grpSp>
        <p:nvGrpSpPr>
          <p:cNvPr id="7" name="Google Shape;2322;p52"/>
          <p:cNvGrpSpPr/>
          <p:nvPr/>
        </p:nvGrpSpPr>
        <p:grpSpPr>
          <a:xfrm>
            <a:off x="838411" y="1315564"/>
            <a:ext cx="815400" cy="815400"/>
            <a:chOff x="4248425" y="640650"/>
            <a:chExt cx="815400" cy="815400"/>
          </a:xfrm>
        </p:grpSpPr>
        <p:sp>
          <p:nvSpPr>
            <p:cNvPr id="8"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325;p52"/>
          <p:cNvSpPr txBox="1">
            <a:spLocks noGrp="1"/>
          </p:cNvSpPr>
          <p:nvPr>
            <p:ph type="title"/>
          </p:nvPr>
        </p:nvSpPr>
        <p:spPr>
          <a:xfrm>
            <a:off x="836961" y="2300227"/>
            <a:ext cx="4320900" cy="1361100"/>
          </a:xfrm>
          <a:prstGeom prst="rect">
            <a:avLst/>
          </a:prstGeom>
        </p:spPr>
        <p:txBody>
          <a:bodyPr spcFirstLastPara="1" wrap="square" lIns="91425" tIns="91425" rIns="91425" bIns="91425" anchor="ctr" anchorCtr="0">
            <a:noAutofit/>
          </a:bodyPr>
          <a:lstStyle/>
          <a:p>
            <a:pPr lvl="0"/>
            <a:r>
              <a:rPr lang="en-US" dirty="0"/>
              <a:t>PRONUNCIATION</a:t>
            </a:r>
            <a:endParaRPr dirty="0"/>
          </a:p>
        </p:txBody>
      </p:sp>
      <p:sp>
        <p:nvSpPr>
          <p:cNvPr id="11" name="Google Shape;2326;p52"/>
          <p:cNvSpPr txBox="1">
            <a:spLocks/>
          </p:cNvSpPr>
          <p:nvPr/>
        </p:nvSpPr>
        <p:spPr>
          <a:xfrm>
            <a:off x="838411" y="1521136"/>
            <a:ext cx="815400" cy="435000"/>
          </a:xfrm>
          <a:prstGeom prst="rect">
            <a:avLst/>
          </a:prstGeom>
          <a:noFill/>
          <a:ln>
            <a:noFill/>
          </a:ln>
        </p:spPr>
        <p:txBody>
          <a:bodyPr spcFirstLastPara="1" wrap="square" lIns="91425" tIns="91425" rIns="91425" bIns="91425" anchor="ctr" anchorCtr="0">
            <a:noAutofit/>
          </a:bodyPr>
          <a:lstStyle/>
          <a:p>
            <a:pPr algn="ctr" rtl="0">
              <a:buClrTx/>
              <a:buFontTx/>
            </a:pPr>
            <a:r>
              <a:rPr lang="en" sz="3000" b="1" dirty="0">
                <a:solidFill>
                  <a:sysClr val="windowText" lastClr="000000"/>
                </a:solidFill>
                <a:latin typeface="Poppins" panose="020B0604020202020204" charset="0"/>
                <a:cs typeface="Poppins" panose="020B0604020202020204" charset="0"/>
              </a:rPr>
              <a:t>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Pronunciation</a:t>
            </a:r>
          </a:p>
        </p:txBody>
      </p:sp>
      <p:sp>
        <p:nvSpPr>
          <p:cNvPr id="9" name="Subtitle 2">
            <a:extLst>
              <a:ext uri="{FF2B5EF4-FFF2-40B4-BE49-F238E27FC236}">
                <a16:creationId xmlns:a16="http://schemas.microsoft.com/office/drawing/2014/main" id="{77AB5C46-F8F7-1E42-32AE-8AFC963295FD}"/>
              </a:ext>
            </a:extLst>
          </p:cNvPr>
          <p:cNvSpPr txBox="1">
            <a:spLocks/>
          </p:cNvSpPr>
          <p:nvPr/>
        </p:nvSpPr>
        <p:spPr>
          <a:xfrm>
            <a:off x="1107210" y="1245822"/>
            <a:ext cx="3551875" cy="456967"/>
          </a:xfrm>
          <a:prstGeom prst="rect">
            <a:avLst/>
          </a:prstGeom>
          <a:solidFill>
            <a:srgbClr val="E15C7A">
              <a:lumMod val="20000"/>
              <a:lumOff val="80000"/>
            </a:srgbClr>
          </a:solidFill>
          <a:ln w="19050" cap="flat" cmpd="sng">
            <a:solidFill>
              <a:srgbClr val="24182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1"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marR="0" lvl="0" indent="-317500" algn="ctr" defTabSz="914400" rtl="0" eaLnBrk="1" fontAlgn="auto" latinLnBrk="0" hangingPunct="1">
              <a:lnSpc>
                <a:spcPct val="100000"/>
              </a:lnSpc>
              <a:spcBef>
                <a:spcPts val="0"/>
              </a:spcBef>
              <a:spcAft>
                <a:spcPts val="0"/>
              </a:spcAft>
              <a:buClr>
                <a:srgbClr val="241826"/>
              </a:buClr>
              <a:buSzPts val="2500"/>
              <a:buFont typeface="Bebas Neue"/>
              <a:buNone/>
              <a:tabLst/>
              <a:defRPr/>
            </a:pPr>
            <a:r>
              <a:rPr kumimoji="0" lang="en-US" sz="2200" b="1" i="0" u="none" strike="noStrike" kern="0" cap="none" spc="0" normalizeH="0" baseline="0" noProof="0" dirty="0">
                <a:ln>
                  <a:noFill/>
                </a:ln>
                <a:solidFill>
                  <a:srgbClr val="241826"/>
                </a:solidFill>
                <a:effectLst/>
                <a:uLnTx/>
                <a:uFillTx/>
                <a:latin typeface="Poppins" panose="020B0604020202020204" charset="0"/>
                <a:cs typeface="Poppins" panose="020B0604020202020204" charset="0"/>
                <a:sym typeface="Nunito"/>
              </a:rPr>
              <a:t>/e/</a:t>
            </a:r>
          </a:p>
        </p:txBody>
      </p:sp>
      <p:sp>
        <p:nvSpPr>
          <p:cNvPr id="10" name="Subtitle 4">
            <a:extLst>
              <a:ext uri="{FF2B5EF4-FFF2-40B4-BE49-F238E27FC236}">
                <a16:creationId xmlns:a16="http://schemas.microsoft.com/office/drawing/2014/main" id="{86D3F1D7-0952-6829-C1AF-153730E9A828}"/>
              </a:ext>
            </a:extLst>
          </p:cNvPr>
          <p:cNvSpPr txBox="1">
            <a:spLocks/>
          </p:cNvSpPr>
          <p:nvPr/>
        </p:nvSpPr>
        <p:spPr>
          <a:xfrm>
            <a:off x="4936275" y="1245822"/>
            <a:ext cx="3479271" cy="456967"/>
          </a:xfrm>
          <a:prstGeom prst="rect">
            <a:avLst/>
          </a:prstGeom>
          <a:solidFill>
            <a:srgbClr val="C9E0E6"/>
          </a:solidFill>
          <a:ln w="19050" cap="flat" cmpd="sng">
            <a:solidFill>
              <a:srgbClr val="24182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1"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marR="0" lvl="0" indent="-317500" algn="ctr" defTabSz="914400" rtl="0" eaLnBrk="1" fontAlgn="auto" latinLnBrk="0" hangingPunct="1">
              <a:lnSpc>
                <a:spcPct val="100000"/>
              </a:lnSpc>
              <a:spcBef>
                <a:spcPts val="0"/>
              </a:spcBef>
              <a:spcAft>
                <a:spcPts val="0"/>
              </a:spcAft>
              <a:buClr>
                <a:srgbClr val="241826"/>
              </a:buClr>
              <a:buSzPts val="2500"/>
              <a:buFont typeface="Bebas Neue"/>
              <a:buNone/>
              <a:tabLst/>
              <a:defRPr/>
            </a:pPr>
            <a:r>
              <a:rPr kumimoji="0" lang="en-US" sz="2200" b="1" i="0" u="none" strike="noStrike" kern="0" cap="none" spc="0" normalizeH="0" baseline="0" noProof="0">
                <a:ln>
                  <a:noFill/>
                </a:ln>
                <a:solidFill>
                  <a:srgbClr val="241826"/>
                </a:solidFill>
                <a:effectLst/>
                <a:uLnTx/>
                <a:uFillTx/>
                <a:latin typeface="Poppins" panose="020B0604020202020204" charset="0"/>
                <a:cs typeface="Poppins" panose="020B0604020202020204" charset="0"/>
                <a:sym typeface="Nunito"/>
              </a:rPr>
              <a:t>/æ/</a:t>
            </a:r>
            <a:endParaRPr kumimoji="0" lang="en-US" sz="2200" b="1" i="0" u="none" strike="noStrike" kern="0" cap="none" spc="0" normalizeH="0" baseline="0" noProof="0" dirty="0">
              <a:ln>
                <a:noFill/>
              </a:ln>
              <a:solidFill>
                <a:srgbClr val="241826"/>
              </a:solidFill>
              <a:effectLst/>
              <a:uLnTx/>
              <a:uFillTx/>
              <a:latin typeface="Poppins" panose="020B0604020202020204" charset="0"/>
              <a:cs typeface="Poppins" panose="020B0604020202020204" charset="0"/>
              <a:sym typeface="Nunito"/>
            </a:endParaRPr>
          </a:p>
        </p:txBody>
      </p:sp>
      <p:sp>
        <p:nvSpPr>
          <p:cNvPr id="11" name="TextBox 10">
            <a:extLst>
              <a:ext uri="{FF2B5EF4-FFF2-40B4-BE49-F238E27FC236}">
                <a16:creationId xmlns:a16="http://schemas.microsoft.com/office/drawing/2014/main" id="{FACEAA7A-3030-CDA0-288D-E7B7112405B5}"/>
              </a:ext>
            </a:extLst>
          </p:cNvPr>
          <p:cNvSpPr txBox="1"/>
          <p:nvPr/>
        </p:nvSpPr>
        <p:spPr>
          <a:xfrm>
            <a:off x="4935788" y="1714370"/>
            <a:ext cx="3488212" cy="2123658"/>
          </a:xfrm>
          <a:prstGeom prst="rect">
            <a:avLst/>
          </a:prstGeom>
          <a:noFill/>
          <a:ln w="28575">
            <a:solidFill>
              <a:srgbClr val="24182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P</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 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p, b</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nk, </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pple, c</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ptain, n</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rrow, f</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ctory, 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 h</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 s</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d, b</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d, c</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mera, n</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tional, S</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turday, </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cting, pl</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 b</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ck, st</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mp. </a:t>
            </a:r>
          </a:p>
        </p:txBody>
      </p:sp>
      <p:sp>
        <p:nvSpPr>
          <p:cNvPr id="12" name="TextBox 11">
            <a:extLst>
              <a:ext uri="{FF2B5EF4-FFF2-40B4-BE49-F238E27FC236}">
                <a16:creationId xmlns:a16="http://schemas.microsoft.com/office/drawing/2014/main" id="{0C5B90D1-1FA5-0C46-25BC-A791D982D116}"/>
              </a:ext>
            </a:extLst>
          </p:cNvPr>
          <p:cNvSpPr txBox="1"/>
          <p:nvPr/>
        </p:nvSpPr>
        <p:spPr>
          <a:xfrm>
            <a:off x="1107210" y="1707335"/>
            <a:ext cx="3551875" cy="2123658"/>
          </a:xfrm>
          <a:prstGeom prst="rect">
            <a:avLst/>
          </a:prstGeom>
          <a:noFill/>
          <a:ln w="28575">
            <a:solidFill>
              <a:srgbClr val="24182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P</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 w</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st, l</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g, f</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ll, h</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vy, exp</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ct, Am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rica, g</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 l</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ss, ch</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ck, 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 b</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ll, br</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kfast, rem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mber, h</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d, m</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tal, n</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ver, </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ny, ag</a:t>
            </a:r>
            <a:r>
              <a:rPr kumimoji="0" lang="en-US" sz="2200" b="1" i="0" u="sng"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a:ln>
                  <a:noFill/>
                </a:ln>
                <a:solidFill>
                  <a:sysClr val="windowText" lastClr="000000"/>
                </a:solidFill>
                <a:effectLst/>
                <a:uLnTx/>
                <a:uFillTx/>
                <a:latin typeface="Poppins" panose="020B0604020202020204" charset="0"/>
                <a:cs typeface="Poppins" panose="020B0604020202020204" charset="0"/>
              </a:rPr>
              <a:t>in. </a:t>
            </a:r>
          </a:p>
        </p:txBody>
      </p:sp>
    </p:spTree>
    <p:extLst>
      <p:ext uri="{BB962C8B-B14F-4D97-AF65-F5344CB8AC3E}">
        <p14:creationId xmlns:p14="http://schemas.microsoft.com/office/powerpoint/2010/main" val="9545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grpSp>
        <p:nvGrpSpPr>
          <p:cNvPr id="2322" name="Google Shape;2322;p52"/>
          <p:cNvGrpSpPr/>
          <p:nvPr/>
        </p:nvGrpSpPr>
        <p:grpSpPr>
          <a:xfrm>
            <a:off x="4104125" y="640650"/>
            <a:ext cx="815400" cy="815400"/>
            <a:chOff x="4248425" y="640650"/>
            <a:chExt cx="815400" cy="815400"/>
          </a:xfrm>
        </p:grpSpPr>
        <p:sp>
          <p:nvSpPr>
            <p:cNvPr id="2323"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52"/>
          <p:cNvSpPr txBox="1">
            <a:spLocks noGrp="1"/>
          </p:cNvSpPr>
          <p:nvPr>
            <p:ph type="title"/>
          </p:nvPr>
        </p:nvSpPr>
        <p:spPr>
          <a:xfrm>
            <a:off x="4102675" y="1625313"/>
            <a:ext cx="4320900" cy="1361100"/>
          </a:xfrm>
          <a:prstGeom prst="rect">
            <a:avLst/>
          </a:prstGeom>
        </p:spPr>
        <p:txBody>
          <a:bodyPr spcFirstLastPara="1" wrap="square" lIns="91425" tIns="91425" rIns="91425" bIns="91425" anchor="ctr" anchorCtr="0">
            <a:noAutofit/>
          </a:bodyPr>
          <a:lstStyle/>
          <a:p>
            <a:pPr lvl="0"/>
            <a:r>
              <a:rPr lang="en-US" dirty="0"/>
              <a:t>GRAMMAR</a:t>
            </a:r>
            <a:endParaRPr dirty="0"/>
          </a:p>
        </p:txBody>
      </p:sp>
      <p:sp>
        <p:nvSpPr>
          <p:cNvPr id="2326" name="Google Shape;2326;p52"/>
          <p:cNvSpPr txBox="1">
            <a:spLocks noGrp="1"/>
          </p:cNvSpPr>
          <p:nvPr>
            <p:ph type="title" idx="2"/>
          </p:nvPr>
        </p:nvSpPr>
        <p:spPr>
          <a:xfrm>
            <a:off x="4104125" y="824450"/>
            <a:ext cx="815400" cy="4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9" name="Google Shape;2520;p60"/>
          <p:cNvPicPr preferRelativeResize="0">
            <a:picLocks noGrp="1"/>
          </p:cNvPicPr>
          <p:nvPr>
            <p:ph type="pic" idx="2"/>
          </p:nvPr>
        </p:nvPicPr>
        <p:blipFill rotWithShape="1">
          <a:blip r:embed="rId3">
            <a:alphaModFix/>
          </a:blip>
          <a:srcRect l="15161" r="15161"/>
          <a:stretch/>
        </p:blipFill>
        <p:spPr>
          <a:xfrm>
            <a:off x="835879" y="1137117"/>
            <a:ext cx="2889600" cy="2889600"/>
          </a:xfrm>
          <a:prstGeom prst="ellipse">
            <a:avLst/>
          </a:prstGeom>
        </p:spPr>
      </p:pic>
    </p:spTree>
    <p:extLst>
      <p:ext uri="{BB962C8B-B14F-4D97-AF65-F5344CB8AC3E}">
        <p14:creationId xmlns:p14="http://schemas.microsoft.com/office/powerpoint/2010/main" val="1237437259"/>
      </p:ext>
    </p:extLst>
  </p:cSld>
  <p:clrMapOvr>
    <a:masterClrMapping/>
  </p:clrMapOvr>
</p:sld>
</file>

<file path=ppt/theme/theme1.xml><?xml version="1.0" encoding="utf-8"?>
<a:theme xmlns:a="http://schemas.openxmlformats.org/drawingml/2006/main" name="Family Fit Lifestyle Month by Slidesgo">
  <a:themeElements>
    <a:clrScheme name="Simple Light">
      <a:dk1>
        <a:srgbClr val="212121"/>
      </a:dk1>
      <a:lt1>
        <a:srgbClr val="FFFFFF"/>
      </a:lt1>
      <a:dk2>
        <a:srgbClr val="B7B7B7"/>
      </a:dk2>
      <a:lt2>
        <a:srgbClr val="6986C4"/>
      </a:lt2>
      <a:accent1>
        <a:srgbClr val="97A9D6"/>
      </a:accent1>
      <a:accent2>
        <a:srgbClr val="ACB9DF"/>
      </a:accent2>
      <a:accent3>
        <a:srgbClr val="FFE0AC"/>
      </a:accent3>
      <a:accent4>
        <a:srgbClr val="FFE6BC"/>
      </a:accent4>
      <a:accent5>
        <a:srgbClr val="F7AAB7"/>
      </a:accent5>
      <a:accent6>
        <a:srgbClr val="F8B6C0"/>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1550</Words>
  <Application>Microsoft Office PowerPoint</Application>
  <PresentationFormat>On-screen Show (16:9)</PresentationFormat>
  <Paragraphs>165</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Be Vietnam Pro</vt:lpstr>
      <vt:lpstr>Bebas Neue</vt:lpstr>
      <vt:lpstr>Poppins</vt:lpstr>
      <vt:lpstr>Allerta</vt:lpstr>
      <vt:lpstr>Arial</vt:lpstr>
      <vt:lpstr>Nunito</vt:lpstr>
      <vt:lpstr>Family Fit Lifestyle Month by Slidesgo</vt:lpstr>
      <vt:lpstr>Unit 8 Sports and Games</vt:lpstr>
      <vt:lpstr>OBJECTIVES</vt:lpstr>
      <vt:lpstr>VOCABULARY</vt:lpstr>
      <vt:lpstr>Vocabulary</vt:lpstr>
      <vt:lpstr>Find one odd word / phrase in each question.</vt:lpstr>
      <vt:lpstr>Put the correct form of the verbs play, do or go in the blanks.</vt:lpstr>
      <vt:lpstr>PRONUNCIATION</vt:lpstr>
      <vt:lpstr>Pronunciation</vt:lpstr>
      <vt:lpstr>GRAMMAR</vt:lpstr>
      <vt:lpstr>Past simple</vt:lpstr>
      <vt:lpstr>PAST SIMPLE: cách dùng</vt:lpstr>
      <vt:lpstr>PAST SIMPLE: cách dùng</vt:lpstr>
      <vt:lpstr>GRAMMAR: imperatives</vt:lpstr>
      <vt:lpstr>GRAMMAR: imperatives</vt:lpstr>
      <vt:lpstr>GRAMMAR: imperatives</vt:lpstr>
      <vt:lpstr>GRAMMAR: imperatives</vt:lpstr>
      <vt:lpstr>Put the verbs in brackets in the correct form.</vt:lpstr>
      <vt:lpstr>What do you say in these situations?</vt:lpstr>
      <vt:lpstr>Fill each blank with ONE word to complete the passage.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Sports and Games</dc:title>
  <cp:lastModifiedBy>HP</cp:lastModifiedBy>
  <cp:revision>9</cp:revision>
  <dcterms:modified xsi:type="dcterms:W3CDTF">2025-03-01T10:04:24Z</dcterms:modified>
</cp:coreProperties>
</file>