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12" r:id="rId2"/>
    <p:sldId id="262" r:id="rId3"/>
    <p:sldId id="263" r:id="rId4"/>
    <p:sldId id="276" r:id="rId5"/>
    <p:sldId id="266" r:id="rId6"/>
    <p:sldId id="267" r:id="rId7"/>
    <p:sldId id="269" r:id="rId8"/>
    <p:sldId id="300" r:id="rId9"/>
    <p:sldId id="271" r:id="rId10"/>
    <p:sldId id="313" r:id="rId11"/>
    <p:sldId id="273" r:id="rId12"/>
    <p:sldId id="274" r:id="rId13"/>
    <p:sldId id="272" r:id="rId14"/>
    <p:sldId id="305" r:id="rId15"/>
    <p:sldId id="306" r:id="rId16"/>
    <p:sldId id="270" r:id="rId17"/>
    <p:sldId id="275" r:id="rId18"/>
    <p:sldId id="302" r:id="rId19"/>
    <p:sldId id="290" r:id="rId20"/>
    <p:sldId id="278" r:id="rId21"/>
    <p:sldId id="277" r:id="rId22"/>
    <p:sldId id="279" r:id="rId23"/>
    <p:sldId id="303" r:id="rId24"/>
    <p:sldId id="281" r:id="rId25"/>
    <p:sldId id="283" r:id="rId26"/>
    <p:sldId id="307" r:id="rId27"/>
    <p:sldId id="289" r:id="rId28"/>
    <p:sldId id="282" r:id="rId29"/>
    <p:sldId id="288" r:id="rId30"/>
    <p:sldId id="285" r:id="rId31"/>
    <p:sldId id="287" r:id="rId32"/>
    <p:sldId id="304" r:id="rId33"/>
    <p:sldId id="29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6" autoAdjust="0"/>
    <p:restoredTop sz="93979" autoAdjust="0"/>
  </p:normalViewPr>
  <p:slideViewPr>
    <p:cSldViewPr>
      <p:cViewPr>
        <p:scale>
          <a:sx n="60" d="100"/>
          <a:sy n="60" d="100"/>
        </p:scale>
        <p:origin x="1408" y="1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1</a:t>
          </a:r>
          <a:r>
            <a:rPr lang="vi-VN" sz="2800" i="1" dirty="0" smtClean="0"/>
            <a:t>:</a:t>
          </a:r>
          <a:r>
            <a:rPr lang="en-US" sz="2800" i="1" dirty="0" smtClean="0"/>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2</a:t>
          </a:r>
          <a:r>
            <a:rPr lang="vi-VN" sz="2800" i="1" dirty="0" smtClean="0"/>
            <a:t>:</a:t>
          </a:r>
          <a:r>
            <a:rPr lang="en-US" sz="2800" i="1" dirty="0" smtClean="0"/>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3</a:t>
          </a:r>
          <a:r>
            <a:rPr lang="vi-VN" sz="2800" i="1" dirty="0" smtClean="0"/>
            <a:t>: </a:t>
          </a:r>
          <a:r>
            <a:rPr lang="en-US" sz="2800" i="1" dirty="0" smtClean="0"/>
            <a:t>Em hiểu thế nào là truyền thống tốt đẹp của quê hương?</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BF1A7140-1E7E-4568-B362-DCA8F0E68CDA}" type="presOf" srcId="{4D783A32-6612-4061-810D-2598FCFDE16E}" destId="{610C4521-7E21-4ABD-817D-19EC8F773957}" srcOrd="0" destOrd="0" presId="urn:microsoft.com/office/officeart/2005/8/layout/vList4#1"/>
    <dgm:cxn modelId="{0BE4B848-414A-4185-A731-421A718E5533}" type="presOf" srcId="{36F1A9A7-0E91-4997-8451-066E68D6791C}" destId="{11925212-181A-4D0E-84EB-C4219DE1ABB7}"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C72B50B4-8323-4069-A08C-18955E7EB655}" srcId="{4D783A32-6612-4061-810D-2598FCFDE16E}" destId="{8C4E1181-A43E-4AFA-A175-608167BDD664}" srcOrd="0" destOrd="0" parTransId="{75A4A354-C2D6-42E3-A26E-179C61CD6177}" sibTransId="{89D7B0A2-E2C6-403B-88CB-63EEFC0BF3D8}"/>
    <dgm:cxn modelId="{FB38063A-A746-4FBE-9EA8-B39124E54D0D}" type="presOf" srcId="{8C4E1181-A43E-4AFA-A175-608167BDD664}" destId="{046903CA-E59E-4D3A-B85F-2132F4D3C385}" srcOrd="1" destOrd="0" presId="urn:microsoft.com/office/officeart/2005/8/layout/vList4#1"/>
    <dgm:cxn modelId="{CB718402-7AA9-43F3-B4DB-D2D133F77000}" type="presOf" srcId="{F6E9B8BA-2F37-4781-A521-61D00A840D7D}" destId="{D857732E-E667-406B-8596-FB28DE60F3B0}" srcOrd="0" destOrd="0" presId="urn:microsoft.com/office/officeart/2005/8/layout/vList4#1"/>
    <dgm:cxn modelId="{DCDCACDE-A632-47BB-9F6B-5E95D174CEC6}" type="presOf" srcId="{36F1A9A7-0E91-4997-8451-066E68D6791C}" destId="{629FFE63-9943-4FDD-AEB3-15F8D3455642}" srcOrd="1" destOrd="0" presId="urn:microsoft.com/office/officeart/2005/8/layout/vList4#1"/>
    <dgm:cxn modelId="{A8656CF2-9C24-4590-B8B2-C95DF9E7DC63}" type="presOf" srcId="{F6E9B8BA-2F37-4781-A521-61D00A840D7D}" destId="{8B13E293-4E29-4216-A0D2-9CCA14266B56}" srcOrd="1" destOrd="0" presId="urn:microsoft.com/office/officeart/2005/8/layout/vList4#1"/>
    <dgm:cxn modelId="{7645E359-4998-4B0F-B088-7215FCBD5A74}" type="presOf" srcId="{8C4E1181-A43E-4AFA-A175-608167BDD664}" destId="{DE66B4FA-8443-484B-9A9E-FA188D6B4E43}" srcOrd="0" destOrd="0" presId="urn:microsoft.com/office/officeart/2005/8/layout/vList4#1"/>
    <dgm:cxn modelId="{E69DD0DB-E96C-4883-859E-9EEA81E24548}" type="presParOf" srcId="{610C4521-7E21-4ABD-817D-19EC8F773957}" destId="{1C2B9614-1D42-4E2A-92D8-94BCF9DE39E4}" srcOrd="0" destOrd="0" presId="urn:microsoft.com/office/officeart/2005/8/layout/vList4#1"/>
    <dgm:cxn modelId="{6B277DB1-B0BE-4040-A52B-2D591B8944C7}" type="presParOf" srcId="{1C2B9614-1D42-4E2A-92D8-94BCF9DE39E4}" destId="{DE66B4FA-8443-484B-9A9E-FA188D6B4E43}" srcOrd="0" destOrd="0" presId="urn:microsoft.com/office/officeart/2005/8/layout/vList4#1"/>
    <dgm:cxn modelId="{51C8FD0C-A563-46C8-B086-26BAE5A3778A}" type="presParOf" srcId="{1C2B9614-1D42-4E2A-92D8-94BCF9DE39E4}" destId="{2AAACA77-E4A0-4E99-9F03-72ED26BB7B73}" srcOrd="1" destOrd="0" presId="urn:microsoft.com/office/officeart/2005/8/layout/vList4#1"/>
    <dgm:cxn modelId="{BD5910A1-5C25-4E1F-BF84-C02C298AE1FC}" type="presParOf" srcId="{1C2B9614-1D42-4E2A-92D8-94BCF9DE39E4}" destId="{046903CA-E59E-4D3A-B85F-2132F4D3C385}" srcOrd="2" destOrd="0" presId="urn:microsoft.com/office/officeart/2005/8/layout/vList4#1"/>
    <dgm:cxn modelId="{DC870DA9-912F-46A6-B2AC-32D566807129}" type="presParOf" srcId="{610C4521-7E21-4ABD-817D-19EC8F773957}" destId="{3C4FC630-2F4B-4B45-8D35-86BFE257DB89}" srcOrd="1" destOrd="0" presId="urn:microsoft.com/office/officeart/2005/8/layout/vList4#1"/>
    <dgm:cxn modelId="{45BB201C-DD96-4618-93EE-1B779081AFF4}" type="presParOf" srcId="{610C4521-7E21-4ABD-817D-19EC8F773957}" destId="{76DA393E-3756-4D17-8778-17C0D4D792DA}" srcOrd="2" destOrd="0" presId="urn:microsoft.com/office/officeart/2005/8/layout/vList4#1"/>
    <dgm:cxn modelId="{95025486-AF9F-4210-A83A-F9425244130F}" type="presParOf" srcId="{76DA393E-3756-4D17-8778-17C0D4D792DA}" destId="{11925212-181A-4D0E-84EB-C4219DE1ABB7}" srcOrd="0" destOrd="0" presId="urn:microsoft.com/office/officeart/2005/8/layout/vList4#1"/>
    <dgm:cxn modelId="{C9B49F77-EDF9-4E51-A788-E12B2488915D}" type="presParOf" srcId="{76DA393E-3756-4D17-8778-17C0D4D792DA}" destId="{2352C030-0248-483B-94A9-26972C30B2AA}" srcOrd="1" destOrd="0" presId="urn:microsoft.com/office/officeart/2005/8/layout/vList4#1"/>
    <dgm:cxn modelId="{2B02B927-7943-4431-BD01-C52556CD6204}" type="presParOf" srcId="{76DA393E-3756-4D17-8778-17C0D4D792DA}" destId="{629FFE63-9943-4FDD-AEB3-15F8D3455642}" srcOrd="2" destOrd="0" presId="urn:microsoft.com/office/officeart/2005/8/layout/vList4#1"/>
    <dgm:cxn modelId="{4DF71183-6324-40E4-8B8E-41A446FCAD1E}" type="presParOf" srcId="{610C4521-7E21-4ABD-817D-19EC8F773957}" destId="{E767A943-8EB1-47EA-BA75-90A3BF72AA10}" srcOrd="3" destOrd="0" presId="urn:microsoft.com/office/officeart/2005/8/layout/vList4#1"/>
    <dgm:cxn modelId="{C6C6C76D-DC5C-4355-B2B9-197A88371769}" type="presParOf" srcId="{610C4521-7E21-4ABD-817D-19EC8F773957}" destId="{E9FBCDE1-C0F8-4B00-9C6E-C1A57153DC9C}" srcOrd="4" destOrd="0" presId="urn:microsoft.com/office/officeart/2005/8/layout/vList4#1"/>
    <dgm:cxn modelId="{B7335FDD-910A-46DC-917B-99FABC629C50}" type="presParOf" srcId="{E9FBCDE1-C0F8-4B00-9C6E-C1A57153DC9C}" destId="{D857732E-E667-406B-8596-FB28DE60F3B0}" srcOrd="0" destOrd="0" presId="urn:microsoft.com/office/officeart/2005/8/layout/vList4#1"/>
    <dgm:cxn modelId="{6D010F40-A726-4003-AF58-F37B93B1B11B}" type="presParOf" srcId="{E9FBCDE1-C0F8-4B00-9C6E-C1A57153DC9C}" destId="{72B5F39E-2D8B-4AE5-99A7-0B4F92796C74}" srcOrd="1" destOrd="0" presId="urn:microsoft.com/office/officeart/2005/8/layout/vList4#1"/>
    <dgm:cxn modelId="{51859ABC-5A34-4CE2-80C9-B747A3C4A4E3}"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1</a:t>
          </a:r>
          <a:r>
            <a:rPr lang="vi-VN" sz="2800" i="1" dirty="0" smtClean="0"/>
            <a:t>:</a:t>
          </a:r>
          <a:r>
            <a:rPr lang="en-US" sz="2800" i="1" dirty="0" smtClean="0"/>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latin typeface="Times New Roman" panose="02020603050405020304" pitchFamily="18" charset="0"/>
              <a:cs typeface="Times New Roman" panose="02020603050405020304" pitchFamily="18" charset="0"/>
            </a:rPr>
            <a:t>Câu</a:t>
          </a:r>
          <a:r>
            <a:rPr lang="vi-VN" sz="2800" b="1" i="1" u="sng" dirty="0" smtClean="0">
              <a:latin typeface="Times New Roman" panose="02020603050405020304" pitchFamily="18" charset="0"/>
              <a:cs typeface="Times New Roman" panose="02020603050405020304" pitchFamily="18" charset="0"/>
            </a:rPr>
            <a:t> 2</a:t>
          </a:r>
          <a:r>
            <a:rPr lang="vi-VN" sz="2800" i="1" dirty="0" smtClean="0">
              <a:latin typeface="Times New Roman" panose="02020603050405020304" pitchFamily="18" charset="0"/>
              <a:cs typeface="Times New Roman" panose="02020603050405020304" pitchFamily="18" charset="0"/>
            </a:rPr>
            <a:t>:</a:t>
          </a:r>
          <a:r>
            <a:rPr lang="en-US" sz="2800" i="1" dirty="0" smtClean="0">
              <a:latin typeface="Times New Roman" panose="02020603050405020304" pitchFamily="18" charset="0"/>
              <a:cs typeface="Times New Roman" panose="02020603050405020304" pitchFamily="18" charset="0"/>
            </a:rPr>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latin typeface="Times New Roman" panose="02020603050405020304" pitchFamily="18" charset="0"/>
              <a:cs typeface="Times New Roman" panose="02020603050405020304" pitchFamily="18" charset="0"/>
            </a:rPr>
            <a:t>Câu</a:t>
          </a:r>
          <a:r>
            <a:rPr lang="vi-VN" sz="2800" b="1" i="1" u="sng" dirty="0" smtClean="0">
              <a:latin typeface="Times New Roman" panose="02020603050405020304" pitchFamily="18" charset="0"/>
              <a:cs typeface="Times New Roman" panose="02020603050405020304" pitchFamily="18" charset="0"/>
            </a:rPr>
            <a:t> 3</a:t>
          </a:r>
          <a:r>
            <a:rPr lang="vi-VN" sz="2800" i="1"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Em hiểu thế nào là truyền thống tốt đẹp của quê hương?</a:t>
          </a:r>
          <a:endParaRPr lang="en-US" sz="2800" b="1" i="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t>
        <a:bodyPr/>
        <a:lstStyle/>
        <a:p>
          <a:endParaRPr lang="en-US"/>
        </a:p>
      </dgm:t>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E5A5FC6-7246-4A48-9A5C-8FF4449E3CE0}" srcId="{4D783A32-6612-4061-810D-2598FCFDE16E}" destId="{F6E9B8BA-2F37-4781-A521-61D00A840D7D}" srcOrd="2" destOrd="0" parTransId="{F3A9BA2F-FEFE-44E8-8A5D-A95E30E49C0C}" sibTransId="{8CBDE6B4-DF30-443D-9579-CCA1D8018E24}"/>
    <dgm:cxn modelId="{563AEBA1-4294-410C-BF5C-EEC1CC64A533}" type="presOf" srcId="{F6E9B8BA-2F37-4781-A521-61D00A840D7D}" destId="{D857732E-E667-406B-8596-FB28DE60F3B0}" srcOrd="0" destOrd="0" presId="urn:microsoft.com/office/officeart/2005/8/layout/vList4#1"/>
    <dgm:cxn modelId="{AECF94B7-451F-4E7F-B00E-F006D3241973}" type="presOf" srcId="{8C4E1181-A43E-4AFA-A175-608167BDD664}" destId="{046903CA-E59E-4D3A-B85F-2132F4D3C385}" srcOrd="1" destOrd="0" presId="urn:microsoft.com/office/officeart/2005/8/layout/vList4#1"/>
    <dgm:cxn modelId="{5A816375-BA93-440E-8343-C17C638AE997}" type="presOf" srcId="{36F1A9A7-0E91-4997-8451-066E68D6791C}" destId="{11925212-181A-4D0E-84EB-C4219DE1ABB7}"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C72B50B4-8323-4069-A08C-18955E7EB655}" srcId="{4D783A32-6612-4061-810D-2598FCFDE16E}" destId="{8C4E1181-A43E-4AFA-A175-608167BDD664}" srcOrd="0" destOrd="0" parTransId="{75A4A354-C2D6-42E3-A26E-179C61CD6177}" sibTransId="{89D7B0A2-E2C6-403B-88CB-63EEFC0BF3D8}"/>
    <dgm:cxn modelId="{DFDF1CC2-53CA-458E-B350-5C4E7329A457}" type="presOf" srcId="{8C4E1181-A43E-4AFA-A175-608167BDD664}" destId="{DE66B4FA-8443-484B-9A9E-FA188D6B4E43}" srcOrd="0" destOrd="0" presId="urn:microsoft.com/office/officeart/2005/8/layout/vList4#1"/>
    <dgm:cxn modelId="{E0D7AA8C-FF48-4515-9C0E-03B81968CB5E}" type="presOf" srcId="{F6E9B8BA-2F37-4781-A521-61D00A840D7D}" destId="{8B13E293-4E29-4216-A0D2-9CCA14266B56}" srcOrd="1" destOrd="0" presId="urn:microsoft.com/office/officeart/2005/8/layout/vList4#1"/>
    <dgm:cxn modelId="{0A395660-6E1D-4336-9715-ADE387EAD7F6}" type="presOf" srcId="{4D783A32-6612-4061-810D-2598FCFDE16E}" destId="{610C4521-7E21-4ABD-817D-19EC8F773957}" srcOrd="0" destOrd="0" presId="urn:microsoft.com/office/officeart/2005/8/layout/vList4#1"/>
    <dgm:cxn modelId="{45257099-1B7D-408B-BBF1-A70E22C7354C}" type="presOf" srcId="{36F1A9A7-0E91-4997-8451-066E68D6791C}" destId="{629FFE63-9943-4FDD-AEB3-15F8D3455642}" srcOrd="1" destOrd="0" presId="urn:microsoft.com/office/officeart/2005/8/layout/vList4#1"/>
    <dgm:cxn modelId="{9A98C1F2-0F00-4EB2-911C-5D72B74BE7BF}" type="presParOf" srcId="{610C4521-7E21-4ABD-817D-19EC8F773957}" destId="{1C2B9614-1D42-4E2A-92D8-94BCF9DE39E4}" srcOrd="0" destOrd="0" presId="urn:microsoft.com/office/officeart/2005/8/layout/vList4#1"/>
    <dgm:cxn modelId="{1C932AAA-408C-43ED-A979-3421E4A958A9}" type="presParOf" srcId="{1C2B9614-1D42-4E2A-92D8-94BCF9DE39E4}" destId="{DE66B4FA-8443-484B-9A9E-FA188D6B4E43}" srcOrd="0" destOrd="0" presId="urn:microsoft.com/office/officeart/2005/8/layout/vList4#1"/>
    <dgm:cxn modelId="{8FC2081C-91C3-4085-AC48-9FD24B43CF34}" type="presParOf" srcId="{1C2B9614-1D42-4E2A-92D8-94BCF9DE39E4}" destId="{2AAACA77-E4A0-4E99-9F03-72ED26BB7B73}" srcOrd="1" destOrd="0" presId="urn:microsoft.com/office/officeart/2005/8/layout/vList4#1"/>
    <dgm:cxn modelId="{882DD4BE-5DD6-40E4-9918-E4CE81FF3EBA}" type="presParOf" srcId="{1C2B9614-1D42-4E2A-92D8-94BCF9DE39E4}" destId="{046903CA-E59E-4D3A-B85F-2132F4D3C385}" srcOrd="2" destOrd="0" presId="urn:microsoft.com/office/officeart/2005/8/layout/vList4#1"/>
    <dgm:cxn modelId="{7375A74A-DD14-4C37-BE5C-ECE2FBC2F02F}" type="presParOf" srcId="{610C4521-7E21-4ABD-817D-19EC8F773957}" destId="{3C4FC630-2F4B-4B45-8D35-86BFE257DB89}" srcOrd="1" destOrd="0" presId="urn:microsoft.com/office/officeart/2005/8/layout/vList4#1"/>
    <dgm:cxn modelId="{5151CB01-9A1B-4E0E-A39F-75C60CD43ABE}" type="presParOf" srcId="{610C4521-7E21-4ABD-817D-19EC8F773957}" destId="{76DA393E-3756-4D17-8778-17C0D4D792DA}" srcOrd="2" destOrd="0" presId="urn:microsoft.com/office/officeart/2005/8/layout/vList4#1"/>
    <dgm:cxn modelId="{2EA9B6D7-9642-40C2-A018-DB15BD56DE92}" type="presParOf" srcId="{76DA393E-3756-4D17-8778-17C0D4D792DA}" destId="{11925212-181A-4D0E-84EB-C4219DE1ABB7}" srcOrd="0" destOrd="0" presId="urn:microsoft.com/office/officeart/2005/8/layout/vList4#1"/>
    <dgm:cxn modelId="{2AFC2930-65D6-4552-848E-66E11FAFB3AE}" type="presParOf" srcId="{76DA393E-3756-4D17-8778-17C0D4D792DA}" destId="{2352C030-0248-483B-94A9-26972C30B2AA}" srcOrd="1" destOrd="0" presId="urn:microsoft.com/office/officeart/2005/8/layout/vList4#1"/>
    <dgm:cxn modelId="{48BCBAA9-7E91-4DF7-B33C-F7F085AFDB63}" type="presParOf" srcId="{76DA393E-3756-4D17-8778-17C0D4D792DA}" destId="{629FFE63-9943-4FDD-AEB3-15F8D3455642}" srcOrd="2" destOrd="0" presId="urn:microsoft.com/office/officeart/2005/8/layout/vList4#1"/>
    <dgm:cxn modelId="{C7CFD98F-DFE1-4CAD-B216-432A9AF62091}" type="presParOf" srcId="{610C4521-7E21-4ABD-817D-19EC8F773957}" destId="{E767A943-8EB1-47EA-BA75-90A3BF72AA10}" srcOrd="3" destOrd="0" presId="urn:microsoft.com/office/officeart/2005/8/layout/vList4#1"/>
    <dgm:cxn modelId="{D137D07B-6C8E-4E32-9728-D4E252BFA697}" type="presParOf" srcId="{610C4521-7E21-4ABD-817D-19EC8F773957}" destId="{E9FBCDE1-C0F8-4B00-9C6E-C1A57153DC9C}" srcOrd="4" destOrd="0" presId="urn:microsoft.com/office/officeart/2005/8/layout/vList4#1"/>
    <dgm:cxn modelId="{109757BF-87F8-42C7-9163-FD799BEF2940}" type="presParOf" srcId="{E9FBCDE1-C0F8-4B00-9C6E-C1A57153DC9C}" destId="{D857732E-E667-406B-8596-FB28DE60F3B0}" srcOrd="0" destOrd="0" presId="urn:microsoft.com/office/officeart/2005/8/layout/vList4#1"/>
    <dgm:cxn modelId="{099D0FF0-237E-43F4-83E6-03C5B09ADDBF}" type="presParOf" srcId="{E9FBCDE1-C0F8-4B00-9C6E-C1A57153DC9C}" destId="{72B5F39E-2D8B-4AE5-99A7-0B4F92796C74}" srcOrd="1" destOrd="0" presId="urn:microsoft.com/office/officeart/2005/8/layout/vList4#1"/>
    <dgm:cxn modelId="{89CF098D-EA56-4AB8-B77E-AF2AFB628DBA}"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1</a:t>
          </a:r>
          <a:r>
            <a:rPr lang="vi-VN" sz="2800" i="1" kern="1200" dirty="0" smtClean="0"/>
            <a:t>:</a:t>
          </a:r>
          <a:r>
            <a:rPr lang="en-US" sz="2800" i="1" kern="1200" dirty="0" smtClean="0"/>
            <a:t>Theo em những truyền thống tốt đẹp nào được thể hiện trong các hình ảnh trên?</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1547013" y="0"/>
        <a:ext cx="5482436" cy="1411231"/>
      </dsp:txXfrm>
    </dsp:sp>
    <dsp:sp modelId="{2AAACA77-E4A0-4E99-9F03-72ED26BB7B73}">
      <dsp:nvSpPr>
        <dsp:cNvPr id="0" name=""/>
        <dsp:cNvSpPr/>
      </dsp:nvSpPr>
      <dsp:spPr>
        <a:xfrm>
          <a:off x="141123" y="141123"/>
          <a:ext cx="1405890" cy="112898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552354"/>
          <a:ext cx="7029450" cy="1798642"/>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2</a:t>
          </a:r>
          <a:r>
            <a:rPr lang="vi-VN" sz="2800" i="1" kern="1200" dirty="0" smtClean="0"/>
            <a:t>:</a:t>
          </a:r>
          <a:r>
            <a:rPr lang="en-US" sz="2800" i="1" kern="1200" dirty="0" smtClean="0"/>
            <a:t>Quê hương em có những truyền thống tốt đẹp nào?Em hãy giới thiệu về những truyền thống đó?</a:t>
          </a:r>
          <a:endParaRPr kumimoji="0" lang="en-US" sz="2800" b="1" i="0" u="none" strike="noStrike" kern="1200"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sp:txBody>
      <dsp:txXfrm>
        <a:off x="1547013" y="1552354"/>
        <a:ext cx="5482436" cy="1798642"/>
      </dsp:txXfrm>
    </dsp:sp>
    <dsp:sp modelId="{2352C030-0248-483B-94A9-26972C30B2AA}">
      <dsp:nvSpPr>
        <dsp:cNvPr id="0" name=""/>
        <dsp:cNvSpPr/>
      </dsp:nvSpPr>
      <dsp:spPr>
        <a:xfrm>
          <a:off x="141123" y="1887182"/>
          <a:ext cx="1405890" cy="112898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495731"/>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3</a:t>
          </a:r>
          <a:r>
            <a:rPr lang="vi-VN" sz="2800" i="1" kern="1200" dirty="0" smtClean="0"/>
            <a:t>: </a:t>
          </a:r>
          <a:r>
            <a:rPr lang="en-US" sz="2800" i="1" kern="1200" dirty="0" smtClean="0"/>
            <a:t>Em hiểu thế nào là truyền thống tốt đẹp của quê hương?</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1547013" y="3495731"/>
        <a:ext cx="5482436" cy="1411231"/>
      </dsp:txXfrm>
    </dsp:sp>
    <dsp:sp modelId="{72B5F39E-2D8B-4AE5-99A7-0B4F92796C74}">
      <dsp:nvSpPr>
        <dsp:cNvPr id="0" name=""/>
        <dsp:cNvSpPr/>
      </dsp:nvSpPr>
      <dsp:spPr>
        <a:xfrm>
          <a:off x="141123" y="3633242"/>
          <a:ext cx="1405890" cy="112898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t>Câu</a:t>
          </a:r>
          <a:r>
            <a:rPr lang="vi-VN" sz="2800" b="1" i="1" u="sng" kern="1200" dirty="0" smtClean="0"/>
            <a:t> 1</a:t>
          </a:r>
          <a:r>
            <a:rPr lang="vi-VN" sz="2800" i="1" kern="1200" dirty="0" smtClean="0"/>
            <a:t>:</a:t>
          </a:r>
          <a:r>
            <a:rPr lang="en-US" sz="2800" i="1" kern="1200" dirty="0" smtClean="0"/>
            <a:t>Theo em những truyền thống tốt đẹp nào được thể hiện trong các hình ảnh trên?</a:t>
          </a:r>
          <a:endParaRPr lang="en-US" sz="2800" b="1" i="0" kern="1200" dirty="0">
            <a:solidFill>
              <a:sysClr val="windowText" lastClr="000000">
                <a:hueOff val="0"/>
                <a:satOff val="0"/>
                <a:lumOff val="0"/>
                <a:alphaOff val="0"/>
              </a:sysClr>
            </a:solidFill>
            <a:latin typeface="#9Slide05 Brannboll Ny" panose="02000000000000000000" pitchFamily="2" charset="0"/>
            <a:ea typeface="+mn-ea"/>
            <a:cs typeface="+mn-cs"/>
          </a:endParaRPr>
        </a:p>
      </dsp:txBody>
      <dsp:txXfrm>
        <a:off x="1547013" y="0"/>
        <a:ext cx="5482436" cy="1411231"/>
      </dsp:txXfrm>
    </dsp:sp>
    <dsp:sp modelId="{2AAACA77-E4A0-4E99-9F03-72ED26BB7B73}">
      <dsp:nvSpPr>
        <dsp:cNvPr id="0" name=""/>
        <dsp:cNvSpPr/>
      </dsp:nvSpPr>
      <dsp:spPr>
        <a:xfrm>
          <a:off x="141123" y="141123"/>
          <a:ext cx="1405890" cy="112898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552354"/>
          <a:ext cx="7029450" cy="1798642"/>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latin typeface="Times New Roman" panose="02020603050405020304" pitchFamily="18" charset="0"/>
              <a:cs typeface="Times New Roman" panose="02020603050405020304" pitchFamily="18" charset="0"/>
            </a:rPr>
            <a:t>Câu</a:t>
          </a:r>
          <a:r>
            <a:rPr lang="vi-VN" sz="2800" b="1" i="1" u="sng" kern="1200" dirty="0" smtClean="0">
              <a:latin typeface="Times New Roman" panose="02020603050405020304" pitchFamily="18" charset="0"/>
              <a:cs typeface="Times New Roman" panose="02020603050405020304" pitchFamily="18" charset="0"/>
            </a:rPr>
            <a:t> 2</a:t>
          </a:r>
          <a:r>
            <a:rPr lang="vi-VN" sz="2800" i="1" kern="1200" dirty="0" smtClean="0">
              <a:latin typeface="Times New Roman" panose="02020603050405020304" pitchFamily="18" charset="0"/>
              <a:cs typeface="Times New Roman" panose="02020603050405020304" pitchFamily="18" charset="0"/>
            </a:rPr>
            <a:t>:</a:t>
          </a:r>
          <a:r>
            <a:rPr lang="en-US" sz="2800" i="1" kern="1200" dirty="0" smtClean="0">
              <a:latin typeface="Times New Roman" panose="02020603050405020304" pitchFamily="18" charset="0"/>
              <a:cs typeface="Times New Roman" panose="02020603050405020304" pitchFamily="18" charset="0"/>
            </a:rPr>
            <a:t>Quê hương em có những truyền thống tốt đẹp nào?Em hãy giới thiệu về những truyền thống đó?</a:t>
          </a:r>
          <a:endParaRPr kumimoji="0" lang="en-US" sz="2800" b="1" i="0" u="none" strike="noStrike" kern="1200" cap="none" spc="0" normalizeH="0" baseline="0" noProof="0" dirty="0">
            <a:solidFill>
              <a:srgbClr val="FF0000"/>
            </a:solidFill>
            <a:effectLst/>
            <a:uLnTx/>
            <a:uFillTx/>
            <a:latin typeface="Times New Roman" panose="02020603050405020304" pitchFamily="18" charset="0"/>
            <a:ea typeface="+mn-ea"/>
            <a:cs typeface="Times New Roman" panose="02020603050405020304" pitchFamily="18" charset="0"/>
          </a:endParaRPr>
        </a:p>
      </dsp:txBody>
      <dsp:txXfrm>
        <a:off x="1547013" y="1552354"/>
        <a:ext cx="5482436" cy="1798642"/>
      </dsp:txXfrm>
    </dsp:sp>
    <dsp:sp modelId="{2352C030-0248-483B-94A9-26972C30B2AA}">
      <dsp:nvSpPr>
        <dsp:cNvPr id="0" name=""/>
        <dsp:cNvSpPr/>
      </dsp:nvSpPr>
      <dsp:spPr>
        <a:xfrm>
          <a:off x="141123" y="1887182"/>
          <a:ext cx="1405890" cy="1128984"/>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495731"/>
          <a:ext cx="7029450" cy="1411231"/>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a:lnSpc>
              <a:spcPct val="90000"/>
            </a:lnSpc>
            <a:spcBef>
              <a:spcPct val="0"/>
            </a:spcBef>
            <a:spcAft>
              <a:spcPct val="35000"/>
            </a:spcAft>
          </a:pPr>
          <a:r>
            <a:rPr lang="en-US" sz="2800" b="1" i="1" u="sng" kern="1200" dirty="0" smtClean="0">
              <a:latin typeface="Times New Roman" panose="02020603050405020304" pitchFamily="18" charset="0"/>
              <a:cs typeface="Times New Roman" panose="02020603050405020304" pitchFamily="18" charset="0"/>
            </a:rPr>
            <a:t>Câu</a:t>
          </a:r>
          <a:r>
            <a:rPr lang="vi-VN" sz="2800" b="1" i="1" u="sng" kern="1200" dirty="0" smtClean="0">
              <a:latin typeface="Times New Roman" panose="02020603050405020304" pitchFamily="18" charset="0"/>
              <a:cs typeface="Times New Roman" panose="02020603050405020304" pitchFamily="18" charset="0"/>
            </a:rPr>
            <a:t> 3</a:t>
          </a:r>
          <a:r>
            <a:rPr lang="vi-VN" sz="2800" i="1" kern="1200" dirty="0" smtClean="0">
              <a:latin typeface="Times New Roman" panose="02020603050405020304" pitchFamily="18" charset="0"/>
              <a:cs typeface="Times New Roman" panose="02020603050405020304" pitchFamily="18" charset="0"/>
            </a:rPr>
            <a:t>: </a:t>
          </a:r>
          <a:r>
            <a:rPr lang="en-US" sz="2800" i="1" kern="1200" dirty="0" smtClean="0">
              <a:latin typeface="Times New Roman" panose="02020603050405020304" pitchFamily="18" charset="0"/>
              <a:cs typeface="Times New Roman" panose="02020603050405020304" pitchFamily="18" charset="0"/>
            </a:rPr>
            <a:t>Em hiểu thế nào là truyền thống tốt đẹp của quê hương?</a:t>
          </a:r>
          <a:endParaRPr lang="en-US" sz="2800" b="1" i="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dsp:txBody>
      <dsp:txXfrm>
        <a:off x="1547013" y="3495731"/>
        <a:ext cx="5482436" cy="1411231"/>
      </dsp:txXfrm>
    </dsp:sp>
    <dsp:sp modelId="{72B5F39E-2D8B-4AE5-99A7-0B4F92796C74}">
      <dsp:nvSpPr>
        <dsp:cNvPr id="0" name=""/>
        <dsp:cNvSpPr/>
      </dsp:nvSpPr>
      <dsp:spPr>
        <a:xfrm>
          <a:off x="141123" y="3633242"/>
          <a:ext cx="1405890" cy="112898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70341-896C-41CE-BB98-188435A3A114}" type="datetimeFigureOut">
              <a:rPr lang="en-US" smtClean="0"/>
              <a:t>8/17/2024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69CB8-0EA3-4FA6-8CE3-3D3DCBEDC9C0}" type="slidenum">
              <a:rPr lang="en-US" smtClean="0"/>
              <a:t>‹#›</a:t>
            </a:fld>
            <a:endParaRPr lang="en-US"/>
          </a:p>
        </p:txBody>
      </p:sp>
    </p:spTree>
    <p:extLst>
      <p:ext uri="{BB962C8B-B14F-4D97-AF65-F5344CB8AC3E}">
        <p14:creationId xmlns:p14="http://schemas.microsoft.com/office/powerpoint/2010/main" val="386662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69CB8-0EA3-4FA6-8CE3-3D3DCBEDC9C0}" type="slidenum">
              <a:rPr lang="en-US" smtClean="0"/>
              <a:t>1</a:t>
            </a:fld>
            <a:endParaRPr lang="en-US"/>
          </a:p>
        </p:txBody>
      </p:sp>
    </p:spTree>
    <p:extLst>
      <p:ext uri="{BB962C8B-B14F-4D97-AF65-F5344CB8AC3E}">
        <p14:creationId xmlns:p14="http://schemas.microsoft.com/office/powerpoint/2010/main" val="370490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69CB8-0EA3-4FA6-8CE3-3D3DCBEDC9C0}" type="slidenum">
              <a:rPr lang="en-US" smtClean="0"/>
              <a:t>12</a:t>
            </a:fld>
            <a:endParaRPr lang="en-US"/>
          </a:p>
        </p:txBody>
      </p:sp>
    </p:spTree>
    <p:extLst>
      <p:ext uri="{BB962C8B-B14F-4D97-AF65-F5344CB8AC3E}">
        <p14:creationId xmlns:p14="http://schemas.microsoft.com/office/powerpoint/2010/main" val="405461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69CB8-0EA3-4FA6-8CE3-3D3DCBEDC9C0}" type="slidenum">
              <a:rPr lang="en-US" smtClean="0"/>
              <a:t>15</a:t>
            </a:fld>
            <a:endParaRPr lang="en-US"/>
          </a:p>
        </p:txBody>
      </p:sp>
    </p:spTree>
    <p:extLst>
      <p:ext uri="{BB962C8B-B14F-4D97-AF65-F5344CB8AC3E}">
        <p14:creationId xmlns:p14="http://schemas.microsoft.com/office/powerpoint/2010/main" val="3610563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C69CB8-0EA3-4FA6-8CE3-3D3DCBEDC9C0}" type="slidenum">
              <a:rPr lang="en-US" smtClean="0"/>
              <a:t>33</a:t>
            </a:fld>
            <a:endParaRPr lang="en-US"/>
          </a:p>
        </p:txBody>
      </p:sp>
    </p:spTree>
    <p:extLst>
      <p:ext uri="{BB962C8B-B14F-4D97-AF65-F5344CB8AC3E}">
        <p14:creationId xmlns:p14="http://schemas.microsoft.com/office/powerpoint/2010/main" val="1487272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884BDB-91F4-4F6C-995E-5D4F3012062A}" type="datetimeFigureOut">
              <a:rPr lang="en-US" smtClean="0"/>
              <a:pPr/>
              <a:t>8/17/2024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884BDB-91F4-4F6C-995E-5D4F3012062A}"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884BDB-91F4-4F6C-995E-5D4F3012062A}" type="datetimeFigureOut">
              <a:rPr lang="en-US" smtClean="0"/>
              <a:pPr/>
              <a:t>8/17/2024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884BDB-91F4-4F6C-995E-5D4F3012062A}" type="datetimeFigureOut">
              <a:rPr lang="en-US" smtClean="0"/>
              <a:pPr/>
              <a:t>8/17/2024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84BDB-91F4-4F6C-995E-5D4F3012062A}" type="datetimeFigureOut">
              <a:rPr lang="en-US" smtClean="0"/>
              <a:pPr/>
              <a:t>8/17/2024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84BDB-91F4-4F6C-995E-5D4F3012062A}"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84BDB-91F4-4F6C-995E-5D4F3012062A}" type="datetimeFigureOut">
              <a:rPr lang="en-US" smtClean="0"/>
              <a:pPr/>
              <a:t>8/17/2024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84BDB-91F4-4F6C-995E-5D4F3012062A}" type="datetimeFigureOut">
              <a:rPr lang="en-US" smtClean="0"/>
              <a:pPr/>
              <a:t>8/17/2024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269F0-565D-498B-A91C-8C2EDBDA969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vi.wikipedia.org/wiki/2013" TargetMode="External"/><Relationship Id="rId13" Type="http://schemas.openxmlformats.org/officeDocument/2006/relationships/hyperlink" Target="https://vi.wikipedia.org/wiki/%C4%90%C3%A0n_nh%E1%BB%8B" TargetMode="External"/><Relationship Id="rId3" Type="http://schemas.openxmlformats.org/officeDocument/2006/relationships/hyperlink" Target="https://vi.wikipedia.org/wiki/D%C3%A2n_ca" TargetMode="External"/><Relationship Id="rId7" Type="http://schemas.openxmlformats.org/officeDocument/2006/relationships/hyperlink" Target="https://vi.wikipedia.org/wiki/1928" TargetMode="External"/><Relationship Id="rId12" Type="http://schemas.openxmlformats.org/officeDocument/2006/relationships/hyperlink" Target="https://vi.wikipedia.org/wiki/Di_s%E1%BA%A3n_th%E1%BA%BF_gi%E1%BB%9Bi" TargetMode="External"/><Relationship Id="rId2" Type="http://schemas.openxmlformats.org/officeDocument/2006/relationships/notesSlide" Target="../notesSlides/notesSlide2.xml"/><Relationship Id="rId16" Type="http://schemas.openxmlformats.org/officeDocument/2006/relationships/hyperlink" Target="https://vi.wikipedia.org/wiki/Nh%C3%A0_h%C3%A1t_Ch%C3%A8o_Ninh_B%C3%ACnh" TargetMode="External"/><Relationship Id="rId1" Type="http://schemas.openxmlformats.org/officeDocument/2006/relationships/slideLayout" Target="../slideLayouts/slideLayout7.xml"/><Relationship Id="rId6" Type="http://schemas.openxmlformats.org/officeDocument/2006/relationships/hyperlink" Target="https://vi.wikipedia.org/wiki/H%C3%A0_Th%E1%BB%8B_C%E1%BA%A7u" TargetMode="External"/><Relationship Id="rId11" Type="http://schemas.openxmlformats.org/officeDocument/2006/relationships/hyperlink" Target="https://vi.wikipedia.org/wiki/T%E1%BB%95_ch%E1%BB%A9c_Gi%C3%A1o_d%E1%BB%A5c,_Khoa_h%E1%BB%8Dc_v%C3%A0_V%C4%83n_h%C3%B3a_Li%C3%AAn_H%E1%BB%A3p_Qu%E1%BB%91c" TargetMode="External"/><Relationship Id="rId5" Type="http://schemas.openxmlformats.org/officeDocument/2006/relationships/hyperlink" Target="https://vi.wikipedia.org/wiki/B%E1%BA%AFc_B%E1%BB%99_Vi%E1%BB%87t_Nam" TargetMode="External"/><Relationship Id="rId15" Type="http://schemas.openxmlformats.org/officeDocument/2006/relationships/hyperlink" Target="https://vi.wikipedia.org/wiki/Th%C6%A1" TargetMode="External"/><Relationship Id="rId10" Type="http://schemas.openxmlformats.org/officeDocument/2006/relationships/hyperlink" Target="https://vi.wikipedia.org/wiki/Ninh_B%C3%ACnh" TargetMode="External"/><Relationship Id="rId4" Type="http://schemas.openxmlformats.org/officeDocument/2006/relationships/hyperlink" Target="https://vi.wikipedia.org/wiki/Vi%E1%BB%87t_Nam" TargetMode="External"/><Relationship Id="rId9" Type="http://schemas.openxmlformats.org/officeDocument/2006/relationships/hyperlink" Target="https://vi.wikipedia.org/wiki/Th%E1%BA%BF_k%E1%BB%B7_20" TargetMode="External"/><Relationship Id="rId14" Type="http://schemas.openxmlformats.org/officeDocument/2006/relationships/hyperlink" Target="https://vi.wikipedia.org/wiki/S%C3%AAnh_ti%E1%BB%81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diagramLayout" Target="../diagrams/layout2.xml"/><Relationship Id="rId11" Type="http://schemas.openxmlformats.org/officeDocument/2006/relationships/image" Target="../media/image8.jpeg"/><Relationship Id="rId5" Type="http://schemas.openxmlformats.org/officeDocument/2006/relationships/diagramData" Target="../diagrams/data2.xml"/><Relationship Id="rId10" Type="http://schemas.openxmlformats.org/officeDocument/2006/relationships/image" Target="../media/image5.jpeg"/><Relationship Id="rId4" Type="http://schemas.openxmlformats.org/officeDocument/2006/relationships/image" Target="../media/image6.png"/><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Đền Vua Đinh Tiên Hoàng Ninh Bình 100 năm tuổi đời kiến trúc văn hó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đền thờ đinh tiên hoà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3" y="1524000"/>
            <a:ext cx="9067800"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9600" y="303560"/>
            <a:ext cx="7391400" cy="1077218"/>
          </a:xfrm>
          <a:prstGeom prst="rect">
            <a:avLst/>
          </a:prstGeom>
        </p:spPr>
        <p:txBody>
          <a:bodyPr wrap="square">
            <a:spAutoFit/>
          </a:bodyPr>
          <a:lstStyle/>
          <a:p>
            <a:pPr algn="ctr"/>
            <a:r>
              <a:rPr lang="en-US" sz="3200" b="1" dirty="0">
                <a:solidFill>
                  <a:srgbClr val="FF0000"/>
                </a:solidFill>
                <a:latin typeface="Times New Roman" pitchFamily="18" charset="0"/>
                <a:cs typeface="Times New Roman" pitchFamily="18" charset="0"/>
              </a:rPr>
              <a:t>BÀI 1: TỰ HÀO VỀ TRUYỀN THỐNG QUÊ </a:t>
            </a:r>
            <a:r>
              <a:rPr lang="en-US" sz="3200" b="1" dirty="0" smtClean="0">
                <a:solidFill>
                  <a:srgbClr val="FF0000"/>
                </a:solidFill>
                <a:latin typeface="Times New Roman" pitchFamily="18" charset="0"/>
                <a:cs typeface="Times New Roman" pitchFamily="18" charset="0"/>
              </a:rPr>
              <a:t>HƯƠNG ( 2 </a:t>
            </a:r>
            <a:r>
              <a:rPr lang="en-US" sz="3200" b="1" dirty="0" err="1" smtClean="0">
                <a:solidFill>
                  <a:srgbClr val="FF0000"/>
                </a:solidFill>
                <a:latin typeface="Times New Roman" pitchFamily="18" charset="0"/>
                <a:cs typeface="Times New Roman" pitchFamily="18" charset="0"/>
              </a:rPr>
              <a:t>tiết</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82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à thị cầ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174625"/>
            <a:ext cx="8816975" cy="5997575"/>
          </a:xfrm>
          <a:prstGeom prst="rect">
            <a:avLst/>
          </a:prstGeom>
        </p:spPr>
      </p:pic>
    </p:spTree>
    <p:extLst>
      <p:ext uri="{BB962C8B-B14F-4D97-AF65-F5344CB8AC3E}">
        <p14:creationId xmlns:p14="http://schemas.microsoft.com/office/powerpoint/2010/main" val="3123076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1-1475665037237.jpg"/>
          <p:cNvPicPr>
            <a:picLocks noGrp="1" noChangeAspect="1"/>
          </p:cNvPicPr>
          <p:nvPr>
            <p:ph idx="1"/>
          </p:nvPr>
        </p:nvPicPr>
        <p:blipFill>
          <a:blip r:embed="rId2"/>
          <a:stretch>
            <a:fillRect/>
          </a:stretch>
        </p:blipFill>
        <p:spPr>
          <a:xfrm>
            <a:off x="457200" y="228600"/>
            <a:ext cx="8686800" cy="5181600"/>
          </a:xfrm>
        </p:spPr>
      </p:pic>
      <p:sp>
        <p:nvSpPr>
          <p:cNvPr id="5" name="Oval 4"/>
          <p:cNvSpPr/>
          <p:nvPr/>
        </p:nvSpPr>
        <p:spPr>
          <a:xfrm>
            <a:off x="838200" y="5562600"/>
            <a:ext cx="7696200" cy="914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itchFamily="18" charset="0"/>
                <a:cs typeface="Times New Roman" pitchFamily="18" charset="0"/>
              </a:rPr>
              <a:t>Nghệ nhân Hà Thị Cầu</a:t>
            </a:r>
            <a:endParaRPr lang="en-US" sz="36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19200"/>
            <a:ext cx="8991600" cy="5211763"/>
          </a:xfrm>
        </p:spPr>
        <p:txBody>
          <a:bodyPr>
            <a:normAutofit fontScale="70000" lnSpcReduction="20000"/>
          </a:bodyPr>
          <a:lstStyle/>
          <a:p>
            <a:pPr marL="0" lvl="0" indent="0" algn="ctr">
              <a:buNone/>
            </a:pPr>
            <a:r>
              <a:rPr lang="en-US" b="1" dirty="0">
                <a:solidFill>
                  <a:srgbClr val="FF0000"/>
                </a:solidFill>
                <a:latin typeface="Times New Roman" panose="02020603050405020304" pitchFamily="18" charset="0"/>
                <a:cs typeface="Times New Roman" panose="02020603050405020304" pitchFamily="18" charset="0"/>
              </a:rPr>
              <a:t>Giới thiệu về truyền thống hát xẩm của quê hương </a:t>
            </a:r>
            <a:r>
              <a:rPr lang="en-US" b="1" dirty="0" err="1">
                <a:solidFill>
                  <a:srgbClr val="FF0000"/>
                </a:solidFill>
                <a:latin typeface="Times New Roman" panose="02020603050405020304" pitchFamily="18" charset="0"/>
                <a:cs typeface="Times New Roman" panose="02020603050405020304" pitchFamily="18" charset="0"/>
              </a:rPr>
              <a:t>Ninh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Bình</a:t>
            </a:r>
            <a:endParaRPr lang="en-US" b="1" dirty="0" smtClean="0">
              <a:solidFill>
                <a:srgbClr val="FF0000"/>
              </a:solidFill>
              <a:latin typeface="Times New Roman" panose="02020603050405020304" pitchFamily="18" charset="0"/>
              <a:cs typeface="Times New Roman" panose="02020603050405020304" pitchFamily="18" charset="0"/>
            </a:endParaRPr>
          </a:p>
          <a:p>
            <a:pPr marL="0" lvl="0" indent="0" algn="just">
              <a:buNone/>
            </a:pP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Xẩm</a:t>
            </a:r>
            <a:r>
              <a:rPr lang="en-US" b="1" dirty="0">
                <a:latin typeface="Times New Roman" panose="02020603050405020304" pitchFamily="18" charset="0"/>
                <a:cs typeface="Times New Roman" panose="02020603050405020304" pitchFamily="18" charset="0"/>
              </a:rPr>
              <a:t> là một loại hình </a:t>
            </a:r>
            <a:r>
              <a:rPr lang="en-US" b="1" dirty="0">
                <a:latin typeface="Times New Roman" panose="02020603050405020304" pitchFamily="18" charset="0"/>
                <a:cs typeface="Times New Roman" panose="02020603050405020304" pitchFamily="18" charset="0"/>
                <a:hlinkClick r:id="rId3" tooltip="Dân ca"/>
              </a:rPr>
              <a:t>dân ca</a:t>
            </a:r>
            <a:r>
              <a:rPr lang="en-US" b="1" dirty="0">
                <a:latin typeface="Times New Roman" panose="02020603050405020304" pitchFamily="18" charset="0"/>
                <a:cs typeface="Times New Roman" panose="02020603050405020304" pitchFamily="18" charset="0"/>
              </a:rPr>
              <a:t> của </a:t>
            </a:r>
            <a:r>
              <a:rPr lang="en-US" b="1" dirty="0">
                <a:latin typeface="Times New Roman" panose="02020603050405020304" pitchFamily="18" charset="0"/>
                <a:cs typeface="Times New Roman" panose="02020603050405020304" pitchFamily="18" charset="0"/>
                <a:hlinkClick r:id="rId4" tooltip="Việt Nam"/>
              </a:rPr>
              <a:t>Việt Nam</a:t>
            </a:r>
            <a:r>
              <a:rPr lang="en-US" b="1" dirty="0">
                <a:latin typeface="Times New Roman" panose="02020603050405020304" pitchFamily="18" charset="0"/>
                <a:cs typeface="Times New Roman" panose="02020603050405020304" pitchFamily="18" charset="0"/>
              </a:rPr>
              <a:t>, phổ biến ở </a:t>
            </a:r>
            <a:r>
              <a:rPr lang="en-US" b="1" dirty="0" err="1">
                <a:latin typeface="Times New Roman" panose="02020603050405020304" pitchFamily="18" charset="0"/>
                <a:cs typeface="Times New Roman" panose="02020603050405020304" pitchFamily="18" charset="0"/>
                <a:hlinkClick r:id="rId5" tooltip="Bắc Bộ Việt Nam"/>
              </a:rPr>
              <a:t>đồng</a:t>
            </a:r>
            <a:r>
              <a:rPr lang="en-US" b="1" dirty="0">
                <a:latin typeface="Times New Roman" panose="02020603050405020304" pitchFamily="18" charset="0"/>
                <a:cs typeface="Times New Roman" panose="02020603050405020304" pitchFamily="18" charset="0"/>
                <a:hlinkClick r:id="rId5" tooltip="Bắc Bộ Việt Nam"/>
              </a:rPr>
              <a:t> </a:t>
            </a:r>
            <a:r>
              <a:rPr lang="en-US" b="1" dirty="0" err="1" smtClean="0">
                <a:latin typeface="Times New Roman" panose="02020603050405020304" pitchFamily="18" charset="0"/>
                <a:cs typeface="Times New Roman" panose="02020603050405020304" pitchFamily="18" charset="0"/>
                <a:hlinkClick r:id="rId5" tooltip="Bắc Bộ Việt Nam"/>
              </a:rPr>
              <a:t>bằng</a:t>
            </a:r>
            <a:endParaRPr lang="en-US" b="1" dirty="0" smtClean="0">
              <a:latin typeface="Times New Roman" panose="02020603050405020304" pitchFamily="18" charset="0"/>
              <a:cs typeface="Times New Roman" panose="02020603050405020304" pitchFamily="18" charset="0"/>
              <a:hlinkClick r:id="rId5" tooltip="Bắc Bộ Việt Nam"/>
            </a:endParaRPr>
          </a:p>
          <a:p>
            <a:pPr marL="0" lvl="0" indent="0" algn="just">
              <a:buNone/>
            </a:pPr>
            <a:r>
              <a:rPr lang="en-US" b="1" dirty="0" smtClean="0">
                <a:latin typeface="Times New Roman" panose="02020603050405020304" pitchFamily="18" charset="0"/>
                <a:cs typeface="Times New Roman" panose="02020603050405020304" pitchFamily="18" charset="0"/>
                <a:hlinkClick r:id="rId5" tooltip="Bắc Bộ Việt Nam"/>
              </a:rPr>
              <a:t>   </a:t>
            </a:r>
            <a:r>
              <a:rPr lang="en-US" b="1" dirty="0" err="1" smtClean="0">
                <a:latin typeface="Times New Roman" panose="02020603050405020304" pitchFamily="18" charset="0"/>
                <a:cs typeface="Times New Roman" panose="02020603050405020304" pitchFamily="18" charset="0"/>
                <a:hlinkClick r:id="rId5" tooltip="Bắc Bộ Việt Nam"/>
              </a:rPr>
              <a:t>và</a:t>
            </a:r>
            <a:r>
              <a:rPr lang="en-US" b="1" dirty="0" smtClean="0">
                <a:latin typeface="Times New Roman" panose="02020603050405020304" pitchFamily="18" charset="0"/>
                <a:cs typeface="Times New Roman" panose="02020603050405020304" pitchFamily="18" charset="0"/>
                <a:hlinkClick r:id="rId5" tooltip="Bắc Bộ Việt Nam"/>
              </a:rPr>
              <a:t> </a:t>
            </a:r>
            <a:r>
              <a:rPr lang="en-US" b="1" dirty="0">
                <a:latin typeface="Times New Roman" panose="02020603050405020304" pitchFamily="18" charset="0"/>
                <a:cs typeface="Times New Roman" panose="02020603050405020304" pitchFamily="18" charset="0"/>
                <a:hlinkClick r:id="rId5" tooltip="Bắc Bộ Việt Nam"/>
              </a:rPr>
              <a:t>trung du Bắc Bộ</a:t>
            </a:r>
            <a:r>
              <a:rPr lang="en-US" b="1" dirty="0">
                <a:latin typeface="Times New Roman" panose="02020603050405020304" pitchFamily="18" charset="0"/>
                <a:cs typeface="Times New Roman" panose="02020603050405020304" pitchFamily="18" charset="0"/>
              </a:rPr>
              <a:t>. </a:t>
            </a:r>
          </a:p>
          <a:p>
            <a:pPr algn="just">
              <a:buFontTx/>
              <a:buChar char="-"/>
            </a:pPr>
            <a:r>
              <a:rPr lang="en-US" b="1" dirty="0" err="1" smtClean="0">
                <a:latin typeface="Times New Roman" panose="02020603050405020304" pitchFamily="18" charset="0"/>
                <a:cs typeface="Times New Roman" panose="02020603050405020304" pitchFamily="18" charset="0"/>
              </a:rPr>
              <a:t>Nghệ</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nhân </a:t>
            </a:r>
            <a:r>
              <a:rPr lang="en-US" b="1" dirty="0">
                <a:latin typeface="Times New Roman" panose="02020603050405020304" pitchFamily="18" charset="0"/>
                <a:cs typeface="Times New Roman" panose="02020603050405020304" pitchFamily="18" charset="0"/>
                <a:hlinkClick r:id="rId6" tooltip="Hà Thị Cầu"/>
              </a:rPr>
              <a:t>Hà Thị Cầu</a:t>
            </a:r>
            <a:r>
              <a:rPr lang="en-US"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hlinkClick r:id="rId7" tooltip="1928"/>
              </a:rPr>
              <a:t>1928</a:t>
            </a:r>
            <a:r>
              <a:rPr lang="en-US" b="1"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hlinkClick r:id="rId8" tooltip="2013"/>
              </a:rPr>
              <a:t>2013</a:t>
            </a:r>
            <a:r>
              <a:rPr lang="en-US" b="1" dirty="0">
                <a:latin typeface="Times New Roman" panose="02020603050405020304" pitchFamily="18" charset="0"/>
                <a:cs typeface="Times New Roman" panose="02020603050405020304" pitchFamily="18" charset="0"/>
              </a:rPr>
              <a:t>) được coi là người hát </a:t>
            </a:r>
            <a:r>
              <a:rPr lang="en-US" b="1" dirty="0" err="1">
                <a:latin typeface="Times New Roman" panose="02020603050405020304" pitchFamily="18" charset="0"/>
                <a:cs typeface="Times New Roman" panose="02020603050405020304" pitchFamily="18" charset="0"/>
              </a:rPr>
              <a:t>xẩm</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cuối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cùng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hlinkClick r:id="rId9" tooltip="Thế kỷ 20"/>
              </a:rPr>
              <a:t>thế</a:t>
            </a:r>
            <a:r>
              <a:rPr lang="en-US" b="1" dirty="0" smtClean="0">
                <a:latin typeface="Times New Roman" panose="02020603050405020304" pitchFamily="18" charset="0"/>
                <a:cs typeface="Times New Roman" panose="02020603050405020304" pitchFamily="18" charset="0"/>
                <a:hlinkClick r:id="rId9" tooltip="Thế kỷ 20"/>
              </a:rPr>
              <a:t> </a:t>
            </a:r>
            <a:r>
              <a:rPr lang="en-US" b="1" dirty="0" err="1" smtClean="0">
                <a:latin typeface="Times New Roman" panose="02020603050405020304" pitchFamily="18" charset="0"/>
                <a:cs typeface="Times New Roman" panose="02020603050405020304" pitchFamily="18" charset="0"/>
                <a:hlinkClick r:id="rId9" tooltip="Thế kỷ 20"/>
              </a:rPr>
              <a:t>kỷ</a:t>
            </a:r>
            <a:r>
              <a:rPr lang="en-US" b="1" dirty="0" smtClean="0">
                <a:latin typeface="Times New Roman" panose="02020603050405020304" pitchFamily="18" charset="0"/>
                <a:cs typeface="Times New Roman" panose="02020603050405020304" pitchFamily="18" charset="0"/>
                <a:hlinkClick r:id="rId9" tooltip="Thế kỷ 20"/>
              </a:rPr>
              <a:t> XX</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và</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tỉnh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hlinkClick r:id="rId10" tooltip="Ninh Bình"/>
              </a:rPr>
              <a:t>Ninh</a:t>
            </a:r>
            <a:r>
              <a:rPr lang="en-US" b="1" dirty="0" smtClean="0">
                <a:latin typeface="Times New Roman" panose="02020603050405020304" pitchFamily="18" charset="0"/>
                <a:cs typeface="Times New Roman" panose="02020603050405020304" pitchFamily="18" charset="0"/>
                <a:hlinkClick r:id="rId10" tooltip="Ninh Bình"/>
              </a:rPr>
              <a:t> </a:t>
            </a:r>
            <a:r>
              <a:rPr lang="en-US" b="1" dirty="0" err="1" smtClean="0">
                <a:latin typeface="Times New Roman" panose="02020603050405020304" pitchFamily="18" charset="0"/>
                <a:cs typeface="Times New Roman" panose="02020603050405020304" pitchFamily="18" charset="0"/>
                <a:hlinkClick r:id="rId10" tooltip="Ninh Bình"/>
              </a:rPr>
              <a:t>Bình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đang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có</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những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nỗ</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lực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đệ</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trình</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hlinkClick r:id="rId11" tooltip="Tổ chức Giáo dục, Khoa học và Văn hóa Liên Hợp Quốc"/>
              </a:rPr>
              <a:t>UNESCO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công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nhận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xẩm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a:t>
            </a:r>
            <a:r>
              <a:rPr lang="en-US"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hlinkClick r:id="rId12" tooltip="Di sản thế giới"/>
              </a:rPr>
              <a:t>di </a:t>
            </a:r>
            <a:r>
              <a:rPr lang="en-US" b="1" dirty="0" err="1" smtClean="0">
                <a:latin typeface="Times New Roman" panose="02020603050405020304" pitchFamily="18" charset="0"/>
                <a:cs typeface="Times New Roman" panose="02020603050405020304" pitchFamily="18" charset="0"/>
                <a:hlinkClick r:id="rId12" tooltip="Di sản thế giới"/>
              </a:rPr>
              <a:t>sản</a:t>
            </a:r>
            <a:r>
              <a:rPr lang="en-US" b="1" dirty="0" smtClean="0">
                <a:latin typeface="Times New Roman" panose="02020603050405020304" pitchFamily="18" charset="0"/>
                <a:cs typeface="Times New Roman" panose="02020603050405020304" pitchFamily="18" charset="0"/>
                <a:hlinkClick r:id="rId12" tooltip="Di sản thế giới"/>
              </a:rPr>
              <a:t> </a:t>
            </a:r>
            <a:r>
              <a:rPr lang="en-US" b="1" dirty="0" err="1" smtClean="0">
                <a:latin typeface="Times New Roman" panose="02020603050405020304" pitchFamily="18" charset="0"/>
                <a:cs typeface="Times New Roman" panose="02020603050405020304" pitchFamily="18" charset="0"/>
                <a:hlinkClick r:id="rId12" tooltip="Di sản thế giới"/>
              </a:rPr>
              <a:t>văn</a:t>
            </a:r>
            <a:r>
              <a:rPr lang="en-US" b="1" dirty="0" smtClean="0">
                <a:latin typeface="Times New Roman" panose="02020603050405020304" pitchFamily="18" charset="0"/>
                <a:cs typeface="Times New Roman" panose="02020603050405020304" pitchFamily="18" charset="0"/>
                <a:hlinkClick r:id="rId12" tooltip="Di sản thế giới"/>
              </a:rPr>
              <a:t> </a:t>
            </a:r>
            <a:r>
              <a:rPr lang="en-US" b="1" dirty="0" err="1" smtClean="0">
                <a:latin typeface="Times New Roman" panose="02020603050405020304" pitchFamily="18" charset="0"/>
                <a:cs typeface="Times New Roman" panose="02020603050405020304" pitchFamily="18" charset="0"/>
                <a:hlinkClick r:id="rId12" tooltip="Di sản thế giới"/>
              </a:rPr>
              <a:t>hóa</a:t>
            </a:r>
            <a:r>
              <a:rPr lang="en-US" b="1" dirty="0" smtClean="0">
                <a:latin typeface="Times New Roman" panose="02020603050405020304" pitchFamily="18" charset="0"/>
                <a:cs typeface="Times New Roman" panose="02020603050405020304" pitchFamily="18" charset="0"/>
                <a:hlinkClick r:id="rId12" tooltip="Di sản thế giới"/>
              </a:rPr>
              <a:t> </a:t>
            </a:r>
            <a:r>
              <a:rPr lang="en-US" b="1" dirty="0" err="1" smtClean="0">
                <a:latin typeface="Times New Roman" panose="02020603050405020304" pitchFamily="18" charset="0"/>
                <a:cs typeface="Times New Roman" panose="02020603050405020304" pitchFamily="18" charset="0"/>
                <a:hlinkClick r:id="rId12" tooltip="Di sản thế giới"/>
              </a:rPr>
              <a:t>thế</a:t>
            </a:r>
            <a:r>
              <a:rPr lang="en-US" b="1" dirty="0" smtClean="0">
                <a:latin typeface="Times New Roman" panose="02020603050405020304" pitchFamily="18" charset="0"/>
                <a:cs typeface="Times New Roman" panose="02020603050405020304" pitchFamily="18" charset="0"/>
                <a:hlinkClick r:id="rId12" tooltip="Di sản thế giới"/>
              </a:rPr>
              <a:t> </a:t>
            </a:r>
            <a:r>
              <a:rPr lang="en-US" b="1" dirty="0" err="1" smtClean="0">
                <a:latin typeface="Times New Roman" panose="02020603050405020304" pitchFamily="18" charset="0"/>
                <a:cs typeface="Times New Roman" panose="02020603050405020304" pitchFamily="18" charset="0"/>
                <a:hlinkClick r:id="rId12" tooltip="Di sản thế giới"/>
              </a:rPr>
              <a:t>giới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cần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được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bảo</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vệ</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khẩn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cấp</a:t>
            </a:r>
            <a:r>
              <a:rPr lang="en-US" b="1" dirty="0" smtClean="0">
                <a:latin typeface="Times New Roman" panose="02020603050405020304" pitchFamily="18" charset="0"/>
                <a:cs typeface="Times New Roman" panose="02020603050405020304" pitchFamily="18" charset="0"/>
              </a:rPr>
              <a:t>.</a:t>
            </a:r>
          </a:p>
          <a:p>
            <a:pPr marL="0" indent="0" algn="just">
              <a:buNone/>
            </a:pP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Bộ</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nhạc cụ đơn giản nhất để hát xẩm chỉ gồm </a:t>
            </a:r>
            <a:r>
              <a:rPr lang="en-US" b="1" dirty="0">
                <a:latin typeface="Times New Roman" panose="02020603050405020304" pitchFamily="18" charset="0"/>
                <a:cs typeface="Times New Roman" panose="02020603050405020304" pitchFamily="18" charset="0"/>
                <a:hlinkClick r:id="rId13" tooltip="Đàn nhị"/>
              </a:rPr>
              <a:t>đàn nhị</a:t>
            </a:r>
            <a:r>
              <a:rPr lang="en-US" b="1" dirty="0">
                <a:latin typeface="Times New Roman" panose="02020603050405020304" pitchFamily="18" charset="0"/>
                <a:cs typeface="Times New Roman" panose="02020603050405020304" pitchFamily="18" charset="0"/>
              </a:rPr>
              <a:t> và </a:t>
            </a:r>
            <a:r>
              <a:rPr lang="en-US" b="1" dirty="0">
                <a:latin typeface="Times New Roman" panose="02020603050405020304" pitchFamily="18" charset="0"/>
                <a:cs typeface="Times New Roman" panose="02020603050405020304" pitchFamily="18" charset="0"/>
                <a:hlinkClick r:id="rId14" tooltip="Sênh tiền"/>
              </a:rPr>
              <a:t>Sênh tiền</a:t>
            </a:r>
            <a:r>
              <a:rPr lang="en-US" b="1" dirty="0">
                <a:latin typeface="Times New Roman" panose="02020603050405020304" pitchFamily="18" charset="0"/>
                <a:cs typeface="Times New Roman" panose="02020603050405020304" pitchFamily="18" charset="0"/>
              </a:rPr>
              <a:t>.</a:t>
            </a:r>
          </a:p>
          <a:p>
            <a:pPr algn="just">
              <a:buNone/>
            </a:pP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Xẩm có hai làn điệu chính là xẩm chợ và xẩm cô đào. </a:t>
            </a:r>
          </a:p>
          <a:p>
            <a:pPr algn="just">
              <a:buNone/>
            </a:pPr>
            <a:r>
              <a:rPr lang="en-US" b="1" dirty="0" smtClean="0">
                <a:latin typeface="Times New Roman" panose="02020603050405020304" pitchFamily="18" charset="0"/>
                <a:cs typeface="Times New Roman" panose="02020603050405020304" pitchFamily="18" charset="0"/>
              </a:rPr>
              <a:t>- Ca </a:t>
            </a:r>
            <a:r>
              <a:rPr lang="en-US" b="1" dirty="0">
                <a:latin typeface="Times New Roman" panose="02020603050405020304" pitchFamily="18" charset="0"/>
                <a:cs typeface="Times New Roman" panose="02020603050405020304" pitchFamily="18" charset="0"/>
              </a:rPr>
              <a:t>từ của xẩm chủ yếu là thơ </a:t>
            </a:r>
            <a:r>
              <a:rPr lang="en-US" b="1" dirty="0">
                <a:latin typeface="Times New Roman" panose="02020603050405020304" pitchFamily="18" charset="0"/>
                <a:cs typeface="Times New Roman" panose="02020603050405020304" pitchFamily="18" charset="0"/>
                <a:hlinkClick r:id="rId15" tooltip="Thơ"/>
              </a:rPr>
              <a:t>lục bát</a:t>
            </a:r>
            <a:r>
              <a:rPr lang="en-US" b="1" dirty="0">
                <a:latin typeface="Times New Roman" panose="02020603050405020304" pitchFamily="18" charset="0"/>
                <a:cs typeface="Times New Roman" panose="02020603050405020304" pitchFamily="18" charset="0"/>
              </a:rPr>
              <a:t>, lục bát biến thể có thêm các tiếng láy, tiếng đệm cho phù hợp với làn điệu. Ngày 26/11/2011, </a:t>
            </a:r>
            <a:r>
              <a:rPr lang="en-US" b="1" dirty="0">
                <a:latin typeface="Times New Roman" panose="02020603050405020304" pitchFamily="18" charset="0"/>
                <a:cs typeface="Times New Roman" panose="02020603050405020304" pitchFamily="18" charset="0"/>
                <a:hlinkClick r:id="rId16" tooltip="Nhà hát Chèo Ninh Bình"/>
              </a:rPr>
              <a:t>Nhà hát Chèo Ninh Bình</a:t>
            </a:r>
            <a:r>
              <a:rPr lang="en-US" b="1" dirty="0">
                <a:latin typeface="Times New Roman" panose="02020603050405020304" pitchFamily="18" charset="0"/>
                <a:cs typeface="Times New Roman" panose="02020603050405020304" pitchFamily="18" charset="0"/>
              </a:rPr>
              <a:t> đã tổ chức lễ khai trương công trình khôi phục, bảo tồn và phát triển nghệ thuật hát xẩm</a:t>
            </a:r>
            <a:r>
              <a:rPr lang="en-US" b="1" baseline="30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nhằm sưu tầm, biên soạn, truyền dạy và phổ biến các bài hát xẩm theo các làn điệu cổ truyền, dàn dựng chương trình hát xẩm, bảo tồn, phát triển nghệ thuật hát xẩm.</a:t>
            </a:r>
          </a:p>
          <a:p>
            <a:pPr algn="just"/>
            <a:endParaRPr lang="en-US" b="1" dirty="0">
              <a:latin typeface="Times New Roman" panose="02020603050405020304" pitchFamily="18" charset="0"/>
              <a:cs typeface="Times New Roman" panose="02020603050405020304" pitchFamily="18" charset="0"/>
            </a:endParaRPr>
          </a:p>
        </p:txBody>
      </p:sp>
      <p:sp>
        <p:nvSpPr>
          <p:cNvPr id="4" name="Oval 3"/>
          <p:cNvSpPr/>
          <p:nvPr/>
        </p:nvSpPr>
        <p:spPr>
          <a:xfrm>
            <a:off x="1981200" y="28074"/>
            <a:ext cx="5257800" cy="914400"/>
          </a:xfrm>
          <a:prstGeom prst="ellipse">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rPr>
              <a:t>Có thể em chưa biết???</a:t>
            </a:r>
            <a:endParaRPr lang="en-US" sz="2800" b="1"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05972" y="-56755"/>
            <a:ext cx="8509423" cy="5583260"/>
          </a:xfrm>
          <a:prstGeom prst="rect">
            <a:avLst/>
          </a:prstGeom>
        </p:spPr>
      </p:pic>
      <p:sp>
        <p:nvSpPr>
          <p:cNvPr id="10" name="TextBox 9"/>
          <p:cNvSpPr txBox="1"/>
          <p:nvPr/>
        </p:nvSpPr>
        <p:spPr>
          <a:xfrm>
            <a:off x="1066800" y="1371600"/>
            <a:ext cx="6075429" cy="4555089"/>
          </a:xfrm>
          <a:prstGeom prst="rect">
            <a:avLst/>
          </a:prstGeom>
          <a:noFill/>
          <a:ln>
            <a:noFill/>
          </a:ln>
        </p:spPr>
        <p:txBody>
          <a:bodyPr wrap="square" lIns="121917" tIns="60958" rIns="121917" bIns="60958" rtlCol="0">
            <a:spAutoFit/>
          </a:bodyPr>
          <a:lstStyle/>
          <a:p>
            <a:pPr algn="just"/>
            <a:r>
              <a:rPr lang="en-US" sz="3600" i="1" dirty="0">
                <a:latin typeface="Times New Roman" panose="02020603050405020304" pitchFamily="18" charset="0"/>
                <a:cs typeface="Times New Roman" panose="02020603050405020304" pitchFamily="18" charset="0"/>
              </a:rPr>
              <a:t>Truyền thống tốt đẹp của quê hương:Là những giá trị tốt đẹp, riêng biệt của mỗi vùng miền, địa phương, được hình thành và khẳng định qua thời gian, được lưu truyền từ thế hệ này qua thế hệ khác.</a:t>
            </a:r>
            <a:endParaRPr lang="en-US" sz="3600" dirty="0">
              <a:latin typeface="Times New Roman" panose="02020603050405020304" pitchFamily="18" charset="0"/>
              <a:cs typeface="Times New Roman" panose="02020603050405020304" pitchFamily="18" charset="0"/>
            </a:endParaRPr>
          </a:p>
          <a:p>
            <a:endParaRPr lang="en-US" sz="3600" dirty="0">
              <a:solidFill>
                <a:srgbClr val="FF0000"/>
              </a:solidFill>
              <a:latin typeface="#9Slide05 Brannboll Ny" panose="02000000000000000000" pitchFamily="2" charset="0"/>
            </a:endParaRPr>
          </a:p>
        </p:txBody>
      </p:sp>
      <p:grpSp>
        <p:nvGrpSpPr>
          <p:cNvPr id="3" name="Group 11"/>
          <p:cNvGrpSpPr/>
          <p:nvPr/>
        </p:nvGrpSpPr>
        <p:grpSpPr>
          <a:xfrm>
            <a:off x="6165657" y="686231"/>
            <a:ext cx="3124864"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odulich.ninhbinh.gov.vn/uploads/images/go_bob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5562600"/>
            <a:ext cx="8686800" cy="646331"/>
          </a:xfrm>
          <a:prstGeom prst="rect">
            <a:avLst/>
          </a:prstGeom>
        </p:spPr>
        <p:txBody>
          <a:bodyPr wrap="square">
            <a:spAutoFit/>
          </a:bodyPr>
          <a:lstStyle/>
          <a:p>
            <a:pPr algn="ctr"/>
            <a:r>
              <a:rPr lang="en-US" b="1" i="1" dirty="0" err="1" smtClean="0">
                <a:solidFill>
                  <a:srgbClr val="000000"/>
                </a:solidFill>
                <a:latin typeface="Times New Roman" panose="02020603050405020304" pitchFamily="18" charset="0"/>
                <a:cs typeface="Times New Roman" panose="02020603050405020304" pitchFamily="18" charset="0"/>
              </a:rPr>
              <a:t>Làng</a:t>
            </a:r>
            <a:r>
              <a:rPr lang="en-US" b="1" i="1" dirty="0" smtClean="0">
                <a:solidFill>
                  <a:srgbClr val="000000"/>
                </a:solidFill>
                <a:latin typeface="Times New Roman" panose="02020603050405020304" pitchFamily="18" charset="0"/>
                <a:cs typeface="Times New Roman" panose="02020603050405020304" pitchFamily="18" charset="0"/>
              </a:rPr>
              <a:t> </a:t>
            </a:r>
            <a:r>
              <a:rPr lang="en-US" b="1" i="1" dirty="0" err="1" smtClean="0">
                <a:solidFill>
                  <a:srgbClr val="000000"/>
                </a:solidFill>
                <a:latin typeface="Times New Roman" panose="02020603050405020304" pitchFamily="18" charset="0"/>
                <a:cs typeface="Times New Roman" panose="02020603050405020304" pitchFamily="18" charset="0"/>
              </a:rPr>
              <a:t>nghề</a:t>
            </a:r>
            <a:r>
              <a:rPr lang="en-US" b="1" i="1" dirty="0" smtClean="0">
                <a:solidFill>
                  <a:srgbClr val="000000"/>
                </a:solidFill>
                <a:latin typeface="Times New Roman" panose="02020603050405020304" pitchFamily="18" charset="0"/>
                <a:cs typeface="Times New Roman" panose="02020603050405020304" pitchFamily="18" charset="0"/>
              </a:rPr>
              <a:t> </a:t>
            </a:r>
            <a:r>
              <a:rPr lang="en-US" b="1" i="1" dirty="0" err="1" smtClean="0">
                <a:solidFill>
                  <a:srgbClr val="000000"/>
                </a:solidFill>
                <a:latin typeface="Times New Roman" panose="02020603050405020304" pitchFamily="18" charset="0"/>
                <a:cs typeface="Times New Roman" panose="02020603050405020304" pitchFamily="18" charset="0"/>
              </a:rPr>
              <a:t>gốm</a:t>
            </a:r>
            <a:r>
              <a:rPr lang="en-US" b="1" i="1" dirty="0" smtClean="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Bồ</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Bát</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Yên</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Mô</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a:solidFill>
                  <a:srgbClr val="000000"/>
                </a:solidFill>
                <a:latin typeface="Times New Roman" panose="02020603050405020304" pitchFamily="18" charset="0"/>
                <a:cs typeface="Times New Roman" panose="02020603050405020304" pitchFamily="18" charset="0"/>
              </a:rPr>
              <a:t>Ninh</a:t>
            </a:r>
            <a:r>
              <a:rPr lang="en-US" b="1" i="1" dirty="0">
                <a:solidFill>
                  <a:srgbClr val="000000"/>
                </a:solidFill>
                <a:latin typeface="Times New Roman" panose="02020603050405020304" pitchFamily="18" charset="0"/>
                <a:cs typeface="Times New Roman" panose="02020603050405020304" pitchFamily="18" charset="0"/>
              </a:rPr>
              <a:t> </a:t>
            </a:r>
            <a:r>
              <a:rPr lang="en-US" b="1" i="1" dirty="0" err="1" smtClean="0">
                <a:solidFill>
                  <a:srgbClr val="000000"/>
                </a:solidFill>
                <a:latin typeface="Times New Roman" panose="02020603050405020304" pitchFamily="18" charset="0"/>
                <a:cs typeface="Times New Roman" panose="02020603050405020304" pitchFamily="18" charset="0"/>
              </a:rPr>
              <a:t>Bình</a:t>
            </a:r>
            <a:r>
              <a:rPr lang="en-US" b="1" i="1" dirty="0" smtClean="0">
                <a:solidFill>
                  <a:srgbClr val="000000"/>
                </a:solidFill>
                <a:latin typeface="Times New Roman" panose="02020603050405020304" pitchFamily="18" charset="0"/>
                <a:cs typeface="Times New Roman" panose="02020603050405020304" pitchFamily="18" charset="0"/>
              </a:rPr>
              <a:t> </a:t>
            </a:r>
            <a:r>
              <a:rPr lang="vi-VN" b="1" i="1" dirty="0" smtClean="0">
                <a:solidFill>
                  <a:srgbClr val="000000"/>
                </a:solidFill>
                <a:latin typeface="Times New Roman" panose="02020603050405020304" pitchFamily="18" charset="0"/>
                <a:cs typeface="Times New Roman" panose="02020603050405020304" pitchFamily="18" charset="0"/>
              </a:rPr>
              <a:t>có </a:t>
            </a:r>
            <a:r>
              <a:rPr lang="vi-VN" b="1" i="1" dirty="0">
                <a:solidFill>
                  <a:srgbClr val="000000"/>
                </a:solidFill>
                <a:latin typeface="Times New Roman" panose="02020603050405020304" pitchFamily="18" charset="0"/>
                <a:cs typeface="Times New Roman" panose="02020603050405020304" pitchFamily="18" charset="0"/>
              </a:rPr>
              <a:t>từ hàng nghìn năm trước, đây là vùng đất có loại đất sét trắng rất quý dùng để sản xuất các sản phẩm </a:t>
            </a:r>
            <a:r>
              <a:rPr lang="vi-VN" b="1" i="1" dirty="0" smtClean="0">
                <a:solidFill>
                  <a:srgbClr val="000000"/>
                </a:solidFill>
                <a:latin typeface="Times New Roman" panose="02020603050405020304" pitchFamily="18" charset="0"/>
                <a:cs typeface="Times New Roman" panose="02020603050405020304" pitchFamily="18" charset="0"/>
              </a:rPr>
              <a:t>gốm</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327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hề chạm khắc đá ở Ninh V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740"/>
            <a:ext cx="8382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0" y="5943600"/>
            <a:ext cx="7239000" cy="646331"/>
          </a:xfrm>
          <a:prstGeom prst="rect">
            <a:avLst/>
          </a:prstGeom>
        </p:spPr>
        <p:txBody>
          <a:bodyPr wrap="square">
            <a:spAutoFit/>
          </a:bodyPr>
          <a:lstStyle/>
          <a:p>
            <a:pPr algn="ctr"/>
            <a:r>
              <a:rPr lang="vi-VN" b="1" dirty="0">
                <a:solidFill>
                  <a:srgbClr val="333333"/>
                </a:solidFill>
                <a:latin typeface="Times New Roman" panose="02020603050405020304" pitchFamily="18" charset="0"/>
                <a:cs typeface="Times New Roman" panose="02020603050405020304" pitchFamily="18" charset="0"/>
              </a:rPr>
              <a:t>Xuân Vũ thuộc xã Ninh Vân, huyện Hoa Lư, tỉnh Ninh Bình, là một làng nghề chạm khắc đá nổi tiếng và độc đáo trong và ngoài tỉnh</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568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e (1).png"/>
          <p:cNvPicPr>
            <a:picLocks noGrp="1" noChangeAspect="1"/>
          </p:cNvPicPr>
          <p:nvPr>
            <p:ph idx="1"/>
          </p:nvPr>
        </p:nvPicPr>
        <p:blipFill>
          <a:blip r:embed="rId2"/>
          <a:stretch>
            <a:fillRect/>
          </a:stretch>
        </p:blipFill>
        <p:spPr>
          <a:xfrm>
            <a:off x="152400" y="0"/>
            <a:ext cx="8839200" cy="61261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71727810"/>
              </p:ext>
            </p:extLst>
          </p:nvPr>
        </p:nvGraphicFramePr>
        <p:xfrm>
          <a:off x="171450" y="2202177"/>
          <a:ext cx="8801101" cy="5109280"/>
        </p:xfrm>
        <a:graphic>
          <a:graphicData uri="http://schemas.openxmlformats.org/drawingml/2006/table">
            <a:tbl>
              <a:tblPr firstRow="1" firstCol="1" bandRow="1"/>
              <a:tblGrid>
                <a:gridCol w="1890170">
                  <a:extLst>
                    <a:ext uri="{9D8B030D-6E8A-4147-A177-3AD203B41FA5}">
                      <a16:colId xmlns:a16="http://schemas.microsoft.com/office/drawing/2014/main" val="20000"/>
                    </a:ext>
                  </a:extLst>
                </a:gridCol>
                <a:gridCol w="6910931">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“Think</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độc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lập</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bài tập </a:t>
                      </a:r>
                      <a:r>
                        <a:rPr lang="vi-VN" sz="3200" dirty="0" smtClean="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và hoàn thành phiếu bài tập số </a:t>
                      </a:r>
                      <a:r>
                        <a:rPr lang="en-US" sz="3200" baseline="0" dirty="0" smtClean="0">
                          <a:solidFill>
                            <a:srgbClr val="000000"/>
                          </a:solidFill>
                          <a:effectLst/>
                          <a:latin typeface="Times New Roman" panose="02020603050405020304" pitchFamily="18" charset="0"/>
                          <a:ea typeface="DengXian"/>
                          <a:cs typeface="Times New Roman" panose="02020603050405020304" pitchFamily="18" charset="0"/>
                        </a:rPr>
                        <a:t>2</a:t>
                      </a:r>
                      <a:endParaRPr lang="en-US" sz="3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cặp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đôi</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“Pair”: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với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bạn</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của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mình</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trình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bày</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trước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lớp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“Share”: </a:t>
                      </a:r>
                      <a:r>
                        <a:rPr lang="en-US" sz="3200" dirty="0">
                          <a:solidFill>
                            <a:srgbClr val="000000"/>
                          </a:solidFill>
                          <a:effectLst/>
                          <a:latin typeface="Times New Roman" panose="02020603050405020304" pitchFamily="18" charset="0"/>
                          <a:ea typeface="DengXian"/>
                          <a:cs typeface="Times New Roman" panose="02020603050405020304" pitchFamily="18" charset="0"/>
                        </a:rPr>
                        <a:t>Chia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sẻ</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những</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điều</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vừa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bài tập </a:t>
                      </a:r>
                      <a:r>
                        <a:rPr lang="en-US" sz="3200" dirty="0" smtClean="0">
                          <a:solidFill>
                            <a:srgbClr val="000000"/>
                          </a:solidFill>
                          <a:effectLst/>
                          <a:latin typeface="Times New Roman" panose="02020603050405020304" pitchFamily="18" charset="0"/>
                          <a:ea typeface="DengXian"/>
                          <a:cs typeface="Times New Roman" panose="02020603050405020304" pitchFamily="18" charset="0"/>
                        </a:rPr>
                        <a:t>2</a:t>
                      </a:r>
                      <a:r>
                        <a:rPr lang="vi-VN" sz="3200" dirty="0" smtClean="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trước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lớp</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46133" y="0"/>
            <a:ext cx="2493268" cy="2202178"/>
          </a:xfrm>
          <a:prstGeom prst="rect">
            <a:avLst/>
          </a:prstGeom>
          <a:noFill/>
          <a:ln>
            <a:noFill/>
          </a:ln>
        </p:spPr>
      </p:pic>
      <p:sp>
        <p:nvSpPr>
          <p:cNvPr id="13" name="WordArt 5"/>
          <p:cNvSpPr>
            <a:spLocks noChangeArrowheads="1" noChangeShapeType="1" noTextEdit="1"/>
          </p:cNvSpPr>
          <p:nvPr/>
        </p:nvSpPr>
        <p:spPr bwMode="auto">
          <a:xfrm>
            <a:off x="2702572" y="312358"/>
            <a:ext cx="5248713"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pic>
        <p:nvPicPr>
          <p:cNvPr id="20" name="Picture 12" descr="Ink, Think, Pair Share - Welcome!"/>
          <p:cNvPicPr>
            <a:picLocks noChangeAspect="1" noChangeArrowheads="1"/>
          </p:cNvPicPr>
          <p:nvPr/>
        </p:nvPicPr>
        <p:blipFill rotWithShape="1">
          <a:blip r:embed="rId4">
            <a:extLst>
              <a:ext uri="{28A0092B-C50C-407E-A947-70E740481C1C}">
                <a14:useLocalDpi xmlns:a14="http://schemas.microsoft.com/office/drawing/2010/main" val="0"/>
              </a:ext>
            </a:extLst>
          </a:blip>
          <a:srcRect b="67768"/>
          <a:stretch/>
        </p:blipFill>
        <p:spPr bwMode="auto">
          <a:xfrm>
            <a:off x="295085" y="2780677"/>
            <a:ext cx="1656095"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4">
            <a:extLst>
              <a:ext uri="{28A0092B-C50C-407E-A947-70E740481C1C}">
                <a14:useLocalDpi xmlns:a14="http://schemas.microsoft.com/office/drawing/2010/main" val="0"/>
              </a:ext>
            </a:extLst>
          </a:blip>
          <a:srcRect t="35388" b="29105"/>
          <a:stretch/>
        </p:blipFill>
        <p:spPr bwMode="auto">
          <a:xfrm>
            <a:off x="295085" y="3959289"/>
            <a:ext cx="1656095"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4">
            <a:extLst>
              <a:ext uri="{28A0092B-C50C-407E-A947-70E740481C1C}">
                <a14:useLocalDpi xmlns:a14="http://schemas.microsoft.com/office/drawing/2010/main" val="0"/>
              </a:ext>
            </a:extLst>
          </a:blip>
          <a:srcRect t="69639"/>
          <a:stretch/>
        </p:blipFill>
        <p:spPr bwMode="auto">
          <a:xfrm>
            <a:off x="229855" y="5375989"/>
            <a:ext cx="1563368"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2895600" y="1243559"/>
            <a:ext cx="571500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DengXian"/>
              </a:rPr>
              <a:t>Nhiệm vụ: </a:t>
            </a:r>
            <a:endParaRPr kumimoji="0" lang="en-US" sz="3200" b="1" i="0" u="none" strike="noStrike" kern="1200" cap="none" spc="0" normalizeH="0" baseline="0" noProof="0" dirty="0" smtClean="0">
              <a:ln>
                <a:noFill/>
              </a:ln>
              <a:solidFill>
                <a:srgbClr val="000000"/>
              </a:solidFill>
              <a:effectLst/>
              <a:uLnTx/>
              <a:uFillTx/>
              <a:latin typeface="+mj-lt"/>
              <a:ea typeface="DengXi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000000"/>
                </a:solidFill>
                <a:effectLst/>
                <a:uLnTx/>
                <a:uFillTx/>
                <a:latin typeface="+mj-lt"/>
                <a:ea typeface="DengXian"/>
              </a:rPr>
              <a:t>Hoàn </a:t>
            </a:r>
            <a:r>
              <a:rPr kumimoji="0" lang="vi-VN" sz="3200" b="1" i="0" u="none" strike="noStrike" kern="1200" cap="none" spc="0" normalizeH="0" baseline="0" noProof="0" dirty="0">
                <a:ln>
                  <a:noFill/>
                </a:ln>
                <a:solidFill>
                  <a:srgbClr val="000000"/>
                </a:solidFill>
                <a:effectLst/>
                <a:uLnTx/>
                <a:uFillTx/>
                <a:latin typeface="+mj-lt"/>
                <a:ea typeface="DengXian"/>
              </a:rPr>
              <a:t>thành phiếu bài tập số </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DengXian"/>
                <a:cs typeface="Times New Roman" panose="02020603050405020304" pitchFamily="18" charset="0"/>
              </a:rPr>
              <a:t>2:</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jpg"/>
          <p:cNvPicPr>
            <a:picLocks noChangeAspect="1"/>
          </p:cNvPicPr>
          <p:nvPr/>
        </p:nvPicPr>
        <p:blipFill>
          <a:blip r:embed="rId2"/>
          <a:stretch>
            <a:fillRect/>
          </a:stretch>
        </p:blipFill>
        <p:spPr>
          <a:xfrm>
            <a:off x="0" y="857250"/>
            <a:ext cx="9144000" cy="5143500"/>
          </a:xfrm>
          <a:prstGeom prst="rect">
            <a:avLst/>
          </a:prstGeom>
        </p:spPr>
      </p:pic>
      <p:sp>
        <p:nvSpPr>
          <p:cNvPr id="2" name="Title 1"/>
          <p:cNvSpPr>
            <a:spLocks noGrp="1"/>
          </p:cNvSpPr>
          <p:nvPr>
            <p:ph type="title"/>
          </p:nvPr>
        </p:nvSpPr>
        <p:spPr>
          <a:xfrm>
            <a:off x="475268" y="0"/>
            <a:ext cx="8229600" cy="1143000"/>
          </a:xfrm>
        </p:spPr>
        <p:txBody>
          <a:bodyPr/>
          <a:lstStyle/>
          <a:p>
            <a:r>
              <a:rPr lang="en-US" dirty="0" smtClean="0">
                <a:latin typeface="Times New Roman" panose="02020603050405020304" pitchFamily="18" charset="0"/>
                <a:cs typeface="Times New Roman" panose="02020603050405020304" pitchFamily="18" charset="0"/>
              </a:rPr>
              <a:t>Phiếu học tập</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gn="just">
              <a:buNone/>
            </a:pPr>
            <a:r>
              <a:rPr lang="en-US" dirty="0" smtClean="0">
                <a:latin typeface="Times New Roman" panose="02020603050405020304" pitchFamily="18" charset="0"/>
                <a:cs typeface="Times New Roman" panose="02020603050405020304" pitchFamily="18" charset="0"/>
              </a:rPr>
              <a:t>- Thông tin trên nói về những truyền thống và ý nghĩa của những truyền thống đó:</a:t>
            </a:r>
          </a:p>
          <a:p>
            <a:pPr marL="0" indent="0" algn="just">
              <a:buNone/>
            </a:pPr>
            <a:r>
              <a:rPr lang="en-US" dirty="0" smtClean="0">
                <a:latin typeface="Times New Roman" panose="02020603050405020304" pitchFamily="18" charset="0"/>
                <a:cs typeface="Times New Roman" panose="02020603050405020304" pitchFamily="18" charset="0"/>
              </a:rPr>
              <a:t>+ Yêu nước, đoàn kết -&gt; Tạo nên sức mạnh với giúp Đảng và nhân dân quyết tâm đẩy lùi dịch bệnh.</a:t>
            </a:r>
          </a:p>
          <a:p>
            <a:pPr marL="0" indent="0" algn="just">
              <a:buNone/>
            </a:pPr>
            <a:r>
              <a:rPr lang="en-US" dirty="0" smtClean="0">
                <a:latin typeface="Times New Roman" panose="02020603050405020304" pitchFamily="18" charset="0"/>
                <a:cs typeface="Times New Roman" panose="02020603050405020304" pitchFamily="18" charset="0"/>
              </a:rPr>
              <a:t>+ Tương thân tương ái -&gt; Thể hiện tinh thần đoàn kết dân tộc, luôn sẵn sàng đùm bọc yêu thương nhau trong mọi hoàn cảnh.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6).png"/>
          <p:cNvPicPr>
            <a:picLocks noGrp="1" noChangeAspect="1"/>
          </p:cNvPicPr>
          <p:nvPr>
            <p:ph idx="1"/>
          </p:nvPr>
        </p:nvPicPr>
        <p:blipFill>
          <a:blip r:embed="rId2"/>
          <a:stretch>
            <a:fillRect/>
          </a:stretch>
        </p:blipFill>
        <p:spPr>
          <a:xfrm>
            <a:off x="228600" y="228600"/>
            <a:ext cx="8915399" cy="6324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o-hinh-nen-powerpoint-dep-don-gian-va-chuyen-nghiep4-800x584.jpg"/>
          <p:cNvPicPr>
            <a:picLocks noGrp="1" noChangeAspect="1"/>
          </p:cNvPicPr>
          <p:nvPr>
            <p:ph idx="1"/>
          </p:nvPr>
        </p:nvPicPr>
        <p:blipFill>
          <a:blip r:embed="rId2"/>
          <a:stretch>
            <a:fillRect/>
          </a:stretch>
        </p:blipFill>
        <p:spPr>
          <a:xfrm>
            <a:off x="533400" y="304800"/>
            <a:ext cx="8381999" cy="5943600"/>
          </a:xfrm>
        </p:spPr>
      </p:pic>
      <p:sp>
        <p:nvSpPr>
          <p:cNvPr id="8" name="Cloud Callout 7"/>
          <p:cNvSpPr/>
          <p:nvPr/>
        </p:nvSpPr>
        <p:spPr>
          <a:xfrm>
            <a:off x="1343525" y="-8021"/>
            <a:ext cx="8077200" cy="4625181"/>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smtClean="0">
              <a:solidFill>
                <a:srgbClr val="FF0000"/>
              </a:solidFill>
              <a:latin typeface="Times New Roman" pitchFamily="18" charset="0"/>
              <a:cs typeface="Times New Roman" pitchFamily="18" charset="0"/>
            </a:endParaRPr>
          </a:p>
          <a:p>
            <a:pPr lvl="0" algn="ctr"/>
            <a:r>
              <a:rPr lang="en-US" sz="2800" dirty="0" smtClean="0">
                <a:solidFill>
                  <a:srgbClr val="FF0000"/>
                </a:solidFill>
                <a:latin typeface="Times New Roman" pitchFamily="18" charset="0"/>
                <a:cs typeface="Times New Roman" pitchFamily="18" charset="0"/>
              </a:rPr>
              <a:t>Chia sẻ hiểu biết của em về biểu hiện </a:t>
            </a:r>
            <a:r>
              <a:rPr lang="es-ES" sz="2800" dirty="0" smtClean="0">
                <a:solidFill>
                  <a:srgbClr val="FF0000"/>
                </a:solidFill>
                <a:latin typeface="Times New Roman" pitchFamily="18" charset="0"/>
                <a:cs typeface="Times New Roman" pitchFamily="18" charset="0"/>
              </a:rPr>
              <a:t>của truyền thống tốt đẹp đó ở quê hương em?  Em sẽ làm gì để mọi người biết rằng em rất tự hào về những truyền thống đó?</a:t>
            </a:r>
            <a:r>
              <a:rPr lang="en-US" sz="2800" dirty="0" smtClean="0">
                <a:solidFill>
                  <a:srgbClr val="FF0000"/>
                </a:solidFill>
                <a:latin typeface="Times New Roman" pitchFamily="18" charset="0"/>
                <a:cs typeface="Times New Roman" pitchFamily="18" charset="0"/>
              </a:rPr>
              <a:t> </a:t>
            </a:r>
          </a:p>
          <a:p>
            <a:pPr algn="ctr"/>
            <a:endParaRPr lang="en-US" sz="2800" dirty="0">
              <a:solidFill>
                <a:srgbClr val="FF0000"/>
              </a:solidFill>
              <a:latin typeface="Times New Roman" pitchFamily="18" charset="0"/>
              <a:cs typeface="Times New Roman" pitchFamily="18" charset="0"/>
            </a:endParaRPr>
          </a:p>
        </p:txBody>
      </p:sp>
      <p:grpSp>
        <p:nvGrpSpPr>
          <p:cNvPr id="9" name="Group 2"/>
          <p:cNvGrpSpPr/>
          <p:nvPr/>
        </p:nvGrpSpPr>
        <p:grpSpPr>
          <a:xfrm>
            <a:off x="0" y="150004"/>
            <a:ext cx="3261342" cy="6707996"/>
            <a:chOff x="385137" y="57164"/>
            <a:chExt cx="4348456" cy="6707996"/>
          </a:xfrm>
        </p:grpSpPr>
        <p:grpSp>
          <p:nvGrpSpPr>
            <p:cNvPr id="10" name="Group 1"/>
            <p:cNvGrpSpPr/>
            <p:nvPr/>
          </p:nvGrpSpPr>
          <p:grpSpPr>
            <a:xfrm>
              <a:off x="385137" y="57164"/>
              <a:ext cx="2820187" cy="6584741"/>
              <a:chOff x="380638" y="180419"/>
              <a:chExt cx="2820187" cy="6584741"/>
            </a:xfrm>
          </p:grpSpPr>
          <p:pic>
            <p:nvPicPr>
              <p:cNvPr id="12"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13"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0"/>
            <a:ext cx="9144000" cy="67970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1814252" y="194888"/>
            <a:ext cx="516636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(THẢO LUẬN </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a:stCxn id="6" idx="2"/>
            <a:endCxn id="9" idx="0"/>
          </p:cNvCxnSpPr>
          <p:nvPr/>
        </p:nvCxnSpPr>
        <p:spPr>
          <a:xfrm rot="16200000" flipH="1">
            <a:off x="4927600" y="965200"/>
            <a:ext cx="257232" cy="131756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0" y="1752600"/>
            <a:ext cx="2666999" cy="45720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i="1" dirty="0" smtClean="0">
                <a:solidFill>
                  <a:schemeClr val="tx1"/>
                </a:solidFill>
                <a:latin typeface="Times New Roman" pitchFamily="18" charset="0"/>
                <a:cs typeface="Times New Roman" pitchFamily="18" charset="0"/>
              </a:rPr>
              <a:t>Vân và Hùng đã giữ gìn và phát huy những truyền thống tốt đẹp nào của quê hương? Hai bạn thể hiện niềm tự hào về truyền thống của quê hương mình bằng những hành động cụ thể nào?</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724400" y="1752600"/>
            <a:ext cx="1981200" cy="4572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i="1" dirty="0" err="1" smtClean="0">
                <a:solidFill>
                  <a:schemeClr val="tx1"/>
                </a:solidFill>
                <a:latin typeface="Times New Roman" pitchFamily="18" charset="0"/>
                <a:cs typeface="Times New Roman" pitchFamily="18" charset="0"/>
              </a:rPr>
              <a:t>Nêu</a:t>
            </a:r>
            <a:r>
              <a:rPr lang="en-US" sz="2400" i="1" dirty="0" smtClean="0">
                <a:solidFill>
                  <a:schemeClr val="tx1"/>
                </a:solidFill>
                <a:latin typeface="Times New Roman" pitchFamily="18" charset="0"/>
                <a:cs typeface="Times New Roman" pitchFamily="18" charset="0"/>
              </a:rPr>
              <a:t> những việc em có thể làm để giữ gìn, phát huy truyền thống tốt đẹp của quê hương?</a:t>
            </a:r>
            <a:endParaRPr lang="en-US" sz="2400" dirty="0" smtClean="0">
              <a:solidFill>
                <a:schemeClr val="tx1"/>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Times New Roman" panose="02020603050405020304" pitchFamily="18" charset="0"/>
              <a:cs typeface="Times New Roman"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rot="10800000" flipV="1">
            <a:off x="990600" y="1524000"/>
            <a:ext cx="3505200" cy="2032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3">
            <a:extLst>
              <a:ext uri="{FF2B5EF4-FFF2-40B4-BE49-F238E27FC236}">
                <a16:creationId xmlns:a16="http://schemas.microsoft.com/office/drawing/2014/main" id="{B82CE674-D7FC-49D9-AF84-6CF2F5AC507D}"/>
              </a:ext>
            </a:extLst>
          </p:cNvPr>
          <p:cNvSpPr/>
          <p:nvPr/>
        </p:nvSpPr>
        <p:spPr>
          <a:xfrm>
            <a:off x="2819400" y="1828800"/>
            <a:ext cx="1600199" cy="44196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dirty="0" smtClean="0">
                <a:solidFill>
                  <a:schemeClr val="tx1"/>
                </a:solidFill>
                <a:latin typeface="Times New Roman" pitchFamily="18" charset="0"/>
                <a:cs typeface="Times New Roman" pitchFamily="18" charset="0"/>
              </a:rPr>
              <a:t>Em có đồng ý với thái độ và hành vi </a:t>
            </a:r>
            <a:r>
              <a:rPr lang="en-US" sz="2400" i="1" dirty="0" err="1" smtClean="0">
                <a:solidFill>
                  <a:schemeClr val="tx1"/>
                </a:solidFill>
                <a:latin typeface="Times New Roman" pitchFamily="18" charset="0"/>
                <a:cs typeface="Times New Roman" pitchFamily="18" charset="0"/>
              </a:rPr>
              <a:t>của</a:t>
            </a:r>
            <a:r>
              <a:rPr lang="en-US" sz="2400" i="1" dirty="0" smtClean="0">
                <a:solidFill>
                  <a:schemeClr val="tx1"/>
                </a:solidFill>
                <a:latin typeface="Times New Roman" pitchFamily="18" charset="0"/>
                <a:cs typeface="Times New Roman" pitchFamily="18" charset="0"/>
              </a:rPr>
              <a:t> Q </a:t>
            </a:r>
            <a:r>
              <a:rPr lang="en-US" sz="2400" i="1" dirty="0" err="1" smtClean="0">
                <a:solidFill>
                  <a:schemeClr val="tx1"/>
                </a:solidFill>
                <a:latin typeface="Times New Roman" pitchFamily="18" charset="0"/>
                <a:cs typeface="Times New Roman" pitchFamily="18" charset="0"/>
              </a:rPr>
              <a:t>không</a:t>
            </a:r>
            <a:r>
              <a:rPr lang="en-US" sz="2400" i="1" dirty="0" smtClean="0">
                <a:solidFill>
                  <a:schemeClr val="tx1"/>
                </a:solidFill>
                <a:latin typeface="Times New Roman" pitchFamily="18" charset="0"/>
                <a:cs typeface="Times New Roman" pitchFamily="18" charset="0"/>
              </a:rPr>
              <a:t>? Vì sao?</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cxnSp>
        <p:nvCxnSpPr>
          <p:cNvPr id="21" name="Straight Arrow Connector 20">
            <a:extLst>
              <a:ext uri="{FF2B5EF4-FFF2-40B4-BE49-F238E27FC236}">
                <a16:creationId xmlns:a16="http://schemas.microsoft.com/office/drawing/2014/main" id="{EC42D1DB-6186-445C-9000-B473B780E42B}"/>
              </a:ext>
            </a:extLst>
          </p:cNvPr>
          <p:cNvCxnSpPr>
            <a:cxnSpLocks/>
            <a:endCxn id="15" idx="0"/>
          </p:cNvCxnSpPr>
          <p:nvPr/>
        </p:nvCxnSpPr>
        <p:spPr>
          <a:xfrm rot="10800000" flipV="1">
            <a:off x="3619500" y="1524000"/>
            <a:ext cx="897092" cy="3048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15">
            <a:extLst>
              <a:ext uri="{FF2B5EF4-FFF2-40B4-BE49-F238E27FC236}">
                <a16:creationId xmlns:a16="http://schemas.microsoft.com/office/drawing/2014/main" id="{F00E3249-ACD5-4D11-8D94-2D016D6532E8}"/>
              </a:ext>
            </a:extLst>
          </p:cNvPr>
          <p:cNvSpPr/>
          <p:nvPr/>
        </p:nvSpPr>
        <p:spPr>
          <a:xfrm>
            <a:off x="6858000" y="1828800"/>
            <a:ext cx="1981200" cy="43434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Times New Roman" panose="02020603050405020304" pitchFamily="18" charset="0"/>
              <a:cs typeface="Times New Roman" pitchFamily="18" charset="0"/>
            </a:endParaRPr>
          </a:p>
          <a:p>
            <a:pPr lvl="0">
              <a:defRPr/>
            </a:pPr>
            <a:r>
              <a:rPr lang="en-US" sz="2400" i="1" dirty="0" err="1" smtClean="0">
                <a:solidFill>
                  <a:schemeClr val="tx1"/>
                </a:solidFill>
                <a:latin typeface="Times New Roman" pitchFamily="18" charset="0"/>
                <a:cs typeface="Times New Roman" pitchFamily="18" charset="0"/>
              </a:rPr>
              <a:t>Nêu</a:t>
            </a:r>
            <a:r>
              <a:rPr lang="en-US" sz="2400" i="1" dirty="0" smtClean="0">
                <a:solidFill>
                  <a:schemeClr val="tx1"/>
                </a:solidFill>
                <a:latin typeface="Times New Roman" pitchFamily="18" charset="0"/>
                <a:cs typeface="Times New Roman" pitchFamily="18" charset="0"/>
              </a:rPr>
              <a:t> những việc làm không giữ gìn, phát huy truyền thống tốt đẹp của quê hương?</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Times New Roman" panose="02020603050405020304"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9661016A-ACC6-42C5-A502-28ED3A37D021}"/>
              </a:ext>
            </a:extLst>
          </p:cNvPr>
          <p:cNvCxnSpPr>
            <a:cxnSpLocks/>
            <a:endCxn id="24" idx="0"/>
          </p:cNvCxnSpPr>
          <p:nvPr/>
        </p:nvCxnSpPr>
        <p:spPr>
          <a:xfrm>
            <a:off x="4724400" y="1524000"/>
            <a:ext cx="3124200" cy="3048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912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5"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283210"/>
            <a:ext cx="9525000" cy="7080250"/>
          </a:xfrm>
          <a:prstGeom prst="rect">
            <a:avLst/>
          </a:prstGeom>
        </p:spPr>
      </p:pic>
      <p:sp>
        <p:nvSpPr>
          <p:cNvPr id="2" name="Title 1"/>
          <p:cNvSpPr>
            <a:spLocks noGrp="1"/>
          </p:cNvSpPr>
          <p:nvPr>
            <p:ph type="title"/>
          </p:nvPr>
        </p:nvSpPr>
        <p:spPr>
          <a:xfrm>
            <a:off x="76200" y="86995"/>
            <a:ext cx="8229600" cy="1143000"/>
          </a:xfrm>
        </p:spPr>
        <p:txBody>
          <a:bodyPr>
            <a:noAutofit/>
          </a:bodyPr>
          <a:lstStyle/>
          <a:p>
            <a:pPr lvl="0" algn="just"/>
            <a:r>
              <a:rPr lang="en-US" sz="2400" i="1" dirty="0" smtClean="0">
                <a:solidFill>
                  <a:srgbClr val="FF0000"/>
                </a:solidFill>
                <a:latin typeface="Times New Roman" pitchFamily="18" charset="0"/>
                <a:cs typeface="Times New Roman" pitchFamily="18" charset="0"/>
              </a:rPr>
              <a:t/>
            </a:r>
            <a:br>
              <a:rPr lang="en-US" sz="2400" i="1" dirty="0" smtClean="0">
                <a:solidFill>
                  <a:srgbClr val="FF0000"/>
                </a:solidFill>
                <a:latin typeface="Times New Roman" pitchFamily="18" charset="0"/>
                <a:cs typeface="Times New Roman" pitchFamily="18" charset="0"/>
              </a:rPr>
            </a:br>
            <a:r>
              <a:rPr lang="en-US" sz="2400" i="1" dirty="0" smtClean="0">
                <a:solidFill>
                  <a:srgbClr val="FF0000"/>
                </a:solidFill>
                <a:latin typeface="Times New Roman" pitchFamily="18" charset="0"/>
                <a:cs typeface="Times New Roman" pitchFamily="18" charset="0"/>
              </a:rPr>
              <a:t>Vân và Hùng đã giữ gìn và phát huy những truyền thống tốt đẹp nào của quê hương? Hai bạn thể hiện niềm tự hào về truyền thống của quê hương mình bằng những hành động cụ thể nào?</a:t>
            </a:r>
            <a:r>
              <a:rPr lang="en-US" sz="2400" dirty="0" smtClean="0">
                <a:solidFill>
                  <a:srgbClr val="FF0000"/>
                </a:solidFill>
                <a:latin typeface="Times New Roman" pitchFamily="18" charset="0"/>
                <a:cs typeface="Times New Roman" pitchFamily="18" charset="0"/>
              </a:rPr>
              <a:t/>
            </a:r>
            <a:br>
              <a:rPr lang="en-US" sz="2400" dirty="0" smtClean="0">
                <a:solidFill>
                  <a:srgbClr val="FF0000"/>
                </a:solidFill>
                <a:latin typeface="Times New Roman" pitchFamily="18" charset="0"/>
                <a:cs typeface="Times New Roman" pitchFamily="18" charset="0"/>
              </a:rPr>
            </a:br>
            <a:endParaRPr lang="en-US" sz="2400"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77306603"/>
              </p:ext>
            </p:extLst>
          </p:nvPr>
        </p:nvGraphicFramePr>
        <p:xfrm>
          <a:off x="457200" y="1600200"/>
          <a:ext cx="8229600" cy="51816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pPr algn="ctr"/>
                      <a:r>
                        <a:rPr lang="en-US" sz="4000" dirty="0" smtClean="0">
                          <a:solidFill>
                            <a:srgbClr val="FF0000"/>
                          </a:solidFill>
                          <a:latin typeface="Times New Roman" pitchFamily="18" charset="0"/>
                          <a:cs typeface="Times New Roman" pitchFamily="18" charset="0"/>
                        </a:rPr>
                        <a:t>Vân</a:t>
                      </a:r>
                      <a:r>
                        <a:rPr lang="en-US" sz="4000" baseline="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en-US" sz="4000" dirty="0" smtClean="0">
                          <a:solidFill>
                            <a:srgbClr val="FF0000"/>
                          </a:solidFill>
                          <a:latin typeface="Times New Roman" pitchFamily="18" charset="0"/>
                          <a:cs typeface="Times New Roman" pitchFamily="18" charset="0"/>
                        </a:rPr>
                        <a:t>Hùng</a:t>
                      </a:r>
                      <a:r>
                        <a:rPr lang="en-US" sz="4000" baseline="0" dirty="0" smtClean="0">
                          <a:solidFill>
                            <a:srgbClr val="FF0000"/>
                          </a:solidFill>
                          <a:latin typeface="Times New Roman" pitchFamily="18" charset="0"/>
                          <a:cs typeface="Times New Roman" pitchFamily="18" charset="0"/>
                        </a:rPr>
                        <a:t> </a:t>
                      </a:r>
                      <a:endParaRPr lang="en-US" sz="4000" dirty="0">
                        <a:solidFill>
                          <a:srgbClr val="FF0000"/>
                        </a:solidFill>
                        <a:latin typeface="Times New Roman" pitchFamily="18" charset="0"/>
                        <a:cs typeface="Times New Roman" pitchFamily="18" charset="0"/>
                      </a:endParaRPr>
                    </a:p>
                  </a:txBody>
                  <a:tcPr>
                    <a:solidFill>
                      <a:schemeClr val="accent3">
                        <a:lumMod val="60000"/>
                        <a:lumOff val="40000"/>
                      </a:schemeClr>
                    </a:solidFill>
                  </a:tcPr>
                </a:tc>
                <a:extLst>
                  <a:ext uri="{0D108BD9-81ED-4DB2-BD59-A6C34878D82A}">
                    <a16:rowId xmlns:a16="http://schemas.microsoft.com/office/drawing/2014/main" val="10000"/>
                  </a:ext>
                </a:extLst>
              </a:tr>
              <a:tr h="370840">
                <a:tc>
                  <a:txBody>
                    <a:bodyPr/>
                    <a:lstStyle/>
                    <a:p>
                      <a:pPr algn="just"/>
                      <a:r>
                        <a:rPr lang="en-US" sz="2400" kern="1200" dirty="0" smtClean="0">
                          <a:solidFill>
                            <a:schemeClr val="dk1"/>
                          </a:solidFill>
                          <a:latin typeface="Times New Roman" pitchFamily="18" charset="0"/>
                          <a:ea typeface="+mn-ea"/>
                          <a:cs typeface="Times New Roman" pitchFamily="18" charset="0"/>
                        </a:rPr>
                        <a:t>+Vân đã giữ gìn và phát huy truyền thống yêu nước.</a:t>
                      </a:r>
                    </a:p>
                    <a:p>
                      <a:pPr marL="0" marR="0" indent="0" algn="just"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Times New Roman" pitchFamily="18" charset="0"/>
                          <a:ea typeface="+mn-ea"/>
                          <a:cs typeface="Times New Roman" pitchFamily="18" charset="0"/>
                        </a:rPr>
                        <a:t>+ Vân có ước mơ trở </a:t>
                      </a:r>
                      <a:r>
                        <a:rPr lang="en-US" sz="2400" kern="1200" dirty="0" err="1" smtClean="0">
                          <a:solidFill>
                            <a:schemeClr val="dk1"/>
                          </a:solidFill>
                          <a:latin typeface="Times New Roman" pitchFamily="18" charset="0"/>
                          <a:ea typeface="+mn-ea"/>
                          <a:cs typeface="Times New Roman" pitchFamily="18" charset="0"/>
                        </a:rPr>
                        <a:t>thành</a:t>
                      </a:r>
                      <a:r>
                        <a:rPr lang="en-US" sz="2400" kern="1200" dirty="0" smtClean="0">
                          <a:solidFill>
                            <a:schemeClr val="dk1"/>
                          </a:solidFill>
                          <a:latin typeface="Times New Roman" pitchFamily="18" charset="0"/>
                          <a:ea typeface="+mn-ea"/>
                          <a:cs typeface="Times New Roman" pitchFamily="18" charset="0"/>
                        </a:rPr>
                        <a:t> </a:t>
                      </a:r>
                      <a:r>
                        <a:rPr lang="en-US" sz="2400" kern="1200" dirty="0" err="1" smtClean="0">
                          <a:solidFill>
                            <a:schemeClr val="dk1"/>
                          </a:solidFill>
                          <a:latin typeface="Times New Roman" pitchFamily="18" charset="0"/>
                          <a:ea typeface="+mn-ea"/>
                          <a:cs typeface="Times New Roman" pitchFamily="18" charset="0"/>
                        </a:rPr>
                        <a:t>một</a:t>
                      </a:r>
                      <a:r>
                        <a:rPr lang="en-US" sz="2400" kern="1200" baseline="0" dirty="0" smtClean="0">
                          <a:solidFill>
                            <a:schemeClr val="dk1"/>
                          </a:solidFill>
                          <a:latin typeface="Times New Roman" pitchFamily="18" charset="0"/>
                          <a:ea typeface="+mn-ea"/>
                          <a:cs typeface="Times New Roman" pitchFamily="18" charset="0"/>
                        </a:rPr>
                        <a:t> </a:t>
                      </a:r>
                      <a:r>
                        <a:rPr lang="en-US" sz="2400" kern="1200" dirty="0" err="1" smtClean="0">
                          <a:solidFill>
                            <a:schemeClr val="dk1"/>
                          </a:solidFill>
                          <a:latin typeface="Times New Roman" pitchFamily="18" charset="0"/>
                          <a:ea typeface="+mn-ea"/>
                          <a:cs typeface="Times New Roman" pitchFamily="18" charset="0"/>
                        </a:rPr>
                        <a:t>hướng</a:t>
                      </a:r>
                      <a:r>
                        <a:rPr lang="en-US" sz="2400" kern="1200" dirty="0" smtClean="0">
                          <a:solidFill>
                            <a:schemeClr val="dk1"/>
                          </a:solidFill>
                          <a:latin typeface="Times New Roman" pitchFamily="18" charset="0"/>
                          <a:ea typeface="+mn-ea"/>
                          <a:cs typeface="Times New Roman" pitchFamily="18" charset="0"/>
                        </a:rPr>
                        <a:t> dẫn viên du lịch  để giới thiệu với bạn bè quốc tế về các truyền thống tốt đẹp của quê hưowng.</a:t>
                      </a:r>
                    </a:p>
                    <a:p>
                      <a:pPr algn="just"/>
                      <a:r>
                        <a:rPr lang="en-US" sz="2400" kern="1200" dirty="0" smtClean="0">
                          <a:solidFill>
                            <a:schemeClr val="dk1"/>
                          </a:solidFill>
                          <a:latin typeface="Times New Roman" pitchFamily="18" charset="0"/>
                          <a:ea typeface="+mn-ea"/>
                          <a:cs typeface="Times New Roman" pitchFamily="18" charset="0"/>
                        </a:rPr>
                        <a:t> Vân luôn chăm chỉ tích cực học tập tham gia các hoạt động trải nghiệm tìm hiểu về giá trị lịch sử, văn hóa của quê hương mình. </a:t>
                      </a:r>
                      <a:endParaRPr lang="en-US" dirty="0"/>
                    </a:p>
                  </a:txBody>
                  <a:tcPr>
                    <a:solidFill>
                      <a:schemeClr val="accent4">
                        <a:lumMod val="40000"/>
                        <a:lumOff val="60000"/>
                      </a:schemeClr>
                    </a:solidFill>
                  </a:tcPr>
                </a:tc>
                <a:tc>
                  <a:txBody>
                    <a:bodyPr/>
                    <a:lstStyle/>
                    <a:p>
                      <a:pPr algn="just"/>
                      <a:r>
                        <a:rPr lang="en-US" sz="2400" kern="1200" dirty="0" smtClean="0">
                          <a:solidFill>
                            <a:schemeClr val="dk1"/>
                          </a:solidFill>
                          <a:latin typeface="Times New Roman" pitchFamily="18" charset="0"/>
                          <a:ea typeface="+mn-ea"/>
                          <a:cs typeface="Times New Roman" pitchFamily="18" charset="0"/>
                        </a:rPr>
                        <a:t>+ Hùng đã giữ gìn và phát huy truyền thống yêu thương con người.</a:t>
                      </a:r>
                    </a:p>
                    <a:p>
                      <a:pPr algn="just"/>
                      <a:r>
                        <a:rPr lang="en-US" sz="2400" kern="1200" dirty="0" smtClean="0">
                          <a:solidFill>
                            <a:schemeClr val="dk1"/>
                          </a:solidFill>
                          <a:latin typeface="Times New Roman" pitchFamily="18" charset="0"/>
                          <a:ea typeface="+mn-ea"/>
                          <a:cs typeface="Times New Roman" pitchFamily="18" charset="0"/>
                        </a:rPr>
                        <a:t>+ Hùng chăm chỉ học tập, tích cực tham gia các hoạt động thiện nguyện, đền ơn đáp nghãi, giúp đỡ các gia đình chính sách, gia đình có hoàn cảnh khó khăn. </a:t>
                      </a:r>
                    </a:p>
                    <a:p>
                      <a:endParaRPr lang="en-US" dirty="0"/>
                    </a:p>
                  </a:txBody>
                  <a:tcPr>
                    <a:solidFill>
                      <a:schemeClr val="accent2">
                        <a:lumMod val="60000"/>
                        <a:lumOff val="40000"/>
                      </a:scheme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283210"/>
            <a:ext cx="9525000" cy="7080250"/>
          </a:xfrm>
          <a:prstGeom prst="rect">
            <a:avLst/>
          </a:prstGeom>
        </p:spPr>
      </p:pic>
      <p:sp>
        <p:nvSpPr>
          <p:cNvPr id="2" name="Title 1"/>
          <p:cNvSpPr>
            <a:spLocks noGrp="1"/>
          </p:cNvSpPr>
          <p:nvPr>
            <p:ph type="title"/>
          </p:nvPr>
        </p:nvSpPr>
        <p:spPr/>
        <p:txBody>
          <a:bodyPr>
            <a:normAutofit fontScale="90000"/>
          </a:bodyPr>
          <a:lstStyle/>
          <a:p>
            <a:pPr lvl="0"/>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i="1" dirty="0" smtClean="0">
                <a:solidFill>
                  <a:srgbClr val="FF0000"/>
                </a:solidFill>
                <a:latin typeface="Times New Roman" pitchFamily="18" charset="0"/>
                <a:cs typeface="Times New Roman" pitchFamily="18" charset="0"/>
              </a:rPr>
              <a:t>Em có đồng ý với thái độ và hành vi của </a:t>
            </a:r>
            <a:r>
              <a:rPr lang="en-US" i="1" dirty="0" err="1" smtClean="0">
                <a:solidFill>
                  <a:srgbClr val="FF0000"/>
                </a:solidFill>
                <a:latin typeface="Times New Roman" pitchFamily="18" charset="0"/>
                <a:cs typeface="Times New Roman" pitchFamily="18" charset="0"/>
              </a:rPr>
              <a:t>Quân</a:t>
            </a:r>
            <a:r>
              <a:rPr lang="en-US" i="1" dirty="0" smtClean="0">
                <a:solidFill>
                  <a:srgbClr val="FF0000"/>
                </a:solidFill>
                <a:latin typeface="Times New Roman" pitchFamily="18" charset="0"/>
                <a:cs typeface="Times New Roman" pitchFamily="18" charset="0"/>
              </a:rPr>
              <a:t> </a:t>
            </a:r>
            <a:r>
              <a:rPr lang="en-US" i="1" dirty="0" err="1" smtClean="0">
                <a:solidFill>
                  <a:srgbClr val="FF0000"/>
                </a:solidFill>
                <a:latin typeface="Times New Roman" pitchFamily="18" charset="0"/>
                <a:cs typeface="Times New Roman" pitchFamily="18" charset="0"/>
              </a:rPr>
              <a:t>không</a:t>
            </a:r>
            <a:r>
              <a:rPr lang="en-US" i="1" dirty="0" smtClean="0">
                <a:solidFill>
                  <a:srgbClr val="FF0000"/>
                </a:solidFill>
                <a:latin typeface="Times New Roman" pitchFamily="18" charset="0"/>
                <a:cs typeface="Times New Roman" pitchFamily="18" charset="0"/>
              </a:rPr>
              <a:t>? Vì sao?</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normAutofit fontScale="92500" lnSpcReduction="20000"/>
          </a:bodyPr>
          <a:lstStyle/>
          <a:p>
            <a:pPr algn="just"/>
            <a:r>
              <a:rPr lang="en-US" dirty="0" smtClean="0">
                <a:latin typeface="Times New Roman" panose="02020603050405020304" pitchFamily="18" charset="0"/>
                <a:cs typeface="Times New Roman" panose="02020603050405020304" pitchFamily="18" charset="0"/>
              </a:rPr>
              <a:t>Em không đồng ý với thái độ của anh Q. Hành động thể hiện sự không tôn trọng và ngăn cấm người khác tìm hiểu, tham gia về truyền thống nghệ thuật dân gian của địa phương.</a:t>
            </a:r>
          </a:p>
          <a:p>
            <a:pPr algn="just"/>
            <a:r>
              <a:rPr lang="en-US" dirty="0" smtClean="0">
                <a:latin typeface="Times New Roman" panose="02020603050405020304" pitchFamily="18" charset="0"/>
                <a:cs typeface="Times New Roman" panose="02020603050405020304" pitchFamily="18" charset="0"/>
              </a:rPr>
              <a:t>Vì các loại hình nghệ thuật dân gia của địa phương lưu giữ những nét đẹp của quê hương như truyền thống yêu nước, hiếu học, tăng gia sản xuất lao động, yêu thương con người, đoàn kết,... Tổ chức các hoạt động nghệ thuật dân gian là một phần lưu giữ những nét đẹp văn hóa của quê hương.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heckerboard(across)">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ải xuống (1).jpg"/>
          <p:cNvPicPr>
            <a:picLocks noGrp="1" noChangeAspect="1"/>
          </p:cNvPicPr>
          <p:nvPr>
            <p:ph idx="1"/>
          </p:nvPr>
        </p:nvPicPr>
        <p:blipFill>
          <a:blip r:embed="rId2"/>
          <a:stretch>
            <a:fillRect/>
          </a:stretch>
        </p:blipFill>
        <p:spPr>
          <a:xfrm>
            <a:off x="685800" y="0"/>
            <a:ext cx="7391400" cy="6629400"/>
          </a:xfrm>
        </p:spPr>
      </p:pic>
      <p:sp>
        <p:nvSpPr>
          <p:cNvPr id="2" name="Title 1"/>
          <p:cNvSpPr>
            <a:spLocks noGrp="1"/>
          </p:cNvSpPr>
          <p:nvPr>
            <p:ph type="title"/>
          </p:nvPr>
        </p:nvSpPr>
        <p:spPr>
          <a:xfrm>
            <a:off x="457200" y="457200"/>
            <a:ext cx="8229600" cy="1524000"/>
          </a:xfrm>
        </p:spPr>
        <p:txBody>
          <a:bodyPr>
            <a:normAutofit fontScale="90000"/>
          </a:bodyPr>
          <a:lstStyle/>
          <a:p>
            <a:pPr lvl="0"/>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dirty="0" smtClean="0">
                <a:latin typeface="Times New Roman" pitchFamily="18" charset="0"/>
                <a:ea typeface="Times New Roman" panose="02020603050405020304" pitchFamily="18" charset="0"/>
                <a:cs typeface="Times New Roman" pitchFamily="18" charset="0"/>
              </a:rPr>
              <a:t/>
            </a:r>
            <a:br>
              <a:rPr lang="en-US" dirty="0" smtClean="0">
                <a:latin typeface="Times New Roman" pitchFamily="18" charset="0"/>
                <a:ea typeface="Times New Roman" panose="02020603050405020304" pitchFamily="18" charset="0"/>
                <a:cs typeface="Times New Roman" pitchFamily="18" charset="0"/>
              </a:rPr>
            </a:br>
            <a:endParaRPr lang="en-US" dirty="0"/>
          </a:p>
        </p:txBody>
      </p:sp>
      <p:sp>
        <p:nvSpPr>
          <p:cNvPr id="9" name="Cloud 8"/>
          <p:cNvSpPr/>
          <p:nvPr/>
        </p:nvSpPr>
        <p:spPr>
          <a:xfrm>
            <a:off x="0" y="1676400"/>
            <a:ext cx="4724400" cy="4953000"/>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anose="02020603050405020304" pitchFamily="18" charset="0"/>
                <a:cs typeface="Times New Roman" panose="02020603050405020304" pitchFamily="18" charset="0"/>
              </a:rPr>
              <a:t>+ Siêng năng, kiên trì học tập và rèn luyện, đoàn kết giúp đỡ nhau, chủ động và tích cực tham gia các hoạt động cộng đồng, góp phần vào sự phát triển của quê hương</a:t>
            </a:r>
            <a:r>
              <a:rPr lang="en-US" sz="2400" dirty="0" smtClean="0">
                <a:solidFill>
                  <a:schemeClr val="tx2"/>
                </a:solidFill>
                <a:latin typeface="Times New Roman" panose="02020603050405020304" pitchFamily="18" charset="0"/>
                <a:cs typeface="Times New Roman" panose="02020603050405020304" pitchFamily="18" charset="0"/>
              </a:rPr>
              <a:t>.</a:t>
            </a:r>
          </a:p>
          <a:p>
            <a:pPr algn="ctr"/>
            <a:endParaRPr lang="en-US" sz="2400" dirty="0">
              <a:solidFill>
                <a:schemeClr val="tx1"/>
              </a:solidFill>
            </a:endParaRPr>
          </a:p>
        </p:txBody>
      </p:sp>
      <p:sp>
        <p:nvSpPr>
          <p:cNvPr id="11" name="Cloud 10"/>
          <p:cNvSpPr/>
          <p:nvPr/>
        </p:nvSpPr>
        <p:spPr>
          <a:xfrm>
            <a:off x="4648200" y="1905000"/>
            <a:ext cx="4114800" cy="4953000"/>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 Phê phán những hành động làm tổn hại đến truyền thống tốt đẹp của quê hương.</a:t>
            </a:r>
          </a:p>
          <a:p>
            <a:pPr algn="ctr"/>
            <a:endParaRPr lang="en-US" sz="2800" dirty="0">
              <a:solidFill>
                <a:schemeClr val="tx1"/>
              </a:solidFill>
            </a:endParaRPr>
          </a:p>
        </p:txBody>
      </p:sp>
      <p:sp>
        <p:nvSpPr>
          <p:cNvPr id="6" name="Rectangular Callout 5"/>
          <p:cNvSpPr/>
          <p:nvPr/>
        </p:nvSpPr>
        <p:spPr>
          <a:xfrm>
            <a:off x="685800" y="263652"/>
            <a:ext cx="8077200" cy="1298448"/>
          </a:xfrm>
          <a:prstGeom prst="wedgeRectCallou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err="1" smtClean="0">
                <a:solidFill>
                  <a:srgbClr val="0070C0"/>
                </a:solidFill>
                <a:latin typeface="Times New Roman" pitchFamily="18" charset="0"/>
                <a:cs typeface="Times New Roman" pitchFamily="18" charset="0"/>
              </a:rPr>
              <a:t>Nêu</a:t>
            </a:r>
            <a:r>
              <a:rPr lang="en-US" sz="3200" i="1" dirty="0" smtClean="0">
                <a:solidFill>
                  <a:srgbClr val="0070C0"/>
                </a:solidFill>
                <a:latin typeface="Times New Roman" pitchFamily="18" charset="0"/>
                <a:cs typeface="Times New Roman" pitchFamily="18" charset="0"/>
              </a:rPr>
              <a:t> những việc em có thể làm để giữ gìn, phát huy truyền thống tốt đẹp của quê hương?</a:t>
            </a:r>
            <a:endParaRPr lang="en-US" sz="32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ải xuống (1).jpg"/>
          <p:cNvPicPr>
            <a:picLocks noGrp="1" noChangeAspect="1"/>
          </p:cNvPicPr>
          <p:nvPr>
            <p:ph idx="1"/>
          </p:nvPr>
        </p:nvPicPr>
        <p:blipFill>
          <a:blip r:embed="rId2"/>
          <a:stretch>
            <a:fillRect/>
          </a:stretch>
        </p:blipFill>
        <p:spPr>
          <a:xfrm>
            <a:off x="685800" y="0"/>
            <a:ext cx="7391400" cy="6629400"/>
          </a:xfrm>
        </p:spPr>
      </p:pic>
      <p:sp>
        <p:nvSpPr>
          <p:cNvPr id="2" name="Title 1"/>
          <p:cNvSpPr>
            <a:spLocks noGrp="1"/>
          </p:cNvSpPr>
          <p:nvPr>
            <p:ph type="title"/>
          </p:nvPr>
        </p:nvSpPr>
        <p:spPr>
          <a:xfrm>
            <a:off x="457200" y="457200"/>
            <a:ext cx="8229600" cy="1143000"/>
          </a:xfrm>
        </p:spPr>
        <p:txBody>
          <a:bodyPr>
            <a:normAutofit fontScale="90000"/>
          </a:bodyPr>
          <a:lstStyle/>
          <a:p>
            <a:pPr lvl="0"/>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sz="3600" i="1" dirty="0" smtClean="0">
                <a:solidFill>
                  <a:srgbClr val="FF0000"/>
                </a:solidFill>
                <a:latin typeface="Times New Roman" pitchFamily="18" charset="0"/>
                <a:cs typeface="Times New Roman" pitchFamily="18" charset="0"/>
              </a:rPr>
              <a:t>Nêu những việc làm không giữ gìn, phát huy truyền thống tốt đẹp của quê hương</a:t>
            </a:r>
            <a:r>
              <a:rPr lang="en-US" i="1" dirty="0" smtClean="0">
                <a:latin typeface="Times New Roman" pitchFamily="18" charset="0"/>
                <a:cs typeface="Times New Roman" pitchFamily="18" charset="0"/>
              </a:rPr>
              <a:t>?</a:t>
            </a:r>
            <a:br>
              <a:rPr lang="en-US" i="1" dirty="0" smtClean="0">
                <a:latin typeface="Times New Roman" pitchFamily="18" charset="0"/>
                <a:cs typeface="Times New Roman" pitchFamily="18" charset="0"/>
              </a:rPr>
            </a:br>
            <a:r>
              <a:rPr lang="en-US" dirty="0" smtClean="0">
                <a:latin typeface="Times New Roman" pitchFamily="18" charset="0"/>
                <a:ea typeface="Times New Roman" panose="02020603050405020304" pitchFamily="18" charset="0"/>
                <a:cs typeface="Times New Roman" pitchFamily="18" charset="0"/>
              </a:rPr>
              <a:t/>
            </a:r>
            <a:br>
              <a:rPr lang="en-US" dirty="0" smtClean="0">
                <a:latin typeface="Times New Roman" pitchFamily="18" charset="0"/>
                <a:ea typeface="Times New Roman" panose="02020603050405020304" pitchFamily="18" charset="0"/>
                <a:cs typeface="Times New Roman" pitchFamily="18" charset="0"/>
              </a:rPr>
            </a:br>
            <a:endParaRPr lang="en-US" dirty="0"/>
          </a:p>
        </p:txBody>
      </p:sp>
      <p:sp>
        <p:nvSpPr>
          <p:cNvPr id="9" name="Cloud 8"/>
          <p:cNvSpPr/>
          <p:nvPr/>
        </p:nvSpPr>
        <p:spPr>
          <a:xfrm>
            <a:off x="990600" y="1676400"/>
            <a:ext cx="3352800" cy="4953000"/>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Ngăn cấm người khác tham gia các hoạt động cộng đồng nhằm giữ gìn và phát huy truyền thống quê hương.</a:t>
            </a:r>
          </a:p>
          <a:p>
            <a:pPr algn="ctr"/>
            <a:endParaRPr lang="en-US" sz="2400" dirty="0">
              <a:solidFill>
                <a:schemeClr val="tx1"/>
              </a:solidFill>
            </a:endParaRPr>
          </a:p>
        </p:txBody>
      </p:sp>
      <p:sp>
        <p:nvSpPr>
          <p:cNvPr id="11" name="Cloud 10"/>
          <p:cNvSpPr/>
          <p:nvPr/>
        </p:nvSpPr>
        <p:spPr>
          <a:xfrm>
            <a:off x="4572000" y="1905000"/>
            <a:ext cx="3352800" cy="4953000"/>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 Nói xấu, xuyên tạc truyền thống tốt đẹp của quê hương...</a:t>
            </a:r>
          </a:p>
          <a:p>
            <a:pPr algn="ct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2"/>
          <a:stretch>
            <a:fillRect/>
          </a:stretch>
        </p:blipFill>
        <p:spPr>
          <a:xfrm>
            <a:off x="0" y="32269"/>
            <a:ext cx="9144000" cy="6793462"/>
          </a:xfrm>
          <a:prstGeom prst="rect">
            <a:avLst/>
          </a:prstGeom>
        </p:spPr>
      </p:pic>
      <p:pic>
        <p:nvPicPr>
          <p:cNvPr id="6" name="Picture 5"/>
          <p:cNvPicPr>
            <a:picLocks noChangeAspect="1"/>
          </p:cNvPicPr>
          <p:nvPr/>
        </p:nvPicPr>
        <p:blipFill>
          <a:blip r:embed="rId3"/>
          <a:stretch>
            <a:fillRect/>
          </a:stretch>
        </p:blipFill>
        <p:spPr>
          <a:xfrm>
            <a:off x="499961" y="0"/>
            <a:ext cx="3044239" cy="6781800"/>
          </a:xfrm>
          <a:prstGeom prst="rect">
            <a:avLst/>
          </a:prstGeom>
        </p:spPr>
      </p:pic>
      <p:sp>
        <p:nvSpPr>
          <p:cNvPr id="7" name="Rectangle 6"/>
          <p:cNvSpPr>
            <a:spLocks noChangeArrowheads="1"/>
          </p:cNvSpPr>
          <p:nvPr/>
        </p:nvSpPr>
        <p:spPr bwMode="auto">
          <a:xfrm rot="21274563">
            <a:off x="925728" y="171884"/>
            <a:ext cx="219270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000" b="1" i="0" u="none" strike="noStrike" kern="1200" cap="none" spc="0" normalizeH="0" baseline="0" noProof="0" dirty="0" smtClean="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a:t>
            </a:r>
            <a:r>
              <a:rPr lang="en-US" altLang="en-US" sz="4000" b="1" dirty="0" smtClean="0">
                <a:solidFill>
                  <a:srgbClr val="0000FF"/>
                </a:solidFill>
                <a:latin typeface="Times New Roman" panose="02020603050405020304" pitchFamily="18" charset="0"/>
                <a:ea typeface="Helvetica Neue"/>
                <a:cs typeface="Times New Roman" panose="02020603050405020304" pitchFamily="18" charset="0"/>
              </a:rPr>
              <a:t>1: Tự hào về truyền thống quê hương</a:t>
            </a:r>
            <a:r>
              <a:rPr kumimoji="0" lang="en-US" alt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3609786" y="32269"/>
            <a:ext cx="5478053" cy="6008237"/>
          </a:xfrm>
          <a:prstGeom prst="rect">
            <a:avLst/>
          </a:prstGeom>
        </p:spPr>
      </p:pic>
      <p:sp>
        <p:nvSpPr>
          <p:cNvPr id="9" name="文本框 6"/>
          <p:cNvSpPr txBox="1"/>
          <p:nvPr/>
        </p:nvSpPr>
        <p:spPr>
          <a:xfrm>
            <a:off x="4419600" y="2807378"/>
            <a:ext cx="3810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LUYỆN TẬP</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1539500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eparation 4"/>
          <p:cNvSpPr/>
          <p:nvPr/>
        </p:nvSpPr>
        <p:spPr>
          <a:xfrm>
            <a:off x="2832829" y="2115439"/>
            <a:ext cx="2485189" cy="1831848"/>
          </a:xfrm>
          <a:prstGeom prst="flowChartPreparation">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smtClean="0">
                <a:solidFill>
                  <a:srgbClr val="FF0000"/>
                </a:solidFill>
                <a:latin typeface="Times New Roman" panose="02020603050405020304" pitchFamily="18" charset="0"/>
                <a:cs typeface="Times New Roman" panose="02020603050405020304" pitchFamily="18" charset="0"/>
              </a:rPr>
              <a:t>Tự</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hào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quê</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hương</a:t>
            </a:r>
            <a:endParaRPr lang="en-US" sz="2400" b="1" dirty="0">
              <a:solidFill>
                <a:srgbClr val="FF0000"/>
              </a:solidFill>
              <a:latin typeface="Times New Roman" panose="02020603050405020304" pitchFamily="18" charset="0"/>
              <a:cs typeface="Times New Roman" panose="02020603050405020304" pitchFamily="18" charset="0"/>
            </a:endParaRPr>
          </a:p>
          <a:p>
            <a:pPr algn="ctr"/>
            <a:r>
              <a:rPr lang="en-US" dirty="0" smtClean="0">
                <a:solidFill>
                  <a:srgbClr val="FF0000"/>
                </a:solidFill>
              </a:rPr>
              <a:t> </a:t>
            </a:r>
            <a:endParaRPr lang="en-US" dirty="0">
              <a:solidFill>
                <a:srgbClr val="FF0000"/>
              </a:solidFill>
            </a:endParaRPr>
          </a:p>
        </p:txBody>
      </p:sp>
      <p:sp>
        <p:nvSpPr>
          <p:cNvPr id="6" name="Bent Arrow 5"/>
          <p:cNvSpPr/>
          <p:nvPr/>
        </p:nvSpPr>
        <p:spPr>
          <a:xfrm>
            <a:off x="3932590" y="909025"/>
            <a:ext cx="196566" cy="119771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4948600" y="30840"/>
            <a:ext cx="4159577" cy="1631216"/>
          </a:xfrm>
          <a:prstGeom prst="rect">
            <a:avLst/>
          </a:prstGeom>
          <a:solidFill>
            <a:schemeClr val="accent5"/>
          </a:solidFill>
        </p:spPr>
        <p:txBody>
          <a:bodyPr wrap="square">
            <a:spAutoFit/>
          </a:bodyPr>
          <a:lstStyle/>
          <a:p>
            <a:pPr algn="just"/>
            <a:r>
              <a:rPr lang="en-US" sz="2000" i="1" dirty="0" err="1">
                <a:latin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trị</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tốt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đẹp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riêng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biệt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mỗi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vùng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miền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thành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khẳng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định</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thời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lưu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truyền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từ</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này</a:t>
            </a:r>
            <a:r>
              <a:rPr lang="en-US" sz="2000" i="1" dirty="0">
                <a:latin typeface="Times New Roman" panose="02020603050405020304" pitchFamily="18" charset="0"/>
                <a:cs typeface="Times New Roman" panose="02020603050405020304" pitchFamily="18" charset="0"/>
              </a:rPr>
              <a:t> qua </a:t>
            </a:r>
            <a:r>
              <a:rPr lang="en-US" sz="2000" i="1" dirty="0" err="1">
                <a:latin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khác</a:t>
            </a:r>
            <a:r>
              <a:rPr lang="en-US" sz="2000" i="1" dirty="0">
                <a:latin typeface="Times New Roman" panose="02020603050405020304" pitchFamily="18" charset="0"/>
                <a:cs typeface="Times New Roman" panose="02020603050405020304" pitchFamily="18" charset="0"/>
              </a:rPr>
              <a:t>.</a:t>
            </a:r>
            <a:r>
              <a:rPr lang="en-US" sz="200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p:sp>
        <p:nvSpPr>
          <p:cNvPr id="8" name="Right Arrow 7"/>
          <p:cNvSpPr/>
          <p:nvPr/>
        </p:nvSpPr>
        <p:spPr>
          <a:xfrm>
            <a:off x="5313229" y="2984508"/>
            <a:ext cx="25546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H="1">
            <a:off x="5578888" y="2589757"/>
            <a:ext cx="1072467" cy="830997"/>
          </a:xfrm>
          <a:prstGeom prst="rect">
            <a:avLst/>
          </a:prstGeom>
          <a:solidFill>
            <a:srgbClr val="FFC000"/>
          </a:solidFill>
        </p:spPr>
        <p:txBody>
          <a:bodyPr wrap="square">
            <a:spAutoFit/>
          </a:bodyPr>
          <a:lstStyle/>
          <a:p>
            <a:pPr lvl="0">
              <a:defRPr/>
            </a:pPr>
            <a:r>
              <a:rPr lang="en-US" sz="2400" dirty="0" err="1" smtClean="0">
                <a:solidFill>
                  <a:schemeClr val="tx1">
                    <a:lumMod val="85000"/>
                    <a:lumOff val="15000"/>
                  </a:schemeClr>
                </a:solidFill>
                <a:latin typeface="Times New Roman" panose="02020603050405020304" pitchFamily="18" charset="0"/>
                <a:cs typeface="Times New Roman" panose="02020603050405020304" pitchFamily="18" charset="0"/>
              </a:rPr>
              <a:t>Truyền</a:t>
            </a:r>
            <a:r>
              <a:rPr lang="en-US" sz="24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85000"/>
                    <a:lumOff val="15000"/>
                  </a:schemeClr>
                </a:solidFill>
                <a:latin typeface="Times New Roman" panose="02020603050405020304" pitchFamily="18" charset="0"/>
                <a:cs typeface="Times New Roman" panose="02020603050405020304" pitchFamily="18" charset="0"/>
              </a:rPr>
              <a:t>thống</a:t>
            </a: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129157" y="455642"/>
            <a:ext cx="819444" cy="830997"/>
          </a:xfrm>
          <a:prstGeom prst="rect">
            <a:avLst/>
          </a:prstGeom>
          <a:solidFill>
            <a:srgbClr val="FFC000"/>
          </a:solidFill>
        </p:spPr>
        <p:txBody>
          <a:bodyPr wrap="square">
            <a:spAutoFit/>
          </a:bodyPr>
          <a:lstStyle/>
          <a:p>
            <a:pPr lvl="0">
              <a:defRPr/>
            </a:pPr>
            <a:r>
              <a:rPr lang="en-US" sz="2400" dirty="0" err="1" smtClean="0">
                <a:solidFill>
                  <a:schemeClr val="tx1">
                    <a:lumMod val="85000"/>
                    <a:lumOff val="15000"/>
                  </a:schemeClr>
                </a:solidFill>
                <a:latin typeface="Times New Roman" panose="02020603050405020304" pitchFamily="18" charset="0"/>
                <a:cs typeface="Times New Roman" panose="02020603050405020304" pitchFamily="18" charset="0"/>
              </a:rPr>
              <a:t>Khái</a:t>
            </a:r>
            <a:r>
              <a:rPr lang="en-US" sz="24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400" dirty="0" err="1" smtClean="0">
                <a:solidFill>
                  <a:schemeClr val="tx1">
                    <a:lumMod val="85000"/>
                    <a:lumOff val="15000"/>
                  </a:schemeClr>
                </a:solidFill>
                <a:latin typeface="Times New Roman" panose="02020603050405020304" pitchFamily="18" charset="0"/>
                <a:cs typeface="Times New Roman" panose="02020603050405020304" pitchFamily="18" charset="0"/>
              </a:rPr>
              <a:t>niệm</a:t>
            </a:r>
            <a:endParaRPr lang="en-US" sz="24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136904" y="5419315"/>
            <a:ext cx="1237839" cy="461665"/>
          </a:xfrm>
          <a:prstGeom prst="rect">
            <a:avLst/>
          </a:prstGeom>
          <a:solidFill>
            <a:srgbClr val="FFC000"/>
          </a:solidFill>
        </p:spPr>
        <p:txBody>
          <a:bodyPr wrap="none">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Ý </a:t>
            </a:r>
            <a:r>
              <a:rPr lang="en-US" sz="2400" dirty="0" err="1">
                <a:solidFill>
                  <a:prstClr val="black"/>
                </a:solidFill>
                <a:latin typeface="Times New Roman" panose="02020603050405020304" pitchFamily="18" charset="0"/>
                <a:cs typeface="Times New Roman" panose="02020603050405020304" pitchFamily="18" charset="0"/>
              </a:rPr>
              <a:t>nghĩa</a:t>
            </a:r>
            <a:r>
              <a:rPr lang="en-US" sz="2000" dirty="0">
                <a:solidFill>
                  <a:prstClr val="black"/>
                </a:solidFill>
                <a:latin typeface="Times New Roman" panose="02020603050405020304" pitchFamily="18" charset="0"/>
                <a:cs typeface="Times New Roman" panose="02020603050405020304" pitchFamily="18" charset="0"/>
              </a:rPr>
              <a:t>:</a:t>
            </a:r>
          </a:p>
        </p:txBody>
      </p:sp>
      <p:sp>
        <p:nvSpPr>
          <p:cNvPr id="17" name="Bent Arrow 16"/>
          <p:cNvSpPr/>
          <p:nvPr/>
        </p:nvSpPr>
        <p:spPr>
          <a:xfrm flipV="1">
            <a:off x="3908304" y="3921179"/>
            <a:ext cx="209968" cy="172896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762656" y="4308507"/>
            <a:ext cx="3352800" cy="1200329"/>
          </a:xfrm>
          <a:prstGeom prst="rect">
            <a:avLst/>
          </a:prstGeom>
          <a:solidFill>
            <a:schemeClr val="accent5"/>
          </a:solidFill>
        </p:spPr>
        <p:txBody>
          <a:bodyPr wrap="square">
            <a:spAutoFit/>
          </a:bodyPr>
          <a:lstStyle/>
          <a:p>
            <a:pPr lvl="0" algn="just">
              <a:defRPr/>
            </a:pP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endParaRPr lang="en-US" sz="2400" dirty="0">
              <a:latin typeface="Times New Roman" panose="02020603050405020304" pitchFamily="18" charset="0"/>
              <a:cs typeface="Times New Roman" panose="02020603050405020304" pitchFamily="18" charset="0"/>
            </a:endParaRPr>
          </a:p>
        </p:txBody>
      </p:sp>
      <p:sp>
        <p:nvSpPr>
          <p:cNvPr id="20" name="Rectangle 19"/>
          <p:cNvSpPr/>
          <p:nvPr/>
        </p:nvSpPr>
        <p:spPr>
          <a:xfrm>
            <a:off x="5755377" y="5629567"/>
            <a:ext cx="3312423" cy="1200329"/>
          </a:xfrm>
          <a:prstGeom prst="rect">
            <a:avLst/>
          </a:prstGeom>
          <a:solidFill>
            <a:schemeClr val="accent5"/>
          </a:solid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vượt</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khăn</a:t>
            </a:r>
            <a:endParaRPr lang="en-US" sz="2400" dirty="0">
              <a:latin typeface="Times New Roman" panose="02020603050405020304" pitchFamily="18" charset="0"/>
              <a:cs typeface="Times New Roman" panose="02020603050405020304" pitchFamily="18" charset="0"/>
            </a:endParaRPr>
          </a:p>
        </p:txBody>
      </p:sp>
      <p:sp>
        <p:nvSpPr>
          <p:cNvPr id="21" name="Rectangle 20"/>
          <p:cNvSpPr/>
          <p:nvPr/>
        </p:nvSpPr>
        <p:spPr>
          <a:xfrm>
            <a:off x="1585264" y="2537526"/>
            <a:ext cx="1029280" cy="1200329"/>
          </a:xfrm>
          <a:prstGeom prst="rect">
            <a:avLst/>
          </a:prstGeom>
          <a:solidFill>
            <a:srgbClr val="FFC000"/>
          </a:solidFill>
        </p:spPr>
        <p:txBody>
          <a:bodyPr wrap="square">
            <a:spAutoFit/>
          </a:bodyPr>
          <a:lstStyle/>
          <a:p>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rèn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luyện</a:t>
            </a:r>
            <a:r>
              <a:rPr lang="en-US" sz="2400" dirty="0" smtClean="0">
                <a:solidFill>
                  <a:prstClr val="black"/>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2" name="Rectangle 21"/>
          <p:cNvSpPr/>
          <p:nvPr/>
        </p:nvSpPr>
        <p:spPr>
          <a:xfrm>
            <a:off x="232302" y="132477"/>
            <a:ext cx="1760048" cy="2308324"/>
          </a:xfrm>
          <a:prstGeom prst="rect">
            <a:avLst/>
          </a:prstGeom>
          <a:solidFill>
            <a:schemeClr val="accent5">
              <a:lumMod val="40000"/>
              <a:lumOff val="60000"/>
            </a:schemeClr>
          </a:solidFill>
        </p:spPr>
        <p:txBody>
          <a:bodyPr wrap="square">
            <a:spAutoFit/>
          </a:bodyPr>
          <a:lstStyle/>
          <a:p>
            <a:pPr lvl="0" algn="just">
              <a:defRPr/>
            </a:pPr>
            <a:r>
              <a:rPr lang="en-US" sz="2400" dirty="0" err="1">
                <a:latin typeface="Times New Roman" panose="02020603050405020304" pitchFamily="18" charset="0"/>
                <a:cs typeface="Times New Roman" panose="02020603050405020304" pitchFamily="18" charset="0"/>
              </a:rPr>
              <a:t>Siêng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76200" y="3921180"/>
            <a:ext cx="1793839" cy="1200329"/>
          </a:xfrm>
          <a:prstGeom prst="rect">
            <a:avLst/>
          </a:prstGeom>
          <a:solidFill>
            <a:schemeClr val="accent5">
              <a:lumMod val="60000"/>
              <a:lumOff val="40000"/>
            </a:schemeClr>
          </a:solidFill>
        </p:spPr>
        <p:txBody>
          <a:bodyPr wrap="square">
            <a:spAutoFit/>
          </a:bodyPr>
          <a:lstStyle/>
          <a:p>
            <a:pPr algn="just">
              <a:defRPr/>
            </a:pPr>
            <a:r>
              <a:rPr lang="en-US" sz="2400" dirty="0" err="1">
                <a:latin typeface="Times New Roman" panose="02020603050405020304" pitchFamily="18" charset="0"/>
                <a:cs typeface="Times New Roman" panose="02020603050405020304" pitchFamily="18" charset="0"/>
              </a:rPr>
              <a:t>Phê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sp>
        <p:nvSpPr>
          <p:cNvPr id="24" name="Right Arrow 23"/>
          <p:cNvSpPr/>
          <p:nvPr/>
        </p:nvSpPr>
        <p:spPr>
          <a:xfrm flipH="1">
            <a:off x="2614542" y="3030227"/>
            <a:ext cx="228601"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Bent Arrow 24"/>
          <p:cNvSpPr/>
          <p:nvPr/>
        </p:nvSpPr>
        <p:spPr>
          <a:xfrm flipH="1">
            <a:off x="2017591" y="1654634"/>
            <a:ext cx="243616" cy="88289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ent Arrow 25"/>
          <p:cNvSpPr/>
          <p:nvPr/>
        </p:nvSpPr>
        <p:spPr>
          <a:xfrm flipH="1" flipV="1">
            <a:off x="1988238" y="3773205"/>
            <a:ext cx="221562" cy="847541"/>
          </a:xfrm>
          <a:prstGeom prst="bentArrow">
            <a:avLst>
              <a:gd name="adj1" fmla="val 25000"/>
              <a:gd name="adj2" fmla="val 25000"/>
              <a:gd name="adj3" fmla="val 25000"/>
              <a:gd name="adj4" fmla="val 264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Left-Right-Up Arrow 26"/>
          <p:cNvSpPr/>
          <p:nvPr/>
        </p:nvSpPr>
        <p:spPr>
          <a:xfrm rot="5400000">
            <a:off x="6111260" y="2906946"/>
            <a:ext cx="1300869" cy="156671"/>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Brace 29"/>
          <p:cNvSpPr/>
          <p:nvPr/>
        </p:nvSpPr>
        <p:spPr>
          <a:xfrm>
            <a:off x="5422399" y="4794989"/>
            <a:ext cx="292601" cy="17103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6907171" y="2776167"/>
            <a:ext cx="2069845" cy="400110"/>
          </a:xfrm>
          <a:prstGeom prst="rect">
            <a:avLst/>
          </a:prstGeom>
          <a:solidFill>
            <a:schemeClr val="accent5">
              <a:lumMod val="40000"/>
              <a:lumOff val="60000"/>
            </a:schemeClr>
          </a:solidFill>
        </p:spPr>
        <p:txBody>
          <a:bodyPr wrap="square">
            <a:spAutoFit/>
          </a:bodyPr>
          <a:lstStyle/>
          <a:p>
            <a:pPr lvl="0">
              <a:defRPr/>
            </a:pPr>
            <a:r>
              <a:rPr lang="en-US" sz="2000" dirty="0" err="1" smtClean="0">
                <a:solidFill>
                  <a:prstClr val="black"/>
                </a:solidFill>
                <a:latin typeface="Times New Roman" panose="02020603050405020304" pitchFamily="18" charset="0"/>
                <a:cs typeface="Times New Roman" panose="02020603050405020304" pitchFamily="18" charset="0"/>
              </a:rPr>
              <a:t>Cần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cù</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sáng</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tạo</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6836022" y="1701176"/>
            <a:ext cx="2140994" cy="1015663"/>
          </a:xfrm>
          <a:prstGeom prst="rect">
            <a:avLst/>
          </a:prstGeom>
          <a:solidFill>
            <a:schemeClr val="accent5">
              <a:lumMod val="40000"/>
              <a:lumOff val="60000"/>
            </a:schemeClr>
          </a:solidFill>
        </p:spPr>
        <p:txBody>
          <a:bodyPr wrap="square">
            <a:spAutoFit/>
          </a:bodyPr>
          <a:lstStyle/>
          <a:p>
            <a:pPr lvl="0">
              <a:defRPr/>
            </a:pPr>
            <a:r>
              <a:rPr lang="en-US" sz="2000" dirty="0" err="1" smtClean="0">
                <a:solidFill>
                  <a:prstClr val="black"/>
                </a:solidFill>
                <a:latin typeface="Times New Roman" panose="02020603050405020304" pitchFamily="18" charset="0"/>
                <a:cs typeface="Times New Roman" panose="02020603050405020304" pitchFamily="18" charset="0"/>
              </a:rPr>
              <a:t>Yêu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nước</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đoàn</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kết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yêu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thương</a:t>
            </a:r>
            <a:r>
              <a:rPr lang="en-US" sz="2000" dirty="0" smtClean="0">
                <a:solidFill>
                  <a:prstClr val="black"/>
                </a:solidFill>
                <a:latin typeface="Times New Roman" panose="02020603050405020304" pitchFamily="18" charset="0"/>
                <a:cs typeface="Times New Roman" panose="02020603050405020304" pitchFamily="18" charset="0"/>
              </a:rPr>
              <a:t> con </a:t>
            </a:r>
            <a:r>
              <a:rPr lang="en-US" sz="2000" dirty="0" err="1" smtClean="0">
                <a:solidFill>
                  <a:prstClr val="black"/>
                </a:solidFill>
                <a:latin typeface="Times New Roman" panose="02020603050405020304" pitchFamily="18" charset="0"/>
                <a:cs typeface="Times New Roman" panose="02020603050405020304" pitchFamily="18" charset="0"/>
              </a:rPr>
              <a:t>người</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6907171" y="3392002"/>
            <a:ext cx="2069845" cy="707886"/>
          </a:xfrm>
          <a:prstGeom prst="rect">
            <a:avLst/>
          </a:prstGeom>
          <a:solidFill>
            <a:schemeClr val="accent5">
              <a:lumMod val="40000"/>
              <a:lumOff val="60000"/>
            </a:schemeClr>
          </a:solidFill>
        </p:spPr>
        <p:txBody>
          <a:bodyPr wrap="square">
            <a:spAutoFit/>
          </a:bodyPr>
          <a:lstStyle/>
          <a:p>
            <a:pPr lvl="0">
              <a:defRPr/>
            </a:pPr>
            <a:r>
              <a:rPr lang="en-US" sz="2000" dirty="0" err="1" smtClean="0">
                <a:solidFill>
                  <a:prstClr val="black"/>
                </a:solidFill>
                <a:latin typeface="Times New Roman" panose="02020603050405020304" pitchFamily="18" charset="0"/>
                <a:cs typeface="Times New Roman" panose="02020603050405020304" pitchFamily="18" charset="0"/>
              </a:rPr>
              <a:t>Giữ</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chữ</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tín</a:t>
            </a:r>
            <a:r>
              <a:rPr lang="en-US" sz="2000" dirty="0" smtClean="0">
                <a:solidFill>
                  <a:prstClr val="black"/>
                </a:solidFill>
                <a:latin typeface="Times New Roman" panose="02020603050405020304" pitchFamily="18" charset="0"/>
                <a:cs typeface="Times New Roman" panose="02020603050405020304" pitchFamily="18" charset="0"/>
              </a:rPr>
              <a:t>, </a:t>
            </a:r>
          </a:p>
          <a:p>
            <a:pPr lvl="0">
              <a:defRPr/>
            </a:pPr>
            <a:r>
              <a:rPr lang="en-US" sz="2000" dirty="0" err="1" smtClean="0">
                <a:solidFill>
                  <a:prstClr val="black"/>
                </a:solidFill>
                <a:latin typeface="Times New Roman" panose="02020603050405020304" pitchFamily="18" charset="0"/>
                <a:cs typeface="Times New Roman" panose="02020603050405020304" pitchFamily="18" charset="0"/>
              </a:rPr>
              <a:t>hiếu</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err="1" smtClean="0">
                <a:solidFill>
                  <a:prstClr val="black"/>
                </a:solidFill>
                <a:latin typeface="Times New Roman" panose="02020603050405020304" pitchFamily="18" charset="0"/>
                <a:cs typeface="Times New Roman" panose="02020603050405020304" pitchFamily="18" charset="0"/>
              </a:rPr>
              <a:t>thảo</a:t>
            </a:r>
            <a:endParaRPr lang="en-US" sz="2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330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P spid="30" grpId="0" animBg="1"/>
      <p:bldP spid="33"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5).png"/>
          <p:cNvPicPr>
            <a:picLocks noGrp="1" noChangeAspect="1"/>
          </p:cNvPicPr>
          <p:nvPr>
            <p:ph idx="1"/>
          </p:nvPr>
        </p:nvPicPr>
        <p:blipFill>
          <a:blip r:embed="rId2"/>
          <a:stretch>
            <a:fillRect/>
          </a:stretch>
        </p:blipFill>
        <p:spPr>
          <a:xfrm>
            <a:off x="457200" y="304800"/>
            <a:ext cx="8229600" cy="546595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87362"/>
          </a:xfrm>
        </p:spPr>
        <p:txBody>
          <a:bodyPr>
            <a:normAutofit fontScale="90000"/>
          </a:bodyPr>
          <a:lstStyle/>
          <a:p>
            <a:r>
              <a:rPr lang="en-US" dirty="0" smtClean="0"/>
              <a:t>Bài tập 1</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6001859"/>
              </p:ext>
            </p:extLst>
          </p:nvPr>
        </p:nvGraphicFramePr>
        <p:xfrm>
          <a:off x="0" y="609601"/>
          <a:ext cx="9144000" cy="5950327"/>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7391400">
                  <a:extLst>
                    <a:ext uri="{9D8B030D-6E8A-4147-A177-3AD203B41FA5}">
                      <a16:colId xmlns:a16="http://schemas.microsoft.com/office/drawing/2014/main" val="20001"/>
                    </a:ext>
                  </a:extLst>
                </a:gridCol>
              </a:tblGrid>
              <a:tr h="241098">
                <a:tc>
                  <a:txBody>
                    <a:bodyPr/>
                    <a:lstStyle/>
                    <a:p>
                      <a:pPr marL="0" marR="0">
                        <a:lnSpc>
                          <a:spcPct val="115000"/>
                        </a:lnSpc>
                        <a:spcBef>
                          <a:spcPts val="0"/>
                        </a:spcBef>
                        <a:spcAft>
                          <a:spcPts val="0"/>
                        </a:spcAft>
                      </a:pPr>
                      <a:r>
                        <a:rPr lang="en-US" sz="2000" b="1" dirty="0">
                          <a:latin typeface="Times New Roman"/>
                          <a:ea typeface="Courier New"/>
                          <a:cs typeface="Times New Roman"/>
                        </a:rPr>
                        <a:t>Tên truyền thống</a:t>
                      </a:r>
                      <a:endParaRPr lang="en-US" sz="2000" dirty="0">
                        <a:latin typeface="Times New Roman"/>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2000" b="1" dirty="0">
                          <a:latin typeface="Times New Roman"/>
                          <a:ea typeface="Courier New"/>
                          <a:cs typeface="Times New Roman"/>
                        </a:rPr>
                        <a:t>Những việc cần làm</a:t>
                      </a:r>
                      <a:endParaRPr lang="en-US" sz="2000" dirty="0">
                        <a:latin typeface="Times New Roman"/>
                        <a:ea typeface="Calibri"/>
                        <a:cs typeface="Times New Roman"/>
                      </a:endParaRPr>
                    </a:p>
                  </a:txBody>
                  <a:tcPr marL="68580" marR="68580" marT="0" marB="0"/>
                </a:tc>
                <a:extLst>
                  <a:ext uri="{0D108BD9-81ED-4DB2-BD59-A6C34878D82A}">
                    <a16:rowId xmlns:a16="http://schemas.microsoft.com/office/drawing/2014/main" val="10000"/>
                  </a:ext>
                </a:extLst>
              </a:tr>
              <a:tr h="1613089">
                <a:tc>
                  <a:txBody>
                    <a:bodyPr/>
                    <a:lstStyle/>
                    <a:p>
                      <a:pPr marL="0" marR="0">
                        <a:lnSpc>
                          <a:spcPct val="115000"/>
                        </a:lnSpc>
                        <a:spcBef>
                          <a:spcPts val="0"/>
                        </a:spcBef>
                        <a:spcAft>
                          <a:spcPts val="0"/>
                        </a:spcAft>
                      </a:pPr>
                      <a:r>
                        <a:rPr lang="en-US" sz="2000" dirty="0">
                          <a:latin typeface="Times New Roman"/>
                          <a:ea typeface="Courier New"/>
                          <a:cs typeface="Times New Roman"/>
                        </a:rPr>
                        <a:t>Yêu nước, đoàn kết</a:t>
                      </a:r>
                      <a:endParaRPr lang="en-US" sz="2000" dirty="0">
                        <a:latin typeface="Times New Roman"/>
                        <a:ea typeface="Calibri"/>
                        <a:cs typeface="Times New Roman"/>
                      </a:endParaRPr>
                    </a:p>
                  </a:txBody>
                  <a:tcPr marL="68580" marR="68580" marT="0" marB="0">
                    <a:solidFill>
                      <a:schemeClr val="accent1">
                        <a:lumMod val="40000"/>
                        <a:lumOff val="60000"/>
                      </a:schemeClr>
                    </a:solidFill>
                  </a:tcPr>
                </a:tc>
                <a:tc>
                  <a:txBody>
                    <a:bodyPr/>
                    <a:lstStyle/>
                    <a:p>
                      <a:pPr marL="0" marR="0" algn="l">
                        <a:lnSpc>
                          <a:spcPct val="115000"/>
                        </a:lnSpc>
                        <a:spcBef>
                          <a:spcPts val="0"/>
                        </a:spcBef>
                        <a:spcAft>
                          <a:spcPts val="0"/>
                        </a:spcAft>
                      </a:pPr>
                      <a:r>
                        <a:rPr lang="en-US" sz="2000" dirty="0">
                          <a:solidFill>
                            <a:srgbClr val="000000"/>
                          </a:solidFill>
                          <a:latin typeface="Times New Roman"/>
                          <a:ea typeface="Calibri"/>
                          <a:cs typeface="Times New Roman"/>
                        </a:rPr>
                        <a:t>-Có ý thức giữ gìn </a:t>
                      </a:r>
                      <a:r>
                        <a:rPr lang="en-US" sz="2000" dirty="0" smtClean="0">
                          <a:solidFill>
                            <a:srgbClr val="000000"/>
                          </a:solidFill>
                          <a:latin typeface="Times New Roman"/>
                          <a:ea typeface="Calibri"/>
                          <a:cs typeface="Times New Roman"/>
                        </a:rPr>
                        <a:t>và</a:t>
                      </a:r>
                      <a:r>
                        <a:rPr lang="en-US" sz="2000" baseline="0" dirty="0" smtClean="0">
                          <a:solidFill>
                            <a:srgbClr val="000000"/>
                          </a:solidFill>
                          <a:latin typeface="Times New Roman"/>
                          <a:ea typeface="Calibri"/>
                          <a:cs typeface="Times New Roman"/>
                        </a:rPr>
                        <a:t> bảo vệ môi trường</a:t>
                      </a:r>
                      <a:r>
                        <a:rPr lang="en-US" sz="2000" dirty="0" smtClean="0">
                          <a:solidFill>
                            <a:srgbClr val="000000"/>
                          </a:solidFill>
                          <a:latin typeface="Times New Roman"/>
                          <a:ea typeface="Calibri"/>
                          <a:cs typeface="Times New Roman"/>
                        </a:rPr>
                        <a:t>.</a:t>
                      </a:r>
                      <a:endParaRPr lang="en-US" sz="2000" dirty="0">
                        <a:latin typeface="Times New Roman"/>
                        <a:ea typeface="Calibri"/>
                        <a:cs typeface="Times New Roman"/>
                      </a:endParaRPr>
                    </a:p>
                    <a:p>
                      <a:pPr marL="0" marR="0" algn="l">
                        <a:lnSpc>
                          <a:spcPct val="115000"/>
                        </a:lnSpc>
                        <a:spcBef>
                          <a:spcPts val="0"/>
                        </a:spcBef>
                        <a:spcAft>
                          <a:spcPts val="0"/>
                        </a:spcAft>
                      </a:pPr>
                      <a:r>
                        <a:rPr lang="en-US" sz="2000" dirty="0" smtClean="0">
                          <a:solidFill>
                            <a:srgbClr val="000000"/>
                          </a:solidFill>
                          <a:latin typeface="Times New Roman"/>
                          <a:ea typeface="Calibri"/>
                          <a:cs typeface="Times New Roman"/>
                        </a:rPr>
                        <a:t>-Yêu</a:t>
                      </a:r>
                      <a:r>
                        <a:rPr lang="en-US" sz="2000" baseline="0" dirty="0" smtClean="0">
                          <a:solidFill>
                            <a:srgbClr val="000000"/>
                          </a:solidFill>
                          <a:latin typeface="Times New Roman"/>
                          <a:ea typeface="Calibri"/>
                          <a:cs typeface="Times New Roman"/>
                        </a:rPr>
                        <a:t> thương, đoàn kết giúp đỡ mọi người</a:t>
                      </a:r>
                      <a:endParaRPr lang="en-US" sz="2000" dirty="0">
                        <a:latin typeface="Times New Roman"/>
                        <a:ea typeface="Calibri"/>
                        <a:cs typeface="Times New Roman"/>
                      </a:endParaRPr>
                    </a:p>
                    <a:p>
                      <a:pPr marL="0" marR="0" algn="l">
                        <a:lnSpc>
                          <a:spcPct val="115000"/>
                        </a:lnSpc>
                        <a:spcBef>
                          <a:spcPts val="0"/>
                        </a:spcBef>
                        <a:spcAft>
                          <a:spcPts val="0"/>
                        </a:spcAft>
                      </a:pPr>
                      <a:r>
                        <a:rPr lang="en-US" sz="2000" dirty="0" smtClean="0">
                          <a:solidFill>
                            <a:srgbClr val="000000"/>
                          </a:solidFill>
                          <a:latin typeface="Times New Roman"/>
                          <a:ea typeface="Calibri"/>
                          <a:cs typeface="Times New Roman"/>
                        </a:rPr>
                        <a:t>-Gi</a:t>
                      </a:r>
                      <a:r>
                        <a:rPr lang="en-US" sz="2000" baseline="0" dirty="0" smtClean="0">
                          <a:solidFill>
                            <a:srgbClr val="000000"/>
                          </a:solidFill>
                          <a:latin typeface="Times New Roman"/>
                          <a:ea typeface="Calibri"/>
                          <a:cs typeface="Times New Roman"/>
                        </a:rPr>
                        <a:t>úp đỡ người có hoàn cảnh khó khăn</a:t>
                      </a:r>
                    </a:p>
                    <a:p>
                      <a:pPr marL="0" marR="0" algn="l">
                        <a:lnSpc>
                          <a:spcPct val="115000"/>
                        </a:lnSpc>
                        <a:spcBef>
                          <a:spcPts val="0"/>
                        </a:spcBef>
                        <a:spcAft>
                          <a:spcPts val="0"/>
                        </a:spcAft>
                      </a:pPr>
                      <a:r>
                        <a:rPr lang="en-US" sz="2000" baseline="0" dirty="0" smtClean="0">
                          <a:solidFill>
                            <a:srgbClr val="000000"/>
                          </a:solidFill>
                          <a:latin typeface="Times New Roman"/>
                          <a:ea typeface="Calibri"/>
                          <a:cs typeface="Times New Roman"/>
                        </a:rPr>
                        <a:t>- Hiến máu nhân đạo,...</a:t>
                      </a:r>
                      <a:endParaRPr lang="en-US" sz="2000" dirty="0">
                        <a:latin typeface="Times New Roman"/>
                        <a:ea typeface="Calibri"/>
                        <a:cs typeface="Times New Roman"/>
                      </a:endParaRPr>
                    </a:p>
                  </a:txBody>
                  <a:tcPr marL="68580" marR="68580" marT="0" marB="0">
                    <a:solidFill>
                      <a:schemeClr val="accent1">
                        <a:lumMod val="40000"/>
                        <a:lumOff val="60000"/>
                      </a:schemeClr>
                    </a:solidFill>
                  </a:tcPr>
                </a:tc>
                <a:extLst>
                  <a:ext uri="{0D108BD9-81ED-4DB2-BD59-A6C34878D82A}">
                    <a16:rowId xmlns:a16="http://schemas.microsoft.com/office/drawing/2014/main" val="10001"/>
                  </a:ext>
                </a:extLst>
              </a:tr>
              <a:tr h="1139367">
                <a:tc>
                  <a:txBody>
                    <a:bodyPr/>
                    <a:lstStyle/>
                    <a:p>
                      <a:pPr marL="0" marR="0">
                        <a:lnSpc>
                          <a:spcPct val="115000"/>
                        </a:lnSpc>
                        <a:spcBef>
                          <a:spcPts val="0"/>
                        </a:spcBef>
                        <a:spcAft>
                          <a:spcPts val="0"/>
                        </a:spcAft>
                      </a:pPr>
                      <a:r>
                        <a:rPr lang="en-US" sz="2000" dirty="0">
                          <a:solidFill>
                            <a:srgbClr val="000000"/>
                          </a:solidFill>
                          <a:latin typeface="Times New Roman"/>
                          <a:ea typeface="Calibri"/>
                          <a:cs typeface="Times New Roman"/>
                        </a:rPr>
                        <a:t>Cần cù, sáng tạo trong lao động</a:t>
                      </a:r>
                      <a:endParaRPr lang="en-US" sz="2000" dirty="0">
                        <a:latin typeface="Times New Roman"/>
                        <a:ea typeface="Calibri"/>
                        <a:cs typeface="Times New Roman"/>
                      </a:endParaRPr>
                    </a:p>
                  </a:txBody>
                  <a:tcPr marL="68580" marR="68580" marT="0" marB="0">
                    <a:solidFill>
                      <a:schemeClr val="accent3">
                        <a:lumMod val="40000"/>
                        <a:lumOff val="60000"/>
                      </a:schemeClr>
                    </a:solidFill>
                  </a:tcPr>
                </a:tc>
                <a:tc>
                  <a:txBody>
                    <a:bodyPr/>
                    <a:lstStyle/>
                    <a:p>
                      <a:pPr marL="0" marR="0" algn="l"/>
                      <a:r>
                        <a:rPr lang="en-US" sz="2000" dirty="0">
                          <a:solidFill>
                            <a:srgbClr val="000000"/>
                          </a:solidFill>
                          <a:latin typeface="Times New Roman" panose="02020603050405020304" pitchFamily="18" charset="0"/>
                          <a:ea typeface="Times New Roman"/>
                          <a:cs typeface="Times New Roman" panose="02020603050405020304" pitchFamily="18" charset="0"/>
                        </a:rPr>
                        <a:t>- Chăm chỉ lao động, sáng tạo, sản </a:t>
                      </a:r>
                      <a:r>
                        <a:rPr lang="en-US" sz="2000" dirty="0" smtClean="0">
                          <a:solidFill>
                            <a:srgbClr val="000000"/>
                          </a:solidFill>
                          <a:latin typeface="Times New Roman" panose="02020603050405020304" pitchFamily="18" charset="0"/>
                          <a:ea typeface="Times New Roman"/>
                          <a:cs typeface="Times New Roman" panose="02020603050405020304" pitchFamily="18" charset="0"/>
                        </a:rPr>
                        <a:t>xuất</a:t>
                      </a:r>
                      <a:endParaRPr lang="en-US" sz="2000" dirty="0">
                        <a:latin typeface="Times New Roman" panose="02020603050405020304" pitchFamily="18" charset="0"/>
                        <a:ea typeface="Times New Roman"/>
                        <a:cs typeface="Times New Roman" panose="02020603050405020304" pitchFamily="18" charset="0"/>
                      </a:endParaRPr>
                    </a:p>
                    <a:p>
                      <a:pPr marL="0" marR="0" algn="l"/>
                      <a:r>
                        <a:rPr lang="en-US" sz="2000" dirty="0" smtClean="0">
                          <a:solidFill>
                            <a:srgbClr val="000000"/>
                          </a:solidFill>
                          <a:latin typeface="Times New Roman" panose="02020603050405020304" pitchFamily="18" charset="0"/>
                          <a:ea typeface="Times New Roman"/>
                          <a:cs typeface="Times New Roman" panose="02020603050405020304" pitchFamily="18" charset="0"/>
                        </a:rPr>
                        <a:t>- Sáng</a:t>
                      </a:r>
                      <a:r>
                        <a:rPr lang="en-US" sz="2000" baseline="0" dirty="0" smtClean="0">
                          <a:solidFill>
                            <a:srgbClr val="000000"/>
                          </a:solidFill>
                          <a:latin typeface="Times New Roman" panose="02020603050405020304" pitchFamily="18" charset="0"/>
                          <a:ea typeface="Times New Roman"/>
                          <a:cs typeface="Times New Roman" panose="02020603050405020304" pitchFamily="18" charset="0"/>
                        </a:rPr>
                        <a:t> tạo các phương tiện máy móc hiện đại áp dụng vào sản xuất để đạt năng suất cao.</a:t>
                      </a:r>
                      <a:endParaRPr lang="en-US" sz="2000" dirty="0">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0002"/>
                  </a:ext>
                </a:extLst>
              </a:tr>
              <a:tr h="455747">
                <a:tc>
                  <a:txBody>
                    <a:bodyPr/>
                    <a:lstStyle/>
                    <a:p>
                      <a:pPr marL="0" marR="0">
                        <a:lnSpc>
                          <a:spcPct val="115000"/>
                        </a:lnSpc>
                        <a:spcBef>
                          <a:spcPts val="0"/>
                        </a:spcBef>
                        <a:spcAft>
                          <a:spcPts val="0"/>
                        </a:spcAft>
                      </a:pPr>
                      <a:r>
                        <a:rPr lang="en-US" sz="2000" dirty="0">
                          <a:solidFill>
                            <a:srgbClr val="000000"/>
                          </a:solidFill>
                          <a:latin typeface="Times New Roman"/>
                          <a:ea typeface="Calibri"/>
                          <a:cs typeface="Times New Roman"/>
                        </a:rPr>
                        <a:t>Tôn sư trọng đạo, hiếu học</a:t>
                      </a:r>
                      <a:endParaRPr lang="en-US" sz="2000" dirty="0">
                        <a:latin typeface="Times New Roman"/>
                        <a:ea typeface="Calibri"/>
                        <a:cs typeface="Times New Roman"/>
                      </a:endParaRPr>
                    </a:p>
                  </a:txBody>
                  <a:tcPr marL="68580" marR="68580" marT="0" marB="0">
                    <a:solidFill>
                      <a:schemeClr val="accent6">
                        <a:lumMod val="20000"/>
                        <a:lumOff val="80000"/>
                      </a:schemeClr>
                    </a:solidFill>
                  </a:tcPr>
                </a:tc>
                <a:tc>
                  <a:txBody>
                    <a:bodyPr/>
                    <a:lstStyle/>
                    <a:p>
                      <a:pPr marL="0" marR="0" algn="l"/>
                      <a:r>
                        <a:rPr lang="en-US" sz="2000" dirty="0" smtClean="0">
                          <a:solidFill>
                            <a:srgbClr val="000000"/>
                          </a:solidFill>
                          <a:latin typeface="Times New Roman" panose="02020603050405020304" pitchFamily="18" charset="0"/>
                          <a:ea typeface="Times New Roman"/>
                          <a:cs typeface="Times New Roman" panose="02020603050405020304" pitchFamily="18" charset="0"/>
                        </a:rPr>
                        <a:t>- </a:t>
                      </a:r>
                      <a:r>
                        <a:rPr lang="en-US" sz="2000" dirty="0" err="1" smtClean="0">
                          <a:solidFill>
                            <a:srgbClr val="000000"/>
                          </a:solidFill>
                          <a:latin typeface="Times New Roman" panose="02020603050405020304" pitchFamily="18" charset="0"/>
                          <a:ea typeface="Times New Roman"/>
                          <a:cs typeface="Times New Roman" panose="02020603050405020304" pitchFamily="18" charset="0"/>
                        </a:rPr>
                        <a:t>Chăm</a:t>
                      </a:r>
                      <a:r>
                        <a:rPr lang="en-US" sz="2000" baseline="0" dirty="0" smtClean="0">
                          <a:solidFill>
                            <a:srgbClr val="000000"/>
                          </a:solidFill>
                          <a:latin typeface="Times New Roman" panose="02020603050405020304" pitchFamily="18" charset="0"/>
                          <a:ea typeface="Times New Roman"/>
                          <a:cs typeface="Times New Roman" panose="02020603050405020304" pitchFamily="18" charset="0"/>
                        </a:rPr>
                        <a:t> chỉ tích cực học tập và rèn luyện</a:t>
                      </a:r>
                      <a:endParaRPr lang="en-US" sz="2000" dirty="0">
                        <a:latin typeface="Times New Roman" panose="02020603050405020304" pitchFamily="18" charset="0"/>
                        <a:ea typeface="Times New Roman"/>
                        <a:cs typeface="Times New Roman" panose="02020603050405020304" pitchFamily="18" charset="0"/>
                      </a:endParaRPr>
                    </a:p>
                    <a:p>
                      <a:pPr marL="0" marR="0" algn="l"/>
                      <a:r>
                        <a:rPr lang="en-US" sz="2000" dirty="0" smtClean="0">
                          <a:solidFill>
                            <a:srgbClr val="000000"/>
                          </a:solidFill>
                          <a:latin typeface="Times New Roman" panose="02020603050405020304" pitchFamily="18" charset="0"/>
                          <a:ea typeface="Times New Roman"/>
                          <a:cs typeface="Times New Roman" panose="02020603050405020304" pitchFamily="18" charset="0"/>
                        </a:rPr>
                        <a:t>-</a:t>
                      </a:r>
                      <a:r>
                        <a:rPr lang="en-US" sz="2000" baseline="0" dirty="0" smtClean="0">
                          <a:solidFill>
                            <a:srgbClr val="000000"/>
                          </a:solidFill>
                          <a:latin typeface="Times New Roman" panose="02020603050405020304" pitchFamily="18" charset="0"/>
                          <a:ea typeface="Times New Roman"/>
                          <a:cs typeface="Times New Roman" panose="02020603050405020304" pitchFamily="18" charset="0"/>
                        </a:rPr>
                        <a:t> Tôn trọng yêu quý thầy cô giáo</a:t>
                      </a:r>
                      <a:endParaRPr lang="en-US" sz="2000" dirty="0">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3"/>
                  </a:ext>
                </a:extLst>
              </a:tr>
              <a:tr h="1795791">
                <a:tc>
                  <a:txBody>
                    <a:bodyPr/>
                    <a:lstStyle/>
                    <a:p>
                      <a:pPr marL="0" marR="0">
                        <a:lnSpc>
                          <a:spcPct val="115000"/>
                        </a:lnSpc>
                        <a:spcBef>
                          <a:spcPts val="0"/>
                        </a:spcBef>
                        <a:spcAft>
                          <a:spcPts val="0"/>
                        </a:spcAft>
                      </a:pPr>
                      <a:r>
                        <a:rPr lang="en-US" sz="2000" dirty="0">
                          <a:solidFill>
                            <a:srgbClr val="000000"/>
                          </a:solidFill>
                          <a:latin typeface="Times New Roman"/>
                          <a:ea typeface="Calibri"/>
                          <a:cs typeface="Times New Roman"/>
                        </a:rPr>
                        <a:t>Các loại hình nghệ thuật dân gian, nghề truyền thống</a:t>
                      </a:r>
                      <a:endParaRPr lang="en-US" sz="2000" dirty="0">
                        <a:latin typeface="Times New Roman"/>
                        <a:ea typeface="Calibri"/>
                        <a:cs typeface="Times New Roman"/>
                      </a:endParaRPr>
                    </a:p>
                  </a:txBody>
                  <a:tcPr marL="68580" marR="68580" marT="0" marB="0">
                    <a:solidFill>
                      <a:schemeClr val="accent4">
                        <a:lumMod val="20000"/>
                        <a:lumOff val="80000"/>
                      </a:schemeClr>
                    </a:solidFill>
                  </a:tcPr>
                </a:tc>
                <a:tc>
                  <a:txBody>
                    <a:bodyPr/>
                    <a:lstStyle/>
                    <a:p>
                      <a:pPr marL="0" marR="0" algn="l"/>
                      <a:r>
                        <a:rPr lang="en-US" sz="2000" dirty="0" smtClean="0">
                          <a:solidFill>
                            <a:srgbClr val="000000"/>
                          </a:solidFill>
                          <a:latin typeface="Times New Roman" panose="02020603050405020304" pitchFamily="18" charset="0"/>
                          <a:ea typeface="Times New Roman"/>
                          <a:cs typeface="Times New Roman" panose="02020603050405020304" pitchFamily="18" charset="0"/>
                        </a:rPr>
                        <a:t>-Tham</a:t>
                      </a:r>
                      <a:r>
                        <a:rPr lang="en-US" sz="2000" baseline="0" dirty="0" smtClean="0">
                          <a:solidFill>
                            <a:srgbClr val="000000"/>
                          </a:solidFill>
                          <a:latin typeface="Times New Roman" panose="02020603050405020304" pitchFamily="18" charset="0"/>
                          <a:ea typeface="Times New Roman"/>
                          <a:cs typeface="Times New Roman" panose="02020603050405020304" pitchFamily="18" charset="0"/>
                        </a:rPr>
                        <a:t> gia các hoạt động giữ gìn và phát triển các loại hình văn hóa nghệ thuật truyền thống</a:t>
                      </a:r>
                      <a:endParaRPr lang="en-US" sz="2000" dirty="0">
                        <a:latin typeface="Times New Roman" panose="02020603050405020304" pitchFamily="18" charset="0"/>
                        <a:ea typeface="Times New Roman"/>
                        <a:cs typeface="Times New Roman" panose="02020603050405020304" pitchFamily="18" charset="0"/>
                      </a:endParaRPr>
                    </a:p>
                    <a:p>
                      <a:pPr marL="0" marR="0" algn="l"/>
                      <a:r>
                        <a:rPr lang="en-US" sz="2000" dirty="0" smtClean="0">
                          <a:solidFill>
                            <a:srgbClr val="000000"/>
                          </a:solidFill>
                          <a:latin typeface="Times New Roman" panose="02020603050405020304" pitchFamily="18" charset="0"/>
                          <a:ea typeface="Times New Roman"/>
                          <a:cs typeface="Times New Roman" panose="02020603050405020304" pitchFamily="18" charset="0"/>
                        </a:rPr>
                        <a:t>- Tham gia các</a:t>
                      </a:r>
                      <a:r>
                        <a:rPr lang="en-US" sz="2000" baseline="0" dirty="0" smtClean="0">
                          <a:solidFill>
                            <a:srgbClr val="000000"/>
                          </a:solidFill>
                          <a:latin typeface="Times New Roman" panose="02020603050405020304" pitchFamily="18" charset="0"/>
                          <a:ea typeface="Times New Roman"/>
                          <a:cs typeface="Times New Roman" panose="02020603050405020304" pitchFamily="18" charset="0"/>
                        </a:rPr>
                        <a:t> câu lạc bộ nhạc cụ dân gian,...</a:t>
                      </a:r>
                      <a:endParaRPr lang="en-US" sz="2000" dirty="0">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 (4).png"/>
          <p:cNvPicPr>
            <a:picLocks noGrp="1" noChangeAspect="1"/>
          </p:cNvPicPr>
          <p:nvPr>
            <p:ph idx="1"/>
          </p:nvPr>
        </p:nvPicPr>
        <p:blipFill>
          <a:blip r:embed="rId2"/>
          <a:stretch>
            <a:fillRect/>
          </a:stretch>
        </p:blipFill>
        <p:spPr>
          <a:xfrm>
            <a:off x="381000" y="0"/>
            <a:ext cx="8229600" cy="6248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32269"/>
            <a:ext cx="9144000" cy="6793462"/>
          </a:xfrm>
          <a:prstGeom prst="rect">
            <a:avLst/>
          </a:prstGeom>
        </p:spPr>
      </p:pic>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377616" y="986157"/>
            <a:ext cx="7892716" cy="2663423"/>
          </a:xfrm>
          <a:prstGeom prst="rect">
            <a:avLst/>
          </a:prstGeom>
        </p:spPr>
      </p:pic>
      <p:sp>
        <p:nvSpPr>
          <p:cNvPr id="10" name="TextBox 9"/>
          <p:cNvSpPr txBox="1"/>
          <p:nvPr/>
        </p:nvSpPr>
        <p:spPr>
          <a:xfrm>
            <a:off x="2424364" y="1987015"/>
            <a:ext cx="6346658" cy="1701039"/>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smtClean="0">
                <a:solidFill>
                  <a:srgbClr val="FF0000"/>
                </a:solidFill>
                <a:latin typeface="Times New Roman" panose="02020603050405020304" pitchFamily="18" charset="0"/>
                <a:ea typeface="Arial" panose="020B0604020202020204" pitchFamily="34" charset="0"/>
                <a:cs typeface="Times New Roman" pitchFamily="18" charset="0"/>
              </a:rPr>
              <a:t>1.Thế nào là truyền thống quê hương?</a:t>
            </a:r>
            <a:endPar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2" name="Group 2"/>
          <p:cNvGrpSpPr/>
          <p:nvPr/>
        </p:nvGrpSpPr>
        <p:grpSpPr>
          <a:xfrm>
            <a:off x="914400" y="117735"/>
            <a:ext cx="3261342" cy="6707996"/>
            <a:chOff x="385137" y="57164"/>
            <a:chExt cx="4348456" cy="6707996"/>
          </a:xfrm>
        </p:grpSpPr>
        <p:grpSp>
          <p:nvGrpSpPr>
            <p:cNvPr id="3"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8338" y="3436670"/>
            <a:ext cx="2973036"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20425" y="-76200"/>
            <a:ext cx="9372600" cy="7612612"/>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latin typeface="Times New Roman" panose="02020603050405020304" pitchFamily="18" charset="0"/>
                <a:cs typeface="Times New Roman" panose="02020603050405020304" pitchFamily="18" charset="0"/>
              </a:rPr>
              <a:t>Bài tập 2</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5800" y="1371600"/>
            <a:ext cx="8077200" cy="5029200"/>
          </a:xfrm>
        </p:spPr>
        <p:txBody>
          <a:bodyPr>
            <a:normAutofit fontScale="70000" lnSpcReduction="20000"/>
          </a:bodyPr>
          <a:lstStyle/>
          <a:p>
            <a:pPr>
              <a:buNone/>
            </a:pPr>
            <a:r>
              <a:rPr lang="en-US" sz="3400" i="1" dirty="0" smtClean="0">
                <a:latin typeface="Times New Roman" panose="02020603050405020304" pitchFamily="18" charset="0"/>
                <a:cs typeface="Times New Roman" panose="02020603050405020304" pitchFamily="18" charset="0"/>
              </a:rPr>
              <a:t>- A: Đồng tình.</a:t>
            </a:r>
            <a:endParaRPr lang="en-US" sz="3400" dirty="0" smtClean="0">
              <a:latin typeface="Times New Roman" panose="02020603050405020304" pitchFamily="18" charset="0"/>
              <a:cs typeface="Times New Roman" panose="02020603050405020304" pitchFamily="18" charset="0"/>
            </a:endParaRPr>
          </a:p>
          <a:p>
            <a:pPr marL="0" indent="0">
              <a:buNone/>
            </a:pPr>
            <a:r>
              <a:rPr lang="en-US" sz="3400" i="1" dirty="0" smtClean="0">
                <a:latin typeface="Times New Roman" panose="02020603050405020304" pitchFamily="18" charset="0"/>
                <a:cs typeface="Times New Roman" panose="02020603050405020304" pitchFamily="18" charset="0"/>
              </a:rPr>
              <a:t>Góp phần giữ gìn và phát huy truyền thống tốt đẹp của dân tộc.</a:t>
            </a:r>
            <a:endParaRPr lang="en-US" sz="3400" dirty="0" smtClean="0">
              <a:latin typeface="Times New Roman" panose="02020603050405020304" pitchFamily="18" charset="0"/>
              <a:cs typeface="Times New Roman" panose="02020603050405020304" pitchFamily="18" charset="0"/>
            </a:endParaRPr>
          </a:p>
          <a:p>
            <a:pPr>
              <a:buNone/>
            </a:pPr>
            <a:r>
              <a:rPr lang="en-US" sz="3400" i="1" dirty="0" smtClean="0">
                <a:latin typeface="Times New Roman" panose="02020603050405020304" pitchFamily="18" charset="0"/>
                <a:cs typeface="Times New Roman" panose="02020603050405020304" pitchFamily="18" charset="0"/>
              </a:rPr>
              <a:t>- B: Đồng tình.</a:t>
            </a:r>
            <a:endParaRPr lang="en-US" sz="3400" dirty="0" smtClean="0">
              <a:latin typeface="Times New Roman" panose="02020603050405020304" pitchFamily="18" charset="0"/>
              <a:cs typeface="Times New Roman" panose="02020603050405020304" pitchFamily="18" charset="0"/>
            </a:endParaRPr>
          </a:p>
          <a:p>
            <a:pPr marL="0" indent="0">
              <a:buNone/>
            </a:pPr>
            <a:r>
              <a:rPr lang="en-US" sz="3400" i="1" dirty="0" smtClean="0">
                <a:latin typeface="Times New Roman" panose="02020603050405020304" pitchFamily="18" charset="0"/>
                <a:cs typeface="Times New Roman" panose="02020603050405020304" pitchFamily="18" charset="0"/>
              </a:rPr>
              <a:t>Tuyên truyền, giới thiệu, quảng bá, đưa lễ hội truyền thống của quê hương đến với mọi người.</a:t>
            </a:r>
            <a:endParaRPr lang="en-US" sz="3400" dirty="0" smtClean="0">
              <a:latin typeface="Times New Roman" panose="02020603050405020304" pitchFamily="18" charset="0"/>
              <a:cs typeface="Times New Roman" panose="02020603050405020304" pitchFamily="18" charset="0"/>
            </a:endParaRPr>
          </a:p>
          <a:p>
            <a:pPr>
              <a:buNone/>
            </a:pPr>
            <a:r>
              <a:rPr lang="en-US" sz="3400" i="1" dirty="0" smtClean="0">
                <a:latin typeface="Times New Roman" panose="02020603050405020304" pitchFamily="18" charset="0"/>
                <a:cs typeface="Times New Roman" panose="02020603050405020304" pitchFamily="18" charset="0"/>
              </a:rPr>
              <a:t>- C: Không đồng tình.</a:t>
            </a:r>
            <a:endParaRPr lang="en-US" sz="3400" dirty="0" smtClean="0">
              <a:latin typeface="Times New Roman" panose="02020603050405020304" pitchFamily="18" charset="0"/>
              <a:cs typeface="Times New Roman" panose="02020603050405020304" pitchFamily="18" charset="0"/>
            </a:endParaRPr>
          </a:p>
          <a:p>
            <a:pPr marL="0" indent="0">
              <a:buNone/>
            </a:pPr>
            <a:r>
              <a:rPr lang="en-US" sz="3400" i="1" dirty="0" smtClean="0">
                <a:latin typeface="Times New Roman" panose="02020603050405020304" pitchFamily="18" charset="0"/>
                <a:cs typeface="Times New Roman" panose="02020603050405020304" pitchFamily="18" charset="0"/>
              </a:rPr>
              <a:t>Phê phán thái độ thơ ơ không quan tâm đến truyền thống tốt đẹp của quê hương.</a:t>
            </a:r>
            <a:endParaRPr lang="en-US" sz="3400" dirty="0" smtClean="0">
              <a:latin typeface="Times New Roman" panose="02020603050405020304" pitchFamily="18" charset="0"/>
              <a:cs typeface="Times New Roman" panose="02020603050405020304" pitchFamily="18" charset="0"/>
            </a:endParaRPr>
          </a:p>
          <a:p>
            <a:pPr>
              <a:buNone/>
            </a:pPr>
            <a:r>
              <a:rPr lang="en-US" sz="3400" i="1" dirty="0" smtClean="0">
                <a:latin typeface="Times New Roman" panose="02020603050405020304" pitchFamily="18" charset="0"/>
                <a:cs typeface="Times New Roman" panose="02020603050405020304" pitchFamily="18" charset="0"/>
              </a:rPr>
              <a:t>- D: Đồng tình.</a:t>
            </a:r>
            <a:endParaRPr lang="en-US" sz="3400" dirty="0" smtClean="0">
              <a:latin typeface="Times New Roman" panose="02020603050405020304" pitchFamily="18" charset="0"/>
              <a:cs typeface="Times New Roman" panose="02020603050405020304" pitchFamily="18" charset="0"/>
            </a:endParaRPr>
          </a:p>
          <a:p>
            <a:pPr marL="0" indent="0">
              <a:buNone/>
            </a:pPr>
            <a:r>
              <a:rPr lang="en-US" sz="3400" i="1" dirty="0" smtClean="0">
                <a:latin typeface="Times New Roman" panose="02020603050405020304" pitchFamily="18" charset="0"/>
                <a:cs typeface="Times New Roman" panose="02020603050405020304" pitchFamily="18" charset="0"/>
              </a:rPr>
              <a:t> Thể hiện tinh thần xây dựng và phát triển đất nước.</a:t>
            </a:r>
            <a:endParaRPr lang="en-US" sz="3400" dirty="0" smtClean="0">
              <a:latin typeface="Times New Roman" panose="02020603050405020304" pitchFamily="18" charset="0"/>
              <a:cs typeface="Times New Roman" panose="02020603050405020304" pitchFamily="18" charset="0"/>
            </a:endParaRPr>
          </a:p>
          <a:p>
            <a:pPr>
              <a:buNone/>
            </a:pPr>
            <a:r>
              <a:rPr lang="en-US" sz="3400" i="1" dirty="0" smtClean="0">
                <a:latin typeface="Times New Roman" panose="02020603050405020304" pitchFamily="18" charset="0"/>
                <a:cs typeface="Times New Roman" panose="02020603050405020304" pitchFamily="18" charset="0"/>
              </a:rPr>
              <a:t>- E: Đồng tình.</a:t>
            </a:r>
            <a:endParaRPr lang="en-US" sz="3400" dirty="0" smtClean="0">
              <a:latin typeface="Times New Roman" panose="02020603050405020304" pitchFamily="18" charset="0"/>
              <a:cs typeface="Times New Roman" panose="02020603050405020304" pitchFamily="18" charset="0"/>
            </a:endParaRPr>
          </a:p>
          <a:p>
            <a:pPr marL="0" indent="0">
              <a:buNone/>
            </a:pPr>
            <a:r>
              <a:rPr lang="en-US" sz="3400" i="1" dirty="0" smtClean="0">
                <a:latin typeface="Times New Roman" panose="02020603050405020304" pitchFamily="18" charset="0"/>
                <a:cs typeface="Times New Roman" panose="02020603050405020304" pitchFamily="18" charset="0"/>
              </a:rPr>
              <a:t> Thể hiện tình thần bảo vệ môi trường góp phần xây dựng địa phương xanh sạch đẹp.</a:t>
            </a:r>
            <a:endParaRPr lang="en-US" sz="3400" dirty="0" smtClean="0">
              <a:latin typeface="Times New Roman" panose="02020603050405020304" pitchFamily="18" charset="0"/>
              <a:cs typeface="Times New Roman" panose="02020603050405020304"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linds(horizont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linds(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linds(horizont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linds(horizont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linds(horizont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linds(horizont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linds(horizont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blinds(horizontal)">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blinds(horizontal)">
                                      <p:cBhvr>
                                        <p:cTn id="6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5" name="Content Placeholder 4">
            <a:extLst>
              <a:ext uri="{FF2B5EF4-FFF2-40B4-BE49-F238E27FC236}">
                <a16:creationId xmlns:a16="http://schemas.microsoft.com/office/drawing/2014/main" id="{4EB34322-441A-4398-9039-01AB8830C2BE}"/>
              </a:ext>
            </a:extLst>
          </p:cNvPr>
          <p:cNvPicPr>
            <a:picLocks noGrp="1" noChangeAspect="1"/>
          </p:cNvPicPr>
          <p:nvPr>
            <p:ph idx="1"/>
          </p:nvPr>
        </p:nvPicPr>
        <p:blipFill>
          <a:blip r:embed="rId2"/>
          <a:stretch>
            <a:fillRect/>
          </a:stretch>
        </p:blipFill>
        <p:spPr>
          <a:xfrm>
            <a:off x="548921" y="1600200"/>
            <a:ext cx="8046157" cy="4525963"/>
          </a:xfrm>
          <a:prstGeom prst="rect">
            <a:avLst/>
          </a:prstGeom>
        </p:spPr>
      </p:pic>
      <p:pic>
        <p:nvPicPr>
          <p:cNvPr id="8" name="Picture 7" descr="image (3).png"/>
          <p:cNvPicPr>
            <a:picLocks noChangeAspect="1"/>
          </p:cNvPicPr>
          <p:nvPr/>
        </p:nvPicPr>
        <p:blipFill>
          <a:blip r:embed="rId3"/>
          <a:stretch>
            <a:fillRect/>
          </a:stretch>
        </p:blipFill>
        <p:spPr>
          <a:xfrm>
            <a:off x="0" y="0"/>
            <a:ext cx="91440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Grp="1"/>
          </p:cNvGrpSpPr>
          <p:nvPr/>
        </p:nvGrpSpPr>
        <p:grpSpPr>
          <a:xfrm>
            <a:off x="-228600" y="304800"/>
            <a:ext cx="1905000" cy="5745163"/>
            <a:chOff x="385137" y="57164"/>
            <a:chExt cx="4348456" cy="6707996"/>
          </a:xfrm>
        </p:grpSpPr>
        <p:grpSp>
          <p:nvGrpSpPr>
            <p:cNvPr id="5" name="Group 1"/>
            <p:cNvGrpSpPr/>
            <p:nvPr/>
          </p:nvGrpSpPr>
          <p:grpSpPr>
            <a:xfrm>
              <a:off x="385137" y="57164"/>
              <a:ext cx="2820187" cy="6584741"/>
              <a:chOff x="380638" y="180419"/>
              <a:chExt cx="2820187" cy="6584741"/>
            </a:xfrm>
          </p:grpSpPr>
          <p:pic>
            <p:nvPicPr>
              <p:cNvPr id="7" name="图片 7"/>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8" name="图片 8"/>
              <p:cNvPicPr>
                <a:picLocks noChangeAspect="1"/>
              </p:cNvPicPr>
              <p:nvPr/>
            </p:nvPicPr>
            <p:blipFill rotWithShape="1">
              <a:blip r:embed="rId3">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6" name="Picture 2" descr="http://photos.myjoyonline.com/photos/news/201311/6579331693860_2001437840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52" name="Cloud Callout 51"/>
          <p:cNvSpPr/>
          <p:nvPr/>
        </p:nvSpPr>
        <p:spPr>
          <a:xfrm>
            <a:off x="914400" y="0"/>
            <a:ext cx="8435111" cy="6781800"/>
          </a:xfrm>
          <a:prstGeom prst="cloudCallout">
            <a:avLst>
              <a:gd name="adj1" fmla="val -48495"/>
              <a:gd name="adj2" fmla="val 30853"/>
            </a:avLst>
          </a:prstGeom>
        </p:spPr>
        <p:style>
          <a:lnRef idx="1">
            <a:schemeClr val="accent4"/>
          </a:lnRef>
          <a:fillRef idx="2">
            <a:schemeClr val="accent4"/>
          </a:fillRef>
          <a:effectRef idx="1">
            <a:schemeClr val="accent4"/>
          </a:effectRef>
          <a:fontRef idx="minor">
            <a:schemeClr val="dk1"/>
          </a:fontRef>
        </p:style>
        <p:txBody>
          <a:bodyPr rtlCol="0" anchor="ctr"/>
          <a:lstStyle/>
          <a:p>
            <a:pPr lvl="0"/>
            <a:endParaRPr lang="en-US" sz="2400" i="1" dirty="0" smtClean="0">
              <a:latin typeface="Times New Roman" panose="02020603050405020304" pitchFamily="18" charset="0"/>
              <a:cs typeface="Times New Roman" panose="02020603050405020304" pitchFamily="18" charset="0"/>
            </a:endParaRPr>
          </a:p>
          <a:p>
            <a:pPr lvl="0" algn="just"/>
            <a:r>
              <a:rPr lang="en-US" sz="2400" i="1" dirty="0" smtClean="0">
                <a:latin typeface="Times New Roman" panose="02020603050405020304" pitchFamily="18" charset="0"/>
                <a:cs typeface="Times New Roman" panose="02020603050405020304" pitchFamily="18" charset="0"/>
              </a:rPr>
              <a:t>1. Nhận xét suy nghĩ của S: suy nghĩ của S là </a:t>
            </a:r>
            <a:r>
              <a:rPr lang="en-US" sz="2400" b="1" i="1" dirty="0" smtClean="0">
                <a:solidFill>
                  <a:srgbClr val="FF0000"/>
                </a:solidFill>
                <a:latin typeface="Times New Roman" panose="02020603050405020304" pitchFamily="18" charset="0"/>
                <a:cs typeface="Times New Roman" panose="02020603050405020304" pitchFamily="18" charset="0"/>
              </a:rPr>
              <a:t>đúng đắn.</a:t>
            </a:r>
            <a:endParaRPr lang="en-US" sz="2400" b="1" dirty="0" smtClean="0">
              <a:solidFill>
                <a:srgbClr val="FF0000"/>
              </a:solidFill>
              <a:latin typeface="Times New Roman" panose="02020603050405020304" pitchFamily="18" charset="0"/>
              <a:cs typeface="Times New Roman" panose="02020603050405020304" pitchFamily="18" charset="0"/>
            </a:endParaRPr>
          </a:p>
          <a:p>
            <a:pPr lvl="0"/>
            <a:r>
              <a:rPr lang="en-US" sz="2400" i="1" dirty="0" smtClean="0">
                <a:latin typeface="Times New Roman" panose="02020603050405020304" pitchFamily="18" charset="0"/>
                <a:cs typeface="Times New Roman" panose="02020603050405020304" pitchFamily="18" charset="0"/>
              </a:rPr>
              <a:t>2. Nếu là S, em sẽ nói với anh trai mình: Phong trào Ba sẵn sàng là phong trào thể hiện tinh thần sẵn sàng khi Tổ quốc cần dù trong thời chiến hay thời bình của người dân. Nhận được lệnh gọi nhập ngũ anh nên vui mừng vì thực hiện được điều đó là anh đang góp sức lực nhỏ bé của mình vào việc bảo vệ Tổ Quốc và thể hiện được truyền thống yêu nước của mình.Vì vậy, anh đừng do dự mà nên sẵn sàng nhập ngũ,cố gắng  rèn luyện để phục vụ đất nước. </a:t>
            </a:r>
            <a:endParaRPr lang="en-US" sz="2400" dirty="0" smtClean="0">
              <a:latin typeface="Times New Roman" panose="02020603050405020304" pitchFamily="18" charset="0"/>
              <a:cs typeface="Times New Roman" panose="02020603050405020304" pitchFamily="18" charset="0"/>
            </a:endParaRPr>
          </a:p>
          <a:p>
            <a:pPr algn="ctr"/>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checkerboard(across)">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E9EC1-9693-484C-AD9C-46ACBC08610D}"/>
              </a:ext>
            </a:extLst>
          </p:cNvPr>
          <p:cNvPicPr>
            <a:picLocks noChangeAspect="1"/>
          </p:cNvPicPr>
          <p:nvPr/>
        </p:nvPicPr>
        <p:blipFill>
          <a:blip r:embed="rId3"/>
          <a:stretch>
            <a:fillRect/>
          </a:stretch>
        </p:blipFill>
        <p:spPr>
          <a:xfrm>
            <a:off x="0" y="32269"/>
            <a:ext cx="9144000" cy="6793462"/>
          </a:xfrm>
          <a:prstGeom prst="rect">
            <a:avLst/>
          </a:prstGeom>
        </p:spPr>
      </p:pic>
      <p:sp>
        <p:nvSpPr>
          <p:cNvPr id="7" name="Rectangle 6"/>
          <p:cNvSpPr>
            <a:spLocks noChangeArrowheads="1"/>
          </p:cNvSpPr>
          <p:nvPr/>
        </p:nvSpPr>
        <p:spPr bwMode="auto">
          <a:xfrm rot="21274563">
            <a:off x="925728" y="1987766"/>
            <a:ext cx="219270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smtClean="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p:txBody>
      </p:sp>
      <p:pic>
        <p:nvPicPr>
          <p:cNvPr id="8" name="Picture 7"/>
          <p:cNvPicPr>
            <a:picLocks noChangeAspect="1"/>
          </p:cNvPicPr>
          <p:nvPr/>
        </p:nvPicPr>
        <p:blipFill>
          <a:blip r:embed="rId4"/>
          <a:stretch>
            <a:fillRect/>
          </a:stretch>
        </p:blipFill>
        <p:spPr>
          <a:xfrm>
            <a:off x="1832973" y="457200"/>
            <a:ext cx="5478053" cy="5182805"/>
          </a:xfrm>
          <a:prstGeom prst="rect">
            <a:avLst/>
          </a:prstGeom>
        </p:spPr>
      </p:pic>
      <p:sp>
        <p:nvSpPr>
          <p:cNvPr id="9" name="文本框 6"/>
          <p:cNvSpPr txBox="1"/>
          <p:nvPr/>
        </p:nvSpPr>
        <p:spPr>
          <a:xfrm>
            <a:off x="1243594" y="3048602"/>
            <a:ext cx="66568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IV.</a:t>
            </a:r>
            <a:r>
              <a:rPr kumimoji="0" lang="en-US" altLang="zh-CN" sz="4000" b="1" i="0" u="none" strike="noStrike" kern="1200" cap="none" spc="0" normalizeH="0" noProof="0" dirty="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000" b="1" i="0" u="none" strike="noStrike" kern="1200" cap="none" spc="0" normalizeH="0" baseline="0" noProof="0" dirty="0" err="1"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Vận</a:t>
            </a:r>
            <a:r>
              <a:rPr kumimoji="0" lang="en-US" altLang="zh-CN" sz="4000" b="1" i="0" u="none" strike="noStrike" kern="1200" cap="none" spc="0" normalizeH="0" noProof="0" dirty="0"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 </a:t>
            </a:r>
            <a:r>
              <a:rPr kumimoji="0" lang="en-US" altLang="zh-CN" sz="4000" b="1" i="0" u="none" strike="noStrike" kern="1200" cap="none" spc="0" normalizeH="0" noProof="0" dirty="0" err="1" smtClean="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dụng</a:t>
            </a:r>
            <a:endPar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spTree>
    <p:extLst>
      <p:ext uri="{BB962C8B-B14F-4D97-AF65-F5344CB8AC3E}">
        <p14:creationId xmlns:p14="http://schemas.microsoft.com/office/powerpoint/2010/main" val="1539500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2).png"/>
          <p:cNvPicPr>
            <a:picLocks noGrp="1" noChangeAspect="1"/>
          </p:cNvPicPr>
          <p:nvPr>
            <p:ph idx="1"/>
          </p:nvPr>
        </p:nvPicPr>
        <p:blipFill>
          <a:blip r:embed="rId2" cstate="print"/>
          <a:stretch>
            <a:fillRect/>
          </a:stretch>
        </p:blipFill>
        <p:spPr>
          <a:xfrm>
            <a:off x="0" y="0"/>
            <a:ext cx="8839200" cy="68580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4"/>
          <a:stretch>
            <a:fillRect/>
          </a:stretch>
        </p:blipFill>
        <p:spPr>
          <a:xfrm>
            <a:off x="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459619976"/>
              </p:ext>
            </p:extLst>
          </p:nvPr>
        </p:nvGraphicFramePr>
        <p:xfrm>
          <a:off x="971550" y="1219202"/>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2286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smtClean="0">
                <a:ln>
                  <a:noFill/>
                </a:ln>
                <a:solidFill>
                  <a:prstClr val="white"/>
                </a:solidFill>
                <a:effectLst/>
                <a:uLnTx/>
                <a:uFillTx/>
                <a:latin typeface="Calibri"/>
                <a:ea typeface="+mn-ea"/>
                <a:cs typeface="+mn-cs"/>
              </a:rPr>
              <a:t>Thảo luận</a:t>
            </a:r>
            <a:r>
              <a:rPr kumimoji="0" lang="en-US" sz="5400" b="1" i="0" u="none" strike="noStrike" kern="0" cap="none" spc="0" normalizeH="0" noProof="0" dirty="0" smtClean="0">
                <a:ln>
                  <a:noFill/>
                </a:ln>
                <a:solidFill>
                  <a:prstClr val="white"/>
                </a:solidFill>
                <a:effectLst/>
                <a:uLnTx/>
                <a:uFillTx/>
                <a:latin typeface="Calibri"/>
                <a:ea typeface="+mn-ea"/>
                <a:cs typeface="+mn-cs"/>
              </a:rPr>
              <a:t> nhóm</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2-1657268165.png"/>
          <p:cNvPicPr>
            <a:picLocks noGrp="1" noChangeAspect="1"/>
          </p:cNvPicPr>
          <p:nvPr>
            <p:ph idx="1"/>
          </p:nvPr>
        </p:nvPicPr>
        <p:blipFill>
          <a:blip r:embed="rId2"/>
          <a:stretch>
            <a:fillRect/>
          </a:stretch>
        </p:blipFill>
        <p:spPr>
          <a:xfrm>
            <a:off x="304800" y="0"/>
            <a:ext cx="8839200" cy="4160449"/>
          </a:xfrm>
        </p:spPr>
      </p:pic>
      <p:sp>
        <p:nvSpPr>
          <p:cNvPr id="7" name="Rounded Rectangle 6"/>
          <p:cNvSpPr/>
          <p:nvPr/>
        </p:nvSpPr>
        <p:spPr>
          <a:xfrm>
            <a:off x="304800" y="4724400"/>
            <a:ext cx="2590800" cy="167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1: Truyền thống yêu nước</a:t>
            </a:r>
            <a:endParaRPr lang="en-US" sz="2800" b="1" i="1" dirty="0">
              <a:solidFill>
                <a:schemeClr val="tx1"/>
              </a:solidFill>
              <a:latin typeface="Times New Roman" pitchFamily="18" charset="0"/>
              <a:cs typeface="Times New Roman" pitchFamily="18" charset="0"/>
            </a:endParaRPr>
          </a:p>
        </p:txBody>
      </p:sp>
      <p:sp>
        <p:nvSpPr>
          <p:cNvPr id="8" name="Rounded Rectangle 7"/>
          <p:cNvSpPr/>
          <p:nvPr/>
        </p:nvSpPr>
        <p:spPr>
          <a:xfrm>
            <a:off x="3124200" y="4495800"/>
            <a:ext cx="2895600" cy="2209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2: Yêu thương con người</a:t>
            </a:r>
            <a:endParaRPr lang="en-US" sz="2800" b="1" i="1" dirty="0">
              <a:solidFill>
                <a:schemeClr val="tx1"/>
              </a:solidFill>
              <a:latin typeface="Times New Roman" pitchFamily="18" charset="0"/>
              <a:cs typeface="Times New Roman" pitchFamily="18" charset="0"/>
            </a:endParaRPr>
          </a:p>
        </p:txBody>
      </p:sp>
      <p:sp>
        <p:nvSpPr>
          <p:cNvPr id="9" name="Rounded Rectangle 8"/>
          <p:cNvSpPr/>
          <p:nvPr/>
        </p:nvSpPr>
        <p:spPr>
          <a:xfrm>
            <a:off x="6248400" y="4800600"/>
            <a:ext cx="2514600" cy="1447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3: Truyền thống lao động</a:t>
            </a:r>
            <a:endParaRPr lang="en-US" sz="2800" b="1"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descr="Trả lời câu hỏi GDCD 7 Bài 1 | Soạn GDCD 7 Bài 1 ngắn nhất -"/>
          <p:cNvPicPr>
            <a:picLocks noGrp="1" noChangeAspect="1" noChangeArrowheads="1"/>
          </p:cNvPicPr>
          <p:nvPr>
            <p:ph idx="1"/>
          </p:nvPr>
        </p:nvPicPr>
        <p:blipFill>
          <a:blip r:embed="rId2"/>
          <a:srcRect/>
          <a:stretch>
            <a:fillRect/>
          </a:stretch>
        </p:blipFill>
        <p:spPr bwMode="auto">
          <a:xfrm>
            <a:off x="228600" y="228600"/>
            <a:ext cx="8610600" cy="3200400"/>
          </a:xfrm>
          <a:prstGeom prst="rect">
            <a:avLst/>
          </a:prstGeom>
          <a:noFill/>
        </p:spPr>
      </p:pic>
      <p:sp>
        <p:nvSpPr>
          <p:cNvPr id="8" name="Rounded Rectangle 7"/>
          <p:cNvSpPr/>
          <p:nvPr/>
        </p:nvSpPr>
        <p:spPr>
          <a:xfrm>
            <a:off x="152400" y="4267200"/>
            <a:ext cx="2590800" cy="1676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4:</a:t>
            </a:r>
          </a:p>
          <a:p>
            <a:pPr algn="ctr"/>
            <a:r>
              <a:rPr lang="en-US" sz="2800" b="1" i="1" dirty="0" smtClean="0">
                <a:solidFill>
                  <a:schemeClr val="tx1"/>
                </a:solidFill>
                <a:latin typeface="Times New Roman" pitchFamily="18" charset="0"/>
                <a:cs typeface="Times New Roman" pitchFamily="18" charset="0"/>
              </a:rPr>
              <a:t>Truyền thống tôn sư trọng đạo</a:t>
            </a:r>
            <a:endParaRPr lang="en-US" sz="2800" b="1" i="1" dirty="0">
              <a:solidFill>
                <a:schemeClr val="tx1"/>
              </a:solidFill>
              <a:latin typeface="Times New Roman" pitchFamily="18" charset="0"/>
              <a:cs typeface="Times New Roman" pitchFamily="18" charset="0"/>
            </a:endParaRPr>
          </a:p>
        </p:txBody>
      </p:sp>
      <p:sp>
        <p:nvSpPr>
          <p:cNvPr id="9" name="Rounded Rectangle 8"/>
          <p:cNvSpPr/>
          <p:nvPr/>
        </p:nvSpPr>
        <p:spPr>
          <a:xfrm>
            <a:off x="3048000" y="4267200"/>
            <a:ext cx="2590800" cy="1676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5: Truyền thống múa rối nước</a:t>
            </a:r>
            <a:endParaRPr lang="en-US" sz="2800" b="1" i="1" dirty="0">
              <a:solidFill>
                <a:schemeClr val="tx1"/>
              </a:solidFill>
              <a:latin typeface="Times New Roman" pitchFamily="18" charset="0"/>
              <a:cs typeface="Times New Roman" pitchFamily="18" charset="0"/>
            </a:endParaRPr>
          </a:p>
        </p:txBody>
      </p:sp>
      <p:sp>
        <p:nvSpPr>
          <p:cNvPr id="10" name="Rounded Rectangle 9"/>
          <p:cNvSpPr/>
          <p:nvPr/>
        </p:nvSpPr>
        <p:spPr>
          <a:xfrm>
            <a:off x="6172200" y="4191000"/>
            <a:ext cx="2590800" cy="1676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6: Truyền thống nghệ thuật đòn ca tài tử</a:t>
            </a:r>
            <a:endParaRPr lang="en-US" sz="2800" b="1"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ox(in)">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4"/>
          <a:stretch>
            <a:fillRect/>
          </a:stretch>
        </p:blipFill>
        <p:spPr>
          <a:xfrm>
            <a:off x="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4001340548"/>
              </p:ext>
            </p:extLst>
          </p:nvPr>
        </p:nvGraphicFramePr>
        <p:xfrm>
          <a:off x="971550" y="1219202"/>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2286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smtClean="0">
                <a:ln>
                  <a:noFill/>
                </a:ln>
                <a:solidFill>
                  <a:prstClr val="white"/>
                </a:solidFill>
                <a:effectLst/>
                <a:uLnTx/>
                <a:uFillTx/>
                <a:latin typeface="Calibri"/>
                <a:ea typeface="+mn-ea"/>
                <a:cs typeface="+mn-cs"/>
              </a:rPr>
              <a:t>Thảo luận</a:t>
            </a:r>
            <a:r>
              <a:rPr kumimoji="0" lang="en-US" sz="5400" b="1" i="0" u="none" strike="noStrike" kern="0" cap="none" spc="0" normalizeH="0" noProof="0" dirty="0" smtClean="0">
                <a:ln>
                  <a:noFill/>
                </a:ln>
                <a:solidFill>
                  <a:prstClr val="white"/>
                </a:solidFill>
                <a:effectLst/>
                <a:uLnTx/>
                <a:uFillTx/>
                <a:latin typeface="Calibri"/>
                <a:ea typeface="+mn-ea"/>
                <a:cs typeface="+mn-cs"/>
              </a:rPr>
              <a:t> nhóm</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28600"/>
            <a:ext cx="184663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253" y="-208757"/>
            <a:ext cx="145936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05972" y="-56755"/>
            <a:ext cx="8509423" cy="5583260"/>
          </a:xfrm>
          <a:prstGeom prst="rect">
            <a:avLst/>
          </a:prstGeom>
        </p:spPr>
      </p:pic>
      <p:grpSp>
        <p:nvGrpSpPr>
          <p:cNvPr id="3" name="Group 11"/>
          <p:cNvGrpSpPr/>
          <p:nvPr/>
        </p:nvGrpSpPr>
        <p:grpSpPr>
          <a:xfrm>
            <a:off x="6165657" y="686231"/>
            <a:ext cx="3124864"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13" name="Cloud Callout 12"/>
          <p:cNvSpPr/>
          <p:nvPr/>
        </p:nvSpPr>
        <p:spPr>
          <a:xfrm>
            <a:off x="1016617" y="609600"/>
            <a:ext cx="5867400" cy="5071142"/>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2800" b="1" dirty="0" smtClean="0">
                <a:latin typeface="Times New Roman" pitchFamily="18" charset="0"/>
                <a:cs typeface="Times New Roman" pitchFamily="18" charset="0"/>
              </a:rPr>
              <a:t>Quê hương em có những truyền thống :</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 Yêu nước</a:t>
            </a:r>
          </a:p>
          <a:p>
            <a:pPr algn="ctr"/>
            <a:r>
              <a:rPr lang="en-US" sz="2800" dirty="0" smtClean="0">
                <a:latin typeface="Times New Roman" pitchFamily="18" charset="0"/>
                <a:cs typeface="Times New Roman" pitchFamily="18" charset="0"/>
              </a:rPr>
              <a:t>- Hiếu học</a:t>
            </a:r>
          </a:p>
          <a:p>
            <a:pPr algn="ctr"/>
            <a:r>
              <a:rPr lang="en-US" sz="2800" dirty="0" smtClean="0">
                <a:latin typeface="Times New Roman" pitchFamily="18" charset="0"/>
                <a:cs typeface="Times New Roman" pitchFamily="18" charset="0"/>
              </a:rPr>
              <a:t>- Lao động</a:t>
            </a:r>
          </a:p>
          <a:p>
            <a:pPr algn="ctr"/>
            <a:r>
              <a:rPr lang="en-US" sz="2800" dirty="0" smtClean="0">
                <a:latin typeface="Times New Roman" pitchFamily="18" charset="0"/>
                <a:cs typeface="Times New Roman" pitchFamily="18" charset="0"/>
              </a:rPr>
              <a:t>- Tôn sư trọng đạo</a:t>
            </a:r>
          </a:p>
          <a:p>
            <a:pPr algn="ctr"/>
            <a:r>
              <a:rPr lang="en-US" sz="2800" dirty="0" smtClean="0">
                <a:latin typeface="Times New Roman" pitchFamily="18" charset="0"/>
                <a:cs typeface="Times New Roman" pitchFamily="18" charset="0"/>
              </a:rPr>
              <a:t>- Hiếu thảo</a:t>
            </a:r>
          </a:p>
          <a:p>
            <a:pPr algn="ctr"/>
            <a:r>
              <a:rPr lang="en-US" sz="2800" dirty="0" smtClean="0">
                <a:latin typeface="Times New Roman" pitchFamily="18" charset="0"/>
                <a:cs typeface="Times New Roman" pitchFamily="18" charset="0"/>
              </a:rPr>
              <a:t>- Hát xẩm....</a:t>
            </a:r>
          </a:p>
          <a:p>
            <a:pPr algn="ct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1538</Words>
  <Application>Microsoft Office PowerPoint</Application>
  <PresentationFormat>On-screen Show (4:3)</PresentationFormat>
  <Paragraphs>130</Paragraphs>
  <Slides>33</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微软雅黑</vt:lpstr>
      <vt:lpstr>#9Slide05 Brannboll Ny</vt:lpstr>
      <vt:lpstr>#9Slide05 Fourth</vt:lpstr>
      <vt:lpstr>Arial</vt:lpstr>
      <vt:lpstr>Calibri</vt:lpstr>
      <vt:lpstr>Courier New</vt:lpstr>
      <vt:lpstr>DengXian</vt:lpstr>
      <vt:lpstr>Helvetica Neue</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 Vân và Hùng đã giữ gìn và phát huy những truyền thống tốt đẹp nào của quê hương? Hai bạn thể hiện niềm tự hào về truyền thống của quê hương mình bằng những hành động cụ thể nào? </vt:lpstr>
      <vt:lpstr> Em có đồng ý với thái độ và hành vi của Quân không? Vì sao? </vt:lpstr>
      <vt:lpstr>   </vt:lpstr>
      <vt:lpstr> Nêu những việc làm không giữ gìn, phát huy truyền thống tốt đẹp của quê hương?  </vt:lpstr>
      <vt:lpstr>PowerPoint Presentation</vt:lpstr>
      <vt:lpstr>PowerPoint Presentation</vt:lpstr>
      <vt:lpstr>PowerPoint Presentation</vt:lpstr>
      <vt:lpstr>Bài tập 1</vt:lpstr>
      <vt:lpstr>PowerPoint Presentation</vt:lpstr>
      <vt:lpstr>Bài tập 2</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 One</dc:creator>
  <cp:lastModifiedBy>PCHOME</cp:lastModifiedBy>
  <cp:revision>107</cp:revision>
  <dcterms:created xsi:type="dcterms:W3CDTF">2022-08-05T04:20:52Z</dcterms:created>
  <dcterms:modified xsi:type="dcterms:W3CDTF">2024-08-17T07:38:56Z</dcterms:modified>
</cp:coreProperties>
</file>