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2"/>
  </p:notesMasterIdLst>
  <p:sldIdLst>
    <p:sldId id="333" r:id="rId5"/>
    <p:sldId id="356" r:id="rId6"/>
    <p:sldId id="317" r:id="rId7"/>
    <p:sldId id="406" r:id="rId8"/>
    <p:sldId id="396" r:id="rId9"/>
    <p:sldId id="414" r:id="rId10"/>
    <p:sldId id="336" r:id="rId11"/>
    <p:sldId id="321" r:id="rId12"/>
    <p:sldId id="384" r:id="rId13"/>
    <p:sldId id="385" r:id="rId14"/>
    <p:sldId id="413" r:id="rId15"/>
    <p:sldId id="411" r:id="rId16"/>
    <p:sldId id="390" r:id="rId17"/>
    <p:sldId id="412" r:id="rId18"/>
    <p:sldId id="398" r:id="rId19"/>
    <p:sldId id="401" r:id="rId20"/>
    <p:sldId id="393" r:id="rId21"/>
    <p:sldId id="397" r:id="rId22"/>
    <p:sldId id="416" r:id="rId23"/>
    <p:sldId id="407" r:id="rId24"/>
    <p:sldId id="402" r:id="rId25"/>
    <p:sldId id="326" r:id="rId26"/>
    <p:sldId id="378" r:id="rId27"/>
    <p:sldId id="403" r:id="rId28"/>
    <p:sldId id="404" r:id="rId29"/>
    <p:sldId id="380" r:id="rId30"/>
    <p:sldId id="4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9" d="100"/>
          <a:sy n="69" d="100"/>
        </p:scale>
        <p:origin x="48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8/16/2024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8/16/2024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8/16/2024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8/16/2024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8/16/2024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8/16/2024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8/16/2024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9.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631659" y="2348319"/>
            <a:ext cx="1105269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smtClean="0">
                <a:solidFill>
                  <a:srgbClr val="0000FF"/>
                </a:solidFill>
                <a:latin typeface="Times" pitchFamily="18" charset="0"/>
                <a:ea typeface="Helvetica Neue"/>
                <a:cs typeface="Times" pitchFamily="18" charset="0"/>
              </a:rPr>
              <a:t>Bài 10: </a:t>
            </a:r>
            <a:r>
              <a:rPr lang="en-US" sz="5400" dirty="0" smtClean="0">
                <a:solidFill>
                  <a:srgbClr val="0000FF"/>
                </a:solidFill>
                <a:latin typeface="Times" pitchFamily="18" charset="0"/>
                <a:cs typeface="Times" pitchFamily="18" charset="0"/>
              </a:rPr>
              <a:t>QUYỀN </a:t>
            </a:r>
            <a:r>
              <a:rPr lang="en-US" sz="5400" dirty="0">
                <a:solidFill>
                  <a:srgbClr val="0000FF"/>
                </a:solidFill>
                <a:latin typeface="Times" pitchFamily="18" charset="0"/>
                <a:cs typeface="Times" pitchFamily="18" charset="0"/>
              </a:rPr>
              <a:t>VÀ NGHĨA VỤ CƠ BẢN CỦA CÔNG </a:t>
            </a:r>
            <a:r>
              <a:rPr lang="en-US" sz="5400" dirty="0" smtClean="0">
                <a:solidFill>
                  <a:srgbClr val="0000FF"/>
                </a:solidFill>
                <a:latin typeface="Times" pitchFamily="18" charset="0"/>
                <a:cs typeface="Times" pitchFamily="18" charset="0"/>
              </a:rPr>
              <a:t>DÂN </a:t>
            </a:r>
            <a:endParaRPr lang="en-SG" altLang="en-US" sz="5400" b="1" dirty="0">
              <a:solidFill>
                <a:srgbClr val="0000FF"/>
              </a:solidFill>
              <a:latin typeface="#9Slide05 Fourth" panose="00000500000000000000" pitchFamily="2" charset="0"/>
            </a:endParaRPr>
          </a:p>
        </p:txBody>
      </p:sp>
      <p:pic>
        <p:nvPicPr>
          <p:cNvPr id="15" name="Picutre 370"/>
          <p:cNvPicPr/>
          <p:nvPr/>
        </p:nvPicPr>
        <p:blipFill>
          <a:blip r:embed="rId2"/>
          <a:stretch/>
        </p:blipFill>
        <p:spPr>
          <a:xfrm>
            <a:off x="417096" y="193133"/>
            <a:ext cx="4588042" cy="2141332"/>
          </a:xfrm>
          <a:prstGeom prst="rect">
            <a:avLst/>
          </a:prstGeom>
        </p:spPr>
      </p:pic>
      <p:pic>
        <p:nvPicPr>
          <p:cNvPr id="16" name="Shape 371"/>
          <p:cNvPicPr/>
          <p:nvPr/>
        </p:nvPicPr>
        <p:blipFill>
          <a:blip r:embed="rId3"/>
          <a:stretch/>
        </p:blipFill>
        <p:spPr>
          <a:xfrm>
            <a:off x="7218947" y="3978442"/>
            <a:ext cx="4345434" cy="2358190"/>
          </a:xfrm>
          <a:prstGeom prst="rect">
            <a:avLst/>
          </a:prstGeom>
        </p:spPr>
      </p:pic>
      <p:pic>
        <p:nvPicPr>
          <p:cNvPr id="18" name="Shape 373"/>
          <p:cNvPicPr/>
          <p:nvPr/>
        </p:nvPicPr>
        <p:blipFill>
          <a:blip r:embed="rId4"/>
          <a:stretch/>
        </p:blipFill>
        <p:spPr>
          <a:xfrm>
            <a:off x="631659" y="3978443"/>
            <a:ext cx="3058025"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5">
            <a:extLst>
              <a:ext uri="{FF2B5EF4-FFF2-40B4-BE49-F238E27FC236}">
                <a16:creationId xmlns:a16="http://schemas.microsoft.com/office/drawing/2014/main" id="{F00E3249-ACD5-4D11-8D94-2D016D6532E8}"/>
              </a:ext>
            </a:extLst>
          </p:cNvPr>
          <p:cNvSpPr/>
          <p:nvPr/>
        </p:nvSpPr>
        <p:spPr>
          <a:xfrm>
            <a:off x="653143" y="715685"/>
            <a:ext cx="11538857" cy="584187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7200" dirty="0" smtClean="0">
                <a:solidFill>
                  <a:srgbClr val="0000FF"/>
                </a:solidFill>
                <a:latin typeface="+mj-lt"/>
              </a:rPr>
              <a:t>+ </a:t>
            </a:r>
            <a:r>
              <a:rPr lang="en-US" sz="7200" dirty="0" smtClean="0">
                <a:solidFill>
                  <a:srgbClr val="0000FF"/>
                </a:solidFill>
                <a:latin typeface="Times New Roman" pitchFamily="18" charset="0"/>
                <a:cs typeface="Times New Roman" pitchFamily="18" charset="0"/>
              </a:rPr>
              <a:t>Em hãy  g</a:t>
            </a:r>
            <a:r>
              <a:rPr lang="vi-VN" sz="7200" dirty="0" smtClean="0">
                <a:solidFill>
                  <a:srgbClr val="0000FF"/>
                </a:solidFill>
                <a:latin typeface="Times New Roman" pitchFamily="18" charset="0"/>
                <a:cs typeface="Times New Roman" pitchFamily="18" charset="0"/>
              </a:rPr>
              <a:t>hép các </a:t>
            </a:r>
            <a:r>
              <a:rPr lang="en-US" sz="7200" dirty="0" smtClean="0">
                <a:solidFill>
                  <a:srgbClr val="0000FF"/>
                </a:solidFill>
                <a:latin typeface="Times New Roman" pitchFamily="18" charset="0"/>
                <a:cs typeface="Times New Roman" pitchFamily="18" charset="0"/>
              </a:rPr>
              <a:t>bức tranh</a:t>
            </a:r>
            <a:r>
              <a:rPr lang="vi-VN" sz="7200" dirty="0" smtClean="0">
                <a:solidFill>
                  <a:srgbClr val="0000FF"/>
                </a:solidFill>
                <a:latin typeface="Times New Roman" pitchFamily="18" charset="0"/>
                <a:cs typeface="Times New Roman" pitchFamily="18" charset="0"/>
              </a:rPr>
              <a:t> với nhóm quyền và nghĩa vụ phù hợp.</a:t>
            </a:r>
            <a:endParaRPr lang="en-US" sz="7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18250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509451" y="548640"/>
            <a:ext cx="11682549" cy="5078313"/>
          </a:xfrm>
          <a:prstGeom prst="rect">
            <a:avLst/>
          </a:prstGeom>
        </p:spPr>
        <p:txBody>
          <a:bodyPr wrap="square">
            <a:spAutoFit/>
          </a:bodyPr>
          <a:lstStyle/>
          <a:p>
            <a:pPr lvl="0"/>
            <a:r>
              <a:rPr lang="en-US" sz="2400" dirty="0">
                <a:solidFill>
                  <a:srgbClr val="0000FF"/>
                </a:solidFill>
                <a:latin typeface="Times New Roman" pitchFamily="18" charset="0"/>
                <a:cs typeface="Times New Roman" pitchFamily="18" charset="0"/>
              </a:rPr>
              <a:t>- </a:t>
            </a:r>
            <a:r>
              <a:rPr lang="en-US" sz="5400" dirty="0">
                <a:solidFill>
                  <a:srgbClr val="0000FF"/>
                </a:solidFill>
                <a:latin typeface="Times New Roman" pitchFamily="18" charset="0"/>
                <a:cs typeface="Times New Roman" pitchFamily="18" charset="0"/>
              </a:rPr>
              <a:t>Nhóm quyền chính trị: </a:t>
            </a:r>
            <a:r>
              <a:rPr lang="en-US" sz="5400" dirty="0" smtClean="0">
                <a:solidFill>
                  <a:srgbClr val="0000FF"/>
                </a:solidFill>
                <a:latin typeface="Times New Roman" pitchFamily="18" charset="0"/>
                <a:cs typeface="Times New Roman" pitchFamily="18" charset="0"/>
              </a:rPr>
              <a:t>hình</a:t>
            </a:r>
            <a:endParaRPr lang="en-US" sz="5400" dirty="0">
              <a:solidFill>
                <a:srgbClr val="0000FF"/>
              </a:solidFill>
              <a:latin typeface="Times New Roman" pitchFamily="18" charset="0"/>
              <a:cs typeface="Times New Roman" pitchFamily="18" charset="0"/>
            </a:endParaRPr>
          </a:p>
          <a:p>
            <a:pPr marL="685800" lvl="0" indent="-685800">
              <a:buFontTx/>
              <a:buChar char="-"/>
            </a:pPr>
            <a:r>
              <a:rPr lang="en-US" sz="5400" dirty="0" smtClean="0">
                <a:solidFill>
                  <a:srgbClr val="0000FF"/>
                </a:solidFill>
                <a:latin typeface="Times New Roman" pitchFamily="18" charset="0"/>
                <a:cs typeface="Times New Roman" pitchFamily="18" charset="0"/>
              </a:rPr>
              <a:t>Nhóm </a:t>
            </a:r>
            <a:r>
              <a:rPr lang="en-US" sz="5400" dirty="0">
                <a:solidFill>
                  <a:srgbClr val="0000FF"/>
                </a:solidFill>
                <a:latin typeface="Times New Roman" pitchFamily="18" charset="0"/>
                <a:cs typeface="Times New Roman" pitchFamily="18" charset="0"/>
              </a:rPr>
              <a:t>quyền dân sự: hình </a:t>
            </a:r>
            <a:br>
              <a:rPr lang="en-US" sz="5400" dirty="0">
                <a:solidFill>
                  <a:srgbClr val="0000FF"/>
                </a:solidFill>
                <a:latin typeface="Times New Roman" pitchFamily="18" charset="0"/>
                <a:cs typeface="Times New Roman" pitchFamily="18" charset="0"/>
              </a:rPr>
            </a:br>
            <a:r>
              <a:rPr lang="en-US" sz="5400" dirty="0">
                <a:solidFill>
                  <a:srgbClr val="0000FF"/>
                </a:solidFill>
                <a:latin typeface="Times New Roman" pitchFamily="18" charset="0"/>
                <a:cs typeface="Times New Roman" pitchFamily="18" charset="0"/>
              </a:rPr>
              <a:t>- Nhóm quyền kinh tế: hình </a:t>
            </a:r>
            <a:endParaRPr lang="en-US" sz="5400" dirty="0" smtClean="0">
              <a:solidFill>
                <a:srgbClr val="0000FF"/>
              </a:solidFill>
              <a:latin typeface="Times New Roman" pitchFamily="18" charset="0"/>
              <a:cs typeface="Times New Roman" pitchFamily="18" charset="0"/>
            </a:endParaRPr>
          </a:p>
          <a:p>
            <a:pPr marL="685800" lvl="0" indent="-685800">
              <a:buFontTx/>
              <a:buChar char="-"/>
            </a:pPr>
            <a:r>
              <a:rPr lang="en-US" sz="5400" dirty="0" smtClean="0">
                <a:solidFill>
                  <a:srgbClr val="0000FF"/>
                </a:solidFill>
                <a:latin typeface="Times New Roman" pitchFamily="18" charset="0"/>
                <a:cs typeface="Times New Roman" pitchFamily="18" charset="0"/>
              </a:rPr>
              <a:t>- </a:t>
            </a:r>
            <a:r>
              <a:rPr lang="en-US" sz="5400" dirty="0">
                <a:solidFill>
                  <a:srgbClr val="0000FF"/>
                </a:solidFill>
                <a:latin typeface="Times New Roman" pitchFamily="18" charset="0"/>
                <a:cs typeface="Times New Roman" pitchFamily="18" charset="0"/>
              </a:rPr>
              <a:t>Nhóm quyền văn hoá - xã hội: hình </a:t>
            </a:r>
            <a:endParaRPr lang="en-US" sz="5400" dirty="0" smtClean="0">
              <a:solidFill>
                <a:srgbClr val="0000FF"/>
              </a:solidFill>
              <a:latin typeface="Times New Roman" pitchFamily="18" charset="0"/>
              <a:cs typeface="Times New Roman" pitchFamily="18" charset="0"/>
            </a:endParaRPr>
          </a:p>
          <a:p>
            <a:pPr marL="685800" lvl="0" indent="-685800">
              <a:buFontTx/>
              <a:buChar char="-"/>
            </a:pPr>
            <a:r>
              <a:rPr lang="en-US" sz="5400" dirty="0" smtClean="0">
                <a:solidFill>
                  <a:srgbClr val="0000FF"/>
                </a:solidFill>
                <a:latin typeface="Times New Roman" pitchFamily="18" charset="0"/>
                <a:cs typeface="Times New Roman" pitchFamily="18" charset="0"/>
              </a:rPr>
              <a:t>- </a:t>
            </a:r>
            <a:r>
              <a:rPr lang="en-US" sz="5400" b="1" dirty="0">
                <a:solidFill>
                  <a:srgbClr val="FF0000"/>
                </a:solidFill>
                <a:latin typeface="Times New Roman" pitchFamily="18" charset="0"/>
                <a:cs typeface="Times New Roman" pitchFamily="18" charset="0"/>
              </a:rPr>
              <a:t>Nhóm nghĩa vụ cơ bản của công dân: </a:t>
            </a:r>
            <a:r>
              <a:rPr lang="en-US" sz="5400" b="1" dirty="0" smtClean="0">
                <a:solidFill>
                  <a:srgbClr val="FF0000"/>
                </a:solidFill>
                <a:latin typeface="Times New Roman" pitchFamily="18" charset="0"/>
                <a:cs typeface="Times New Roman" pitchFamily="18" charset="0"/>
              </a:rPr>
              <a:t>hình</a:t>
            </a:r>
            <a:endParaRPr 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43370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509451" y="548640"/>
            <a:ext cx="11682549" cy="5909310"/>
          </a:xfrm>
          <a:prstGeom prst="rect">
            <a:avLst/>
          </a:prstGeom>
        </p:spPr>
        <p:txBody>
          <a:bodyPr wrap="square">
            <a:spAutoFit/>
          </a:bodyPr>
          <a:lstStyle/>
          <a:p>
            <a:pPr lvl="0"/>
            <a:r>
              <a:rPr lang="en-US" sz="2400" dirty="0">
                <a:solidFill>
                  <a:srgbClr val="0000FF"/>
                </a:solidFill>
                <a:latin typeface="Times New Roman" pitchFamily="18" charset="0"/>
                <a:cs typeface="Times New Roman" pitchFamily="18" charset="0"/>
              </a:rPr>
              <a:t>- </a:t>
            </a:r>
            <a:r>
              <a:rPr lang="en-US" sz="5400" dirty="0">
                <a:solidFill>
                  <a:srgbClr val="0000FF"/>
                </a:solidFill>
                <a:latin typeface="Times New Roman" pitchFamily="18" charset="0"/>
                <a:cs typeface="Times New Roman" pitchFamily="18" charset="0"/>
              </a:rPr>
              <a:t>Nhóm quyền chính trị: hình 8;</a:t>
            </a:r>
          </a:p>
          <a:p>
            <a:pPr lvl="0"/>
            <a:r>
              <a:rPr lang="en-US" sz="5400" dirty="0">
                <a:solidFill>
                  <a:srgbClr val="0000FF"/>
                </a:solidFill>
                <a:latin typeface="Times New Roman" pitchFamily="18" charset="0"/>
                <a:cs typeface="Times New Roman" pitchFamily="18" charset="0"/>
              </a:rPr>
              <a:t>- Nhóm quyền dân sự: hình 1;</a:t>
            </a:r>
            <a:br>
              <a:rPr lang="en-US" sz="5400" dirty="0">
                <a:solidFill>
                  <a:srgbClr val="0000FF"/>
                </a:solidFill>
                <a:latin typeface="Times New Roman" pitchFamily="18" charset="0"/>
                <a:cs typeface="Times New Roman" pitchFamily="18" charset="0"/>
              </a:rPr>
            </a:br>
            <a:r>
              <a:rPr lang="en-US" sz="5400" dirty="0">
                <a:solidFill>
                  <a:srgbClr val="0000FF"/>
                </a:solidFill>
                <a:latin typeface="Times New Roman" pitchFamily="18" charset="0"/>
                <a:cs typeface="Times New Roman" pitchFamily="18" charset="0"/>
              </a:rPr>
              <a:t>- Nhóm quyền kinh tế: hình 9;</a:t>
            </a:r>
          </a:p>
          <a:p>
            <a:pPr lvl="0"/>
            <a:r>
              <a:rPr lang="en-US" sz="5400" dirty="0">
                <a:solidFill>
                  <a:srgbClr val="0000FF"/>
                </a:solidFill>
                <a:latin typeface="Times New Roman" pitchFamily="18" charset="0"/>
                <a:cs typeface="Times New Roman" pitchFamily="18" charset="0"/>
              </a:rPr>
              <a:t>- Nhóm quyền văn hoá - xã hội: hình 2, 3, 4;</a:t>
            </a:r>
          </a:p>
          <a:p>
            <a:pPr lvl="0"/>
            <a:r>
              <a:rPr lang="en-US" sz="5400" dirty="0">
                <a:solidFill>
                  <a:srgbClr val="0000FF"/>
                </a:solidFill>
                <a:latin typeface="Times New Roman" pitchFamily="18" charset="0"/>
                <a:cs typeface="Times New Roman" pitchFamily="18" charset="0"/>
              </a:rPr>
              <a:t>- </a:t>
            </a:r>
            <a:r>
              <a:rPr lang="en-US" sz="5400" b="1" dirty="0">
                <a:solidFill>
                  <a:srgbClr val="FF0000"/>
                </a:solidFill>
                <a:latin typeface="Times New Roman" pitchFamily="18" charset="0"/>
                <a:cs typeface="Times New Roman" pitchFamily="18" charset="0"/>
              </a:rPr>
              <a:t>Nhóm nghĩa vụ cơ bản của công dân: hình 2, 3, 5, 6, 7.</a:t>
            </a:r>
          </a:p>
        </p:txBody>
      </p:sp>
    </p:spTree>
    <p:extLst>
      <p:ext uri="{BB962C8B-B14F-4D97-AF65-F5344CB8AC3E}">
        <p14:creationId xmlns:p14="http://schemas.microsoft.com/office/powerpoint/2010/main" val="3854650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2277980" y="937524"/>
            <a:ext cx="7853912" cy="188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b="1" dirty="0">
                <a:solidFill>
                  <a:srgbClr val="0000FF"/>
                </a:solidFill>
              </a:rPr>
              <a:t>2</a:t>
            </a:r>
            <a:r>
              <a:rPr lang="en-US" sz="4000" b="1" dirty="0">
                <a:solidFill>
                  <a:srgbClr val="0000FF"/>
                </a:solidFill>
                <a:latin typeface="Times New Roman" pitchFamily="18" charset="0"/>
                <a:cs typeface="Times New Roman" pitchFamily="18" charset="0"/>
              </a:rPr>
              <a:t>. Thực hiện quyền, nghĩa vụ cơ </a:t>
            </a:r>
            <a:r>
              <a:rPr lang="en-US" sz="4000" b="1">
                <a:solidFill>
                  <a:srgbClr val="0000FF"/>
                </a:solidFill>
                <a:latin typeface="Times New Roman" pitchFamily="18" charset="0"/>
                <a:cs typeface="Times New Roman" pitchFamily="18" charset="0"/>
              </a:rPr>
              <a:t>bản </a:t>
            </a:r>
            <a:r>
              <a:rPr lang="en-US" sz="4000" b="1" smtClean="0">
                <a:solidFill>
                  <a:srgbClr val="0000FF"/>
                </a:solidFill>
                <a:latin typeface="Times New Roman" pitchFamily="18" charset="0"/>
                <a:cs typeface="Times New Roman" pitchFamily="18" charset="0"/>
              </a:rPr>
              <a:t>của </a:t>
            </a:r>
            <a:r>
              <a:rPr lang="en-US" sz="4000" b="1" dirty="0">
                <a:solidFill>
                  <a:srgbClr val="0000FF"/>
                </a:solidFill>
                <a:latin typeface="Times New Roman" pitchFamily="18" charset="0"/>
                <a:cs typeface="Times New Roman" pitchFamily="18" charset="0"/>
              </a:rPr>
              <a:t>công dân</a:t>
            </a:r>
            <a:endParaRPr lang="en-US" sz="4000" dirty="0">
              <a:solidFill>
                <a:srgbClr val="0000FF"/>
              </a:solidFill>
              <a:latin typeface="Times New Roman" pitchFamily="18" charset="0"/>
              <a:cs typeface="Times New Roman" pitchFamily="18" charset="0"/>
            </a:endParaRPr>
          </a:p>
          <a:p>
            <a:pPr>
              <a:buNone/>
            </a:pP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8731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44421742"/>
              </p:ext>
            </p:extLst>
          </p:nvPr>
        </p:nvGraphicFramePr>
        <p:xfrm>
          <a:off x="248193" y="182881"/>
          <a:ext cx="11743509" cy="7004241"/>
        </p:xfrm>
        <a:graphic>
          <a:graphicData uri="http://schemas.openxmlformats.org/drawingml/2006/table">
            <a:tbl>
              <a:tblPr firstRow="1" firstCol="1" bandRow="1"/>
              <a:tblGrid>
                <a:gridCol w="11743509">
                  <a:extLst>
                    <a:ext uri="{9D8B030D-6E8A-4147-A177-3AD203B41FA5}">
                      <a16:colId xmlns:a16="http://schemas.microsoft.com/office/drawing/2014/main" val="1817771534"/>
                    </a:ext>
                  </a:extLst>
                </a:gridCol>
              </a:tblGrid>
              <a:tr h="675978">
                <a:tc>
                  <a:txBody>
                    <a:bodyPr/>
                    <a:lstStyle/>
                    <a:p>
                      <a:pPr algn="just">
                        <a:lnSpc>
                          <a:spcPct val="115000"/>
                        </a:lnSpc>
                        <a:spcAft>
                          <a:spcPts val="400"/>
                        </a:spcAft>
                        <a:tabLst>
                          <a:tab pos="276225" algn="l"/>
                        </a:tabLst>
                      </a:pPr>
                      <a:r>
                        <a:rPr lang="en-US" sz="2400" dirty="0">
                          <a:effectLst/>
                          <a:latin typeface="Times New Roman"/>
                          <a:ea typeface="Arial"/>
                          <a:cs typeface="Times New Roman"/>
                        </a:rPr>
                        <a:t>1.</a:t>
                      </a:r>
                      <a:r>
                        <a:rPr lang="en-US" sz="2400" b="1" dirty="0">
                          <a:effectLst/>
                          <a:latin typeface="Times New Roman"/>
                          <a:ea typeface="Arial"/>
                          <a:cs typeface="Times New Roman"/>
                        </a:rPr>
                        <a:t>Hương </a:t>
                      </a:r>
                      <a:r>
                        <a:rPr lang="en-US" sz="2400" dirty="0">
                          <a:effectLst/>
                          <a:latin typeface="Times New Roman"/>
                          <a:ea typeface="Arial"/>
                          <a:cs typeface="Times New Roman"/>
                        </a:rPr>
                        <a:t>là học sinh lớp 6, ngoài việc </a:t>
                      </a:r>
                      <a:r>
                        <a:rPr lang="en-US" sz="2400" b="1" dirty="0">
                          <a:effectLst/>
                          <a:latin typeface="Times New Roman"/>
                          <a:ea typeface="Arial"/>
                          <a:cs typeface="Times New Roman"/>
                        </a:rPr>
                        <a:t>học tốt, bạn còn chăm chỉ lao động, giúp đỡ bố mẹ làm việc </a:t>
                      </a:r>
                      <a:r>
                        <a:rPr lang="en-US" sz="2400" dirty="0" smtClean="0">
                          <a:effectLst/>
                          <a:latin typeface="Times New Roman"/>
                          <a:ea typeface="Arial"/>
                          <a:cs typeface="Times New Roman"/>
                        </a:rPr>
                        <a:t>nhà</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26051051"/>
                  </a:ext>
                </a:extLst>
              </a:tr>
              <a:tr h="604108">
                <a:tc>
                  <a:txBody>
                    <a:bodyPr/>
                    <a:lstStyle/>
                    <a:p>
                      <a:pPr algn="just">
                        <a:lnSpc>
                          <a:spcPct val="115000"/>
                        </a:lnSpc>
                        <a:spcAft>
                          <a:spcPts val="400"/>
                        </a:spcAft>
                        <a:tabLst>
                          <a:tab pos="276225" algn="l"/>
                        </a:tabLst>
                      </a:pPr>
                      <a:r>
                        <a:rPr lang="en-US" sz="2400" b="1" dirty="0">
                          <a:effectLst/>
                          <a:latin typeface="Times New Roman"/>
                          <a:ea typeface="Arial"/>
                          <a:cs typeface="Times New Roman"/>
                        </a:rPr>
                        <a:t>2.Thấy bác lao công đang quét dọn sân trường, Bình vứt luôn vỏ hộp sữa xuống sân </a:t>
                      </a:r>
                      <a:r>
                        <a:rPr lang="en-US" sz="2400" dirty="0">
                          <a:effectLst/>
                          <a:latin typeface="Times New Roman"/>
                          <a:ea typeface="Arial"/>
                          <a:cs typeface="Times New Roman"/>
                        </a:rPr>
                        <a:t>để bác dọn</a:t>
                      </a:r>
                      <a:r>
                        <a:rPr lang="en-US" sz="2400" dirty="0" smtClean="0">
                          <a:effectLst/>
                          <a:latin typeface="Times New Roman"/>
                          <a:ea typeface="Arial"/>
                          <a:cs typeface="Times New Roman"/>
                        </a:rPr>
                        <a:t>.</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5675747"/>
                  </a:ext>
                </a:extLst>
              </a:tr>
              <a:tr h="742487">
                <a:tc>
                  <a:txBody>
                    <a:bodyPr/>
                    <a:lstStyle/>
                    <a:p>
                      <a:pPr algn="just">
                        <a:lnSpc>
                          <a:spcPct val="115000"/>
                        </a:lnSpc>
                        <a:spcAft>
                          <a:spcPts val="400"/>
                        </a:spcAft>
                        <a:tabLst>
                          <a:tab pos="276225" algn="l"/>
                        </a:tabLst>
                      </a:pPr>
                      <a:r>
                        <a:rPr lang="en-US" sz="2400" dirty="0">
                          <a:effectLst/>
                          <a:latin typeface="Times New Roman"/>
                          <a:ea typeface="Arial"/>
                          <a:cs typeface="Times New Roman"/>
                        </a:rPr>
                        <a:t>3. </a:t>
                      </a:r>
                      <a:r>
                        <a:rPr lang="en-US" sz="2400" b="1" dirty="0">
                          <a:effectLst/>
                          <a:latin typeface="Times New Roman"/>
                          <a:ea typeface="Arial"/>
                          <a:cs typeface="Times New Roman"/>
                        </a:rPr>
                        <a:t>Biết Lan định bóc thư của bạn khác để xem</a:t>
                      </a:r>
                      <a:r>
                        <a:rPr lang="en-US" sz="2400" dirty="0">
                          <a:effectLst/>
                          <a:latin typeface="Times New Roman"/>
                          <a:ea typeface="Arial"/>
                          <a:cs typeface="Times New Roman"/>
                        </a:rPr>
                        <a:t>, Minh đã khuyên Lan không nên làm như vậy vì sẽ xâm phạm quyền bí mật thư tín</a:t>
                      </a:r>
                      <a:r>
                        <a:rPr lang="en-US" sz="2400" dirty="0" smtClean="0">
                          <a:effectLst/>
                          <a:latin typeface="Times New Roman"/>
                          <a:ea typeface="Arial"/>
                          <a:cs typeface="Times New Roman"/>
                        </a:rPr>
                        <a:t>.</a:t>
                      </a:r>
                      <a:endParaRPr lang="en-US" sz="2400" dirty="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8906480"/>
                  </a:ext>
                </a:extLst>
              </a:tr>
              <a:tr h="437007">
                <a:tc>
                  <a:txBody>
                    <a:bodyPr/>
                    <a:lstStyle/>
                    <a:p>
                      <a:pPr>
                        <a:lnSpc>
                          <a:spcPct val="107000"/>
                        </a:lnSpc>
                        <a:spcAft>
                          <a:spcPts val="0"/>
                        </a:spcAft>
                      </a:pPr>
                      <a:r>
                        <a:rPr lang="en-US" sz="2400" dirty="0">
                          <a:effectLst/>
                          <a:latin typeface="Times New Roman"/>
                          <a:ea typeface="Times New Roman"/>
                          <a:cs typeface="Times New Roman"/>
                        </a:rPr>
                        <a:t>4</a:t>
                      </a:r>
                      <a:r>
                        <a:rPr lang="en-US" sz="2400" b="1" dirty="0">
                          <a:effectLst/>
                          <a:latin typeface="Times New Roman"/>
                          <a:ea typeface="Times New Roman"/>
                          <a:cs typeface="Times New Roman"/>
                        </a:rPr>
                        <a:t>. Ngày nào bố mẹ cũng phải nhắc Thắng học bài nhưng bạn chỉ ôn bài khi sắp tới kì kiểm tra.</a:t>
                      </a:r>
                      <a:endParaRPr lang="en-US" sz="2400" b="1" dirty="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23007506"/>
                  </a:ext>
                </a:extLst>
              </a:tr>
              <a:tr h="664865">
                <a:tc>
                  <a:txBody>
                    <a:bodyPr/>
                    <a:lstStyle/>
                    <a:p>
                      <a:pPr>
                        <a:lnSpc>
                          <a:spcPct val="107000"/>
                        </a:lnSpc>
                        <a:spcAft>
                          <a:spcPts val="0"/>
                        </a:spcAft>
                      </a:pPr>
                      <a:r>
                        <a:rPr lang="en-US" sz="2400" dirty="0">
                          <a:effectLst/>
                          <a:latin typeface="Times New Roman"/>
                          <a:ea typeface="Times New Roman"/>
                          <a:cs typeface="Times New Roman"/>
                        </a:rPr>
                        <a:t>5. Nhiều lần chứng kiến </a:t>
                      </a:r>
                      <a:r>
                        <a:rPr lang="en-US" sz="2400" b="1" dirty="0">
                          <a:effectLst/>
                          <a:latin typeface="Times New Roman"/>
                          <a:ea typeface="Times New Roman"/>
                          <a:cs typeface="Times New Roman"/>
                        </a:rPr>
                        <a:t>chú Hưng đánh con, </a:t>
                      </a:r>
                      <a:r>
                        <a:rPr lang="en-US" sz="2400" dirty="0">
                          <a:effectLst/>
                          <a:latin typeface="Times New Roman"/>
                          <a:ea typeface="Times New Roman"/>
                          <a:cs typeface="Times New Roman"/>
                        </a:rPr>
                        <a:t>nên </a:t>
                      </a:r>
                      <a:r>
                        <a:rPr lang="en-US" sz="2400" b="1" dirty="0">
                          <a:effectLst/>
                          <a:latin typeface="Times New Roman"/>
                          <a:ea typeface="Times New Roman"/>
                          <a:cs typeface="Times New Roman"/>
                        </a:rPr>
                        <a:t>Hà đã gọi điện báo với Tổng đài điện thoại quốc gia bảo vệ trẻ em 111</a:t>
                      </a:r>
                      <a:endParaRPr lang="en-US" sz="2400" b="1" dirty="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18642858"/>
                  </a:ext>
                </a:extLst>
              </a:tr>
              <a:tr h="714614">
                <a:tc>
                  <a:txBody>
                    <a:bodyPr/>
                    <a:lstStyle/>
                    <a:p>
                      <a:pPr algn="just">
                        <a:lnSpc>
                          <a:spcPct val="115000"/>
                        </a:lnSpc>
                        <a:spcAft>
                          <a:spcPts val="500"/>
                        </a:spcAft>
                        <a:tabLst>
                          <a:tab pos="424180" algn="l"/>
                        </a:tabLst>
                      </a:pPr>
                      <a:r>
                        <a:rPr lang="en-US" sz="2400" dirty="0">
                          <a:effectLst/>
                          <a:latin typeface="Times New Roman"/>
                          <a:ea typeface="Arial"/>
                          <a:cs typeface="Times New Roman"/>
                        </a:rPr>
                        <a:t>6</a:t>
                      </a:r>
                      <a:r>
                        <a:rPr lang="en-US" sz="2400" b="1" dirty="0">
                          <a:effectLst/>
                          <a:latin typeface="Times New Roman"/>
                          <a:ea typeface="Arial"/>
                          <a:cs typeface="Times New Roman"/>
                        </a:rPr>
                        <a:t>. Gia đình Liên tìm mọi cách để anh trai không phải thực hiện nghĩa vụ quân sự. </a:t>
                      </a:r>
                      <a:r>
                        <a:rPr lang="en-US" sz="2400" dirty="0">
                          <a:effectLst/>
                          <a:latin typeface="Times New Roman"/>
                          <a:ea typeface="Arial"/>
                          <a:cs typeface="Times New Roman"/>
                        </a:rPr>
                        <a:t>Biết chuyện, Liên không tán thành và khuyên anh nên thực hiện nghĩa vụ quân sự</a:t>
                      </a:r>
                      <a:r>
                        <a:rPr lang="en-US" sz="2400" dirty="0" smtClean="0">
                          <a:effectLst/>
                          <a:latin typeface="Times New Roman"/>
                          <a:ea typeface="Arial"/>
                          <a:cs typeface="Times New Roman"/>
                        </a:rPr>
                        <a:t>.</a:t>
                      </a:r>
                      <a:endParaRPr lang="en-US" sz="2400" dirty="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090602"/>
                  </a:ext>
                </a:extLst>
              </a:tr>
              <a:tr h="714614">
                <a:tc>
                  <a:txBody>
                    <a:bodyPr/>
                    <a:lstStyle/>
                    <a:p>
                      <a:pPr algn="just">
                        <a:lnSpc>
                          <a:spcPct val="115000"/>
                        </a:lnSpc>
                        <a:spcAft>
                          <a:spcPts val="500"/>
                        </a:spcAft>
                        <a:tabLst>
                          <a:tab pos="424180" algn="l"/>
                        </a:tabLst>
                      </a:pPr>
                      <a:r>
                        <a:rPr lang="en-US" sz="2400" dirty="0">
                          <a:effectLst/>
                          <a:latin typeface="Times New Roman"/>
                          <a:ea typeface="Arial"/>
                          <a:cs typeface="Times New Roman"/>
                        </a:rPr>
                        <a:t>7. </a:t>
                      </a:r>
                      <a:r>
                        <a:rPr lang="en-US" sz="2400" b="1" dirty="0">
                          <a:effectLst/>
                          <a:latin typeface="Times New Roman"/>
                          <a:ea typeface="Arial"/>
                          <a:cs typeface="Times New Roman"/>
                        </a:rPr>
                        <a:t>Nhà trường tổ chức lấy ý kiến của học sinh nhưng Trang không tham gia vì cho rằng ý kiến của trẻ em sẽ không được thực hiện</a:t>
                      </a:r>
                      <a:r>
                        <a:rPr lang="en-US" sz="2400" b="1" dirty="0" smtClean="0">
                          <a:effectLst/>
                          <a:latin typeface="Times New Roman"/>
                          <a:ea typeface="Arial"/>
                          <a:cs typeface="Times New Roman"/>
                        </a:rPr>
                        <a:t>.</a:t>
                      </a:r>
                      <a:endParaRPr lang="en-US" sz="2400" b="1" dirty="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07843500"/>
                  </a:ext>
                </a:extLst>
              </a:tr>
              <a:tr h="689741">
                <a:tc>
                  <a:txBody>
                    <a:bodyPr/>
                    <a:lstStyle/>
                    <a:p>
                      <a:pPr algn="just">
                        <a:lnSpc>
                          <a:spcPct val="115000"/>
                        </a:lnSpc>
                        <a:spcAft>
                          <a:spcPts val="0"/>
                        </a:spcAft>
                        <a:tabLst>
                          <a:tab pos="424180" algn="l"/>
                        </a:tabLst>
                      </a:pPr>
                      <a:r>
                        <a:rPr lang="en-US" sz="2400" dirty="0">
                          <a:effectLst/>
                          <a:latin typeface="Times New Roman"/>
                          <a:ea typeface="Arial"/>
                          <a:cs typeface="Times New Roman"/>
                        </a:rPr>
                        <a:t>8. </a:t>
                      </a:r>
                      <a:r>
                        <a:rPr lang="en-US" sz="2400" b="1" dirty="0">
                          <a:effectLst/>
                          <a:latin typeface="Times New Roman"/>
                          <a:ea typeface="Arial"/>
                          <a:cs typeface="Times New Roman"/>
                        </a:rPr>
                        <a:t>Hùng luôn tích cực học tập và rèn luyện để sau này trở thành người công dân có ích cho xã hội.</a:t>
                      </a:r>
                      <a:endParaRPr lang="en-US" sz="2400" b="1" dirty="0">
                        <a:effectLst/>
                        <a:latin typeface="Arial"/>
                        <a:ea typeface="Arial"/>
                        <a:cs typeface="Times New Roman"/>
                      </a:endParaRPr>
                    </a:p>
                    <a:p>
                      <a:pPr>
                        <a:lnSpc>
                          <a:spcPct val="107000"/>
                        </a:lnSpc>
                        <a:spcAft>
                          <a:spcPts val="0"/>
                        </a:spcAft>
                      </a:pPr>
                      <a:r>
                        <a:rPr lang="en-US" sz="2400" dirty="0">
                          <a:effectLst/>
                          <a:latin typeface="Times New Roman"/>
                          <a:ea typeface="Times New Roman"/>
                          <a:cs typeface="Times New Roman"/>
                        </a:rPr>
                        <a:t> </a:t>
                      </a:r>
                      <a:endParaRPr lang="en-US" sz="2400" dirty="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45573684"/>
                  </a:ext>
                </a:extLst>
              </a:tr>
            </a:tbl>
          </a:graphicData>
        </a:graphic>
      </p:graphicFrame>
    </p:spTree>
    <p:extLst>
      <p:ext uri="{BB962C8B-B14F-4D97-AF65-F5344CB8AC3E}">
        <p14:creationId xmlns:p14="http://schemas.microsoft.com/office/powerpoint/2010/main" val="1380370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b="1"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900545"/>
            <a:ext cx="12183291" cy="6839436"/>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4000" dirty="0" smtClean="0">
                <a:solidFill>
                  <a:srgbClr val="0000FF"/>
                </a:solidFill>
                <a:latin typeface="Times New Roman" pitchFamily="18" charset="0"/>
                <a:cs typeface="Times New Roman" pitchFamily="18" charset="0"/>
              </a:rPr>
              <a:t>Là </a:t>
            </a:r>
            <a:r>
              <a:rPr lang="en-US" sz="4000" dirty="0">
                <a:solidFill>
                  <a:srgbClr val="0000FF"/>
                </a:solidFill>
                <a:latin typeface="Times New Roman" pitchFamily="18" charset="0"/>
                <a:cs typeface="Times New Roman" pitchFamily="18" charset="0"/>
              </a:rPr>
              <a:t>học sinh em đã được hưởng quyền: được học tập, bảo vệ, chăm sóc, vui chơi và phải thực hiện các nhiệm vụ cơ bản có nghĩa vụ học tập. Mọi người có nghĩa vụ bảo vệ môi trường.  Em đã chăm chỉ học tập, rèn luyện đạo đức, bảo vệ môi trường… để thực hiện đúng nghĩa vụ đó</a:t>
            </a:r>
            <a:r>
              <a:rPr lang="en-US" sz="4000" dirty="0" smtClean="0">
                <a:solidFill>
                  <a:srgbClr val="0000FF"/>
                </a:solidFill>
                <a:latin typeface="Times New Roman" pitchFamily="18" charset="0"/>
                <a:cs typeface="Times New Roman" pitchFamily="18" charset="0"/>
              </a:rPr>
              <a:t>.</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4000" dirty="0" smtClean="0">
                <a:solidFill>
                  <a:srgbClr val="0000FF"/>
                </a:solidFill>
              </a:rPr>
              <a:t> </a:t>
            </a:r>
            <a:r>
              <a:rPr lang="vi-VN" sz="4000" dirty="0" smtClean="0">
                <a:solidFill>
                  <a:srgbClr val="0000FF"/>
                </a:solidFill>
                <a:latin typeface="+mj-lt"/>
              </a:rPr>
              <a:t>Tự </a:t>
            </a:r>
            <a:r>
              <a:rPr lang="vi-VN" sz="4000" dirty="0">
                <a:solidFill>
                  <a:srgbClr val="0000FF"/>
                </a:solidFill>
                <a:latin typeface="+mj-lt"/>
              </a:rPr>
              <a:t>giác thực hiện tốt và khuyên các bạn cùng thực hiện tốt quyền, nghĩa vụ công dân phù hợp lứa tuổi.</a:t>
            </a:r>
            <a:endParaRPr lang="en-US" sz="4000" dirty="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dirty="0">
              <a:solidFill>
                <a:srgbClr val="0000FF"/>
              </a:solidFill>
              <a:latin typeface="Times New Roman"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481801"/>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dirty="0">
                <a:solidFill>
                  <a:srgbClr val="FF0000"/>
                </a:solidFill>
                <a:latin typeface="Times New Roman" pitchFamily="18" charset="0"/>
                <a:cs typeface="Times New Roman" pitchFamily="18" charset="0"/>
              </a:rPr>
              <a:t>* Trách nhiệm của công dân</a:t>
            </a:r>
            <a:endParaRPr lang="en-US" sz="3200" dirty="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8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2" y="760215"/>
            <a:ext cx="11951368" cy="6215676"/>
          </a:xfrm>
          <a:prstGeom prst="rect">
            <a:avLst/>
          </a:prstGeom>
        </p:spPr>
        <p:txBody>
          <a:bodyPr wrap="square">
            <a:spAutoFit/>
          </a:bodyPr>
          <a:lstStyle/>
          <a:p>
            <a:pPr lvl="0"/>
            <a:r>
              <a:rPr lang="en-US" sz="3600" dirty="0" smtClean="0">
                <a:solidFill>
                  <a:srgbClr val="0000FF"/>
                </a:solidFill>
                <a:latin typeface="Times" panose="02020603050405020304" pitchFamily="18" charset="0"/>
                <a:cs typeface="Times" panose="02020603050405020304" pitchFamily="18" charset="0"/>
              </a:rPr>
              <a:t>- </a:t>
            </a:r>
            <a:r>
              <a:rPr lang="vi-VN" sz="3600" dirty="0" smtClean="0">
                <a:solidFill>
                  <a:srgbClr val="0000FF"/>
                </a:solidFill>
                <a:latin typeface="Times" panose="02020603050405020304" pitchFamily="18" charset="0"/>
                <a:cs typeface="Times" panose="02020603050405020304" pitchFamily="18" charset="0"/>
              </a:rPr>
              <a:t>Quyền </a:t>
            </a:r>
            <a:r>
              <a:rPr lang="vi-VN" sz="3600" dirty="0">
                <a:solidFill>
                  <a:srgbClr val="0000FF"/>
                </a:solidFill>
                <a:latin typeface="Times" panose="02020603050405020304" pitchFamily="18" charset="0"/>
                <a:cs typeface="Times" panose="02020603050405020304" pitchFamily="18" charset="0"/>
              </a:rPr>
              <a:t>công dân không tách rời nghĩa vụ công dân. Công dân được hưởng các quyền và phải thực hiện các nghĩa vụ do Nhà nước quy định. Mọi người có nghĩa vụ tôn trọng quyền của người khác.</a:t>
            </a:r>
            <a:endParaRPr lang="en-US" sz="3600" dirty="0">
              <a:solidFill>
                <a:srgbClr val="0000FF"/>
              </a:solidFill>
              <a:latin typeface="Times" panose="02020603050405020304" pitchFamily="18" charset="0"/>
              <a:cs typeface="Times" panose="02020603050405020304" pitchFamily="18" charset="0"/>
            </a:endParaRPr>
          </a:p>
          <a:p>
            <a:pPr lvl="0"/>
            <a:r>
              <a:rPr lang="en-US" sz="3600" dirty="0" smtClean="0">
                <a:solidFill>
                  <a:srgbClr val="0000FF"/>
                </a:solidFill>
                <a:latin typeface="Times" panose="02020603050405020304" pitchFamily="18" charset="0"/>
                <a:cs typeface="Times" panose="02020603050405020304" pitchFamily="18" charset="0"/>
              </a:rPr>
              <a:t>- </a:t>
            </a:r>
            <a:r>
              <a:rPr lang="vi-VN" sz="3600" dirty="0" smtClean="0">
                <a:solidFill>
                  <a:srgbClr val="0000FF"/>
                </a:solidFill>
                <a:latin typeface="Times" panose="02020603050405020304" pitchFamily="18" charset="0"/>
                <a:cs typeface="Times" panose="02020603050405020304" pitchFamily="18" charset="0"/>
              </a:rPr>
              <a:t>Việc </a:t>
            </a:r>
            <a:r>
              <a:rPr lang="vi-VN" sz="3600" dirty="0">
                <a:solidFill>
                  <a:srgbClr val="0000FF"/>
                </a:solidFill>
                <a:latin typeface="Times" panose="02020603050405020304" pitchFamily="18" charset="0"/>
                <a:cs typeface="Times" panose="02020603050405020304" pitchFamily="18" charset="0"/>
              </a:rPr>
              <a:t>thực hiện quyền công dân không được xâm phạm lợi ích quốc gia, dân tộc, quyền và lợi ích hợp pháp của người khác.</a:t>
            </a:r>
            <a:endParaRPr lang="en-US" sz="3600" dirty="0">
              <a:solidFill>
                <a:srgbClr val="0000FF"/>
              </a:solidFill>
              <a:latin typeface="Times" panose="02020603050405020304" pitchFamily="18" charset="0"/>
              <a:cs typeface="Times" panose="02020603050405020304" pitchFamily="18" charset="0"/>
            </a:endParaRPr>
          </a:p>
          <a:p>
            <a:pPr lvl="0"/>
            <a:r>
              <a:rPr lang="en-US" sz="3600" dirty="0" smtClean="0">
                <a:solidFill>
                  <a:srgbClr val="0000FF"/>
                </a:solidFill>
                <a:latin typeface="Times" panose="02020603050405020304" pitchFamily="18" charset="0"/>
                <a:cs typeface="Times" panose="02020603050405020304" pitchFamily="18" charset="0"/>
              </a:rPr>
              <a:t>- </a:t>
            </a:r>
            <a:r>
              <a:rPr lang="vi-VN" sz="3600" dirty="0" smtClean="0">
                <a:solidFill>
                  <a:srgbClr val="0000FF"/>
                </a:solidFill>
                <a:latin typeface="Times" panose="02020603050405020304" pitchFamily="18" charset="0"/>
                <a:cs typeface="Times" panose="02020603050405020304" pitchFamily="18" charset="0"/>
              </a:rPr>
              <a:t>Mọi </a:t>
            </a:r>
            <a:r>
              <a:rPr lang="vi-VN" sz="3600" dirty="0">
                <a:solidFill>
                  <a:srgbClr val="0000FF"/>
                </a:solidFill>
                <a:latin typeface="Times" panose="02020603050405020304" pitchFamily="18" charset="0"/>
                <a:cs typeface="Times" panose="02020603050405020304" pitchFamily="18" charset="0"/>
              </a:rPr>
              <a:t>người đều bình đẳng trước pháp luật. Không ai bị phân biệt đối xử trong đời sống chính trị, dân sự, kinh tế, văn hoá, xã hội.</a:t>
            </a:r>
            <a:endParaRPr lang="en-US" sz="3600" dirty="0">
              <a:solidFill>
                <a:srgbClr val="0000FF"/>
              </a:solidFill>
              <a:latin typeface="Times" panose="02020603050405020304" pitchFamily="18" charset="0"/>
              <a:cs typeface="Times" panose="02020603050405020304" pitchFamily="18" charset="0"/>
            </a:endParaRPr>
          </a:p>
          <a:p>
            <a:pPr algn="just">
              <a:lnSpc>
                <a:spcPct val="129000"/>
              </a:lnSpc>
              <a:spcAft>
                <a:spcPts val="200"/>
              </a:spcAft>
              <a:buClr>
                <a:srgbClr val="000000"/>
              </a:buClr>
              <a:buSzPts val="1000"/>
              <a:tabLst>
                <a:tab pos="542290" algn="l"/>
              </a:tabLst>
            </a:pPr>
            <a:r>
              <a:rPr lang="en-US" sz="2800" b="1" dirty="0" smtClean="0">
                <a:solidFill>
                  <a:srgbClr val="FF0000"/>
                </a:solidFill>
                <a:latin typeface="Times New Roman" pitchFamily="18" charset="0"/>
                <a:ea typeface="Cambria" panose="02040503050406030204" pitchFamily="18" charset="0"/>
                <a:cs typeface="Times New Roman" pitchFamily="18" charset="0"/>
              </a:rPr>
              <a:t>Kết luận ý 3,4,5/t 48</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sp>
        <p:nvSpPr>
          <p:cNvPr id="2" name="Rectangle 1"/>
          <p:cNvSpPr/>
          <p:nvPr/>
        </p:nvSpPr>
        <p:spPr>
          <a:xfrm>
            <a:off x="240632" y="52329"/>
            <a:ext cx="11951368" cy="707886"/>
          </a:xfrm>
          <a:prstGeom prst="rect">
            <a:avLst/>
          </a:prstGeom>
        </p:spPr>
        <p:txBody>
          <a:bodyPr wrap="square">
            <a:spAutoFit/>
          </a:bodyPr>
          <a:lstStyle/>
          <a:p>
            <a:pPr lvl="0"/>
            <a:r>
              <a:rPr lang="en-US" sz="4000" b="1" dirty="0">
                <a:solidFill>
                  <a:srgbClr val="0000FF"/>
                </a:solidFill>
              </a:rPr>
              <a:t>2</a:t>
            </a:r>
            <a:r>
              <a:rPr lang="en-US" sz="4000" b="1" dirty="0">
                <a:solidFill>
                  <a:srgbClr val="0000FF"/>
                </a:solidFill>
                <a:latin typeface="Times New Roman" pitchFamily="18" charset="0"/>
                <a:cs typeface="Times New Roman" pitchFamily="18" charset="0"/>
              </a:rPr>
              <a:t>. Thực hiện quyền, nghĩa vụ cơ bản </a:t>
            </a:r>
            <a:r>
              <a:rPr lang="en-US" sz="4000" b="1" dirty="0" smtClean="0">
                <a:solidFill>
                  <a:srgbClr val="0000FF"/>
                </a:solidFill>
                <a:latin typeface="Times New Roman" pitchFamily="18" charset="0"/>
                <a:cs typeface="Times New Roman" pitchFamily="18" charset="0"/>
              </a:rPr>
              <a:t>của </a:t>
            </a:r>
            <a:r>
              <a:rPr lang="en-US" sz="4000" b="1" dirty="0">
                <a:solidFill>
                  <a:srgbClr val="0000FF"/>
                </a:solidFill>
                <a:latin typeface="Times New Roman" pitchFamily="18" charset="0"/>
                <a:cs typeface="Times New Roman" pitchFamily="18" charset="0"/>
              </a:rPr>
              <a:t>công dân</a:t>
            </a:r>
            <a:endParaRPr lang="en-US" sz="4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dirty="0" smtClean="0">
                <a:solidFill>
                  <a:srgbClr val="FF0000"/>
                </a:solidFill>
                <a:latin typeface="Times" pitchFamily="18" charset="0"/>
                <a:ea typeface="华康海报体W12" panose="040B0C09000000000000" pitchFamily="81" charset="-122"/>
                <a:cs typeface="Times" pitchFamily="18" charset="0"/>
              </a:rPr>
              <a:t>III. Luyện tập</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45774"/>
            <a:ext cx="12099236" cy="7294305"/>
          </a:xfrm>
          <a:prstGeom prst="rect">
            <a:avLst/>
          </a:prstGeom>
        </p:spPr>
        <p:txBody>
          <a:bodyPr wrap="square">
            <a:spAutoFit/>
          </a:bodyPr>
          <a:lstStyle/>
          <a:p>
            <a:r>
              <a:rPr lang="en-US" sz="3900" b="1" dirty="0" smtClean="0">
                <a:solidFill>
                  <a:srgbClr val="222222"/>
                </a:solidFill>
                <a:latin typeface="Times" panose="02020603050405020304" pitchFamily="18" charset="0"/>
                <a:cs typeface="Times" panose="02020603050405020304" pitchFamily="18" charset="0"/>
              </a:rPr>
              <a:t>H</a:t>
            </a:r>
            <a:r>
              <a:rPr lang="vi-VN" sz="3900" b="1" dirty="0" smtClean="0">
                <a:solidFill>
                  <a:srgbClr val="222222"/>
                </a:solidFill>
                <a:latin typeface="Times" panose="02020603050405020304" pitchFamily="18" charset="0"/>
                <a:cs typeface="Times" panose="02020603050405020304" pitchFamily="18" charset="0"/>
              </a:rPr>
              <a:t>iến </a:t>
            </a:r>
            <a:r>
              <a:rPr lang="vi-VN" sz="3900" b="1" dirty="0">
                <a:solidFill>
                  <a:srgbClr val="222222"/>
                </a:solidFill>
                <a:latin typeface="Times" panose="02020603050405020304" pitchFamily="18" charset="0"/>
                <a:cs typeface="Times" panose="02020603050405020304" pitchFamily="18" charset="0"/>
              </a:rPr>
              <a:t>pháp 2013 quy định công dân ngoài các quyền con người nêu trên, còn có các quyền: </a:t>
            </a:r>
            <a:r>
              <a:rPr lang="vi-VN" sz="3900" dirty="0">
                <a:solidFill>
                  <a:srgbClr val="222222"/>
                </a:solidFill>
                <a:latin typeface="Times" panose="02020603050405020304" pitchFamily="18" charset="0"/>
                <a:cs typeface="Times" panose="02020603050405020304" pitchFamily="18" charset="0"/>
              </a:rPr>
              <a:t>quyền có nơi ở hợp pháp; quyền tự do đi lại và cư trú; quyền tự do ngôn luận, tự do báo chí, tiếp cận thông tin, hội họp, lập hội, biểu tình; quyền bầu cử, ứng cử; quyền tham gia quản lý nhà nước và xã hội, tham gia thảo luận và kiến nghị với cơ quan nhà nước; quyền biểu quyết khi nhà nước tổ chức trưng cầu dân ý; quyền được bảo đảm an sinh xã hội; quyền có việc làm, lựa chọn nghề nghiệp, việc làm, nơi làm việc; quyền học tập; quyền xác định dân tộc của mình, sử dụng ngôn ngữ mẹ đẻ, lựa chọn ngôn ngữ giao tiếp</a:t>
            </a:r>
            <a:r>
              <a:rPr lang="vi-VN" sz="3900" dirty="0" smtClean="0">
                <a:solidFill>
                  <a:srgbClr val="222222"/>
                </a:solidFill>
                <a:latin typeface="Times" panose="02020603050405020304" pitchFamily="18" charset="0"/>
                <a:cs typeface="Times" panose="02020603050405020304" pitchFamily="18" charset="0"/>
              </a:rPr>
              <a:t>.</a:t>
            </a:r>
            <a:r>
              <a:rPr lang="vi-VN" sz="3900" dirty="0">
                <a:latin typeface="Times" panose="02020603050405020304" pitchFamily="18" charset="0"/>
                <a:cs typeface="Times" panose="02020603050405020304" pitchFamily="18" charset="0"/>
              </a:rPr>
              <a:t/>
            </a:r>
            <a:br>
              <a:rPr lang="vi-VN" sz="3900" dirty="0">
                <a:latin typeface="Times" panose="02020603050405020304" pitchFamily="18" charset="0"/>
                <a:cs typeface="Times" panose="02020603050405020304" pitchFamily="18" charset="0"/>
              </a:rPr>
            </a:br>
            <a:endParaRPr lang="en-US" sz="39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5181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dirty="0">
                <a:solidFill>
                  <a:srgbClr val="FF0000"/>
                </a:solidFill>
                <a:latin typeface="Times" pitchFamily="18" charset="0"/>
                <a:ea typeface="华康海报体W12" panose="040B0C09000000000000" pitchFamily="81" charset="-122"/>
                <a:cs typeface="Times" pitchFamily="18" charset="0"/>
              </a:rPr>
              <a:t>I</a:t>
            </a:r>
            <a:r>
              <a:rPr lang="en-US" altLang="zh-CN" sz="6600" b="1" dirty="0" smtClean="0">
                <a:solidFill>
                  <a:srgbClr val="FF0000"/>
                </a:solidFill>
                <a:latin typeface="Times" pitchFamily="18" charset="0"/>
                <a:ea typeface="华康海报体W12" panose="040B0C09000000000000" pitchFamily="81" charset="-122"/>
                <a:cs typeface="Times" pitchFamily="18" charset="0"/>
              </a:rPr>
              <a:t>. Khởi động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45774"/>
            <a:ext cx="11781183" cy="5509200"/>
          </a:xfrm>
          <a:prstGeom prst="rect">
            <a:avLst/>
          </a:prstGeom>
        </p:spPr>
        <p:txBody>
          <a:bodyPr wrap="square">
            <a:spAutoFit/>
          </a:bodyPr>
          <a:lstStyle/>
          <a:p>
            <a:pPr algn="just"/>
            <a:r>
              <a:rPr lang="vi-VN" sz="4400" dirty="0">
                <a:latin typeface="Times" panose="02020603050405020304" pitchFamily="18" charset="0"/>
                <a:cs typeface="Times" panose="02020603050405020304" pitchFamily="18" charset="0"/>
              </a:rPr>
              <a:t/>
            </a:r>
            <a:br>
              <a:rPr lang="vi-VN" sz="4400" dirty="0">
                <a:latin typeface="Times" panose="02020603050405020304" pitchFamily="18" charset="0"/>
                <a:cs typeface="Times" panose="02020603050405020304" pitchFamily="18" charset="0"/>
              </a:rPr>
            </a:br>
            <a:r>
              <a:rPr lang="en-US" sz="4400" b="1" dirty="0" smtClean="0">
                <a:solidFill>
                  <a:srgbClr val="FF0000"/>
                </a:solidFill>
                <a:latin typeface="Times" panose="02020603050405020304" pitchFamily="18" charset="0"/>
                <a:cs typeface="Times" panose="02020603050405020304" pitchFamily="18" charset="0"/>
              </a:rPr>
              <a:t>Hiến </a:t>
            </a:r>
            <a:r>
              <a:rPr lang="en-US" sz="4400" b="1" dirty="0">
                <a:solidFill>
                  <a:srgbClr val="FF0000"/>
                </a:solidFill>
                <a:latin typeface="Times" panose="02020603050405020304" pitchFamily="18" charset="0"/>
                <a:cs typeface="Times" panose="02020603050405020304" pitchFamily="18" charset="0"/>
              </a:rPr>
              <a:t>pháp 2013 quy định công dân có các nghĩa vụ: </a:t>
            </a:r>
            <a:r>
              <a:rPr lang="en-US" sz="4400" dirty="0">
                <a:solidFill>
                  <a:srgbClr val="202124"/>
                </a:solidFill>
                <a:latin typeface="Times" panose="02020603050405020304" pitchFamily="18" charset="0"/>
                <a:cs typeface="Times" panose="02020603050405020304" pitchFamily="18" charset="0"/>
              </a:rPr>
              <a:t>Trung thành với Tổ quốc; bảo vệ Tổ quốc, thực hiện </a:t>
            </a:r>
            <a:r>
              <a:rPr lang="en-US" sz="4400" dirty="0">
                <a:solidFill>
                  <a:srgbClr val="040C28"/>
                </a:solidFill>
                <a:latin typeface="Times" panose="02020603050405020304" pitchFamily="18" charset="0"/>
                <a:cs typeface="Times" panose="02020603050405020304" pitchFamily="18" charset="0"/>
              </a:rPr>
              <a:t>nghĩa vụ</a:t>
            </a:r>
            <a:r>
              <a:rPr lang="en-US" sz="4400" dirty="0">
                <a:solidFill>
                  <a:srgbClr val="202124"/>
                </a:solidFill>
                <a:latin typeface="Times" panose="02020603050405020304" pitchFamily="18" charset="0"/>
                <a:cs typeface="Times" panose="02020603050405020304" pitchFamily="18" charset="0"/>
              </a:rPr>
              <a:t> quân sự </a:t>
            </a:r>
            <a:r>
              <a:rPr lang="en-US" sz="4400" dirty="0">
                <a:solidFill>
                  <a:srgbClr val="040C28"/>
                </a:solidFill>
                <a:latin typeface="Times" panose="02020603050405020304" pitchFamily="18" charset="0"/>
                <a:cs typeface="Times" panose="02020603050405020304" pitchFamily="18" charset="0"/>
              </a:rPr>
              <a:t>và</a:t>
            </a:r>
            <a:r>
              <a:rPr lang="en-US" sz="4400" dirty="0">
                <a:solidFill>
                  <a:srgbClr val="202124"/>
                </a:solidFill>
                <a:latin typeface="Times" panose="02020603050405020304" pitchFamily="18" charset="0"/>
                <a:cs typeface="Times" panose="02020603050405020304" pitchFamily="18" charset="0"/>
              </a:rPr>
              <a:t> tham gia xây </a:t>
            </a:r>
            <a:r>
              <a:rPr lang="en-US" sz="4400" dirty="0">
                <a:solidFill>
                  <a:srgbClr val="040C28"/>
                </a:solidFill>
                <a:latin typeface="Times" panose="02020603050405020304" pitchFamily="18" charset="0"/>
                <a:cs typeface="Times" panose="02020603050405020304" pitchFamily="18" charset="0"/>
              </a:rPr>
              <a:t>dựng</a:t>
            </a:r>
            <a:r>
              <a:rPr lang="en-US" sz="4400" dirty="0">
                <a:solidFill>
                  <a:srgbClr val="202124"/>
                </a:solidFill>
                <a:latin typeface="Times" panose="02020603050405020304" pitchFamily="18" charset="0"/>
                <a:cs typeface="Times" panose="02020603050405020304" pitchFamily="18" charset="0"/>
              </a:rPr>
              <a:t> nền quốc phòng toàn </a:t>
            </a:r>
            <a:r>
              <a:rPr lang="en-US" sz="4400" dirty="0">
                <a:solidFill>
                  <a:srgbClr val="040C28"/>
                </a:solidFill>
                <a:latin typeface="Times" panose="02020603050405020304" pitchFamily="18" charset="0"/>
                <a:cs typeface="Times" panose="02020603050405020304" pitchFamily="18" charset="0"/>
              </a:rPr>
              <a:t>dân</a:t>
            </a:r>
            <a:r>
              <a:rPr lang="en-US" sz="4400" dirty="0">
                <a:solidFill>
                  <a:srgbClr val="202124"/>
                </a:solidFill>
                <a:latin typeface="Times" panose="02020603050405020304" pitchFamily="18" charset="0"/>
                <a:cs typeface="Times" panose="02020603050405020304" pitchFamily="18" charset="0"/>
              </a:rPr>
              <a:t>; Tuân theo </a:t>
            </a:r>
            <a:r>
              <a:rPr lang="en-US" sz="4400" dirty="0">
                <a:solidFill>
                  <a:srgbClr val="040C28"/>
                </a:solidFill>
                <a:latin typeface="Times" panose="02020603050405020304" pitchFamily="18" charset="0"/>
                <a:cs typeface="Times" panose="02020603050405020304" pitchFamily="18" charset="0"/>
              </a:rPr>
              <a:t>Hiến pháp và pháp</a:t>
            </a:r>
            <a:r>
              <a:rPr lang="en-US" sz="4400" dirty="0">
                <a:solidFill>
                  <a:srgbClr val="202124"/>
                </a:solidFill>
                <a:latin typeface="Times" panose="02020603050405020304" pitchFamily="18" charset="0"/>
                <a:cs typeface="Times" panose="02020603050405020304" pitchFamily="18" charset="0"/>
              </a:rPr>
              <a:t> luật; tham gia bảo vệ an ninh quốc gia, trật tự, an toàn xã hội </a:t>
            </a:r>
            <a:r>
              <a:rPr lang="en-US" sz="4400" dirty="0">
                <a:solidFill>
                  <a:srgbClr val="040C28"/>
                </a:solidFill>
                <a:latin typeface="Times" panose="02020603050405020304" pitchFamily="18" charset="0"/>
                <a:cs typeface="Times" panose="02020603050405020304" pitchFamily="18" charset="0"/>
              </a:rPr>
              <a:t>và</a:t>
            </a:r>
            <a:r>
              <a:rPr lang="en-US" sz="4400" dirty="0">
                <a:solidFill>
                  <a:srgbClr val="202124"/>
                </a:solidFill>
                <a:latin typeface="Times" panose="02020603050405020304" pitchFamily="18" charset="0"/>
                <a:cs typeface="Times" panose="02020603050405020304" pitchFamily="18" charset="0"/>
              </a:rPr>
              <a:t> chấp hành </a:t>
            </a:r>
            <a:r>
              <a:rPr lang="en-US" sz="4400" dirty="0">
                <a:solidFill>
                  <a:srgbClr val="040C28"/>
                </a:solidFill>
                <a:latin typeface="Times" panose="02020603050405020304" pitchFamily="18" charset="0"/>
                <a:cs typeface="Times" panose="02020603050405020304" pitchFamily="18" charset="0"/>
              </a:rPr>
              <a:t>những quy</a:t>
            </a:r>
            <a:r>
              <a:rPr lang="en-US" sz="4400" dirty="0">
                <a:solidFill>
                  <a:srgbClr val="202124"/>
                </a:solidFill>
                <a:latin typeface="Times" panose="02020603050405020304" pitchFamily="18" charset="0"/>
                <a:cs typeface="Times" panose="02020603050405020304" pitchFamily="18" charset="0"/>
              </a:rPr>
              <a:t> tắc sinh hoạt </a:t>
            </a:r>
            <a:r>
              <a:rPr lang="en-US" sz="4400" dirty="0">
                <a:solidFill>
                  <a:srgbClr val="040C28"/>
                </a:solidFill>
                <a:latin typeface="Times" panose="02020603050405020304" pitchFamily="18" charset="0"/>
                <a:cs typeface="Times" panose="02020603050405020304" pitchFamily="18" charset="0"/>
              </a:rPr>
              <a:t>công</a:t>
            </a:r>
            <a:r>
              <a:rPr lang="en-US" sz="4400" dirty="0">
                <a:solidFill>
                  <a:srgbClr val="202124"/>
                </a:solidFill>
                <a:latin typeface="Times" panose="02020603050405020304" pitchFamily="18" charset="0"/>
                <a:cs typeface="Times" panose="02020603050405020304" pitchFamily="18" charset="0"/>
              </a:rPr>
              <a:t> cộng; Nộp thuế.</a:t>
            </a:r>
            <a:endParaRPr lang="en-US" sz="4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07903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69949495"/>
              </p:ext>
            </p:extLst>
          </p:nvPr>
        </p:nvGraphicFramePr>
        <p:xfrm>
          <a:off x="841884" y="1641465"/>
          <a:ext cx="10310304" cy="1261872"/>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en-US" sz="1800" u="none" strike="noStrike" kern="1200" baseline="0" smtClean="0">
                          <a:solidFill>
                            <a:srgbClr val="0000FF"/>
                          </a:solidFill>
                          <a:effectLst/>
                          <a:latin typeface="+mj-lt"/>
                          <a:ea typeface="+mn-ea"/>
                          <a:cs typeface="+mn-cs"/>
                        </a:rPr>
                        <a:t> </a:t>
                      </a:r>
                      <a:r>
                        <a:rPr lang="en-US" sz="2400" u="none" strike="noStrike" kern="1200" baseline="0" smtClean="0">
                          <a:solidFill>
                            <a:srgbClr val="0000FF"/>
                          </a:solidFill>
                          <a:effectLst/>
                          <a:latin typeface="Times" pitchFamily="18" charset="0"/>
                          <a:ea typeface="+mn-ea"/>
                          <a:cs typeface="Times" pitchFamily="18" charset="0"/>
                        </a:rPr>
                        <a:t>N</a:t>
                      </a:r>
                      <a:r>
                        <a:rPr lang="vi-VN" sz="2400" u="none" strike="noStrike" kern="1200" smtClean="0">
                          <a:solidFill>
                            <a:srgbClr val="0000FF"/>
                          </a:solidFill>
                          <a:effectLst/>
                          <a:latin typeface="Times" pitchFamily="18" charset="0"/>
                          <a:ea typeface="+mn-ea"/>
                          <a:cs typeface="Times" pitchFamily="18" charset="0"/>
                        </a:rPr>
                        <a:t>goài giờ học ở trường, Kim thường tự học ở nhà và dành thời gian làm việc nhà giúp bố mẹ.</a:t>
                      </a:r>
                      <a:endParaRPr lang="en-US" sz="2400" u="none" strike="noStrike" kern="1200" smtClean="0">
                        <a:solidFill>
                          <a:srgbClr val="0000FF"/>
                        </a:solidFill>
                        <a:effectLst/>
                        <a:latin typeface="Times" pitchFamily="18" charset="0"/>
                        <a:ea typeface="+mn-ea"/>
                        <a:cs typeface="Times" pitchFamily="18" charset="0"/>
                      </a:endParaRPr>
                    </a:p>
                    <a:p>
                      <a:pPr marL="190500" marR="0" indent="-190500" algn="just">
                        <a:lnSpc>
                          <a:spcPct val="115000"/>
                        </a:lnSpc>
                        <a:spcBef>
                          <a:spcPts val="0"/>
                        </a:spcBef>
                        <a:spcAft>
                          <a:spcPts val="0"/>
                        </a:spcAft>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07272031"/>
              </p:ext>
            </p:extLst>
          </p:nvPr>
        </p:nvGraphicFramePr>
        <p:xfrm>
          <a:off x="753979" y="2711116"/>
          <a:ext cx="10684042" cy="2523744"/>
        </p:xfrm>
        <a:graphic>
          <a:graphicData uri="http://schemas.openxmlformats.org/drawingml/2006/table">
            <a:tbl>
              <a:tblPr/>
              <a:tblGrid>
                <a:gridCol w="10684042">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 M</a:t>
                      </a:r>
                      <a:r>
                        <a:rPr lang="vi-VN" sz="2400" u="none" strike="noStrike" kern="1200" smtClean="0">
                          <a:solidFill>
                            <a:srgbClr val="0000FF"/>
                          </a:solidFill>
                          <a:effectLst/>
                          <a:latin typeface="Times" pitchFamily="18" charset="0"/>
                          <a:ea typeface="+mn-ea"/>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u="none" strike="noStrike" kern="1200" smtClean="0">
                        <a:solidFill>
                          <a:srgbClr val="0000FF"/>
                        </a:solidFill>
                        <a:effectLst/>
                        <a:latin typeface="Times" pitchFamily="18" charset="0"/>
                        <a:ea typeface="+mn-ea"/>
                        <a:cs typeface="Times"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c) </a:t>
                      </a:r>
                      <a:r>
                        <a:rPr lang="en-US" sz="2400" u="none" strike="noStrike" kern="1200" baseline="0" smtClean="0">
                          <a:solidFill>
                            <a:srgbClr val="0000FF"/>
                          </a:solidFill>
                          <a:effectLst/>
                          <a:latin typeface="Times New Roman" pitchFamily="18" charset="0"/>
                          <a:ea typeface="+mn-ea"/>
                          <a:cs typeface="Times New Roman" pitchFamily="18" charset="0"/>
                        </a:rPr>
                        <a:t>M</a:t>
                      </a:r>
                      <a:r>
                        <a:rPr lang="vi-VN" sz="2400" u="none" strike="noStrike" kern="1200" smtClean="0">
                          <a:solidFill>
                            <a:srgbClr val="0000FF"/>
                          </a:solidFill>
                          <a:effectLst/>
                          <a:latin typeface="Times New Roman" pitchFamily="18" charset="0"/>
                          <a:ea typeface="+mn-ea"/>
                          <a:cs typeface="Times New Roman" pitchFamily="18" charset="0"/>
                        </a:rPr>
                        <a:t>ỗi khi sang nhà bạn chơi, Tú thường thấy Nam quát mắng, doạ nạt và đánh em gái vì em hay khóc và bày đồ chơi bừa bãi.</a:t>
                      </a:r>
                      <a:endParaRPr lang="en-US" sz="2400" u="none" strike="noStrike" kern="1200" smtClean="0">
                        <a:solidFill>
                          <a:srgbClr val="0000FF"/>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17240991"/>
              </p:ext>
            </p:extLst>
          </p:nvPr>
        </p:nvGraphicFramePr>
        <p:xfrm>
          <a:off x="4129105" y="219339"/>
          <a:ext cx="6740435" cy="147218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606489" y="4932524"/>
            <a:ext cx="10545699" cy="1569660"/>
          </a:xfrm>
          <a:prstGeom prst="rect">
            <a:avLst/>
          </a:prstGeom>
        </p:spPr>
        <p:txBody>
          <a:bodyPr wrap="square">
            <a:spAutoFit/>
          </a:bodyPr>
          <a:lstStyle/>
          <a:p>
            <a:pPr lvl="0" algn="just"/>
            <a:r>
              <a:rPr lang="en-US" sz="2400" smtClean="0">
                <a:solidFill>
                  <a:srgbClr val="0000FF"/>
                </a:solidFill>
                <a:latin typeface="Times" pitchFamily="18" charset="0"/>
                <a:cs typeface="Times" pitchFamily="18" charset="0"/>
              </a:rPr>
              <a:t>d) </a:t>
            </a:r>
            <a:r>
              <a:rPr lang="vi-VN" sz="2400" smtClean="0">
                <a:solidFill>
                  <a:srgbClr val="0000FF"/>
                </a:solidFill>
                <a:latin typeface="Times" pitchFamily="18" charset="0"/>
                <a:cs typeface="Times" pitchFamily="18" charset="0"/>
              </a:rPr>
              <a:t>Hưng </a:t>
            </a:r>
            <a:r>
              <a:rPr lang="vi-VN" sz="2400">
                <a:solidFill>
                  <a:srgbClr val="0000FF"/>
                </a:solidFill>
                <a:latin typeface="Times" pitchFamily="18" charset="0"/>
                <a:cs typeface="Times" pitchFamily="18" charset="0"/>
              </a:rPr>
              <a:t>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a:solidFill>
                <a:srgbClr val="0000FF"/>
              </a:solidFill>
              <a:latin typeface="Times" pitchFamily="18" charset="0"/>
              <a:cs typeface="Times" pitchFamily="18" charset="0"/>
            </a:endParaRPr>
          </a:p>
          <a:p>
            <a:pPr algn="just"/>
            <a:endParaRPr lang="en-US" sz="2400" b="1" dirty="0">
              <a:solidFill>
                <a:srgbClr val="0000FF"/>
              </a:solidFill>
              <a:latin typeface="Times" pitchFamily="18" charset="0"/>
              <a:cs typeface="Times" pitchFamily="18" charset="0"/>
            </a:endParaRPr>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46024617"/>
              </p:ext>
            </p:extLst>
          </p:nvPr>
        </p:nvGraphicFramePr>
        <p:xfrm>
          <a:off x="841884" y="1641465"/>
          <a:ext cx="10310304" cy="1472184"/>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vi-VN" sz="2400" kern="1200" smtClean="0">
                          <a:solidFill>
                            <a:schemeClr val="tx1"/>
                          </a:solidFill>
                          <a:effectLst/>
                          <a:latin typeface="Times New Roman" pitchFamily="18" charset="0"/>
                          <a:ea typeface="+mn-ea"/>
                          <a:cs typeface="Times New Roman" pitchFamily="18" charset="0"/>
                        </a:rPr>
                        <a:t> </a:t>
                      </a:r>
                      <a:r>
                        <a:rPr lang="en-US" sz="1800" kern="1200" smtClean="0">
                          <a:solidFill>
                            <a:schemeClr val="dk1"/>
                          </a:solidFill>
                          <a:effectLst/>
                          <a:latin typeface="Times New Roman" pitchFamily="18" charset="0"/>
                          <a:ea typeface="+mn-ea"/>
                          <a:cs typeface="Times New Roman" pitchFamily="18" charset="0"/>
                        </a:rPr>
                        <a:t>Bạn Kim thực hiện tốt quyền va nghĩa vụ của công dân: vì</a:t>
                      </a:r>
                      <a:r>
                        <a:rPr lang="vi-VN" sz="1800" kern="1200" smtClean="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41257987"/>
              </p:ext>
            </p:extLst>
          </p:nvPr>
        </p:nvGraphicFramePr>
        <p:xfrm>
          <a:off x="881704" y="2711116"/>
          <a:ext cx="10270484" cy="1631109"/>
        </p:xfrm>
        <a:graphic>
          <a:graphicData uri="http://schemas.openxmlformats.org/drawingml/2006/table">
            <a:tbl>
              <a:tblPr/>
              <a:tblGrid>
                <a:gridCol w="10270484">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a:t>
                      </a:r>
                      <a:r>
                        <a:rPr lang="en-US" sz="2400" kern="1200" smtClean="0">
                          <a:solidFill>
                            <a:schemeClr val="dk1"/>
                          </a:solidFill>
                          <a:effectLst/>
                          <a:latin typeface="Times New Roman" pitchFamily="18" charset="0"/>
                          <a:ea typeface="+mn-ea"/>
                          <a:cs typeface="Times New Roman" pitchFamily="18" charset="0"/>
                        </a:rPr>
                        <a:t> Bạn Lan</a:t>
                      </a:r>
                      <a:r>
                        <a:rPr lang="en-US" sz="2400" kern="1200" baseline="0" smtClean="0">
                          <a:solidFill>
                            <a:schemeClr val="dk1"/>
                          </a:solidFill>
                          <a:effectLst/>
                          <a:latin typeface="Times New Roman" pitchFamily="18" charset="0"/>
                          <a:ea typeface="+mn-ea"/>
                          <a:cs typeface="Times New Roman" pitchFamily="18" charset="0"/>
                        </a:rPr>
                        <a:t> chưa</a:t>
                      </a:r>
                      <a:r>
                        <a:rPr lang="en-US" sz="2400" kern="1200" smtClean="0">
                          <a:solidFill>
                            <a:schemeClr val="dk1"/>
                          </a:solidFill>
                          <a:effectLst/>
                          <a:latin typeface="Times New Roman" pitchFamily="18" charset="0"/>
                          <a:ea typeface="+mn-ea"/>
                          <a:cs typeface="Times New Roman" pitchFamily="18" charset="0"/>
                        </a:rPr>
                        <a:t> thực hiện tốt quyền va nghĩa vụ của công dân: </a:t>
                      </a: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758889" y="3272165"/>
            <a:ext cx="10393299" cy="2308324"/>
          </a:xfrm>
          <a:prstGeom prst="rect">
            <a:avLst/>
          </a:prstGeom>
        </p:spPr>
        <p:txBody>
          <a:bodyPr wrap="square">
            <a:spAutoFit/>
          </a:bodyPr>
          <a:lstStyle/>
          <a:p>
            <a:pPr algn="just"/>
            <a:r>
              <a:rPr lang="en-US" sz="2400" dirty="0" smtClean="0">
                <a:solidFill>
                  <a:srgbClr val="0000FF"/>
                </a:solidFill>
                <a:latin typeface="Times" pitchFamily="18" charset="0"/>
                <a:cs typeface="Times" pitchFamily="18" charset="0"/>
              </a:rPr>
              <a:t>c</a:t>
            </a:r>
            <a:r>
              <a:rPr lang="en-US" sz="2400" dirty="0" smtClean="0">
                <a:solidFill>
                  <a:srgbClr val="0000FF"/>
                </a:solidFill>
                <a:latin typeface="Times New Roman" pitchFamily="18" charset="0"/>
                <a:cs typeface="Times New Roman" pitchFamily="18" charset="0"/>
              </a:rPr>
              <a:t>)</a:t>
            </a:r>
            <a:r>
              <a:rPr lang="vi-VN" sz="2400" dirty="0">
                <a:latin typeface="Times New Roman" pitchFamily="18" charset="0"/>
                <a:cs typeface="Times New Roman" pitchFamily="18" charset="0"/>
              </a:rPr>
              <a:t> Việc Nam thường xuyên doạ nạt, đánh em gái là việc làm không đúng. Nam là anh nên khi thấy em bày bừa ra nhà Nam nên khuyên bảo và giúp đỡ em thu dọn; Nếu em khóc, Nam phải dỗ dành, chơi với em.</a:t>
            </a:r>
            <a:endParaRPr lang="en-US" sz="2400" dirty="0">
              <a:latin typeface="Times New Roman" pitchFamily="18" charset="0"/>
              <a:cs typeface="Times New Roman" pitchFamily="18" charset="0"/>
            </a:endParaRPr>
          </a:p>
          <a:p>
            <a:pPr lvl="0" algn="just"/>
            <a:endParaRPr lang="en-US" sz="2400" dirty="0">
              <a:solidFill>
                <a:srgbClr val="0000FF"/>
              </a:solidFill>
              <a:cs typeface="Times" pitchFamily="18" charset="0"/>
            </a:endParaRPr>
          </a:p>
          <a:p>
            <a:pPr algn="just"/>
            <a:endParaRPr lang="en-US" sz="2400" b="1" dirty="0">
              <a:solidFill>
                <a:srgbClr val="0000FF"/>
              </a:solidFill>
              <a:cs typeface="Times" pitchFamily="18" charset="0"/>
            </a:endParaRPr>
          </a:p>
          <a:p>
            <a:pPr lvl="0" algn="just"/>
            <a:endParaRPr lang="en-US" sz="2400" b="1" dirty="0">
              <a:solidFill>
                <a:srgbClr val="0000FF"/>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27955011"/>
              </p:ext>
            </p:extLst>
          </p:nvPr>
        </p:nvGraphicFramePr>
        <p:xfrm>
          <a:off x="4129105" y="219339"/>
          <a:ext cx="6740435" cy="147218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758889" y="4492174"/>
            <a:ext cx="10545699" cy="1569660"/>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d</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a:t>
            </a:r>
            <a:r>
              <a:rPr lang="vi-VN" sz="2400" smtClean="0">
                <a:latin typeface="Times New Roman" pitchFamily="18" charset="0"/>
                <a:cs typeface="Times New Roman" pitchFamily="18" charset="0"/>
              </a:rPr>
              <a:t>H</a:t>
            </a:r>
            <a:r>
              <a:rPr lang="en-US" sz="2400" smtClean="0">
                <a:latin typeface="Times New Roman" pitchFamily="18" charset="0"/>
                <a:cs typeface="Times New Roman" pitchFamily="18" charset="0"/>
              </a:rPr>
              <a:t>ưng</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tự ý bóc thư cô giáo gửi cho bố mẹ là sai. Đây là hành vi xâm phạm quyền bí mật thư tín của công dân. Theo quy định của Hiến pháp năm 2013, công dân có nghĩa vụ tôn trọng quyền của người khác.</a:t>
            </a:r>
            <a:endParaRPr lang="en-US" sz="2400">
              <a:latin typeface="Times New Roman" pitchFamily="18" charset="0"/>
              <a:cs typeface="Times New Roman" pitchFamily="18" charset="0"/>
            </a:endParaRPr>
          </a:p>
          <a:p>
            <a:pPr lvl="0" algn="just"/>
            <a:endParaRPr lang="en-US" sz="2400" b="1" dirty="0">
              <a:solidFill>
                <a:srgbClr val="0000FF"/>
              </a:solidFill>
              <a:latin typeface="+mj-lt"/>
              <a:cs typeface="Times"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9"/>
            <a:ext cx="6778616"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583091"/>
            <a:ext cx="6924194"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9845705"/>
              </p:ext>
            </p:extLst>
          </p:nvPr>
        </p:nvGraphicFramePr>
        <p:xfrm>
          <a:off x="721894" y="2258940"/>
          <a:ext cx="4790631" cy="2276856"/>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990600">
                <a:tc>
                  <a:txBody>
                    <a:bodyPr/>
                    <a:lstStyle/>
                    <a:p>
                      <a:pPr algn="just"/>
                      <a:r>
                        <a:rPr lang="en-US" sz="1800" kern="1200" smtClean="0">
                          <a:solidFill>
                            <a:schemeClr val="dk1"/>
                          </a:solidFill>
                          <a:effectLst/>
                          <a:latin typeface="+mn-lt"/>
                          <a:ea typeface="+mn-ea"/>
                          <a:cs typeface="+mn-cs"/>
                        </a:rPr>
                        <a:t>-</a:t>
                      </a:r>
                      <a:r>
                        <a:rPr lang="en-US" sz="1800" kern="1200" baseline="0" smtClean="0">
                          <a:solidFill>
                            <a:schemeClr val="dk1"/>
                          </a:solidFill>
                          <a:effectLst/>
                          <a:latin typeface="+mn-lt"/>
                          <a:ea typeface="+mn-ea"/>
                          <a:cs typeface="+mn-cs"/>
                        </a:rPr>
                        <a:t> L</a:t>
                      </a:r>
                      <a:r>
                        <a:rPr lang="en-US" sz="1800" kern="1200" smtClean="0">
                          <a:solidFill>
                            <a:schemeClr val="dk1"/>
                          </a:solidFill>
                          <a:effectLst/>
                          <a:latin typeface="+mn-lt"/>
                          <a:ea typeface="+mn-ea"/>
                          <a:cs typeface="+mn-cs"/>
                        </a:rPr>
                        <a:t>a</a:t>
                      </a:r>
                      <a:r>
                        <a:rPr lang="en-US" sz="1800" kern="1200" smtClean="0">
                          <a:solidFill>
                            <a:schemeClr val="dk1"/>
                          </a:solidFill>
                          <a:effectLst/>
                          <a:latin typeface="Times New Roman" pitchFamily="18" charset="0"/>
                          <a:ea typeface="+mn-ea"/>
                          <a:cs typeface="Times New Roman" pitchFamily="18" charset="0"/>
                        </a:rPr>
                        <a:t>n là một học sinh hoạt bát, tích cực tham gia các hoạt động của lớp và liên đội nhưng mẹ Lan thường ngăn cấm không cho em tham gia các hoạt động tập thể vì cho rằng sẽ ảnh hưởng đến việc học tập.</a:t>
                      </a:r>
                    </a:p>
                    <a:p>
                      <a:pPr algn="just"/>
                      <a:r>
                        <a:rPr lang="en-US" sz="1800" b="1" kern="1200" smtClean="0">
                          <a:solidFill>
                            <a:schemeClr val="dk1"/>
                          </a:solidFill>
                          <a:effectLst/>
                          <a:latin typeface="Times New Roman" pitchFamily="18" charset="0"/>
                          <a:ea typeface="+mn-ea"/>
                          <a:cs typeface="Times New Roman" pitchFamily="18" charset="0"/>
                        </a:rPr>
                        <a:t>- Theo em, Lan nên làm gì để mẹ không ngăn cấm mình tham gia hoạt động tập thể?</a:t>
                      </a:r>
                      <a:endParaRPr lang="en-US" sz="1800" kern="1200" smtClean="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9476864"/>
              </p:ext>
            </p:extLst>
          </p:nvPr>
        </p:nvGraphicFramePr>
        <p:xfrm>
          <a:off x="6531219" y="2271469"/>
          <a:ext cx="5211709" cy="2276856"/>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algn="just"/>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M</a:t>
                      </a:r>
                      <a:r>
                        <a:rPr lang="en-US" sz="1800" kern="1200" smtClean="0">
                          <a:solidFill>
                            <a:schemeClr val="tx1"/>
                          </a:solidFill>
                          <a:effectLst/>
                          <a:latin typeface="Times New Roman" pitchFamily="18" charset="0"/>
                          <a:ea typeface="+mn-ea"/>
                          <a:cs typeface="Times New Roman" pitchFamily="18" charset="0"/>
                        </a:rPr>
                        <a:t>ặc dù công việc của bố mẹ Hà rất vất vả nhưng Hà rất ít khi làm việc nhà để giúp đỡ bố mẹ vì nghĩ rằng mình chỉ cần có nghĩa vụ học giỏi là được.</a:t>
                      </a:r>
                    </a:p>
                    <a:p>
                      <a:pPr lvl="0" algn="just"/>
                      <a:r>
                        <a:rPr lang="en-US" sz="1800" b="1" u="none" strike="noStrike" kern="1200" baseline="0" smtClean="0">
                          <a:solidFill>
                            <a:schemeClr val="tx1"/>
                          </a:solidFill>
                          <a:effectLst/>
                          <a:latin typeface="Times New Roman" pitchFamily="18" charset="0"/>
                          <a:ea typeface="+mn-ea"/>
                          <a:cs typeface="Times New Roman" pitchFamily="18" charset="0"/>
                        </a:rPr>
                        <a:t> a) Em</a:t>
                      </a:r>
                      <a:r>
                        <a:rPr lang="en-US" sz="1800" b="1" u="none" strike="noStrike" kern="1200" smtClean="0">
                          <a:solidFill>
                            <a:schemeClr val="tx1"/>
                          </a:solidFill>
                          <a:effectLst/>
                          <a:latin typeface="Times New Roman" pitchFamily="18" charset="0"/>
                          <a:ea typeface="+mn-ea"/>
                          <a:cs typeface="Times New Roman" pitchFamily="18" charset="0"/>
                        </a:rPr>
                        <a:t> suy nghĩ gì về việc làm của Hà?</a:t>
                      </a:r>
                      <a:endParaRPr lang="en-US" sz="1800" u="none" strike="noStrike" kern="1200" smtClean="0">
                        <a:solidFill>
                          <a:schemeClr val="tx1"/>
                        </a:solidFill>
                        <a:effectLst/>
                        <a:latin typeface="Times New Roman" pitchFamily="18" charset="0"/>
                        <a:ea typeface="+mn-ea"/>
                        <a:cs typeface="Times New Roman" pitchFamily="18" charset="0"/>
                      </a:endParaRPr>
                    </a:p>
                    <a:p>
                      <a:pPr algn="just"/>
                      <a:r>
                        <a:rPr lang="en-US" sz="1800" b="1" kern="1200" baseline="0" smtClean="0">
                          <a:solidFill>
                            <a:schemeClr val="tx1"/>
                          </a:solidFill>
                          <a:effectLst/>
                          <a:latin typeface="Times New Roman" pitchFamily="18" charset="0"/>
                          <a:ea typeface="+mn-ea"/>
                          <a:cs typeface="Times New Roman" pitchFamily="18" charset="0"/>
                        </a:rPr>
                        <a:t>  b)</a:t>
                      </a:r>
                      <a:r>
                        <a:rPr lang="en-US" sz="1800" b="1" kern="1200" smtClean="0">
                          <a:solidFill>
                            <a:schemeClr val="tx1"/>
                          </a:solidFill>
                          <a:effectLst/>
                          <a:latin typeface="Times New Roman" pitchFamily="18" charset="0"/>
                          <a:ea typeface="+mn-ea"/>
                          <a:cs typeface="Times New Roman" pitchFamily="18" charset="0"/>
                        </a:rPr>
                        <a:t> Theo em, Hà cần làm gì để thực hiện</a:t>
                      </a:r>
                      <a:br>
                        <a:rPr lang="en-US" sz="1800" b="1" kern="1200" smtClean="0">
                          <a:solidFill>
                            <a:schemeClr val="tx1"/>
                          </a:solidFill>
                          <a:effectLst/>
                          <a:latin typeface="Times New Roman" pitchFamily="18" charset="0"/>
                          <a:ea typeface="+mn-ea"/>
                          <a:cs typeface="Times New Roman" pitchFamily="18" charset="0"/>
                        </a:rPr>
                      </a:br>
                      <a:r>
                        <a:rPr lang="en-US" sz="1800" b="1" kern="1200" smtClean="0">
                          <a:solidFill>
                            <a:schemeClr val="tx1"/>
                          </a:solidFill>
                          <a:effectLst/>
                          <a:latin typeface="Times New Roman" pitchFamily="18" charset="0"/>
                          <a:ea typeface="+mn-ea"/>
                          <a:cs typeface="Times New Roman" pitchFamily="18" charset="0"/>
                        </a:rPr>
                        <a:t>tốt quyền và nghĩa vụ của học sinh?</a:t>
                      </a:r>
                      <a:endParaRPr lang="en-US" sz="1800" kern="1200" smtClean="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8"/>
            <a:ext cx="6778616" cy="5927481"/>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022548"/>
            <a:ext cx="7138736" cy="5089493"/>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9683429"/>
              </p:ext>
            </p:extLst>
          </p:nvPr>
        </p:nvGraphicFramePr>
        <p:xfrm>
          <a:off x="387990" y="1929003"/>
          <a:ext cx="4790631" cy="4754880"/>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3965397">
                <a:tc>
                  <a:txBody>
                    <a:bodyPr/>
                    <a:lstStyle/>
                    <a:p>
                      <a:pPr algn="just"/>
                      <a:r>
                        <a:rPr lang="en-US" sz="1800" kern="1200" smtClean="0">
                          <a:solidFill>
                            <a:schemeClr val="dk1"/>
                          </a:solidFill>
                          <a:effectLst/>
                          <a:latin typeface="+mn-lt"/>
                          <a:ea typeface="+mn-ea"/>
                          <a:cs typeface="+mn-cs"/>
                        </a:rPr>
                        <a:t>-</a:t>
                      </a:r>
                      <a:r>
                        <a:rPr lang="en-US" sz="2400" kern="1200" smtClean="0">
                          <a:solidFill>
                            <a:schemeClr val="dk1"/>
                          </a:solidFill>
                          <a:effectLst/>
                          <a:latin typeface="Times New Roman" pitchFamily="18" charset="0"/>
                          <a:ea typeface="+mn-ea"/>
                          <a:cs typeface="Times New Roman" pitchFamily="18" charset="0"/>
                        </a:rPr>
                        <a:t>Theo Hiến pháp 2013 và Luật Trẻ em quy định: Trẻ em có quyền được tham gia hoạt động xã hội phù hợp với độ tuổi, mức độ trưởng thành, nhu cẩu, năng lực của trẻ em.</a:t>
                      </a:r>
                    </a:p>
                    <a:p>
                      <a:pPr algn="just"/>
                      <a:r>
                        <a:rPr lang="en-US" sz="2400" kern="1200" smtClean="0">
                          <a:solidFill>
                            <a:schemeClr val="dk1"/>
                          </a:solidFill>
                          <a:effectLst/>
                          <a:latin typeface="Times New Roman" pitchFamily="18" charset="0"/>
                          <a:ea typeface="+mn-ea"/>
                          <a:cs typeface="Times New Roman" pitchFamily="18" charset="0"/>
                        </a:rPr>
                        <a:t>-</a:t>
                      </a:r>
                      <a:r>
                        <a:rPr lang="en-US" sz="2400" kern="1200" baseline="0" smtClean="0">
                          <a:solidFill>
                            <a:schemeClr val="dk1"/>
                          </a:solidFill>
                          <a:effectLst/>
                          <a:latin typeface="Times New Roman" pitchFamily="18" charset="0"/>
                          <a:ea typeface="+mn-ea"/>
                          <a:cs typeface="Times New Roman" pitchFamily="18" charset="0"/>
                        </a:rPr>
                        <a:t> L</a:t>
                      </a:r>
                      <a:r>
                        <a:rPr lang="en-US" sz="2400" kern="1200" smtClean="0">
                          <a:solidFill>
                            <a:schemeClr val="dk1"/>
                          </a:solidFill>
                          <a:effectLst/>
                          <a:latin typeface="Times New Roman" pitchFamily="18" charset="0"/>
                          <a:ea typeface="+mn-ea"/>
                          <a:cs typeface="Times New Roman" pitchFamily="18" charset="0"/>
                        </a:rPr>
                        <a:t>an có thể trực tiếp hoặc nhờ thầy, cô giáo nói chuyện với bố mẹ để bố mẹ tạo điều kiện cho em tham gia các hoạt động tập thể. Lan cũng cẩn cố gắng học tốt để chứng minh cho bố mẹ thấy việc tham gia các hoạt động tập thể không ảnh hưởng đến việc học.</a:t>
                      </a:r>
                    </a:p>
                    <a:p>
                      <a:pPr algn="just"/>
                      <a:endParaRPr lang="en-US" sz="24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4051710"/>
              </p:ext>
            </p:extLst>
          </p:nvPr>
        </p:nvGraphicFramePr>
        <p:xfrm>
          <a:off x="6531219" y="2271469"/>
          <a:ext cx="5211709" cy="3657600"/>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r>
                        <a:rPr lang="en-US" sz="1800" kern="1200" smtClean="0">
                          <a:solidFill>
                            <a:schemeClr val="tx1"/>
                          </a:solidFill>
                          <a:effectLst/>
                          <a:latin typeface="+mn-lt"/>
                          <a:ea typeface="+mn-ea"/>
                          <a:cs typeface="+mn-cs"/>
                        </a:rPr>
                        <a:t>-1</a:t>
                      </a:r>
                      <a:r>
                        <a:rPr lang="en-US" sz="2400" kern="1200" smtClean="0">
                          <a:solidFill>
                            <a:srgbClr val="0000FF"/>
                          </a:solidFill>
                          <a:effectLst/>
                          <a:latin typeface="Times New Roman" pitchFamily="18" charset="0"/>
                          <a:ea typeface="+mn-ea"/>
                          <a:cs typeface="Times New Roman" pitchFamily="18" charset="0"/>
                        </a:rPr>
                        <a:t>/ Luật Trẻ em quy định bổn phận của trẻ em đối với gia đình là: Học tập, rèn luyện, giữ gìn nền nếp gia đình, phụ giúp cha mẹ và các thành viên trong gia đình những công việc phù hợp với độ tuổi, giới tính và sự phát triển của trẻ em.</a:t>
                      </a:r>
                    </a:p>
                    <a:p>
                      <a:r>
                        <a:rPr lang="en-US" sz="2400" kern="1200" smtClean="0">
                          <a:solidFill>
                            <a:srgbClr val="0000FF"/>
                          </a:solidFill>
                          <a:effectLst/>
                          <a:latin typeface="Times New Roman" pitchFamily="18" charset="0"/>
                          <a:ea typeface="+mn-ea"/>
                          <a:cs typeface="Times New Roman" pitchFamily="18" charset="0"/>
                        </a:rPr>
                        <a:t>2/ Hà cần thực hiện tốt bổn phận của trẻ em (với bản thân, gia đình, nhà trường và xã hội).</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dirty="0">
                <a:solidFill>
                  <a:srgbClr val="FF0000"/>
                </a:solidFill>
                <a:latin typeface="Times" pitchFamily="18" charset="0"/>
                <a:ea typeface="华康海报体W12" panose="040B0C09000000000000" pitchFamily="81" charset="-122"/>
                <a:cs typeface="Times" pitchFamily="18" charset="0"/>
              </a:rPr>
              <a:t>D</a:t>
            </a:r>
            <a:r>
              <a:rPr lang="en-US" altLang="zh-CN" sz="6600" b="1" dirty="0" smtClean="0">
                <a:solidFill>
                  <a:srgbClr val="FF0000"/>
                </a:solidFill>
                <a:latin typeface="Times" pitchFamily="18" charset="0"/>
                <a:ea typeface="华康海报体W12" panose="040B0C09000000000000" pitchFamily="81" charset="-122"/>
                <a:cs typeface="Times" pitchFamily="18" charset="0"/>
              </a:rPr>
              <a:t>. Vận dụng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2009768"/>
              </p:ext>
            </p:extLst>
          </p:nvPr>
        </p:nvGraphicFramePr>
        <p:xfrm>
          <a:off x="650555" y="2147996"/>
          <a:ext cx="4258492" cy="3518535"/>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smtClean="0">
                          <a:solidFill>
                            <a:schemeClr val="tx1"/>
                          </a:solidFill>
                          <a:effectLst/>
                          <a:latin typeface="+mn-lt"/>
                          <a:ea typeface="+mn-ea"/>
                          <a:cs typeface="+mn-cs"/>
                        </a:rPr>
                        <a:t>-</a:t>
                      </a:r>
                      <a:r>
                        <a:rPr lang="en-US" sz="1800" u="none" strike="noStrike" kern="1200" baseline="0" smtClean="0">
                          <a:solidFill>
                            <a:schemeClr val="tx1"/>
                          </a:solidFill>
                          <a:effectLst/>
                          <a:latin typeface="+mn-lt"/>
                          <a:ea typeface="+mn-ea"/>
                          <a:cs typeface="+mn-cs"/>
                        </a:rPr>
                        <a:t> </a:t>
                      </a:r>
                      <a:r>
                        <a:rPr lang="en-US" sz="2400" b="1" u="none" strike="noStrike" kern="1200" baseline="0" smtClean="0">
                          <a:solidFill>
                            <a:srgbClr val="0000FF"/>
                          </a:solidFill>
                          <a:effectLst/>
                          <a:latin typeface="Times New Roman" pitchFamily="18" charset="0"/>
                          <a:ea typeface="+mn-ea"/>
                          <a:cs typeface="Times New Roman" pitchFamily="18" charset="0"/>
                        </a:rPr>
                        <a:t>Em</a:t>
                      </a:r>
                      <a:r>
                        <a:rPr lang="vi-VN" sz="2400" b="1" u="none" strike="noStrike" kern="1200" smtClean="0">
                          <a:solidFill>
                            <a:srgbClr val="0000FF"/>
                          </a:solidFill>
                          <a:effectLst/>
                          <a:latin typeface="Times New Roman" pitchFamily="18" charset="0"/>
                          <a:ea typeface="+mn-ea"/>
                          <a:cs typeface="Times New Roman" pitchFamily="18" charset="0"/>
                        </a:rPr>
                        <a:t> hãy vẽ một bức tranh </a:t>
                      </a:r>
                      <a:r>
                        <a:rPr lang="en-US" sz="2400" b="1" u="none" strike="noStrike" kern="1200" smtClean="0">
                          <a:solidFill>
                            <a:srgbClr val="0000FF"/>
                          </a:solidFill>
                          <a:effectLst/>
                          <a:latin typeface="Times New Roman" pitchFamily="18" charset="0"/>
                          <a:ea typeface="+mn-ea"/>
                          <a:cs typeface="Times New Roman" pitchFamily="18" charset="0"/>
                        </a:rPr>
                        <a:t>hoặc</a:t>
                      </a:r>
                      <a:r>
                        <a:rPr lang="en-US" sz="2400" b="1" u="none" strike="noStrike" kern="1200" baseline="0" smtClean="0">
                          <a:solidFill>
                            <a:srgbClr val="0000FF"/>
                          </a:solidFill>
                          <a:effectLst/>
                          <a:latin typeface="Times New Roman" pitchFamily="18" charset="0"/>
                          <a:ea typeface="+mn-ea"/>
                          <a:cs typeface="Times New Roman" pitchFamily="18" charset="0"/>
                        </a:rPr>
                        <a:t> sưu tầm một câu chuyện </a:t>
                      </a:r>
                      <a:r>
                        <a:rPr lang="vi-VN" sz="2400" b="1" u="none" strike="noStrike" kern="1200" smtClean="0">
                          <a:solidFill>
                            <a:srgbClr val="0000FF"/>
                          </a:solidFill>
                          <a:effectLst/>
                          <a:latin typeface="Times New Roman" pitchFamily="18" charset="0"/>
                          <a:ea typeface="+mn-ea"/>
                          <a:cs typeface="Times New Roman" pitchFamily="18" charset="0"/>
                        </a:rPr>
                        <a:t>thể hiện </a:t>
                      </a:r>
                      <a:r>
                        <a:rPr lang="en-US" sz="2400" b="1" u="none" strike="noStrike" kern="1200" smtClean="0">
                          <a:solidFill>
                            <a:srgbClr val="0000FF"/>
                          </a:solidFill>
                          <a:effectLst/>
                          <a:latin typeface="Times New Roman" pitchFamily="18" charset="0"/>
                          <a:ea typeface="+mn-ea"/>
                          <a:cs typeface="Times New Roman" pitchFamily="18" charset="0"/>
                        </a:rPr>
                        <a:t>một</a:t>
                      </a:r>
                      <a:r>
                        <a:rPr lang="en-US" sz="2400" b="1" u="none" strike="noStrike" kern="1200" baseline="0" smtClean="0">
                          <a:solidFill>
                            <a:srgbClr val="0000FF"/>
                          </a:solidFill>
                          <a:effectLst/>
                          <a:latin typeface="Times New Roman" pitchFamily="18" charset="0"/>
                          <a:ea typeface="+mn-ea"/>
                          <a:cs typeface="Times New Roman" pitchFamily="18" charset="0"/>
                        </a:rPr>
                        <a:t> </a:t>
                      </a:r>
                      <a:r>
                        <a:rPr lang="vi-VN" sz="2400" b="1" u="none" strike="noStrike" kern="1200" smtClean="0">
                          <a:solidFill>
                            <a:srgbClr val="0000FF"/>
                          </a:solidFill>
                          <a:effectLst/>
                          <a:latin typeface="Times New Roman" pitchFamily="18" charset="0"/>
                          <a:ea typeface="+mn-ea"/>
                          <a:cs typeface="Times New Roman" pitchFamily="18" charset="0"/>
                        </a:rPr>
                        <a:t>việc</a:t>
                      </a:r>
                      <a:r>
                        <a:rPr lang="en-US" sz="2400" b="1" u="none" strike="noStrike" kern="1200" smtClean="0">
                          <a:solidFill>
                            <a:srgbClr val="0000FF"/>
                          </a:solidFill>
                          <a:effectLst/>
                          <a:latin typeface="Times New Roman" pitchFamily="18" charset="0"/>
                          <a:ea typeface="+mn-ea"/>
                          <a:cs typeface="Times New Roman" pitchFamily="18" charset="0"/>
                        </a:rPr>
                        <a:t> làm</a:t>
                      </a:r>
                      <a:r>
                        <a:rPr lang="vi-VN" sz="2400" b="1" u="none" strike="noStrike" kern="1200" smtClean="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smtClean="0">
                          <a:solidFill>
                            <a:srgbClr val="0000FF"/>
                          </a:solidFill>
                          <a:effectLst/>
                          <a:latin typeface="Times New Roman" pitchFamily="18" charset="0"/>
                          <a:ea typeface="+mn-ea"/>
                          <a:cs typeface="Times New Roman" pitchFamily="18" charset="0"/>
                        </a:rPr>
                        <a:t>, câu</a:t>
                      </a:r>
                      <a:r>
                        <a:rPr lang="en-US" sz="2400" b="1" u="none" strike="noStrike" kern="1200" baseline="0" smtClean="0">
                          <a:solidFill>
                            <a:srgbClr val="0000FF"/>
                          </a:solidFill>
                          <a:effectLst/>
                          <a:latin typeface="Times New Roman" pitchFamily="18" charset="0"/>
                          <a:ea typeface="+mn-ea"/>
                          <a:cs typeface="Times New Roman" pitchFamily="18" charset="0"/>
                        </a:rPr>
                        <a:t> chuyện đó (viết thành 1 đoạn văn từ 10-15 câu)</a:t>
                      </a:r>
                      <a:endParaRPr lang="en-US" sz="2400" b="1" u="none" strike="noStrike" kern="1200" smtClean="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59635"/>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a:t>
                      </a:r>
                      <a:r>
                        <a:rPr lang="en-US" sz="2600" kern="1200" baseline="0" smtClean="0">
                          <a:solidFill>
                            <a:srgbClr val="0000FF"/>
                          </a:solidFill>
                          <a:effectLst/>
                          <a:latin typeface="Times New Roman" pitchFamily="18" charset="0"/>
                          <a:ea typeface="+mn-ea"/>
                          <a:cs typeface="Times New Roman" pitchFamily="18" charset="0"/>
                        </a:rPr>
                        <a:t>E</a:t>
                      </a:r>
                      <a:r>
                        <a:rPr lang="vi-VN" sz="2600" kern="1200" smtClean="0">
                          <a:solidFill>
                            <a:srgbClr val="0000FF"/>
                          </a:solidFill>
                          <a:effectLst/>
                          <a:latin typeface="Times New Roman" pitchFamily="18" charset="0"/>
                          <a:ea typeface="+mn-ea"/>
                          <a:cs typeface="Times New Roman" pitchFamily="18" charset="0"/>
                        </a:rPr>
                        <a:t>m hãy viết khoảng nửa trang giấy</a:t>
                      </a:r>
                      <a:r>
                        <a:rPr lang="en-US" sz="2600" kern="1200" smtClean="0">
                          <a:solidFill>
                            <a:srgbClr val="0000FF"/>
                          </a:solidFill>
                          <a:effectLst/>
                          <a:latin typeface="Times New Roman" pitchFamily="18" charset="0"/>
                          <a:ea typeface="+mn-ea"/>
                          <a:cs typeface="Times New Roman" pitchFamily="18" charset="0"/>
                        </a:rPr>
                        <a:t> (15-20 dòng)</a:t>
                      </a:r>
                      <a:r>
                        <a:rPr lang="vi-VN" sz="2600" kern="1200" smtClean="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95"/>
          <p:cNvPicPr/>
          <p:nvPr/>
        </p:nvPicPr>
        <p:blipFill>
          <a:blip r:embed="rId6"/>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818" y="277092"/>
            <a:ext cx="11984181" cy="6870342"/>
          </a:xfrm>
          <a:prstGeom prst="rect">
            <a:avLst/>
          </a:prstGeom>
        </p:spPr>
        <p:txBody>
          <a:bodyPr wrap="square">
            <a:spAutoFit/>
          </a:bodyPr>
          <a:lstStyle/>
          <a:p>
            <a:pPr algn="ctr"/>
            <a:r>
              <a:rPr lang="en-US" sz="4000" b="1" dirty="0" smtClean="0">
                <a:latin typeface="Times" pitchFamily="18" charset="0"/>
                <a:cs typeface="Times" pitchFamily="18" charset="0"/>
              </a:rPr>
              <a:t>TÌNH HUỐNG</a:t>
            </a:r>
          </a:p>
          <a:p>
            <a:r>
              <a:rPr lang="en-US" sz="4000" dirty="0" smtClean="0">
                <a:latin typeface="Times" pitchFamily="18" charset="0"/>
                <a:cs typeface="Times" pitchFamily="18" charset="0"/>
              </a:rPr>
              <a:t>- </a:t>
            </a:r>
            <a:r>
              <a:rPr lang="en-US" sz="4000" dirty="0">
                <a:latin typeface="Times" pitchFamily="18" charset="0"/>
                <a:cs typeface="Times" pitchFamily="18" charset="0"/>
              </a:rPr>
              <a:t>Lớp 6A có một số bạn nhà xa nên thường đi xe đạp điện đến trường. Trong đó, một vài bạn không đội mũ bảo hiểm</a:t>
            </a:r>
            <a:r>
              <a:rPr lang="en-US" sz="4000" dirty="0" smtClean="0">
                <a:latin typeface="Times" pitchFamily="18" charset="0"/>
                <a:cs typeface="Times" pitchFamily="18" charset="0"/>
              </a:rPr>
              <a:t>.</a:t>
            </a:r>
          </a:p>
          <a:p>
            <a:r>
              <a:rPr lang="en-US" sz="4000" b="1" dirty="0" smtClean="0">
                <a:latin typeface="Times" pitchFamily="18" charset="0"/>
                <a:cs typeface="Times" pitchFamily="18" charset="0"/>
              </a:rPr>
              <a:t>- Theo em, học sinh lớp 6 có được sử dụng xe đạp điện không?</a:t>
            </a:r>
            <a:endParaRPr lang="en-US" sz="4000" dirty="0" smtClean="0">
              <a:latin typeface="Times" pitchFamily="18" charset="0"/>
              <a:cs typeface="Times" pitchFamily="18" charset="0"/>
            </a:endParaRPr>
          </a:p>
          <a:p>
            <a:pPr algn="just">
              <a:lnSpc>
                <a:spcPct val="112000"/>
              </a:lnSpc>
              <a:spcAft>
                <a:spcPts val="200"/>
              </a:spcAft>
              <a:buClr>
                <a:srgbClr val="1D02DA"/>
              </a:buClr>
              <a:buSzPts val="1000"/>
              <a:tabLst>
                <a:tab pos="334645" algn="l"/>
              </a:tabLst>
            </a:pPr>
            <a:r>
              <a:rPr lang="en-US" sz="4000" b="1" dirty="0" smtClean="0">
                <a:latin typeface="Times" pitchFamily="18" charset="0"/>
                <a:cs typeface="Times" pitchFamily="18" charset="0"/>
              </a:rPr>
              <a:t>- </a:t>
            </a:r>
            <a:r>
              <a:rPr lang="en-US" sz="4000" b="1" dirty="0">
                <a:latin typeface="Times" pitchFamily="18" charset="0"/>
                <a:cs typeface="Times" pitchFamily="18" charset="0"/>
              </a:rPr>
              <a:t>Người điều khiển xe đạp điện khi tham gia giao thông có bắt buộc phải đội mũ bảo hiểm không? Vì sao</a:t>
            </a:r>
            <a:r>
              <a:rPr lang="en-US" sz="4000" b="1" dirty="0" smtClean="0">
                <a:latin typeface="Times" pitchFamily="18" charset="0"/>
                <a:cs typeface="Times" pitchFamily="18" charset="0"/>
              </a:rPr>
              <a:t>?</a:t>
            </a:r>
          </a:p>
          <a:p>
            <a:pPr algn="just">
              <a:lnSpc>
                <a:spcPct val="112000"/>
              </a:lnSpc>
              <a:spcAft>
                <a:spcPts val="200"/>
              </a:spcAft>
              <a:buClr>
                <a:srgbClr val="1D02DA"/>
              </a:buClr>
              <a:buSzPts val="1000"/>
              <a:tabLst>
                <a:tab pos="334645" algn="l"/>
              </a:tabLst>
            </a:pPr>
            <a:endParaRPr lang="en-US" sz="2800" dirty="0">
              <a:latin typeface="Times" pitchFamily="18" charset="0"/>
              <a:cs typeface="Times" pitchFamily="18" charset="0"/>
            </a:endParaRP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0" y="12318"/>
            <a:ext cx="12192000" cy="6678751"/>
          </a:xfrm>
          <a:prstGeom prst="rect">
            <a:avLst/>
          </a:prstGeom>
        </p:spPr>
        <p:txBody>
          <a:bodyPr wrap="square">
            <a:spAutoFit/>
          </a:bodyPr>
          <a:lstStyle/>
          <a:p>
            <a:pPr lvl="1" algn="ctr"/>
            <a:r>
              <a:rPr lang="en-US" sz="2000" b="1" dirty="0" smtClean="0">
                <a:solidFill>
                  <a:srgbClr val="FF0000"/>
                </a:solidFill>
                <a:latin typeface="Times New Roman" pitchFamily="18" charset="0"/>
                <a:cs typeface="Times New Roman" pitchFamily="18" charset="0"/>
              </a:rPr>
              <a:t>THÔNG TIN</a:t>
            </a:r>
          </a:p>
          <a:p>
            <a:pPr lvl="1"/>
            <a:r>
              <a:rPr lang="vi-VN" sz="2400" dirty="0" smtClean="0">
                <a:latin typeface="Times New Roman" pitchFamily="18" charset="0"/>
                <a:cs typeface="Times New Roman" pitchFamily="18" charset="0"/>
              </a:rPr>
              <a:t>Theo </a:t>
            </a:r>
            <a:r>
              <a:rPr lang="vi-VN" sz="2400" dirty="0">
                <a:latin typeface="Times New Roman" pitchFamily="18" charset="0"/>
                <a:cs typeface="Times New Roman" pitchFamily="18" charset="0"/>
              </a:rPr>
              <a:t>quy định tại khoản 1 điều 60 luật giao thông đường bộ có nói như sau: Người đủ 16 tuổi trở lên được lái xe gắn máy có dung tích xi lanh dưới 50 phân khối.</a:t>
            </a:r>
          </a:p>
          <a:p>
            <a:r>
              <a:rPr lang="vi-VN" sz="2400" dirty="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Trong </a:t>
            </a:r>
            <a:r>
              <a:rPr lang="vi-VN" sz="2400" dirty="0">
                <a:latin typeface="Times New Roman" pitchFamily="18" charset="0"/>
                <a:cs typeface="Times New Roman" pitchFamily="18" charset="0"/>
              </a:rPr>
              <a:t>Luật giao thông đường bộ tại điểm 19 Điều 3 Luật giao thông đường bộ </a:t>
            </a:r>
            <a:r>
              <a:rPr lang="vi-VN" sz="2400" b="1" dirty="0">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2400" dirty="0">
                <a:latin typeface="Times New Roman" pitchFamily="18" charset="0"/>
                <a:cs typeface="Times New Roman" pitchFamily="18" charset="0"/>
              </a:rPr>
              <a:t>Phương tiện giao thông thô sơ đường bộ (sau đây gọi là xe thô sơ) gồm xe đạp (kể cả xe đạp máy), xe xích lô, xe lăn dùng cho người khuyết tật, xe súc vật kéo và các loại xe tương </a:t>
            </a:r>
            <a:r>
              <a:rPr lang="vi-VN" sz="2400" dirty="0" smtClean="0">
                <a:latin typeface="Times New Roman" pitchFamily="18" charset="0"/>
                <a:cs typeface="Times New Roman" pitchFamily="18" charset="0"/>
              </a:rPr>
              <a:t>tự</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Dựa </a:t>
            </a:r>
            <a:r>
              <a:rPr lang="en-US" sz="2400" dirty="0">
                <a:solidFill>
                  <a:srgbClr val="FF0000"/>
                </a:solidFill>
                <a:latin typeface="Times New Roman" pitchFamily="18" charset="0"/>
                <a:cs typeface="Times New Roman" pitchFamily="18" charset="0"/>
              </a:rPr>
              <a:t>trên các Quy định, Bộ luật và Nghị định ở phần trên chúng ta có thể kết luận rằng </a:t>
            </a:r>
            <a:r>
              <a:rPr lang="en-US" sz="2400" b="1" i="1" dirty="0">
                <a:solidFill>
                  <a:srgbClr val="FF0000"/>
                </a:solidFill>
                <a:latin typeface="Times New Roman" pitchFamily="18" charset="0"/>
                <a:cs typeface="Times New Roman" pitchFamily="18" charset="0"/>
              </a:rPr>
              <a:t>hiện tại chưa có văn bản nào của chính phủ về việc quy định độ tuổi sử dụng xe đạp điện tại Việt Nam.</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Xe đạp điện vẫn được xe là xe thô sơ và người dân hoàn toàn được tự do lựa chọn làm phương tiện di chuyển dựa trên nhu cầu sử dụng mỗi ngày.</a:t>
            </a:r>
          </a:p>
          <a:p>
            <a:r>
              <a:rPr lang="en-US" sz="2400" dirty="0">
                <a:latin typeface="Times New Roman" pitchFamily="18" charset="0"/>
                <a:cs typeface="Times New Roman" pitchFamily="18" charset="0"/>
              </a:rPr>
              <a:t>- Còn đối với xe máy điện thì được xem như là xe gắn máy có động cơ 50 phân khối. Tức là chỉ </a:t>
            </a:r>
            <a:r>
              <a:rPr lang="en-US" sz="2400" b="1" i="1" dirty="0">
                <a:latin typeface="Times New Roman" pitchFamily="18" charset="0"/>
                <a:cs typeface="Times New Roman" pitchFamily="18" charset="0"/>
              </a:rPr>
              <a:t>những người đủ 16 tuổi trở lên mới được quyền sử dụng, vận hành và tham gia giao thông.</a:t>
            </a:r>
            <a:endParaRPr lang="en-US" sz="2400" dirty="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dirty="0" smtClean="0">
                <a:solidFill>
                  <a:srgbClr val="FF0000"/>
                </a:solidFill>
                <a:latin typeface="Times" pitchFamily="18" charset="0"/>
                <a:ea typeface="华康海报体W12" panose="040B0C09000000000000" pitchFamily="81" charset="-122"/>
                <a:cs typeface="Times" pitchFamily="18" charset="0"/>
              </a:rPr>
              <a:t>II. Khám phá</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spTree>
    <p:extLst>
      <p:ext uri="{BB962C8B-B14F-4D97-AF65-F5344CB8AC3E}">
        <p14:creationId xmlns:p14="http://schemas.microsoft.com/office/powerpoint/2010/main" val="3002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222069" y="195943"/>
            <a:ext cx="11834948" cy="398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dirty="0">
                <a:solidFill>
                  <a:srgbClr val="0000FF"/>
                </a:solidFill>
                <a:latin typeface="Times New Roman" pitchFamily="18" charset="0"/>
                <a:cs typeface="Times New Roman" pitchFamily="18" charset="0"/>
              </a:rPr>
              <a:t>1. </a:t>
            </a:r>
            <a:r>
              <a:rPr lang="nl-NL" sz="4000" b="1" dirty="0" smtClean="0">
                <a:solidFill>
                  <a:srgbClr val="0000FF"/>
                </a:solidFill>
                <a:latin typeface="Times New Roman" pitchFamily="18" charset="0"/>
                <a:cs typeface="Times New Roman" pitchFamily="18" charset="0"/>
              </a:rPr>
              <a:t>QUYỀN VÀ NGHĨA VỤ CƠ BẢN CỦA CÔNG DÂN THEO HIẾN PHÁP 2013</a:t>
            </a:r>
          </a:p>
          <a:p>
            <a:pPr marL="571500" indent="-571500">
              <a:buFontTx/>
              <a:buChar char="-"/>
            </a:pPr>
            <a:r>
              <a:rPr lang="en-US" sz="4800" b="1" dirty="0" smtClean="0">
                <a:latin typeface="Times New Roman" pitchFamily="18" charset="0"/>
                <a:cs typeface="Times New Roman" pitchFamily="18" charset="0"/>
              </a:rPr>
              <a:t>Quyền </a:t>
            </a:r>
            <a:r>
              <a:rPr lang="en-US" sz="4800" b="1" dirty="0">
                <a:latin typeface="Times New Roman" pitchFamily="18" charset="0"/>
                <a:cs typeface="Times New Roman" pitchFamily="18" charset="0"/>
              </a:rPr>
              <a:t>cơ bản của công dân</a:t>
            </a:r>
            <a:r>
              <a:rPr lang="en-US" sz="4800" dirty="0">
                <a:latin typeface="Times New Roman" pitchFamily="18" charset="0"/>
                <a:cs typeface="Times New Roman" pitchFamily="18" charset="0"/>
              </a:rPr>
              <a:t> là những lợi ích cơ bản mà công dân được hưởng, được Nhà nước bảo vệ và đảm bảo theo Hiến pháp và pháp </a:t>
            </a:r>
            <a:r>
              <a:rPr lang="en-US" sz="4800" dirty="0" err="1">
                <a:latin typeface="Times New Roman" pitchFamily="18" charset="0"/>
                <a:cs typeface="Times New Roman" pitchFamily="18" charset="0"/>
              </a:rPr>
              <a:t>luật</a:t>
            </a:r>
            <a:r>
              <a:rPr lang="en-US" sz="4800" dirty="0" smtClean="0">
                <a:latin typeface="Times New Roman" pitchFamily="18" charset="0"/>
                <a:cs typeface="Times New Roman" pitchFamily="18" charset="0"/>
              </a:rPr>
              <a:t>.</a:t>
            </a:r>
            <a:endParaRPr lang="en-US" sz="48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79960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222069" y="195943"/>
            <a:ext cx="11834948" cy="511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dirty="0">
                <a:solidFill>
                  <a:srgbClr val="0000FF"/>
                </a:solidFill>
                <a:latin typeface="Times New Roman" pitchFamily="18" charset="0"/>
                <a:cs typeface="Times New Roman" pitchFamily="18" charset="0"/>
              </a:rPr>
              <a:t>1. </a:t>
            </a:r>
            <a:r>
              <a:rPr lang="nl-NL" sz="4000" b="1" dirty="0" smtClean="0">
                <a:solidFill>
                  <a:srgbClr val="0000FF"/>
                </a:solidFill>
                <a:latin typeface="Times New Roman" pitchFamily="18" charset="0"/>
                <a:cs typeface="Times New Roman" pitchFamily="18" charset="0"/>
              </a:rPr>
              <a:t>QUYỀN VÀ NGHĨA VỤ CƠ BẢN CỦA CÔNG DÂN THEO HIẾN PHÁP 2013</a:t>
            </a:r>
          </a:p>
          <a:p>
            <a:pPr marL="571500" indent="-571500">
              <a:buFontTx/>
              <a:buChar char="-"/>
            </a:pPr>
            <a:r>
              <a:rPr lang="en-US" sz="4400" b="1" dirty="0" smtClean="0">
                <a:latin typeface="Times New Roman" pitchFamily="18" charset="0"/>
                <a:cs typeface="Times New Roman" pitchFamily="18" charset="0"/>
              </a:rPr>
              <a:t>Quyền </a:t>
            </a:r>
            <a:r>
              <a:rPr lang="en-US" sz="4400" b="1" dirty="0">
                <a:latin typeface="Times New Roman" pitchFamily="18" charset="0"/>
                <a:cs typeface="Times New Roman" pitchFamily="18" charset="0"/>
              </a:rPr>
              <a:t>cơ bản của công dân</a:t>
            </a:r>
            <a:r>
              <a:rPr lang="en-US" sz="4400" dirty="0">
                <a:latin typeface="Times New Roman" pitchFamily="18" charset="0"/>
                <a:cs typeface="Times New Roman" pitchFamily="18" charset="0"/>
              </a:rPr>
              <a:t> là những lợi ích cơ bản mà công dân được hưởng, được Nhà nước bảo vệ và đảm bảo theo Hiến pháp và pháp </a:t>
            </a:r>
            <a:r>
              <a:rPr lang="en-US" sz="4400" dirty="0" err="1">
                <a:latin typeface="Times New Roman" pitchFamily="18" charset="0"/>
                <a:cs typeface="Times New Roman" pitchFamily="18" charset="0"/>
              </a:rPr>
              <a:t>luật</a:t>
            </a:r>
            <a:r>
              <a:rPr lang="en-US" sz="4400" dirty="0" smtClean="0">
                <a:latin typeface="Times New Roman" pitchFamily="18" charset="0"/>
                <a:cs typeface="Times New Roman" pitchFamily="18" charset="0"/>
              </a:rPr>
              <a:t>.</a:t>
            </a:r>
          </a:p>
          <a:p>
            <a:pPr>
              <a:buNone/>
            </a:pPr>
            <a:r>
              <a:rPr lang="en-US" sz="4400"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Nghĩa</a:t>
            </a:r>
            <a:r>
              <a:rPr lang="en-US" sz="4400" b="1" dirty="0" smtClean="0">
                <a:latin typeface="Times New Roman" pitchFamily="18" charset="0"/>
                <a:cs typeface="Times New Roman" pitchFamily="18" charset="0"/>
              </a:rPr>
              <a:t> </a:t>
            </a:r>
            <a:r>
              <a:rPr lang="en-US" sz="4400" b="1" dirty="0" smtClean="0">
                <a:latin typeface="Times New Roman" pitchFamily="18" charset="0"/>
                <a:cs typeface="Times New Roman" pitchFamily="18" charset="0"/>
              </a:rPr>
              <a:t>vụ cơ bản của công dân </a:t>
            </a:r>
            <a:r>
              <a:rPr lang="en-US" sz="4400" dirty="0" smtClean="0">
                <a:latin typeface="Times New Roman" pitchFamily="18" charset="0"/>
                <a:cs typeface="Times New Roman" pitchFamily="18" charset="0"/>
              </a:rPr>
              <a:t>là những việc mà Nhà nước bắt buộc công dân phải thực hiện theo quy định của Hiến pháp và pháp </a:t>
            </a:r>
            <a:r>
              <a:rPr lang="en-US" sz="4400" dirty="0" err="1" smtClean="0">
                <a:latin typeface="Times New Roman" pitchFamily="18" charset="0"/>
                <a:cs typeface="Times New Roman" pitchFamily="18" charset="0"/>
              </a:rPr>
              <a:t>luật</a:t>
            </a:r>
            <a:r>
              <a:rPr lang="en-US" sz="4400" dirty="0" smtClean="0">
                <a:latin typeface="Times New Roman" pitchFamily="18" charset="0"/>
                <a:cs typeface="Times New Roman" pitchFamily="18" charset="0"/>
              </a:rPr>
              <a:t>.</a:t>
            </a:r>
            <a:endParaRPr lang="en-US" sz="4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248138"/>
          </a:xfrm>
          <a:prstGeom prst="rect">
            <a:avLst/>
          </a:prstGeom>
        </p:spPr>
        <p:txBody>
          <a:bodyPr wrap="square">
            <a:spAutoFit/>
          </a:bodyPr>
          <a:lstStyle/>
          <a:p>
            <a:pPr indent="342900" algn="just">
              <a:spcAft>
                <a:spcPts val="200"/>
              </a:spcAft>
            </a:pPr>
            <a:r>
              <a:rPr lang="en-US" sz="2400" b="1" dirty="0" smtClean="0">
                <a:solidFill>
                  <a:srgbClr val="0000FF"/>
                </a:solidFill>
                <a:latin typeface="Times New Roman" pitchFamily="18" charset="0"/>
                <a:cs typeface="Times New Roman" pitchFamily="18" charset="0"/>
              </a:rPr>
              <a:t>Nhóm </a:t>
            </a:r>
            <a:r>
              <a:rPr lang="en-US" sz="2400" b="1" dirty="0">
                <a:solidFill>
                  <a:srgbClr val="0000FF"/>
                </a:solidFill>
                <a:latin typeface="Times New Roman" pitchFamily="18" charset="0"/>
                <a:cs typeface="Times New Roman" pitchFamily="18" charset="0"/>
              </a:rPr>
              <a:t>quyền chính trị:</a:t>
            </a:r>
            <a:r>
              <a:rPr lang="en-US" sz="2400" dirty="0">
                <a:latin typeface="Times New Roman" pitchFamily="18" charset="0"/>
                <a:cs typeface="Times New Roman" pitchFamily="18" charset="0"/>
              </a:rPr>
              <a:t> quyền bầu cử, ứng cử vào các cơ quan quyền lực nhà nước (Điều 27); quyền tham gia quản lí nhà nước (Điều 28); quyền tự do ngôn luận, tự do báo chí (Điều 25); quyền tự do tín ngưỡng, tôn giáo (Điều 24</a:t>
            </a:r>
            <a:r>
              <a:rPr lang="en-US" sz="2400" dirty="0" smtClean="0">
                <a:latin typeface="Times New Roman" pitchFamily="18" charset="0"/>
                <a:cs typeface="Times New Roman" pitchFamily="18" charset="0"/>
              </a:rPr>
              <a:t>);...</a:t>
            </a:r>
          </a:p>
          <a:p>
            <a:pPr algn="just">
              <a:spcAft>
                <a:spcPts val="200"/>
              </a:spcAft>
            </a:pPr>
            <a:r>
              <a:rPr lang="vi-VN" sz="2400" b="1" dirty="0" smtClean="0">
                <a:solidFill>
                  <a:srgbClr val="0000FF"/>
                </a:solidFill>
                <a:latin typeface="Times New Roman" pitchFamily="18" charset="0"/>
                <a:cs typeface="Times New Roman" pitchFamily="18" charset="0"/>
              </a:rPr>
              <a:t>Nhóm </a:t>
            </a:r>
            <a:r>
              <a:rPr lang="vi-VN" sz="2400" b="1" dirty="0">
                <a:solidFill>
                  <a:srgbClr val="0000FF"/>
                </a:solidFill>
                <a:latin typeface="Times New Roman" pitchFamily="18" charset="0"/>
                <a:cs typeface="Times New Roman" pitchFamily="18" charset="0"/>
              </a:rPr>
              <a:t>quyền dân sự:</a:t>
            </a:r>
            <a:r>
              <a:rPr lang="vi-VN" sz="2400" dirty="0">
                <a:solidFill>
                  <a:srgbClr val="0000FF"/>
                </a:solidFill>
                <a:latin typeface="Times New Roman" pitchFamily="18" charset="0"/>
                <a:cs typeface="Times New Roman" pitchFamily="18" charset="0"/>
              </a:rPr>
              <a:t> </a:t>
            </a:r>
            <a:r>
              <a:rPr lang="vi-VN" sz="2400" dirty="0">
                <a:latin typeface="Times New Roman" pitchFamily="18" charset="0"/>
                <a:cs typeface="Times New Roman" pitchFamily="18" charset="0"/>
              </a:rPr>
              <a:t>quyền sống (Điều 19); quyền bất khả xâm phạm về thân thể, được pháp luật bảo hộ về sức khoẻ, danh dự và nhân phẩm (Điều 20); quyền bất khả xâm phạm về đời sống riêng tư, bí mật cá nhân và bí mật gia đình (Điều 21); quyền bất khả xâm phạm về chỗ ở (Điều 22); quyền tự do đi lại và cư trú (Điều 23); quyền bình đẳng giới (Điều 26); quyền tự do kết hôn và li hôn (Điều 36</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spcAft>
                <a:spcPts val="200"/>
              </a:spcAft>
            </a:pPr>
            <a:r>
              <a:rPr lang="en-US" sz="2400" b="1" dirty="0" smtClean="0">
                <a:solidFill>
                  <a:srgbClr val="0000FF"/>
                </a:solidFill>
                <a:latin typeface="Times New Roman" pitchFamily="18" charset="0"/>
                <a:cs typeface="Times New Roman" pitchFamily="18" charset="0"/>
              </a:rPr>
              <a:t> </a:t>
            </a:r>
            <a:r>
              <a:rPr lang="vi-VN" sz="2300" b="1" dirty="0" smtClean="0">
                <a:solidFill>
                  <a:srgbClr val="0000FF"/>
                </a:solidFill>
                <a:latin typeface="Times New Roman" pitchFamily="18" charset="0"/>
                <a:cs typeface="Times New Roman" pitchFamily="18" charset="0"/>
              </a:rPr>
              <a:t>Nhóm </a:t>
            </a:r>
            <a:r>
              <a:rPr lang="vi-VN" sz="2300" b="1" dirty="0">
                <a:solidFill>
                  <a:srgbClr val="0000FF"/>
                </a:solidFill>
                <a:latin typeface="Times New Roman" pitchFamily="18" charset="0"/>
                <a:cs typeface="Times New Roman" pitchFamily="18" charset="0"/>
              </a:rPr>
              <a:t>quyền về kinh tế</a:t>
            </a:r>
            <a:r>
              <a:rPr lang="vi-VN" sz="2300" dirty="0">
                <a:latin typeface="Times New Roman" pitchFamily="18" charset="0"/>
                <a:cs typeface="Times New Roman" pitchFamily="18" charset="0"/>
              </a:rPr>
              <a:t>: quyền tự do kinh doanh (Điều 33); quyền có việc làm (Điều 35); quyền sở hữu về thu nhập hợp pháp, của cải để dành, nhà ở, tư liệu sinh hoạt, tư liệu sản xuất (Điều 32</a:t>
            </a:r>
            <a:r>
              <a:rPr lang="vi-VN"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a:p>
            <a:pPr algn="just">
              <a:spcAft>
                <a:spcPts val="200"/>
              </a:spcAft>
            </a:pPr>
            <a:r>
              <a:rPr lang="vi-VN" sz="2400" b="1" dirty="0" smtClean="0">
                <a:solidFill>
                  <a:srgbClr val="0000FF"/>
                </a:solidFill>
                <a:latin typeface="Times New Roman" pitchFamily="18" charset="0"/>
                <a:cs typeface="Times New Roman" pitchFamily="18" charset="0"/>
              </a:rPr>
              <a:t>Nhóm </a:t>
            </a:r>
            <a:r>
              <a:rPr lang="vi-VN" sz="2400" b="1" dirty="0">
                <a:solidFill>
                  <a:srgbClr val="0000FF"/>
                </a:solidFill>
                <a:latin typeface="Times New Roman" pitchFamily="18" charset="0"/>
                <a:cs typeface="Times New Roman" pitchFamily="18" charset="0"/>
              </a:rPr>
              <a:t>quyền văn hoá, xã hội:</a:t>
            </a:r>
            <a:r>
              <a:rPr lang="vi-VN" sz="2400" dirty="0">
                <a:latin typeface="Times New Roman" pitchFamily="18" charset="0"/>
                <a:cs typeface="Times New Roman" pitchFamily="18" charset="0"/>
              </a:rPr>
              <a:t> quyền học tập (Điều 39); quyền nghiên cứu khoa học và công nghệ, sáng tạo văn học, nghệ thuật (Điều 40); quyền được đảm bảo an sinh xã hội (Điều 34); quyền được bảo vệ, chăm sóc sức khoẻ (Điều 38);...</a:t>
            </a:r>
            <a:endParaRPr lang="en-US" sz="2400" dirty="0">
              <a:latin typeface="Times New Roman" pitchFamily="18" charset="0"/>
              <a:cs typeface="Times New Roman" pitchFamily="18" charset="0"/>
            </a:endParaRPr>
          </a:p>
          <a:p>
            <a:pPr indent="342900" algn="just">
              <a:spcAft>
                <a:spcPts val="200"/>
              </a:spcAft>
            </a:pPr>
            <a:r>
              <a:rPr lang="vi-VN" sz="2400" b="1" dirty="0">
                <a:solidFill>
                  <a:srgbClr val="0000FF"/>
                </a:solidFill>
                <a:latin typeface="Times New Roman" pitchFamily="18" charset="0"/>
                <a:cs typeface="Times New Roman" pitchFamily="18" charset="0"/>
              </a:rPr>
              <a:t>Các nghĩa vụ cơ bản mà công dân phải thực hiện:</a:t>
            </a:r>
            <a:r>
              <a:rPr lang="vi-VN" sz="2400" dirty="0">
                <a:latin typeface="Times New Roman" pitchFamily="18" charset="0"/>
                <a:cs typeface="Times New Roman" pitchFamily="18" charset="0"/>
              </a:rPr>
              <a:t> trung thành với Tổ quốc (Điều 44); thực hiện nghĩa vụ quân sự và tham gia xây dựng nền quốc phòng toàn dân (Điều 45); tuân theo Hiến pháp và pháp luật (Điều 46); nộp thuế (Điều 47); bảo vệ môi trường (Điều 43); nghĩa vụ học tập (Điều 39);...</a:t>
            </a:r>
            <a:endParaRPr lang="en-US" sz="2400" dirty="0">
              <a:latin typeface="Times New Roman" pitchFamily="18" charset="0"/>
              <a:cs typeface="Times New Roman" pitchFamily="18" charset="0"/>
            </a:endParaRPr>
          </a:p>
          <a:p>
            <a:pPr indent="342900" algn="just">
              <a:spcAft>
                <a:spcPts val="200"/>
              </a:spcAft>
            </a:pPr>
            <a:endParaRPr lang="en-US" sz="2400" dirty="0">
              <a:latin typeface="+mj-lt"/>
              <a:cs typeface="Times" pitchFamily="18" charset="0"/>
            </a:endParaRPr>
          </a:p>
          <a:p>
            <a:pPr indent="342900" algn="just">
              <a:spcAft>
                <a:spcPts val="200"/>
              </a:spcAft>
            </a:pPr>
            <a:endParaRPr lang="en-US" sz="2400" dirty="0">
              <a:latin typeface="+mj-lt"/>
            </a:endParaRPr>
          </a:p>
        </p:txBody>
      </p:sp>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13221" y="5751262"/>
            <a:ext cx="8999620" cy="946317"/>
          </a:xfrm>
        </p:spPr>
        <p:txBody>
          <a:bodyPr/>
          <a:lstStyle/>
          <a:p>
            <a:r>
              <a:rPr lang="en-US" sz="2400" smtClean="0">
                <a:solidFill>
                  <a:srgbClr val="0000FF"/>
                </a:solidFill>
                <a:latin typeface="Times New Roman" pitchFamily="18" charset="0"/>
                <a:cs typeface="Times New Roman" pitchFamily="18" charset="0"/>
              </a:rPr>
              <a:t>Hãy  </a:t>
            </a:r>
            <a:r>
              <a:rPr lang="en-US" sz="2400">
                <a:solidFill>
                  <a:srgbClr val="0000FF"/>
                </a:solidFill>
                <a:latin typeface="Times New Roman" pitchFamily="18" charset="0"/>
                <a:cs typeface="Times New Roman" pitchFamily="18" charset="0"/>
              </a:rPr>
              <a:t>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a:p>
            <a:endParaRPr lang="en-US" sz="2000">
              <a:solidFill>
                <a:prstClr val="black">
                  <a:tint val="75000"/>
                </a:prstClr>
              </a:solidFill>
            </a:endParaRPr>
          </a:p>
        </p:txBody>
      </p:sp>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spTree>
    <p:extLst>
      <p:ext uri="{BB962C8B-B14F-4D97-AF65-F5344CB8AC3E}">
        <p14:creationId xmlns:p14="http://schemas.microsoft.com/office/powerpoint/2010/main" val="2677812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9259</TotalTime>
  <Words>2363</Words>
  <Application>Microsoft Office PowerPoint</Application>
  <PresentationFormat>Widescreen</PresentationFormat>
  <Paragraphs>110</Paragraphs>
  <Slides>27</Slides>
  <Notes>5</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27</vt:i4>
      </vt:variant>
    </vt:vector>
  </HeadingPairs>
  <TitlesOfParts>
    <vt:vector size="46" baseType="lpstr">
      <vt:lpstr>微软雅黑</vt:lpstr>
      <vt:lpstr>#9Slide05 Fourth</vt:lpstr>
      <vt:lpstr>#9Slide05 IcielSanelma</vt:lpstr>
      <vt:lpstr>#9Slide05 Israquella</vt:lpstr>
      <vt:lpstr>.VnTime</vt:lpstr>
      <vt:lpstr>Arial</vt:lpstr>
      <vt:lpstr>Calibri</vt:lpstr>
      <vt:lpstr>Calibri Light</vt:lpstr>
      <vt:lpstr>Cambria</vt:lpstr>
      <vt:lpstr>Helvetica Neue</vt:lpstr>
      <vt:lpstr>SVN-Vanilla Daisy Pro</vt:lpstr>
      <vt:lpstr>Symbol</vt:lpstr>
      <vt:lpstr>Times</vt:lpstr>
      <vt:lpstr>Times New Roman</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PCHOME</cp:lastModifiedBy>
  <cp:revision>233</cp:revision>
  <dcterms:created xsi:type="dcterms:W3CDTF">2021-06-28T15:32:15Z</dcterms:created>
  <dcterms:modified xsi:type="dcterms:W3CDTF">2024-08-16T15:41:03Z</dcterms:modified>
</cp:coreProperties>
</file>