
<file path=[Content_Types].xml><?xml version="1.0" encoding="utf-8"?>
<Types xmlns="http://schemas.openxmlformats.org/package/2006/content-types">
  <Default Extension="png" ContentType="image/png"/>
  <Default Extension="jfif" ContentType="image/j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4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5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6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7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708" r:id="rId3"/>
    <p:sldMasterId id="2147483757" r:id="rId4"/>
    <p:sldMasterId id="2147483778" r:id="rId5"/>
    <p:sldMasterId id="2147483799" r:id="rId6"/>
    <p:sldMasterId id="2147483820" r:id="rId7"/>
    <p:sldMasterId id="2147483844" r:id="rId8"/>
  </p:sldMasterIdLst>
  <p:notesMasterIdLst>
    <p:notesMasterId r:id="rId45"/>
  </p:notesMasterIdLst>
  <p:sldIdLst>
    <p:sldId id="323" r:id="rId9"/>
    <p:sldId id="358" r:id="rId10"/>
    <p:sldId id="259" r:id="rId11"/>
    <p:sldId id="261" r:id="rId12"/>
    <p:sldId id="297" r:id="rId13"/>
    <p:sldId id="266" r:id="rId14"/>
    <p:sldId id="300" r:id="rId15"/>
    <p:sldId id="326" r:id="rId16"/>
    <p:sldId id="327" r:id="rId17"/>
    <p:sldId id="328" r:id="rId18"/>
    <p:sldId id="304" r:id="rId19"/>
    <p:sldId id="329" r:id="rId20"/>
    <p:sldId id="330" r:id="rId21"/>
    <p:sldId id="331" r:id="rId22"/>
    <p:sldId id="332" r:id="rId23"/>
    <p:sldId id="333" r:id="rId24"/>
    <p:sldId id="334" r:id="rId25"/>
    <p:sldId id="335" r:id="rId26"/>
    <p:sldId id="336" r:id="rId27"/>
    <p:sldId id="354" r:id="rId28"/>
    <p:sldId id="340" r:id="rId29"/>
    <p:sldId id="337" r:id="rId30"/>
    <p:sldId id="338" r:id="rId31"/>
    <p:sldId id="359" r:id="rId32"/>
    <p:sldId id="360" r:id="rId33"/>
    <p:sldId id="345" r:id="rId34"/>
    <p:sldId id="361" r:id="rId35"/>
    <p:sldId id="362" r:id="rId36"/>
    <p:sldId id="296" r:id="rId37"/>
    <p:sldId id="348" r:id="rId38"/>
    <p:sldId id="349" r:id="rId39"/>
    <p:sldId id="350" r:id="rId40"/>
    <p:sldId id="351" r:id="rId41"/>
    <p:sldId id="355" r:id="rId42"/>
    <p:sldId id="352" r:id="rId43"/>
    <p:sldId id="353" r:id="rId44"/>
  </p:sldIdLst>
  <p:sldSz cx="9144000" cy="5715000" type="screen16x10"/>
  <p:notesSz cx="6858000" cy="9144000"/>
  <p:defaultTextStyle>
    <a:defPPr>
      <a:defRPr lang="en-US"/>
    </a:defPPr>
    <a:lvl1pPr marL="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18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034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05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069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083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10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120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138" algn="l" defTabSz="91403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8535A"/>
    <a:srgbClr val="F57B17"/>
    <a:srgbClr val="F797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3238" autoAdjust="0"/>
  </p:normalViewPr>
  <p:slideViewPr>
    <p:cSldViewPr>
      <p:cViewPr varScale="1">
        <p:scale>
          <a:sx n="90" d="100"/>
          <a:sy n="90" d="100"/>
        </p:scale>
        <p:origin x="1234" y="72"/>
      </p:cViewPr>
      <p:guideLst>
        <p:guide orient="horz" pos="180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presProps" Target="presProps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C6AD1D-E1BE-4665-BFDB-5F0844F36E95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339D7C-FFF8-4AE9-932D-3251A6A4B6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3338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018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034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05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069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083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10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120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138" algn="l" defTabSz="914034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" name="Google Shape;3573;g9a54481165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4" name="Google Shape;3574;g9a54481165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24577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g9a54481165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0" name="Google Shape;4130;g9a54481165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56541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339D7C-FFF8-4AE9-932D-3251A6A4B62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303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g9a54481165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5" name="Google Shape;3945;g9a54481165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76564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g97767bb796_0_1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0" name="Google Shape;3860;g97767bb796_0_1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2262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7" name="Google Shape;35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8" name="Google Shape;35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67253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0598573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93683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vi-VN" altLang="vi-VN"/>
          </a:p>
        </p:txBody>
      </p:sp>
      <p:sp>
        <p:nvSpPr>
          <p:cNvPr id="1198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436DA808-AEBF-4388-A764-09EC0A0446CE}" type="slidenum">
              <a:rPr lang="en-US" altLang="vi-VN" sz="1200">
                <a:solidFill>
                  <a:srgbClr val="000000"/>
                </a:solidFill>
              </a:rPr>
              <a:pPr eaLnBrk="1" hangingPunct="1"/>
              <a:t>24</a:t>
            </a:fld>
            <a:endParaRPr lang="en-US" altLang="vi-VN" sz="12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4411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Google Shape;4134;g9a54481165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5" name="Google Shape;4135;g9a54481165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70499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80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01596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77117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525087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41" y="3839870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15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89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34" y="120031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98650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2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41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24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90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76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22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1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5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48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35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4578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80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42583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34428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1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83624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607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2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2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82017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191580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3908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880"/>
            <a:ext cx="20574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880"/>
            <a:ext cx="60198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43771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4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24988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05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1033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78982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880"/>
            <a:ext cx="20574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880"/>
            <a:ext cx="60198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63060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935302"/>
            <a:ext cx="6858000" cy="19896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001698"/>
            <a:ext cx="6858000" cy="137980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686" indent="0" algn="ctr">
              <a:buNone/>
              <a:defRPr sz="1500"/>
            </a:lvl2pPr>
            <a:lvl3pPr marL="685392" indent="0" algn="ctr">
              <a:buNone/>
              <a:defRPr sz="1400"/>
            </a:lvl3pPr>
            <a:lvl4pPr marL="1028088" indent="0" algn="ctr">
              <a:buNone/>
              <a:defRPr sz="1200"/>
            </a:lvl4pPr>
            <a:lvl5pPr marL="1370784" indent="0" algn="ctr">
              <a:buNone/>
              <a:defRPr sz="1200"/>
            </a:lvl5pPr>
            <a:lvl6pPr marL="1713491" indent="0" algn="ctr">
              <a:buNone/>
              <a:defRPr sz="1200"/>
            </a:lvl6pPr>
            <a:lvl7pPr marL="2056175" indent="0" algn="ctr">
              <a:buNone/>
              <a:defRPr sz="1200"/>
            </a:lvl7pPr>
            <a:lvl8pPr marL="2398860" indent="0" algn="ctr">
              <a:buNone/>
              <a:defRPr sz="1200"/>
            </a:lvl8pPr>
            <a:lvl9pPr marL="2741546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78EFB0B-04BF-451D-9A37-4FC11BDB03E6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A1C5C1E-1CE7-4C20-92A7-367063A98D49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9464343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C44B5DF3-3FA3-477E-9E56-4519549757CC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464C026-A36B-4885-9C52-2FDF8194FEFA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8701518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424814"/>
            <a:ext cx="7886700" cy="2377281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824554"/>
            <a:ext cx="7886700" cy="1250156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68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08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078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349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1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88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154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E3E4F554-45F8-447E-B9FE-002F3BB590E2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C4A1188-27C5-4DD8-A609-8C4F0C2B3606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7910381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521354"/>
            <a:ext cx="3886200" cy="36261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521354"/>
            <a:ext cx="3886200" cy="36261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A5D23B6-B8F8-4DED-8E2A-F639932470F6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C09305BE-A5F9-465C-92AA-A011B2052605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8293996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04271"/>
            <a:ext cx="7886700" cy="110463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400969"/>
            <a:ext cx="3868340" cy="68659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686" indent="0">
              <a:buNone/>
              <a:defRPr sz="1500" b="1"/>
            </a:lvl2pPr>
            <a:lvl3pPr marL="685392" indent="0">
              <a:buNone/>
              <a:defRPr sz="1400" b="1"/>
            </a:lvl3pPr>
            <a:lvl4pPr marL="1028088" indent="0">
              <a:buNone/>
              <a:defRPr sz="1200" b="1"/>
            </a:lvl4pPr>
            <a:lvl5pPr marL="1370784" indent="0">
              <a:buNone/>
              <a:defRPr sz="1200" b="1"/>
            </a:lvl5pPr>
            <a:lvl6pPr marL="1713491" indent="0">
              <a:buNone/>
              <a:defRPr sz="1200" b="1"/>
            </a:lvl6pPr>
            <a:lvl7pPr marL="2056175" indent="0">
              <a:buNone/>
              <a:defRPr sz="1200" b="1"/>
            </a:lvl7pPr>
            <a:lvl8pPr marL="2398860" indent="0">
              <a:buNone/>
              <a:defRPr sz="1200" b="1"/>
            </a:lvl8pPr>
            <a:lvl9pPr marL="274154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087563"/>
            <a:ext cx="3868340" cy="307049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7" y="1400969"/>
            <a:ext cx="3887391" cy="686593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686" indent="0">
              <a:buNone/>
              <a:defRPr sz="1500" b="1"/>
            </a:lvl2pPr>
            <a:lvl3pPr marL="685392" indent="0">
              <a:buNone/>
              <a:defRPr sz="1400" b="1"/>
            </a:lvl3pPr>
            <a:lvl4pPr marL="1028088" indent="0">
              <a:buNone/>
              <a:defRPr sz="1200" b="1"/>
            </a:lvl4pPr>
            <a:lvl5pPr marL="1370784" indent="0">
              <a:buNone/>
              <a:defRPr sz="1200" b="1"/>
            </a:lvl5pPr>
            <a:lvl6pPr marL="1713491" indent="0">
              <a:buNone/>
              <a:defRPr sz="1200" b="1"/>
            </a:lvl6pPr>
            <a:lvl7pPr marL="2056175" indent="0">
              <a:buNone/>
              <a:defRPr sz="1200" b="1"/>
            </a:lvl7pPr>
            <a:lvl8pPr marL="2398860" indent="0">
              <a:buNone/>
              <a:defRPr sz="1200" b="1"/>
            </a:lvl8pPr>
            <a:lvl9pPr marL="274154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7" y="2087563"/>
            <a:ext cx="3887391" cy="307049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60434BEC-CCD0-4088-BA17-60F7193FD66D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AED919E-5431-4A58-8830-4DD9C0626BC1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97686709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D6FFF9E-16AF-44DC-9C9C-1CF8AA022906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089DBB3F-20A1-4565-95C0-EAEB309AFD3C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04674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7815030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3EC8AC9-A0CD-4AE8-B254-4DA6039DACBB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EC2BABF-5282-49A0-BC67-A515E8701A8D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7022193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81000"/>
            <a:ext cx="2949178" cy="13335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822886"/>
            <a:ext cx="4629150" cy="4061354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714503"/>
            <a:ext cx="2949178" cy="3176323"/>
          </a:xfrm>
        </p:spPr>
        <p:txBody>
          <a:bodyPr/>
          <a:lstStyle>
            <a:lvl1pPr marL="0" indent="0">
              <a:buNone/>
              <a:defRPr sz="1200"/>
            </a:lvl1pPr>
            <a:lvl2pPr marL="342686" indent="0">
              <a:buNone/>
              <a:defRPr sz="1100"/>
            </a:lvl2pPr>
            <a:lvl3pPr marL="685392" indent="0">
              <a:buNone/>
              <a:defRPr sz="900"/>
            </a:lvl3pPr>
            <a:lvl4pPr marL="1028088" indent="0">
              <a:buNone/>
              <a:defRPr sz="800"/>
            </a:lvl4pPr>
            <a:lvl5pPr marL="1370784" indent="0">
              <a:buNone/>
              <a:defRPr sz="800"/>
            </a:lvl5pPr>
            <a:lvl6pPr marL="1713491" indent="0">
              <a:buNone/>
              <a:defRPr sz="800"/>
            </a:lvl6pPr>
            <a:lvl7pPr marL="2056175" indent="0">
              <a:buNone/>
              <a:defRPr sz="800"/>
            </a:lvl7pPr>
            <a:lvl8pPr marL="2398860" indent="0">
              <a:buNone/>
              <a:defRPr sz="800"/>
            </a:lvl8pPr>
            <a:lvl9pPr marL="274154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B5FAB66-0018-42FD-96FE-49FD48A629ED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EA33840-380F-4B84-861C-0F71121CE86B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9086554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81000"/>
            <a:ext cx="2949178" cy="13335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822886"/>
            <a:ext cx="4629150" cy="4061354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686" indent="0">
              <a:buNone/>
              <a:defRPr sz="2100"/>
            </a:lvl2pPr>
            <a:lvl3pPr marL="685392" indent="0">
              <a:buNone/>
              <a:defRPr sz="1800"/>
            </a:lvl3pPr>
            <a:lvl4pPr marL="1028088" indent="0">
              <a:buNone/>
              <a:defRPr sz="1500"/>
            </a:lvl4pPr>
            <a:lvl5pPr marL="1370784" indent="0">
              <a:buNone/>
              <a:defRPr sz="1500"/>
            </a:lvl5pPr>
            <a:lvl6pPr marL="1713491" indent="0">
              <a:buNone/>
              <a:defRPr sz="1500"/>
            </a:lvl6pPr>
            <a:lvl7pPr marL="2056175" indent="0">
              <a:buNone/>
              <a:defRPr sz="1500"/>
            </a:lvl7pPr>
            <a:lvl8pPr marL="2398860" indent="0">
              <a:buNone/>
              <a:defRPr sz="1500"/>
            </a:lvl8pPr>
            <a:lvl9pPr marL="2741546" indent="0">
              <a:buNone/>
              <a:defRPr sz="15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714503"/>
            <a:ext cx="2949178" cy="3176323"/>
          </a:xfrm>
        </p:spPr>
        <p:txBody>
          <a:bodyPr/>
          <a:lstStyle>
            <a:lvl1pPr marL="0" indent="0">
              <a:buNone/>
              <a:defRPr sz="1200"/>
            </a:lvl1pPr>
            <a:lvl2pPr marL="342686" indent="0">
              <a:buNone/>
              <a:defRPr sz="1100"/>
            </a:lvl2pPr>
            <a:lvl3pPr marL="685392" indent="0">
              <a:buNone/>
              <a:defRPr sz="900"/>
            </a:lvl3pPr>
            <a:lvl4pPr marL="1028088" indent="0">
              <a:buNone/>
              <a:defRPr sz="800"/>
            </a:lvl4pPr>
            <a:lvl5pPr marL="1370784" indent="0">
              <a:buNone/>
              <a:defRPr sz="800"/>
            </a:lvl5pPr>
            <a:lvl6pPr marL="1713491" indent="0">
              <a:buNone/>
              <a:defRPr sz="800"/>
            </a:lvl6pPr>
            <a:lvl7pPr marL="2056175" indent="0">
              <a:buNone/>
              <a:defRPr sz="800"/>
            </a:lvl7pPr>
            <a:lvl8pPr marL="2398860" indent="0">
              <a:buNone/>
              <a:defRPr sz="800"/>
            </a:lvl8pPr>
            <a:lvl9pPr marL="274154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372DA33-677E-4672-B733-24946BA51EFE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E0B3F45-32BB-4FE7-B7FC-109FEFFC69B5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9818359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E6514ED-417E-4BC4-9C13-8B9C10CB059F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D160843-C715-4D67-96E5-B334EE763720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9924998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04303"/>
            <a:ext cx="1971675" cy="484319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61" y="304303"/>
            <a:ext cx="5800725" cy="484319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A422DD9-C9E3-439B-B324-7B8180A8D857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3928"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B14A1A2-15A0-4B54-9F56-E07E0B420A7F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031430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75391"/>
            <a:ext cx="7772400" cy="122502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1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9658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2534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6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1540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333505"/>
            <a:ext cx="54102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333505"/>
            <a:ext cx="54102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6739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5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5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9261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13379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1140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7985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5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4316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12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0525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9724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28880"/>
            <a:ext cx="2743200" cy="487627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28880"/>
            <a:ext cx="8077200" cy="487627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45043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90" y="2058665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89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1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28" y="-169341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108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8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397" tIns="91397" rIns="91397" bIns="91397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7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40435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397" tIns="91397" rIns="91397" bIns="9139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9"/>
            <a:ext cx="2438400" cy="1313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marL="457055" lvl="0" indent="-317399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108" lvl="1" indent="-317399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160" lvl="2" indent="-317399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215" lvl="3" indent="-317399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267" lvl="4" indent="-317399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2320" lvl="5" indent="-317399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199376" lvl="6" indent="-317399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6431" lvl="7" indent="-317399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3485" lvl="8" indent="-317399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83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6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92005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9"/>
            <a:ext cx="5908200" cy="1566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84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4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65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4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35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9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7" y="476102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37" y="3925914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66" y="3662880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7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63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41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8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83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24" y="314182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43" y="375727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307" y="4159823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53" y="4064113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9" y="4159823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7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55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6" y="1535399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6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40" y="3496310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83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73" y="314182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2" y="3780020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6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22" y="4159823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73" y="4064113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517" y="4159823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5007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21" y="1535399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4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56" y="3496310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9" y="895272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1" y="467356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1" y="4693032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57" y="355924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69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9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37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907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9" y="387212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536640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8" y="-1046930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397" tIns="91397" rIns="91397" bIns="9139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9"/>
            <a:ext cx="2341500" cy="861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4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58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94" y="3296121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2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78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64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71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6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6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58902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8" y="-226240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0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47" y="4710233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4" y="4942156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383419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29298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672431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5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0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0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1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1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2078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3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3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514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68" y="3058507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82" y="-1846122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70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27" y="487811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753110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50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508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77" y="3922212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95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29866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11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9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8" y="1095223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7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4" y="1367534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37917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56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48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66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8" y="1653986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612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16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marR="12299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66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81324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9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70" y="73686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6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888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54" y="4934414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37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511" y="4919141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41" y="4987452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54" y="-50082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43928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60" y="-878803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8" y="477495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3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3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3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6" y="101592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210" y="5694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49" y="4586496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6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43137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199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0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16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2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538147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93" y="5304720"/>
            <a:ext cx="71631" cy="60011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92" y="5172688"/>
            <a:ext cx="78785" cy="7006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91" y="5074667"/>
            <a:ext cx="87691" cy="8364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67" y="5260434"/>
            <a:ext cx="97403" cy="7985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30" y="5301927"/>
            <a:ext cx="90297" cy="89543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1" y="5105631"/>
            <a:ext cx="88402" cy="93229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89" y="5450203"/>
            <a:ext cx="52539" cy="4974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5508801"/>
            <a:ext cx="107162" cy="8706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5156220"/>
            <a:ext cx="39274" cy="3579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219" y="5447639"/>
            <a:ext cx="61777" cy="46957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47394" y="317042"/>
            <a:ext cx="175071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83729" y="435327"/>
            <a:ext cx="144988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78403" y="510942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84374" y="582431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0141" y="449742"/>
            <a:ext cx="164327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66920" y="718247"/>
            <a:ext cx="119316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0681" y="765612"/>
            <a:ext cx="111172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47700" y="853879"/>
            <a:ext cx="1045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17225" y="559559"/>
            <a:ext cx="125988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3192" y="323134"/>
            <a:ext cx="136167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1948" y="692936"/>
            <a:ext cx="134131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78303" y="930370"/>
            <a:ext cx="108571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46793" y="185120"/>
            <a:ext cx="142839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3114" y="896931"/>
            <a:ext cx="104952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03796" y="167105"/>
            <a:ext cx="136280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28867" y="679812"/>
            <a:ext cx="119316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79756" y="399069"/>
            <a:ext cx="134131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9" y="120779"/>
            <a:ext cx="924350" cy="734111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4" y="4727984"/>
            <a:ext cx="819952" cy="892234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413065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93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309" y="4597530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9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8" y="-226240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60" y="-226240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6594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333501"/>
            <a:ext cx="4038600" cy="377163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52976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397" tIns="91397" rIns="91397" bIns="91397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69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8" y="477495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527308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72750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8" y="-226240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56" y="3839886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22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190" y="4835000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48" y="120046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87700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3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54" y="3873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46" y="306216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500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71" y="553886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90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70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32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2" y="603566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2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64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08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108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7" y="482115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397" tIns="91397" rIns="91397" bIns="91397" anchor="ctr" anchorCtr="0">
            <a:noAutofit/>
          </a:bodyPr>
          <a:lstStyle/>
          <a:p>
            <a:pPr defTabSz="914108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347943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1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16" y="-169341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7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689074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9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203827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84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63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4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33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1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8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7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60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8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24" y="314181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6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44" y="406410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9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7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51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40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73" y="314181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1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61" y="406410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505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5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61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1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45" y="355924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7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95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842338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5" y="-1046930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1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8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89" y="3296118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2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54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59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6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83833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0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35" y="4710230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51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534833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0430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62" y="1279261"/>
            <a:ext cx="4041775" cy="53313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8" indent="0">
              <a:buNone/>
              <a:defRPr sz="2000" b="1"/>
            </a:lvl2pPr>
            <a:lvl3pPr marL="914034" indent="0">
              <a:buNone/>
              <a:defRPr sz="1800" b="1"/>
            </a:lvl3pPr>
            <a:lvl4pPr marL="1371050" indent="0">
              <a:buNone/>
              <a:defRPr sz="1600" b="1"/>
            </a:lvl4pPr>
            <a:lvl5pPr marL="1828069" indent="0">
              <a:buNone/>
              <a:defRPr sz="1600" b="1"/>
            </a:lvl5pPr>
            <a:lvl6pPr marL="2285083" indent="0">
              <a:buNone/>
              <a:defRPr sz="1600" b="1"/>
            </a:lvl6pPr>
            <a:lvl7pPr marL="2742100" indent="0">
              <a:buNone/>
              <a:defRPr sz="1600" b="1"/>
            </a:lvl7pPr>
            <a:lvl8pPr marL="3199120" indent="0">
              <a:buNone/>
              <a:defRPr sz="1600" b="1"/>
            </a:lvl8pPr>
            <a:lvl9pPr marL="3656138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62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838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504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68" y="3058507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70" y="-1846122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69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05770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46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96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65" y="3922212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94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426118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10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7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6" y="1095218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5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24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3692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44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44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61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8" y="1653983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601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14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66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256560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9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08907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52" y="4934404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505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39" y="4987441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52" y="-50082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45474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60" y="-878803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8" y="477494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6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204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37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40645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199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0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14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2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427209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87" y="5304710"/>
            <a:ext cx="71631" cy="60011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80" y="5172688"/>
            <a:ext cx="78785" cy="7006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79" y="5074667"/>
            <a:ext cx="87691" cy="8364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55" y="5260434"/>
            <a:ext cx="97403" cy="7985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26" y="5301925"/>
            <a:ext cx="90297" cy="89543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5105621"/>
            <a:ext cx="88402" cy="93229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85" y="5450203"/>
            <a:ext cx="52539" cy="4974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5508791"/>
            <a:ext cx="107162" cy="8706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5156218"/>
            <a:ext cx="39274" cy="3579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207" y="5447634"/>
            <a:ext cx="61777" cy="46957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47385" y="317042"/>
            <a:ext cx="175071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83727" y="435326"/>
            <a:ext cx="144988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78401" y="510940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84372" y="582427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0139" y="449732"/>
            <a:ext cx="164327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66920" y="718246"/>
            <a:ext cx="119316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0679" y="765608"/>
            <a:ext cx="111172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47700" y="853872"/>
            <a:ext cx="1045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17223" y="559559"/>
            <a:ext cx="125988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3190" y="323132"/>
            <a:ext cx="136167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1938" y="692932"/>
            <a:ext cx="134131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78293" y="930368"/>
            <a:ext cx="108571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46763" y="185118"/>
            <a:ext cx="142839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3112" y="896926"/>
            <a:ext cx="104952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03796" y="167095"/>
            <a:ext cx="136280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28865" y="679801"/>
            <a:ext cx="119316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79738" y="399069"/>
            <a:ext cx="134131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20770"/>
            <a:ext cx="924350" cy="734111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727984"/>
            <a:ext cx="819952" cy="892234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438058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82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97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7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55" y="-226240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79647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23401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57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8" y="4774946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5664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852278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51" y="3839876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20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95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44" y="120036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2381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3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51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34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500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82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32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6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54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9833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1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12" y="-169341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7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566787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9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6909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80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60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4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30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1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6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7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56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8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23" y="314181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62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40" y="406409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6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7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47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37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80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73" y="3141817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06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57" y="4064099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501" y="4159820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47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58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1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41" y="355924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5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91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62591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3" y="-1046931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1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6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85" y="3296116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2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52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55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6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01867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0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31" y="4710228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49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324020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75316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2424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502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64" y="3058507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66" y="-1846122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65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77154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42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92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61" y="3922212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90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73699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08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5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4" y="1095216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3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22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92169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40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40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57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7" y="1653981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598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12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65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723392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9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79125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50" y="493440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501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35" y="4987438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50" y="-500822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427096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60" y="-878803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8" y="4774944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6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200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33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89441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200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0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12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2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754318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83" y="5304710"/>
            <a:ext cx="71631" cy="60011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76" y="5172688"/>
            <a:ext cx="78785" cy="7006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75" y="5074667"/>
            <a:ext cx="87691" cy="8364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51" y="5260434"/>
            <a:ext cx="97403" cy="7985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22" y="5301923"/>
            <a:ext cx="90297" cy="89543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5105621"/>
            <a:ext cx="88402" cy="93229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81" y="5450203"/>
            <a:ext cx="52539" cy="4974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5508791"/>
            <a:ext cx="107162" cy="8706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5156216"/>
            <a:ext cx="39274" cy="3579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203" y="5447632"/>
            <a:ext cx="61777" cy="46957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47385" y="317042"/>
            <a:ext cx="175071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83725" y="435326"/>
            <a:ext cx="144988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78399" y="510938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84370" y="582425"/>
            <a:ext cx="132208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0137" y="449730"/>
            <a:ext cx="164327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66920" y="718246"/>
            <a:ext cx="119316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0677" y="765606"/>
            <a:ext cx="111172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47700" y="853870"/>
            <a:ext cx="10450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17221" y="559559"/>
            <a:ext cx="125988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3188" y="323129"/>
            <a:ext cx="136167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1936" y="692930"/>
            <a:ext cx="134131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78291" y="930368"/>
            <a:ext cx="108571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46763" y="185115"/>
            <a:ext cx="142839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3110" y="896924"/>
            <a:ext cx="104952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03796" y="167093"/>
            <a:ext cx="136280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28865" y="679798"/>
            <a:ext cx="119316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79738" y="399069"/>
            <a:ext cx="134131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20770"/>
            <a:ext cx="924350" cy="734111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727984"/>
            <a:ext cx="819952" cy="892234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05011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79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93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5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51" y="-226240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4215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27541"/>
            <a:ext cx="3008313" cy="96837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27546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195920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4843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53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8" y="4774944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1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9812702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139757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26240"/>
            <a:ext cx="1872975" cy="2032239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196247" y="3839874"/>
            <a:ext cx="2081083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7875718" y="-966187"/>
            <a:ext cx="2981532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614027"/>
            <a:ext cx="2683362" cy="23761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-24208" y="4834993"/>
            <a:ext cx="976139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40" y="120034"/>
            <a:ext cx="627975" cy="976139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201472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263943" y="-988598"/>
            <a:ext cx="2981526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74111"/>
            <a:ext cx="1593639" cy="1416711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102883"/>
            <a:ext cx="1322701" cy="1080412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43" y="427544"/>
            <a:ext cx="463125" cy="554980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47" y="38721"/>
            <a:ext cx="473917" cy="603369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30" y="306215"/>
            <a:ext cx="55241" cy="5595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96" y="294510"/>
            <a:ext cx="53699" cy="54528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7" y="553880"/>
            <a:ext cx="53699" cy="56383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7" y="948267"/>
            <a:ext cx="55113" cy="5609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1066457"/>
            <a:ext cx="53828" cy="5609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80788"/>
            <a:ext cx="55626" cy="5495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10" y="805668"/>
            <a:ext cx="55113" cy="5495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28" y="-10524"/>
            <a:ext cx="53057" cy="54528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6349"/>
            <a:ext cx="55626" cy="5609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718025"/>
            <a:ext cx="85816" cy="72512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603554"/>
            <a:ext cx="85816" cy="76081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729872"/>
            <a:ext cx="85816" cy="76224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410706"/>
            <a:ext cx="1606980" cy="2524210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468752"/>
            <a:ext cx="1210840" cy="1742579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668818" y="4821138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987693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95821"/>
            <a:ext cx="5185390" cy="558689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2058664"/>
            <a:ext cx="7364800" cy="2202554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570739"/>
            <a:ext cx="1652623" cy="1336273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69342"/>
            <a:ext cx="1222973" cy="1326961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106" y="-169342"/>
            <a:ext cx="1230293" cy="1326961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400"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548069"/>
            <a:ext cx="1722790" cy="1336273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72271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464392"/>
            <a:ext cx="7704000" cy="88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84" y="4052616"/>
            <a:ext cx="17575" cy="19528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265651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219235"/>
            <a:ext cx="6371976" cy="5167118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323779"/>
            <a:ext cx="24384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770088"/>
            <a:ext cx="2438400" cy="1313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262184"/>
            <a:ext cx="8600462" cy="2936780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78316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880579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841363"/>
            <a:ext cx="14589318" cy="3987167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841369"/>
            <a:ext cx="5124438" cy="353611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462472"/>
            <a:ext cx="5908200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719081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74" y="3733047"/>
            <a:ext cx="494121" cy="38860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4439431"/>
            <a:ext cx="18" cy="284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4138406"/>
            <a:ext cx="2564" cy="8524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4108657"/>
            <a:ext cx="18" cy="569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42" y="4173816"/>
            <a:ext cx="3191" cy="8524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4404027"/>
            <a:ext cx="18" cy="5677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4076070"/>
            <a:ext cx="76528" cy="1489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754617"/>
            <a:ext cx="18" cy="6414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769496"/>
            <a:ext cx="26155" cy="12070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761011"/>
            <a:ext cx="2564" cy="284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919532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925910"/>
            <a:ext cx="3209" cy="2869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946459"/>
            <a:ext cx="18" cy="2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662873"/>
            <a:ext cx="1376489" cy="153509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559246"/>
            <a:ext cx="1096430" cy="1478028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50" y="2856296"/>
            <a:ext cx="1002753" cy="1679312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7" y="4514157"/>
            <a:ext cx="637253" cy="549140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66" y="3439640"/>
            <a:ext cx="1533281" cy="147947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17" y="314181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725033"/>
            <a:ext cx="44508" cy="39338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20" y="3757258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8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34" y="4064096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9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92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41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3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765579"/>
            <a:ext cx="44508" cy="3915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8" y="3141814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780018"/>
            <a:ext cx="40150" cy="3548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809084"/>
            <a:ext cx="37260" cy="32274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900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51" y="4064096"/>
            <a:ext cx="41305" cy="3577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95" y="4159819"/>
            <a:ext cx="41305" cy="3915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267839"/>
            <a:ext cx="86319" cy="73993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262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53539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3287819"/>
            <a:ext cx="89354" cy="73993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41" y="3496309"/>
            <a:ext cx="86319" cy="7736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95255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673550"/>
            <a:ext cx="302716" cy="3897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50590" y="4693030"/>
            <a:ext cx="336357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35" y="3559245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83" y="257507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4" y="5816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932711"/>
            <a:ext cx="174830" cy="197253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8" y="457922"/>
            <a:ext cx="252703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85" y="391186"/>
            <a:ext cx="177865" cy="190510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87204"/>
            <a:ext cx="89350" cy="7658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50555"/>
            <a:ext cx="86324" cy="7401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451284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619380" y="-1046934"/>
            <a:ext cx="2324513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949479"/>
            <a:ext cx="2925304" cy="2590760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637892" y="-554222"/>
            <a:ext cx="3250344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983750"/>
            <a:ext cx="2341500" cy="6233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643389"/>
            <a:ext cx="2341500" cy="92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703972"/>
            <a:ext cx="2341500" cy="861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356800"/>
            <a:ext cx="2416620" cy="2491969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74111"/>
            <a:ext cx="2602000" cy="2871962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3003243"/>
            <a:ext cx="224790" cy="265839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79" y="3296113"/>
            <a:ext cx="93441" cy="91723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91" y="1573276"/>
            <a:ext cx="102419" cy="8655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891472"/>
            <a:ext cx="340439" cy="447067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410705"/>
            <a:ext cx="1606980" cy="2524210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468748"/>
            <a:ext cx="1210840" cy="1742579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9" y="-378067"/>
            <a:ext cx="2034053" cy="237029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99995"/>
            <a:ext cx="202568" cy="222872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82" y="1213022"/>
            <a:ext cx="252717" cy="271982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232707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26242"/>
            <a:ext cx="1872975" cy="2032239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708425" y="4710224"/>
            <a:ext cx="279089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942145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655458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19287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000516"/>
            <a:ext cx="5486400" cy="47228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018" indent="0">
              <a:buNone/>
              <a:defRPr sz="2800"/>
            </a:lvl2pPr>
            <a:lvl3pPr marL="914034" indent="0">
              <a:buNone/>
              <a:defRPr sz="2400"/>
            </a:lvl3pPr>
            <a:lvl4pPr marL="1371050" indent="0">
              <a:buNone/>
              <a:defRPr sz="2000"/>
            </a:lvl4pPr>
            <a:lvl5pPr marL="1828069" indent="0">
              <a:buNone/>
              <a:defRPr sz="2000"/>
            </a:lvl5pPr>
            <a:lvl6pPr marL="2285083" indent="0">
              <a:buNone/>
              <a:defRPr sz="2000"/>
            </a:lvl6pPr>
            <a:lvl7pPr marL="2742100" indent="0">
              <a:buNone/>
              <a:defRPr sz="2000"/>
            </a:lvl7pPr>
            <a:lvl8pPr marL="3199120" indent="0">
              <a:buNone/>
              <a:defRPr sz="2000"/>
            </a:lvl8pPr>
            <a:lvl9pPr marL="365613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472805"/>
            <a:ext cx="5486400" cy="670719"/>
          </a:xfrm>
        </p:spPr>
        <p:txBody>
          <a:bodyPr/>
          <a:lstStyle>
            <a:lvl1pPr marL="0" indent="0">
              <a:buNone/>
              <a:defRPr sz="1400"/>
            </a:lvl1pPr>
            <a:lvl2pPr marL="457018" indent="0">
              <a:buNone/>
              <a:defRPr sz="1200"/>
            </a:lvl2pPr>
            <a:lvl3pPr marL="914034" indent="0">
              <a:buNone/>
              <a:defRPr sz="1000"/>
            </a:lvl3pPr>
            <a:lvl4pPr marL="1371050" indent="0">
              <a:buNone/>
              <a:defRPr sz="900"/>
            </a:lvl4pPr>
            <a:lvl5pPr marL="1828069" indent="0">
              <a:buNone/>
              <a:defRPr sz="900"/>
            </a:lvl5pPr>
            <a:lvl6pPr marL="2285083" indent="0">
              <a:buNone/>
              <a:defRPr sz="900"/>
            </a:lvl6pPr>
            <a:lvl7pPr marL="2742100" indent="0">
              <a:buNone/>
              <a:defRPr sz="900"/>
            </a:lvl7pPr>
            <a:lvl8pPr marL="3199120" indent="0">
              <a:buNone/>
              <a:defRPr sz="900"/>
            </a:lvl8pPr>
            <a:lvl9pPr marL="3656138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46372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64340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643331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50789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425584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54748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698023" y="3846499"/>
            <a:ext cx="3653068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58" y="3058506"/>
            <a:ext cx="633919" cy="649088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60" y="-1846125"/>
            <a:ext cx="3753445" cy="4467823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9" y="4525835"/>
            <a:ext cx="1106519" cy="580972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1016999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4214222"/>
            <a:ext cx="2424500" cy="2343807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4376726"/>
            <a:ext cx="973848" cy="1166530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9" y="487809"/>
            <a:ext cx="701393" cy="580964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519919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641111"/>
            <a:ext cx="6610200" cy="21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663059"/>
            <a:ext cx="2822700" cy="442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3277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36" y="-241367"/>
            <a:ext cx="2052321" cy="1513394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86" y="4351780"/>
            <a:ext cx="1634561" cy="167355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55" y="3922211"/>
            <a:ext cx="890665" cy="106688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450577"/>
            <a:ext cx="3227084" cy="147594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84" y="4868802"/>
            <a:ext cx="1217971" cy="63950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330930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4172003"/>
            <a:ext cx="2767500" cy="9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780889"/>
            <a:ext cx="2767500" cy="1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2149758"/>
            <a:ext cx="1033840" cy="2965238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290116" y="-780422"/>
            <a:ext cx="4428574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0205" y="1736206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792701" y="1894512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29762" y="476985"/>
            <a:ext cx="194256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299201" y="1095213"/>
            <a:ext cx="197628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2680" y="1470290"/>
            <a:ext cx="95910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221192"/>
            <a:ext cx="446304" cy="534607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367518"/>
            <a:ext cx="252704" cy="272161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542000"/>
            <a:ext cx="4167900" cy="46310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347312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34" y="1905361"/>
            <a:ext cx="6983699" cy="2711878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34" y="2033528"/>
            <a:ext cx="7129847" cy="2653572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211343"/>
            <a:ext cx="3132992" cy="143291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51" y="-547555"/>
            <a:ext cx="1762863" cy="180491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61" y="1653977"/>
            <a:ext cx="377803" cy="38684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703595"/>
            <a:ext cx="509948" cy="56052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931409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3241279"/>
            <a:ext cx="19365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989222"/>
            <a:ext cx="19365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9" y="721335"/>
            <a:ext cx="9740697" cy="616161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56374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84" y="131946"/>
            <a:ext cx="878525" cy="69775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73684"/>
            <a:ext cx="1006274" cy="974094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8" y="4653904"/>
            <a:ext cx="769875" cy="922194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595628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043647" y="4934399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581052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9" y="5165195"/>
            <a:ext cx="38195" cy="42782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20" y="5065675"/>
            <a:ext cx="105217" cy="112332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958716"/>
            <a:ext cx="67022" cy="7229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95" y="4919138"/>
            <a:ext cx="43755" cy="45184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9" y="4987435"/>
            <a:ext cx="117469" cy="130521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5109604"/>
            <a:ext cx="71964" cy="80074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879714"/>
            <a:ext cx="941532" cy="998080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043647" y="-500824"/>
            <a:ext cx="3412972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630089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002454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7993357" y="-878806"/>
            <a:ext cx="2981483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741587" y="477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978143" y="504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510540" y="-878820"/>
            <a:ext cx="2981487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603741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351689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711970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4338569"/>
            <a:ext cx="2316000" cy="776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4086512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446793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55" y="101584"/>
            <a:ext cx="973981" cy="837609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94" y="56931"/>
            <a:ext cx="1167069" cy="926869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27" y="4586495"/>
            <a:ext cx="882445" cy="1057014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491805"/>
            <a:ext cx="1006830" cy="1323684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898862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76114"/>
            <a:ext cx="3819562" cy="17470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423193"/>
            <a:ext cx="1606980" cy="2524210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423203"/>
            <a:ext cx="1499664" cy="216279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536462"/>
            <a:ext cx="1210840" cy="1742579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77687"/>
            <a:ext cx="1259736" cy="941154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931409"/>
            <a:ext cx="1650951" cy="98224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599951"/>
            <a:ext cx="1762872" cy="18049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473551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3147667"/>
            <a:ext cx="2316000" cy="134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895606"/>
            <a:ext cx="23160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304499"/>
            <a:ext cx="2316000" cy="488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497228"/>
            <a:ext cx="1606980" cy="2524210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555276"/>
            <a:ext cx="1210840" cy="1742579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87" y="4597528"/>
            <a:ext cx="1813649" cy="133738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919272"/>
            <a:ext cx="1499664" cy="216279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26242"/>
            <a:ext cx="1872975" cy="2032239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45" y="-226242"/>
            <a:ext cx="1872975" cy="2032239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150856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4086500"/>
            <a:ext cx="1920900" cy="8883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834444"/>
            <a:ext cx="1647900" cy="2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49212"/>
            <a:ext cx="2065233" cy="122872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74409"/>
            <a:ext cx="1136990" cy="1640007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950421"/>
            <a:ext cx="3196958" cy="364930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47" y="-266692"/>
            <a:ext cx="1365815" cy="1965563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741587" y="477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978143" y="5044940"/>
            <a:ext cx="2981473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56918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46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1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1A037F-1F2D-4104-A663-B7AE1F109BFE}" type="datetimeFigureOut">
              <a:rPr lang="en-US" smtClean="0"/>
              <a:t>10/30/2023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7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A44E1F-6A31-48E7-BEBD-6AB29BD55A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9185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68" r:id="rId12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5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8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0A7FC5-3796-44E7-89F8-AF011EA511C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8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8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96F5E5-6658-4011-A15B-B250BAFCEA6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184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7" tIns="91397" rIns="91397" bIns="91397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7" tIns="91397" rIns="91397" bIns="91397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45484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  <p:sldLayoutId id="2147483728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022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6372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  <p:sldLayoutId id="2147483797" r:id="rId19"/>
    <p:sldLayoutId id="2147483798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600002"/>
            <a:ext cx="7704000" cy="5306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80529"/>
            <a:ext cx="7704000" cy="3834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37526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5" r:id="rId15"/>
    <p:sldLayoutId id="2147483816" r:id="rId16"/>
    <p:sldLayoutId id="2147483817" r:id="rId17"/>
    <p:sldLayoutId id="2147483818" r:id="rId18"/>
    <p:sldLayoutId id="214748381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28866"/>
            <a:ext cx="8229600" cy="9525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33501"/>
            <a:ext cx="8229600" cy="3771636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1A037F-1F2D-4104-A663-B7AE1F109BF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10/30/2023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5296970"/>
            <a:ext cx="2895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5296970"/>
            <a:ext cx="2133600" cy="304271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A44E1F-6A31-48E7-BEBD-6AB29BD55A4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3084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1" r:id="rId1"/>
    <p:sldLayoutId id="2147483822" r:id="rId2"/>
    <p:sldLayoutId id="2147483823" r:id="rId3"/>
    <p:sldLayoutId id="2147483824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</p:sldLayoutIdLst>
  <p:txStyles>
    <p:titleStyle>
      <a:lvl1pPr algn="ctr" defTabSz="914034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34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2" indent="-285638" algn="l" defTabSz="914034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60" indent="-228510" algn="l" defTabSz="914034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78" indent="-228510" algn="l" defTabSz="914034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94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11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3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40" indent="-228510" algn="l" defTabSz="91403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34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5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69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83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0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20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38" algn="l" defTabSz="91403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305160"/>
            <a:ext cx="7886700" cy="1104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44" tIns="34289" rIns="68544" bIns="34289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51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522237"/>
            <a:ext cx="7886700" cy="3624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44" tIns="34289" rIns="68544" bIns="342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5296971"/>
            <a:ext cx="20574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l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198B3990-6C96-4D8E-8F9F-960687F1988C}" type="datetimeFigureOut">
              <a:rPr lang="vi-VN"/>
              <a:pPr>
                <a:defRPr/>
              </a:pPr>
              <a:t>30/10/2023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5296971"/>
            <a:ext cx="30861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ctr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5296971"/>
            <a:ext cx="2057400" cy="305152"/>
          </a:xfrm>
          <a:prstGeom prst="rect">
            <a:avLst/>
          </a:prstGeom>
        </p:spPr>
        <p:txBody>
          <a:bodyPr vert="horz" lIns="68544" tIns="34289" rIns="68544" bIns="34289" rtlCol="0" anchor="ctr"/>
          <a:lstStyle>
            <a:lvl1pPr algn="r" defTabSz="685392" fontAlgn="auto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AD60B5E0-1152-4150-BAA0-CD4774F72234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7983235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2pPr>
      <a:lvl3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3pPr>
      <a:lvl4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4pPr>
      <a:lvl5pPr algn="l" defTabSz="682523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5pPr>
      <a:lvl6pPr marL="456950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6pPr>
      <a:lvl7pPr marL="913928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7pPr>
      <a:lvl8pPr marL="1370886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8pPr>
      <a:lvl9pPr marL="1827854" algn="l" defTabSz="683856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charset="0"/>
        </a:defRPr>
      </a:lvl9pPr>
    </p:titleStyle>
    <p:bodyStyle>
      <a:lvl1pPr marL="168251" indent="-168251" algn="l" defTabSz="682523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1103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3949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6795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39641" indent="-168251" algn="l" defTabSz="682523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4822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7518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0214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2921" indent="-171354" algn="l" defTabSz="68539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686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392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088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0784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3491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175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8860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1546" algn="l" defTabSz="68539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0.xml"/><Relationship Id="rId5" Type="http://schemas.openxmlformats.org/officeDocument/2006/relationships/image" Target="../media/image26.sv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23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4.xml"/><Relationship Id="rId6" Type="http://schemas.openxmlformats.org/officeDocument/2006/relationships/image" Target="../media/image11.gif"/><Relationship Id="rId5" Type="http://schemas.openxmlformats.org/officeDocument/2006/relationships/image" Target="../media/image30.sv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image" Target="../media/image25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34.svg"/><Relationship Id="rId5" Type="http://schemas.openxmlformats.org/officeDocument/2006/relationships/image" Target="../media/image26.png"/><Relationship Id="rId10" Type="http://schemas.openxmlformats.org/officeDocument/2006/relationships/image" Target="../media/image38.svg"/><Relationship Id="rId4" Type="http://schemas.openxmlformats.org/officeDocument/2006/relationships/image" Target="../media/image32.svg"/><Relationship Id="rId9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94.xml"/><Relationship Id="rId4" Type="http://schemas.openxmlformats.org/officeDocument/2006/relationships/image" Target="../media/image3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9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9.xml"/><Relationship Id="rId5" Type="http://schemas.openxmlformats.org/officeDocument/2006/relationships/image" Target="../media/image38.png"/><Relationship Id="rId4" Type="http://schemas.openxmlformats.org/officeDocument/2006/relationships/image" Target="../media/image37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4.xml"/><Relationship Id="rId6" Type="http://schemas.openxmlformats.org/officeDocument/2006/relationships/image" Target="../media/image11.gif"/><Relationship Id="rId5" Type="http://schemas.openxmlformats.org/officeDocument/2006/relationships/image" Target="../media/image30.svg"/><Relationship Id="rId4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9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4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94.xml"/><Relationship Id="rId4" Type="http://schemas.openxmlformats.org/officeDocument/2006/relationships/image" Target="../media/image45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46.png"/><Relationship Id="rId4" Type="http://schemas.openxmlformats.org/officeDocument/2006/relationships/audio" Target="../media/audio1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image" Target="../media/image46.png"/><Relationship Id="rId5" Type="http://schemas.openxmlformats.org/officeDocument/2006/relationships/image" Target="../media/image47.png"/><Relationship Id="rId4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9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9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94.xml"/><Relationship Id="rId5" Type="http://schemas.openxmlformats.org/officeDocument/2006/relationships/image" Target="../media/image62.svg"/><Relationship Id="rId4" Type="http://schemas.openxmlformats.org/officeDocument/2006/relationships/image" Target="../media/image52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0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7.xml"/><Relationship Id="rId4" Type="http://schemas.openxmlformats.org/officeDocument/2006/relationships/image" Target="../media/image65.sv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fif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6.png"/><Relationship Id="rId5" Type="http://schemas.openxmlformats.org/officeDocument/2006/relationships/image" Target="../media/image18.svg"/><Relationship Id="rId4" Type="http://schemas.openxmlformats.org/officeDocument/2006/relationships/image" Target="../media/image15.png"/><Relationship Id="rId9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3FDDE62-E3E5-42C4-B89D-74B63F8559AD}"/>
              </a:ext>
            </a:extLst>
          </p:cNvPr>
          <p:cNvSpPr txBox="1"/>
          <p:nvPr/>
        </p:nvSpPr>
        <p:spPr>
          <a:xfrm>
            <a:off x="130024" y="1714500"/>
            <a:ext cx="9013976" cy="2123626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 defTabSz="914108">
              <a:buClr>
                <a:srgbClr val="000000"/>
              </a:buClr>
            </a:pPr>
            <a:r>
              <a:rPr lang="en-US" sz="4400" b="1" kern="0" dirty="0">
                <a:solidFill>
                  <a:srgbClr val="0E5366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CHÀO MỪNG CÁC THÀY CÔ VÀ CÁC EM HS ĐẾN VỚI TIẾT HỌC NGÀY HÔM NAY!</a:t>
            </a:r>
          </a:p>
        </p:txBody>
      </p:sp>
    </p:spTree>
    <p:extLst>
      <p:ext uri="{BB962C8B-B14F-4D97-AF65-F5344CB8AC3E}">
        <p14:creationId xmlns:p14="http://schemas.microsoft.com/office/powerpoint/2010/main" val="241463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0">
            <a:extLst>
              <a:ext uri="{FF2B5EF4-FFF2-40B4-BE49-F238E27FC236}">
                <a16:creationId xmlns:a16="http://schemas.microsoft.com/office/drawing/2014/main" xmlns="" id="{4DFA4054-A7CD-4608-81DB-FFDA4319AD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6587406"/>
              </p:ext>
            </p:extLst>
          </p:nvPr>
        </p:nvGraphicFramePr>
        <p:xfrm>
          <a:off x="228600" y="495300"/>
          <a:ext cx="8741228" cy="5174203"/>
        </p:xfrm>
        <a:graphic>
          <a:graphicData uri="http://schemas.openxmlformats.org/drawingml/2006/table">
            <a:tbl>
              <a:tblPr firstRow="1" bandRow="1"/>
              <a:tblGrid>
                <a:gridCol w="2015412">
                  <a:extLst>
                    <a:ext uri="{9D8B030D-6E8A-4147-A177-3AD203B41FA5}">
                      <a16:colId xmlns:a16="http://schemas.microsoft.com/office/drawing/2014/main" xmlns="" val="3111456084"/>
                    </a:ext>
                  </a:extLst>
                </a:gridCol>
                <a:gridCol w="1696616">
                  <a:extLst>
                    <a:ext uri="{9D8B030D-6E8A-4147-A177-3AD203B41FA5}">
                      <a16:colId xmlns:a16="http://schemas.microsoft.com/office/drawing/2014/main" xmlns="" val="1773612268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xmlns="" val="2167698870"/>
                    </a:ext>
                  </a:extLst>
                </a:gridCol>
                <a:gridCol w="1656184">
                  <a:extLst>
                    <a:ext uri="{9D8B030D-6E8A-4147-A177-3AD203B41FA5}">
                      <a16:colId xmlns:a16="http://schemas.microsoft.com/office/drawing/2014/main" xmlns="" val="2182923894"/>
                    </a:ext>
                  </a:extLst>
                </a:gridCol>
                <a:gridCol w="1696616">
                  <a:extLst>
                    <a:ext uri="{9D8B030D-6E8A-4147-A177-3AD203B41FA5}">
                      <a16:colId xmlns:a16="http://schemas.microsoft.com/office/drawing/2014/main" xmlns="" val="4052779608"/>
                    </a:ext>
                  </a:extLst>
                </a:gridCol>
              </a:tblGrid>
              <a:tr h="845718">
                <a:tc>
                  <a:txBody>
                    <a:bodyPr/>
                    <a:lstStyle/>
                    <a:p>
                      <a:pPr algn="r"/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Gạo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Ngô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Khoai</a:t>
                      </a:r>
                      <a:r>
                        <a:rPr lang="en-US" sz="24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lang</a:t>
                      </a: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Sắn</a:t>
                      </a:r>
                      <a:endParaRPr lang="en-US" sz="24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01765625"/>
                  </a:ext>
                </a:extLst>
              </a:tr>
              <a:tr h="899634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Trạng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thái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vi-VN" sz="2000" b="1" dirty="0" smtClean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000" b="1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hạt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bắp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củ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176825511"/>
                  </a:ext>
                </a:extLst>
              </a:tr>
              <a:tr h="846667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Tính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chất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dẻo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baseline="0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bùi</a:t>
                      </a:r>
                      <a:r>
                        <a:rPr lang="en-US" sz="2000" b="1" baseline="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405939609"/>
                  </a:ext>
                </a:extLst>
              </a:tr>
              <a:tr h="2582184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Ứng</a:t>
                      </a:r>
                      <a:r>
                        <a:rPr lang="en-US" sz="2000" b="1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dụng</a:t>
                      </a:r>
                      <a:endParaRPr lang="en-US" sz="2000" b="1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50800" marB="5080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427951300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833674" y="1504724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Hạt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260836" y="1504724"/>
            <a:ext cx="1039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Bắp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/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Hạt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68884" y="1498589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Củ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937939" y="1498589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Củ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55538" y="2393042"/>
            <a:ext cx="6126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Dẻo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497536" y="2386632"/>
            <a:ext cx="6126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Dẻo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33618" y="2403542"/>
            <a:ext cx="5549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Bùi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836660" y="2403542"/>
            <a:ext cx="5549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Bùi</a:t>
            </a:r>
            <a:endParaRPr lang="en-US" sz="2000" kern="0" dirty="0">
              <a:solidFill>
                <a:schemeClr val="accent6">
                  <a:lumMod val="10000"/>
                </a:schemeClr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77296" y="3117813"/>
            <a:ext cx="1667716" cy="2345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Nấu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cơm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chế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biến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các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loại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…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60116" y="2991641"/>
            <a:ext cx="1759904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súc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,…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634008" y="3117813"/>
            <a:ext cx="179456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súc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sz="2000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sz="2000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,…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93912" y="3132611"/>
            <a:ext cx="1679482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Luộc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bột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bánh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làm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thức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ăn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cho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gia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cầm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,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sản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xuất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rượu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hoặc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 </a:t>
            </a:r>
            <a:r>
              <a:rPr lang="en-US" kern="0" dirty="0" err="1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cồn</a:t>
            </a:r>
            <a:r>
              <a:rPr lang="en-US" kern="0" dirty="0">
                <a:solidFill>
                  <a:schemeClr val="accent6">
                    <a:lumMod val="10000"/>
                  </a:schemeClr>
                </a:solidFill>
                <a:latin typeface="Times New Roman" pitchFamily="18" charset="0"/>
                <a:ea typeface="Calibri" panose="020F0502020204030204" pitchFamily="34" charset="0"/>
                <a:cs typeface="Times New Roman" pitchFamily="18" charset="0"/>
                <a:sym typeface="Arial"/>
              </a:rPr>
              <a:t>…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228600" y="0"/>
            <a:ext cx="8763000" cy="480476"/>
          </a:xfrm>
          <a:prstGeom prst="rect">
            <a:avLst/>
          </a:prstGeom>
          <a:solidFill>
            <a:srgbClr val="002060"/>
          </a:solidFill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Bảng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14.1.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sz="2400" b="1" dirty="0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endParaRPr lang="en-US" sz="2400" b="1" dirty="0">
              <a:solidFill>
                <a:schemeClr val="bg1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196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62000" y="4991100"/>
            <a:ext cx="75438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ẩm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sz="2800" b="1" i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endParaRPr lang="en-US" sz="2800" b="1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90500"/>
            <a:ext cx="8305800" cy="472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2522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BBB13289-B2F8-4E92-BA9A-90D5E9EE3453}"/>
              </a:ext>
            </a:extLst>
          </p:cNvPr>
          <p:cNvSpPr txBox="1"/>
          <p:nvPr/>
        </p:nvSpPr>
        <p:spPr>
          <a:xfrm>
            <a:off x="756416" y="541399"/>
            <a:ext cx="7631168" cy="58477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  <p:pic>
        <p:nvPicPr>
          <p:cNvPr id="16" name="Picture 5">
            <a:extLst>
              <a:ext uri="{FF2B5EF4-FFF2-40B4-BE49-F238E27FC236}">
                <a16:creationId xmlns:a16="http://schemas.microsoft.com/office/drawing/2014/main" xmlns="" id="{E0106C14-9A96-45F0-BE7C-DA74AA79E6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2035200" y="3579851"/>
            <a:ext cx="5073621" cy="2135149"/>
          </a:xfrm>
          <a:prstGeom prst="rect">
            <a:avLst/>
          </a:prstGeom>
        </p:spPr>
      </p:pic>
      <p:sp>
        <p:nvSpPr>
          <p:cNvPr id="17" name="Scroll: Horizontal 16">
            <a:extLst>
              <a:ext uri="{FF2B5EF4-FFF2-40B4-BE49-F238E27FC236}">
                <a16:creationId xmlns:a16="http://schemas.microsoft.com/office/drawing/2014/main" xmlns="" id="{40D809E5-96C7-4156-9165-74F0CA135466}"/>
              </a:ext>
            </a:extLst>
          </p:cNvPr>
          <p:cNvSpPr/>
          <p:nvPr/>
        </p:nvSpPr>
        <p:spPr>
          <a:xfrm>
            <a:off x="1672674" y="1234207"/>
            <a:ext cx="5798652" cy="1913519"/>
          </a:xfrm>
          <a:prstGeom prst="horizontalScroll">
            <a:avLst/>
          </a:prstGeom>
          <a:solidFill>
            <a:schemeClr val="accent3">
              <a:lumMod val="75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THUYẾT TRÌNH VỀ BỮA ĂN TRONG GIA ĐÌNH EM.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xmlns="" id="{4D2D7706-2A34-48C0-8A87-A23764462F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993842" y="2366374"/>
            <a:ext cx="954968" cy="997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844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E6A7A2E-7DAA-450B-A237-31380916A0EF}"/>
              </a:ext>
            </a:extLst>
          </p:cNvPr>
          <p:cNvSpPr txBox="1"/>
          <p:nvPr/>
        </p:nvSpPr>
        <p:spPr>
          <a:xfrm>
            <a:off x="756416" y="374678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E1AD192-3405-4C8F-ADD4-0543E8942CD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209" t="43263" r="63863" b="24494"/>
          <a:stretch/>
        </p:blipFill>
        <p:spPr>
          <a:xfrm>
            <a:off x="245916" y="1240630"/>
            <a:ext cx="2710149" cy="290110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4353190C-A349-4A9F-B0AD-7019DACCC8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162" t="43263" r="39258" b="24494"/>
          <a:stretch/>
        </p:blipFill>
        <p:spPr>
          <a:xfrm>
            <a:off x="3024973" y="1238787"/>
            <a:ext cx="2787267" cy="290110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FE8BB0EF-EB88-4F79-92B0-89C700314AAA}"/>
              </a:ext>
            </a:extLst>
          </p:cNvPr>
          <p:cNvSpPr/>
          <p:nvPr/>
        </p:nvSpPr>
        <p:spPr>
          <a:xfrm>
            <a:off x="297257" y="4354253"/>
            <a:ext cx="2607465" cy="858456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xmlns="" id="{224B12F9-8C1B-470D-AEEF-A2184C1755B9}"/>
              </a:ext>
            </a:extLst>
          </p:cNvPr>
          <p:cNvSpPr/>
          <p:nvPr/>
        </p:nvSpPr>
        <p:spPr>
          <a:xfrm>
            <a:off x="3089202" y="4354253"/>
            <a:ext cx="2607465" cy="858456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động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xmlns="" id="{319D21C9-DBCC-4CFB-8804-9FB18EDA9F92}"/>
              </a:ext>
            </a:extLst>
          </p:cNvPr>
          <p:cNvSpPr/>
          <p:nvPr/>
        </p:nvSpPr>
        <p:spPr>
          <a:xfrm>
            <a:off x="5881137" y="4354253"/>
            <a:ext cx="3062696" cy="864051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chế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biến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từ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phương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pháp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sym typeface="Arial"/>
              </a:rPr>
              <a:t>lên</a:t>
            </a:r>
            <a:r>
              <a:rPr lang="en-US" sz="2100" kern="0" dirty="0">
                <a:solidFill>
                  <a:srgbClr val="FFFFFF"/>
                </a:solidFill>
                <a:sym typeface="Arial"/>
              </a:rPr>
              <a:t> men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762920-4B00-471C-99A8-2D1FC9F65AE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293" r="19222"/>
          <a:stretch/>
        </p:blipFill>
        <p:spPr>
          <a:xfrm>
            <a:off x="5881137" y="1285397"/>
            <a:ext cx="2787266" cy="2807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08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phic 21">
            <a:extLst>
              <a:ext uri="{FF2B5EF4-FFF2-40B4-BE49-F238E27FC236}">
                <a16:creationId xmlns:a16="http://schemas.microsoft.com/office/drawing/2014/main" xmlns="" id="{752B4756-3217-4A0D-A3C8-1464EA1A07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7944079" y="4371596"/>
            <a:ext cx="1140468" cy="1191156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xmlns="" id="{AEE5CD00-4D23-406B-A35E-23C965CC6AD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532670" y="4683390"/>
            <a:ext cx="2057735" cy="103161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116C215-61E2-4044-B6E8-6085349DCD4A}"/>
              </a:ext>
            </a:extLst>
          </p:cNvPr>
          <p:cNvSpPr txBox="1"/>
          <p:nvPr/>
        </p:nvSpPr>
        <p:spPr>
          <a:xfrm>
            <a:off x="738983" y="1342006"/>
            <a:ext cx="785142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là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sản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chứa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bột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(carbohydrate),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béo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(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lipit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),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đạm</a:t>
            </a:r>
            <a:r>
              <a:rPr lang="en-US" sz="2400" b="1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(protein),…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mà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con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người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có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ăn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hay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uống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được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</a:p>
          <a:p>
            <a:pPr marL="342900" indent="-342900" algn="just" defTabSz="914400">
              <a:lnSpc>
                <a:spcPct val="150000"/>
              </a:lnSpc>
              <a:buClr>
                <a:srgbClr val="000000"/>
              </a:buClr>
              <a:buFont typeface="Symbol" panose="05050102010706020507" pitchFamily="18" charset="2"/>
              <a:buChar char="Þ"/>
            </a:pP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Cung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cấp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dinh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dưỡng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cho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cơ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4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4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E6A7A2E-7DAA-450B-A237-31380916A0EF}"/>
              </a:ext>
            </a:extLst>
          </p:cNvPr>
          <p:cNvSpPr txBox="1"/>
          <p:nvPr/>
        </p:nvSpPr>
        <p:spPr>
          <a:xfrm>
            <a:off x="755916" y="533089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2. MỘT SỐ THỰC PHẨM PHỔ BIẾN</a:t>
            </a:r>
          </a:p>
        </p:txBody>
      </p:sp>
      <p:pic>
        <p:nvPicPr>
          <p:cNvPr id="7" name="Picture 6" descr="Book-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8" y="1104900"/>
            <a:ext cx="97201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52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2" name="Google Shape;3892;p48"/>
          <p:cNvSpPr/>
          <p:nvPr/>
        </p:nvSpPr>
        <p:spPr>
          <a:xfrm>
            <a:off x="2918355" y="2780315"/>
            <a:ext cx="55" cy="6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E1A9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90" name="Picture 7">
            <a:extLst>
              <a:ext uri="{FF2B5EF4-FFF2-40B4-BE49-F238E27FC236}">
                <a16:creationId xmlns:a16="http://schemas.microsoft.com/office/drawing/2014/main" xmlns="" id="{8223529B-E6A4-4058-802A-B75F2221C6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1274241" y="1099618"/>
            <a:ext cx="6595525" cy="415964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9E7D7B87-E84B-4F87-8A9F-F8F3946C0BB1}"/>
              </a:ext>
            </a:extLst>
          </p:cNvPr>
          <p:cNvSpPr txBox="1"/>
          <p:nvPr/>
        </p:nvSpPr>
        <p:spPr>
          <a:xfrm>
            <a:off x="2745999" y="372579"/>
            <a:ext cx="365201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HOẠT ĐỘNG NHÓM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8137873-955C-49A8-9B3E-63C7C19DD914}"/>
              </a:ext>
            </a:extLst>
          </p:cNvPr>
          <p:cNvSpPr txBox="1"/>
          <p:nvPr/>
        </p:nvSpPr>
        <p:spPr>
          <a:xfrm>
            <a:off x="1839984" y="1307142"/>
            <a:ext cx="546401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luận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theo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nhóm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từ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2-3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học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trả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lời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hỏi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sau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</p:txBody>
      </p:sp>
      <p:pic>
        <p:nvPicPr>
          <p:cNvPr id="93" name="Picture 2">
            <a:extLst>
              <a:ext uri="{FF2B5EF4-FFF2-40B4-BE49-F238E27FC236}">
                <a16:creationId xmlns:a16="http://schemas.microsoft.com/office/drawing/2014/main" xmlns="" id="{FD72CB96-A39C-4390-917A-8C7CB95E983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rot="1186267">
            <a:off x="7007972" y="259821"/>
            <a:ext cx="1075535" cy="1319822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AB9C1E32-88AE-4EBA-84EE-1C1D7347D6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6933819" y="4316561"/>
            <a:ext cx="1318889" cy="125667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5FC61E07-99A0-4A61-B5DF-C4E36609159C}"/>
              </a:ext>
            </a:extLst>
          </p:cNvPr>
          <p:cNvSpPr txBox="1"/>
          <p:nvPr/>
        </p:nvSpPr>
        <p:spPr>
          <a:xfrm>
            <a:off x="1670122" y="2468500"/>
            <a:ext cx="5803761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sao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Hãy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nêu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một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số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dấu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hiệu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nhận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biết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5" name="Picture 9">
            <a:extLst>
              <a:ext uri="{FF2B5EF4-FFF2-40B4-BE49-F238E27FC236}">
                <a16:creationId xmlns:a16="http://schemas.microsoft.com/office/drawing/2014/main" xmlns="" id="{1A43C98A-A864-4370-BAEA-843C8CB9017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rcRect/>
          <a:stretch>
            <a:fillRect/>
          </a:stretch>
        </p:blipFill>
        <p:spPr>
          <a:xfrm flipH="1">
            <a:off x="606260" y="1998970"/>
            <a:ext cx="1669074" cy="3709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995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0">
            <a:extLst>
              <a:ext uri="{FF2B5EF4-FFF2-40B4-BE49-F238E27FC236}">
                <a16:creationId xmlns:a16="http://schemas.microsoft.com/office/drawing/2014/main" xmlns="" id="{61293B4E-A599-4989-890D-2C03ED3B17FA}"/>
              </a:ext>
            </a:extLst>
          </p:cNvPr>
          <p:cNvSpPr/>
          <p:nvPr/>
        </p:nvSpPr>
        <p:spPr>
          <a:xfrm rot="5400000">
            <a:off x="2427502" y="-859794"/>
            <a:ext cx="4408379" cy="7434587"/>
          </a:xfrm>
          <a:custGeom>
            <a:avLst/>
            <a:gdLst/>
            <a:ahLst/>
            <a:cxnLst/>
            <a:rect l="l" t="t" r="r" b="b"/>
            <a:pathLst>
              <a:path w="6350000" h="8642350">
                <a:moveTo>
                  <a:pt x="6350000" y="624840"/>
                </a:moveTo>
                <a:cubicBezTo>
                  <a:pt x="6350000" y="543560"/>
                  <a:pt x="6309360" y="472440"/>
                  <a:pt x="6247130" y="430530"/>
                </a:cubicBezTo>
                <a:cubicBezTo>
                  <a:pt x="6259830" y="422910"/>
                  <a:pt x="6271260" y="412750"/>
                  <a:pt x="6281420" y="402590"/>
                </a:cubicBezTo>
                <a:cubicBezTo>
                  <a:pt x="6324600" y="358140"/>
                  <a:pt x="6350000" y="298450"/>
                  <a:pt x="6350000" y="236220"/>
                </a:cubicBezTo>
                <a:cubicBezTo>
                  <a:pt x="6350000" y="173990"/>
                  <a:pt x="6324600" y="114300"/>
                  <a:pt x="6281420" y="69850"/>
                </a:cubicBezTo>
                <a:cubicBezTo>
                  <a:pt x="6236970" y="25400"/>
                  <a:pt x="6176010" y="0"/>
                  <a:pt x="6115050" y="0"/>
                </a:cubicBezTo>
                <a:cubicBezTo>
                  <a:pt x="6052820" y="0"/>
                  <a:pt x="5991860" y="25400"/>
                  <a:pt x="5948680" y="68580"/>
                </a:cubicBezTo>
                <a:cubicBezTo>
                  <a:pt x="5937250" y="80010"/>
                  <a:pt x="5927090" y="92710"/>
                  <a:pt x="5919470" y="105410"/>
                </a:cubicBezTo>
                <a:cubicBezTo>
                  <a:pt x="5877560" y="41910"/>
                  <a:pt x="5805170" y="0"/>
                  <a:pt x="5723890" y="0"/>
                </a:cubicBezTo>
                <a:cubicBezTo>
                  <a:pt x="5642610" y="0"/>
                  <a:pt x="5570220" y="41910"/>
                  <a:pt x="5528310" y="105410"/>
                </a:cubicBezTo>
                <a:cubicBezTo>
                  <a:pt x="5486400" y="41910"/>
                  <a:pt x="5414010" y="0"/>
                  <a:pt x="5332730" y="0"/>
                </a:cubicBezTo>
                <a:cubicBezTo>
                  <a:pt x="5250180" y="0"/>
                  <a:pt x="5179060" y="41910"/>
                  <a:pt x="5137150" y="105410"/>
                </a:cubicBezTo>
                <a:cubicBezTo>
                  <a:pt x="5095241" y="41910"/>
                  <a:pt x="5022850" y="0"/>
                  <a:pt x="4941570" y="0"/>
                </a:cubicBezTo>
                <a:cubicBezTo>
                  <a:pt x="4860291" y="0"/>
                  <a:pt x="4787900" y="41910"/>
                  <a:pt x="4745990" y="105410"/>
                </a:cubicBezTo>
                <a:cubicBezTo>
                  <a:pt x="4704080" y="41910"/>
                  <a:pt x="4631690" y="0"/>
                  <a:pt x="4550410" y="0"/>
                </a:cubicBezTo>
                <a:cubicBezTo>
                  <a:pt x="4469130" y="0"/>
                  <a:pt x="4396740" y="41910"/>
                  <a:pt x="4354830" y="105410"/>
                </a:cubicBezTo>
                <a:cubicBezTo>
                  <a:pt x="4312920" y="41910"/>
                  <a:pt x="4240530" y="0"/>
                  <a:pt x="4159250" y="0"/>
                </a:cubicBezTo>
                <a:cubicBezTo>
                  <a:pt x="4077970" y="0"/>
                  <a:pt x="4005580" y="41910"/>
                  <a:pt x="3963670" y="105410"/>
                </a:cubicBezTo>
                <a:cubicBezTo>
                  <a:pt x="3921761" y="41910"/>
                  <a:pt x="3849370" y="0"/>
                  <a:pt x="3768091" y="0"/>
                </a:cubicBezTo>
                <a:cubicBezTo>
                  <a:pt x="3686811" y="0"/>
                  <a:pt x="3614420" y="41910"/>
                  <a:pt x="3572511" y="105410"/>
                </a:cubicBezTo>
                <a:cubicBezTo>
                  <a:pt x="3530601" y="41910"/>
                  <a:pt x="3458211" y="0"/>
                  <a:pt x="3376931" y="0"/>
                </a:cubicBezTo>
                <a:cubicBezTo>
                  <a:pt x="3295651" y="0"/>
                  <a:pt x="3216910" y="41910"/>
                  <a:pt x="3175000" y="105410"/>
                </a:cubicBezTo>
                <a:cubicBezTo>
                  <a:pt x="3133090" y="41910"/>
                  <a:pt x="3060700" y="0"/>
                  <a:pt x="2979420" y="0"/>
                </a:cubicBezTo>
                <a:cubicBezTo>
                  <a:pt x="2898140" y="0"/>
                  <a:pt x="2825750" y="41910"/>
                  <a:pt x="2783840" y="105410"/>
                </a:cubicBezTo>
                <a:cubicBezTo>
                  <a:pt x="2741930" y="41910"/>
                  <a:pt x="2669540" y="0"/>
                  <a:pt x="2588260" y="0"/>
                </a:cubicBezTo>
                <a:cubicBezTo>
                  <a:pt x="2505710" y="0"/>
                  <a:pt x="2434590" y="41910"/>
                  <a:pt x="2392680" y="105410"/>
                </a:cubicBezTo>
                <a:cubicBezTo>
                  <a:pt x="2350770" y="41910"/>
                  <a:pt x="2278380" y="0"/>
                  <a:pt x="2197100" y="0"/>
                </a:cubicBezTo>
                <a:cubicBezTo>
                  <a:pt x="2115820" y="0"/>
                  <a:pt x="2043430" y="41910"/>
                  <a:pt x="2001520" y="105410"/>
                </a:cubicBezTo>
                <a:cubicBezTo>
                  <a:pt x="1959610" y="41910"/>
                  <a:pt x="1887220" y="0"/>
                  <a:pt x="1805941" y="0"/>
                </a:cubicBezTo>
                <a:cubicBezTo>
                  <a:pt x="1723391" y="0"/>
                  <a:pt x="1652270" y="41910"/>
                  <a:pt x="1610361" y="105410"/>
                </a:cubicBezTo>
                <a:cubicBezTo>
                  <a:pt x="1568450" y="41910"/>
                  <a:pt x="1496061" y="0"/>
                  <a:pt x="1414781" y="0"/>
                </a:cubicBezTo>
                <a:cubicBezTo>
                  <a:pt x="1329691" y="0"/>
                  <a:pt x="1257300" y="41910"/>
                  <a:pt x="1215391" y="105410"/>
                </a:cubicBezTo>
                <a:cubicBezTo>
                  <a:pt x="1173481" y="41910"/>
                  <a:pt x="1101091" y="0"/>
                  <a:pt x="1019811" y="0"/>
                </a:cubicBezTo>
                <a:cubicBezTo>
                  <a:pt x="937261" y="0"/>
                  <a:pt x="866141" y="41910"/>
                  <a:pt x="824231" y="105410"/>
                </a:cubicBezTo>
                <a:cubicBezTo>
                  <a:pt x="782321" y="41910"/>
                  <a:pt x="709931" y="0"/>
                  <a:pt x="628650" y="0"/>
                </a:cubicBezTo>
                <a:cubicBezTo>
                  <a:pt x="544830" y="0"/>
                  <a:pt x="473710" y="41910"/>
                  <a:pt x="431800" y="105410"/>
                </a:cubicBezTo>
                <a:cubicBezTo>
                  <a:pt x="422910" y="92710"/>
                  <a:pt x="412750" y="80010"/>
                  <a:pt x="402590" y="68580"/>
                </a:cubicBezTo>
                <a:cubicBezTo>
                  <a:pt x="358140" y="25400"/>
                  <a:pt x="297180" y="0"/>
                  <a:pt x="234950" y="0"/>
                </a:cubicBezTo>
                <a:cubicBezTo>
                  <a:pt x="172720" y="0"/>
                  <a:pt x="113030" y="25400"/>
                  <a:pt x="68580" y="68580"/>
                </a:cubicBezTo>
                <a:cubicBezTo>
                  <a:pt x="25400" y="113030"/>
                  <a:pt x="0" y="172720"/>
                  <a:pt x="0" y="234950"/>
                </a:cubicBezTo>
                <a:cubicBezTo>
                  <a:pt x="0" y="297180"/>
                  <a:pt x="25400" y="356870"/>
                  <a:pt x="68580" y="401320"/>
                </a:cubicBezTo>
                <a:cubicBezTo>
                  <a:pt x="78740" y="411480"/>
                  <a:pt x="90170" y="421640"/>
                  <a:pt x="102870" y="429260"/>
                </a:cubicBezTo>
                <a:cubicBezTo>
                  <a:pt x="40640" y="472440"/>
                  <a:pt x="0" y="543560"/>
                  <a:pt x="0" y="624840"/>
                </a:cubicBezTo>
                <a:cubicBezTo>
                  <a:pt x="0" y="706120"/>
                  <a:pt x="40640" y="777240"/>
                  <a:pt x="102870" y="819150"/>
                </a:cubicBezTo>
                <a:cubicBezTo>
                  <a:pt x="40640" y="861060"/>
                  <a:pt x="0" y="932180"/>
                  <a:pt x="0" y="1013460"/>
                </a:cubicBezTo>
                <a:cubicBezTo>
                  <a:pt x="0" y="1094740"/>
                  <a:pt x="40640" y="1165860"/>
                  <a:pt x="102870" y="1207770"/>
                </a:cubicBezTo>
                <a:cubicBezTo>
                  <a:pt x="40640" y="1249680"/>
                  <a:pt x="0" y="1322070"/>
                  <a:pt x="0" y="1402080"/>
                </a:cubicBezTo>
                <a:cubicBezTo>
                  <a:pt x="0" y="1483360"/>
                  <a:pt x="40640" y="1554480"/>
                  <a:pt x="102870" y="1596390"/>
                </a:cubicBezTo>
                <a:cubicBezTo>
                  <a:pt x="40640" y="1638300"/>
                  <a:pt x="0" y="1709420"/>
                  <a:pt x="0" y="1790700"/>
                </a:cubicBezTo>
                <a:cubicBezTo>
                  <a:pt x="0" y="1871980"/>
                  <a:pt x="40640" y="1943100"/>
                  <a:pt x="102870" y="1985010"/>
                </a:cubicBezTo>
                <a:cubicBezTo>
                  <a:pt x="40640" y="2026920"/>
                  <a:pt x="0" y="2099310"/>
                  <a:pt x="0" y="2179320"/>
                </a:cubicBezTo>
                <a:cubicBezTo>
                  <a:pt x="0" y="2260600"/>
                  <a:pt x="40640" y="2331720"/>
                  <a:pt x="102870" y="2373630"/>
                </a:cubicBezTo>
                <a:cubicBezTo>
                  <a:pt x="40640" y="2418080"/>
                  <a:pt x="0" y="2489200"/>
                  <a:pt x="0" y="2570480"/>
                </a:cubicBezTo>
                <a:cubicBezTo>
                  <a:pt x="0" y="2651760"/>
                  <a:pt x="40640" y="2722880"/>
                  <a:pt x="102870" y="2764790"/>
                </a:cubicBezTo>
                <a:cubicBezTo>
                  <a:pt x="40640" y="2806700"/>
                  <a:pt x="0" y="2879090"/>
                  <a:pt x="0" y="2959100"/>
                </a:cubicBezTo>
                <a:cubicBezTo>
                  <a:pt x="0" y="3040380"/>
                  <a:pt x="40640" y="3111500"/>
                  <a:pt x="102870" y="3153410"/>
                </a:cubicBezTo>
                <a:cubicBezTo>
                  <a:pt x="40640" y="3195320"/>
                  <a:pt x="0" y="3266440"/>
                  <a:pt x="0" y="3347720"/>
                </a:cubicBezTo>
                <a:cubicBezTo>
                  <a:pt x="0" y="3429000"/>
                  <a:pt x="40640" y="3500120"/>
                  <a:pt x="102870" y="3542030"/>
                </a:cubicBezTo>
                <a:cubicBezTo>
                  <a:pt x="40640" y="3583940"/>
                  <a:pt x="0" y="3655060"/>
                  <a:pt x="0" y="3736340"/>
                </a:cubicBezTo>
                <a:cubicBezTo>
                  <a:pt x="0" y="3817620"/>
                  <a:pt x="40640" y="3888740"/>
                  <a:pt x="102870" y="3930650"/>
                </a:cubicBezTo>
                <a:cubicBezTo>
                  <a:pt x="40640" y="3973830"/>
                  <a:pt x="0" y="4044950"/>
                  <a:pt x="0" y="4124959"/>
                </a:cubicBezTo>
                <a:cubicBezTo>
                  <a:pt x="0" y="4206239"/>
                  <a:pt x="40640" y="4277359"/>
                  <a:pt x="102870" y="4319269"/>
                </a:cubicBezTo>
                <a:cubicBezTo>
                  <a:pt x="40640" y="4361180"/>
                  <a:pt x="0" y="4432300"/>
                  <a:pt x="0" y="4513580"/>
                </a:cubicBezTo>
                <a:cubicBezTo>
                  <a:pt x="0" y="4594860"/>
                  <a:pt x="40640" y="4665980"/>
                  <a:pt x="102870" y="4707890"/>
                </a:cubicBezTo>
                <a:cubicBezTo>
                  <a:pt x="40640" y="4749800"/>
                  <a:pt x="0" y="4820920"/>
                  <a:pt x="0" y="4902200"/>
                </a:cubicBezTo>
                <a:cubicBezTo>
                  <a:pt x="0" y="4983480"/>
                  <a:pt x="40640" y="5054600"/>
                  <a:pt x="102870" y="5096510"/>
                </a:cubicBezTo>
                <a:cubicBezTo>
                  <a:pt x="40640" y="5138420"/>
                  <a:pt x="0" y="5210810"/>
                  <a:pt x="0" y="5290820"/>
                </a:cubicBezTo>
                <a:cubicBezTo>
                  <a:pt x="0" y="5372100"/>
                  <a:pt x="40640" y="5443220"/>
                  <a:pt x="102870" y="5485130"/>
                </a:cubicBezTo>
                <a:cubicBezTo>
                  <a:pt x="40640" y="5527039"/>
                  <a:pt x="0" y="5598159"/>
                  <a:pt x="0" y="5679439"/>
                </a:cubicBezTo>
                <a:cubicBezTo>
                  <a:pt x="0" y="5760719"/>
                  <a:pt x="40640" y="5831839"/>
                  <a:pt x="102870" y="5873749"/>
                </a:cubicBezTo>
                <a:cubicBezTo>
                  <a:pt x="40640" y="5915659"/>
                  <a:pt x="0" y="5986779"/>
                  <a:pt x="0" y="6068059"/>
                </a:cubicBezTo>
                <a:cubicBezTo>
                  <a:pt x="0" y="6149339"/>
                  <a:pt x="40640" y="6220459"/>
                  <a:pt x="102870" y="6262369"/>
                </a:cubicBezTo>
                <a:cubicBezTo>
                  <a:pt x="40640" y="6304280"/>
                  <a:pt x="0" y="6375400"/>
                  <a:pt x="0" y="6456680"/>
                </a:cubicBezTo>
                <a:cubicBezTo>
                  <a:pt x="0" y="6537960"/>
                  <a:pt x="40640" y="6609080"/>
                  <a:pt x="102870" y="6650990"/>
                </a:cubicBezTo>
                <a:cubicBezTo>
                  <a:pt x="40640" y="6692900"/>
                  <a:pt x="0" y="6764020"/>
                  <a:pt x="0" y="6845300"/>
                </a:cubicBezTo>
                <a:cubicBezTo>
                  <a:pt x="0" y="6926580"/>
                  <a:pt x="40640" y="6997700"/>
                  <a:pt x="102870" y="7039610"/>
                </a:cubicBezTo>
                <a:cubicBezTo>
                  <a:pt x="40640" y="7082790"/>
                  <a:pt x="0" y="7153910"/>
                  <a:pt x="0" y="7233920"/>
                </a:cubicBezTo>
                <a:cubicBezTo>
                  <a:pt x="0" y="7315200"/>
                  <a:pt x="40640" y="7386320"/>
                  <a:pt x="102870" y="7428230"/>
                </a:cubicBezTo>
                <a:cubicBezTo>
                  <a:pt x="40640" y="7470139"/>
                  <a:pt x="0" y="7541260"/>
                  <a:pt x="0" y="7622539"/>
                </a:cubicBezTo>
                <a:cubicBezTo>
                  <a:pt x="0" y="7703819"/>
                  <a:pt x="40640" y="7774939"/>
                  <a:pt x="102870" y="7816849"/>
                </a:cubicBezTo>
                <a:cubicBezTo>
                  <a:pt x="40640" y="7866380"/>
                  <a:pt x="0" y="7937500"/>
                  <a:pt x="0" y="8018780"/>
                </a:cubicBezTo>
                <a:cubicBezTo>
                  <a:pt x="0" y="8100061"/>
                  <a:pt x="40640" y="8171180"/>
                  <a:pt x="102870" y="8213090"/>
                </a:cubicBezTo>
                <a:cubicBezTo>
                  <a:pt x="90170" y="8220710"/>
                  <a:pt x="78740" y="8230870"/>
                  <a:pt x="68580" y="8241030"/>
                </a:cubicBezTo>
                <a:cubicBezTo>
                  <a:pt x="25400" y="8285480"/>
                  <a:pt x="0" y="8346440"/>
                  <a:pt x="0" y="8407400"/>
                </a:cubicBezTo>
                <a:cubicBezTo>
                  <a:pt x="0" y="8469630"/>
                  <a:pt x="25400" y="8529320"/>
                  <a:pt x="68580" y="8573770"/>
                </a:cubicBezTo>
                <a:cubicBezTo>
                  <a:pt x="111760" y="8616950"/>
                  <a:pt x="172720" y="8642350"/>
                  <a:pt x="234950" y="8642350"/>
                </a:cubicBezTo>
                <a:cubicBezTo>
                  <a:pt x="297180" y="8642350"/>
                  <a:pt x="356870" y="8616950"/>
                  <a:pt x="401320" y="8573770"/>
                </a:cubicBezTo>
                <a:cubicBezTo>
                  <a:pt x="412750" y="8562339"/>
                  <a:pt x="422910" y="8549639"/>
                  <a:pt x="430530" y="8536939"/>
                </a:cubicBezTo>
                <a:cubicBezTo>
                  <a:pt x="472440" y="8600439"/>
                  <a:pt x="544830" y="8642349"/>
                  <a:pt x="626110" y="8642349"/>
                </a:cubicBezTo>
                <a:cubicBezTo>
                  <a:pt x="707390" y="8642349"/>
                  <a:pt x="779780" y="8600439"/>
                  <a:pt x="821690" y="8536939"/>
                </a:cubicBezTo>
                <a:cubicBezTo>
                  <a:pt x="863600" y="8600439"/>
                  <a:pt x="935990" y="8642349"/>
                  <a:pt x="1017270" y="8642349"/>
                </a:cubicBezTo>
                <a:cubicBezTo>
                  <a:pt x="1099820" y="8642349"/>
                  <a:pt x="1172210" y="8600439"/>
                  <a:pt x="1212850" y="8536939"/>
                </a:cubicBezTo>
                <a:cubicBezTo>
                  <a:pt x="1254760" y="8600439"/>
                  <a:pt x="1327150" y="8642349"/>
                  <a:pt x="1408430" y="8642349"/>
                </a:cubicBezTo>
                <a:cubicBezTo>
                  <a:pt x="1489710" y="8642349"/>
                  <a:pt x="1562100" y="8600439"/>
                  <a:pt x="1604010" y="8536939"/>
                </a:cubicBezTo>
                <a:cubicBezTo>
                  <a:pt x="1645920" y="8600439"/>
                  <a:pt x="1718310" y="8642349"/>
                  <a:pt x="1799590" y="8642349"/>
                </a:cubicBezTo>
                <a:cubicBezTo>
                  <a:pt x="1880870" y="8642349"/>
                  <a:pt x="1953260" y="8600439"/>
                  <a:pt x="1995170" y="8536939"/>
                </a:cubicBezTo>
                <a:cubicBezTo>
                  <a:pt x="2037080" y="8600439"/>
                  <a:pt x="2109470" y="8642349"/>
                  <a:pt x="2190750" y="8642349"/>
                </a:cubicBezTo>
                <a:cubicBezTo>
                  <a:pt x="2273300" y="8642349"/>
                  <a:pt x="2344420" y="8600439"/>
                  <a:pt x="2386330" y="8536939"/>
                </a:cubicBezTo>
                <a:cubicBezTo>
                  <a:pt x="2428240" y="8600439"/>
                  <a:pt x="2500630" y="8642349"/>
                  <a:pt x="2581910" y="8642349"/>
                </a:cubicBezTo>
                <a:cubicBezTo>
                  <a:pt x="2663190" y="8642349"/>
                  <a:pt x="2735580" y="8600439"/>
                  <a:pt x="2777490" y="8536939"/>
                </a:cubicBezTo>
                <a:cubicBezTo>
                  <a:pt x="2819400" y="8600439"/>
                  <a:pt x="2891790" y="8642349"/>
                  <a:pt x="2973070" y="8642349"/>
                </a:cubicBezTo>
                <a:cubicBezTo>
                  <a:pt x="3055620" y="8642349"/>
                  <a:pt x="3126740" y="8600439"/>
                  <a:pt x="3168650" y="8536939"/>
                </a:cubicBezTo>
                <a:cubicBezTo>
                  <a:pt x="3210560" y="8600439"/>
                  <a:pt x="3282950" y="8642349"/>
                  <a:pt x="3364230" y="8642349"/>
                </a:cubicBezTo>
                <a:cubicBezTo>
                  <a:pt x="3445509" y="8642349"/>
                  <a:pt x="3517900" y="8600439"/>
                  <a:pt x="3559809" y="8536939"/>
                </a:cubicBezTo>
                <a:cubicBezTo>
                  <a:pt x="3601719" y="8600439"/>
                  <a:pt x="3674109" y="8642349"/>
                  <a:pt x="3755389" y="8642349"/>
                </a:cubicBezTo>
                <a:cubicBezTo>
                  <a:pt x="3837939" y="8642349"/>
                  <a:pt x="3909059" y="8600439"/>
                  <a:pt x="3950969" y="8536939"/>
                </a:cubicBezTo>
                <a:cubicBezTo>
                  <a:pt x="3992879" y="8600439"/>
                  <a:pt x="4065269" y="8642349"/>
                  <a:pt x="4146549" y="8642349"/>
                </a:cubicBezTo>
                <a:cubicBezTo>
                  <a:pt x="4227829" y="8642349"/>
                  <a:pt x="4300219" y="8600439"/>
                  <a:pt x="4342129" y="8536939"/>
                </a:cubicBezTo>
                <a:cubicBezTo>
                  <a:pt x="4384039" y="8600439"/>
                  <a:pt x="4456429" y="8642349"/>
                  <a:pt x="4537709" y="8642349"/>
                </a:cubicBezTo>
                <a:cubicBezTo>
                  <a:pt x="4618989" y="8642349"/>
                  <a:pt x="4691379" y="8600439"/>
                  <a:pt x="4733289" y="8536939"/>
                </a:cubicBezTo>
                <a:cubicBezTo>
                  <a:pt x="4775199" y="8600439"/>
                  <a:pt x="4847589" y="8642349"/>
                  <a:pt x="4928869" y="8642349"/>
                </a:cubicBezTo>
                <a:cubicBezTo>
                  <a:pt x="5010149" y="8642349"/>
                  <a:pt x="5082539" y="8600439"/>
                  <a:pt x="5124449" y="8536939"/>
                </a:cubicBezTo>
                <a:cubicBezTo>
                  <a:pt x="5166359" y="8600439"/>
                  <a:pt x="5238749" y="8642349"/>
                  <a:pt x="5320029" y="8642349"/>
                </a:cubicBezTo>
                <a:cubicBezTo>
                  <a:pt x="5401309" y="8642349"/>
                  <a:pt x="5473699" y="8600439"/>
                  <a:pt x="5515609" y="8536939"/>
                </a:cubicBezTo>
                <a:cubicBezTo>
                  <a:pt x="5557519" y="8600439"/>
                  <a:pt x="5629909" y="8642349"/>
                  <a:pt x="5711189" y="8642349"/>
                </a:cubicBezTo>
                <a:cubicBezTo>
                  <a:pt x="5793739" y="8642349"/>
                  <a:pt x="5864859" y="8600439"/>
                  <a:pt x="5906769" y="8536939"/>
                </a:cubicBezTo>
                <a:cubicBezTo>
                  <a:pt x="5915659" y="8549639"/>
                  <a:pt x="5925819" y="8562339"/>
                  <a:pt x="5935978" y="8573770"/>
                </a:cubicBezTo>
                <a:cubicBezTo>
                  <a:pt x="5979158" y="8616950"/>
                  <a:pt x="6040119" y="8642350"/>
                  <a:pt x="6102348" y="8642350"/>
                </a:cubicBezTo>
                <a:cubicBezTo>
                  <a:pt x="6163308" y="8642350"/>
                  <a:pt x="6224269" y="8616950"/>
                  <a:pt x="6268719" y="8573770"/>
                </a:cubicBezTo>
                <a:cubicBezTo>
                  <a:pt x="6311898" y="8529320"/>
                  <a:pt x="6337298" y="8469630"/>
                  <a:pt x="6337298" y="8407400"/>
                </a:cubicBezTo>
                <a:cubicBezTo>
                  <a:pt x="6337298" y="8345170"/>
                  <a:pt x="6311898" y="8285480"/>
                  <a:pt x="6268719" y="8241030"/>
                </a:cubicBezTo>
                <a:cubicBezTo>
                  <a:pt x="6258559" y="8230870"/>
                  <a:pt x="6247128" y="8220711"/>
                  <a:pt x="6234428" y="8213090"/>
                </a:cubicBezTo>
                <a:cubicBezTo>
                  <a:pt x="6296658" y="8171180"/>
                  <a:pt x="6337298" y="8098790"/>
                  <a:pt x="6337298" y="8018780"/>
                </a:cubicBezTo>
                <a:cubicBezTo>
                  <a:pt x="6337298" y="7937500"/>
                  <a:pt x="6296658" y="7866380"/>
                  <a:pt x="6234428" y="7824470"/>
                </a:cubicBezTo>
                <a:cubicBezTo>
                  <a:pt x="6296658" y="7782561"/>
                  <a:pt x="6337298" y="7711440"/>
                  <a:pt x="6337298" y="7630161"/>
                </a:cubicBezTo>
                <a:cubicBezTo>
                  <a:pt x="6337298" y="7548881"/>
                  <a:pt x="6296658" y="7477761"/>
                  <a:pt x="6234428" y="7435851"/>
                </a:cubicBezTo>
                <a:cubicBezTo>
                  <a:pt x="6296658" y="7393941"/>
                  <a:pt x="6337298" y="7321551"/>
                  <a:pt x="6337298" y="7241541"/>
                </a:cubicBezTo>
                <a:cubicBezTo>
                  <a:pt x="6337298" y="7160261"/>
                  <a:pt x="6296658" y="7089141"/>
                  <a:pt x="6234428" y="7047231"/>
                </a:cubicBezTo>
                <a:cubicBezTo>
                  <a:pt x="6296658" y="7005321"/>
                  <a:pt x="6337298" y="6934201"/>
                  <a:pt x="6337298" y="6852921"/>
                </a:cubicBezTo>
                <a:cubicBezTo>
                  <a:pt x="6337298" y="6771642"/>
                  <a:pt x="6296658" y="6700521"/>
                  <a:pt x="6234428" y="6658611"/>
                </a:cubicBezTo>
                <a:cubicBezTo>
                  <a:pt x="6296658" y="6615431"/>
                  <a:pt x="6337298" y="6544311"/>
                  <a:pt x="6337298" y="6464302"/>
                </a:cubicBezTo>
                <a:cubicBezTo>
                  <a:pt x="6337298" y="6383022"/>
                  <a:pt x="6296658" y="6311902"/>
                  <a:pt x="6234428" y="6269992"/>
                </a:cubicBezTo>
                <a:cubicBezTo>
                  <a:pt x="6296658" y="6228082"/>
                  <a:pt x="6337298" y="6156962"/>
                  <a:pt x="6337298" y="6075682"/>
                </a:cubicBezTo>
                <a:cubicBezTo>
                  <a:pt x="6337298" y="5994402"/>
                  <a:pt x="6296658" y="5923282"/>
                  <a:pt x="6234428" y="5881372"/>
                </a:cubicBezTo>
                <a:cubicBezTo>
                  <a:pt x="6296658" y="5839462"/>
                  <a:pt x="6337298" y="5768342"/>
                  <a:pt x="6337298" y="5687062"/>
                </a:cubicBezTo>
                <a:cubicBezTo>
                  <a:pt x="6337298" y="5605782"/>
                  <a:pt x="6296658" y="5534662"/>
                  <a:pt x="6234428" y="5492752"/>
                </a:cubicBezTo>
                <a:cubicBezTo>
                  <a:pt x="6296658" y="5449572"/>
                  <a:pt x="6337298" y="5378452"/>
                  <a:pt x="6337298" y="5298442"/>
                </a:cubicBezTo>
                <a:cubicBezTo>
                  <a:pt x="6337298" y="5217163"/>
                  <a:pt x="6296658" y="5146042"/>
                  <a:pt x="6234428" y="5104133"/>
                </a:cubicBezTo>
                <a:cubicBezTo>
                  <a:pt x="6296658" y="5062223"/>
                  <a:pt x="6337298" y="4991103"/>
                  <a:pt x="6337298" y="4909823"/>
                </a:cubicBezTo>
                <a:cubicBezTo>
                  <a:pt x="6337298" y="4828543"/>
                  <a:pt x="6296658" y="4757423"/>
                  <a:pt x="6234428" y="4715513"/>
                </a:cubicBezTo>
                <a:cubicBezTo>
                  <a:pt x="6296658" y="4672333"/>
                  <a:pt x="6337298" y="4601213"/>
                  <a:pt x="6337298" y="4521203"/>
                </a:cubicBezTo>
                <a:cubicBezTo>
                  <a:pt x="6337298" y="4439923"/>
                  <a:pt x="6296658" y="4368803"/>
                  <a:pt x="6234428" y="4326893"/>
                </a:cubicBezTo>
                <a:cubicBezTo>
                  <a:pt x="6296658" y="4284983"/>
                  <a:pt x="6337298" y="4213863"/>
                  <a:pt x="6337298" y="4132583"/>
                </a:cubicBezTo>
                <a:cubicBezTo>
                  <a:pt x="6337298" y="4051303"/>
                  <a:pt x="6296658" y="3980183"/>
                  <a:pt x="6234428" y="3938274"/>
                </a:cubicBezTo>
                <a:cubicBezTo>
                  <a:pt x="6296658" y="3896364"/>
                  <a:pt x="6337298" y="3825244"/>
                  <a:pt x="6337298" y="3743964"/>
                </a:cubicBezTo>
                <a:cubicBezTo>
                  <a:pt x="6337298" y="3662684"/>
                  <a:pt x="6296658" y="3591564"/>
                  <a:pt x="6234428" y="3549654"/>
                </a:cubicBezTo>
                <a:cubicBezTo>
                  <a:pt x="6296658" y="3506474"/>
                  <a:pt x="6337298" y="3435354"/>
                  <a:pt x="6337298" y="3355344"/>
                </a:cubicBezTo>
                <a:cubicBezTo>
                  <a:pt x="6337298" y="3274064"/>
                  <a:pt x="6296658" y="3202944"/>
                  <a:pt x="6234428" y="3161034"/>
                </a:cubicBezTo>
                <a:cubicBezTo>
                  <a:pt x="6296658" y="3119124"/>
                  <a:pt x="6337298" y="3048004"/>
                  <a:pt x="6337298" y="2966724"/>
                </a:cubicBezTo>
                <a:cubicBezTo>
                  <a:pt x="6337298" y="2885444"/>
                  <a:pt x="6296658" y="2814324"/>
                  <a:pt x="6234428" y="2772414"/>
                </a:cubicBezTo>
                <a:cubicBezTo>
                  <a:pt x="6296658" y="2730504"/>
                  <a:pt x="6337298" y="2659384"/>
                  <a:pt x="6337298" y="2578104"/>
                </a:cubicBezTo>
                <a:cubicBezTo>
                  <a:pt x="6337298" y="2496824"/>
                  <a:pt x="6296658" y="2425704"/>
                  <a:pt x="6234428" y="2383794"/>
                </a:cubicBezTo>
                <a:cubicBezTo>
                  <a:pt x="6296658" y="2341884"/>
                  <a:pt x="6337298" y="2270764"/>
                  <a:pt x="6337298" y="2189484"/>
                </a:cubicBezTo>
                <a:cubicBezTo>
                  <a:pt x="6337298" y="2108204"/>
                  <a:pt x="6296658" y="2037084"/>
                  <a:pt x="6234428" y="1995174"/>
                </a:cubicBezTo>
                <a:cubicBezTo>
                  <a:pt x="6296658" y="1953264"/>
                  <a:pt x="6337298" y="1882144"/>
                  <a:pt x="6337298" y="1800864"/>
                </a:cubicBezTo>
                <a:cubicBezTo>
                  <a:pt x="6337298" y="1719584"/>
                  <a:pt x="6296658" y="1648464"/>
                  <a:pt x="6234428" y="1606554"/>
                </a:cubicBezTo>
                <a:cubicBezTo>
                  <a:pt x="6296658" y="1563374"/>
                  <a:pt x="6337298" y="1492254"/>
                  <a:pt x="6337298" y="1412244"/>
                </a:cubicBezTo>
                <a:cubicBezTo>
                  <a:pt x="6337298" y="1330964"/>
                  <a:pt x="6296658" y="1259844"/>
                  <a:pt x="6234428" y="1217934"/>
                </a:cubicBezTo>
                <a:cubicBezTo>
                  <a:pt x="6296658" y="1176024"/>
                  <a:pt x="6337298" y="1104904"/>
                  <a:pt x="6337298" y="1023624"/>
                </a:cubicBezTo>
                <a:cubicBezTo>
                  <a:pt x="6337298" y="942344"/>
                  <a:pt x="6296658" y="871224"/>
                  <a:pt x="6234428" y="829314"/>
                </a:cubicBezTo>
                <a:cubicBezTo>
                  <a:pt x="6309358" y="775974"/>
                  <a:pt x="6349998" y="704854"/>
                  <a:pt x="6349998" y="624844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91612F"/>
            </a:solidFill>
          </a:ln>
        </p:spPr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F78A466-A3ED-4CC2-BCEE-5BA5B0AA6D40}"/>
              </a:ext>
            </a:extLst>
          </p:cNvPr>
          <p:cNvSpPr txBox="1"/>
          <p:nvPr/>
        </p:nvSpPr>
        <p:spPr>
          <a:xfrm>
            <a:off x="1092199" y="1028700"/>
            <a:ext cx="7282186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vì</a:t>
            </a:r>
            <a:r>
              <a:rPr lang="en-US" sz="2200" b="1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: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dễ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phân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huỷ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bởi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vi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sinh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vật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hoặc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oxi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hoá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không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khí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dẫn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hư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=&gt;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Nên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gian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quy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định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tránh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200" b="1" kern="0" dirty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b="1" kern="0" dirty="0" err="1" smtClean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vi-VN" sz="2200" b="1" kern="0" dirty="0" smtClean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, ảnh hưởng đến sức khỏe</a:t>
            </a:r>
            <a:r>
              <a:rPr lang="en-US" sz="2200" b="1" kern="0" dirty="0" smtClean="0">
                <a:solidFill>
                  <a:schemeClr val="bg2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  <a:endParaRPr lang="en-US" sz="2200" b="1" kern="0" dirty="0">
              <a:solidFill>
                <a:schemeClr val="bg2"/>
              </a:solidFill>
              <a:ea typeface="Calibri" panose="020F0502020204030204" pitchFamily="34" charset="0"/>
              <a:cs typeface="Arial"/>
              <a:sym typeface="Arial"/>
            </a:endParaRP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b="1" kern="0" dirty="0">
              <a:solidFill>
                <a:schemeClr val="bg2"/>
              </a:solidFill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A5949D84-046E-40EE-8D69-B2742DDB5D0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5878617" y="4152899"/>
            <a:ext cx="1948919" cy="1680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10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DECCA64-0EE2-473E-93AA-5BAFD9413E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0222" y="338466"/>
            <a:ext cx="3905956" cy="4478048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63AEAB86-2550-45D8-9020-C0769B96735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438"/>
          <a:stretch/>
        </p:blipFill>
        <p:spPr>
          <a:xfrm>
            <a:off x="4854224" y="2746886"/>
            <a:ext cx="3316816" cy="2069630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57012AFA-AACE-4CA8-8479-04A448A9E463}"/>
              </a:ext>
            </a:extLst>
          </p:cNvPr>
          <p:cNvSpPr txBox="1"/>
          <p:nvPr/>
        </p:nvSpPr>
        <p:spPr>
          <a:xfrm>
            <a:off x="1721556" y="5023855"/>
            <a:ext cx="5949244" cy="430887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Một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số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cách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in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hạn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sử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dụng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trên</a:t>
            </a:r>
            <a:r>
              <a:rPr lang="en-US" sz="2200" b="1" kern="0" dirty="0">
                <a:solidFill>
                  <a:srgbClr val="FFFF00"/>
                </a:solidFill>
                <a:cs typeface="Arial"/>
                <a:sym typeface="Arial"/>
              </a:rPr>
              <a:t> bao </a:t>
            </a:r>
            <a:r>
              <a:rPr lang="en-US" sz="2200" b="1" kern="0" dirty="0" err="1">
                <a:solidFill>
                  <a:srgbClr val="FFFF00"/>
                </a:solidFill>
                <a:cs typeface="Arial"/>
                <a:sym typeface="Arial"/>
              </a:rPr>
              <a:t>bì</a:t>
            </a:r>
            <a:endParaRPr lang="en-US" sz="2200" b="1" kern="0" dirty="0">
              <a:solidFill>
                <a:srgbClr val="FFFF00"/>
              </a:solidFill>
              <a:cs typeface="Arial"/>
              <a:sym typeface="Arial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4224" y="338465"/>
            <a:ext cx="3294238" cy="1985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3694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rrow: Pentagon 4">
            <a:extLst>
              <a:ext uri="{FF2B5EF4-FFF2-40B4-BE49-F238E27FC236}">
                <a16:creationId xmlns:a16="http://schemas.microsoft.com/office/drawing/2014/main" xmlns="" id="{AF79D54E-0C02-4A41-B192-E5B4114CE820}"/>
              </a:ext>
            </a:extLst>
          </p:cNvPr>
          <p:cNvSpPr/>
          <p:nvPr/>
        </p:nvSpPr>
        <p:spPr>
          <a:xfrm>
            <a:off x="3505200" y="864611"/>
            <a:ext cx="3781970" cy="918072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Trái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cây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héo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và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chuyển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màu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sắc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xmlns="" id="{A7FEFD22-4FD1-411A-A1C6-2DBCD15AB2E9}"/>
              </a:ext>
            </a:extLst>
          </p:cNvPr>
          <p:cNvSpPr/>
          <p:nvPr/>
        </p:nvSpPr>
        <p:spPr>
          <a:xfrm>
            <a:off x="1704430" y="4549935"/>
            <a:ext cx="3781970" cy="918072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Bánh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mì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xuất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hiện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xanh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FFFFFF"/>
              </a:solidFill>
              <a:ea typeface="Calibri" panose="020F0502020204030204" pitchFamily="34" charset="0"/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95400" y="-26453"/>
            <a:ext cx="7011921" cy="461665"/>
          </a:xfrm>
          <a:prstGeom prst="rect">
            <a:avLst/>
          </a:prstGeom>
          <a:solidFill>
            <a:srgbClr val="00206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DẤU HIỆU NHẬN BIẾT THỰC PHẨM BỊ HỎNG</a:t>
            </a:r>
            <a:r>
              <a:rPr lang="en-US" sz="2400" dirty="0">
                <a:solidFill>
                  <a:srgbClr val="FFFF00"/>
                </a:solidFill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435212"/>
            <a:ext cx="3165701" cy="19650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2247900"/>
            <a:ext cx="3165701" cy="209221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6400" y="2399851"/>
            <a:ext cx="3581400" cy="30649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34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AA36C455-83DB-4DEE-9562-0BDCCC0E8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6138" y="856867"/>
            <a:ext cx="3828744" cy="31581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DE63D84B-AEFA-4456-9D07-979569C4EB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91489" y="856870"/>
            <a:ext cx="3586372" cy="3158171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847A65F6-D6DB-46C8-BCE9-228587D536DA}"/>
              </a:ext>
            </a:extLst>
          </p:cNvPr>
          <p:cNvSpPr/>
          <p:nvPr/>
        </p:nvSpPr>
        <p:spPr>
          <a:xfrm>
            <a:off x="717900" y="4259855"/>
            <a:ext cx="3725241" cy="918072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Rau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xanh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héo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thối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rữa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xmlns="" id="{3DCB3EBF-15B4-49AC-AAF4-51900E0D18DE}"/>
              </a:ext>
            </a:extLst>
          </p:cNvPr>
          <p:cNvSpPr/>
          <p:nvPr/>
        </p:nvSpPr>
        <p:spPr>
          <a:xfrm>
            <a:off x="4770314" y="4259855"/>
            <a:ext cx="3828745" cy="918072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400"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Thịt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cá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lâu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sẽ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xuất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hiện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nấm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mốc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,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có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mùi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ươn</a:t>
            </a:r>
            <a:r>
              <a:rPr lang="en-US" sz="2200" kern="0" dirty="0">
                <a:solidFill>
                  <a:srgbClr val="FFFFFF"/>
                </a:solidFill>
                <a:ea typeface="Calibri" panose="020F0502020204030204" pitchFamily="34" charset="0"/>
                <a:sym typeface="Arial"/>
              </a:rPr>
              <a:t>.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5370" y="240745"/>
            <a:ext cx="5449887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79977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ideo bài thao giảng 1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 rot="10800000" flipH="1" flipV="1">
            <a:off x="787401" y="0"/>
            <a:ext cx="7569197" cy="5676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843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phic 21">
            <a:extLst>
              <a:ext uri="{FF2B5EF4-FFF2-40B4-BE49-F238E27FC236}">
                <a16:creationId xmlns:a16="http://schemas.microsoft.com/office/drawing/2014/main" xmlns="" id="{752B4756-3217-4A0D-A3C8-1464EA1A07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7944079" y="4371596"/>
            <a:ext cx="1140468" cy="1191156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xmlns="" id="{AEE5CD00-4D23-406B-A35E-23C965CC6AD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532670" y="4683390"/>
            <a:ext cx="2057735" cy="103161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116C215-61E2-4044-B6E8-6085349DCD4A}"/>
              </a:ext>
            </a:extLst>
          </p:cNvPr>
          <p:cNvSpPr txBox="1"/>
          <p:nvPr/>
        </p:nvSpPr>
        <p:spPr>
          <a:xfrm>
            <a:off x="1207725" y="1181100"/>
            <a:ext cx="7851422" cy="2597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 smtClean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có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biến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đổi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tính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chất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khi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lâu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ngoài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khí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Trộn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lẫn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loại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với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nhau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+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quản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đúng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8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cách</a:t>
            </a:r>
            <a:r>
              <a:rPr lang="en-US" sz="28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pic>
        <p:nvPicPr>
          <p:cNvPr id="7" name="Picture 6" descr="Book-09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92" y="419100"/>
            <a:ext cx="1219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8542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3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3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3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669F231-5606-4C98-84C1-D154BECEDFC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76200" y="1866900"/>
            <a:ext cx="1600200" cy="309462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7E9CB86-063B-466E-9B67-4EE0A7D83ECB}"/>
              </a:ext>
            </a:extLst>
          </p:cNvPr>
          <p:cNvSpPr txBox="1"/>
          <p:nvPr/>
        </p:nvSpPr>
        <p:spPr>
          <a:xfrm>
            <a:off x="1790700" y="1562100"/>
            <a:ext cx="6553200" cy="21624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defTabSz="914400">
              <a:lnSpc>
                <a:spcPct val="120000"/>
              </a:lnSpc>
              <a:buClr>
                <a:srgbClr val="000000"/>
              </a:buClr>
              <a:buFontTx/>
              <a:buChar char="-"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Chế biến thực phẩm an toàn, sạch sẽ,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vệ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sinh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ATTP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  <a:p>
            <a:pPr marL="342900" indent="-342900" defTabSz="914400">
              <a:lnSpc>
                <a:spcPct val="120000"/>
              </a:lnSpc>
              <a:buClr>
                <a:srgbClr val="000000"/>
              </a:buClr>
              <a:buFontTx/>
              <a:buChar char="-"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Giữ vệ sinh nơi chế biến thực phẩm và đồ dùng nấu nướng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,…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943100" y="3238500"/>
            <a:ext cx="67437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>
              <a:lnSpc>
                <a:spcPct val="150000"/>
              </a:lnSpc>
              <a:buClr>
                <a:srgbClr val="000000"/>
              </a:buClr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Bảo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như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ngô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khoai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sẵn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ở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nơi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ráo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tránh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(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thực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phẩm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bị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cần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phải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bỏ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khoai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tây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đã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mọc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mầm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…),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thịt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mát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hoặc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ngăn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, …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676400" y="112693"/>
            <a:ext cx="6781800" cy="954107"/>
          </a:xfrm>
          <a:prstGeom prst="rect">
            <a:avLst/>
          </a:prstGeom>
          <a:solidFill>
            <a:schemeClr val="bg2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sử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an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toàn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thường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chú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ý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những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điều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501334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3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8235615-0021-4A13-90AE-E00D08F62B3C}"/>
              </a:ext>
            </a:extLst>
          </p:cNvPr>
          <p:cNvSpPr txBox="1"/>
          <p:nvPr/>
        </p:nvSpPr>
        <p:spPr>
          <a:xfrm>
            <a:off x="76200" y="1104900"/>
            <a:ext cx="3894667" cy="1951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Dấu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hiệu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nhận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biết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người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bị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ngộ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độc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thực</a:t>
            </a:r>
            <a:r>
              <a:rPr lang="en-US" sz="2800" b="1" kern="0" dirty="0">
                <a:solidFill>
                  <a:srgbClr val="0E5366"/>
                </a:solidFill>
                <a:cs typeface="Arial"/>
                <a:sym typeface="Arial"/>
              </a:rPr>
              <a:t> </a:t>
            </a:r>
            <a:r>
              <a:rPr lang="en-US" sz="2800" b="1" kern="0" dirty="0" err="1">
                <a:solidFill>
                  <a:srgbClr val="0E5366"/>
                </a:solidFill>
                <a:cs typeface="Arial"/>
                <a:sym typeface="Arial"/>
              </a:rPr>
              <a:t>phẩm</a:t>
            </a:r>
            <a:endParaRPr lang="en-US" sz="2800" b="1" kern="0" dirty="0">
              <a:solidFill>
                <a:srgbClr val="0E5366"/>
              </a:solidFill>
              <a:cs typeface="Arial"/>
              <a:sym typeface="Arial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5389" y="3848100"/>
            <a:ext cx="1681163" cy="1180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4229100"/>
            <a:ext cx="1201688" cy="13881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Video bài thao giảng 2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970867" y="0"/>
            <a:ext cx="5020733" cy="57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873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D36ED8C-C727-4D1D-BD6A-CA841730C836}"/>
              </a:ext>
            </a:extLst>
          </p:cNvPr>
          <p:cNvSpPr txBox="1"/>
          <p:nvPr/>
        </p:nvSpPr>
        <p:spPr>
          <a:xfrm>
            <a:off x="76200" y="114300"/>
            <a:ext cx="8915400" cy="233910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Đối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nhẹ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sau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khi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nôn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ngoài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sẽ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thải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hết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chất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bình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phục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trường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hợp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có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hiện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tượng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tím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tái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khó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thở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,…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cần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đưa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sở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y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tế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gần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nhất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rửa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ruột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điều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trị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kịp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200" kern="0" dirty="0">
                <a:solidFill>
                  <a:srgbClr val="0000FF"/>
                </a:solidFill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914400">
              <a:buClr>
                <a:srgbClr val="000000"/>
              </a:buClr>
              <a:buFont typeface="Arial"/>
              <a:buNone/>
            </a:pPr>
            <a:endParaRPr lang="en-US" sz="1400" kern="0" dirty="0">
              <a:solidFill>
                <a:srgbClr val="0000FF"/>
              </a:solidFill>
              <a:cs typeface="Arial"/>
              <a:sym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2781300"/>
            <a:ext cx="2895600" cy="2667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33" y="3009901"/>
            <a:ext cx="2619375" cy="224358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04054" y="2781300"/>
            <a:ext cx="3124200" cy="266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8078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19"/>
          <p:cNvSpPr>
            <a:spLocks noChangeArrowheads="1"/>
          </p:cNvSpPr>
          <p:nvPr/>
        </p:nvSpPr>
        <p:spPr bwMode="auto">
          <a:xfrm>
            <a:off x="246184" y="1790700"/>
            <a:ext cx="942854" cy="2285239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68541" tIns="34289" rIns="68541" bIns="34289">
            <a:spAutoFit/>
          </a:bodyPr>
          <a:lstStyle/>
          <a:p>
            <a:pPr algn="ctr" defTabSz="682506" fontAlgn="base">
              <a:spcBef>
                <a:spcPct val="0"/>
              </a:spcBef>
              <a:spcAft>
                <a:spcPct val="0"/>
              </a:spcAft>
            </a:pP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4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4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altLang="vi-VN" sz="24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3251323" y="495300"/>
            <a:ext cx="5131472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685545" eaLnBrk="1" fontAlgn="base" hangingPunct="1">
              <a:spcBef>
                <a:spcPct val="20000"/>
              </a:spcBef>
              <a:spcAft>
                <a:spcPct val="0"/>
              </a:spcAft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hàm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lớn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nguồn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cung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cấp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năng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104452" name="Text Box 9"/>
          <p:cNvSpPr txBox="1">
            <a:spLocks noChangeArrowheads="1"/>
          </p:cNvSpPr>
          <p:nvPr/>
        </p:nvSpPr>
        <p:spPr bwMode="auto">
          <a:xfrm>
            <a:off x="1684338" y="1182099"/>
            <a:ext cx="908056" cy="684801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altLang="vi-VN" sz="20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endParaRPr lang="en-US" altLang="vi-VN" sz="20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Text Box 9"/>
          <p:cNvSpPr txBox="1">
            <a:spLocks noChangeArrowheads="1"/>
          </p:cNvSpPr>
          <p:nvPr/>
        </p:nvSpPr>
        <p:spPr bwMode="auto">
          <a:xfrm>
            <a:off x="3262443" y="1409700"/>
            <a:ext cx="5120352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Chứa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nhiều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dưỡng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chất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khác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như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protein, lipid,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chất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khoáng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, VTM </a:t>
            </a:r>
            <a:r>
              <a:rPr lang="en-US" sz="2000" dirty="0" err="1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nhóm</a:t>
            </a:r>
            <a:r>
              <a:rPr lang="en-US" sz="2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B…</a:t>
            </a:r>
            <a:endParaRPr lang="en-US" altLang="vi-VN" sz="2000" dirty="0">
              <a:solidFill>
                <a:srgbClr val="FFFFFF"/>
              </a:solidFill>
              <a:latin typeface="Calibri Light" charset="0"/>
              <a:cs typeface="Times New Roman" pitchFamily="18" charset="0"/>
            </a:endParaRPr>
          </a:p>
        </p:txBody>
      </p:sp>
      <p:sp>
        <p:nvSpPr>
          <p:cNvPr id="43016" name="Text Box 35"/>
          <p:cNvSpPr txBox="1">
            <a:spLocks noChangeArrowheads="1"/>
          </p:cNvSpPr>
          <p:nvPr/>
        </p:nvSpPr>
        <p:spPr bwMode="auto">
          <a:xfrm>
            <a:off x="3274769" y="2322123"/>
            <a:ext cx="5108026" cy="992577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ứng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khác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=&gt;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chế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nhiều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          </a:t>
            </a:r>
          </a:p>
        </p:txBody>
      </p:sp>
      <p:sp>
        <p:nvSpPr>
          <p:cNvPr id="104459" name="Text Box 9"/>
          <p:cNvSpPr txBox="1">
            <a:spLocks noChangeArrowheads="1"/>
          </p:cNvSpPr>
          <p:nvPr/>
        </p:nvSpPr>
        <p:spPr bwMode="auto">
          <a:xfrm>
            <a:off x="1644668" y="3523171"/>
            <a:ext cx="1014413" cy="684801"/>
          </a:xfrm>
          <a:prstGeom prst="rect">
            <a:avLst/>
          </a:prstGeom>
          <a:noFill/>
          <a:ln w="9525">
            <a:solidFill>
              <a:srgbClr val="FFFF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b="1" dirty="0" err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altLang="vi-VN" sz="20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43033" name="Straight Arrow Connector 34"/>
          <p:cNvCxnSpPr>
            <a:cxnSpLocks noChangeShapeType="1"/>
          </p:cNvCxnSpPr>
          <p:nvPr/>
        </p:nvCxnSpPr>
        <p:spPr bwMode="auto">
          <a:xfrm flipV="1">
            <a:off x="2592394" y="952500"/>
            <a:ext cx="531806" cy="376144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034" name="Straight Arrow Connector 35"/>
          <p:cNvCxnSpPr>
            <a:cxnSpLocks noChangeShapeType="1"/>
          </p:cNvCxnSpPr>
          <p:nvPr/>
        </p:nvCxnSpPr>
        <p:spPr bwMode="auto">
          <a:xfrm>
            <a:off x="2592394" y="1328643"/>
            <a:ext cx="531806" cy="386522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464" name="Straight Arrow Connector 36"/>
          <p:cNvCxnSpPr>
            <a:cxnSpLocks noChangeShapeType="1"/>
          </p:cNvCxnSpPr>
          <p:nvPr/>
        </p:nvCxnSpPr>
        <p:spPr bwMode="auto">
          <a:xfrm flipV="1">
            <a:off x="1258768" y="1866900"/>
            <a:ext cx="340944" cy="690383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037" name="Straight Arrow Connector 38"/>
          <p:cNvCxnSpPr>
            <a:cxnSpLocks noChangeShapeType="1"/>
          </p:cNvCxnSpPr>
          <p:nvPr/>
        </p:nvCxnSpPr>
        <p:spPr bwMode="auto">
          <a:xfrm>
            <a:off x="2592394" y="1465667"/>
            <a:ext cx="531806" cy="940930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" name="Text Box 19"/>
          <p:cNvSpPr txBox="1">
            <a:spLocks noChangeArrowheads="1"/>
          </p:cNvSpPr>
          <p:nvPr/>
        </p:nvSpPr>
        <p:spPr bwMode="auto">
          <a:xfrm>
            <a:off x="3304749" y="3492500"/>
            <a:ext cx="5078046" cy="68480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phầm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béo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đạm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,…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con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uống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endParaRPr lang="en-US" altLang="vi-VN" sz="2000" dirty="0">
              <a:solidFill>
                <a:srgbClr val="FFFF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3340895" y="4330700"/>
            <a:ext cx="5054600" cy="1300354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41" tIns="34289" rIns="68541" bIns="34289">
            <a:spAutoFit/>
          </a:bodyPr>
          <a:lstStyle>
            <a:lvl1pPr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84213" eaLnBrk="0" hangingPunct="0">
              <a:defRPr sz="39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 sz="39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Font typeface="Arial" charset="0"/>
              <a:buNone/>
            </a:pP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đổi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màu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sắc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mùi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giá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trị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…)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lâu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ngoài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khí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trộn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lẫn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bảo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quản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đúng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000" dirty="0" err="1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cách</a:t>
            </a:r>
            <a:r>
              <a:rPr lang="en-US" altLang="vi-VN" sz="20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cxnSp>
        <p:nvCxnSpPr>
          <p:cNvPr id="104474" name="Straight Arrow Connector 33"/>
          <p:cNvCxnSpPr>
            <a:cxnSpLocks noChangeShapeType="1"/>
          </p:cNvCxnSpPr>
          <p:nvPr/>
        </p:nvCxnSpPr>
        <p:spPr bwMode="auto">
          <a:xfrm>
            <a:off x="1272078" y="3020226"/>
            <a:ext cx="340944" cy="588948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3" name="Straight Arrow Connector 34"/>
          <p:cNvCxnSpPr>
            <a:cxnSpLocks noChangeShapeType="1"/>
          </p:cNvCxnSpPr>
          <p:nvPr/>
        </p:nvCxnSpPr>
        <p:spPr bwMode="auto">
          <a:xfrm flipV="1">
            <a:off x="2763843" y="3747304"/>
            <a:ext cx="450848" cy="246670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Arrow Connector 33"/>
          <p:cNvCxnSpPr>
            <a:cxnSpLocks noChangeShapeType="1"/>
          </p:cNvCxnSpPr>
          <p:nvPr/>
        </p:nvCxnSpPr>
        <p:spPr bwMode="auto">
          <a:xfrm>
            <a:off x="2759081" y="4043554"/>
            <a:ext cx="365119" cy="414146"/>
          </a:xfrm>
          <a:prstGeom prst="straightConnector1">
            <a:avLst/>
          </a:prstGeom>
          <a:noFill/>
          <a:ln w="952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60113061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3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43016" grpId="0" animBg="1"/>
      <p:bldP spid="37" grpId="0" animBg="1"/>
      <p:bldP spid="3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xmlns="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Protein </a:t>
            </a: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xmlns="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Carbohydrate</a:t>
            </a: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xmlns="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>
                <a:solidFill>
                  <a:schemeClr val="bg1"/>
                </a:solidFill>
                <a:sym typeface="Arial"/>
              </a:rPr>
              <a:t>Calcium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xmlns="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béo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702AA4A8-ABE2-4EDB-800A-42CE5BCDCF8A}"/>
              </a:ext>
            </a:extLst>
          </p:cNvPr>
          <p:cNvSpPr/>
          <p:nvPr/>
        </p:nvSpPr>
        <p:spPr>
          <a:xfrm>
            <a:off x="1890032" y="3762404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039BD3E-D526-318E-24C9-DDB33F88BF24}"/>
              </a:ext>
            </a:extLst>
          </p:cNvPr>
          <p:cNvSpPr txBox="1"/>
          <p:nvPr/>
        </p:nvSpPr>
        <p:spPr>
          <a:xfrm>
            <a:off x="231383" y="965593"/>
            <a:ext cx="8839200" cy="10452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Câu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 1. 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t>Lứa tuổi từ 11 - 15 là lứa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tuổi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t> có sự phát triển nhanh chóng về chiều cao. Chất quan trọng nhất cho sự phát triển của xương là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E536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t>?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xmlns="" id="{55BA0164-E9C8-8EE8-35CE-B3DFE7090AB5}"/>
              </a:ext>
            </a:extLst>
          </p:cNvPr>
          <p:cNvSpPr/>
          <p:nvPr/>
        </p:nvSpPr>
        <p:spPr>
          <a:xfrm>
            <a:off x="2657083" y="3762404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Calcium</a:t>
            </a: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pic>
        <p:nvPicPr>
          <p:cNvPr id="2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xmlns="" id="{BA982FFE-7BEC-0D13-3AFC-27A6D4959D3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1206" y="397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2798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109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1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35283D6-B096-42D0-8033-9C31FF14D3DF}"/>
              </a:ext>
            </a:extLst>
          </p:cNvPr>
          <p:cNvSpPr txBox="1"/>
          <p:nvPr/>
        </p:nvSpPr>
        <p:spPr>
          <a:xfrm>
            <a:off x="570772" y="1284011"/>
            <a:ext cx="8625338" cy="5373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2.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 cung cấp chất dinh dưỡng nào nhiều nhất cho cơ thể?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xmlns="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Protein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đạm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xmlns="" id="{E314C02F-DD59-41EB-807E-5DCE4D4726EE}"/>
              </a:ext>
            </a:extLst>
          </p:cNvPr>
          <p:cNvSpPr/>
          <p:nvPr/>
        </p:nvSpPr>
        <p:spPr>
          <a:xfrm>
            <a:off x="2657081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Carbohydrate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đường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bột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xmlns="" id="{89227525-571B-41ED-934C-43298CD2465E}"/>
              </a:ext>
            </a:extLst>
          </p:cNvPr>
          <p:cNvSpPr/>
          <p:nvPr/>
        </p:nvSpPr>
        <p:spPr>
          <a:xfrm>
            <a:off x="2649370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Lipid (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béo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)</a:t>
            </a: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xmlns="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Vitamin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702AA4A8-ABE2-4EDB-800A-42CE5BCDCF8A}"/>
              </a:ext>
            </a:extLst>
          </p:cNvPr>
          <p:cNvSpPr/>
          <p:nvPr/>
        </p:nvSpPr>
        <p:spPr>
          <a:xfrm>
            <a:off x="1890032" y="2288138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A</a:t>
            </a:r>
          </a:p>
        </p:txBody>
      </p:sp>
      <p:sp>
        <p:nvSpPr>
          <p:cNvPr id="2" name="Arrow: Pentagon 1">
            <a:extLst>
              <a:ext uri="{FF2B5EF4-FFF2-40B4-BE49-F238E27FC236}">
                <a16:creationId xmlns:a16="http://schemas.microsoft.com/office/drawing/2014/main" xmlns="" id="{8B685CEE-24F7-ADB4-0788-A9D43946C984}"/>
              </a:ext>
            </a:extLst>
          </p:cNvPr>
          <p:cNvSpPr/>
          <p:nvPr/>
        </p:nvSpPr>
        <p:spPr>
          <a:xfrm>
            <a:off x="2649367" y="2288138"/>
            <a:ext cx="4596887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chemeClr val="bg2"/>
                </a:solidFill>
                <a:sym typeface="Arial"/>
              </a:rPr>
              <a:t>Carbohydrate (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chất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đường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chemeClr val="bg2"/>
                </a:solidFill>
                <a:sym typeface="Arial"/>
              </a:rPr>
              <a:t>bột</a:t>
            </a:r>
            <a:r>
              <a:rPr lang="en-US" sz="2200" kern="0" dirty="0">
                <a:solidFill>
                  <a:schemeClr val="bg2"/>
                </a:solidFill>
                <a:sym typeface="Arial"/>
              </a:rPr>
              <a:t>)</a:t>
            </a: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xmlns="" id="{DF01F8C1-E99F-AF3C-6095-AC611081E68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1206" y="397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5761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5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xmlns="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Rau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xanh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xmlns="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xmlns="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Thịt</a:t>
            </a:r>
            <a:r>
              <a:rPr lang="en-US" sz="2200" kern="0" dirty="0">
                <a:solidFill>
                  <a:schemeClr val="bg1"/>
                </a:solidFill>
                <a:sym typeface="Arial"/>
              </a:rPr>
              <a:t>, </a:t>
            </a: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cá</a:t>
            </a:r>
            <a:endParaRPr lang="en-US" sz="2200" kern="0" dirty="0">
              <a:solidFill>
                <a:schemeClr val="bg1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xmlns="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và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rau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702AA4A8-ABE2-4EDB-800A-42CE5BCDCF8A}"/>
              </a:ext>
            </a:extLst>
          </p:cNvPr>
          <p:cNvSpPr/>
          <p:nvPr/>
        </p:nvSpPr>
        <p:spPr>
          <a:xfrm>
            <a:off x="1890032" y="3762404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C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xmlns="" id="{55BA0164-E9C8-8EE8-35CE-B3DFE7090AB5}"/>
              </a:ext>
            </a:extLst>
          </p:cNvPr>
          <p:cNvSpPr/>
          <p:nvPr/>
        </p:nvSpPr>
        <p:spPr>
          <a:xfrm>
            <a:off x="2657083" y="3762130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Thịt</a:t>
            </a:r>
            <a:r>
              <a:rPr lang="en-US" sz="2200" kern="0" dirty="0">
                <a:solidFill>
                  <a:srgbClr val="08535A"/>
                </a:solidFill>
                <a:sym typeface="Arial"/>
              </a:rPr>
              <a:t>, </a:t>
            </a: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cá</a:t>
            </a:r>
            <a:endParaRPr lang="en-US" sz="2200" kern="0" dirty="0">
              <a:solidFill>
                <a:srgbClr val="08535A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EC71B422-53B9-27B4-3678-58CB0D616FEE}"/>
              </a:ext>
            </a:extLst>
          </p:cNvPr>
          <p:cNvSpPr txBox="1"/>
          <p:nvPr/>
        </p:nvSpPr>
        <p:spPr>
          <a:xfrm>
            <a:off x="762000" y="966618"/>
            <a:ext cx="7846392" cy="1045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3.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Trong các thực phẩm dưới đây, loại nào chứa nhiều protein (chất đạm) nhất?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xmlns="" id="{B551C7DE-8A94-0491-197B-E739068C0C4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7000" y="104521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0442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62462CDC-D07F-4D7E-AD14-A2B26F55137A}"/>
              </a:ext>
            </a:extLst>
          </p:cNvPr>
          <p:cNvSpPr txBox="1"/>
          <p:nvPr/>
        </p:nvSpPr>
        <p:spPr>
          <a:xfrm>
            <a:off x="2153806" y="38081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LUYỆN TẬP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ABE218A-2553-49E4-9CCA-AB0C4ACC6214}"/>
              </a:ext>
            </a:extLst>
          </p:cNvPr>
          <p:cNvSpPr/>
          <p:nvPr/>
        </p:nvSpPr>
        <p:spPr>
          <a:xfrm>
            <a:off x="1897744" y="2288138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8025CE9-3947-41AE-8862-4B2441BA13A7}"/>
              </a:ext>
            </a:extLst>
          </p:cNvPr>
          <p:cNvSpPr/>
          <p:nvPr/>
        </p:nvSpPr>
        <p:spPr>
          <a:xfrm>
            <a:off x="1897744" y="3026407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E6C44F3-337C-444A-AA60-01FCFB78A531}"/>
              </a:ext>
            </a:extLst>
          </p:cNvPr>
          <p:cNvSpPr/>
          <p:nvPr/>
        </p:nvSpPr>
        <p:spPr>
          <a:xfrm>
            <a:off x="1897744" y="3764676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C24DFB1-13A2-456C-9F96-798D30755345}"/>
              </a:ext>
            </a:extLst>
          </p:cNvPr>
          <p:cNvSpPr/>
          <p:nvPr/>
        </p:nvSpPr>
        <p:spPr>
          <a:xfrm>
            <a:off x="1897744" y="4502945"/>
            <a:ext cx="595424" cy="569362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FFFFFF"/>
                </a:solidFill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xmlns="" id="{22710FD4-45E1-40AB-AA37-B30D905B422C}"/>
              </a:ext>
            </a:extLst>
          </p:cNvPr>
          <p:cNvSpPr/>
          <p:nvPr/>
        </p:nvSpPr>
        <p:spPr>
          <a:xfrm>
            <a:off x="2649369" y="3026407"/>
            <a:ext cx="4596886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Mía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xmlns="" id="{E314C02F-DD59-41EB-807E-5DCE4D4726EE}"/>
              </a:ext>
            </a:extLst>
          </p:cNvPr>
          <p:cNvSpPr/>
          <p:nvPr/>
        </p:nvSpPr>
        <p:spPr>
          <a:xfrm>
            <a:off x="2649369" y="2288138"/>
            <a:ext cx="4596887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gạo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xmlns="" id="{89227525-571B-41ED-934C-43298CD2465E}"/>
              </a:ext>
            </a:extLst>
          </p:cNvPr>
          <p:cNvSpPr/>
          <p:nvPr/>
        </p:nvSpPr>
        <p:spPr>
          <a:xfrm>
            <a:off x="2649369" y="3764676"/>
            <a:ext cx="4596885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chemeClr val="bg1"/>
                </a:solidFill>
                <a:sym typeface="Arial"/>
              </a:rPr>
              <a:t>Ngô</a:t>
            </a:r>
            <a:endParaRPr lang="en-US" sz="2200" kern="0" dirty="0">
              <a:solidFill>
                <a:schemeClr val="bg1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xmlns="" id="{9D0BE1BC-6312-4356-8884-2FDCD50E9704}"/>
              </a:ext>
            </a:extLst>
          </p:cNvPr>
          <p:cNvSpPr/>
          <p:nvPr/>
        </p:nvSpPr>
        <p:spPr>
          <a:xfrm>
            <a:off x="2649370" y="4502945"/>
            <a:ext cx="4596884" cy="569362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mì</a:t>
            </a:r>
            <a:endParaRPr lang="en-US" sz="2200" kern="0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702AA4A8-ABE2-4EDB-800A-42CE5BCDCF8A}"/>
              </a:ext>
            </a:extLst>
          </p:cNvPr>
          <p:cNvSpPr/>
          <p:nvPr/>
        </p:nvSpPr>
        <p:spPr>
          <a:xfrm>
            <a:off x="1893888" y="3026407"/>
            <a:ext cx="603136" cy="569362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8535A"/>
                </a:solidFill>
                <a:sym typeface="Arial"/>
              </a:rPr>
              <a:t>B</a:t>
            </a:r>
          </a:p>
        </p:txBody>
      </p:sp>
      <p:sp>
        <p:nvSpPr>
          <p:cNvPr id="6" name="Arrow: Pentagon 5">
            <a:extLst>
              <a:ext uri="{FF2B5EF4-FFF2-40B4-BE49-F238E27FC236}">
                <a16:creationId xmlns:a16="http://schemas.microsoft.com/office/drawing/2014/main" xmlns="" id="{55BA0164-E9C8-8EE8-35CE-B3DFE7090AB5}"/>
              </a:ext>
            </a:extLst>
          </p:cNvPr>
          <p:cNvSpPr/>
          <p:nvPr/>
        </p:nvSpPr>
        <p:spPr>
          <a:xfrm>
            <a:off x="2649369" y="3026407"/>
            <a:ext cx="4596885" cy="569362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</a:pPr>
            <a:r>
              <a:rPr lang="en-US" sz="2200" kern="0" dirty="0" err="1">
                <a:solidFill>
                  <a:srgbClr val="08535A"/>
                </a:solidFill>
                <a:sym typeface="Arial"/>
              </a:rPr>
              <a:t>Mía</a:t>
            </a:r>
            <a:endParaRPr lang="en-US" sz="2200" kern="0" dirty="0">
              <a:solidFill>
                <a:srgbClr val="08535A"/>
              </a:solidFill>
              <a:sym typeface="Arial"/>
            </a:endParaRPr>
          </a:p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en-US" sz="2200" kern="0" dirty="0">
              <a:solidFill>
                <a:srgbClr val="0E5366"/>
              </a:solidFill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F6D4A7F-B7E0-22A3-ED1A-DBE5FD0BFCED}"/>
              </a:ext>
            </a:extLst>
          </p:cNvPr>
          <p:cNvSpPr txBox="1"/>
          <p:nvPr/>
        </p:nvSpPr>
        <p:spPr>
          <a:xfrm>
            <a:off x="685800" y="1357428"/>
            <a:ext cx="811877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Câu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4.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 Cây trồng nào sau đây không được xem là cây lương thực?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2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xmlns="" id="{191ED53C-55F7-6DB6-7906-65400E7DFAE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53200" y="13428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431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09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6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6" grpId="0" animBg="1"/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164396"/>
            <a:ext cx="4876800" cy="2982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171700" y="5158130"/>
            <a:ext cx="32766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marL="0" marR="0" lvl="0" indent="0" algn="l" defTabSz="9140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Một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số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loại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ngũ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cốc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38200" y="224962"/>
            <a:ext cx="7467600" cy="156962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marL="0" marR="0" lvl="0" indent="0" algn="just" defTabSz="9140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Câu</a:t>
            </a:r>
            <a:r>
              <a:rPr kumimoji="0" lang="en-US" sz="2400" i="0" u="none" strike="noStrike" kern="1200" cap="none" spc="0" normalizeH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5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Ngũ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cốc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gọi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từ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thời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cổ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nhằm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chỉ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năm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thực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giàu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dưỡng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hạt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được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gồm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nếp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tẻ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mì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vừng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mè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)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đậu</a:t>
            </a:r>
            <a:r>
              <a:rPr lang="en-US" sz="2400" noProof="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.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Đúng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 hay </a:t>
            </a:r>
            <a:r>
              <a:rPr lang="en-US" sz="2400" dirty="0" err="1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sai</a:t>
            </a:r>
            <a:r>
              <a:rPr lang="en-US" sz="2400" dirty="0">
                <a:solidFill>
                  <a:srgbClr val="1F497D"/>
                </a:solidFill>
                <a:latin typeface="Arial" pitchFamily="34" charset="0"/>
                <a:cs typeface="Arial" pitchFamily="34" charset="0"/>
              </a:rPr>
              <a:t>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Smiley Face 5">
            <a:extLst>
              <a:ext uri="{FF2B5EF4-FFF2-40B4-BE49-F238E27FC236}">
                <a16:creationId xmlns:a16="http://schemas.microsoft.com/office/drawing/2014/main" xmlns="" id="{9365805C-EBB0-ADCA-32DD-D98CF71E8393}"/>
              </a:ext>
            </a:extLst>
          </p:cNvPr>
          <p:cNvSpPr/>
          <p:nvPr/>
        </p:nvSpPr>
        <p:spPr>
          <a:xfrm>
            <a:off x="6629400" y="2705100"/>
            <a:ext cx="457200" cy="457200"/>
          </a:xfrm>
          <a:prstGeom prst="smileyFac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B3EC982C-26B2-B6FB-9F8B-B6F7B4B09062}"/>
              </a:ext>
            </a:extLst>
          </p:cNvPr>
          <p:cNvSpPr/>
          <p:nvPr/>
        </p:nvSpPr>
        <p:spPr>
          <a:xfrm>
            <a:off x="7239000" y="2628900"/>
            <a:ext cx="1524000" cy="609600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Đúng</a:t>
            </a:r>
            <a:endParaRPr lang="vi-VN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EBBF55E0-854C-1F8E-D245-DE96E7598527}"/>
              </a:ext>
            </a:extLst>
          </p:cNvPr>
          <p:cNvSpPr/>
          <p:nvPr/>
        </p:nvSpPr>
        <p:spPr>
          <a:xfrm>
            <a:off x="7264400" y="3463210"/>
            <a:ext cx="1524000" cy="609600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Sai</a:t>
            </a:r>
            <a:endParaRPr lang="vi-VN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" name="10 seconds countdown (Đồng hồ đếm ngược 10 giây)">
            <a:hlinkClick r:id="" action="ppaction://media"/>
            <a:extLst>
              <a:ext uri="{FF2B5EF4-FFF2-40B4-BE49-F238E27FC236}">
                <a16:creationId xmlns:a16="http://schemas.microsoft.com/office/drawing/2014/main" xmlns="" id="{224E81ED-7D7B-A818-FBF8-A35C5CC5888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64400" y="1470986"/>
            <a:ext cx="1148794" cy="64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040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36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  <p:bldLst>
      <p:bldP spid="2" grpId="0"/>
      <p:bldP spid="4" grpId="0"/>
      <p:bldP spid="6" grpId="0" animBg="1"/>
      <p:bldP spid="7" grpId="0" animBg="1"/>
      <p:bldP spid="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3E7BDDE4-7124-44C4-B11F-134E454034D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</a:extLst>
          </a:blip>
          <a:srcRect l="9440" t="16995" r="10776" b="12856"/>
          <a:stretch/>
        </p:blipFill>
        <p:spPr>
          <a:xfrm>
            <a:off x="-304800" y="-2400295"/>
            <a:ext cx="9372600" cy="5018690"/>
          </a:xfrm>
          <a:custGeom>
            <a:avLst/>
            <a:gdLst>
              <a:gd name="connsiteX0" fmla="*/ 0 w 12183076"/>
              <a:gd name="connsiteY0" fmla="*/ 0 h 6022428"/>
              <a:gd name="connsiteX1" fmla="*/ 12183076 w 12183076"/>
              <a:gd name="connsiteY1" fmla="*/ 0 h 6022428"/>
              <a:gd name="connsiteX2" fmla="*/ 12183076 w 12183076"/>
              <a:gd name="connsiteY2" fmla="*/ 6022428 h 6022428"/>
              <a:gd name="connsiteX3" fmla="*/ 11177752 w 12183076"/>
              <a:gd name="connsiteY3" fmla="*/ 6022428 h 6022428"/>
              <a:gd name="connsiteX4" fmla="*/ 11177752 w 12183076"/>
              <a:gd name="connsiteY4" fmla="*/ 4556234 h 6022428"/>
              <a:gd name="connsiteX5" fmla="*/ 3011214 w 12183076"/>
              <a:gd name="connsiteY5" fmla="*/ 4556234 h 6022428"/>
              <a:gd name="connsiteX6" fmla="*/ 3011214 w 12183076"/>
              <a:gd name="connsiteY6" fmla="*/ 6022428 h 6022428"/>
              <a:gd name="connsiteX7" fmla="*/ 0 w 12183076"/>
              <a:gd name="connsiteY7" fmla="*/ 6022428 h 6022428"/>
              <a:gd name="connsiteX8" fmla="*/ 0 w 12183076"/>
              <a:gd name="connsiteY8" fmla="*/ 0 h 6022428"/>
              <a:gd name="connsiteX9" fmla="*/ 78826 w 12183076"/>
              <a:gd name="connsiteY9" fmla="*/ 31529 h 6022428"/>
              <a:gd name="connsiteX10" fmla="*/ 78826 w 12183076"/>
              <a:gd name="connsiteY10" fmla="*/ 2380591 h 6022428"/>
              <a:gd name="connsiteX11" fmla="*/ 12128936 w 12183076"/>
              <a:gd name="connsiteY11" fmla="*/ 2380591 h 6022428"/>
              <a:gd name="connsiteX12" fmla="*/ 12128936 w 12183076"/>
              <a:gd name="connsiteY12" fmla="*/ 31529 h 6022428"/>
              <a:gd name="connsiteX13" fmla="*/ 78826 w 12183076"/>
              <a:gd name="connsiteY13" fmla="*/ 31529 h 602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83076" h="6022428">
                <a:moveTo>
                  <a:pt x="0" y="0"/>
                </a:moveTo>
                <a:lnTo>
                  <a:pt x="12183076" y="0"/>
                </a:lnTo>
                <a:lnTo>
                  <a:pt x="12183076" y="6022428"/>
                </a:lnTo>
                <a:lnTo>
                  <a:pt x="11177752" y="6022428"/>
                </a:lnTo>
                <a:lnTo>
                  <a:pt x="11177752" y="4556234"/>
                </a:lnTo>
                <a:lnTo>
                  <a:pt x="3011214" y="4556234"/>
                </a:lnTo>
                <a:lnTo>
                  <a:pt x="3011214" y="6022428"/>
                </a:lnTo>
                <a:lnTo>
                  <a:pt x="0" y="6022428"/>
                </a:lnTo>
                <a:lnTo>
                  <a:pt x="0" y="0"/>
                </a:lnTo>
                <a:close/>
                <a:moveTo>
                  <a:pt x="78826" y="31529"/>
                </a:moveTo>
                <a:lnTo>
                  <a:pt x="78826" y="2380591"/>
                </a:lnTo>
                <a:lnTo>
                  <a:pt x="12128936" y="2380591"/>
                </a:lnTo>
                <a:lnTo>
                  <a:pt x="12128936" y="31529"/>
                </a:lnTo>
                <a:lnTo>
                  <a:pt x="78826" y="31529"/>
                </a:lnTo>
                <a:close/>
              </a:path>
            </a:pathLst>
          </a:cu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336BB34B-BFC9-4422-BAA7-1CDF3DF263E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</a:extLst>
          </a:blip>
          <a:srcRect l="29160" t="87144" r="17360" b="11938"/>
          <a:stretch/>
        </p:blipFill>
        <p:spPr>
          <a:xfrm>
            <a:off x="2258410" y="5018711"/>
            <a:ext cx="6124904" cy="65689"/>
          </a:xfrm>
          <a:custGeom>
            <a:avLst/>
            <a:gdLst>
              <a:gd name="connsiteX0" fmla="*/ 0 w 8166538"/>
              <a:gd name="connsiteY0" fmla="*/ 0 h 78827"/>
              <a:gd name="connsiteX1" fmla="*/ 8166538 w 8166538"/>
              <a:gd name="connsiteY1" fmla="*/ 0 h 78827"/>
              <a:gd name="connsiteX2" fmla="*/ 8166538 w 8166538"/>
              <a:gd name="connsiteY2" fmla="*/ 78827 h 78827"/>
              <a:gd name="connsiteX3" fmla="*/ 0 w 8166538"/>
              <a:gd name="connsiteY3" fmla="*/ 78827 h 78827"/>
              <a:gd name="connsiteX4" fmla="*/ 0 w 8166538"/>
              <a:gd name="connsiteY4" fmla="*/ 0 h 7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66538" h="78827">
                <a:moveTo>
                  <a:pt x="0" y="0"/>
                </a:moveTo>
                <a:lnTo>
                  <a:pt x="8166538" y="0"/>
                </a:lnTo>
                <a:lnTo>
                  <a:pt x="8166538" y="78827"/>
                </a:lnTo>
                <a:lnTo>
                  <a:pt x="0" y="78827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3" name="Oval 2"/>
          <p:cNvSpPr/>
          <p:nvPr/>
        </p:nvSpPr>
        <p:spPr>
          <a:xfrm>
            <a:off x="914400" y="723900"/>
            <a:ext cx="381000" cy="4572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pPr algn="ctr"/>
            <a:endParaRPr lang="en-US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81227" y="495300"/>
            <a:ext cx="6857999" cy="1066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38209" y="700625"/>
            <a:ext cx="727185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1" dirty="0">
                <a:solidFill>
                  <a:schemeClr val="tx2"/>
                </a:solidFill>
                <a:latin typeface="Times New Roman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6" name="Rectangle 5"/>
          <p:cNvSpPr/>
          <p:nvPr/>
        </p:nvSpPr>
        <p:spPr>
          <a:xfrm>
            <a:off x="1676434" y="598561"/>
            <a:ext cx="6966898" cy="707848"/>
          </a:xfrm>
          <a:prstGeom prst="rect">
            <a:avLst/>
          </a:prstGeom>
          <a:noFill/>
        </p:spPr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–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phẩm</a:t>
            </a:r>
            <a:endParaRPr lang="en-US" sz="40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ACF55-B8F6-440F-8EC9-BF1C2D940580}"/>
              </a:ext>
            </a:extLst>
          </p:cNvPr>
          <p:cNvSpPr txBox="1"/>
          <p:nvPr/>
        </p:nvSpPr>
        <p:spPr>
          <a:xfrm>
            <a:off x="2153810" y="1592810"/>
            <a:ext cx="48364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600" b="1" kern="0" dirty="0">
                <a:solidFill>
                  <a:srgbClr val="0E5366"/>
                </a:solidFill>
                <a:cs typeface="Arial"/>
                <a:sym typeface="Arial"/>
              </a:rPr>
              <a:t>NỘI DUNG BÀI HỌC</a:t>
            </a:r>
          </a:p>
        </p:txBody>
      </p:sp>
      <p:grpSp>
        <p:nvGrpSpPr>
          <p:cNvPr id="14" name="Google Shape;3541;p39"/>
          <p:cNvGrpSpPr/>
          <p:nvPr/>
        </p:nvGrpSpPr>
        <p:grpSpPr>
          <a:xfrm>
            <a:off x="970064" y="2672671"/>
            <a:ext cx="825954" cy="870629"/>
            <a:chOff x="444424" y="1136537"/>
            <a:chExt cx="798872" cy="758020"/>
          </a:xfrm>
        </p:grpSpPr>
        <p:sp>
          <p:nvSpPr>
            <p:cNvPr id="15" name="Google Shape;3542;p39"/>
            <p:cNvSpPr/>
            <p:nvPr/>
          </p:nvSpPr>
          <p:spPr>
            <a:xfrm>
              <a:off x="444424" y="1195858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solidFill>
              <a:srgbClr val="FBF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" name="Google Shape;3543;p39"/>
            <p:cNvSpPr/>
            <p:nvPr/>
          </p:nvSpPr>
          <p:spPr>
            <a:xfrm>
              <a:off x="583281" y="1136537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D05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17" name="Google Shape;3547;p39"/>
          <p:cNvSpPr txBox="1">
            <a:spLocks/>
          </p:cNvSpPr>
          <p:nvPr/>
        </p:nvSpPr>
        <p:spPr>
          <a:xfrm>
            <a:off x="1167110" y="2833791"/>
            <a:ext cx="522472" cy="488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Patrick Hand"/>
              <a:buNone/>
              <a:defRPr sz="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E5366"/>
              </a:buClr>
              <a:buSzPts val="4800"/>
              <a:buFont typeface="Patrick Hand"/>
              <a:buNone/>
              <a:tabLst/>
              <a:defRPr/>
            </a:pPr>
            <a:r>
              <a:rPr kumimoji="0" lang="en-US" sz="2600" b="1" i="0" u="none" strike="noStrike" kern="0" cap="none" spc="0" normalizeH="0" baseline="0" noProof="0">
                <a:ln>
                  <a:noFill/>
                </a:ln>
                <a:solidFill>
                  <a:srgbClr val="0E5366"/>
                </a:solidFill>
                <a:effectLst/>
                <a:uLnTx/>
                <a:uFillTx/>
                <a:latin typeface="Arial"/>
                <a:sym typeface="Patrick Hand"/>
              </a:rPr>
              <a:t>1</a:t>
            </a:r>
            <a:endParaRPr kumimoji="0" lang="en-US" sz="2600" b="1" i="0" u="none" strike="noStrike" kern="0" cap="none" spc="0" normalizeH="0" baseline="0" noProof="0" dirty="0">
              <a:ln>
                <a:noFill/>
              </a:ln>
              <a:solidFill>
                <a:srgbClr val="0E5366"/>
              </a:solidFill>
              <a:effectLst/>
              <a:uLnTx/>
              <a:uFillTx/>
              <a:latin typeface="Arial"/>
              <a:sym typeface="Patrick Hand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4EC9757A-1185-4DD2-B685-8E94BD235473}"/>
              </a:ext>
            </a:extLst>
          </p:cNvPr>
          <p:cNvSpPr txBox="1"/>
          <p:nvPr/>
        </p:nvSpPr>
        <p:spPr>
          <a:xfrm>
            <a:off x="1796041" y="2803629"/>
            <a:ext cx="564888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MỘT SỐ LƯƠNG THỰC PHỔ BIẾN</a:t>
            </a:r>
          </a:p>
        </p:txBody>
      </p:sp>
      <p:grpSp>
        <p:nvGrpSpPr>
          <p:cNvPr id="19" name="Google Shape;3541;p39">
            <a:extLst>
              <a:ext uri="{FF2B5EF4-FFF2-40B4-BE49-F238E27FC236}">
                <a16:creationId xmlns:a16="http://schemas.microsoft.com/office/drawing/2014/main" xmlns="" id="{F3F663B1-7610-445F-BB46-7B660F9CD46B}"/>
              </a:ext>
            </a:extLst>
          </p:cNvPr>
          <p:cNvGrpSpPr/>
          <p:nvPr/>
        </p:nvGrpSpPr>
        <p:grpSpPr>
          <a:xfrm>
            <a:off x="984306" y="3837820"/>
            <a:ext cx="772365" cy="848480"/>
            <a:chOff x="496256" y="1136537"/>
            <a:chExt cx="747040" cy="738736"/>
          </a:xfrm>
        </p:grpSpPr>
        <p:sp>
          <p:nvSpPr>
            <p:cNvPr id="20" name="Google Shape;3542;p39">
              <a:extLst>
                <a:ext uri="{FF2B5EF4-FFF2-40B4-BE49-F238E27FC236}">
                  <a16:creationId xmlns:a16="http://schemas.microsoft.com/office/drawing/2014/main" xmlns="" id="{E78B8CA1-25F5-41B6-8085-2F435039C584}"/>
                </a:ext>
              </a:extLst>
            </p:cNvPr>
            <p:cNvSpPr/>
            <p:nvPr/>
          </p:nvSpPr>
          <p:spPr>
            <a:xfrm>
              <a:off x="496256" y="1176574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solidFill>
              <a:srgbClr val="FBF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3543;p39">
              <a:extLst>
                <a:ext uri="{FF2B5EF4-FFF2-40B4-BE49-F238E27FC236}">
                  <a16:creationId xmlns:a16="http://schemas.microsoft.com/office/drawing/2014/main" xmlns="" id="{3779BEE3-84DC-4993-B073-7F05A120A5C0}"/>
                </a:ext>
              </a:extLst>
            </p:cNvPr>
            <p:cNvSpPr/>
            <p:nvPr/>
          </p:nvSpPr>
          <p:spPr>
            <a:xfrm>
              <a:off x="583281" y="1136537"/>
              <a:ext cx="660015" cy="698699"/>
            </a:xfrm>
            <a:custGeom>
              <a:avLst/>
              <a:gdLst/>
              <a:ahLst/>
              <a:cxnLst/>
              <a:rect l="l" t="t" r="r" b="b"/>
              <a:pathLst>
                <a:path w="3565" h="3774" extrusionOk="0">
                  <a:moveTo>
                    <a:pt x="1733" y="0"/>
                  </a:moveTo>
                  <a:cubicBezTo>
                    <a:pt x="1553" y="0"/>
                    <a:pt x="1375" y="55"/>
                    <a:pt x="1208" y="153"/>
                  </a:cubicBezTo>
                  <a:cubicBezTo>
                    <a:pt x="833" y="361"/>
                    <a:pt x="566" y="700"/>
                    <a:pt x="398" y="1116"/>
                  </a:cubicBezTo>
                  <a:cubicBezTo>
                    <a:pt x="249" y="1510"/>
                    <a:pt x="95" y="1908"/>
                    <a:pt x="41" y="2342"/>
                  </a:cubicBezTo>
                  <a:cubicBezTo>
                    <a:pt x="23" y="2491"/>
                    <a:pt x="0" y="2663"/>
                    <a:pt x="41" y="2831"/>
                  </a:cubicBezTo>
                  <a:cubicBezTo>
                    <a:pt x="59" y="2962"/>
                    <a:pt x="59" y="3093"/>
                    <a:pt x="23" y="3206"/>
                  </a:cubicBezTo>
                  <a:cubicBezTo>
                    <a:pt x="0" y="3301"/>
                    <a:pt x="23" y="3360"/>
                    <a:pt x="95" y="3414"/>
                  </a:cubicBezTo>
                  <a:cubicBezTo>
                    <a:pt x="208" y="3473"/>
                    <a:pt x="303" y="3545"/>
                    <a:pt x="398" y="3622"/>
                  </a:cubicBezTo>
                  <a:cubicBezTo>
                    <a:pt x="525" y="3722"/>
                    <a:pt x="650" y="3773"/>
                    <a:pt x="787" y="3773"/>
                  </a:cubicBezTo>
                  <a:cubicBezTo>
                    <a:pt x="855" y="3773"/>
                    <a:pt x="925" y="3761"/>
                    <a:pt x="1000" y="3735"/>
                  </a:cubicBezTo>
                  <a:cubicBezTo>
                    <a:pt x="1321" y="3640"/>
                    <a:pt x="1642" y="3586"/>
                    <a:pt x="1982" y="3527"/>
                  </a:cubicBezTo>
                  <a:cubicBezTo>
                    <a:pt x="2262" y="3473"/>
                    <a:pt x="2565" y="3473"/>
                    <a:pt x="2868" y="3396"/>
                  </a:cubicBezTo>
                  <a:cubicBezTo>
                    <a:pt x="2922" y="3360"/>
                    <a:pt x="2999" y="3301"/>
                    <a:pt x="3076" y="3247"/>
                  </a:cubicBezTo>
                  <a:cubicBezTo>
                    <a:pt x="3131" y="3206"/>
                    <a:pt x="3167" y="3152"/>
                    <a:pt x="3167" y="3093"/>
                  </a:cubicBezTo>
                  <a:cubicBezTo>
                    <a:pt x="3189" y="2944"/>
                    <a:pt x="3280" y="2849"/>
                    <a:pt x="3393" y="2754"/>
                  </a:cubicBezTo>
                  <a:cubicBezTo>
                    <a:pt x="3452" y="2586"/>
                    <a:pt x="3488" y="2414"/>
                    <a:pt x="3529" y="2247"/>
                  </a:cubicBezTo>
                  <a:cubicBezTo>
                    <a:pt x="3529" y="2170"/>
                    <a:pt x="3565" y="2098"/>
                    <a:pt x="3547" y="2021"/>
                  </a:cubicBezTo>
                  <a:cubicBezTo>
                    <a:pt x="3529" y="1718"/>
                    <a:pt x="3452" y="1437"/>
                    <a:pt x="3226" y="1211"/>
                  </a:cubicBezTo>
                  <a:cubicBezTo>
                    <a:pt x="3131" y="1152"/>
                    <a:pt x="3054" y="1057"/>
                    <a:pt x="2981" y="967"/>
                  </a:cubicBezTo>
                  <a:cubicBezTo>
                    <a:pt x="2941" y="926"/>
                    <a:pt x="2922" y="890"/>
                    <a:pt x="2922" y="854"/>
                  </a:cubicBezTo>
                  <a:cubicBezTo>
                    <a:pt x="2904" y="700"/>
                    <a:pt x="2868" y="569"/>
                    <a:pt x="2773" y="456"/>
                  </a:cubicBezTo>
                  <a:cubicBezTo>
                    <a:pt x="2755" y="438"/>
                    <a:pt x="2755" y="419"/>
                    <a:pt x="2755" y="379"/>
                  </a:cubicBezTo>
                  <a:cubicBezTo>
                    <a:pt x="2737" y="379"/>
                    <a:pt x="2714" y="379"/>
                    <a:pt x="2696" y="361"/>
                  </a:cubicBezTo>
                  <a:cubicBezTo>
                    <a:pt x="2529" y="193"/>
                    <a:pt x="2321" y="62"/>
                    <a:pt x="2058" y="39"/>
                  </a:cubicBezTo>
                  <a:cubicBezTo>
                    <a:pt x="2000" y="21"/>
                    <a:pt x="1963" y="21"/>
                    <a:pt x="1923" y="21"/>
                  </a:cubicBezTo>
                  <a:cubicBezTo>
                    <a:pt x="1859" y="7"/>
                    <a:pt x="1796" y="0"/>
                    <a:pt x="1733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D05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sp>
        <p:nvSpPr>
          <p:cNvPr id="22" name="Google Shape;3547;p39">
            <a:extLst>
              <a:ext uri="{FF2B5EF4-FFF2-40B4-BE49-F238E27FC236}">
                <a16:creationId xmlns:a16="http://schemas.microsoft.com/office/drawing/2014/main" xmlns="" id="{CB8A152D-D8E7-45F5-A0EA-2ED9EC2A4203}"/>
              </a:ext>
            </a:extLst>
          </p:cNvPr>
          <p:cNvSpPr txBox="1">
            <a:spLocks/>
          </p:cNvSpPr>
          <p:nvPr/>
        </p:nvSpPr>
        <p:spPr>
          <a:xfrm>
            <a:off x="1056350" y="3994901"/>
            <a:ext cx="718228" cy="488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Patrick Hand"/>
              <a:buNone/>
              <a:defRPr sz="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914400">
              <a:buClr>
                <a:srgbClr val="0E5366"/>
              </a:buClr>
            </a:pPr>
            <a:r>
              <a:rPr lang="en-US" sz="2600" kern="0" dirty="0">
                <a:solidFill>
                  <a:srgbClr val="0E5366"/>
                </a:solidFill>
                <a:latin typeface="Arial"/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22DF724B-34DC-46B0-AA36-19DDAE877104}"/>
              </a:ext>
            </a:extLst>
          </p:cNvPr>
          <p:cNvSpPr txBox="1"/>
          <p:nvPr/>
        </p:nvSpPr>
        <p:spPr>
          <a:xfrm>
            <a:off x="1796018" y="4011479"/>
            <a:ext cx="538141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600" b="1" kern="0" dirty="0">
                <a:solidFill>
                  <a:srgbClr val="0E5366"/>
                </a:solidFill>
                <a:cs typeface="Arial"/>
                <a:sym typeface="Arial"/>
              </a:rPr>
              <a:t>MỘT SỐ THỰC PHẨM PHỔ BIẾN</a:t>
            </a:r>
          </a:p>
        </p:txBody>
      </p:sp>
    </p:spTree>
    <p:extLst>
      <p:ext uri="{BB962C8B-B14F-4D97-AF65-F5344CB8AC3E}">
        <p14:creationId xmlns:p14="http://schemas.microsoft.com/office/powerpoint/2010/main" val="3599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  <p:bldP spid="17" grpId="0"/>
      <p:bldP spid="18" grpId="0"/>
      <p:bldP spid="22" grpId="0"/>
      <p:bldP spid="2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379ED12C-CFF8-41E0-A391-9CAD56222CD4}"/>
              </a:ext>
            </a:extLst>
          </p:cNvPr>
          <p:cNvSpPr txBox="1"/>
          <p:nvPr/>
        </p:nvSpPr>
        <p:spPr>
          <a:xfrm>
            <a:off x="2153808" y="362599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7399E80B-36F1-44D0-AA8E-04EBFA982D27}"/>
              </a:ext>
            </a:extLst>
          </p:cNvPr>
          <p:cNvSpPr txBox="1"/>
          <p:nvPr/>
        </p:nvSpPr>
        <p:spPr>
          <a:xfrm>
            <a:off x="769770" y="914892"/>
            <a:ext cx="7604479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Việt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Nam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quốc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gia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sản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xuất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xuất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khẩu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hàng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đầu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thế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giới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Em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hãy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</a:p>
        </p:txBody>
      </p:sp>
      <p:sp>
        <p:nvSpPr>
          <p:cNvPr id="8" name="Arrow: Pentagon 7">
            <a:extLst>
              <a:ext uri="{FF2B5EF4-FFF2-40B4-BE49-F238E27FC236}">
                <a16:creationId xmlns:a16="http://schemas.microsoft.com/office/drawing/2014/main" xmlns="" id="{6483B3DB-48B0-4371-9099-5DD65DB2FA6B}"/>
              </a:ext>
            </a:extLst>
          </p:cNvPr>
          <p:cNvSpPr/>
          <p:nvPr/>
        </p:nvSpPr>
        <p:spPr>
          <a:xfrm>
            <a:off x="1049869" y="2324100"/>
            <a:ext cx="7360355" cy="831542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Kể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tên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hai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khu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vực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sản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xuất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gạo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chính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ở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Việt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nam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.</a:t>
            </a:r>
          </a:p>
        </p:txBody>
      </p:sp>
      <p:sp>
        <p:nvSpPr>
          <p:cNvPr id="9" name="Arrow: Pentagon 8">
            <a:extLst>
              <a:ext uri="{FF2B5EF4-FFF2-40B4-BE49-F238E27FC236}">
                <a16:creationId xmlns:a16="http://schemas.microsoft.com/office/drawing/2014/main" xmlns="" id="{12EE4BFC-08AF-42AC-B583-CF42E82CC775}"/>
              </a:ext>
            </a:extLst>
          </p:cNvPr>
          <p:cNvSpPr/>
          <p:nvPr/>
        </p:nvSpPr>
        <p:spPr>
          <a:xfrm>
            <a:off x="1049869" y="3341369"/>
            <a:ext cx="7360355" cy="831542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Tại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sao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phải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thu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hoạch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lúa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đúng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thời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BF2E9">
                    <a:lumMod val="25000"/>
                  </a:srgbClr>
                </a:solidFill>
                <a:sym typeface="Arial"/>
              </a:rPr>
              <a:t>vụ</a:t>
            </a:r>
            <a:r>
              <a:rPr lang="en-US" sz="2200" kern="0" dirty="0">
                <a:solidFill>
                  <a:srgbClr val="FBF2E9">
                    <a:lumMod val="25000"/>
                  </a:srgbClr>
                </a:solidFill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980583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8" grpId="0" animBg="1"/>
      <p:bldP spid="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2A081E8B-4A81-4B4B-9BCE-C8475ED9F08E}"/>
              </a:ext>
            </a:extLst>
          </p:cNvPr>
          <p:cNvSpPr txBox="1"/>
          <p:nvPr/>
        </p:nvSpPr>
        <p:spPr>
          <a:xfrm>
            <a:off x="2153806" y="30876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0C03A7D-3468-4044-97A5-52A8334FA4FE}"/>
              </a:ext>
            </a:extLst>
          </p:cNvPr>
          <p:cNvSpPr txBox="1"/>
          <p:nvPr/>
        </p:nvSpPr>
        <p:spPr>
          <a:xfrm>
            <a:off x="482607" y="865334"/>
            <a:ext cx="8178801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Gạo là lương thực, cung cấp lượng lớn tinh bột cho con người.</a:t>
            </a:r>
          </a:p>
          <a:p>
            <a:pPr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Hai k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hu vực sản xuất lúa gạo lớn nhất Việt Nam là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: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A283BE4-604D-4961-9ED6-C00F8DF7FD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283" y="2284795"/>
            <a:ext cx="3876677" cy="256487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A57E742A-DA63-4467-9BC1-1E6AEBAEFF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0056" y="2284795"/>
            <a:ext cx="3876675" cy="2564872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AB2AAB10-0B16-4297-A9AB-F133C2075A3E}"/>
              </a:ext>
            </a:extLst>
          </p:cNvPr>
          <p:cNvSpPr txBox="1"/>
          <p:nvPr/>
        </p:nvSpPr>
        <p:spPr>
          <a:xfrm>
            <a:off x="765355" y="5040506"/>
            <a:ext cx="342053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Đồng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bằng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Hồng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43CD0279-0ED4-467A-97ED-AFE66B1A3A74}"/>
              </a:ext>
            </a:extLst>
          </p:cNvPr>
          <p:cNvSpPr txBox="1"/>
          <p:nvPr/>
        </p:nvSpPr>
        <p:spPr>
          <a:xfrm>
            <a:off x="4574833" y="5040505"/>
            <a:ext cx="408657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 defTabSz="91440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Đồng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bằng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sông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Cửu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Long</a:t>
            </a:r>
          </a:p>
        </p:txBody>
      </p:sp>
    </p:spTree>
    <p:extLst>
      <p:ext uri="{BB962C8B-B14F-4D97-AF65-F5344CB8AC3E}">
        <p14:creationId xmlns:p14="http://schemas.microsoft.com/office/powerpoint/2010/main" val="3285535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B8847A7F-81C5-49B1-87D1-AA8DA0673F7B}"/>
              </a:ext>
            </a:extLst>
          </p:cNvPr>
          <p:cNvSpPr txBox="1"/>
          <p:nvPr/>
        </p:nvSpPr>
        <p:spPr>
          <a:xfrm>
            <a:off x="781155" y="976293"/>
            <a:ext cx="7581684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Cần phải thu hoạch lúa đúng thời vụ để: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Đảm bảo hạt gạo có chất lượng tốt nhất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.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Segoe UI" panose="020B0502040204020203" pitchFamily="34" charset="0"/>
              <a:sym typeface="Arial"/>
            </a:endParaRP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Tránh bị hao phí khi thụ hoạch vì nếu thu hoạch vào lúc lúa quá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chín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thì hạt rơi rụng ra đất rất nhiều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.</a:t>
            </a:r>
            <a:endParaRPr lang="vi-VN" sz="2200" kern="0" dirty="0">
              <a:solidFill>
                <a:srgbClr val="0E5366">
                  <a:lumMod val="75000"/>
                </a:srgbClr>
              </a:solidFill>
              <a:cs typeface="Segoe UI" panose="020B0502040204020203" pitchFamily="34" charset="0"/>
              <a:sym typeface="Arial"/>
            </a:endParaRP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+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Segoe UI" panose="020B0502040204020203" pitchFamily="34" charset="0"/>
                <a:sym typeface="Arial"/>
              </a:rPr>
              <a:t> Chuẩn bị đất, kịp thời làm vụ khác.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D755FFE-457D-4596-BA08-A586F7835D31}"/>
              </a:ext>
            </a:extLst>
          </p:cNvPr>
          <p:cNvSpPr txBox="1"/>
          <p:nvPr/>
        </p:nvSpPr>
        <p:spPr>
          <a:xfrm>
            <a:off x="2153806" y="308768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xmlns="" id="{48CC0887-D394-45D5-B1F7-E177BEADC0F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791207" y="3287065"/>
            <a:ext cx="2415825" cy="2319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999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6F72C5-2C1B-414B-AC4C-63A81A536D76}"/>
              </a:ext>
            </a:extLst>
          </p:cNvPr>
          <p:cNvSpPr txBox="1"/>
          <p:nvPr/>
        </p:nvSpPr>
        <p:spPr>
          <a:xfrm>
            <a:off x="1333379" y="2705078"/>
            <a:ext cx="72886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đủ lượng thức ăn phù hợp với từng đối tượng.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xmlns="" id="{FDA0E4C3-6C45-4C57-B8E4-693EA8C9AAE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669455" y="1350072"/>
            <a:ext cx="502260" cy="924487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5DF2D08C-9F10-4DFB-9A0D-9A806986C0A0}"/>
              </a:ext>
            </a:extLst>
          </p:cNvPr>
          <p:cNvSpPr/>
          <p:nvPr/>
        </p:nvSpPr>
        <p:spPr>
          <a:xfrm>
            <a:off x="1333368" y="1350068"/>
            <a:ext cx="6926436" cy="924486"/>
          </a:xfrm>
          <a:prstGeom prst="roundRect">
            <a:avLst/>
          </a:prstGeom>
          <a:solidFill>
            <a:schemeClr val="bg2">
              <a:lumMod val="75000"/>
            </a:schemeClr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Để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xây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dựng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một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khẩu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phần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ăn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hợp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lí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cần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dựa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vào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những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yếu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tố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sym typeface="Arial"/>
              </a:rPr>
              <a:t>nào</a:t>
            </a:r>
            <a:r>
              <a:rPr lang="en-US" sz="2200" kern="0" dirty="0">
                <a:solidFill>
                  <a:srgbClr val="FFFFFF"/>
                </a:solidFill>
                <a:sym typeface="Arial"/>
              </a:rPr>
              <a:t>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9AFE9D6C-62F3-436D-B07A-09E74C1996FA}"/>
              </a:ext>
            </a:extLst>
          </p:cNvPr>
          <p:cNvSpPr txBox="1"/>
          <p:nvPr/>
        </p:nvSpPr>
        <p:spPr>
          <a:xfrm>
            <a:off x="1333374" y="3350274"/>
            <a:ext cx="73816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đủ các thành phần 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di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 dưỡng hữu cơ, vitamin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và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muối khoáng.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cs typeface="Arial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F5A0E93-04BD-4877-95B4-697DE06E788E}"/>
              </a:ext>
            </a:extLst>
          </p:cNvPr>
          <p:cNvSpPr txBox="1"/>
          <p:nvPr/>
        </p:nvSpPr>
        <p:spPr>
          <a:xfrm>
            <a:off x="1333379" y="4326356"/>
            <a:ext cx="728869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buClr>
                <a:srgbClr val="000000"/>
              </a:buClr>
              <a:buFont typeface="Arial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Đảm bảo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cung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cấp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đủ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năng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lượng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cho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nhu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cầu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cơ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thể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.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xmlns="" id="{B232C34B-22E3-45A3-BE14-88F97151708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69455" y="2612277"/>
            <a:ext cx="502260" cy="664366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17551228-53E2-4430-9A97-B35B67FFA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69455" y="3376509"/>
            <a:ext cx="502260" cy="664366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xmlns="" id="{A68F8C20-B506-4128-8E31-9AE100BA6B7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69455" y="4140748"/>
            <a:ext cx="502260" cy="66436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5BBB99F4-A61F-47F5-A255-A3015F60C89C}"/>
              </a:ext>
            </a:extLst>
          </p:cNvPr>
          <p:cNvSpPr txBox="1"/>
          <p:nvPr/>
        </p:nvSpPr>
        <p:spPr>
          <a:xfrm>
            <a:off x="2153808" y="362599"/>
            <a:ext cx="4836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E5366"/>
                </a:solidFill>
                <a:cs typeface="Arial"/>
                <a:sym typeface="Arial"/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423598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 animBg="1"/>
      <p:bldP spid="18" grpId="0"/>
      <p:bldP spid="1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450" y="33338"/>
            <a:ext cx="5753100" cy="5648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79851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1530;p55">
            <a:extLst>
              <a:ext uri="{FF2B5EF4-FFF2-40B4-BE49-F238E27FC236}">
                <a16:creationId xmlns:a16="http://schemas.microsoft.com/office/drawing/2014/main" xmlns="" id="{65CC0918-3466-43FD-8F2E-48BCF006049F}"/>
              </a:ext>
            </a:extLst>
          </p:cNvPr>
          <p:cNvSpPr txBox="1">
            <a:spLocks/>
          </p:cNvSpPr>
          <p:nvPr/>
        </p:nvSpPr>
        <p:spPr>
          <a:xfrm>
            <a:off x="940743" y="1409700"/>
            <a:ext cx="4469457" cy="27376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 sz="1400" b="0" i="0" u="none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Vẽ sơ đồ tư duy cho bài học để hệ thống lại kiến thức.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vi-VN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Học bài và trả lời câu hỏi SGK.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52400" indent="0" algn="just" defTabSz="9144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rgbClr val="0E5366"/>
              </a:buClr>
              <a:buFont typeface="Open Sans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Ôn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kiến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200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200" kern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</a:rPr>
              <a:t> 4.</a:t>
            </a:r>
            <a:endParaRPr lang="en-US" sz="2200" kern="0" dirty="0">
              <a:solidFill>
                <a:srgbClr val="0E5366">
                  <a:lumMod val="75000"/>
                </a:srgbClr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504A25F4-8340-42DF-82B1-2862A79C4020}"/>
              </a:ext>
            </a:extLst>
          </p:cNvPr>
          <p:cNvSpPr txBox="1"/>
          <p:nvPr/>
        </p:nvSpPr>
        <p:spPr>
          <a:xfrm>
            <a:off x="1619158" y="508879"/>
            <a:ext cx="5905684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3400" b="1" kern="0" dirty="0">
                <a:solidFill>
                  <a:srgbClr val="0E5366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DẶN DÒ</a:t>
            </a:r>
          </a:p>
        </p:txBody>
      </p:sp>
      <p:pic>
        <p:nvPicPr>
          <p:cNvPr id="14" name="Picture 8">
            <a:extLst>
              <a:ext uri="{FF2B5EF4-FFF2-40B4-BE49-F238E27FC236}">
                <a16:creationId xmlns:a16="http://schemas.microsoft.com/office/drawing/2014/main" xmlns="" id="{EAF4E10B-7577-4C54-BD65-1C1530BC9F7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5181600" y="1675637"/>
            <a:ext cx="3962400" cy="2955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822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2" name="Google Shape;4132;p62"/>
          <p:cNvSpPr txBox="1">
            <a:spLocks noGrp="1"/>
          </p:cNvSpPr>
          <p:nvPr>
            <p:ph type="title"/>
          </p:nvPr>
        </p:nvSpPr>
        <p:spPr>
          <a:xfrm>
            <a:off x="647623" y="1707989"/>
            <a:ext cx="7848754" cy="15663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latin typeface="+mj-lt"/>
              </a:rPr>
              <a:t>CẢM ƠN CÁC EM ĐÃ LẮNG NGHE BÀI GIẢNG</a:t>
            </a:r>
            <a:endParaRPr sz="4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50223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032" y="444500"/>
            <a:ext cx="5220929" cy="548968"/>
          </a:xfrm>
        </p:spPr>
        <p:txBody>
          <a:bodyPr>
            <a:normAutofit/>
          </a:bodyPr>
          <a:lstStyle/>
          <a:p>
            <a:pPr algn="l"/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1.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phổ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44628" y="0"/>
            <a:ext cx="6456247" cy="49240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2600" b="1" dirty="0">
                <a:ln w="10541" cmpd="sng">
                  <a:solidFill>
                    <a:srgbClr val="4F81BD">
                      <a:shade val="88000"/>
                      <a:satMod val="110000"/>
                    </a:srgbClr>
                  </a:solidFill>
                  <a:prstDash val="solid"/>
                </a:ln>
                <a:solidFill>
                  <a:sysClr val="windowText" lastClr="000000"/>
                </a:solidFill>
              </a:rPr>
              <a:t>BÀI 14: MỘT SỐ LƯƠNG THỰC – THỰC PHẨM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762028" y="891125"/>
            <a:ext cx="8572963" cy="480476"/>
          </a:xfrm>
          <a:prstGeom prst="rect">
            <a:avLst/>
          </a:prstGeom>
        </p:spPr>
        <p:txBody>
          <a:bodyPr vert="horz" lIns="91397" tIns="45697" rIns="91397" bIns="4569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sz="2800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Pentagon 6"/>
          <p:cNvSpPr/>
          <p:nvPr/>
        </p:nvSpPr>
        <p:spPr>
          <a:xfrm>
            <a:off x="105582" y="1038471"/>
            <a:ext cx="580255" cy="212969"/>
          </a:xfrm>
          <a:prstGeom prst="homePlate">
            <a:avLst/>
          </a:prstGeom>
          <a:solidFill>
            <a:srgbClr val="C198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Chevron 7"/>
          <p:cNvSpPr/>
          <p:nvPr/>
        </p:nvSpPr>
        <p:spPr>
          <a:xfrm>
            <a:off x="415848" y="1040707"/>
            <a:ext cx="269989" cy="198318"/>
          </a:xfrm>
          <a:prstGeom prst="chevron">
            <a:avLst/>
          </a:prstGeom>
          <a:solidFill>
            <a:srgbClr val="7030A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7" tIns="45697" rIns="91397" bIns="45697" rtlCol="0" anchor="ctr"/>
          <a:lstStyle/>
          <a:p>
            <a:pPr algn="ctr"/>
            <a:endParaRPr lang="en-US" sz="28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558817" y="5159151"/>
            <a:ext cx="5527783" cy="54316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4" tIns="45701" rIns="91404" bIns="45701" rtlCol="0" anchor="ctr"/>
          <a:lstStyle/>
          <a:p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Hình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14.1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Một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số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loại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lương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thực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chủ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yếu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ở </a:t>
            </a:r>
            <a:r>
              <a:rPr lang="en-US" b="1" dirty="0" err="1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Việt</a:t>
            </a:r>
            <a:r>
              <a:rPr lang="en-US" b="1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 Nam</a:t>
            </a:r>
          </a:p>
          <a:p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337471"/>
            <a:ext cx="5280759" cy="19367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44" y="3274169"/>
            <a:ext cx="5247421" cy="1809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617640" y="2834550"/>
            <a:ext cx="10668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Lúa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84640" y="2812509"/>
            <a:ext cx="990600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Ngô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43048" y="4686309"/>
            <a:ext cx="1612893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Khoai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  <a:r>
              <a:rPr lang="en-US" sz="2400" b="1" dirty="0" err="1">
                <a:solidFill>
                  <a:schemeClr val="bg1"/>
                </a:solidFill>
              </a:rPr>
              <a:t>lang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251279" y="4644619"/>
            <a:ext cx="1678279" cy="461633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</a:rPr>
              <a:t>Sắn</a:t>
            </a:r>
            <a:r>
              <a:rPr lang="en-US" sz="2400" b="1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33318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animBg="1"/>
      <p:bldP spid="8" grpId="0" animBg="1"/>
      <p:bldP spid="9" grpId="0" animBg="1"/>
      <p:bldP spid="12" grpId="0"/>
      <p:bldP spid="17" grpId="0"/>
      <p:bldP spid="26" grpId="0"/>
      <p:bldP spid="2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BB9E4AE9-EA3B-4C92-997C-5B36AF4617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13751" y="2127250"/>
            <a:ext cx="1957388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FE9F4A86-9A5C-49CE-BB3B-D9CEBD1495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573" y="2135201"/>
            <a:ext cx="1957388" cy="145256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F6824E37-36F2-460B-9D5B-0DF002A203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76976" y="436486"/>
            <a:ext cx="1964532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760CD266-5ADC-497F-880B-8631B10D6287}"/>
              </a:ext>
            </a:extLst>
          </p:cNvPr>
          <p:cNvGrpSpPr/>
          <p:nvPr/>
        </p:nvGrpSpPr>
        <p:grpSpPr>
          <a:xfrm>
            <a:off x="651824" y="431358"/>
            <a:ext cx="1975985" cy="1465628"/>
            <a:chOff x="1164097" y="523783"/>
            <a:chExt cx="2634646" cy="1758754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xmlns="" id="{194F6035-C062-4164-B400-BB793D6BE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88893" y="529937"/>
              <a:ext cx="2609850" cy="1752600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7C0EC213-F771-4C95-8A3B-E9DC1D27AC7D}"/>
                </a:ext>
              </a:extLst>
            </p:cNvPr>
            <p:cNvSpPr txBox="1"/>
            <p:nvPr/>
          </p:nvSpPr>
          <p:spPr>
            <a:xfrm>
              <a:off x="1164097" y="523783"/>
              <a:ext cx="1052297" cy="461665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00" b="1" dirty="0" err="1">
                  <a:solidFill>
                    <a:srgbClr val="522D0F"/>
                  </a:solidFill>
                </a:rPr>
                <a:t>Sắn</a:t>
              </a:r>
              <a:endParaRPr lang="en-US" sz="1900" b="1" dirty="0">
                <a:solidFill>
                  <a:srgbClr val="522D0F"/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20E345EF-440E-4399-8EC9-5253382B2640}"/>
              </a:ext>
            </a:extLst>
          </p:cNvPr>
          <p:cNvSpPr txBox="1"/>
          <p:nvPr/>
        </p:nvSpPr>
        <p:spPr>
          <a:xfrm>
            <a:off x="2755883" y="427691"/>
            <a:ext cx="78922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Gạo</a:t>
            </a:r>
            <a:endParaRPr lang="en-US" sz="1900" b="1" dirty="0">
              <a:solidFill>
                <a:srgbClr val="1A0A03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F814BB7A-D5B5-45D5-B575-CF8E86C20FE0}"/>
              </a:ext>
            </a:extLst>
          </p:cNvPr>
          <p:cNvSpPr txBox="1"/>
          <p:nvPr/>
        </p:nvSpPr>
        <p:spPr>
          <a:xfrm>
            <a:off x="573087" y="3208927"/>
            <a:ext cx="1179527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Lúa</a:t>
            </a:r>
            <a:r>
              <a:rPr lang="en-US" sz="1900" b="1" dirty="0">
                <a:solidFill>
                  <a:srgbClr val="1A0A03"/>
                </a:solidFill>
              </a:rPr>
              <a:t> </a:t>
            </a:r>
            <a:r>
              <a:rPr lang="en-US" sz="1900" b="1" dirty="0" err="1">
                <a:solidFill>
                  <a:srgbClr val="1A0A03"/>
                </a:solidFill>
              </a:rPr>
              <a:t>mì</a:t>
            </a:r>
            <a:endParaRPr lang="en-US" sz="1900" b="1" dirty="0">
              <a:solidFill>
                <a:srgbClr val="1A0A03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38708AA9-3E2C-4D91-BDE5-514838DE4AC1}"/>
              </a:ext>
            </a:extLst>
          </p:cNvPr>
          <p:cNvSpPr txBox="1"/>
          <p:nvPr/>
        </p:nvSpPr>
        <p:spPr>
          <a:xfrm>
            <a:off x="2798737" y="3201498"/>
            <a:ext cx="78922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Ngô</a:t>
            </a:r>
            <a:endParaRPr lang="en-US" sz="1900" b="1" dirty="0">
              <a:solidFill>
                <a:srgbClr val="1A0A03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55B01831-08EB-4C74-807C-299C8D3A1D23}"/>
              </a:ext>
            </a:extLst>
          </p:cNvPr>
          <p:cNvGrpSpPr/>
          <p:nvPr/>
        </p:nvGrpSpPr>
        <p:grpSpPr>
          <a:xfrm>
            <a:off x="621717" y="3997616"/>
            <a:ext cx="2006097" cy="1452563"/>
            <a:chOff x="2493818" y="4554681"/>
            <a:chExt cx="2674796" cy="1743075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A934028A-C86E-4E7E-B2C1-53D674C4FEC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93818" y="4554681"/>
              <a:ext cx="2619375" cy="1743075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8EAB375A-E6DE-4FE5-8679-B5A893442609}"/>
                </a:ext>
              </a:extLst>
            </p:cNvPr>
            <p:cNvSpPr txBox="1"/>
            <p:nvPr/>
          </p:nvSpPr>
          <p:spPr>
            <a:xfrm>
              <a:off x="3588329" y="5836091"/>
              <a:ext cx="1580285" cy="461665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00" b="1" dirty="0" err="1">
                  <a:solidFill>
                    <a:srgbClr val="1A0A03"/>
                  </a:solidFill>
                </a:rPr>
                <a:t>Khoai</a:t>
              </a:r>
              <a:r>
                <a:rPr lang="en-US" sz="1900" b="1" dirty="0">
                  <a:solidFill>
                    <a:srgbClr val="1A0A03"/>
                  </a:solidFill>
                </a:rPr>
                <a:t> </a:t>
              </a:r>
              <a:r>
                <a:rPr lang="en-US" sz="1900" b="1" dirty="0" err="1">
                  <a:solidFill>
                    <a:srgbClr val="1A0A03"/>
                  </a:solidFill>
                </a:rPr>
                <a:t>tây</a:t>
              </a:r>
              <a:endParaRPr lang="en-US" sz="1900" b="1" dirty="0">
                <a:solidFill>
                  <a:srgbClr val="1A0A03"/>
                </a:solidFill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63D54282-7DE2-4E85-9219-88FB89FF255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13751" y="3997616"/>
            <a:ext cx="1862732" cy="14605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AFE596E0-DCA0-446F-80DA-1531B9389D81}"/>
              </a:ext>
            </a:extLst>
          </p:cNvPr>
          <p:cNvSpPr txBox="1"/>
          <p:nvPr/>
        </p:nvSpPr>
        <p:spPr>
          <a:xfrm>
            <a:off x="2853583" y="5066181"/>
            <a:ext cx="1718443" cy="364386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lIns="71300" tIns="35651" rIns="71300" bIns="35651" rtlCol="0">
            <a:spAutoFit/>
          </a:bodyPr>
          <a:lstStyle/>
          <a:p>
            <a:pPr algn="ctr"/>
            <a:r>
              <a:rPr lang="en-US" sz="1900" b="1" dirty="0" err="1">
                <a:solidFill>
                  <a:srgbClr val="1A0A03"/>
                </a:solidFill>
              </a:rPr>
              <a:t>Khoai</a:t>
            </a:r>
            <a:r>
              <a:rPr lang="en-US" sz="1900" b="1" dirty="0">
                <a:solidFill>
                  <a:srgbClr val="1A0A03"/>
                </a:solidFill>
              </a:rPr>
              <a:t> lang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3A6C9B55-3A2E-44BE-AF30-CDDED45C2806}"/>
              </a:ext>
            </a:extLst>
          </p:cNvPr>
          <p:cNvGrpSpPr/>
          <p:nvPr/>
        </p:nvGrpSpPr>
        <p:grpSpPr>
          <a:xfrm>
            <a:off x="5454769" y="436486"/>
            <a:ext cx="3387908" cy="669638"/>
            <a:chOff x="7661564" y="304800"/>
            <a:chExt cx="4031672" cy="803564"/>
          </a:xfrm>
          <a:solidFill>
            <a:srgbClr val="EFDD92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xmlns="" id="{61380178-CB2E-4ADC-A21F-8A3B01212D73}"/>
                </a:ext>
              </a:extLst>
            </p:cNvPr>
            <p:cNvSpPr/>
            <p:nvPr/>
          </p:nvSpPr>
          <p:spPr>
            <a:xfrm>
              <a:off x="7661564" y="304800"/>
              <a:ext cx="4031672" cy="803564"/>
            </a:xfrm>
            <a:prstGeom prst="round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32946DC1-1F3B-4078-9DCC-8F7CD3DC9514}"/>
                </a:ext>
              </a:extLst>
            </p:cNvPr>
            <p:cNvSpPr txBox="1"/>
            <p:nvPr/>
          </p:nvSpPr>
          <p:spPr>
            <a:xfrm>
              <a:off x="7876308" y="470527"/>
              <a:ext cx="3816927" cy="553997"/>
            </a:xfrm>
            <a:prstGeom prst="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985002"/>
                  </a:solidFill>
                </a:rPr>
                <a:t>MỘT SỐ LƯƠNG THỰC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8E2AA7DB-DC37-4F15-A91E-3D5A5C8F51BB}"/>
              </a:ext>
            </a:extLst>
          </p:cNvPr>
          <p:cNvSpPr txBox="1"/>
          <p:nvPr/>
        </p:nvSpPr>
        <p:spPr>
          <a:xfrm>
            <a:off x="5169011" y="1257300"/>
            <a:ext cx="3690599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2813" indent="-222813" algn="just">
              <a:lnSpc>
                <a:spcPct val="150000"/>
              </a:lnSpc>
              <a:buFontTx/>
              <a:buChar char="-"/>
            </a:pPr>
            <a:r>
              <a:rPr lang="en-US" sz="1900" b="1" dirty="0" err="1">
                <a:solidFill>
                  <a:srgbClr val="FF0000"/>
                </a:solidFill>
              </a:rPr>
              <a:t>Thành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phần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chủ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yếu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có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lương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thực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bột</a:t>
            </a:r>
            <a:r>
              <a:rPr lang="en-US" sz="1900" b="1" dirty="0">
                <a:solidFill>
                  <a:srgbClr val="FF0000"/>
                </a:solidFill>
              </a:rPr>
              <a:t>. </a:t>
            </a:r>
            <a:r>
              <a:rPr lang="en-US" sz="1900" b="1" dirty="0" err="1">
                <a:solidFill>
                  <a:srgbClr val="FF0000"/>
                </a:solidFill>
              </a:rPr>
              <a:t>Đây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nguồn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cung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cấp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chính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năng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lượng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và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bột</a:t>
            </a:r>
            <a:r>
              <a:rPr lang="en-US" sz="1900" b="1" dirty="0">
                <a:solidFill>
                  <a:srgbClr val="FF0000"/>
                </a:solidFill>
              </a:rPr>
              <a:t> carbohydrate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khẩu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phần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ăn</a:t>
            </a:r>
            <a:r>
              <a:rPr lang="en-US" sz="1900" b="1" dirty="0">
                <a:solidFill>
                  <a:srgbClr val="FF0000"/>
                </a:solidFill>
              </a:rPr>
              <a:t>.</a:t>
            </a:r>
          </a:p>
          <a:p>
            <a:pPr marL="222813" indent="-222813" algn="just">
              <a:lnSpc>
                <a:spcPct val="150000"/>
              </a:lnSpc>
              <a:buFontTx/>
              <a:buChar char="-"/>
            </a:pPr>
            <a:r>
              <a:rPr lang="en-US" sz="1900" b="1" dirty="0" err="1">
                <a:solidFill>
                  <a:srgbClr val="FF0000"/>
                </a:solidFill>
              </a:rPr>
              <a:t>Ngoài</a:t>
            </a:r>
            <a:r>
              <a:rPr lang="en-US" sz="1900" b="1" dirty="0">
                <a:solidFill>
                  <a:srgbClr val="FF0000"/>
                </a:solidFill>
              </a:rPr>
              <a:t> ra </a:t>
            </a:r>
            <a:r>
              <a:rPr lang="en-US" sz="1900" b="1" dirty="0" err="1">
                <a:solidFill>
                  <a:srgbClr val="FF0000"/>
                </a:solidFill>
              </a:rPr>
              <a:t>trong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lương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thực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còn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chứa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một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số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khác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như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đạm</a:t>
            </a:r>
            <a:r>
              <a:rPr lang="en-US" sz="1900" b="1" dirty="0">
                <a:solidFill>
                  <a:srgbClr val="FF0000"/>
                </a:solidFill>
              </a:rPr>
              <a:t>, </a:t>
            </a:r>
            <a:r>
              <a:rPr lang="en-US" sz="1900" b="1" dirty="0" err="1">
                <a:solidFill>
                  <a:srgbClr val="FF0000"/>
                </a:solidFill>
              </a:rPr>
              <a:t>chất</a:t>
            </a:r>
            <a:r>
              <a:rPr lang="en-US" sz="1900" b="1" dirty="0">
                <a:solidFill>
                  <a:srgbClr val="FF0000"/>
                </a:solidFill>
              </a:rPr>
              <a:t> </a:t>
            </a:r>
            <a:r>
              <a:rPr lang="en-US" sz="1900" b="1" dirty="0" err="1">
                <a:solidFill>
                  <a:srgbClr val="FF0000"/>
                </a:solidFill>
              </a:rPr>
              <a:t>béo</a:t>
            </a:r>
            <a:r>
              <a:rPr lang="en-US" sz="1900" b="1" dirty="0">
                <a:solidFill>
                  <a:srgbClr val="FF0000"/>
                </a:solidFill>
              </a:rPr>
              <a:t>, vitamin…. </a:t>
            </a:r>
          </a:p>
        </p:txBody>
      </p:sp>
    </p:spTree>
    <p:extLst>
      <p:ext uri="{BB962C8B-B14F-4D97-AF65-F5344CB8AC3E}">
        <p14:creationId xmlns:p14="http://schemas.microsoft.com/office/powerpoint/2010/main" val="370340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36908" y="555937"/>
            <a:ext cx="5220929" cy="548968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phổ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biến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989586" y="1"/>
            <a:ext cx="6952985" cy="52318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lIns="91404" tIns="45701" rIns="91404" bIns="45701">
            <a:spAutoFit/>
          </a:bodyPr>
          <a:lstStyle/>
          <a:p>
            <a:pPr algn="ctr"/>
            <a:r>
              <a:rPr lang="en-US" sz="2800" b="1" dirty="0">
                <a:ln w="10541" cmpd="sng">
                  <a:solidFill>
                    <a:srgbClr val="4F81BD">
                      <a:shade val="88000"/>
                      <a:satMod val="110000"/>
                    </a:srgbClr>
                  </a:solidFill>
                  <a:prstDash val="solid"/>
                </a:ln>
                <a:solidFill>
                  <a:sysClr val="windowText" lastClr="000000"/>
                </a:solidFill>
              </a:rPr>
              <a:t>BÀI 14: MỘT SỐ LƯƠNG THỰC – THỰC PHẨM</a:t>
            </a:r>
          </a:p>
        </p:txBody>
      </p:sp>
      <p:sp>
        <p:nvSpPr>
          <p:cNvPr id="7" name="Rectangle 6"/>
          <p:cNvSpPr/>
          <p:nvPr/>
        </p:nvSpPr>
        <p:spPr>
          <a:xfrm>
            <a:off x="673644" y="1126733"/>
            <a:ext cx="8241787" cy="3108505"/>
          </a:xfrm>
          <a:prstGeom prst="rect">
            <a:avLst/>
          </a:prstGeom>
        </p:spPr>
        <p:txBody>
          <a:bodyPr wrap="square" lIns="91404" tIns="45701" rIns="91404" bIns="45701">
            <a:spAutoFit/>
          </a:bodyPr>
          <a:lstStyle/>
          <a:p>
            <a:pPr>
              <a:tabLst>
                <a:tab pos="463367" algn="l"/>
              </a:tabLst>
            </a:pP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	- </a:t>
            </a:r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hàm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lớn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tinh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nguồn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cung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cấp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chính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năng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lượng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bột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carbohydrate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khẩu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tabLst>
                <a:tab pos="463367" algn="l"/>
              </a:tabLst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Ngoài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lương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chứa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nhiều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dưỡng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như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protein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đạm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), lipid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béo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), calcium, phosphorus,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sắt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vitamin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nhóm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B (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như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B1, B2,…)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khoáng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pic>
        <p:nvPicPr>
          <p:cNvPr id="8" name="Picture 7" descr="Book-09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8" y="1104900"/>
            <a:ext cx="12192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372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1000" y="20"/>
            <a:ext cx="8610600" cy="954075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Hàm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lượng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tinh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bột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năng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lượng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loại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lương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thực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100g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lương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thực</a:t>
            </a:r>
            <a:r>
              <a:rPr lang="en-US" sz="2800" b="1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000753"/>
              </p:ext>
            </p:extLst>
          </p:nvPr>
        </p:nvGraphicFramePr>
        <p:xfrm>
          <a:off x="876300" y="1221690"/>
          <a:ext cx="7620000" cy="3662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54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540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Lương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thực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/>
                        <a:t>Tinh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bột</a:t>
                      </a:r>
                      <a:r>
                        <a:rPr lang="en-US" sz="2800" baseline="0" dirty="0"/>
                        <a:t> (g)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/>
                        <a:t>Năng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lượng</a:t>
                      </a:r>
                      <a:r>
                        <a:rPr lang="en-US" sz="2800" baseline="0" dirty="0"/>
                        <a:t> (kJ)</a:t>
                      </a:r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Gạo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Ngô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Lúa</a:t>
                      </a:r>
                      <a:r>
                        <a:rPr lang="en-US" sz="2800" baseline="0" dirty="0"/>
                        <a:t> </a:t>
                      </a:r>
                      <a:r>
                        <a:rPr lang="en-US" sz="2800" baseline="0" dirty="0" err="1"/>
                        <a:t>mì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Sắn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Khoai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lang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23240">
                <a:tc>
                  <a:txBody>
                    <a:bodyPr/>
                    <a:lstStyle/>
                    <a:p>
                      <a:r>
                        <a:rPr lang="en-US" sz="2800" dirty="0" err="1"/>
                        <a:t>Khoai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tây</a:t>
                      </a:r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505200" y="1714500"/>
            <a:ext cx="1447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80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71900" y="2250421"/>
            <a:ext cx="9525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74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771900" y="2773641"/>
            <a:ext cx="914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71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695700" y="3238501"/>
            <a:ext cx="1066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38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95700" y="3761721"/>
            <a:ext cx="1066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20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71900" y="4284941"/>
            <a:ext cx="914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pPr algn="ctr"/>
            <a:r>
              <a:rPr lang="en-US" sz="2800" dirty="0">
                <a:latin typeface="Arial" pitchFamily="34" charset="0"/>
                <a:cs typeface="Arial" pitchFamily="34" charset="0"/>
              </a:rPr>
              <a:t>17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59600" y="1714441"/>
            <a:ext cx="16764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1528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959600" y="2235031"/>
            <a:ext cx="17526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1528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934200" y="2758251"/>
            <a:ext cx="13716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1369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12000" y="3235811"/>
            <a:ext cx="14478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670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12000" y="3761721"/>
            <a:ext cx="12192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360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12000" y="4310001"/>
            <a:ext cx="1524000" cy="523188"/>
          </a:xfrm>
          <a:prstGeom prst="rect">
            <a:avLst/>
          </a:prstGeom>
          <a:noFill/>
        </p:spPr>
        <p:txBody>
          <a:bodyPr wrap="square" lIns="91411" tIns="45704" rIns="91411" bIns="45704" rtlCol="0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322</a:t>
            </a:r>
          </a:p>
        </p:txBody>
      </p:sp>
    </p:spTree>
    <p:extLst>
      <p:ext uri="{BB962C8B-B14F-4D97-AF65-F5344CB8AC3E}">
        <p14:creationId xmlns:p14="http://schemas.microsoft.com/office/powerpoint/2010/main" val="364239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C69F6090-FBB5-4A24-B8C7-39D5EAAEB8D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914400" y="2685362"/>
            <a:ext cx="3087874" cy="3082454"/>
          </a:xfrm>
          <a:prstGeom prst="rect">
            <a:avLst/>
          </a:prstGeom>
        </p:spPr>
      </p:pic>
      <p:sp>
        <p:nvSpPr>
          <p:cNvPr id="25" name="Thought Bubble: Cloud 24">
            <a:extLst>
              <a:ext uri="{FF2B5EF4-FFF2-40B4-BE49-F238E27FC236}">
                <a16:creationId xmlns:a16="http://schemas.microsoft.com/office/drawing/2014/main" xmlns="" id="{C77900D7-0860-4CAA-BDD5-428C4D296909}"/>
              </a:ext>
            </a:extLst>
          </p:cNvPr>
          <p:cNvSpPr/>
          <p:nvPr/>
        </p:nvSpPr>
        <p:spPr>
          <a:xfrm>
            <a:off x="4114800" y="495302"/>
            <a:ext cx="4373112" cy="2194293"/>
          </a:xfrm>
          <a:prstGeom prst="cloudCallout">
            <a:avLst>
              <a:gd name="adj1" fmla="val -54018"/>
              <a:gd name="adj2" fmla="val 66084"/>
            </a:avLst>
          </a:prstGeom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Tại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sao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người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thường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ăn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bột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mì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mà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không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ăn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gạo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như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người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2400" b="1" kern="0" dirty="0" err="1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châu</a:t>
            </a:r>
            <a:r>
              <a:rPr lang="en-US" sz="2400" b="1" kern="0" dirty="0">
                <a:solidFill>
                  <a:srgbClr val="FBF2E9">
                    <a:lumMod val="25000"/>
                  </a:srgbClr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Á?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166" y="266700"/>
            <a:ext cx="3749576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25328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D36ED8C-C727-4D1D-BD6A-CA841730C836}"/>
              </a:ext>
            </a:extLst>
          </p:cNvPr>
          <p:cNvSpPr txBox="1"/>
          <p:nvPr/>
        </p:nvSpPr>
        <p:spPr>
          <a:xfrm>
            <a:off x="1752600" y="40134"/>
            <a:ext cx="6430348" cy="3647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000FF"/>
                </a:solidFill>
                <a:cs typeface="Arial"/>
                <a:sym typeface="Arial"/>
              </a:rPr>
              <a:t>N</a:t>
            </a:r>
            <a:r>
              <a:rPr lang="nl-NL" sz="2200" kern="0" dirty="0">
                <a:solidFill>
                  <a:srgbClr val="0000FF"/>
                </a:solidFill>
                <a:cs typeface="Arial"/>
                <a:sym typeface="Arial"/>
              </a:rPr>
              <a:t>gười châu Âu thường ăn bột mì thay cho gạo vì: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Bột mì và gạo đều có hàm lượng tinh bột và cung cấp năng lượng gần bằng nhau.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Điều kiện tự nhiên ở các nước châu Âu thuận lợi cho việc trồng lúa mì.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nl-NL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- Sự đặc trưng về văn hoá ẩm thực.</a:t>
            </a: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</a:t>
            </a:r>
          </a:p>
          <a:p>
            <a:pPr algn="just" defTabSz="914400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200" kern="0" dirty="0">
                <a:solidFill>
                  <a:srgbClr val="0E5366">
                    <a:lumMod val="75000"/>
                  </a:srgbClr>
                </a:solidFill>
                <a:cs typeface="Arial"/>
                <a:sym typeface="Arial"/>
              </a:rPr>
              <a:t>     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xmlns="" id="{8F16A074-B898-4879-916C-BC0BE62322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0" y="2019300"/>
            <a:ext cx="1752600" cy="2691038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xmlns="" id="{8BF42627-025E-49AB-84D4-340163B61D6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55325" y="266700"/>
            <a:ext cx="1294321" cy="1336158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4840474C-3E3D-4204-9581-64C4553E3BE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7873711" y="4352249"/>
            <a:ext cx="1057909" cy="1184066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043" y="3240921"/>
            <a:ext cx="3390577" cy="22953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05000" y="3240921"/>
            <a:ext cx="3467528" cy="2314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152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2375</TotalTime>
  <Words>1511</Words>
  <Application>Microsoft Office PowerPoint</Application>
  <PresentationFormat>On-screen Show (16:10)</PresentationFormat>
  <Paragraphs>205</Paragraphs>
  <Slides>36</Slides>
  <Notes>10</Notes>
  <HiddenSlides>0</HiddenSlides>
  <MMClips>7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36</vt:i4>
      </vt:variant>
    </vt:vector>
  </HeadingPairs>
  <TitlesOfParts>
    <vt:vector size="56" baseType="lpstr">
      <vt:lpstr>Arial</vt:lpstr>
      <vt:lpstr>Calibri</vt:lpstr>
      <vt:lpstr>Calibri Light</vt:lpstr>
      <vt:lpstr>Lato</vt:lpstr>
      <vt:lpstr>Open Sans</vt:lpstr>
      <vt:lpstr>Patrick Hand</vt:lpstr>
      <vt:lpstr>Roboto</vt:lpstr>
      <vt:lpstr>Segoe UI</vt:lpstr>
      <vt:lpstr>Symbol</vt:lpstr>
      <vt:lpstr>Tahoma</vt:lpstr>
      <vt:lpstr>Times New Roman</vt:lpstr>
      <vt:lpstr>Wingdings</vt:lpstr>
      <vt:lpstr>Office Theme</vt:lpstr>
      <vt:lpstr>1_Office Theme</vt:lpstr>
      <vt:lpstr>Cool Doody Thesis by Slidesgo</vt:lpstr>
      <vt:lpstr>1_Cool Doody Thesis by Slidesgo</vt:lpstr>
      <vt:lpstr>2_Cool Doody Thesis by Slidesgo</vt:lpstr>
      <vt:lpstr>3_Cool Doody Thesis by Slidesgo</vt:lpstr>
      <vt:lpstr>5_Office Theme</vt:lpstr>
      <vt:lpstr>3_Office Theme</vt:lpstr>
      <vt:lpstr>PowerPoint Presentation</vt:lpstr>
      <vt:lpstr>PowerPoint Presentation</vt:lpstr>
      <vt:lpstr>PowerPoint Presentation</vt:lpstr>
      <vt:lpstr>   1. Một số lương thực phổ biến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CÁC EM ĐÃ LẮNG NGHE BÀI GIẢNG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THCS</dc:creator>
  <cp:lastModifiedBy>Admin</cp:lastModifiedBy>
  <cp:revision>161</cp:revision>
  <dcterms:created xsi:type="dcterms:W3CDTF">2021-12-05T11:03:02Z</dcterms:created>
  <dcterms:modified xsi:type="dcterms:W3CDTF">2023-10-30T16:11:34Z</dcterms:modified>
</cp:coreProperties>
</file>