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4" r:id="rId2"/>
    <p:sldId id="325" r:id="rId3"/>
    <p:sldId id="326" r:id="rId4"/>
    <p:sldId id="327" r:id="rId5"/>
    <p:sldId id="345" r:id="rId6"/>
    <p:sldId id="346" r:id="rId7"/>
    <p:sldId id="347" r:id="rId8"/>
    <p:sldId id="334" r:id="rId9"/>
    <p:sldId id="336" r:id="rId10"/>
    <p:sldId id="337" r:id="rId11"/>
    <p:sldId id="340" r:id="rId12"/>
    <p:sldId id="349" r:id="rId13"/>
    <p:sldId id="299" r:id="rId14"/>
    <p:sldId id="348" r:id="rId15"/>
    <p:sldId id="350" r:id="rId16"/>
    <p:sldId id="295" r:id="rId17"/>
    <p:sldId id="283" r:id="rId18"/>
    <p:sldId id="321" r:id="rId19"/>
    <p:sldId id="323" r:id="rId20"/>
    <p:sldId id="287" r:id="rId21"/>
    <p:sldId id="351" r:id="rId22"/>
    <p:sldId id="313" r:id="rId23"/>
    <p:sldId id="292" r:id="rId24"/>
    <p:sldId id="291" r:id="rId25"/>
    <p:sldId id="290" r:id="rId26"/>
  </p:sldIdLst>
  <p:sldSz cx="12192000" cy="6858000"/>
  <p:notesSz cx="6858000" cy="9144000"/>
  <p:custDataLst>
    <p:tags r:id="rId2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EC886FB-057C-4E22-BF74-B2AAFB5A1F50}">
          <p14:sldIdLst>
            <p14:sldId id="324"/>
            <p14:sldId id="325"/>
            <p14:sldId id="326"/>
            <p14:sldId id="327"/>
            <p14:sldId id="345"/>
            <p14:sldId id="346"/>
            <p14:sldId id="347"/>
            <p14:sldId id="334"/>
            <p14:sldId id="336"/>
            <p14:sldId id="337"/>
            <p14:sldId id="340"/>
            <p14:sldId id="349"/>
            <p14:sldId id="299"/>
            <p14:sldId id="348"/>
            <p14:sldId id="350"/>
            <p14:sldId id="295"/>
            <p14:sldId id="283"/>
            <p14:sldId id="321"/>
            <p14:sldId id="323"/>
            <p14:sldId id="287"/>
            <p14:sldId id="351"/>
            <p14:sldId id="313"/>
            <p14:sldId id="292"/>
            <p14:sldId id="291"/>
            <p14:sldId id="2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93BC3"/>
    <a:srgbClr val="AD27D7"/>
    <a:srgbClr val="9C5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754"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8C4706-300B-9FED-15CE-79C52C6F2E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910C75D5-92E3-A73C-B702-4600E919F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585E64FC-E6A9-DE6F-72D0-1A095C7BFEEA}"/>
              </a:ext>
            </a:extLst>
          </p:cNvPr>
          <p:cNvSpPr>
            <a:spLocks noGrp="1"/>
          </p:cNvSpPr>
          <p:nvPr>
            <p:ph type="dt" sz="half" idx="10"/>
          </p:nvPr>
        </p:nvSpPr>
        <p:spPr/>
        <p:txBody>
          <a:bodyPr/>
          <a:lstStyle/>
          <a:p>
            <a:fld id="{7CDB9F80-F3F1-43A6-94F3-AED2A171AF52}" type="datetimeFigureOut">
              <a:rPr lang="en-US" smtClean="0"/>
              <a:t>3/6/2025</a:t>
            </a:fld>
            <a:endParaRPr lang="en-US"/>
          </a:p>
        </p:txBody>
      </p:sp>
      <p:sp>
        <p:nvSpPr>
          <p:cNvPr id="5" name="Footer Placeholder 4">
            <a:extLst>
              <a:ext uri="{FF2B5EF4-FFF2-40B4-BE49-F238E27FC236}">
                <a16:creationId xmlns="" xmlns:a16="http://schemas.microsoft.com/office/drawing/2014/main" id="{C935D14B-9DCB-CF76-3777-3486A1426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94ED054-0C92-2235-3739-21F31A78E358}"/>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7140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85776-D845-DFBC-8252-8B705EDACF9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A7DE63D9-288F-8E9C-474B-91D20B7EEC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272583D-80DE-4B1A-A5EB-E736F88BB3CE}"/>
              </a:ext>
            </a:extLst>
          </p:cNvPr>
          <p:cNvSpPr>
            <a:spLocks noGrp="1"/>
          </p:cNvSpPr>
          <p:nvPr>
            <p:ph type="dt" sz="half" idx="10"/>
          </p:nvPr>
        </p:nvSpPr>
        <p:spPr/>
        <p:txBody>
          <a:bodyPr/>
          <a:lstStyle/>
          <a:p>
            <a:fld id="{7CDB9F80-F3F1-43A6-94F3-AED2A171AF52}" type="datetimeFigureOut">
              <a:rPr lang="en-US" smtClean="0"/>
              <a:t>3/6/2025</a:t>
            </a:fld>
            <a:endParaRPr lang="en-US"/>
          </a:p>
        </p:txBody>
      </p:sp>
      <p:sp>
        <p:nvSpPr>
          <p:cNvPr id="5" name="Footer Placeholder 4">
            <a:extLst>
              <a:ext uri="{FF2B5EF4-FFF2-40B4-BE49-F238E27FC236}">
                <a16:creationId xmlns="" xmlns:a16="http://schemas.microsoft.com/office/drawing/2014/main" id="{02CC0504-9572-6184-DA02-B3B29D7B0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B32647B-4637-329E-A872-EAF631111541}"/>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11468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DD57824-B341-3037-8045-37816EF6C9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6C042A1F-67FF-DE70-8EE7-B6BBE919CD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1099EB2-2004-0257-C518-A38190D629DF}"/>
              </a:ext>
            </a:extLst>
          </p:cNvPr>
          <p:cNvSpPr>
            <a:spLocks noGrp="1"/>
          </p:cNvSpPr>
          <p:nvPr>
            <p:ph type="dt" sz="half" idx="10"/>
          </p:nvPr>
        </p:nvSpPr>
        <p:spPr/>
        <p:txBody>
          <a:bodyPr/>
          <a:lstStyle/>
          <a:p>
            <a:fld id="{7CDB9F80-F3F1-43A6-94F3-AED2A171AF52}" type="datetimeFigureOut">
              <a:rPr lang="en-US" smtClean="0"/>
              <a:t>3/6/2025</a:t>
            </a:fld>
            <a:endParaRPr lang="en-US"/>
          </a:p>
        </p:txBody>
      </p:sp>
      <p:sp>
        <p:nvSpPr>
          <p:cNvPr id="5" name="Footer Placeholder 4">
            <a:extLst>
              <a:ext uri="{FF2B5EF4-FFF2-40B4-BE49-F238E27FC236}">
                <a16:creationId xmlns="" xmlns:a16="http://schemas.microsoft.com/office/drawing/2014/main" id="{C9DFED3F-C2ED-C6A4-E26F-8FE3AF256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1E0F602-1C71-937C-01E0-BD032870E4F4}"/>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74136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E8DB3A-8B72-170D-7552-AB637C68ADF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E8657B55-CBC4-3571-28AA-01F0A66C05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86CC825-8B7D-520C-438C-39E4976225F0}"/>
              </a:ext>
            </a:extLst>
          </p:cNvPr>
          <p:cNvSpPr>
            <a:spLocks noGrp="1"/>
          </p:cNvSpPr>
          <p:nvPr>
            <p:ph type="dt" sz="half" idx="10"/>
          </p:nvPr>
        </p:nvSpPr>
        <p:spPr/>
        <p:txBody>
          <a:bodyPr/>
          <a:lstStyle/>
          <a:p>
            <a:fld id="{7CDB9F80-F3F1-43A6-94F3-AED2A171AF52}" type="datetimeFigureOut">
              <a:rPr lang="en-US" smtClean="0"/>
              <a:t>3/6/2025</a:t>
            </a:fld>
            <a:endParaRPr lang="en-US"/>
          </a:p>
        </p:txBody>
      </p:sp>
      <p:sp>
        <p:nvSpPr>
          <p:cNvPr id="5" name="Footer Placeholder 4">
            <a:extLst>
              <a:ext uri="{FF2B5EF4-FFF2-40B4-BE49-F238E27FC236}">
                <a16:creationId xmlns="" xmlns:a16="http://schemas.microsoft.com/office/drawing/2014/main" id="{965935B6-F359-C088-EBBD-4B9281C49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10EA8E1-9B7B-49DE-16A2-F38B43A95A24}"/>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412203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9CFE86-D0AB-C60E-11A7-0715861157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F8140E0B-FD8B-0DD5-6AE7-B7771C547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E333670-62A2-5FC6-AD93-4A406D6E3BC6}"/>
              </a:ext>
            </a:extLst>
          </p:cNvPr>
          <p:cNvSpPr>
            <a:spLocks noGrp="1"/>
          </p:cNvSpPr>
          <p:nvPr>
            <p:ph type="dt" sz="half" idx="10"/>
          </p:nvPr>
        </p:nvSpPr>
        <p:spPr/>
        <p:txBody>
          <a:bodyPr/>
          <a:lstStyle/>
          <a:p>
            <a:fld id="{7CDB9F80-F3F1-43A6-94F3-AED2A171AF52}" type="datetimeFigureOut">
              <a:rPr lang="en-US" smtClean="0"/>
              <a:t>3/6/2025</a:t>
            </a:fld>
            <a:endParaRPr lang="en-US"/>
          </a:p>
        </p:txBody>
      </p:sp>
      <p:sp>
        <p:nvSpPr>
          <p:cNvPr id="5" name="Footer Placeholder 4">
            <a:extLst>
              <a:ext uri="{FF2B5EF4-FFF2-40B4-BE49-F238E27FC236}">
                <a16:creationId xmlns="" xmlns:a16="http://schemas.microsoft.com/office/drawing/2014/main" id="{11344700-0D6C-0420-EA4B-1F5E94D93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CB36815-8A61-8CF4-D1F2-736CE7DAC405}"/>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07048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4827AE-ECAC-8905-F838-E77A3E3FB7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FD3B274A-F0FB-CDAD-04EB-0ABE957789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530299B6-FCBD-521F-8ABA-16A976BFCF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A065FC83-9CD7-E8BD-997B-B1DDDD2D19C0}"/>
              </a:ext>
            </a:extLst>
          </p:cNvPr>
          <p:cNvSpPr>
            <a:spLocks noGrp="1"/>
          </p:cNvSpPr>
          <p:nvPr>
            <p:ph type="dt" sz="half" idx="10"/>
          </p:nvPr>
        </p:nvSpPr>
        <p:spPr/>
        <p:txBody>
          <a:bodyPr/>
          <a:lstStyle/>
          <a:p>
            <a:fld id="{7CDB9F80-F3F1-43A6-94F3-AED2A171AF52}" type="datetimeFigureOut">
              <a:rPr lang="en-US" smtClean="0"/>
              <a:t>3/6/2025</a:t>
            </a:fld>
            <a:endParaRPr lang="en-US"/>
          </a:p>
        </p:txBody>
      </p:sp>
      <p:sp>
        <p:nvSpPr>
          <p:cNvPr id="6" name="Footer Placeholder 5">
            <a:extLst>
              <a:ext uri="{FF2B5EF4-FFF2-40B4-BE49-F238E27FC236}">
                <a16:creationId xmlns="" xmlns:a16="http://schemas.microsoft.com/office/drawing/2014/main" id="{9475468B-5A9E-8403-3538-2EC85586E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5472528-0623-B80F-4F1D-2C029770B609}"/>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15469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5FE367-669B-5AB0-A4CB-ECC36DA49A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D860B967-5F9F-336D-ABC1-E45BF19D3E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19B6905-6BA6-35F5-85A0-9497DDF426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07F87039-166C-731C-3F57-0B203259EF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F175CC1-70B0-3410-C1C1-3013959085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45E78334-5734-389E-161B-9665A0910597}"/>
              </a:ext>
            </a:extLst>
          </p:cNvPr>
          <p:cNvSpPr>
            <a:spLocks noGrp="1"/>
          </p:cNvSpPr>
          <p:nvPr>
            <p:ph type="dt" sz="half" idx="10"/>
          </p:nvPr>
        </p:nvSpPr>
        <p:spPr/>
        <p:txBody>
          <a:bodyPr/>
          <a:lstStyle/>
          <a:p>
            <a:fld id="{7CDB9F80-F3F1-43A6-94F3-AED2A171AF52}" type="datetimeFigureOut">
              <a:rPr lang="en-US" smtClean="0"/>
              <a:t>3/6/2025</a:t>
            </a:fld>
            <a:endParaRPr lang="en-US"/>
          </a:p>
        </p:txBody>
      </p:sp>
      <p:sp>
        <p:nvSpPr>
          <p:cNvPr id="8" name="Footer Placeholder 7">
            <a:extLst>
              <a:ext uri="{FF2B5EF4-FFF2-40B4-BE49-F238E27FC236}">
                <a16:creationId xmlns="" xmlns:a16="http://schemas.microsoft.com/office/drawing/2014/main" id="{D118AFBB-5F8E-A28E-F13B-91D6830E1D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FBBA4C1-8B8B-ED46-41B2-7B9759292285}"/>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68432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90EC42-F33E-AD70-48FF-D0B625EDA98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E8A76011-10E4-7BA7-A724-C41F8CDB7E2C}"/>
              </a:ext>
            </a:extLst>
          </p:cNvPr>
          <p:cNvSpPr>
            <a:spLocks noGrp="1"/>
          </p:cNvSpPr>
          <p:nvPr>
            <p:ph type="dt" sz="half" idx="10"/>
          </p:nvPr>
        </p:nvSpPr>
        <p:spPr/>
        <p:txBody>
          <a:bodyPr/>
          <a:lstStyle/>
          <a:p>
            <a:fld id="{7CDB9F80-F3F1-43A6-94F3-AED2A171AF52}" type="datetimeFigureOut">
              <a:rPr lang="en-US" smtClean="0"/>
              <a:t>3/6/2025</a:t>
            </a:fld>
            <a:endParaRPr lang="en-US"/>
          </a:p>
        </p:txBody>
      </p:sp>
      <p:sp>
        <p:nvSpPr>
          <p:cNvPr id="4" name="Footer Placeholder 3">
            <a:extLst>
              <a:ext uri="{FF2B5EF4-FFF2-40B4-BE49-F238E27FC236}">
                <a16:creationId xmlns="" xmlns:a16="http://schemas.microsoft.com/office/drawing/2014/main" id="{A697F323-F8FA-34C1-4240-1B4ABF163F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7F216A32-0E63-8642-AB1A-4E6AEF36FDAE}"/>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60376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18A2C18-DFCF-DC8D-0076-EED9B8FF5414}"/>
              </a:ext>
            </a:extLst>
          </p:cNvPr>
          <p:cNvSpPr>
            <a:spLocks noGrp="1"/>
          </p:cNvSpPr>
          <p:nvPr>
            <p:ph type="dt" sz="half" idx="10"/>
          </p:nvPr>
        </p:nvSpPr>
        <p:spPr/>
        <p:txBody>
          <a:bodyPr/>
          <a:lstStyle/>
          <a:p>
            <a:fld id="{7CDB9F80-F3F1-43A6-94F3-AED2A171AF52}" type="datetimeFigureOut">
              <a:rPr lang="en-US" smtClean="0"/>
              <a:t>3/6/2025</a:t>
            </a:fld>
            <a:endParaRPr lang="en-US"/>
          </a:p>
        </p:txBody>
      </p:sp>
      <p:sp>
        <p:nvSpPr>
          <p:cNvPr id="3" name="Footer Placeholder 2">
            <a:extLst>
              <a:ext uri="{FF2B5EF4-FFF2-40B4-BE49-F238E27FC236}">
                <a16:creationId xmlns="" xmlns:a16="http://schemas.microsoft.com/office/drawing/2014/main" id="{577ABF62-C3FE-45D0-4CCF-165429A354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777428A-01B9-19EC-92DA-FE2BE0FB82FB}"/>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11881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77C976-E8E1-81F3-CD3A-458C93E63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34F1984A-D8F1-CC0A-2163-12E35AAE34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B24052F6-D1F2-C6FD-51C8-379B8472E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3402C61-67D0-B3B6-8AB4-5CAD96A52279}"/>
              </a:ext>
            </a:extLst>
          </p:cNvPr>
          <p:cNvSpPr>
            <a:spLocks noGrp="1"/>
          </p:cNvSpPr>
          <p:nvPr>
            <p:ph type="dt" sz="half" idx="10"/>
          </p:nvPr>
        </p:nvSpPr>
        <p:spPr/>
        <p:txBody>
          <a:bodyPr/>
          <a:lstStyle/>
          <a:p>
            <a:fld id="{7CDB9F80-F3F1-43A6-94F3-AED2A171AF52}" type="datetimeFigureOut">
              <a:rPr lang="en-US" smtClean="0"/>
              <a:t>3/6/2025</a:t>
            </a:fld>
            <a:endParaRPr lang="en-US"/>
          </a:p>
        </p:txBody>
      </p:sp>
      <p:sp>
        <p:nvSpPr>
          <p:cNvPr id="6" name="Footer Placeholder 5">
            <a:extLst>
              <a:ext uri="{FF2B5EF4-FFF2-40B4-BE49-F238E27FC236}">
                <a16:creationId xmlns="" xmlns:a16="http://schemas.microsoft.com/office/drawing/2014/main" id="{FA1AFEB1-6B55-2FE1-7C3E-1A1C9C780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DF0338A-FAEF-02AD-2A0F-6FA43167F898}"/>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670988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9E7887-0C99-1EBB-25EA-F525C5522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FE98BB5D-CC83-82A5-49B9-488337B19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A9F0EC11-7223-F399-4163-E5C424165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5211275-869A-7C40-2E0A-395FA9FDFBE0}"/>
              </a:ext>
            </a:extLst>
          </p:cNvPr>
          <p:cNvSpPr>
            <a:spLocks noGrp="1"/>
          </p:cNvSpPr>
          <p:nvPr>
            <p:ph type="dt" sz="half" idx="10"/>
          </p:nvPr>
        </p:nvSpPr>
        <p:spPr/>
        <p:txBody>
          <a:bodyPr/>
          <a:lstStyle/>
          <a:p>
            <a:fld id="{7CDB9F80-F3F1-43A6-94F3-AED2A171AF52}" type="datetimeFigureOut">
              <a:rPr lang="en-US" smtClean="0"/>
              <a:t>3/6/2025</a:t>
            </a:fld>
            <a:endParaRPr lang="en-US"/>
          </a:p>
        </p:txBody>
      </p:sp>
      <p:sp>
        <p:nvSpPr>
          <p:cNvPr id="6" name="Footer Placeholder 5">
            <a:extLst>
              <a:ext uri="{FF2B5EF4-FFF2-40B4-BE49-F238E27FC236}">
                <a16:creationId xmlns="" xmlns:a16="http://schemas.microsoft.com/office/drawing/2014/main" id="{FEB6F1A9-3A32-152F-9530-6C4D9A8AF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7D840A0-B068-F627-CDA0-54A563A7A28B}"/>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34980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853E347-2BC2-E173-FB14-E6B720D72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F9F48DF-9534-1413-4F09-94E1140BB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4A88C2A-C2FA-D2C3-AD33-CA4FD05376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B9F80-F3F1-43A6-94F3-AED2A171AF52}" type="datetimeFigureOut">
              <a:rPr lang="en-US" smtClean="0"/>
              <a:t>3/6/2025</a:t>
            </a:fld>
            <a:endParaRPr lang="en-US"/>
          </a:p>
        </p:txBody>
      </p:sp>
      <p:sp>
        <p:nvSpPr>
          <p:cNvPr id="5" name="Footer Placeholder 4">
            <a:extLst>
              <a:ext uri="{FF2B5EF4-FFF2-40B4-BE49-F238E27FC236}">
                <a16:creationId xmlns="" xmlns:a16="http://schemas.microsoft.com/office/drawing/2014/main" id="{FF255170-6162-0884-0310-3F88F74AA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EF70E39-4061-C978-69BA-E1B316442C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D5910-9F87-492D-975C-6B9D4FE5DE7A}" type="slidenum">
              <a:rPr lang="en-US" smtClean="0"/>
              <a:t>‹#›</a:t>
            </a:fld>
            <a:endParaRPr lang="en-US"/>
          </a:p>
        </p:txBody>
      </p:sp>
    </p:spTree>
    <p:extLst>
      <p:ext uri="{BB962C8B-B14F-4D97-AF65-F5344CB8AC3E}">
        <p14:creationId xmlns:p14="http://schemas.microsoft.com/office/powerpoint/2010/main" val="1218845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gif"/></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xml"/><Relationship Id="rId7" Type="http://schemas.openxmlformats.org/officeDocument/2006/relationships/image" Target="../media/image2.gi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8.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3769" y="2750649"/>
            <a:ext cx="10716126" cy="2990306"/>
          </a:xfrm>
          <a:prstGeom prst="rect">
            <a:avLst/>
          </a:prstGeom>
          <a:solidFill>
            <a:srgbClr val="FFFFCC"/>
          </a:solidFill>
        </p:spPr>
        <p:txBody>
          <a:bodyPr wrap="square">
            <a:spAutoFit/>
          </a:bodyPr>
          <a:lstStyle/>
          <a:p>
            <a:pPr algn="ctr">
              <a:lnSpc>
                <a:spcPct val="107000"/>
              </a:lnSpc>
              <a:spcBef>
                <a:spcPts val="600"/>
              </a:spcBef>
              <a:spcAft>
                <a:spcPts val="0"/>
              </a:spcAft>
            </a:pPr>
            <a:r>
              <a:rPr lang="en-US" sz="8800" b="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Ánh sáng có vai trò </a:t>
            </a:r>
          </a:p>
          <a:p>
            <a:pPr algn="ctr">
              <a:lnSpc>
                <a:spcPct val="107000"/>
              </a:lnSpc>
              <a:spcBef>
                <a:spcPts val="600"/>
              </a:spcBef>
              <a:spcAft>
                <a:spcPts val="0"/>
              </a:spcAft>
            </a:pPr>
            <a:r>
              <a:rPr lang="en-US" sz="8800" b="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gì trên Trái Đất</a:t>
            </a:r>
            <a:endParaRPr lang="en-US" sz="72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6770688"/>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727978" y="340518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D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772" y="375835"/>
            <a:ext cx="2175711" cy="217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01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14"/>
          <p:cNvPicPr>
            <a:picLocks noChangeAspect="1" noChangeArrowheads="1"/>
          </p:cNvPicPr>
          <p:nvPr/>
        </p:nvPicPr>
        <p:blipFill>
          <a:blip r:embed="rId2"/>
          <a:srcRect/>
          <a:stretch>
            <a:fillRect/>
          </a:stretch>
        </p:blipFill>
        <p:spPr bwMode="auto">
          <a:xfrm>
            <a:off x="7283921" y="1217859"/>
            <a:ext cx="4637365" cy="3413125"/>
          </a:xfrm>
          <a:prstGeom prst="rect">
            <a:avLst/>
          </a:prstGeom>
          <a:noFill/>
          <a:ln w="9525">
            <a:noFill/>
            <a:miter lim="800000"/>
            <a:headEnd/>
            <a:tailEnd/>
          </a:ln>
        </p:spPr>
      </p:pic>
      <p:sp>
        <p:nvSpPr>
          <p:cNvPr id="12295" name="Rectangle 4"/>
          <p:cNvSpPr>
            <a:spLocks noChangeArrowheads="1"/>
          </p:cNvSpPr>
          <p:nvPr/>
        </p:nvSpPr>
        <p:spPr bwMode="auto">
          <a:xfrm>
            <a:off x="7322569" y="4782606"/>
            <a:ext cx="4869431" cy="493028"/>
          </a:xfrm>
          <a:prstGeom prst="rect">
            <a:avLst/>
          </a:prstGeom>
          <a:noFill/>
          <a:ln w="9525">
            <a:noFill/>
            <a:miter lim="800000"/>
            <a:headEnd/>
            <a:tailEnd/>
          </a:ln>
        </p:spPr>
        <p:txBody>
          <a:bodyPr wrap="square" lIns="61539" tIns="30770" rIns="61539" bIns="30770">
            <a:spAutoFit/>
          </a:bodyPr>
          <a:lstStyle/>
          <a:p>
            <a:r>
              <a:rPr lang="en-US" altLang="en-US" sz="2800" dirty="0" err="1">
                <a:latin typeface="Times New Roman" pitchFamily="18" charset="0"/>
                <a:cs typeface="Times New Roman" pitchFamily="18" charset="0"/>
              </a:rPr>
              <a:t>Hệ</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thống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mặt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trời</a:t>
            </a:r>
            <a:r>
              <a:rPr lang="en-US" altLang="en-US" sz="2800" dirty="0">
                <a:latin typeface="Times New Roman" pitchFamily="18" charset="0"/>
                <a:cs typeface="Times New Roman" pitchFamily="18" charset="0"/>
              </a:rPr>
              <a:t> </a:t>
            </a:r>
            <a:r>
              <a:rPr lang="en-US" altLang="en-US" sz="2800" err="1">
                <a:latin typeface="Times New Roman" pitchFamily="18" charset="0"/>
                <a:cs typeface="Times New Roman" pitchFamily="18" charset="0"/>
              </a:rPr>
              <a:t>hòa</a:t>
            </a:r>
            <a:r>
              <a:rPr lang="en-US" altLang="en-US" sz="2800">
                <a:latin typeface="Times New Roman" pitchFamily="18" charset="0"/>
                <a:cs typeface="Times New Roman" pitchFamily="18" charset="0"/>
              </a:rPr>
              <a:t> lưới</a:t>
            </a:r>
            <a:endParaRPr lang="en-US" altLang="en-US" sz="2800" dirty="0">
              <a:latin typeface="Times New Roman" pitchFamily="18" charset="0"/>
              <a:cs typeface="Times New Roman" pitchFamily="18" charset="0"/>
            </a:endParaRPr>
          </a:p>
        </p:txBody>
      </p:sp>
      <p:sp>
        <p:nvSpPr>
          <p:cNvPr id="13320" name="AutoShape 2" descr="Bóng Đèn Led Năng Lượng Mặt Trời Siêu Sáng – Bảo Hộ Lao Động GARAN"/>
          <p:cNvSpPr>
            <a:spLocks noChangeAspect="1" noChangeArrowheads="1"/>
          </p:cNvSpPr>
          <p:nvPr/>
        </p:nvSpPr>
        <p:spPr bwMode="auto">
          <a:xfrm>
            <a:off x="1615515" y="-120386"/>
            <a:ext cx="179294" cy="254001"/>
          </a:xfrm>
          <a:prstGeom prst="rect">
            <a:avLst/>
          </a:prstGeom>
          <a:noFill/>
          <a:ln w="9525">
            <a:noFill/>
            <a:miter lim="800000"/>
            <a:headEnd/>
            <a:tailEnd/>
          </a:ln>
        </p:spPr>
        <p:txBody>
          <a:bodyPr lIns="61539" tIns="30770" rIns="61539" bIns="30770"/>
          <a:lstStyle/>
          <a:p>
            <a:endParaRPr lang="en-US" altLang="en-US"/>
          </a:p>
        </p:txBody>
      </p:sp>
      <p:sp>
        <p:nvSpPr>
          <p:cNvPr id="13322" name="AutoShape 5" descr="MÁY TÍNH PIN NĂNG LƯỢNG MẶT TRỜI CASIO FX 991 ES PLUS CÓ TEM BẢO HÀNH 7 NĂM  - FX-991ES"/>
          <p:cNvSpPr>
            <a:spLocks noChangeAspect="1" noChangeArrowheads="1"/>
          </p:cNvSpPr>
          <p:nvPr/>
        </p:nvSpPr>
        <p:spPr bwMode="auto">
          <a:xfrm>
            <a:off x="1705162" y="6615"/>
            <a:ext cx="179294" cy="254000"/>
          </a:xfrm>
          <a:prstGeom prst="rect">
            <a:avLst/>
          </a:prstGeom>
          <a:noFill/>
          <a:ln w="9525">
            <a:noFill/>
            <a:miter lim="800000"/>
            <a:headEnd/>
            <a:tailEnd/>
          </a:ln>
        </p:spPr>
        <p:txBody>
          <a:bodyPr lIns="61539" tIns="30770" rIns="61539" bIns="30770"/>
          <a:lstStyle/>
          <a:p>
            <a:endParaRPr lang="en-US" altLang="en-US"/>
          </a:p>
        </p:txBody>
      </p:sp>
      <p:pic>
        <p:nvPicPr>
          <p:cNvPr id="12299" name="Picture 6"/>
          <p:cNvPicPr>
            <a:picLocks noChangeAspect="1" noChangeArrowheads="1"/>
          </p:cNvPicPr>
          <p:nvPr/>
        </p:nvPicPr>
        <p:blipFill>
          <a:blip r:embed="rId3"/>
          <a:srcRect/>
          <a:stretch>
            <a:fillRect/>
          </a:stretch>
        </p:blipFill>
        <p:spPr bwMode="auto">
          <a:xfrm>
            <a:off x="4199451" y="1274083"/>
            <a:ext cx="2754120" cy="3300678"/>
          </a:xfrm>
          <a:prstGeom prst="rect">
            <a:avLst/>
          </a:prstGeom>
          <a:noFill/>
          <a:ln w="9525">
            <a:noFill/>
            <a:miter lim="800000"/>
            <a:headEnd/>
            <a:tailEnd/>
          </a:ln>
          <a:effectLst/>
        </p:spPr>
      </p:pic>
      <p:sp>
        <p:nvSpPr>
          <p:cNvPr id="12300" name="Rectangle 1"/>
          <p:cNvSpPr>
            <a:spLocks noChangeArrowheads="1"/>
          </p:cNvSpPr>
          <p:nvPr/>
        </p:nvSpPr>
        <p:spPr bwMode="auto">
          <a:xfrm>
            <a:off x="607576" y="4737438"/>
            <a:ext cx="2374465" cy="493028"/>
          </a:xfrm>
          <a:prstGeom prst="rect">
            <a:avLst/>
          </a:prstGeom>
          <a:noFill/>
          <a:ln w="9525">
            <a:noFill/>
            <a:miter lim="800000"/>
            <a:headEnd/>
            <a:tailEnd/>
          </a:ln>
        </p:spPr>
        <p:txBody>
          <a:bodyPr wrap="square" lIns="61539" tIns="30770" rIns="61539" bIns="30770">
            <a:spAutoFit/>
          </a:bodyPr>
          <a:lstStyle/>
          <a:p>
            <a:pPr algn="ctr"/>
            <a:r>
              <a:rPr lang="en-US" altLang="en-US" sz="2800">
                <a:latin typeface="Times New Roman" pitchFamily="18" charset="0"/>
                <a:ea typeface="Calibri" pitchFamily="34" charset="0"/>
                <a:cs typeface="Times New Roman" pitchFamily="18" charset="0"/>
              </a:rPr>
              <a:t>Pin mặt trời</a:t>
            </a:r>
            <a:endParaRPr lang="vi-VN" altLang="en-US" sz="2800" dirty="0">
              <a:latin typeface="Times New Roman" pitchFamily="18" charset="0"/>
              <a:ea typeface="Calibri" pitchFamily="34" charset="0"/>
              <a:cs typeface="Times New Roman" pitchFamily="18" charset="0"/>
            </a:endParaRPr>
          </a:p>
        </p:txBody>
      </p:sp>
      <p:sp>
        <p:nvSpPr>
          <p:cNvPr id="2" name="TextBox 1"/>
          <p:cNvSpPr txBox="1">
            <a:spLocks noChangeArrowheads="1"/>
          </p:cNvSpPr>
          <p:nvPr/>
        </p:nvSpPr>
        <p:spPr bwMode="auto">
          <a:xfrm>
            <a:off x="3321203" y="4769452"/>
            <a:ext cx="3823415" cy="923915"/>
          </a:xfrm>
          <a:prstGeom prst="rect">
            <a:avLst/>
          </a:prstGeom>
          <a:noFill/>
          <a:ln w="9525">
            <a:noFill/>
            <a:miter lim="800000"/>
            <a:headEnd/>
            <a:tailEnd/>
          </a:ln>
        </p:spPr>
        <p:txBody>
          <a:bodyPr wrap="square" lIns="61539" tIns="30770" rIns="61539" bIns="30770">
            <a:spAutoFit/>
          </a:bodyPr>
          <a:lstStyle/>
          <a:p>
            <a:pPr algn="ctr"/>
            <a:r>
              <a:rPr lang="vi-VN" altLang="en-US" sz="2800" dirty="0">
                <a:latin typeface="Times New Roman" pitchFamily="18" charset="0"/>
                <a:ea typeface="Calibri" pitchFamily="34" charset="0"/>
                <a:cs typeface="Times New Roman" pitchFamily="18" charset="0"/>
              </a:rPr>
              <a:t>Máy tính </a:t>
            </a:r>
            <a:r>
              <a:rPr lang="vi-VN" altLang="en-US" sz="2800">
                <a:latin typeface="Times New Roman" pitchFamily="18" charset="0"/>
                <a:ea typeface="Calibri" pitchFamily="34" charset="0"/>
                <a:cs typeface="Times New Roman" pitchFamily="18" charset="0"/>
              </a:rPr>
              <a:t>cầm </a:t>
            </a:r>
            <a:r>
              <a:rPr lang="vi-VN" altLang="en-US" sz="2800" smtClean="0">
                <a:latin typeface="Times New Roman" pitchFamily="18" charset="0"/>
                <a:ea typeface="Calibri" pitchFamily="34" charset="0"/>
                <a:cs typeface="Times New Roman" pitchFamily="18" charset="0"/>
              </a:rPr>
              <a:t>tay</a:t>
            </a:r>
            <a:r>
              <a:rPr lang="en-US" altLang="en-US" sz="2800" smtClean="0">
                <a:latin typeface="Times New Roman" pitchFamily="18" charset="0"/>
                <a:ea typeface="Calibri" pitchFamily="34" charset="0"/>
                <a:cs typeface="Times New Roman" pitchFamily="18" charset="0"/>
              </a:rPr>
              <a:t> sử dụng năng lượng mặt trời</a:t>
            </a:r>
            <a:endParaRPr lang="vi-VN" altLang="en-US" sz="2800" dirty="0">
              <a:latin typeface="Times New Roman" pitchFamily="18" charset="0"/>
              <a:ea typeface="Calibri" pitchFamily="34" charset="0"/>
              <a:cs typeface="Times New Roman" pitchFamily="18" charset="0"/>
            </a:endParaRPr>
          </a:p>
        </p:txBody>
      </p:sp>
      <p:pic>
        <p:nvPicPr>
          <p:cNvPr id="12"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721433" y="339089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0" y="6756833"/>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83310" y="82525"/>
            <a:ext cx="12032490" cy="554583"/>
          </a:xfrm>
          <a:prstGeom prst="rect">
            <a:avLst/>
          </a:prstGeom>
          <a:solidFill>
            <a:srgbClr val="66FF66"/>
          </a:solidFill>
          <a:ln w="9525">
            <a:noFill/>
            <a:miter lim="800000"/>
            <a:headEnd/>
            <a:tailEnd/>
          </a:ln>
        </p:spPr>
        <p:txBody>
          <a:bodyPr wrap="square" lIns="61539" tIns="30770" rIns="61539" bIns="30770">
            <a:spAutoFit/>
          </a:bodyPr>
          <a:lstStyle/>
          <a:p>
            <a:pPr algn="ctr"/>
            <a:r>
              <a:rPr lang="en-US" altLang="en-US" sz="3200" b="1">
                <a:solidFill>
                  <a:srgbClr val="FF0000"/>
                </a:solidFill>
                <a:latin typeface="Times New Roman" pitchFamily="18" charset="0"/>
                <a:cs typeface="Times New Roman" pitchFamily="18" charset="0"/>
              </a:rPr>
              <a:t>Thu năng lượng ánh sáng chuyển </a:t>
            </a:r>
            <a:r>
              <a:rPr lang="en-US" altLang="en-US" sz="3200" b="1" smtClean="0">
                <a:solidFill>
                  <a:srgbClr val="FF0000"/>
                </a:solidFill>
                <a:latin typeface="Times New Roman" pitchFamily="18" charset="0"/>
                <a:cs typeface="Times New Roman" pitchFamily="18" charset="0"/>
              </a:rPr>
              <a:t>hoá thành </a:t>
            </a:r>
            <a:r>
              <a:rPr lang="en-US" altLang="en-US" sz="3200" b="1">
                <a:solidFill>
                  <a:srgbClr val="FF0000"/>
                </a:solidFill>
                <a:latin typeface="Times New Roman" pitchFamily="18" charset="0"/>
                <a:cs typeface="Times New Roman" pitchFamily="18" charset="0"/>
              </a:rPr>
              <a:t>điện năng </a:t>
            </a:r>
            <a:endParaRPr lang="en-US" altLang="en-US" sz="1900" b="1" dirty="0">
              <a:solidFill>
                <a:srgbClr val="FF0000"/>
              </a:solidFill>
              <a:latin typeface="Times New Roman" pitchFamily="18" charset="0"/>
              <a:cs typeface="Times New Roman" pitchFamily="18" charset="0"/>
            </a:endParaRPr>
          </a:p>
        </p:txBody>
      </p:sp>
      <p:pic>
        <p:nvPicPr>
          <p:cNvPr id="6146" name="Picture 2" descr="https://goldwell-logistics.vn/wp-content/uploads/2020/10/pin-n%C4%83ng-l%C6%B0%E1%BB%A3ng-m%E1%BA%B7t-tr%E1%BB%9Di-450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12" y="1046589"/>
            <a:ext cx="4437841" cy="361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05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294"/>
                                        </p:tgtEl>
                                        <p:attrNameLst>
                                          <p:attrName>style.visibility</p:attrName>
                                        </p:attrNameLst>
                                      </p:cBhvr>
                                      <p:to>
                                        <p:strVal val="visible"/>
                                      </p:to>
                                    </p:set>
                                    <p:animEffect transition="in" filter="fade">
                                      <p:cBhvr>
                                        <p:cTn id="13" dur="1000"/>
                                        <p:tgtEl>
                                          <p:spTgt spid="12294"/>
                                        </p:tgtEl>
                                      </p:cBhvr>
                                    </p:animEffect>
                                    <p:anim calcmode="lin" valueType="num">
                                      <p:cBhvr>
                                        <p:cTn id="14" dur="1000" fill="hold"/>
                                        <p:tgtEl>
                                          <p:spTgt spid="12294"/>
                                        </p:tgtEl>
                                        <p:attrNameLst>
                                          <p:attrName>ppt_x</p:attrName>
                                        </p:attrNameLst>
                                      </p:cBhvr>
                                      <p:tavLst>
                                        <p:tav tm="0">
                                          <p:val>
                                            <p:strVal val="#ppt_x"/>
                                          </p:val>
                                        </p:tav>
                                        <p:tav tm="100000">
                                          <p:val>
                                            <p:strVal val="#ppt_x"/>
                                          </p:val>
                                        </p:tav>
                                      </p:tavLst>
                                    </p:anim>
                                    <p:anim calcmode="lin" valueType="num">
                                      <p:cBhvr>
                                        <p:cTn id="15" dur="1000" fill="hold"/>
                                        <p:tgtEl>
                                          <p:spTgt spid="1229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295"/>
                                        </p:tgtEl>
                                        <p:attrNameLst>
                                          <p:attrName>style.visibility</p:attrName>
                                        </p:attrNameLst>
                                      </p:cBhvr>
                                      <p:to>
                                        <p:strVal val="visible"/>
                                      </p:to>
                                    </p:set>
                                    <p:animEffect transition="in" filter="fade">
                                      <p:cBhvr>
                                        <p:cTn id="18" dur="1000"/>
                                        <p:tgtEl>
                                          <p:spTgt spid="12295"/>
                                        </p:tgtEl>
                                      </p:cBhvr>
                                    </p:animEffect>
                                    <p:anim calcmode="lin" valueType="num">
                                      <p:cBhvr>
                                        <p:cTn id="19" dur="1000" fill="hold"/>
                                        <p:tgtEl>
                                          <p:spTgt spid="12295"/>
                                        </p:tgtEl>
                                        <p:attrNameLst>
                                          <p:attrName>ppt_x</p:attrName>
                                        </p:attrNameLst>
                                      </p:cBhvr>
                                      <p:tavLst>
                                        <p:tav tm="0">
                                          <p:val>
                                            <p:strVal val="#ppt_x"/>
                                          </p:val>
                                        </p:tav>
                                        <p:tav tm="100000">
                                          <p:val>
                                            <p:strVal val="#ppt_x"/>
                                          </p:val>
                                        </p:tav>
                                      </p:tavLst>
                                    </p:anim>
                                    <p:anim calcmode="lin" valueType="num">
                                      <p:cBhvr>
                                        <p:cTn id="20" dur="1000" fill="hold"/>
                                        <p:tgtEl>
                                          <p:spTgt spid="1229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2299"/>
                                        </p:tgtEl>
                                        <p:attrNameLst>
                                          <p:attrName>style.visibility</p:attrName>
                                        </p:attrNameLst>
                                      </p:cBhvr>
                                      <p:to>
                                        <p:strVal val="visible"/>
                                      </p:to>
                                    </p:set>
                                    <p:animEffect transition="in" filter="fade">
                                      <p:cBhvr>
                                        <p:cTn id="24" dur="1000"/>
                                        <p:tgtEl>
                                          <p:spTgt spid="12299"/>
                                        </p:tgtEl>
                                      </p:cBhvr>
                                    </p:animEffect>
                                    <p:anim calcmode="lin" valueType="num">
                                      <p:cBhvr>
                                        <p:cTn id="25" dur="1000" fill="hold"/>
                                        <p:tgtEl>
                                          <p:spTgt spid="12299"/>
                                        </p:tgtEl>
                                        <p:attrNameLst>
                                          <p:attrName>ppt_x</p:attrName>
                                        </p:attrNameLst>
                                      </p:cBhvr>
                                      <p:tavLst>
                                        <p:tav tm="0">
                                          <p:val>
                                            <p:strVal val="#ppt_x"/>
                                          </p:val>
                                        </p:tav>
                                        <p:tav tm="100000">
                                          <p:val>
                                            <p:strVal val="#ppt_x"/>
                                          </p:val>
                                        </p:tav>
                                      </p:tavLst>
                                    </p:anim>
                                    <p:anim calcmode="lin" valueType="num">
                                      <p:cBhvr>
                                        <p:cTn id="26" dur="1000" fill="hold"/>
                                        <p:tgtEl>
                                          <p:spTgt spid="1229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par>
                          <p:cTn id="32" fill="hold" nodeType="withGroup">
                            <p:stCondLst>
                              <p:cond delay="3000"/>
                            </p:stCondLst>
                            <p:childTnLst>
                              <p:par>
                                <p:cTn id="33" presetID="16" presetClass="entr" presetSubtype="21" fill="hold" nodeType="afterEffect">
                                  <p:stCondLst>
                                    <p:cond delay="0"/>
                                  </p:stCondLst>
                                  <p:childTnLst>
                                    <p:set>
                                      <p:cBhvr>
                                        <p:cTn id="34" dur="1" fill="hold">
                                          <p:stCondLst>
                                            <p:cond delay="0"/>
                                          </p:stCondLst>
                                        </p:cTn>
                                        <p:tgtEl>
                                          <p:spTgt spid="6146"/>
                                        </p:tgtEl>
                                        <p:attrNameLst>
                                          <p:attrName>style.visibility</p:attrName>
                                        </p:attrNameLst>
                                      </p:cBhvr>
                                      <p:to>
                                        <p:strVal val="visible"/>
                                      </p:to>
                                    </p:set>
                                    <p:animEffect transition="in" filter="barn(inVertical)">
                                      <p:cBhvr>
                                        <p:cTn id="35" dur="500"/>
                                        <p:tgtEl>
                                          <p:spTgt spid="6146"/>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2300"/>
                                        </p:tgtEl>
                                        <p:attrNameLst>
                                          <p:attrName>style.visibility</p:attrName>
                                        </p:attrNameLst>
                                      </p:cBhvr>
                                      <p:to>
                                        <p:strVal val="visible"/>
                                      </p:to>
                                    </p:set>
                                    <p:animEffect transition="in" filter="fade">
                                      <p:cBhvr>
                                        <p:cTn id="38" dur="1000"/>
                                        <p:tgtEl>
                                          <p:spTgt spid="12300"/>
                                        </p:tgtEl>
                                      </p:cBhvr>
                                    </p:animEffect>
                                    <p:anim calcmode="lin" valueType="num">
                                      <p:cBhvr>
                                        <p:cTn id="39" dur="1000" fill="hold"/>
                                        <p:tgtEl>
                                          <p:spTgt spid="12300"/>
                                        </p:tgtEl>
                                        <p:attrNameLst>
                                          <p:attrName>ppt_x</p:attrName>
                                        </p:attrNameLst>
                                      </p:cBhvr>
                                      <p:tavLst>
                                        <p:tav tm="0">
                                          <p:val>
                                            <p:strVal val="#ppt_x"/>
                                          </p:val>
                                        </p:tav>
                                        <p:tav tm="100000">
                                          <p:val>
                                            <p:strVal val="#ppt_x"/>
                                          </p:val>
                                        </p:tav>
                                      </p:tavLst>
                                    </p:anim>
                                    <p:anim calcmode="lin" valueType="num">
                                      <p:cBhvr>
                                        <p:cTn id="40" dur="1000" fill="hold"/>
                                        <p:tgtEl>
                                          <p:spTgt spid="12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300" grpId="0"/>
      <p:bldP spid="2"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14632" y="50800"/>
            <a:ext cx="9702961" cy="646331"/>
          </a:xfrm>
          <a:prstGeom prst="rect">
            <a:avLst/>
          </a:prstGeom>
          <a:noFill/>
          <a:ln w="9525">
            <a:noFill/>
            <a:miter lim="800000"/>
            <a:headEnd/>
            <a:tailEnd/>
          </a:ln>
        </p:spPr>
        <p:txBody>
          <a:bodyPr wrap="square">
            <a:spAutoFit/>
          </a:bodyPr>
          <a:lstStyle/>
          <a:p>
            <a:pPr algn="ctr"/>
            <a:r>
              <a:rPr lang="vi-VN" altLang="en-US" sz="3600" b="1" dirty="0">
                <a:solidFill>
                  <a:srgbClr val="0070C0"/>
                </a:solidFill>
                <a:latin typeface="Times New Roman" pitchFamily="18" charset="0"/>
                <a:ea typeface="Calibri" pitchFamily="34" charset="0"/>
                <a:cs typeface="Times New Roman" pitchFamily="18" charset="0"/>
              </a:rPr>
              <a:t> Hệ thống điện mặt trời hòa lưới</a:t>
            </a:r>
          </a:p>
        </p:txBody>
      </p:sp>
      <p:pic>
        <p:nvPicPr>
          <p:cNvPr id="4" name="Picture 2"/>
          <p:cNvPicPr>
            <a:picLocks noChangeAspect="1" noChangeArrowheads="1"/>
          </p:cNvPicPr>
          <p:nvPr/>
        </p:nvPicPr>
        <p:blipFill>
          <a:blip r:embed="rId2"/>
          <a:srcRect/>
          <a:stretch>
            <a:fillRect/>
          </a:stretch>
        </p:blipFill>
        <p:spPr bwMode="auto">
          <a:xfrm>
            <a:off x="945651" y="697131"/>
            <a:ext cx="10297231" cy="2808069"/>
          </a:xfrm>
          <a:prstGeom prst="rect">
            <a:avLst/>
          </a:prstGeom>
          <a:noFill/>
          <a:ln w="9525">
            <a:noFill/>
            <a:miter lim="800000"/>
            <a:headEnd/>
            <a:tailEnd/>
          </a:ln>
        </p:spPr>
      </p:pic>
      <p:sp>
        <p:nvSpPr>
          <p:cNvPr id="5" name="TextBox 1"/>
          <p:cNvSpPr txBox="1">
            <a:spLocks noChangeArrowheads="1"/>
          </p:cNvSpPr>
          <p:nvPr/>
        </p:nvSpPr>
        <p:spPr bwMode="auto">
          <a:xfrm>
            <a:off x="481445" y="3691553"/>
            <a:ext cx="1130530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defRPr/>
            </a:pPr>
            <a:r>
              <a:rPr lang="en-US" sz="3200" b="1" dirty="0" smtClean="0">
                <a:latin typeface="+mj-lt"/>
              </a:rPr>
              <a:t>        </a:t>
            </a:r>
            <a:r>
              <a:rPr lang="vi-VN" sz="3200" b="1" dirty="0" smtClean="0">
                <a:latin typeface="+mj-lt"/>
              </a:rPr>
              <a:t>Cần </a:t>
            </a:r>
            <a:r>
              <a:rPr lang="vi-VN" sz="3200" b="1" dirty="0">
                <a:latin typeface="+mj-lt"/>
              </a:rPr>
              <a:t>ưu tiên sử dụng năng lượng ánh sáng mặt </a:t>
            </a:r>
            <a:r>
              <a:rPr lang="vi-VN" sz="3200" b="1" dirty="0" smtClean="0">
                <a:latin typeface="+mj-lt"/>
              </a:rPr>
              <a:t>trời</a:t>
            </a:r>
            <a:r>
              <a:rPr lang="en-US" sz="3200" b="1" dirty="0" smtClean="0">
                <a:latin typeface="+mj-lt"/>
              </a:rPr>
              <a:t>, </a:t>
            </a:r>
            <a:r>
              <a:rPr lang="en-US" sz="3200" b="1" dirty="0" err="1" smtClean="0">
                <a:latin typeface="Times New Roman" panose="02020603050405020304" pitchFamily="18" charset="0"/>
                <a:cs typeface="Times New Roman" panose="02020603050405020304" pitchFamily="18" charset="0"/>
              </a:rPr>
              <a:t>đây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nguồn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năng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lượng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vô</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tận</a:t>
            </a:r>
            <a:r>
              <a:rPr lang="vi-VN" sz="3200" b="1" dirty="0" smtClean="0">
                <a:latin typeface="+mj-lt"/>
              </a:rPr>
              <a:t> </a:t>
            </a:r>
            <a:r>
              <a:rPr lang="vi-VN" sz="3200" b="1" dirty="0">
                <a:latin typeface="+mj-lt"/>
              </a:rPr>
              <a:t>vì năng </a:t>
            </a:r>
            <a:r>
              <a:rPr lang="vi-VN" sz="3200" b="1" dirty="0" smtClean="0">
                <a:latin typeface="+mj-lt"/>
              </a:rPr>
              <a:t>lượng</a:t>
            </a:r>
            <a:r>
              <a:rPr lang="en-US" sz="3200" b="1" dirty="0" smtClean="0">
                <a:latin typeface="+mj-lt"/>
              </a:rPr>
              <a:t> </a:t>
            </a:r>
            <a:r>
              <a:rPr lang="en-US" sz="3200" b="1" dirty="0" err="1" smtClean="0">
                <a:latin typeface="Times New Roman" panose="02020603050405020304" pitchFamily="18" charset="0"/>
                <a:cs typeface="Times New Roman" panose="02020603050405020304" pitchFamily="18" charset="0"/>
              </a:rPr>
              <a:t>ánh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sáng</a:t>
            </a:r>
            <a:r>
              <a:rPr lang="vi-VN" sz="3200" b="1" dirty="0" smtClean="0">
                <a:latin typeface="+mj-lt"/>
              </a:rPr>
              <a:t> </a:t>
            </a:r>
            <a:r>
              <a:rPr lang="en-US" sz="3200" b="1" dirty="0" smtClean="0">
                <a:latin typeface="+mj-lt"/>
              </a:rPr>
              <a:t> </a:t>
            </a:r>
            <a:r>
              <a:rPr lang="vi-VN" sz="3200" b="1" dirty="0" smtClean="0">
                <a:latin typeface="+mj-lt"/>
              </a:rPr>
              <a:t>mặt </a:t>
            </a:r>
            <a:r>
              <a:rPr lang="vi-VN" sz="3200" b="1" dirty="0">
                <a:latin typeface="+mj-lt"/>
              </a:rPr>
              <a:t>trời là năng lượng tái tạo, năng lượng sạch </a:t>
            </a:r>
            <a:r>
              <a:rPr lang="en-US" sz="3200" b="1" dirty="0" err="1" smtClean="0">
                <a:latin typeface="Times New Roman" panose="02020603050405020304" pitchFamily="18" charset="0"/>
                <a:cs typeface="Times New Roman" panose="02020603050405020304" pitchFamily="18" charset="0"/>
              </a:rPr>
              <a:t>thân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thiện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với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môi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trường</a:t>
            </a:r>
            <a:r>
              <a:rPr lang="en-US" sz="3200" b="1" dirty="0" smtClean="0">
                <a:latin typeface="Times New Roman" panose="02020603050405020304" pitchFamily="18" charset="0"/>
                <a:cs typeface="Times New Roman" panose="02020603050405020304" pitchFamily="18" charset="0"/>
              </a:rPr>
              <a:t> . </a:t>
            </a:r>
            <a:r>
              <a:rPr lang="en-US" sz="3200" b="1" dirty="0" err="1" smtClean="0">
                <a:latin typeface="Times New Roman" panose="02020603050405020304" pitchFamily="18" charset="0"/>
                <a:cs typeface="Times New Roman" panose="02020603050405020304" pitchFamily="18" charset="0"/>
              </a:rPr>
              <a:t>Việc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sử</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dụng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năng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lượng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ánh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sáng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mặt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trời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thay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nguyên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liệu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hoá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thạch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còn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góp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phần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giảm</a:t>
            </a:r>
            <a:r>
              <a:rPr lang="en-US" sz="3200" b="1" dirty="0" smtClean="0">
                <a:latin typeface="Times New Roman" panose="02020603050405020304" pitchFamily="18" charset="0"/>
                <a:cs typeface="Times New Roman" panose="02020603050405020304" pitchFamily="18" charset="0"/>
              </a:rPr>
              <a:t> ô </a:t>
            </a:r>
            <a:r>
              <a:rPr lang="en-US" sz="3200" b="1" dirty="0" err="1" smtClean="0">
                <a:latin typeface="Times New Roman" panose="02020603050405020304" pitchFamily="18" charset="0"/>
                <a:cs typeface="Times New Roman" panose="02020603050405020304" pitchFamily="18" charset="0"/>
              </a:rPr>
              <a:t>nhiễm</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mj-lt"/>
              </a:rPr>
              <a:t>môi trường</a:t>
            </a:r>
            <a:r>
              <a:rPr lang="en-US" sz="3200" b="1" dirty="0">
                <a:latin typeface="+mj-lt"/>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hiệu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ứng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kính</a:t>
            </a:r>
            <a:r>
              <a:rPr lang="en-US" sz="3200" b="1" dirty="0" smtClean="0">
                <a:latin typeface="Times New Roman" panose="02020603050405020304" pitchFamily="18" charset="0"/>
                <a:cs typeface="Times New Roman" panose="02020603050405020304" pitchFamily="18" charset="0"/>
              </a:rPr>
              <a:t>.</a:t>
            </a:r>
            <a:endParaRPr lang="en-US" sz="3200" b="1" dirty="0">
              <a:latin typeface="+mj-lt"/>
            </a:endParaRPr>
          </a:p>
        </p:txBody>
      </p:sp>
      <p:pic>
        <p:nvPicPr>
          <p:cNvPr id="6" name="Picture 8" descr="BLU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721433" y="339089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BLU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BLU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LU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6756833"/>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73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5278" y="183400"/>
            <a:ext cx="7370944" cy="707886"/>
          </a:xfrm>
          <a:prstGeom prst="rect">
            <a:avLst/>
          </a:prstGeom>
        </p:spPr>
        <p:txBody>
          <a:bodyPr wrap="square">
            <a:spAutoFit/>
          </a:bodyPr>
          <a:lstStyle/>
          <a:p>
            <a:r>
              <a:rPr lang="de-DE" sz="4000" b="1" dirty="0">
                <a:solidFill>
                  <a:srgbClr val="FF0000"/>
                </a:solidFill>
              </a:rPr>
              <a:t>2. CHÙM SÁNG VÀ TiA </a:t>
            </a:r>
            <a:r>
              <a:rPr lang="de-DE" sz="4000" b="1" dirty="0" smtClean="0">
                <a:solidFill>
                  <a:srgbClr val="FF0000"/>
                </a:solidFill>
              </a:rPr>
              <a:t>SÁNG</a:t>
            </a:r>
            <a:endParaRPr lang="vi-VN" sz="4000" dirty="0">
              <a:solidFill>
                <a:srgbClr val="FF0000"/>
              </a:solidFill>
            </a:endParaRPr>
          </a:p>
        </p:txBody>
      </p:sp>
      <p:sp>
        <p:nvSpPr>
          <p:cNvPr id="5" name="Rectangle 4"/>
          <p:cNvSpPr/>
          <p:nvPr/>
        </p:nvSpPr>
        <p:spPr>
          <a:xfrm>
            <a:off x="585278" y="1145059"/>
            <a:ext cx="10862413" cy="2123658"/>
          </a:xfrm>
          <a:prstGeom prst="rect">
            <a:avLst/>
          </a:prstGeom>
        </p:spPr>
        <p:txBody>
          <a:bodyPr wrap="square">
            <a:spAutoFit/>
          </a:bodyPr>
          <a:lstStyle/>
          <a:p>
            <a:pPr fontAlgn="base">
              <a:spcBef>
                <a:spcPct val="0"/>
              </a:spcBef>
              <a:spcAft>
                <a:spcPct val="0"/>
              </a:spcAft>
              <a:tabLst>
                <a:tab pos="271463" algn="l"/>
              </a:tabLst>
            </a:pP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Đường</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truyền</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của</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ánh</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sáng</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được</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biểu</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diễn</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bằng</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một</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đường</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thẳng</a:t>
            </a:r>
            <a:r>
              <a:rPr lang="en-US" sz="4400" b="1" dirty="0">
                <a:latin typeface="Times New Roman" pitchFamily="18" charset="0"/>
                <a:ea typeface="Calibri" charset="-93"/>
                <a:cs typeface="Times New Roman" pitchFamily="18" charset="0"/>
              </a:rPr>
              <a:t> có </a:t>
            </a:r>
            <a:r>
              <a:rPr lang="en-US" sz="4400" b="1" dirty="0" err="1">
                <a:latin typeface="Times New Roman" pitchFamily="18" charset="0"/>
                <a:ea typeface="Calibri" charset="-93"/>
                <a:cs typeface="Times New Roman" pitchFamily="18" charset="0"/>
              </a:rPr>
              <a:t>mũi</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tên</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chỉ</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hướng</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gọi</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là</a:t>
            </a:r>
            <a:r>
              <a:rPr lang="en-US" sz="4400" b="1" dirty="0">
                <a:latin typeface="Times New Roman" pitchFamily="18" charset="0"/>
                <a:ea typeface="Calibri" charset="-93"/>
                <a:cs typeface="Times New Roman" pitchFamily="18" charset="0"/>
              </a:rPr>
              <a:t> </a:t>
            </a:r>
            <a:r>
              <a:rPr lang="en-US" sz="4400" b="1" dirty="0" err="1">
                <a:latin typeface="Times New Roman" pitchFamily="18" charset="0"/>
                <a:ea typeface="Calibri" charset="-93"/>
                <a:cs typeface="Times New Roman" pitchFamily="18" charset="0"/>
              </a:rPr>
              <a:t>tia</a:t>
            </a:r>
            <a:r>
              <a:rPr lang="en-US" sz="4400" b="1" dirty="0">
                <a:latin typeface="Times New Roman" pitchFamily="18" charset="0"/>
                <a:ea typeface="Calibri" charset="-93"/>
                <a:cs typeface="Times New Roman" pitchFamily="18" charset="0"/>
              </a:rPr>
              <a:t> </a:t>
            </a:r>
            <a:r>
              <a:rPr lang="en-US" sz="4400" b="1" dirty="0" err="1" smtClean="0">
                <a:latin typeface="Times New Roman" pitchFamily="18" charset="0"/>
                <a:ea typeface="Calibri" charset="-93"/>
                <a:cs typeface="Times New Roman" pitchFamily="18" charset="0"/>
              </a:rPr>
              <a:t>sáng</a:t>
            </a:r>
            <a:r>
              <a:rPr lang="vi-VN" sz="4400" b="1" dirty="0" smtClean="0">
                <a:latin typeface="Times New Roman" pitchFamily="18" charset="0"/>
                <a:ea typeface="Calibri" charset="-93"/>
                <a:cs typeface="Times New Roman" pitchFamily="18" charset="0"/>
              </a:rPr>
              <a:t>:</a:t>
            </a:r>
            <a:endParaRPr lang="vi-VN" sz="4400" b="1" dirty="0">
              <a:latin typeface="Times New Roman" pitchFamily="18" charset="0"/>
              <a:cs typeface="Times New Roman" pitchFamily="18" charset="0"/>
            </a:endParaRPr>
          </a:p>
        </p:txBody>
      </p:sp>
      <p:grpSp>
        <p:nvGrpSpPr>
          <p:cNvPr id="6" name="Group 5"/>
          <p:cNvGrpSpPr>
            <a:grpSpLocks/>
          </p:cNvGrpSpPr>
          <p:nvPr/>
        </p:nvGrpSpPr>
        <p:grpSpPr bwMode="auto">
          <a:xfrm>
            <a:off x="7084049" y="3003331"/>
            <a:ext cx="1744345" cy="6350"/>
            <a:chOff x="5996" y="1816"/>
            <a:chExt cx="2747" cy="10"/>
          </a:xfrm>
        </p:grpSpPr>
        <p:cxnSp>
          <p:nvCxnSpPr>
            <p:cNvPr id="7" name="Line 44"/>
            <p:cNvCxnSpPr/>
            <p:nvPr/>
          </p:nvCxnSpPr>
          <p:spPr bwMode="auto">
            <a:xfrm>
              <a:off x="5996" y="1816"/>
              <a:ext cx="274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Line 45"/>
            <p:cNvCxnSpPr/>
            <p:nvPr/>
          </p:nvCxnSpPr>
          <p:spPr bwMode="auto">
            <a:xfrm>
              <a:off x="6946" y="1826"/>
              <a:ext cx="399" cy="0"/>
            </a:xfrm>
            <a:prstGeom prst="line">
              <a:avLst/>
            </a:prstGeom>
            <a:noFill/>
            <a:ln w="5715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245343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350256" y="2285047"/>
            <a:ext cx="11549682" cy="3841339"/>
            <a:chOff x="1133" y="139"/>
            <a:chExt cx="6196" cy="1450"/>
          </a:xfrm>
        </p:grpSpPr>
        <p:pic>
          <p:nvPicPr>
            <p:cNvPr id="5" name="docshape35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 y="139"/>
              <a:ext cx="6196" cy="1417"/>
            </a:xfrm>
            <a:prstGeom prst="rect">
              <a:avLst/>
            </a:prstGeom>
            <a:noFill/>
            <a:extLst>
              <a:ext uri="{909E8E84-426E-40DD-AFC4-6F175D3DCCD1}">
                <a14:hiddenFill xmlns:a14="http://schemas.microsoft.com/office/drawing/2010/main">
                  <a:solidFill>
                    <a:srgbClr val="FFFFFF"/>
                  </a:solidFill>
                </a14:hiddenFill>
              </a:ext>
            </a:extLst>
          </p:spPr>
        </p:pic>
        <p:sp>
          <p:nvSpPr>
            <p:cNvPr id="6" name="docshape3531"/>
            <p:cNvSpPr txBox="1">
              <a:spLocks noChangeArrowheads="1"/>
            </p:cNvSpPr>
            <p:nvPr/>
          </p:nvSpPr>
          <p:spPr bwMode="auto">
            <a:xfrm>
              <a:off x="1207" y="294"/>
              <a:ext cx="42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sz="2000" dirty="0" err="1">
                  <a:effectLst/>
                  <a:latin typeface="Calibri"/>
                  <a:ea typeface="Calibri"/>
                  <a:cs typeface="Times New Roman"/>
                </a:rPr>
                <a:t>Hộp</a:t>
              </a:r>
              <a:r>
                <a:rPr lang="en-US" sz="2000" spc="-15" dirty="0">
                  <a:effectLst/>
                  <a:latin typeface="Calibri"/>
                  <a:ea typeface="Calibri"/>
                  <a:cs typeface="Times New Roman"/>
                </a:rPr>
                <a:t> </a:t>
              </a:r>
              <a:r>
                <a:rPr lang="en-US" sz="2000" spc="-25" dirty="0" err="1">
                  <a:effectLst/>
                  <a:latin typeface="Calibri"/>
                  <a:ea typeface="Calibri"/>
                  <a:cs typeface="Times New Roman"/>
                </a:rPr>
                <a:t>đèn</a:t>
              </a:r>
              <a:endParaRPr lang="vi-VN" sz="2000" dirty="0">
                <a:effectLst/>
                <a:latin typeface="Calibri"/>
                <a:ea typeface="Calibri"/>
                <a:cs typeface="Times New Roman"/>
              </a:endParaRPr>
            </a:p>
          </p:txBody>
        </p:sp>
        <p:sp>
          <p:nvSpPr>
            <p:cNvPr id="7" name="docshape3532"/>
            <p:cNvSpPr txBox="1">
              <a:spLocks noChangeArrowheads="1"/>
            </p:cNvSpPr>
            <p:nvPr/>
          </p:nvSpPr>
          <p:spPr bwMode="auto">
            <a:xfrm>
              <a:off x="2020" y="973"/>
              <a:ext cx="68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dirty="0" err="1">
                  <a:effectLst/>
                  <a:latin typeface="Calibri"/>
                  <a:ea typeface="Calibri"/>
                  <a:cs typeface="Times New Roman"/>
                </a:rPr>
                <a:t>Các</a:t>
              </a:r>
              <a:r>
                <a:rPr lang="en-US" spc="-10" dirty="0">
                  <a:effectLst/>
                  <a:latin typeface="Calibri"/>
                  <a:ea typeface="Calibri"/>
                  <a:cs typeface="Times New Roman"/>
                </a:rPr>
                <a:t> </a:t>
              </a:r>
              <a:r>
                <a:rPr lang="en-US" dirty="0" err="1">
                  <a:effectLst/>
                  <a:latin typeface="Calibri"/>
                  <a:ea typeface="Calibri"/>
                  <a:cs typeface="Times New Roman"/>
                </a:rPr>
                <a:t>khe</a:t>
              </a:r>
              <a:r>
                <a:rPr lang="en-US" spc="-5" dirty="0">
                  <a:effectLst/>
                  <a:latin typeface="Calibri"/>
                  <a:ea typeface="Calibri"/>
                  <a:cs typeface="Times New Roman"/>
                </a:rPr>
                <a:t> </a:t>
              </a:r>
              <a:r>
                <a:rPr lang="en-US" spc="-20" dirty="0" err="1">
                  <a:effectLst/>
                  <a:latin typeface="Calibri"/>
                  <a:ea typeface="Calibri"/>
                  <a:cs typeface="Times New Roman"/>
                </a:rPr>
                <a:t>hẹp</a:t>
              </a:r>
              <a:endParaRPr lang="vi-VN" dirty="0">
                <a:effectLst/>
                <a:latin typeface="Calibri"/>
                <a:ea typeface="Calibri"/>
                <a:cs typeface="Times New Roman"/>
              </a:endParaRPr>
            </a:p>
          </p:txBody>
        </p:sp>
        <p:sp>
          <p:nvSpPr>
            <p:cNvPr id="8" name="docshape3533"/>
            <p:cNvSpPr txBox="1">
              <a:spLocks noChangeArrowheads="1"/>
            </p:cNvSpPr>
            <p:nvPr/>
          </p:nvSpPr>
          <p:spPr bwMode="auto">
            <a:xfrm>
              <a:off x="1541" y="1399"/>
              <a:ext cx="4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50"/>
                </a:lnSpc>
                <a:spcAft>
                  <a:spcPts val="800"/>
                </a:spcAft>
              </a:pPr>
              <a:r>
                <a:rPr lang="en-US" dirty="0" err="1">
                  <a:effectLst/>
                  <a:latin typeface="Calibri"/>
                  <a:ea typeface="Calibri"/>
                  <a:cs typeface="Times New Roman"/>
                </a:rPr>
                <a:t>Bóng</a:t>
              </a:r>
              <a:r>
                <a:rPr lang="en-US" spc="-30" dirty="0">
                  <a:effectLst/>
                  <a:latin typeface="Calibri"/>
                  <a:ea typeface="Calibri"/>
                  <a:cs typeface="Times New Roman"/>
                </a:rPr>
                <a:t> </a:t>
              </a:r>
              <a:r>
                <a:rPr lang="en-US" spc="-25" dirty="0" err="1">
                  <a:effectLst/>
                  <a:latin typeface="Calibri"/>
                  <a:ea typeface="Calibri"/>
                  <a:cs typeface="Times New Roman"/>
                </a:rPr>
                <a:t>đèn</a:t>
              </a:r>
              <a:endParaRPr lang="vi-VN" dirty="0">
                <a:effectLst/>
                <a:latin typeface="Calibri"/>
                <a:ea typeface="Calibri"/>
                <a:cs typeface="Times New Roman"/>
              </a:endParaRPr>
            </a:p>
          </p:txBody>
        </p:sp>
      </p:grpSp>
      <p:sp>
        <p:nvSpPr>
          <p:cNvPr id="9" name="Rectangle 8"/>
          <p:cNvSpPr/>
          <p:nvPr/>
        </p:nvSpPr>
        <p:spPr>
          <a:xfrm>
            <a:off x="350256" y="1203891"/>
            <a:ext cx="11549682" cy="954107"/>
          </a:xfrm>
          <a:prstGeom prst="rect">
            <a:avLst/>
          </a:prstGeom>
        </p:spPr>
        <p:txBody>
          <a:bodyPr wrap="square">
            <a:spAutoFit/>
          </a:bodyPr>
          <a:lstStyle/>
          <a:p>
            <a:r>
              <a:rPr lang="vi-VN" sz="2800" b="1" dirty="0"/>
              <a:t>Sử dụng nguồn sáng (gồm hộp đèn tạo chùm sáng và khe hẹp) để tạo các chùm sáng và quan sát các chùm sáng đó (Hình 15.2).</a:t>
            </a:r>
          </a:p>
        </p:txBody>
      </p:sp>
      <p:sp>
        <p:nvSpPr>
          <p:cNvPr id="11" name="Rectangle 10"/>
          <p:cNvSpPr/>
          <p:nvPr/>
        </p:nvSpPr>
        <p:spPr>
          <a:xfrm>
            <a:off x="230085" y="6213809"/>
            <a:ext cx="12162902" cy="461665"/>
          </a:xfrm>
          <a:prstGeom prst="rect">
            <a:avLst/>
          </a:prstGeom>
        </p:spPr>
        <p:txBody>
          <a:bodyPr wrap="square">
            <a:spAutoFit/>
          </a:bodyPr>
          <a:lstStyle/>
          <a:p>
            <a:r>
              <a:rPr lang="vi-VN" sz="2400" b="1" dirty="0"/>
              <a:t>▲ Hình 15.2. a) Hộp đèn tạo chùm sáng và khe hẹp; b) và c) Các chùm sáng</a:t>
            </a:r>
          </a:p>
        </p:txBody>
      </p:sp>
      <p:sp>
        <p:nvSpPr>
          <p:cNvPr id="2" name="Rectangle 1"/>
          <p:cNvSpPr/>
          <p:nvPr/>
        </p:nvSpPr>
        <p:spPr>
          <a:xfrm>
            <a:off x="6051891" y="586369"/>
            <a:ext cx="5027915" cy="369332"/>
          </a:xfrm>
          <a:prstGeom prst="rect">
            <a:avLst/>
          </a:prstGeom>
        </p:spPr>
        <p:txBody>
          <a:bodyPr wrap="none">
            <a:spAutoFit/>
          </a:bodyPr>
          <a:lstStyle/>
          <a:p>
            <a:r>
              <a:rPr lang="en-US" dirty="0"/>
              <a:t>https://www.youtube.com/watch?v=GNRmHKaPrcc</a:t>
            </a:r>
          </a:p>
        </p:txBody>
      </p:sp>
    </p:spTree>
    <p:extLst>
      <p:ext uri="{BB962C8B-B14F-4D97-AF65-F5344CB8AC3E}">
        <p14:creationId xmlns:p14="http://schemas.microsoft.com/office/powerpoint/2010/main" val="3473595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p:cNvGrpSpPr>
          <p:nvPr/>
        </p:nvGrpSpPr>
        <p:grpSpPr bwMode="auto">
          <a:xfrm>
            <a:off x="8733790" y="8043545"/>
            <a:ext cx="1786255" cy="243205"/>
            <a:chOff x="5948" y="1492"/>
            <a:chExt cx="2813" cy="383"/>
          </a:xfrm>
        </p:grpSpPr>
        <p:sp>
          <p:nvSpPr>
            <p:cNvPr id="11" name="Text Box 29"/>
            <p:cNvSpPr txBox="1">
              <a:spLocks noChangeArrowheads="1"/>
            </p:cNvSpPr>
            <p:nvPr/>
          </p:nvSpPr>
          <p:spPr bwMode="auto">
            <a:xfrm>
              <a:off x="5948" y="1579"/>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a:effectLst/>
                  <a:latin typeface="Calibri"/>
                  <a:ea typeface="Calibri"/>
                  <a:cs typeface="Times New Roman"/>
                </a:rPr>
                <a:t>A</a:t>
              </a:r>
              <a:endParaRPr lang="vi-VN" sz="1100">
                <a:effectLst/>
                <a:latin typeface="Calibri"/>
                <a:ea typeface="Calibri"/>
                <a:cs typeface="Times New Roman"/>
              </a:endParaRPr>
            </a:p>
          </p:txBody>
        </p:sp>
        <p:cxnSp>
          <p:nvCxnSpPr>
            <p:cNvPr id="12" name="Line 30"/>
            <p:cNvCxnSpPr/>
            <p:nvPr/>
          </p:nvCxnSpPr>
          <p:spPr bwMode="auto">
            <a:xfrm>
              <a:off x="6014" y="1520"/>
              <a:ext cx="27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Line 31"/>
            <p:cNvCxnSpPr/>
            <p:nvPr/>
          </p:nvCxnSpPr>
          <p:spPr bwMode="auto">
            <a:xfrm>
              <a:off x="6752" y="1519"/>
              <a:ext cx="399" cy="0"/>
            </a:xfrm>
            <a:prstGeom prst="line">
              <a:avLst/>
            </a:prstGeom>
            <a:noFill/>
            <a:ln w="63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Text Box 32"/>
            <p:cNvSpPr txBox="1">
              <a:spLocks noChangeArrowheads="1"/>
            </p:cNvSpPr>
            <p:nvPr/>
          </p:nvSpPr>
          <p:spPr bwMode="auto">
            <a:xfrm>
              <a:off x="7952" y="1564"/>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b="1">
                  <a:effectLst/>
                  <a:latin typeface="Calibri"/>
                  <a:ea typeface="Calibri"/>
                  <a:cs typeface="Times New Roman"/>
                </a:rPr>
                <a:t>B</a:t>
              </a:r>
              <a:endParaRPr lang="vi-VN" sz="1100">
                <a:effectLst/>
                <a:latin typeface="Calibri"/>
                <a:ea typeface="Calibri"/>
                <a:cs typeface="Times New Roman"/>
              </a:endParaRPr>
            </a:p>
          </p:txBody>
        </p:sp>
        <p:sp>
          <p:nvSpPr>
            <p:cNvPr id="15" name="Oval 14"/>
            <p:cNvSpPr>
              <a:spLocks noChangeArrowheads="1"/>
            </p:cNvSpPr>
            <p:nvPr/>
          </p:nvSpPr>
          <p:spPr bwMode="auto">
            <a:xfrm>
              <a:off x="5996"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sp>
          <p:nvSpPr>
            <p:cNvPr id="16" name="Oval 15"/>
            <p:cNvSpPr>
              <a:spLocks noChangeArrowheads="1"/>
            </p:cNvSpPr>
            <p:nvPr/>
          </p:nvSpPr>
          <p:spPr bwMode="auto">
            <a:xfrm>
              <a:off x="7985"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grpSp>
      <p:grpSp>
        <p:nvGrpSpPr>
          <p:cNvPr id="17" name="Group 16"/>
          <p:cNvGrpSpPr>
            <a:grpSpLocks/>
          </p:cNvGrpSpPr>
          <p:nvPr/>
        </p:nvGrpSpPr>
        <p:grpSpPr bwMode="auto">
          <a:xfrm>
            <a:off x="8733790" y="8043545"/>
            <a:ext cx="1786255" cy="243205"/>
            <a:chOff x="5948" y="1492"/>
            <a:chExt cx="2813" cy="383"/>
          </a:xfrm>
        </p:grpSpPr>
        <p:sp>
          <p:nvSpPr>
            <p:cNvPr id="18" name="Text Box 36"/>
            <p:cNvSpPr txBox="1">
              <a:spLocks noChangeArrowheads="1"/>
            </p:cNvSpPr>
            <p:nvPr/>
          </p:nvSpPr>
          <p:spPr bwMode="auto">
            <a:xfrm>
              <a:off x="5948" y="1579"/>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a:effectLst/>
                  <a:latin typeface="Calibri"/>
                  <a:ea typeface="Calibri"/>
                  <a:cs typeface="Times New Roman"/>
                </a:rPr>
                <a:t>A</a:t>
              </a:r>
              <a:endParaRPr lang="vi-VN" sz="1100">
                <a:effectLst/>
                <a:latin typeface="Calibri"/>
                <a:ea typeface="Calibri"/>
                <a:cs typeface="Times New Roman"/>
              </a:endParaRPr>
            </a:p>
          </p:txBody>
        </p:sp>
        <p:cxnSp>
          <p:nvCxnSpPr>
            <p:cNvPr id="19" name="Line 37"/>
            <p:cNvCxnSpPr/>
            <p:nvPr/>
          </p:nvCxnSpPr>
          <p:spPr bwMode="auto">
            <a:xfrm>
              <a:off x="6014" y="1520"/>
              <a:ext cx="27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Line 38"/>
            <p:cNvCxnSpPr/>
            <p:nvPr/>
          </p:nvCxnSpPr>
          <p:spPr bwMode="auto">
            <a:xfrm>
              <a:off x="6752" y="1519"/>
              <a:ext cx="399" cy="0"/>
            </a:xfrm>
            <a:prstGeom prst="line">
              <a:avLst/>
            </a:prstGeom>
            <a:noFill/>
            <a:ln w="63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Text Box 39"/>
            <p:cNvSpPr txBox="1">
              <a:spLocks noChangeArrowheads="1"/>
            </p:cNvSpPr>
            <p:nvPr/>
          </p:nvSpPr>
          <p:spPr bwMode="auto">
            <a:xfrm>
              <a:off x="7952" y="1564"/>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b="1">
                  <a:effectLst/>
                  <a:latin typeface="Calibri"/>
                  <a:ea typeface="Calibri"/>
                  <a:cs typeface="Times New Roman"/>
                </a:rPr>
                <a:t>B</a:t>
              </a:r>
              <a:endParaRPr lang="vi-VN" sz="1100">
                <a:effectLst/>
                <a:latin typeface="Calibri"/>
                <a:ea typeface="Calibri"/>
                <a:cs typeface="Times New Roman"/>
              </a:endParaRPr>
            </a:p>
          </p:txBody>
        </p:sp>
        <p:sp>
          <p:nvSpPr>
            <p:cNvPr id="22" name="Oval 21"/>
            <p:cNvSpPr>
              <a:spLocks noChangeArrowheads="1"/>
            </p:cNvSpPr>
            <p:nvPr/>
          </p:nvSpPr>
          <p:spPr bwMode="auto">
            <a:xfrm>
              <a:off x="5996"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sp>
          <p:nvSpPr>
            <p:cNvPr id="23" name="Oval 22"/>
            <p:cNvSpPr>
              <a:spLocks noChangeArrowheads="1"/>
            </p:cNvSpPr>
            <p:nvPr/>
          </p:nvSpPr>
          <p:spPr bwMode="auto">
            <a:xfrm>
              <a:off x="7985"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grpSp>
      <p:sp>
        <p:nvSpPr>
          <p:cNvPr id="24" name="Rectangle 22"/>
          <p:cNvSpPr>
            <a:spLocks noChangeArrowheads="1"/>
          </p:cNvSpPr>
          <p:nvPr/>
        </p:nvSpPr>
        <p:spPr bwMode="auto">
          <a:xfrm>
            <a:off x="310182"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endParaRPr lang="vi-VN"/>
          </a:p>
        </p:txBody>
      </p:sp>
      <p:grpSp>
        <p:nvGrpSpPr>
          <p:cNvPr id="33" name="Group 32"/>
          <p:cNvGrpSpPr>
            <a:grpSpLocks/>
          </p:cNvGrpSpPr>
          <p:nvPr/>
        </p:nvGrpSpPr>
        <p:grpSpPr bwMode="auto">
          <a:xfrm>
            <a:off x="8886190" y="8195945"/>
            <a:ext cx="1786255" cy="243205"/>
            <a:chOff x="5948" y="1492"/>
            <a:chExt cx="2813" cy="383"/>
          </a:xfrm>
        </p:grpSpPr>
        <p:sp>
          <p:nvSpPr>
            <p:cNvPr id="34" name="Text Box 29"/>
            <p:cNvSpPr txBox="1">
              <a:spLocks noChangeArrowheads="1"/>
            </p:cNvSpPr>
            <p:nvPr/>
          </p:nvSpPr>
          <p:spPr bwMode="auto">
            <a:xfrm>
              <a:off x="5948" y="1579"/>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a:effectLst/>
                  <a:latin typeface="Calibri"/>
                  <a:ea typeface="Calibri"/>
                  <a:cs typeface="Times New Roman"/>
                </a:rPr>
                <a:t>A</a:t>
              </a:r>
              <a:endParaRPr lang="vi-VN" sz="1100">
                <a:effectLst/>
                <a:latin typeface="Calibri"/>
                <a:ea typeface="Calibri"/>
                <a:cs typeface="Times New Roman"/>
              </a:endParaRPr>
            </a:p>
          </p:txBody>
        </p:sp>
        <p:cxnSp>
          <p:nvCxnSpPr>
            <p:cNvPr id="35" name="Line 30"/>
            <p:cNvCxnSpPr/>
            <p:nvPr/>
          </p:nvCxnSpPr>
          <p:spPr bwMode="auto">
            <a:xfrm>
              <a:off x="6014" y="1520"/>
              <a:ext cx="27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Line 31"/>
            <p:cNvCxnSpPr/>
            <p:nvPr/>
          </p:nvCxnSpPr>
          <p:spPr bwMode="auto">
            <a:xfrm>
              <a:off x="6752" y="1519"/>
              <a:ext cx="399" cy="0"/>
            </a:xfrm>
            <a:prstGeom prst="line">
              <a:avLst/>
            </a:prstGeom>
            <a:noFill/>
            <a:ln w="63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Text Box 32"/>
            <p:cNvSpPr txBox="1">
              <a:spLocks noChangeArrowheads="1"/>
            </p:cNvSpPr>
            <p:nvPr/>
          </p:nvSpPr>
          <p:spPr bwMode="auto">
            <a:xfrm>
              <a:off x="7952" y="1564"/>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b="1">
                  <a:effectLst/>
                  <a:latin typeface="Calibri"/>
                  <a:ea typeface="Calibri"/>
                  <a:cs typeface="Times New Roman"/>
                </a:rPr>
                <a:t>B</a:t>
              </a:r>
              <a:endParaRPr lang="vi-VN" sz="1100">
                <a:effectLst/>
                <a:latin typeface="Calibri"/>
                <a:ea typeface="Calibri"/>
                <a:cs typeface="Times New Roman"/>
              </a:endParaRPr>
            </a:p>
          </p:txBody>
        </p:sp>
        <p:sp>
          <p:nvSpPr>
            <p:cNvPr id="38" name="Oval 37"/>
            <p:cNvSpPr>
              <a:spLocks noChangeArrowheads="1"/>
            </p:cNvSpPr>
            <p:nvPr/>
          </p:nvSpPr>
          <p:spPr bwMode="auto">
            <a:xfrm>
              <a:off x="5996"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sp>
          <p:nvSpPr>
            <p:cNvPr id="39" name="Oval 38"/>
            <p:cNvSpPr>
              <a:spLocks noChangeArrowheads="1"/>
            </p:cNvSpPr>
            <p:nvPr/>
          </p:nvSpPr>
          <p:spPr bwMode="auto">
            <a:xfrm>
              <a:off x="7985"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grpSp>
      <p:grpSp>
        <p:nvGrpSpPr>
          <p:cNvPr id="40" name="Group 39"/>
          <p:cNvGrpSpPr>
            <a:grpSpLocks/>
          </p:cNvGrpSpPr>
          <p:nvPr/>
        </p:nvGrpSpPr>
        <p:grpSpPr bwMode="auto">
          <a:xfrm>
            <a:off x="8886190" y="8195945"/>
            <a:ext cx="1786255" cy="243205"/>
            <a:chOff x="5948" y="1492"/>
            <a:chExt cx="2813" cy="383"/>
          </a:xfrm>
        </p:grpSpPr>
        <p:sp>
          <p:nvSpPr>
            <p:cNvPr id="41" name="Text Box 36"/>
            <p:cNvSpPr txBox="1">
              <a:spLocks noChangeArrowheads="1"/>
            </p:cNvSpPr>
            <p:nvPr/>
          </p:nvSpPr>
          <p:spPr bwMode="auto">
            <a:xfrm>
              <a:off x="5948" y="1579"/>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a:effectLst/>
                  <a:latin typeface="Calibri"/>
                  <a:ea typeface="Calibri"/>
                  <a:cs typeface="Times New Roman"/>
                </a:rPr>
                <a:t>A</a:t>
              </a:r>
              <a:endParaRPr lang="vi-VN" sz="1100">
                <a:effectLst/>
                <a:latin typeface="Calibri"/>
                <a:ea typeface="Calibri"/>
                <a:cs typeface="Times New Roman"/>
              </a:endParaRPr>
            </a:p>
          </p:txBody>
        </p:sp>
        <p:cxnSp>
          <p:nvCxnSpPr>
            <p:cNvPr id="42" name="Line 37"/>
            <p:cNvCxnSpPr/>
            <p:nvPr/>
          </p:nvCxnSpPr>
          <p:spPr bwMode="auto">
            <a:xfrm>
              <a:off x="6014" y="1520"/>
              <a:ext cx="274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Line 38"/>
            <p:cNvCxnSpPr/>
            <p:nvPr/>
          </p:nvCxnSpPr>
          <p:spPr bwMode="auto">
            <a:xfrm>
              <a:off x="6752" y="1519"/>
              <a:ext cx="399" cy="0"/>
            </a:xfrm>
            <a:prstGeom prst="line">
              <a:avLst/>
            </a:prstGeom>
            <a:noFill/>
            <a:ln w="635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 name="Text Box 39"/>
            <p:cNvSpPr txBox="1">
              <a:spLocks noChangeArrowheads="1"/>
            </p:cNvSpPr>
            <p:nvPr/>
          </p:nvSpPr>
          <p:spPr bwMode="auto">
            <a:xfrm>
              <a:off x="7952" y="1564"/>
              <a:ext cx="325"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07000"/>
                </a:lnSpc>
                <a:spcAft>
                  <a:spcPts val="800"/>
                </a:spcAft>
              </a:pPr>
              <a:r>
                <a:rPr lang="en-US" sz="1100" b="1">
                  <a:effectLst/>
                  <a:latin typeface="Calibri"/>
                  <a:ea typeface="Calibri"/>
                  <a:cs typeface="Times New Roman"/>
                </a:rPr>
                <a:t>B</a:t>
              </a:r>
              <a:endParaRPr lang="vi-VN" sz="1100">
                <a:effectLst/>
                <a:latin typeface="Calibri"/>
                <a:ea typeface="Calibri"/>
                <a:cs typeface="Times New Roman"/>
              </a:endParaRPr>
            </a:p>
          </p:txBody>
        </p:sp>
        <p:sp>
          <p:nvSpPr>
            <p:cNvPr id="45" name="Oval 44"/>
            <p:cNvSpPr>
              <a:spLocks noChangeArrowheads="1"/>
            </p:cNvSpPr>
            <p:nvPr/>
          </p:nvSpPr>
          <p:spPr bwMode="auto">
            <a:xfrm>
              <a:off x="5996"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sp>
          <p:nvSpPr>
            <p:cNvPr id="46" name="Oval 45"/>
            <p:cNvSpPr>
              <a:spLocks noChangeArrowheads="1"/>
            </p:cNvSpPr>
            <p:nvPr/>
          </p:nvSpPr>
          <p:spPr bwMode="auto">
            <a:xfrm>
              <a:off x="7985" y="1492"/>
              <a:ext cx="57" cy="57"/>
            </a:xfrm>
            <a:prstGeom prst="ellipse">
              <a:avLst/>
            </a:pr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vi-VN"/>
            </a:p>
          </p:txBody>
        </p:sp>
      </p:grpSp>
      <p:sp>
        <p:nvSpPr>
          <p:cNvPr id="50" name="Rectangle 54"/>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endParaRPr lang="vi-VN"/>
          </a:p>
        </p:txBody>
      </p:sp>
      <p:sp>
        <p:nvSpPr>
          <p:cNvPr id="52" name="Rectangle 62"/>
          <p:cNvSpPr>
            <a:spLocks noChangeArrowheads="1"/>
          </p:cNvSpPr>
          <p:nvPr/>
        </p:nvSpPr>
        <p:spPr bwMode="auto">
          <a:xfrm>
            <a:off x="545161" y="-698451"/>
            <a:ext cx="1063502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271463" algn="l"/>
              </a:tabLst>
            </a:pPr>
            <a:r>
              <a:rPr kumimoji="0" lang="vi-VN" sz="2000" b="0" i="0" u="none" strike="noStrike" cap="none" normalizeH="0" baseline="0" dirty="0" smtClean="0">
                <a:ln>
                  <a:noFill/>
                </a:ln>
                <a:solidFill>
                  <a:schemeClr val="tx1"/>
                </a:solidFill>
                <a:effectLst/>
                <a:latin typeface="+mj-lt"/>
                <a:cs typeface="Arial" pitchFamily="34" charset="0"/>
              </a:rPr>
              <a:t/>
            </a:r>
            <a:br>
              <a:rPr kumimoji="0" lang="vi-VN" sz="2000" b="0" i="0" u="none" strike="noStrike" cap="none" normalizeH="0" baseline="0" dirty="0" smtClean="0">
                <a:ln>
                  <a:noFill/>
                </a:ln>
                <a:solidFill>
                  <a:schemeClr val="tx1"/>
                </a:solidFill>
                <a:effectLst/>
                <a:latin typeface="+mj-lt"/>
                <a:cs typeface="Arial" pitchFamily="34" charset="0"/>
              </a:rPr>
            </a:br>
            <a:endParaRPr kumimoji="0" lang="vi-VN" sz="4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1463" algn="l"/>
              </a:tabLst>
            </a:pPr>
            <a:r>
              <a:rPr kumimoji="0" lang="en-US" sz="40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Một</a:t>
            </a:r>
            <a:r>
              <a:rPr kumimoji="0" lang="en-US" sz="40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chùm</a:t>
            </a:r>
            <a:r>
              <a:rPr kumimoji="0" lang="en-US" sz="40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sáng</a:t>
            </a:r>
            <a:r>
              <a:rPr kumimoji="0" lang="en-US" sz="40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hẹp</a:t>
            </a:r>
            <a:r>
              <a:rPr kumimoji="0" lang="en-US" sz="40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song </a:t>
            </a:r>
            <a:r>
              <a:rPr kumimoji="0" lang="en-US" sz="4000" b="1" i="0"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song</a:t>
            </a:r>
            <a:r>
              <a:rPr kumimoji="0" lang="en-US" sz="40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có</a:t>
            </a:r>
            <a:r>
              <a:rPr kumimoji="0" lang="en-US" sz="40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thể</a:t>
            </a:r>
            <a:r>
              <a:rPr kumimoji="0" lang="en-US" sz="40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xem</a:t>
            </a:r>
            <a:r>
              <a:rPr kumimoji="0" lang="en-US" sz="40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là</a:t>
            </a:r>
            <a:r>
              <a:rPr kumimoji="0" lang="en-US" sz="40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một</a:t>
            </a:r>
            <a:r>
              <a:rPr kumimoji="0" lang="en-US" sz="40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tia</a:t>
            </a:r>
            <a:r>
              <a:rPr kumimoji="0" lang="en-US" sz="4000" b="1" i="1" u="none" strike="noStrike" cap="none" normalizeH="0" baseline="0" dirty="0" smtClean="0">
                <a:ln>
                  <a:noFill/>
                </a:ln>
                <a:solidFill>
                  <a:schemeClr val="tx1"/>
                </a:solidFill>
                <a:effectLst/>
                <a:latin typeface="Times New Roman" pitchFamily="18" charset="0"/>
                <a:ea typeface="Calibri" charset="-93"/>
                <a:cs typeface="Times New Roman" pitchFamily="18" charset="0"/>
              </a:rPr>
              <a:t> </a:t>
            </a:r>
            <a:r>
              <a:rPr kumimoji="0" lang="en-US" sz="4000" b="1" i="1" u="none" strike="noStrike" cap="none" normalizeH="0" baseline="0" dirty="0" err="1" smtClean="0">
                <a:ln>
                  <a:noFill/>
                </a:ln>
                <a:solidFill>
                  <a:schemeClr val="tx1"/>
                </a:solidFill>
                <a:effectLst/>
                <a:latin typeface="Times New Roman" pitchFamily="18" charset="0"/>
                <a:ea typeface="Calibri" charset="-93"/>
                <a:cs typeface="Times New Roman" pitchFamily="18" charset="0"/>
              </a:rPr>
              <a:t>sáng</a:t>
            </a:r>
            <a:r>
              <a:rPr kumimoji="0" lang="en-US" sz="4000" b="1" i="0" u="none" strike="noStrike" cap="none" normalizeH="0" baseline="0" dirty="0" smtClean="0">
                <a:ln>
                  <a:noFill/>
                </a:ln>
                <a:solidFill>
                  <a:schemeClr val="tx1"/>
                </a:solidFill>
                <a:effectLst/>
                <a:latin typeface="Times New Roman" pitchFamily="18" charset="0"/>
                <a:ea typeface="Calibri" charset="-93"/>
                <a:cs typeface="Times New Roman" pitchFamily="18" charset="0"/>
              </a:rPr>
              <a:t>.</a:t>
            </a:r>
            <a:endParaRPr kumimoji="0" lang="vi-VN" sz="4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1463" algn="l"/>
              </a:tabLst>
            </a:pPr>
            <a:endParaRPr kumimoji="0" lang="vi-VN" sz="2000" b="0" i="0" u="none" strike="noStrike" cap="none" normalizeH="0" baseline="0" dirty="0" smtClean="0">
              <a:ln>
                <a:noFill/>
              </a:ln>
              <a:solidFill>
                <a:schemeClr val="tx1"/>
              </a:solidFill>
              <a:effectLst/>
              <a:latin typeface="+mj-lt"/>
              <a:cs typeface="Arial" pitchFamily="34" charset="0"/>
            </a:endParaRPr>
          </a:p>
        </p:txBody>
      </p:sp>
      <p:sp>
        <p:nvSpPr>
          <p:cNvPr id="3" name="Rectangle 2"/>
          <p:cNvSpPr/>
          <p:nvPr/>
        </p:nvSpPr>
        <p:spPr>
          <a:xfrm>
            <a:off x="441467" y="1694512"/>
            <a:ext cx="11457542" cy="1754326"/>
          </a:xfrm>
          <a:prstGeom prst="rect">
            <a:avLst/>
          </a:prstGeom>
        </p:spPr>
        <p:txBody>
          <a:bodyPr wrap="square">
            <a:spAutoFit/>
          </a:bodyPr>
          <a:lstStyle/>
          <a:p>
            <a:pPr marL="571500" indent="-571500">
              <a:buFontTx/>
              <a:buChar char="-"/>
            </a:pPr>
            <a:r>
              <a:rPr lang="vi-VN" sz="3600" b="1" dirty="0" smtClean="0">
                <a:latin typeface="+mj-lt"/>
              </a:rPr>
              <a:t>Có </a:t>
            </a:r>
            <a:r>
              <a:rPr lang="vi-VN" sz="3600" b="1" dirty="0">
                <a:latin typeface="+mj-lt"/>
              </a:rPr>
              <a:t>3 chùm sáng thường </a:t>
            </a:r>
            <a:r>
              <a:rPr lang="vi-VN" sz="3600" b="1" dirty="0" smtClean="0">
                <a:latin typeface="+mj-lt"/>
              </a:rPr>
              <a:t>gặp:</a:t>
            </a:r>
          </a:p>
          <a:p>
            <a:r>
              <a:rPr lang="vi-VN" sz="3600" dirty="0" smtClean="0">
                <a:solidFill>
                  <a:srgbClr val="0000FF"/>
                </a:solidFill>
                <a:latin typeface="+mj-lt"/>
              </a:rPr>
              <a:t>+ </a:t>
            </a:r>
            <a:r>
              <a:rPr lang="vi-VN" sz="3600" dirty="0">
                <a:solidFill>
                  <a:srgbClr val="0000FF"/>
                </a:solidFill>
              </a:rPr>
              <a:t>Chùm sáng song song </a:t>
            </a:r>
            <a:r>
              <a:rPr lang="vi-VN" sz="3600" dirty="0" smtClean="0"/>
              <a:t>gồm </a:t>
            </a:r>
            <a:r>
              <a:rPr lang="vi-VN" sz="3600" dirty="0"/>
              <a:t>các tia sáng không giao nhau trên đường truyền của chúng.</a:t>
            </a:r>
            <a:endParaRPr lang="en-US" sz="3600" b="1" dirty="0">
              <a:latin typeface="+mj-lt"/>
            </a:endParaRPr>
          </a:p>
        </p:txBody>
      </p:sp>
      <p:sp>
        <p:nvSpPr>
          <p:cNvPr id="4" name="Rectangle 3"/>
          <p:cNvSpPr/>
          <p:nvPr/>
        </p:nvSpPr>
        <p:spPr>
          <a:xfrm>
            <a:off x="441467" y="3600602"/>
            <a:ext cx="10536026" cy="1200329"/>
          </a:xfrm>
          <a:prstGeom prst="rect">
            <a:avLst/>
          </a:prstGeom>
        </p:spPr>
        <p:txBody>
          <a:bodyPr wrap="square">
            <a:spAutoFit/>
          </a:bodyPr>
          <a:lstStyle/>
          <a:p>
            <a:r>
              <a:rPr lang="vi-VN" sz="3600" dirty="0" smtClean="0">
                <a:solidFill>
                  <a:srgbClr val="0000FF"/>
                </a:solidFill>
                <a:latin typeface="Montserrat"/>
              </a:rPr>
              <a:t>+ Chùm </a:t>
            </a:r>
            <a:r>
              <a:rPr lang="vi-VN" sz="3600" dirty="0">
                <a:solidFill>
                  <a:srgbClr val="0000FF"/>
                </a:solidFill>
                <a:latin typeface="Montserrat"/>
              </a:rPr>
              <a:t>sáng hội tụ </a:t>
            </a:r>
            <a:r>
              <a:rPr lang="vi-VN" sz="3600" dirty="0" smtClean="0">
                <a:latin typeface="Montserrat"/>
              </a:rPr>
              <a:t>gồm </a:t>
            </a:r>
            <a:r>
              <a:rPr lang="vi-VN" sz="3600" dirty="0">
                <a:latin typeface="Montserrat"/>
              </a:rPr>
              <a:t>các tia sáng giao nhau trên đường truyền của chúng</a:t>
            </a:r>
            <a:r>
              <a:rPr lang="vi-VN" sz="3600" dirty="0">
                <a:solidFill>
                  <a:srgbClr val="0000FF"/>
                </a:solidFill>
                <a:latin typeface="Montserrat"/>
              </a:rPr>
              <a:t>. </a:t>
            </a:r>
          </a:p>
        </p:txBody>
      </p:sp>
      <p:sp>
        <p:nvSpPr>
          <p:cNvPr id="5" name="Rectangle 4"/>
          <p:cNvSpPr/>
          <p:nvPr/>
        </p:nvSpPr>
        <p:spPr>
          <a:xfrm>
            <a:off x="399046" y="5192064"/>
            <a:ext cx="10620867" cy="1200329"/>
          </a:xfrm>
          <a:prstGeom prst="rect">
            <a:avLst/>
          </a:prstGeom>
        </p:spPr>
        <p:txBody>
          <a:bodyPr wrap="square">
            <a:spAutoFit/>
          </a:bodyPr>
          <a:lstStyle/>
          <a:p>
            <a:r>
              <a:rPr lang="vi-VN" sz="3600" dirty="0" smtClean="0">
                <a:solidFill>
                  <a:srgbClr val="0000FF"/>
                </a:solidFill>
                <a:latin typeface="Montserrat"/>
              </a:rPr>
              <a:t>+ Chùm </a:t>
            </a:r>
            <a:r>
              <a:rPr lang="vi-VN" sz="3600" dirty="0">
                <a:solidFill>
                  <a:srgbClr val="0000FF"/>
                </a:solidFill>
                <a:latin typeface="Montserrat"/>
              </a:rPr>
              <a:t>sáng phân kì </a:t>
            </a:r>
            <a:r>
              <a:rPr lang="vi-VN" sz="3600" dirty="0" smtClean="0">
                <a:latin typeface="Montserrat"/>
              </a:rPr>
              <a:t>gồm </a:t>
            </a:r>
            <a:r>
              <a:rPr lang="vi-VN" sz="3600" dirty="0">
                <a:latin typeface="Montserrat"/>
              </a:rPr>
              <a:t>các tia sáng loe rộng ra trên đường truyền của chúng. </a:t>
            </a:r>
            <a:endParaRPr lang="en-US" sz="3600" dirty="0"/>
          </a:p>
        </p:txBody>
      </p:sp>
    </p:spTree>
    <p:extLst>
      <p:ext uri="{BB962C8B-B14F-4D97-AF65-F5344CB8AC3E}">
        <p14:creationId xmlns:p14="http://schemas.microsoft.com/office/powerpoint/2010/main" val="2857007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0664" y="867100"/>
            <a:ext cx="8267391" cy="830997"/>
          </a:xfrm>
          <a:prstGeom prst="rect">
            <a:avLst/>
          </a:prstGeom>
        </p:spPr>
        <p:txBody>
          <a:bodyPr wrap="none">
            <a:spAutoFit/>
          </a:bodyPr>
          <a:lstStyle/>
          <a:p>
            <a:r>
              <a:rPr lang="de-DE" sz="4800" b="1" dirty="0">
                <a:solidFill>
                  <a:srgbClr val="FF0000"/>
                </a:solidFill>
              </a:rPr>
              <a:t>3. VÙNG TỐi VÀ VÙNG NỬA TỐI</a:t>
            </a:r>
            <a:endParaRPr lang="vi-VN" sz="4800" dirty="0">
              <a:solidFill>
                <a:srgbClr val="FF0000"/>
              </a:solidFill>
            </a:endParaRPr>
          </a:p>
        </p:txBody>
      </p:sp>
    </p:spTree>
    <p:extLst>
      <p:ext uri="{BB962C8B-B14F-4D97-AF65-F5344CB8AC3E}">
        <p14:creationId xmlns:p14="http://schemas.microsoft.com/office/powerpoint/2010/main" val="652708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813" y="84675"/>
            <a:ext cx="4214808" cy="461665"/>
          </a:xfrm>
          <a:prstGeom prst="rect">
            <a:avLst/>
          </a:prstGeom>
        </p:spPr>
        <p:txBody>
          <a:bodyPr wrap="none">
            <a:spAutoFit/>
          </a:bodyPr>
          <a:lstStyle/>
          <a:p>
            <a:r>
              <a:rPr lang="de-DE" sz="2400" b="1" dirty="0">
                <a:solidFill>
                  <a:srgbClr val="FF0000"/>
                </a:solidFill>
              </a:rPr>
              <a:t>3. VÙNG TỐi VÀ VÙNG NỬA TỐI</a:t>
            </a:r>
            <a:endParaRPr lang="vi-VN" sz="2400" dirty="0">
              <a:solidFill>
                <a:srgbClr val="FF0000"/>
              </a:solidFill>
            </a:endParaRPr>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2339460" y="3067163"/>
            <a:ext cx="6753884" cy="3885898"/>
          </a:xfrm>
          <a:prstGeom prst="rect">
            <a:avLst/>
          </a:prstGeom>
          <a:noFill/>
        </p:spPr>
      </p:pic>
      <p:sp>
        <p:nvSpPr>
          <p:cNvPr id="7" name="Rectangle 12"/>
          <p:cNvSpPr>
            <a:spLocks noChangeArrowheads="1"/>
          </p:cNvSpPr>
          <p:nvPr/>
        </p:nvSpPr>
        <p:spPr bwMode="auto">
          <a:xfrm>
            <a:off x="1" y="558712"/>
            <a:ext cx="121920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649288" algn="l"/>
              </a:tabLst>
            </a:pPr>
            <a:r>
              <a:rPr kumimoji="0" lang="vi-VN" sz="2800" b="1" i="0" u="none" strike="noStrike" cap="none" normalizeH="0" baseline="0" dirty="0">
                <a:ln>
                  <a:noFill/>
                </a:ln>
                <a:solidFill>
                  <a:schemeClr val="tx1"/>
                </a:solidFill>
                <a:effectLst/>
                <a:latin typeface="Arial" pitchFamily="34" charset="0"/>
                <a:ea typeface="Palatino Linotype" pitchFamily="18" charset="0"/>
                <a:cs typeface="Palatino Linotype" pitchFamily="18" charset="0"/>
              </a:rPr>
              <a:t>- Dùng một đèn pin (loại bóng đèn nhỏ) để tạo ra một </a:t>
            </a:r>
            <a:r>
              <a:rPr kumimoji="0" lang="vi-VN" sz="2800" b="1" i="0" u="none" strike="noStrike" cap="none" normalizeH="0" baseline="0" dirty="0">
                <a:ln>
                  <a:noFill/>
                </a:ln>
                <a:solidFill>
                  <a:srgbClr val="0000FF"/>
                </a:solidFill>
                <a:effectLst/>
                <a:latin typeface="Arial" pitchFamily="34" charset="0"/>
                <a:ea typeface="Palatino Linotype" pitchFamily="18" charset="0"/>
                <a:cs typeface="Palatino Linotype" pitchFamily="18" charset="0"/>
              </a:rPr>
              <a:t>nguồn sáng hẹp. </a:t>
            </a:r>
          </a:p>
          <a:p>
            <a:pPr marL="0" marR="0" lvl="0" indent="0" algn="l" defTabSz="914400" rtl="0" eaLnBrk="1" fontAlgn="base" latinLnBrk="0" hangingPunct="1">
              <a:lnSpc>
                <a:spcPct val="100000"/>
              </a:lnSpc>
              <a:spcBef>
                <a:spcPct val="0"/>
              </a:spcBef>
              <a:spcAft>
                <a:spcPct val="0"/>
              </a:spcAft>
              <a:buClrTx/>
              <a:buSzTx/>
              <a:tabLst>
                <a:tab pos="649288" algn="l"/>
              </a:tabLst>
            </a:pPr>
            <a:r>
              <a:rPr kumimoji="0" lang="vi-VN" sz="2800" b="1" i="0" u="none" strike="noStrike" cap="none" normalizeH="0" baseline="0" dirty="0">
                <a:ln>
                  <a:noFill/>
                </a:ln>
                <a:solidFill>
                  <a:schemeClr val="tx1"/>
                </a:solidFill>
                <a:effectLst/>
                <a:latin typeface="Arial" pitchFamily="34" charset="0"/>
                <a:ea typeface="Palatino Linotype" pitchFamily="18" charset="0"/>
                <a:cs typeface="Palatino Linotype" pitchFamily="18" charset="0"/>
              </a:rPr>
              <a:t>Trong khoảng giữa đèn pin và màn chắn đặt một quả bóng nhỏ làm vật cản sáng.</a:t>
            </a:r>
            <a:endParaRPr kumimoji="0" lang="vi-VN" sz="28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49288" algn="l"/>
              </a:tabLst>
            </a:pPr>
            <a:endParaRPr kumimoji="0" lang="vi-VN"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3"/>
          <p:cNvSpPr>
            <a:spLocks noChangeArrowheads="1"/>
          </p:cNvSpPr>
          <p:nvPr/>
        </p:nvSpPr>
        <p:spPr bwMode="auto">
          <a:xfrm rot="10800000" flipV="1">
            <a:off x="88813" y="1806042"/>
            <a:ext cx="1125517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55638" algn="l"/>
              </a:tabLst>
            </a:pPr>
            <a:r>
              <a:rPr kumimoji="0" lang="vi-VN" sz="2800" b="1" i="0" u="none" strike="noStrike" cap="none" normalizeH="0" baseline="0" dirty="0">
                <a:ln>
                  <a:noFill/>
                </a:ln>
                <a:solidFill>
                  <a:schemeClr val="tx1"/>
                </a:solidFill>
                <a:effectLst/>
                <a:latin typeface="Arial" pitchFamily="34" charset="0"/>
                <a:ea typeface="Palatino Linotype" pitchFamily="18" charset="0"/>
                <a:cs typeface="Palatino Linotype" pitchFamily="18" charset="0"/>
              </a:rPr>
              <a:t>- Vùng không gian phía sau quả bóng không nhận được ánh sáng trực tiếp từ nguồn sáng nên là vùng tối và trên màn chắn xuất hiện bóng tối của vật cản (Hình 15.5a).</a:t>
            </a:r>
            <a:endParaRPr kumimoji="0" lang="vi-VN" sz="28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43108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107" y="0"/>
            <a:ext cx="11986788"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dirty="0">
                <a:ln>
                  <a:noFill/>
                </a:ln>
                <a:solidFill>
                  <a:schemeClr val="tx1"/>
                </a:solidFill>
                <a:effectLst/>
                <a:latin typeface="Arial" pitchFamily="34" charset="0"/>
                <a:ea typeface="Palatino Linotype" pitchFamily="18" charset="0"/>
                <a:cs typeface="Palatino Linotype" pitchFamily="18" charset="0"/>
              </a:rPr>
              <a:t>Để vẽ hình biểu diễn vùng tối phía sau vật cản sáng, ta thực hiện như sau</a:t>
            </a:r>
            <a:r>
              <a:rPr lang="vi-VN" sz="3200" b="1" dirty="0">
                <a:latin typeface="Arial" pitchFamily="34" charset="0"/>
                <a:ea typeface="Palatino Linotype" pitchFamily="18" charset="0"/>
                <a:cs typeface="Palatino Linotype" pitchFamily="18" charset="0"/>
              </a:rPr>
              <a:t>:</a:t>
            </a:r>
            <a:endParaRPr kumimoji="0" lang="vi-VN" sz="3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199176" y="1354217"/>
            <a:ext cx="612014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52463" algn="l"/>
              </a:tabLst>
            </a:pPr>
            <a:r>
              <a:rPr kumimoji="0" lang="vi-VN" sz="3200" b="1" i="0" u="none" strike="noStrike" cap="none" normalizeH="0" baseline="0" dirty="0">
                <a:ln>
                  <a:noFill/>
                </a:ln>
                <a:solidFill>
                  <a:schemeClr val="tx1"/>
                </a:solidFill>
                <a:effectLst/>
                <a:latin typeface="Arial" pitchFamily="34" charset="0"/>
                <a:ea typeface="Palatino Linotype" pitchFamily="18" charset="0"/>
                <a:cs typeface="Palatino Linotype" pitchFamily="18" charset="0"/>
              </a:rPr>
              <a:t>Từ điểm sáng S, lần lượt vẽ hai tia sáng tới:</a:t>
            </a:r>
            <a:endParaRPr kumimoji="0" lang="vi-VN" sz="3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52463" algn="l"/>
              </a:tabLst>
            </a:pPr>
            <a:r>
              <a:rPr kumimoji="0" lang="vi-VN" sz="3200" b="1" i="0" u="none" strike="noStrike" cap="none" normalizeH="0" baseline="0" dirty="0">
                <a:ln>
                  <a:noFill/>
                </a:ln>
                <a:solidFill>
                  <a:schemeClr val="tx1"/>
                </a:solidFill>
                <a:effectLst/>
                <a:latin typeface="Arial" pitchFamily="34" charset="0"/>
                <a:ea typeface="Palatino Linotype" pitchFamily="18" charset="0"/>
                <a:cs typeface="Palatino Linotype" pitchFamily="18" charset="0"/>
              </a:rPr>
              <a:t>Tia SA, đi qua mép A của vật cản, cắt màn chắn tại điểm M.</a:t>
            </a:r>
            <a:endParaRPr kumimoji="0" lang="vi-VN" sz="3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52463" algn="l"/>
              </a:tabLst>
            </a:pPr>
            <a:r>
              <a:rPr kumimoji="0" lang="vi-VN" sz="3200" b="1" i="0" u="none" strike="noStrike" cap="none" normalizeH="0" baseline="0" dirty="0">
                <a:ln>
                  <a:noFill/>
                </a:ln>
                <a:solidFill>
                  <a:schemeClr val="tx1"/>
                </a:solidFill>
                <a:effectLst/>
                <a:latin typeface="Arial" pitchFamily="34" charset="0"/>
                <a:ea typeface="Palatino Linotype" pitchFamily="18" charset="0"/>
                <a:cs typeface="Palatino Linotype" pitchFamily="18" charset="0"/>
              </a:rPr>
              <a:t>Tia SB, đi qua mép B của vật cản, cắt màn chắn tại điểm N. Trên Hình 15.5b, vùng phía sau vật cản biểu diễn vùng tối.</a:t>
            </a:r>
            <a:endParaRPr kumimoji="0" lang="vi-VN" sz="3200" b="1" i="0" u="none" strike="noStrike" cap="none" normalizeH="0" baseline="0" dirty="0">
              <a:ln>
                <a:noFill/>
              </a:ln>
              <a:solidFill>
                <a:schemeClr val="tx1"/>
              </a:solidFill>
              <a:effectLst/>
              <a:latin typeface="Arial" pitchFamily="34" charset="0"/>
              <a:cs typeface="Arial" pitchFamily="34" charset="0"/>
            </a:endParaRPr>
          </a:p>
        </p:txBody>
      </p:sp>
      <p:pic>
        <p:nvPicPr>
          <p:cNvPr id="5" name="image1002.png"/>
          <p:cNvPicPr/>
          <p:nvPr/>
        </p:nvPicPr>
        <p:blipFill>
          <a:blip r:embed="rId2" cstate="print"/>
          <a:stretch>
            <a:fillRect/>
          </a:stretch>
        </p:blipFill>
        <p:spPr>
          <a:xfrm>
            <a:off x="5758005" y="959667"/>
            <a:ext cx="6509442" cy="5432080"/>
          </a:xfrm>
          <a:prstGeom prst="rect">
            <a:avLst/>
          </a:prstGeom>
        </p:spPr>
      </p:pic>
    </p:spTree>
    <p:extLst>
      <p:ext uri="{BB962C8B-B14F-4D97-AF65-F5344CB8AC3E}">
        <p14:creationId xmlns:p14="http://schemas.microsoft.com/office/powerpoint/2010/main" val="8431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ocshape3590">
            <a:extLst>
              <a:ext uri="{FF2B5EF4-FFF2-40B4-BE49-F238E27FC236}">
                <a16:creationId xmlns="" xmlns:a16="http://schemas.microsoft.com/office/drawing/2014/main" id="{43FAAF59-25F7-32AE-961E-C901E3B797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7441" y="-171450"/>
            <a:ext cx="7715507"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A348D96E-B008-5C48-C4E7-8EBCAB367326}"/>
              </a:ext>
            </a:extLst>
          </p:cNvPr>
          <p:cNvSpPr txBox="1"/>
          <p:nvPr/>
        </p:nvSpPr>
        <p:spPr>
          <a:xfrm>
            <a:off x="495299" y="3714750"/>
            <a:ext cx="12134851" cy="3170099"/>
          </a:xfrm>
          <a:prstGeom prst="rect">
            <a:avLst/>
          </a:prstGeom>
          <a:noFill/>
        </p:spPr>
        <p:txBody>
          <a:bodyPr wrap="square" rtlCol="0">
            <a:spAutoFit/>
          </a:bodyPr>
          <a:lstStyle/>
          <a:p>
            <a:r>
              <a:rPr lang="de-DE" sz="4000" b="1" spc="-10" dirty="0">
                <a:solidFill>
                  <a:srgbClr val="0000FF"/>
                </a:solidFill>
                <a:effectLst/>
                <a:latin typeface="Times New Roman" panose="02020603050405020304" pitchFamily="18" charset="0"/>
                <a:ea typeface="Calibri" panose="020F0502020204030204" pitchFamily="34" charset="0"/>
              </a:rPr>
              <a:t>Đối</a:t>
            </a:r>
            <a:r>
              <a:rPr lang="de-DE" sz="4000" b="1" spc="-35" dirty="0">
                <a:solidFill>
                  <a:srgbClr val="0000FF"/>
                </a:solidFill>
                <a:effectLst/>
                <a:latin typeface="Times New Roman" panose="02020603050405020304" pitchFamily="18" charset="0"/>
                <a:ea typeface="Calibri" panose="020F0502020204030204" pitchFamily="34" charset="0"/>
              </a:rPr>
              <a:t> </a:t>
            </a:r>
            <a:r>
              <a:rPr lang="de-DE" sz="4000" b="1" spc="-10" dirty="0">
                <a:solidFill>
                  <a:srgbClr val="0000FF"/>
                </a:solidFill>
                <a:effectLst/>
                <a:latin typeface="Times New Roman" panose="02020603050405020304" pitchFamily="18" charset="0"/>
                <a:ea typeface="Calibri" panose="020F0502020204030204" pitchFamily="34" charset="0"/>
              </a:rPr>
              <a:t>với</a:t>
            </a:r>
            <a:r>
              <a:rPr lang="de-DE" sz="4000" b="1" spc="-35" dirty="0">
                <a:solidFill>
                  <a:srgbClr val="0000FF"/>
                </a:solidFill>
                <a:effectLst/>
                <a:latin typeface="Times New Roman" panose="02020603050405020304" pitchFamily="18" charset="0"/>
                <a:ea typeface="Calibri" panose="020F0502020204030204" pitchFamily="34" charset="0"/>
              </a:rPr>
              <a:t> </a:t>
            </a:r>
            <a:r>
              <a:rPr lang="de-DE" sz="4000" b="1" spc="-10" dirty="0">
                <a:solidFill>
                  <a:srgbClr val="0000FF"/>
                </a:solidFill>
                <a:effectLst/>
                <a:latin typeface="Times New Roman" panose="02020603050405020304" pitchFamily="18" charset="0"/>
                <a:ea typeface="Calibri" panose="020F0502020204030204" pitchFamily="34" charset="0"/>
              </a:rPr>
              <a:t>nguồn</a:t>
            </a:r>
            <a:r>
              <a:rPr lang="de-DE" sz="4000" b="1" spc="-35" dirty="0">
                <a:solidFill>
                  <a:srgbClr val="0000FF"/>
                </a:solidFill>
                <a:effectLst/>
                <a:latin typeface="Times New Roman" panose="02020603050405020304" pitchFamily="18" charset="0"/>
                <a:ea typeface="Calibri" panose="020F0502020204030204" pitchFamily="34" charset="0"/>
              </a:rPr>
              <a:t> </a:t>
            </a:r>
            <a:r>
              <a:rPr lang="de-DE" sz="4000" b="1" spc="-10" dirty="0">
                <a:solidFill>
                  <a:srgbClr val="0000FF"/>
                </a:solidFill>
                <a:effectLst/>
                <a:latin typeface="Times New Roman" panose="02020603050405020304" pitchFamily="18" charset="0"/>
                <a:ea typeface="Calibri" panose="020F0502020204030204" pitchFamily="34" charset="0"/>
              </a:rPr>
              <a:t>sáng</a:t>
            </a:r>
            <a:r>
              <a:rPr lang="de-DE" sz="4000" b="1" spc="-35" dirty="0">
                <a:solidFill>
                  <a:srgbClr val="0000FF"/>
                </a:solidFill>
                <a:effectLst/>
                <a:latin typeface="Times New Roman" panose="02020603050405020304" pitchFamily="18" charset="0"/>
                <a:ea typeface="Calibri" panose="020F0502020204030204" pitchFamily="34" charset="0"/>
              </a:rPr>
              <a:t> </a:t>
            </a:r>
            <a:r>
              <a:rPr lang="de-DE" sz="4000" b="1" spc="-10" dirty="0">
                <a:solidFill>
                  <a:srgbClr val="0000FF"/>
                </a:solidFill>
                <a:effectLst/>
                <a:latin typeface="Times New Roman" panose="02020603050405020304" pitchFamily="18" charset="0"/>
                <a:ea typeface="Calibri" panose="020F0502020204030204" pitchFamily="34" charset="0"/>
              </a:rPr>
              <a:t>rộng,</a:t>
            </a:r>
            <a:r>
              <a:rPr lang="de-DE" sz="4000" b="1" spc="-35" dirty="0">
                <a:solidFill>
                  <a:srgbClr val="0000FF"/>
                </a:solidFill>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phía</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sau</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vật</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cản</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sáng</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có</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vùng</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hoàn</a:t>
            </a:r>
            <a:r>
              <a:rPr lang="de-DE" sz="4000" spc="-35"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toàn </a:t>
            </a:r>
            <a:r>
              <a:rPr lang="de-DE" sz="4000" dirty="0">
                <a:effectLst/>
                <a:latin typeface="Times New Roman" panose="02020603050405020304" pitchFamily="18" charset="0"/>
                <a:ea typeface="Calibri" panose="020F0502020204030204" pitchFamily="34" charset="0"/>
              </a:rPr>
              <a:t>không nhận được ánh sáng </a:t>
            </a:r>
            <a:r>
              <a:rPr lang="de-DE" sz="4000" b="1" dirty="0">
                <a:solidFill>
                  <a:srgbClr val="FF0000"/>
                </a:solidFill>
                <a:effectLst/>
                <a:latin typeface="Times New Roman" panose="02020603050405020304" pitchFamily="18" charset="0"/>
                <a:ea typeface="Calibri" panose="020F0502020204030204" pitchFamily="34" charset="0"/>
              </a:rPr>
              <a:t>(vùng tối) </a:t>
            </a:r>
            <a:r>
              <a:rPr lang="de-DE" sz="4000" dirty="0">
                <a:effectLst/>
                <a:latin typeface="Times New Roman" panose="02020603050405020304" pitchFamily="18" charset="0"/>
                <a:ea typeface="Calibri" panose="020F0502020204030204" pitchFamily="34" charset="0"/>
              </a:rPr>
              <a:t>và có vùng chỉ nhận được </a:t>
            </a:r>
            <a:r>
              <a:rPr lang="de-DE" sz="4000" spc="-20" dirty="0">
                <a:effectLst/>
                <a:latin typeface="Times New Roman" panose="02020603050405020304" pitchFamily="18" charset="0"/>
                <a:ea typeface="Calibri" panose="020F0502020204030204" pitchFamily="34" charset="0"/>
              </a:rPr>
              <a:t>một phần ánh sáng từ nguồn sáng truyền tới (vùng tối không hoàn </a:t>
            </a:r>
            <a:r>
              <a:rPr lang="de-DE" sz="4000" spc="-10" dirty="0">
                <a:effectLst/>
                <a:latin typeface="Times New Roman" panose="02020603050405020304" pitchFamily="18" charset="0"/>
                <a:ea typeface="Calibri" panose="020F0502020204030204" pitchFamily="34" charset="0"/>
              </a:rPr>
              <a:t>toàn</a:t>
            </a:r>
            <a:r>
              <a:rPr lang="de-DE" sz="4000" spc="-50"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hay</a:t>
            </a:r>
            <a:r>
              <a:rPr lang="de-DE" sz="4000" spc="-50" dirty="0">
                <a:effectLst/>
                <a:latin typeface="Times New Roman" panose="02020603050405020304" pitchFamily="18" charset="0"/>
                <a:ea typeface="Calibri" panose="020F0502020204030204" pitchFamily="34" charset="0"/>
              </a:rPr>
              <a:t> </a:t>
            </a:r>
            <a:r>
              <a:rPr lang="de-DE" sz="4000" b="1" spc="-10" dirty="0">
                <a:solidFill>
                  <a:srgbClr val="FF0000"/>
                </a:solidFill>
                <a:effectLst/>
                <a:latin typeface="Times New Roman" panose="02020603050405020304" pitchFamily="18" charset="0"/>
                <a:ea typeface="Calibri" panose="020F0502020204030204" pitchFamily="34" charset="0"/>
              </a:rPr>
              <a:t>vùng</a:t>
            </a:r>
            <a:r>
              <a:rPr lang="de-DE" sz="4000" b="1" spc="-50" dirty="0">
                <a:solidFill>
                  <a:srgbClr val="FF0000"/>
                </a:solidFill>
                <a:effectLst/>
                <a:latin typeface="Times New Roman" panose="02020603050405020304" pitchFamily="18" charset="0"/>
                <a:ea typeface="Calibri" panose="020F0502020204030204" pitchFamily="34" charset="0"/>
              </a:rPr>
              <a:t> </a:t>
            </a:r>
            <a:r>
              <a:rPr lang="de-DE" sz="4000" b="1" spc="-10" dirty="0">
                <a:solidFill>
                  <a:srgbClr val="FF0000"/>
                </a:solidFill>
                <a:effectLst/>
                <a:latin typeface="Times New Roman" panose="02020603050405020304" pitchFamily="18" charset="0"/>
                <a:ea typeface="Calibri" panose="020F0502020204030204" pitchFamily="34" charset="0"/>
              </a:rPr>
              <a:t>nửa</a:t>
            </a:r>
            <a:r>
              <a:rPr lang="de-DE" sz="4000" b="1" spc="-50" dirty="0">
                <a:solidFill>
                  <a:srgbClr val="FF0000"/>
                </a:solidFill>
                <a:effectLst/>
                <a:latin typeface="Times New Roman" panose="02020603050405020304" pitchFamily="18" charset="0"/>
                <a:ea typeface="Calibri" panose="020F0502020204030204" pitchFamily="34" charset="0"/>
              </a:rPr>
              <a:t> </a:t>
            </a:r>
            <a:r>
              <a:rPr lang="de-DE" sz="4000" b="1" spc="-10" dirty="0">
                <a:solidFill>
                  <a:srgbClr val="FF0000"/>
                </a:solidFill>
                <a:effectLst/>
                <a:latin typeface="Times New Roman" panose="02020603050405020304" pitchFamily="18" charset="0"/>
                <a:ea typeface="Calibri" panose="020F0502020204030204" pitchFamily="34" charset="0"/>
              </a:rPr>
              <a:t>tối</a:t>
            </a:r>
            <a:r>
              <a:rPr lang="de-DE" sz="4000" spc="-10" dirty="0">
                <a:solidFill>
                  <a:srgbClr val="FF0000"/>
                </a:solidFill>
                <a:effectLst/>
                <a:latin typeface="Times New Roman" panose="02020603050405020304" pitchFamily="18" charset="0"/>
                <a:ea typeface="Calibri" panose="020F0502020204030204" pitchFamily="34" charset="0"/>
              </a:rPr>
              <a:t>)</a:t>
            </a:r>
            <a:r>
              <a:rPr lang="de-DE" sz="4000" spc="-50" dirty="0">
                <a:solidFill>
                  <a:srgbClr val="FF0000"/>
                </a:solidFill>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như</a:t>
            </a:r>
            <a:r>
              <a:rPr lang="de-DE" sz="4000" spc="-50" dirty="0">
                <a:effectLst/>
                <a:latin typeface="Times New Roman" panose="02020603050405020304" pitchFamily="18" charset="0"/>
                <a:ea typeface="Calibri" panose="020F0502020204030204" pitchFamily="34" charset="0"/>
              </a:rPr>
              <a:t> </a:t>
            </a:r>
            <a:r>
              <a:rPr lang="de-DE" sz="4000" spc="-10" dirty="0">
                <a:effectLst/>
                <a:latin typeface="Times New Roman" panose="02020603050405020304" pitchFamily="18" charset="0"/>
                <a:ea typeface="Calibri" panose="020F0502020204030204" pitchFamily="34" charset="0"/>
              </a:rPr>
              <a:t>trên</a:t>
            </a:r>
            <a:r>
              <a:rPr lang="de-DE" sz="4000" spc="-45" dirty="0">
                <a:effectLst/>
                <a:latin typeface="Times New Roman" panose="02020603050405020304" pitchFamily="18" charset="0"/>
                <a:ea typeface="Calibri" panose="020F0502020204030204" pitchFamily="34" charset="0"/>
              </a:rPr>
              <a:t> </a:t>
            </a:r>
            <a:endParaRPr lang="vi-VN" sz="4000" dirty="0"/>
          </a:p>
        </p:txBody>
      </p:sp>
    </p:spTree>
    <p:extLst>
      <p:ext uri="{BB962C8B-B14F-4D97-AF65-F5344CB8AC3E}">
        <p14:creationId xmlns:p14="http://schemas.microsoft.com/office/powerpoint/2010/main" val="2872507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 xmlns:a16="http://schemas.microsoft.com/office/drawing/2014/main" id="{DE14ACF4-C35C-2A8F-D6A7-A59EA11C4A11}"/>
              </a:ext>
            </a:extLst>
          </p:cNvPr>
          <p:cNvSpPr/>
          <p:nvPr/>
        </p:nvSpPr>
        <p:spPr>
          <a:xfrm>
            <a:off x="266700" y="-18854"/>
            <a:ext cx="11658600" cy="5924550"/>
          </a:xfrm>
          <a:prstGeom prst="wedgeRoundRectCallout">
            <a:avLst/>
          </a:prstGeom>
          <a:solidFill>
            <a:schemeClr val="accent4">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nSpc>
                <a:spcPct val="107000"/>
              </a:lnSpc>
              <a:spcAft>
                <a:spcPts val="800"/>
              </a:spcAft>
              <a:tabLst>
                <a:tab pos="294005" algn="l"/>
              </a:tabLst>
            </a:pPr>
            <a:r>
              <a:rPr lang="de-DE" sz="4400" b="1"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 Vùng tối </a:t>
            </a:r>
            <a:r>
              <a:rPr lang="de-DE" sz="4400"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là vùng nằm ở phía sau vật cản, hoàn toàn không nhận được ánh</a:t>
            </a:r>
            <a:r>
              <a:rPr lang="de-DE" sz="4400" spc="-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sáng</a:t>
            </a:r>
            <a:r>
              <a:rPr lang="de-DE" sz="4400" spc="-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từ</a:t>
            </a:r>
            <a:r>
              <a:rPr lang="de-DE" sz="4400" spc="-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nguồn</a:t>
            </a:r>
            <a:r>
              <a:rPr lang="de-DE" sz="4400" spc="-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sáng</a:t>
            </a:r>
            <a:r>
              <a:rPr lang="de-DE" sz="4400" spc="-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truyền</a:t>
            </a:r>
            <a:r>
              <a:rPr lang="de-DE" sz="4400" spc="-5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10" dirty="0">
                <a:solidFill>
                  <a:schemeClr val="tx1"/>
                </a:solidFill>
                <a:effectLst/>
                <a:latin typeface="Tahoma" panose="020B0604030504040204" pitchFamily="34" charset="0"/>
                <a:ea typeface="Tahoma" panose="020B0604030504040204" pitchFamily="34" charset="0"/>
                <a:cs typeface="Tahoma" panose="020B0604030504040204" pitchFamily="34" charset="0"/>
              </a:rPr>
              <a:t>tới.</a:t>
            </a:r>
            <a:endParaRPr lang="vi-VN" sz="4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259080" algn="l"/>
              </a:tabLst>
            </a:pPr>
            <a:r>
              <a:rPr lang="de-DE" sz="4400" b="1" spc="-2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de-DE" sz="4400" b="1"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Vùng</a:t>
            </a:r>
            <a:r>
              <a:rPr lang="de-DE" sz="4400" b="1" spc="-11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b="1"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nửa</a:t>
            </a:r>
            <a:r>
              <a:rPr lang="de-DE" sz="4400" b="1" spc="-11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b="1"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tối</a:t>
            </a:r>
            <a:r>
              <a:rPr lang="de-DE" sz="4400" b="1" spc="-11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vùng</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nằm</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ở</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phía</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sau</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vật</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cản,</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nhận</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được</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một</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phần</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ánh</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sáng</a:t>
            </a:r>
            <a:r>
              <a:rPr lang="de-DE" sz="4400" spc="-10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spc="-20" dirty="0">
                <a:solidFill>
                  <a:schemeClr val="tx1"/>
                </a:solidFill>
                <a:effectLst/>
                <a:latin typeface="Tahoma" panose="020B0604030504040204" pitchFamily="34" charset="0"/>
                <a:ea typeface="Tahoma" panose="020B0604030504040204" pitchFamily="34" charset="0"/>
                <a:cs typeface="Tahoma" panose="020B0604030504040204" pitchFamily="34" charset="0"/>
              </a:rPr>
              <a:t>từ </a:t>
            </a:r>
            <a:r>
              <a:rPr lang="de-DE" sz="4400" dirty="0">
                <a:solidFill>
                  <a:schemeClr val="tx1"/>
                </a:solidFill>
                <a:effectLst/>
                <a:latin typeface="Tahoma" panose="020B0604030504040204" pitchFamily="34" charset="0"/>
                <a:ea typeface="Tahoma" panose="020B0604030504040204" pitchFamily="34" charset="0"/>
                <a:cs typeface="Tahoma" panose="020B0604030504040204" pitchFamily="34" charset="0"/>
              </a:rPr>
              <a:t>nguồn</a:t>
            </a:r>
            <a:r>
              <a:rPr lang="de-DE" sz="4400" spc="-5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dirty="0">
                <a:solidFill>
                  <a:schemeClr val="tx1"/>
                </a:solidFill>
                <a:effectLst/>
                <a:latin typeface="Tahoma" panose="020B0604030504040204" pitchFamily="34" charset="0"/>
                <a:ea typeface="Tahoma" panose="020B0604030504040204" pitchFamily="34" charset="0"/>
                <a:cs typeface="Tahoma" panose="020B0604030504040204" pitchFamily="34" charset="0"/>
              </a:rPr>
              <a:t>sáng</a:t>
            </a:r>
            <a:r>
              <a:rPr lang="de-DE" sz="4400" spc="-5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dirty="0">
                <a:solidFill>
                  <a:schemeClr val="tx1"/>
                </a:solidFill>
                <a:effectLst/>
                <a:latin typeface="Tahoma" panose="020B0604030504040204" pitchFamily="34" charset="0"/>
                <a:ea typeface="Tahoma" panose="020B0604030504040204" pitchFamily="34" charset="0"/>
                <a:cs typeface="Tahoma" panose="020B0604030504040204" pitchFamily="34" charset="0"/>
              </a:rPr>
              <a:t>truyền</a:t>
            </a:r>
            <a:r>
              <a:rPr lang="de-DE" sz="4400" spc="-55"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de-DE" sz="4400" dirty="0">
                <a:solidFill>
                  <a:schemeClr val="tx1"/>
                </a:solidFill>
                <a:effectLst/>
                <a:latin typeface="Tahoma" panose="020B0604030504040204" pitchFamily="34" charset="0"/>
                <a:ea typeface="Tahoma" panose="020B0604030504040204" pitchFamily="34" charset="0"/>
                <a:cs typeface="Tahoma" panose="020B0604030504040204" pitchFamily="34" charset="0"/>
              </a:rPr>
              <a:t>tới.</a:t>
            </a:r>
            <a:endParaRPr lang="vi-VN" sz="4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6241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ảnh backgroud hoa đào nở cực kỳ đẹp"/>
          <p:cNvPicPr>
            <a:picLocks noChangeAspect="1" noChangeArrowheads="1"/>
          </p:cNvPicPr>
          <p:nvPr/>
        </p:nvPicPr>
        <p:blipFill>
          <a:blip r:embed="rId2"/>
          <a:srcRect/>
          <a:stretch>
            <a:fillRect/>
          </a:stretch>
        </p:blipFill>
        <p:spPr bwMode="auto">
          <a:xfrm>
            <a:off x="8389" y="0"/>
            <a:ext cx="12192000" cy="6858000"/>
          </a:xfrm>
          <a:prstGeom prst="rect">
            <a:avLst/>
          </a:prstGeom>
          <a:noFill/>
        </p:spPr>
      </p:pic>
      <p:pic>
        <p:nvPicPr>
          <p:cNvPr id="3" name="Picture 2"/>
          <p:cNvPicPr>
            <a:picLocks noChangeAspect="1" noChangeArrowheads="1"/>
          </p:cNvPicPr>
          <p:nvPr/>
        </p:nvPicPr>
        <p:blipFill>
          <a:blip r:embed="rId3"/>
          <a:srcRect/>
          <a:stretch>
            <a:fillRect/>
          </a:stretch>
        </p:blipFill>
        <p:spPr bwMode="auto">
          <a:xfrm>
            <a:off x="126652" y="2010689"/>
            <a:ext cx="3111121" cy="20574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noChangeArrowheads="1"/>
          </p:cNvPicPr>
          <p:nvPr/>
        </p:nvPicPr>
        <p:blipFill>
          <a:blip r:embed="rId4"/>
          <a:srcRect/>
          <a:stretch>
            <a:fillRect/>
          </a:stretch>
        </p:blipFill>
        <p:spPr bwMode="auto">
          <a:xfrm>
            <a:off x="139178" y="4106500"/>
            <a:ext cx="2871574" cy="2146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noChangeArrowheads="1"/>
          </p:cNvPicPr>
          <p:nvPr/>
        </p:nvPicPr>
        <p:blipFill>
          <a:blip r:embed="rId5"/>
          <a:srcRect/>
          <a:stretch>
            <a:fillRect/>
          </a:stretch>
        </p:blipFill>
        <p:spPr bwMode="auto">
          <a:xfrm>
            <a:off x="5919950" y="2110049"/>
            <a:ext cx="3066884" cy="19593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p:cNvPicPr>
            <a:picLocks noChangeAspect="1" noChangeArrowheads="1"/>
          </p:cNvPicPr>
          <p:nvPr/>
        </p:nvPicPr>
        <p:blipFill>
          <a:blip r:embed="rId6"/>
          <a:srcRect/>
          <a:stretch>
            <a:fillRect/>
          </a:stretch>
        </p:blipFill>
        <p:spPr bwMode="auto">
          <a:xfrm>
            <a:off x="3073595" y="4146118"/>
            <a:ext cx="2857616" cy="22089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5"/>
          <p:cNvPicPr>
            <a:picLocks noChangeAspect="1" noChangeArrowheads="1"/>
          </p:cNvPicPr>
          <p:nvPr/>
        </p:nvPicPr>
        <p:blipFill>
          <a:blip r:embed="rId7"/>
          <a:srcRect/>
          <a:stretch>
            <a:fillRect/>
          </a:stretch>
        </p:blipFill>
        <p:spPr bwMode="auto">
          <a:xfrm>
            <a:off x="9083879" y="2114837"/>
            <a:ext cx="3041945" cy="2057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6" name="Picture 15"/>
          <p:cNvPicPr>
            <a:picLocks noChangeAspect="1" noChangeArrowheads="1"/>
          </p:cNvPicPr>
          <p:nvPr/>
        </p:nvPicPr>
        <p:blipFill>
          <a:blip r:embed="rId8"/>
          <a:srcRect/>
          <a:stretch>
            <a:fillRect/>
          </a:stretch>
        </p:blipFill>
        <p:spPr bwMode="auto">
          <a:xfrm>
            <a:off x="6073331" y="4199425"/>
            <a:ext cx="2868002" cy="22207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2" descr="https://admin.vipteen.com.vn/userupload/2019/10/bo-sung-canxi-cho-be-so-sinh-qua-sua-me-ket-hop-tam-nan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7152" y="105259"/>
            <a:ext cx="2913072" cy="18942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2" descr="https://sohanews.sohacdn.com/2017/photo-1-1506674267006-1506675140265.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07641" y="2139009"/>
            <a:ext cx="2801289" cy="18847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11"/>
          <a:srcRect/>
          <a:stretch>
            <a:fillRect/>
          </a:stretch>
        </p:blipFill>
        <p:spPr bwMode="auto">
          <a:xfrm>
            <a:off x="9132401" y="4129425"/>
            <a:ext cx="2921021" cy="22206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 name="Picture 10"/>
          <p:cNvPicPr>
            <a:picLocks noChangeAspect="1" noChangeArrowheads="1"/>
          </p:cNvPicPr>
          <p:nvPr/>
        </p:nvPicPr>
        <p:blipFill>
          <a:blip r:embed="rId12"/>
          <a:srcRect/>
          <a:stretch>
            <a:fillRect/>
          </a:stretch>
        </p:blipFill>
        <p:spPr bwMode="auto">
          <a:xfrm>
            <a:off x="9024460" y="152401"/>
            <a:ext cx="3039858" cy="19151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2" name="Picture 2"/>
          <p:cNvPicPr>
            <a:picLocks noChangeAspect="1" noChangeArrowheads="1"/>
          </p:cNvPicPr>
          <p:nvPr/>
        </p:nvPicPr>
        <p:blipFill>
          <a:blip r:embed="rId13"/>
          <a:srcRect/>
          <a:stretch>
            <a:fillRect/>
          </a:stretch>
        </p:blipFill>
        <p:spPr bwMode="auto">
          <a:xfrm>
            <a:off x="5998676" y="137054"/>
            <a:ext cx="2926725" cy="19292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3" name="Picture 8" descr="BLUL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flipV="1">
            <a:off x="0" y="6770688"/>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BLUL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BLUL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p:cNvSpPr>
            <a:spLocks noChangeArrowheads="1"/>
          </p:cNvSpPr>
          <p:nvPr/>
        </p:nvSpPr>
        <p:spPr bwMode="auto">
          <a:xfrm>
            <a:off x="90055" y="6301748"/>
            <a:ext cx="11998035" cy="461665"/>
          </a:xfrm>
          <a:prstGeom prst="rect">
            <a:avLst/>
          </a:prstGeom>
          <a:solidFill>
            <a:srgbClr val="66FF66"/>
          </a:solidFill>
          <a:ln w="22225">
            <a:solidFill>
              <a:schemeClr val="accent4"/>
            </a:solidFill>
            <a:miter lim="800000"/>
            <a:headEnd/>
            <a:tailEnd/>
          </a:ln>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ctr">
              <a:defRPr/>
            </a:pPr>
            <a:r>
              <a:rPr lang="en-US" altLang="vi-VN" sz="2400" b="1">
                <a:solidFill>
                  <a:srgbClr val="FF0000"/>
                </a:solidFill>
                <a:latin typeface="Times New Roman" panose="02020603050405020304" pitchFamily="18" charset="0"/>
              </a:rPr>
              <a:t>Vai trò của </a:t>
            </a:r>
            <a:r>
              <a:rPr lang="en-US" altLang="vi-VN" sz="2400" b="1" dirty="0" err="1">
                <a:solidFill>
                  <a:srgbClr val="FF0000"/>
                </a:solidFill>
                <a:latin typeface="Times New Roman" panose="02020603050405020304" pitchFamily="18" charset="0"/>
              </a:rPr>
              <a:t>ánh</a:t>
            </a:r>
            <a:r>
              <a:rPr lang="en-US" altLang="vi-VN" sz="2400" b="1" dirty="0">
                <a:solidFill>
                  <a:srgbClr val="FF0000"/>
                </a:solidFill>
                <a:latin typeface="Times New Roman" panose="02020603050405020304" pitchFamily="18" charset="0"/>
              </a:rPr>
              <a:t> </a:t>
            </a:r>
            <a:r>
              <a:rPr lang="en-US" altLang="vi-VN" sz="2400" b="1" dirty="0" err="1">
                <a:solidFill>
                  <a:srgbClr val="FF0000"/>
                </a:solidFill>
                <a:latin typeface="Times New Roman" panose="02020603050405020304" pitchFamily="18" charset="0"/>
              </a:rPr>
              <a:t>sáng</a:t>
            </a:r>
            <a:r>
              <a:rPr lang="en-US" altLang="vi-VN" sz="2400" b="1" dirty="0">
                <a:solidFill>
                  <a:srgbClr val="FF0000"/>
                </a:solidFill>
                <a:latin typeface="Times New Roman" panose="02020603050405020304" pitchFamily="18" charset="0"/>
              </a:rPr>
              <a:t> </a:t>
            </a:r>
            <a:r>
              <a:rPr lang="en-US" altLang="vi-VN" sz="2400" b="1" dirty="0" err="1">
                <a:solidFill>
                  <a:srgbClr val="FF0000"/>
                </a:solidFill>
                <a:latin typeface="Times New Roman" panose="02020603050405020304" pitchFamily="18" charset="0"/>
              </a:rPr>
              <a:t>trên</a:t>
            </a:r>
            <a:r>
              <a:rPr lang="en-US" altLang="vi-VN" sz="2400" b="1" dirty="0">
                <a:solidFill>
                  <a:srgbClr val="FF0000"/>
                </a:solidFill>
                <a:latin typeface="Times New Roman" panose="02020603050405020304" pitchFamily="18" charset="0"/>
              </a:rPr>
              <a:t> </a:t>
            </a:r>
            <a:r>
              <a:rPr lang="en-US" altLang="vi-VN" sz="2400" b="1" err="1">
                <a:solidFill>
                  <a:srgbClr val="FF0000"/>
                </a:solidFill>
                <a:latin typeface="Times New Roman" panose="02020603050405020304" pitchFamily="18" charset="0"/>
              </a:rPr>
              <a:t>Trái</a:t>
            </a:r>
            <a:r>
              <a:rPr lang="en-US" altLang="vi-VN" sz="2400" b="1">
                <a:solidFill>
                  <a:srgbClr val="FF0000"/>
                </a:solidFill>
                <a:latin typeface="Times New Roman" panose="02020603050405020304" pitchFamily="18" charset="0"/>
              </a:rPr>
              <a:t> </a:t>
            </a:r>
            <a:r>
              <a:rPr lang="en-US" altLang="vi-VN" sz="2400" b="1" smtClean="0">
                <a:solidFill>
                  <a:srgbClr val="FF0000"/>
                </a:solidFill>
                <a:latin typeface="Times New Roman" panose="02020603050405020304" pitchFamily="18" charset="0"/>
              </a:rPr>
              <a:t>Đất</a:t>
            </a:r>
            <a:endParaRPr lang="vi-VN" altLang="vi-VN" sz="2400" b="1" dirty="0">
              <a:solidFill>
                <a:srgbClr val="FF0000"/>
              </a:solidFill>
              <a:latin typeface="Calibri" panose="020F0502020204030204" pitchFamily="34" charset="0"/>
              <a:cs typeface="Calibri" panose="020F0502020204030204" pitchFamily="34" charset="0"/>
            </a:endParaRPr>
          </a:p>
        </p:txBody>
      </p:sp>
      <p:pic>
        <p:nvPicPr>
          <p:cNvPr id="6" name="Picture 8" descr="BLUL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8711045" y="340518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15"/>
          <a:stretch>
            <a:fillRect/>
          </a:stretch>
        </p:blipFill>
        <p:spPr>
          <a:xfrm>
            <a:off x="111429" y="108876"/>
            <a:ext cx="2801290" cy="1868100"/>
          </a:xfrm>
          <a:prstGeom prst="rect">
            <a:avLst/>
          </a:prstGeom>
        </p:spPr>
      </p:pic>
    </p:spTree>
    <p:extLst>
      <p:ext uri="{BB962C8B-B14F-4D97-AF65-F5344CB8AC3E}">
        <p14:creationId xmlns:p14="http://schemas.microsoft.com/office/powerpoint/2010/main" val="428062394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50"/>
                                        <p:tgtEl>
                                          <p:spTgt spid="2"/>
                                        </p:tgtEl>
                                      </p:cBhvr>
                                    </p:animEffect>
                                  </p:childTnLst>
                                </p:cTn>
                              </p:par>
                            </p:childTnLst>
                          </p:cTn>
                        </p:par>
                        <p:par>
                          <p:cTn id="8" fill="hold">
                            <p:stCondLst>
                              <p:cond delay="250"/>
                            </p:stCondLst>
                            <p:childTnLst>
                              <p:par>
                                <p:cTn id="9" presetID="1" presetClass="entr" presetSubtype="0" fill="hold" nodeType="afterEffect">
                                  <p:stCondLst>
                                    <p:cond delay="0"/>
                                  </p:stCondLst>
                                  <p:childTnLst>
                                    <p:set>
                                      <p:cBhvr>
                                        <p:cTn id="10" dur="1" fill="hold">
                                          <p:stCondLst>
                                            <p:cond delay="249"/>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249"/>
                                          </p:stCondLst>
                                        </p:cTn>
                                        <p:tgtEl>
                                          <p:spTgt spid="17"/>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249"/>
                                          </p:stCondLst>
                                        </p:cTn>
                                        <p:tgtEl>
                                          <p:spTgt spid="22"/>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p:stCondLst>
                              <p:cond delay="1250"/>
                            </p:stCondLst>
                            <p:childTnLst>
                              <p:par>
                                <p:cTn id="21" presetID="1" presetClass="entr" presetSubtype="0" fill="hold" nodeType="afterEffect">
                                  <p:stCondLst>
                                    <p:cond delay="0"/>
                                  </p:stCondLst>
                                  <p:childTnLst>
                                    <p:set>
                                      <p:cBhvr>
                                        <p:cTn id="22" dur="1" fill="hold">
                                          <p:stCondLst>
                                            <p:cond delay="249"/>
                                          </p:stCondLst>
                                        </p:cTn>
                                        <p:tgtEl>
                                          <p:spTgt spid="3"/>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249"/>
                                          </p:stCondLst>
                                        </p:cTn>
                                        <p:tgtEl>
                                          <p:spTgt spid="18"/>
                                        </p:tgtEl>
                                        <p:attrNameLst>
                                          <p:attrName>style.visibility</p:attrName>
                                        </p:attrNameLst>
                                      </p:cBhvr>
                                      <p:to>
                                        <p:strVal val="visible"/>
                                      </p:to>
                                    </p:set>
                                  </p:childTnLst>
                                </p:cTn>
                              </p:par>
                            </p:childTnLst>
                          </p:cTn>
                        </p:par>
                        <p:par>
                          <p:cTn id="26" fill="hold">
                            <p:stCondLst>
                              <p:cond delay="1750"/>
                            </p:stCondLst>
                            <p:childTnLst>
                              <p:par>
                                <p:cTn id="27" presetID="1" presetClass="entr" presetSubtype="0" fill="hold" nodeType="afterEffect">
                                  <p:stCondLst>
                                    <p:cond delay="0"/>
                                  </p:stCondLst>
                                  <p:childTnLst>
                                    <p:set>
                                      <p:cBhvr>
                                        <p:cTn id="28" dur="1" fill="hold">
                                          <p:stCondLst>
                                            <p:cond delay="249"/>
                                          </p:stCondLst>
                                        </p:cTn>
                                        <p:tgtEl>
                                          <p:spTgt spid="5"/>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249"/>
                                          </p:stCondLst>
                                        </p:cTn>
                                        <p:tgtEl>
                                          <p:spTgt spid="15"/>
                                        </p:tgtEl>
                                        <p:attrNameLst>
                                          <p:attrName>style.visibility</p:attrName>
                                        </p:attrNameLst>
                                      </p:cBhvr>
                                      <p:to>
                                        <p:strVal val="visible"/>
                                      </p:to>
                                    </p:set>
                                  </p:childTnLst>
                                </p:cTn>
                              </p:par>
                            </p:childTnLst>
                          </p:cTn>
                        </p:par>
                        <p:par>
                          <p:cTn id="32" fill="hold">
                            <p:stCondLst>
                              <p:cond delay="2250"/>
                            </p:stCondLst>
                            <p:childTnLst>
                              <p:par>
                                <p:cTn id="33" presetID="1" presetClass="entr" presetSubtype="0" fill="hold" nodeType="afterEffect">
                                  <p:stCondLst>
                                    <p:cond delay="0"/>
                                  </p:stCondLst>
                                  <p:childTnLst>
                                    <p:set>
                                      <p:cBhvr>
                                        <p:cTn id="34" dur="1" fill="hold">
                                          <p:stCondLst>
                                            <p:cond delay="249"/>
                                          </p:stCondLst>
                                        </p:cTn>
                                        <p:tgtEl>
                                          <p:spTgt spid="4"/>
                                        </p:tgtEl>
                                        <p:attrNameLst>
                                          <p:attrName>style.visibility</p:attrName>
                                        </p:attrNameLst>
                                      </p:cBhvr>
                                      <p:to>
                                        <p:strVal val="visible"/>
                                      </p:to>
                                    </p:set>
                                  </p:childTnLst>
                                </p:cTn>
                              </p:par>
                            </p:childTnLst>
                          </p:cTn>
                        </p:par>
                        <p:par>
                          <p:cTn id="35" fill="hold">
                            <p:stCondLst>
                              <p:cond delay="2500"/>
                            </p:stCondLst>
                            <p:childTnLst>
                              <p:par>
                                <p:cTn id="36" presetID="6"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250"/>
                                        <p:tgtEl>
                                          <p:spTgt spid="10"/>
                                        </p:tgtEl>
                                      </p:cBhvr>
                                    </p:animEffect>
                                  </p:childTnLst>
                                </p:cTn>
                              </p:par>
                            </p:childTnLst>
                          </p:cTn>
                        </p:par>
                        <p:par>
                          <p:cTn id="39" fill="hold">
                            <p:stCondLst>
                              <p:cond delay="2750"/>
                            </p:stCondLst>
                            <p:childTnLst>
                              <p:par>
                                <p:cTn id="40" presetID="1" presetClass="entr" presetSubtype="0" fill="hold" nodeType="afterEffect">
                                  <p:stCondLst>
                                    <p:cond delay="0"/>
                                  </p:stCondLst>
                                  <p:childTnLst>
                                    <p:set>
                                      <p:cBhvr>
                                        <p:cTn id="41" dur="1" fill="hold">
                                          <p:stCondLst>
                                            <p:cond delay="249"/>
                                          </p:stCondLst>
                                        </p:cTn>
                                        <p:tgtEl>
                                          <p:spTgt spid="16"/>
                                        </p:tgtEl>
                                        <p:attrNameLst>
                                          <p:attrName>style.visibility</p:attrName>
                                        </p:attrNameLst>
                                      </p:cBhvr>
                                      <p:to>
                                        <p:strVal val="visible"/>
                                      </p:to>
                                    </p:set>
                                  </p:childTnLst>
                                </p:cTn>
                              </p:par>
                            </p:childTnLst>
                          </p:cTn>
                        </p:par>
                        <p:par>
                          <p:cTn id="42" fill="hold">
                            <p:stCondLst>
                              <p:cond delay="3000"/>
                            </p:stCondLst>
                            <p:childTnLst>
                              <p:par>
                                <p:cTn id="43" presetID="1" presetClass="entr" presetSubtype="0" fill="hold" nodeType="afterEffect">
                                  <p:stCondLst>
                                    <p:cond delay="0"/>
                                  </p:stCondLst>
                                  <p:childTnLst>
                                    <p:set>
                                      <p:cBhvr>
                                        <p:cTn id="44" dur="1" fill="hold">
                                          <p:stCondLst>
                                            <p:cond delay="24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056" y="261665"/>
            <a:ext cx="11261218" cy="3477875"/>
          </a:xfrm>
          <a:prstGeom prst="rect">
            <a:avLst/>
          </a:prstGeom>
        </p:spPr>
        <p:txBody>
          <a:bodyPr wrap="square">
            <a:spAutoFit/>
          </a:bodyPr>
          <a:lstStyle/>
          <a:p>
            <a:pPr marL="571500" indent="-571500">
              <a:buFontTx/>
              <a:buChar char="-"/>
            </a:pPr>
            <a:r>
              <a:rPr lang="de-DE" sz="4400" b="1" dirty="0" smtClean="0">
                <a:latin typeface="Times New Roman" panose="02020603050405020304" pitchFamily="18" charset="0"/>
                <a:cs typeface="Times New Roman" panose="02020603050405020304" pitchFamily="18" charset="0"/>
              </a:rPr>
              <a:t>Hiện </a:t>
            </a:r>
            <a:r>
              <a:rPr lang="de-DE" sz="4400" b="1" dirty="0">
                <a:latin typeface="Times New Roman" panose="02020603050405020304" pitchFamily="18" charset="0"/>
                <a:cs typeface="Times New Roman" panose="02020603050405020304" pitchFamily="18" charset="0"/>
              </a:rPr>
              <a:t>tượng nguyệt thực </a:t>
            </a:r>
            <a:r>
              <a:rPr lang="vi-VN" sz="4400" b="1" dirty="0" smtClean="0">
                <a:latin typeface="Times New Roman" panose="02020603050405020304" pitchFamily="18" charset="0"/>
                <a:cs typeface="Times New Roman" panose="02020603050405020304" pitchFamily="18" charset="0"/>
              </a:rPr>
              <a:t>là hiện tượng </a:t>
            </a:r>
            <a:r>
              <a:rPr lang="de-DE" sz="4400" b="1" dirty="0" smtClean="0">
                <a:latin typeface="Times New Roman" panose="02020603050405020304" pitchFamily="18" charset="0"/>
                <a:cs typeface="Times New Roman" panose="02020603050405020304" pitchFamily="18" charset="0"/>
              </a:rPr>
              <a:t>khi </a:t>
            </a:r>
            <a:r>
              <a:rPr lang="de-DE" sz="4400" b="1" dirty="0">
                <a:latin typeface="Times New Roman" panose="02020603050405020304" pitchFamily="18" charset="0"/>
                <a:cs typeface="Times New Roman" panose="02020603050405020304" pitchFamily="18" charset="0"/>
              </a:rPr>
              <a:t>Mặt Trăng đi vào vùng </a:t>
            </a:r>
            <a:r>
              <a:rPr lang="vi-VN" sz="4400" b="1" dirty="0" smtClean="0">
                <a:latin typeface="Times New Roman" panose="02020603050405020304" pitchFamily="18" charset="0"/>
                <a:cs typeface="Times New Roman" panose="02020603050405020304" pitchFamily="18" charset="0"/>
              </a:rPr>
              <a:t>tối do</a:t>
            </a:r>
            <a:r>
              <a:rPr lang="de-DE" sz="4400" b="1" dirty="0" smtClean="0">
                <a:latin typeface="Times New Roman" panose="02020603050405020304" pitchFamily="18" charset="0"/>
                <a:cs typeface="Times New Roman" panose="02020603050405020304" pitchFamily="18" charset="0"/>
              </a:rPr>
              <a:t> </a:t>
            </a:r>
            <a:r>
              <a:rPr lang="de-DE" sz="4400" b="1" dirty="0">
                <a:latin typeface="Times New Roman" panose="02020603050405020304" pitchFamily="18" charset="0"/>
                <a:cs typeface="Times New Roman" panose="02020603050405020304" pitchFamily="18" charset="0"/>
              </a:rPr>
              <a:t>Trái </a:t>
            </a:r>
            <a:r>
              <a:rPr lang="de-DE" sz="4400" b="1" dirty="0" smtClean="0">
                <a:latin typeface="Times New Roman" panose="02020603050405020304" pitchFamily="18" charset="0"/>
                <a:cs typeface="Times New Roman" panose="02020603050405020304" pitchFamily="18" charset="0"/>
              </a:rPr>
              <a:t>Đất</a:t>
            </a:r>
            <a:r>
              <a:rPr lang="vi-VN" sz="4400" b="1" dirty="0" smtClean="0">
                <a:latin typeface="Times New Roman" panose="02020603050405020304" pitchFamily="18" charset="0"/>
                <a:cs typeface="Times New Roman" panose="02020603050405020304" pitchFamily="18" charset="0"/>
              </a:rPr>
              <a:t> tạo ra</a:t>
            </a:r>
            <a:r>
              <a:rPr lang="de-DE" sz="4400" b="1" dirty="0" smtClean="0">
                <a:latin typeface="Times New Roman" panose="02020603050405020304" pitchFamily="18" charset="0"/>
                <a:cs typeface="Times New Roman" panose="02020603050405020304" pitchFamily="18" charset="0"/>
              </a:rPr>
              <a:t>. </a:t>
            </a:r>
            <a:r>
              <a:rPr lang="vi-VN" sz="4400" b="1" dirty="0" smtClean="0">
                <a:latin typeface="Times New Roman" panose="02020603050405020304" pitchFamily="18" charset="0"/>
                <a:cs typeface="Times New Roman" panose="02020603050405020304" pitchFamily="18" charset="0"/>
              </a:rPr>
              <a:t>Ở một số nơi trên trái đất, người ta không nhìn thấy mặt trăng, do nó bị Trái Đất che khuất</a:t>
            </a:r>
            <a:endParaRPr lang="vi-VN" sz="4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414779" y="3902055"/>
            <a:ext cx="11076495" cy="2554545"/>
          </a:xfrm>
          <a:prstGeom prst="rect">
            <a:avLst/>
          </a:prstGeom>
        </p:spPr>
        <p:txBody>
          <a:bodyPr wrap="square">
            <a:spAutoFit/>
          </a:bodyPr>
          <a:lstStyle/>
          <a:p>
            <a:r>
              <a:rPr lang="vi-VN" sz="4000" b="1" dirty="0" smtClean="0">
                <a:solidFill>
                  <a:srgbClr val="000000"/>
                </a:solidFill>
                <a:latin typeface="+mj-lt"/>
              </a:rPr>
              <a:t>- Hiện </a:t>
            </a:r>
            <a:r>
              <a:rPr lang="vi-VN" sz="4000" b="1" dirty="0">
                <a:solidFill>
                  <a:srgbClr val="000000"/>
                </a:solidFill>
                <a:latin typeface="+mj-lt"/>
              </a:rPr>
              <a:t>tượng nhật thực là hiện tượng Trái Đất đi vào vùng tối do Mặt Trăng tạo ra </a:t>
            </a:r>
            <a:r>
              <a:rPr lang="vi-VN" sz="4000" b="1" dirty="0" smtClean="0">
                <a:solidFill>
                  <a:srgbClr val="000000"/>
                </a:solidFill>
                <a:latin typeface="+mj-lt"/>
              </a:rPr>
              <a:t>. Khi </a:t>
            </a:r>
            <a:r>
              <a:rPr lang="vi-VN" sz="4000" b="1" dirty="0">
                <a:solidFill>
                  <a:srgbClr val="000000"/>
                </a:solidFill>
                <a:latin typeface="+mj-lt"/>
              </a:rPr>
              <a:t>đó, ở một số vị trí trên Trái Đất, người ta sẽ thấy Mặt Trời bị Mặt Trăng che khuất</a:t>
            </a:r>
            <a:r>
              <a:rPr lang="vi-VN" sz="4000" b="1" dirty="0" smtClean="0">
                <a:solidFill>
                  <a:srgbClr val="000000"/>
                </a:solidFill>
                <a:latin typeface="+mj-lt"/>
              </a:rPr>
              <a:t>.</a:t>
            </a:r>
            <a:endParaRPr lang="vi-VN" sz="4000" b="1" dirty="0">
              <a:solidFill>
                <a:srgbClr val="000000"/>
              </a:solidFill>
              <a:latin typeface="+mj-lt"/>
            </a:endParaRPr>
          </a:p>
        </p:txBody>
      </p:sp>
      <p:sp>
        <p:nvSpPr>
          <p:cNvPr id="5" name="Rectangle 4"/>
          <p:cNvSpPr/>
          <p:nvPr/>
        </p:nvSpPr>
        <p:spPr>
          <a:xfrm>
            <a:off x="6530519" y="6249783"/>
            <a:ext cx="5088701" cy="369332"/>
          </a:xfrm>
          <a:prstGeom prst="rect">
            <a:avLst/>
          </a:prstGeom>
        </p:spPr>
        <p:txBody>
          <a:bodyPr wrap="none">
            <a:spAutoFit/>
          </a:bodyPr>
          <a:lstStyle/>
          <a:p>
            <a:r>
              <a:rPr lang="en-US" dirty="0"/>
              <a:t>https://www.youtube.com/watch?v=udAfHWeK5Rw</a:t>
            </a:r>
          </a:p>
        </p:txBody>
      </p:sp>
    </p:spTree>
    <p:extLst>
      <p:ext uri="{BB962C8B-B14F-4D97-AF65-F5344CB8AC3E}">
        <p14:creationId xmlns:p14="http://schemas.microsoft.com/office/powerpoint/2010/main" val="843108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797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ơi giữ chỗ cho Chân trang 2"/>
          <p:cNvSpPr>
            <a:spLocks noGrp="1"/>
          </p:cNvSpPr>
          <p:nvPr>
            <p:ph type="ftr" sz="quarter" idx="11"/>
          </p:nvPr>
        </p:nvSpPr>
        <p:spPr>
          <a:xfrm>
            <a:off x="3845169" y="5619750"/>
            <a:ext cx="3563815" cy="476250"/>
          </a:xfrm>
        </p:spPr>
        <p:txBody>
          <a:bodyPr/>
          <a:lstStyle/>
          <a:p>
            <a:pPr>
              <a:defRPr/>
            </a:pPr>
            <a:r>
              <a:rPr lang="en-US"/>
              <a:t>phambayss.violet.vn</a:t>
            </a:r>
          </a:p>
        </p:txBody>
      </p:sp>
      <p:sp>
        <p:nvSpPr>
          <p:cNvPr id="5123" name="Rectangle 2"/>
          <p:cNvSpPr>
            <a:spLocks noChangeArrowheads="1"/>
          </p:cNvSpPr>
          <p:nvPr/>
        </p:nvSpPr>
        <p:spPr bwMode="auto">
          <a:xfrm>
            <a:off x="69700" y="-44450"/>
            <a:ext cx="12192000" cy="6902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VnTime" pitchFamily="34" charset="0"/>
            </a:endParaRPr>
          </a:p>
        </p:txBody>
      </p:sp>
      <p:sp>
        <p:nvSpPr>
          <p:cNvPr id="4" name="Freeform 3"/>
          <p:cNvSpPr>
            <a:spLocks/>
          </p:cNvSpPr>
          <p:nvPr/>
        </p:nvSpPr>
        <p:spPr bwMode="auto">
          <a:xfrm>
            <a:off x="281354" y="974725"/>
            <a:ext cx="3323493" cy="2819400"/>
          </a:xfrm>
          <a:custGeom>
            <a:avLst/>
            <a:gdLst>
              <a:gd name="T0" fmla="*/ 2147483647 w 1529"/>
              <a:gd name="T1" fmla="*/ 2147483647 h 1643"/>
              <a:gd name="T2" fmla="*/ 2147483647 w 1529"/>
              <a:gd name="T3" fmla="*/ 2147483647 h 1643"/>
              <a:gd name="T4" fmla="*/ 2147483647 w 1529"/>
              <a:gd name="T5" fmla="*/ 2147483647 h 1643"/>
              <a:gd name="T6" fmla="*/ 2147483647 w 1529"/>
              <a:gd name="T7" fmla="*/ 2147483647 h 1643"/>
              <a:gd name="T8" fmla="*/ 2147483647 w 1529"/>
              <a:gd name="T9" fmla="*/ 2147483647 h 1643"/>
              <a:gd name="T10" fmla="*/ 2147483647 w 1529"/>
              <a:gd name="T11" fmla="*/ 2147483647 h 1643"/>
              <a:gd name="T12" fmla="*/ 2147483647 w 1529"/>
              <a:gd name="T13" fmla="*/ 2147483647 h 1643"/>
              <a:gd name="T14" fmla="*/ 2147483647 w 1529"/>
              <a:gd name="T15" fmla="*/ 2147483647 h 1643"/>
              <a:gd name="T16" fmla="*/ 2147483647 w 1529"/>
              <a:gd name="T17" fmla="*/ 2147483647 h 1643"/>
              <a:gd name="T18" fmla="*/ 2147483647 w 1529"/>
              <a:gd name="T19" fmla="*/ 2147483647 h 1643"/>
              <a:gd name="T20" fmla="*/ 2147483647 w 1529"/>
              <a:gd name="T21" fmla="*/ 2147483647 h 1643"/>
              <a:gd name="T22" fmla="*/ 2147483647 w 1529"/>
              <a:gd name="T23" fmla="*/ 2147483647 h 1643"/>
              <a:gd name="T24" fmla="*/ 2147483647 w 1529"/>
              <a:gd name="T25" fmla="*/ 2147483647 h 1643"/>
              <a:gd name="T26" fmla="*/ 2147483647 w 1529"/>
              <a:gd name="T27" fmla="*/ 2147483647 h 1643"/>
              <a:gd name="T28" fmla="*/ 2147483647 w 1529"/>
              <a:gd name="T29" fmla="*/ 2147483647 h 1643"/>
              <a:gd name="T30" fmla="*/ 2147483647 w 1529"/>
              <a:gd name="T31" fmla="*/ 2147483647 h 1643"/>
              <a:gd name="T32" fmla="*/ 2147483647 w 1529"/>
              <a:gd name="T33" fmla="*/ 2147483647 h 1643"/>
              <a:gd name="T34" fmla="*/ 2147483647 w 1529"/>
              <a:gd name="T35" fmla="*/ 2147483647 h 1643"/>
              <a:gd name="T36" fmla="*/ 2147483647 w 1529"/>
              <a:gd name="T37" fmla="*/ 2147483647 h 1643"/>
              <a:gd name="T38" fmla="*/ 2147483647 w 1529"/>
              <a:gd name="T39" fmla="*/ 2147483647 h 1643"/>
              <a:gd name="T40" fmla="*/ 2147483647 w 1529"/>
              <a:gd name="T41" fmla="*/ 2147483647 h 1643"/>
              <a:gd name="T42" fmla="*/ 2147483647 w 1529"/>
              <a:gd name="T43" fmla="*/ 2147483647 h 1643"/>
              <a:gd name="T44" fmla="*/ 2147483647 w 1529"/>
              <a:gd name="T45" fmla="*/ 2147483647 h 1643"/>
              <a:gd name="T46" fmla="*/ 2147483647 w 1529"/>
              <a:gd name="T47" fmla="*/ 2147483647 h 1643"/>
              <a:gd name="T48" fmla="*/ 2147483647 w 1529"/>
              <a:gd name="T49" fmla="*/ 2147483647 h 1643"/>
              <a:gd name="T50" fmla="*/ 2147483647 w 1529"/>
              <a:gd name="T51" fmla="*/ 2147483647 h 1643"/>
              <a:gd name="T52" fmla="*/ 2147483647 w 1529"/>
              <a:gd name="T53" fmla="*/ 2147483647 h 1643"/>
              <a:gd name="T54" fmla="*/ 2147483647 w 1529"/>
              <a:gd name="T55" fmla="*/ 2147483647 h 1643"/>
              <a:gd name="T56" fmla="*/ 2147483647 w 1529"/>
              <a:gd name="T57" fmla="*/ 2147483647 h 1643"/>
              <a:gd name="T58" fmla="*/ 2147483647 w 1529"/>
              <a:gd name="T59" fmla="*/ 2147483647 h 1643"/>
              <a:gd name="T60" fmla="*/ 2147483647 w 1529"/>
              <a:gd name="T61" fmla="*/ 2147483647 h 1643"/>
              <a:gd name="T62" fmla="*/ 2147483647 w 1529"/>
              <a:gd name="T63" fmla="*/ 2147483647 h 1643"/>
              <a:gd name="T64" fmla="*/ 2147483647 w 1529"/>
              <a:gd name="T65" fmla="*/ 2147483647 h 1643"/>
              <a:gd name="T66" fmla="*/ 2147483647 w 1529"/>
              <a:gd name="T67" fmla="*/ 2147483647 h 1643"/>
              <a:gd name="T68" fmla="*/ 2147483647 w 1529"/>
              <a:gd name="T69" fmla="*/ 2147483647 h 1643"/>
              <a:gd name="T70" fmla="*/ 2147483647 w 1529"/>
              <a:gd name="T71" fmla="*/ 2147483647 h 1643"/>
              <a:gd name="T72" fmla="*/ 2147483647 w 1529"/>
              <a:gd name="T73" fmla="*/ 2147483647 h 1643"/>
              <a:gd name="T74" fmla="*/ 2147483647 w 1529"/>
              <a:gd name="T75" fmla="*/ 2147483647 h 1643"/>
              <a:gd name="T76" fmla="*/ 2147483647 w 1529"/>
              <a:gd name="T77" fmla="*/ 2147483647 h 1643"/>
              <a:gd name="T78" fmla="*/ 2147483647 w 1529"/>
              <a:gd name="T79" fmla="*/ 2147483647 h 1643"/>
              <a:gd name="T80" fmla="*/ 2147483647 w 1529"/>
              <a:gd name="T81" fmla="*/ 2147483647 h 1643"/>
              <a:gd name="T82" fmla="*/ 2147483647 w 1529"/>
              <a:gd name="T83" fmla="*/ 2147483647 h 1643"/>
              <a:gd name="T84" fmla="*/ 2147483647 w 1529"/>
              <a:gd name="T85" fmla="*/ 2147483647 h 16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29"/>
              <a:gd name="T130" fmla="*/ 0 h 1643"/>
              <a:gd name="T131" fmla="*/ 1529 w 1529"/>
              <a:gd name="T132" fmla="*/ 1643 h 16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29" h="1643">
                <a:moveTo>
                  <a:pt x="914" y="212"/>
                </a:moveTo>
                <a:cubicBezTo>
                  <a:pt x="960" y="229"/>
                  <a:pt x="1001" y="221"/>
                  <a:pt x="1042" y="194"/>
                </a:cubicBezTo>
                <a:cubicBezTo>
                  <a:pt x="1058" y="147"/>
                  <a:pt x="1083" y="141"/>
                  <a:pt x="1124" y="121"/>
                </a:cubicBezTo>
                <a:cubicBezTo>
                  <a:pt x="1134" y="116"/>
                  <a:pt x="1141" y="103"/>
                  <a:pt x="1152" y="103"/>
                </a:cubicBezTo>
                <a:cubicBezTo>
                  <a:pt x="1161" y="103"/>
                  <a:pt x="1139" y="115"/>
                  <a:pt x="1133" y="121"/>
                </a:cubicBezTo>
                <a:cubicBezTo>
                  <a:pt x="1118" y="165"/>
                  <a:pt x="1112" y="196"/>
                  <a:pt x="1079" y="231"/>
                </a:cubicBezTo>
                <a:cubicBezTo>
                  <a:pt x="1082" y="240"/>
                  <a:pt x="1094" y="284"/>
                  <a:pt x="1106" y="286"/>
                </a:cubicBezTo>
                <a:cubicBezTo>
                  <a:pt x="1117" y="288"/>
                  <a:pt x="1123" y="271"/>
                  <a:pt x="1133" y="267"/>
                </a:cubicBezTo>
                <a:cubicBezTo>
                  <a:pt x="1148" y="261"/>
                  <a:pt x="1164" y="261"/>
                  <a:pt x="1179" y="258"/>
                </a:cubicBezTo>
                <a:cubicBezTo>
                  <a:pt x="1173" y="277"/>
                  <a:pt x="1154" y="293"/>
                  <a:pt x="1152" y="313"/>
                </a:cubicBezTo>
                <a:cubicBezTo>
                  <a:pt x="1138" y="442"/>
                  <a:pt x="1287" y="373"/>
                  <a:pt x="1389" y="377"/>
                </a:cubicBezTo>
                <a:cubicBezTo>
                  <a:pt x="1346" y="420"/>
                  <a:pt x="1327" y="401"/>
                  <a:pt x="1280" y="432"/>
                </a:cubicBezTo>
                <a:cubicBezTo>
                  <a:pt x="1255" y="505"/>
                  <a:pt x="1258" y="468"/>
                  <a:pt x="1271" y="542"/>
                </a:cubicBezTo>
                <a:cubicBezTo>
                  <a:pt x="1306" y="529"/>
                  <a:pt x="1319" y="540"/>
                  <a:pt x="1353" y="551"/>
                </a:cubicBezTo>
                <a:cubicBezTo>
                  <a:pt x="1330" y="558"/>
                  <a:pt x="1276" y="590"/>
                  <a:pt x="1316" y="624"/>
                </a:cubicBezTo>
                <a:cubicBezTo>
                  <a:pt x="1317" y="625"/>
                  <a:pt x="1385" y="646"/>
                  <a:pt x="1399" y="651"/>
                </a:cubicBezTo>
                <a:cubicBezTo>
                  <a:pt x="1408" y="654"/>
                  <a:pt x="1426" y="660"/>
                  <a:pt x="1426" y="660"/>
                </a:cubicBezTo>
                <a:cubicBezTo>
                  <a:pt x="1432" y="666"/>
                  <a:pt x="1450" y="673"/>
                  <a:pt x="1444" y="679"/>
                </a:cubicBezTo>
                <a:cubicBezTo>
                  <a:pt x="1430" y="693"/>
                  <a:pt x="1389" y="697"/>
                  <a:pt x="1389" y="697"/>
                </a:cubicBezTo>
                <a:cubicBezTo>
                  <a:pt x="1384" y="700"/>
                  <a:pt x="1346" y="723"/>
                  <a:pt x="1344" y="734"/>
                </a:cubicBezTo>
                <a:cubicBezTo>
                  <a:pt x="1335" y="798"/>
                  <a:pt x="1387" y="834"/>
                  <a:pt x="1417" y="880"/>
                </a:cubicBezTo>
                <a:cubicBezTo>
                  <a:pt x="1391" y="920"/>
                  <a:pt x="1377" y="910"/>
                  <a:pt x="1335" y="926"/>
                </a:cubicBezTo>
                <a:cubicBezTo>
                  <a:pt x="1395" y="946"/>
                  <a:pt x="1331" y="916"/>
                  <a:pt x="1371" y="980"/>
                </a:cubicBezTo>
                <a:cubicBezTo>
                  <a:pt x="1393" y="1014"/>
                  <a:pt x="1429" y="1011"/>
                  <a:pt x="1463" y="1017"/>
                </a:cubicBezTo>
                <a:cubicBezTo>
                  <a:pt x="1529" y="1083"/>
                  <a:pt x="1447" y="1036"/>
                  <a:pt x="1417" y="1026"/>
                </a:cubicBezTo>
                <a:cubicBezTo>
                  <a:pt x="1386" y="1029"/>
                  <a:pt x="1354" y="1024"/>
                  <a:pt x="1325" y="1035"/>
                </a:cubicBezTo>
                <a:cubicBezTo>
                  <a:pt x="1316" y="1038"/>
                  <a:pt x="1316" y="1053"/>
                  <a:pt x="1316" y="1063"/>
                </a:cubicBezTo>
                <a:cubicBezTo>
                  <a:pt x="1316" y="1152"/>
                  <a:pt x="1302" y="1138"/>
                  <a:pt x="1353" y="1154"/>
                </a:cubicBezTo>
                <a:cubicBezTo>
                  <a:pt x="1347" y="1166"/>
                  <a:pt x="1348" y="1186"/>
                  <a:pt x="1335" y="1191"/>
                </a:cubicBezTo>
                <a:cubicBezTo>
                  <a:pt x="1318" y="1197"/>
                  <a:pt x="1272" y="1179"/>
                  <a:pt x="1252" y="1172"/>
                </a:cubicBezTo>
                <a:cubicBezTo>
                  <a:pt x="1243" y="1175"/>
                  <a:pt x="1227" y="1173"/>
                  <a:pt x="1225" y="1182"/>
                </a:cubicBezTo>
                <a:cubicBezTo>
                  <a:pt x="1220" y="1206"/>
                  <a:pt x="1231" y="1231"/>
                  <a:pt x="1234" y="1255"/>
                </a:cubicBezTo>
                <a:cubicBezTo>
                  <a:pt x="1237" y="1282"/>
                  <a:pt x="1240" y="1310"/>
                  <a:pt x="1243" y="1337"/>
                </a:cubicBezTo>
                <a:cubicBezTo>
                  <a:pt x="1210" y="1359"/>
                  <a:pt x="1210" y="1374"/>
                  <a:pt x="1197" y="1410"/>
                </a:cubicBezTo>
                <a:cubicBezTo>
                  <a:pt x="1152" y="1395"/>
                  <a:pt x="1166" y="1378"/>
                  <a:pt x="1152" y="1337"/>
                </a:cubicBezTo>
                <a:cubicBezTo>
                  <a:pt x="1137" y="1340"/>
                  <a:pt x="1114" y="1333"/>
                  <a:pt x="1106" y="1346"/>
                </a:cubicBezTo>
                <a:cubicBezTo>
                  <a:pt x="1092" y="1370"/>
                  <a:pt x="1102" y="1401"/>
                  <a:pt x="1097" y="1428"/>
                </a:cubicBezTo>
                <a:cubicBezTo>
                  <a:pt x="1088" y="1476"/>
                  <a:pt x="1083" y="1477"/>
                  <a:pt x="1060" y="1511"/>
                </a:cubicBezTo>
                <a:cubicBezTo>
                  <a:pt x="1057" y="1520"/>
                  <a:pt x="1051" y="1529"/>
                  <a:pt x="1051" y="1538"/>
                </a:cubicBezTo>
                <a:cubicBezTo>
                  <a:pt x="1051" y="1578"/>
                  <a:pt x="1076" y="1609"/>
                  <a:pt x="1042" y="1556"/>
                </a:cubicBezTo>
                <a:cubicBezTo>
                  <a:pt x="1033" y="1470"/>
                  <a:pt x="1043" y="1466"/>
                  <a:pt x="969" y="1447"/>
                </a:cubicBezTo>
                <a:cubicBezTo>
                  <a:pt x="916" y="1391"/>
                  <a:pt x="940" y="1485"/>
                  <a:pt x="914" y="1502"/>
                </a:cubicBezTo>
                <a:cubicBezTo>
                  <a:pt x="896" y="1514"/>
                  <a:pt x="859" y="1538"/>
                  <a:pt x="859" y="1538"/>
                </a:cubicBezTo>
                <a:cubicBezTo>
                  <a:pt x="847" y="1576"/>
                  <a:pt x="855" y="1587"/>
                  <a:pt x="877" y="1620"/>
                </a:cubicBezTo>
                <a:cubicBezTo>
                  <a:pt x="870" y="1623"/>
                  <a:pt x="817" y="1643"/>
                  <a:pt x="813" y="1639"/>
                </a:cubicBezTo>
                <a:cubicBezTo>
                  <a:pt x="802" y="1627"/>
                  <a:pt x="836" y="1582"/>
                  <a:pt x="841" y="1575"/>
                </a:cubicBezTo>
                <a:cubicBezTo>
                  <a:pt x="831" y="1502"/>
                  <a:pt x="842" y="1475"/>
                  <a:pt x="768" y="1456"/>
                </a:cubicBezTo>
                <a:cubicBezTo>
                  <a:pt x="762" y="1474"/>
                  <a:pt x="757" y="1493"/>
                  <a:pt x="749" y="1511"/>
                </a:cubicBezTo>
                <a:cubicBezTo>
                  <a:pt x="745" y="1521"/>
                  <a:pt x="739" y="1546"/>
                  <a:pt x="731" y="1538"/>
                </a:cubicBezTo>
                <a:cubicBezTo>
                  <a:pt x="718" y="1525"/>
                  <a:pt x="727" y="1501"/>
                  <a:pt x="722" y="1483"/>
                </a:cubicBezTo>
                <a:cubicBezTo>
                  <a:pt x="718" y="1470"/>
                  <a:pt x="710" y="1459"/>
                  <a:pt x="704" y="1447"/>
                </a:cubicBezTo>
                <a:cubicBezTo>
                  <a:pt x="689" y="1450"/>
                  <a:pt x="672" y="1448"/>
                  <a:pt x="658" y="1456"/>
                </a:cubicBezTo>
                <a:cubicBezTo>
                  <a:pt x="649" y="1461"/>
                  <a:pt x="649" y="1477"/>
                  <a:pt x="640" y="1483"/>
                </a:cubicBezTo>
                <a:cubicBezTo>
                  <a:pt x="629" y="1490"/>
                  <a:pt x="615" y="1489"/>
                  <a:pt x="603" y="1492"/>
                </a:cubicBezTo>
                <a:cubicBezTo>
                  <a:pt x="579" y="1566"/>
                  <a:pt x="591" y="1467"/>
                  <a:pt x="594" y="1456"/>
                </a:cubicBezTo>
                <a:cubicBezTo>
                  <a:pt x="579" y="1366"/>
                  <a:pt x="590" y="1405"/>
                  <a:pt x="548" y="1447"/>
                </a:cubicBezTo>
                <a:cubicBezTo>
                  <a:pt x="542" y="1441"/>
                  <a:pt x="537" y="1433"/>
                  <a:pt x="530" y="1428"/>
                </a:cubicBezTo>
                <a:cubicBezTo>
                  <a:pt x="485" y="1400"/>
                  <a:pt x="431" y="1466"/>
                  <a:pt x="411" y="1502"/>
                </a:cubicBezTo>
                <a:cubicBezTo>
                  <a:pt x="404" y="1514"/>
                  <a:pt x="403" y="1529"/>
                  <a:pt x="393" y="1538"/>
                </a:cubicBezTo>
                <a:cubicBezTo>
                  <a:pt x="386" y="1545"/>
                  <a:pt x="374" y="1544"/>
                  <a:pt x="365" y="1547"/>
                </a:cubicBezTo>
                <a:cubicBezTo>
                  <a:pt x="384" y="1497"/>
                  <a:pt x="369" y="1525"/>
                  <a:pt x="429" y="1465"/>
                </a:cubicBezTo>
                <a:cubicBezTo>
                  <a:pt x="435" y="1459"/>
                  <a:pt x="448" y="1447"/>
                  <a:pt x="448" y="1447"/>
                </a:cubicBezTo>
                <a:cubicBezTo>
                  <a:pt x="467" y="1387"/>
                  <a:pt x="452" y="1343"/>
                  <a:pt x="402" y="1310"/>
                </a:cubicBezTo>
                <a:cubicBezTo>
                  <a:pt x="345" y="1338"/>
                  <a:pt x="373" y="1316"/>
                  <a:pt x="329" y="1383"/>
                </a:cubicBezTo>
                <a:cubicBezTo>
                  <a:pt x="323" y="1392"/>
                  <a:pt x="311" y="1410"/>
                  <a:pt x="311" y="1410"/>
                </a:cubicBezTo>
                <a:cubicBezTo>
                  <a:pt x="308" y="1422"/>
                  <a:pt x="311" y="1439"/>
                  <a:pt x="301" y="1447"/>
                </a:cubicBezTo>
                <a:cubicBezTo>
                  <a:pt x="287" y="1459"/>
                  <a:pt x="247" y="1465"/>
                  <a:pt x="247" y="1465"/>
                </a:cubicBezTo>
                <a:cubicBezTo>
                  <a:pt x="264" y="1439"/>
                  <a:pt x="284" y="1418"/>
                  <a:pt x="301" y="1392"/>
                </a:cubicBezTo>
                <a:cubicBezTo>
                  <a:pt x="304" y="1361"/>
                  <a:pt x="302" y="1329"/>
                  <a:pt x="311" y="1300"/>
                </a:cubicBezTo>
                <a:cubicBezTo>
                  <a:pt x="315" y="1288"/>
                  <a:pt x="331" y="1284"/>
                  <a:pt x="338" y="1273"/>
                </a:cubicBezTo>
                <a:cubicBezTo>
                  <a:pt x="343" y="1265"/>
                  <a:pt x="344" y="1255"/>
                  <a:pt x="347" y="1246"/>
                </a:cubicBezTo>
                <a:cubicBezTo>
                  <a:pt x="290" y="1206"/>
                  <a:pt x="343" y="1192"/>
                  <a:pt x="274" y="1209"/>
                </a:cubicBezTo>
                <a:cubicBezTo>
                  <a:pt x="232" y="1242"/>
                  <a:pt x="205" y="1250"/>
                  <a:pt x="173" y="1291"/>
                </a:cubicBezTo>
                <a:cubicBezTo>
                  <a:pt x="153" y="1353"/>
                  <a:pt x="181" y="1298"/>
                  <a:pt x="137" y="1310"/>
                </a:cubicBezTo>
                <a:cubicBezTo>
                  <a:pt x="122" y="1314"/>
                  <a:pt x="112" y="1328"/>
                  <a:pt x="100" y="1337"/>
                </a:cubicBezTo>
                <a:cubicBezTo>
                  <a:pt x="94" y="1346"/>
                  <a:pt x="87" y="1354"/>
                  <a:pt x="82" y="1364"/>
                </a:cubicBezTo>
                <a:cubicBezTo>
                  <a:pt x="78" y="1373"/>
                  <a:pt x="73" y="1402"/>
                  <a:pt x="73" y="1392"/>
                </a:cubicBezTo>
                <a:cubicBezTo>
                  <a:pt x="73" y="1351"/>
                  <a:pt x="97" y="1321"/>
                  <a:pt x="128" y="1300"/>
                </a:cubicBezTo>
                <a:cubicBezTo>
                  <a:pt x="148" y="1241"/>
                  <a:pt x="120" y="1299"/>
                  <a:pt x="164" y="1264"/>
                </a:cubicBezTo>
                <a:cubicBezTo>
                  <a:pt x="173" y="1257"/>
                  <a:pt x="177" y="1245"/>
                  <a:pt x="183" y="1236"/>
                </a:cubicBezTo>
                <a:cubicBezTo>
                  <a:pt x="201" y="1183"/>
                  <a:pt x="168" y="1177"/>
                  <a:pt x="201" y="1127"/>
                </a:cubicBezTo>
                <a:cubicBezTo>
                  <a:pt x="231" y="1034"/>
                  <a:pt x="134" y="1077"/>
                  <a:pt x="82" y="1090"/>
                </a:cubicBezTo>
                <a:cubicBezTo>
                  <a:pt x="73" y="1096"/>
                  <a:pt x="65" y="1113"/>
                  <a:pt x="55" y="1108"/>
                </a:cubicBezTo>
                <a:cubicBezTo>
                  <a:pt x="47" y="1104"/>
                  <a:pt x="58" y="1088"/>
                  <a:pt x="64" y="1081"/>
                </a:cubicBezTo>
                <a:cubicBezTo>
                  <a:pt x="72" y="1071"/>
                  <a:pt x="121" y="1048"/>
                  <a:pt x="128" y="1044"/>
                </a:cubicBezTo>
                <a:cubicBezTo>
                  <a:pt x="153" y="969"/>
                  <a:pt x="146" y="997"/>
                  <a:pt x="201" y="944"/>
                </a:cubicBezTo>
                <a:cubicBezTo>
                  <a:pt x="230" y="855"/>
                  <a:pt x="95" y="817"/>
                  <a:pt x="45" y="770"/>
                </a:cubicBezTo>
                <a:cubicBezTo>
                  <a:pt x="36" y="743"/>
                  <a:pt x="39" y="713"/>
                  <a:pt x="27" y="688"/>
                </a:cubicBezTo>
                <a:cubicBezTo>
                  <a:pt x="22" y="678"/>
                  <a:pt x="0" y="681"/>
                  <a:pt x="0" y="670"/>
                </a:cubicBezTo>
                <a:cubicBezTo>
                  <a:pt x="0" y="661"/>
                  <a:pt x="18" y="675"/>
                  <a:pt x="27" y="679"/>
                </a:cubicBezTo>
                <a:cubicBezTo>
                  <a:pt x="37" y="684"/>
                  <a:pt x="46" y="691"/>
                  <a:pt x="55" y="697"/>
                </a:cubicBezTo>
                <a:cubicBezTo>
                  <a:pt x="58" y="706"/>
                  <a:pt x="57" y="717"/>
                  <a:pt x="64" y="724"/>
                </a:cubicBezTo>
                <a:cubicBezTo>
                  <a:pt x="80" y="740"/>
                  <a:pt x="119" y="761"/>
                  <a:pt x="119" y="761"/>
                </a:cubicBezTo>
                <a:cubicBezTo>
                  <a:pt x="203" y="698"/>
                  <a:pt x="165" y="720"/>
                  <a:pt x="228" y="688"/>
                </a:cubicBezTo>
                <a:cubicBezTo>
                  <a:pt x="246" y="632"/>
                  <a:pt x="204" y="580"/>
                  <a:pt x="164" y="542"/>
                </a:cubicBezTo>
                <a:cubicBezTo>
                  <a:pt x="161" y="533"/>
                  <a:pt x="154" y="524"/>
                  <a:pt x="155" y="514"/>
                </a:cubicBezTo>
                <a:cubicBezTo>
                  <a:pt x="157" y="495"/>
                  <a:pt x="173" y="459"/>
                  <a:pt x="173" y="459"/>
                </a:cubicBezTo>
                <a:cubicBezTo>
                  <a:pt x="170" y="447"/>
                  <a:pt x="158" y="434"/>
                  <a:pt x="164" y="423"/>
                </a:cubicBezTo>
                <a:cubicBezTo>
                  <a:pt x="168" y="415"/>
                  <a:pt x="180" y="433"/>
                  <a:pt x="183" y="441"/>
                </a:cubicBezTo>
                <a:cubicBezTo>
                  <a:pt x="190" y="458"/>
                  <a:pt x="183" y="480"/>
                  <a:pt x="192" y="496"/>
                </a:cubicBezTo>
                <a:cubicBezTo>
                  <a:pt x="202" y="515"/>
                  <a:pt x="237" y="542"/>
                  <a:pt x="237" y="542"/>
                </a:cubicBezTo>
                <a:cubicBezTo>
                  <a:pt x="276" y="503"/>
                  <a:pt x="289" y="442"/>
                  <a:pt x="347" y="423"/>
                </a:cubicBezTo>
                <a:cubicBezTo>
                  <a:pt x="334" y="382"/>
                  <a:pt x="312" y="361"/>
                  <a:pt x="283" y="331"/>
                </a:cubicBezTo>
                <a:cubicBezTo>
                  <a:pt x="288" y="303"/>
                  <a:pt x="301" y="277"/>
                  <a:pt x="301" y="249"/>
                </a:cubicBezTo>
                <a:cubicBezTo>
                  <a:pt x="301" y="230"/>
                  <a:pt x="292" y="175"/>
                  <a:pt x="292" y="194"/>
                </a:cubicBezTo>
                <a:cubicBezTo>
                  <a:pt x="292" y="277"/>
                  <a:pt x="282" y="300"/>
                  <a:pt x="347" y="322"/>
                </a:cubicBezTo>
                <a:cubicBezTo>
                  <a:pt x="377" y="368"/>
                  <a:pt x="424" y="367"/>
                  <a:pt x="475" y="377"/>
                </a:cubicBezTo>
                <a:cubicBezTo>
                  <a:pt x="518" y="312"/>
                  <a:pt x="485" y="250"/>
                  <a:pt x="530" y="203"/>
                </a:cubicBezTo>
                <a:cubicBezTo>
                  <a:pt x="545" y="159"/>
                  <a:pt x="525" y="134"/>
                  <a:pt x="493" y="103"/>
                </a:cubicBezTo>
                <a:cubicBezTo>
                  <a:pt x="490" y="94"/>
                  <a:pt x="482" y="85"/>
                  <a:pt x="484" y="75"/>
                </a:cubicBezTo>
                <a:cubicBezTo>
                  <a:pt x="486" y="66"/>
                  <a:pt x="495" y="55"/>
                  <a:pt x="503" y="57"/>
                </a:cubicBezTo>
                <a:cubicBezTo>
                  <a:pt x="514" y="60"/>
                  <a:pt x="515" y="75"/>
                  <a:pt x="521" y="84"/>
                </a:cubicBezTo>
                <a:cubicBezTo>
                  <a:pt x="528" y="105"/>
                  <a:pt x="529" y="128"/>
                  <a:pt x="539" y="148"/>
                </a:cubicBezTo>
                <a:cubicBezTo>
                  <a:pt x="560" y="192"/>
                  <a:pt x="669" y="209"/>
                  <a:pt x="713" y="231"/>
                </a:cubicBezTo>
                <a:cubicBezTo>
                  <a:pt x="707" y="243"/>
                  <a:pt x="707" y="261"/>
                  <a:pt x="695" y="267"/>
                </a:cubicBezTo>
                <a:cubicBezTo>
                  <a:pt x="670" y="279"/>
                  <a:pt x="672" y="227"/>
                  <a:pt x="685" y="212"/>
                </a:cubicBezTo>
                <a:cubicBezTo>
                  <a:pt x="694" y="201"/>
                  <a:pt x="710" y="200"/>
                  <a:pt x="722" y="194"/>
                </a:cubicBezTo>
                <a:cubicBezTo>
                  <a:pt x="716" y="179"/>
                  <a:pt x="712" y="162"/>
                  <a:pt x="704" y="148"/>
                </a:cubicBezTo>
                <a:cubicBezTo>
                  <a:pt x="683" y="111"/>
                  <a:pt x="677" y="152"/>
                  <a:pt x="695" y="103"/>
                </a:cubicBezTo>
                <a:cubicBezTo>
                  <a:pt x="698" y="85"/>
                  <a:pt x="686" y="42"/>
                  <a:pt x="704" y="48"/>
                </a:cubicBezTo>
                <a:cubicBezTo>
                  <a:pt x="725" y="55"/>
                  <a:pt x="710" y="93"/>
                  <a:pt x="722" y="112"/>
                </a:cubicBezTo>
                <a:cubicBezTo>
                  <a:pt x="725" y="118"/>
                  <a:pt x="805" y="146"/>
                  <a:pt x="813" y="148"/>
                </a:cubicBezTo>
                <a:cubicBezTo>
                  <a:pt x="810" y="160"/>
                  <a:pt x="798" y="174"/>
                  <a:pt x="804" y="185"/>
                </a:cubicBezTo>
                <a:cubicBezTo>
                  <a:pt x="808" y="193"/>
                  <a:pt x="819" y="175"/>
                  <a:pt x="823" y="167"/>
                </a:cubicBezTo>
                <a:cubicBezTo>
                  <a:pt x="862" y="90"/>
                  <a:pt x="815" y="129"/>
                  <a:pt x="868" y="94"/>
                </a:cubicBezTo>
                <a:cubicBezTo>
                  <a:pt x="885" y="25"/>
                  <a:pt x="862" y="82"/>
                  <a:pt x="905" y="39"/>
                </a:cubicBezTo>
                <a:cubicBezTo>
                  <a:pt x="913" y="31"/>
                  <a:pt x="923" y="0"/>
                  <a:pt x="923" y="11"/>
                </a:cubicBezTo>
                <a:cubicBezTo>
                  <a:pt x="923" y="25"/>
                  <a:pt x="910" y="35"/>
                  <a:pt x="905" y="48"/>
                </a:cubicBezTo>
                <a:cubicBezTo>
                  <a:pt x="898" y="66"/>
                  <a:pt x="887" y="103"/>
                  <a:pt x="887" y="103"/>
                </a:cubicBezTo>
                <a:cubicBezTo>
                  <a:pt x="896" y="218"/>
                  <a:pt x="860" y="212"/>
                  <a:pt x="914" y="212"/>
                </a:cubicBezTo>
                <a:close/>
              </a:path>
            </a:pathLst>
          </a:custGeom>
          <a:gradFill rotWithShape="1">
            <a:gsLst>
              <a:gs pos="0">
                <a:srgbClr val="FFFF00"/>
              </a:gs>
              <a:gs pos="100000">
                <a:srgbClr val="FF66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125" name="Oval 4"/>
          <p:cNvSpPr>
            <a:spLocks noChangeArrowheads="1"/>
          </p:cNvSpPr>
          <p:nvPr/>
        </p:nvSpPr>
        <p:spPr bwMode="auto">
          <a:xfrm>
            <a:off x="6846277" y="969963"/>
            <a:ext cx="3657600" cy="2971800"/>
          </a:xfrm>
          <a:prstGeom prst="ellipse">
            <a:avLst/>
          </a:prstGeom>
          <a:noFill/>
          <a:ln w="952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latin typeface=".VnTime" pitchFamily="34" charset="0"/>
            </a:endParaRPr>
          </a:p>
        </p:txBody>
      </p:sp>
      <p:sp>
        <p:nvSpPr>
          <p:cNvPr id="5126" name="Oval 5"/>
          <p:cNvSpPr>
            <a:spLocks noChangeArrowheads="1"/>
          </p:cNvSpPr>
          <p:nvPr/>
        </p:nvSpPr>
        <p:spPr bwMode="auto">
          <a:xfrm>
            <a:off x="773722" y="1439863"/>
            <a:ext cx="2344615" cy="204946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VnTime" pitchFamily="34" charset="0"/>
            </a:endParaRPr>
          </a:p>
        </p:txBody>
      </p:sp>
      <p:grpSp>
        <p:nvGrpSpPr>
          <p:cNvPr id="3" name="Group 6"/>
          <p:cNvGrpSpPr>
            <a:grpSpLocks/>
          </p:cNvGrpSpPr>
          <p:nvPr/>
        </p:nvGrpSpPr>
        <p:grpSpPr bwMode="auto">
          <a:xfrm>
            <a:off x="8253046" y="746125"/>
            <a:ext cx="562708" cy="457200"/>
            <a:chOff x="3840" y="1008"/>
            <a:chExt cx="288" cy="288"/>
          </a:xfrm>
        </p:grpSpPr>
        <p:sp>
          <p:nvSpPr>
            <p:cNvPr id="5155" name="Oval 7"/>
            <p:cNvSpPr>
              <a:spLocks noChangeArrowheads="1"/>
            </p:cNvSpPr>
            <p:nvPr/>
          </p:nvSpPr>
          <p:spPr bwMode="auto">
            <a:xfrm>
              <a:off x="3840" y="1008"/>
              <a:ext cx="288" cy="288"/>
            </a:xfrm>
            <a:prstGeom prst="ellipse">
              <a:avLst/>
            </a:prstGeom>
            <a:gradFill rotWithShape="1">
              <a:gsLst>
                <a:gs pos="0">
                  <a:srgbClr val="FFFF66"/>
                </a:gs>
                <a:gs pos="100000">
                  <a:schemeClr val="tx1"/>
                </a:gs>
              </a:gsLst>
              <a:lin ang="0" scaled="1"/>
            </a:gradFill>
            <a:ln w="9525">
              <a:solidFill>
                <a:schemeClr val="bg1"/>
              </a:solidFill>
              <a:round/>
              <a:headEnd/>
              <a:tailEnd/>
            </a:ln>
          </p:spPr>
          <p:txBody>
            <a:bodyPr wrap="none" anchor="ctr"/>
            <a:lstStyle/>
            <a:p>
              <a:pPr eaLnBrk="1" hangingPunct="1"/>
              <a:endParaRPr lang="en-US" altLang="en-US">
                <a:latin typeface=".VnTime" pitchFamily="34" charset="0"/>
              </a:endParaRPr>
            </a:p>
          </p:txBody>
        </p:sp>
        <p:sp>
          <p:nvSpPr>
            <p:cNvPr id="5156" name="Freeform 8"/>
            <p:cNvSpPr>
              <a:spLocks/>
            </p:cNvSpPr>
            <p:nvPr/>
          </p:nvSpPr>
          <p:spPr bwMode="auto">
            <a:xfrm>
              <a:off x="3984" y="1008"/>
              <a:ext cx="144" cy="288"/>
            </a:xfrm>
            <a:custGeom>
              <a:avLst/>
              <a:gdLst>
                <a:gd name="T0" fmla="*/ 0 w 144"/>
                <a:gd name="T1" fmla="*/ 0 h 288"/>
                <a:gd name="T2" fmla="*/ 21 w 144"/>
                <a:gd name="T3" fmla="*/ 24 h 288"/>
                <a:gd name="T4" fmla="*/ 36 w 144"/>
                <a:gd name="T5" fmla="*/ 51 h 288"/>
                <a:gd name="T6" fmla="*/ 48 w 144"/>
                <a:gd name="T7" fmla="*/ 96 h 288"/>
                <a:gd name="T8" fmla="*/ 51 w 144"/>
                <a:gd name="T9" fmla="*/ 144 h 288"/>
                <a:gd name="T10" fmla="*/ 42 w 144"/>
                <a:gd name="T11" fmla="*/ 210 h 288"/>
                <a:gd name="T12" fmla="*/ 30 w 144"/>
                <a:gd name="T13" fmla="*/ 240 h 288"/>
                <a:gd name="T14" fmla="*/ 0 w 144"/>
                <a:gd name="T15" fmla="*/ 288 h 288"/>
                <a:gd name="T16" fmla="*/ 54 w 144"/>
                <a:gd name="T17" fmla="*/ 279 h 288"/>
                <a:gd name="T18" fmla="*/ 105 w 144"/>
                <a:gd name="T19" fmla="*/ 246 h 288"/>
                <a:gd name="T20" fmla="*/ 138 w 144"/>
                <a:gd name="T21" fmla="*/ 192 h 288"/>
                <a:gd name="T22" fmla="*/ 144 w 144"/>
                <a:gd name="T23" fmla="*/ 144 h 288"/>
                <a:gd name="T24" fmla="*/ 138 w 144"/>
                <a:gd name="T25" fmla="*/ 99 h 288"/>
                <a:gd name="T26" fmla="*/ 120 w 144"/>
                <a:gd name="T27" fmla="*/ 60 h 288"/>
                <a:gd name="T28" fmla="*/ 96 w 144"/>
                <a:gd name="T29" fmla="*/ 33 h 288"/>
                <a:gd name="T30" fmla="*/ 63 w 144"/>
                <a:gd name="T31" fmla="*/ 12 h 288"/>
                <a:gd name="T32" fmla="*/ 0 w 144"/>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288"/>
                <a:gd name="T53" fmla="*/ 144 w 144"/>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288">
                  <a:moveTo>
                    <a:pt x="0" y="0"/>
                  </a:moveTo>
                  <a:lnTo>
                    <a:pt x="21" y="24"/>
                  </a:lnTo>
                  <a:lnTo>
                    <a:pt x="36" y="51"/>
                  </a:lnTo>
                  <a:lnTo>
                    <a:pt x="48" y="96"/>
                  </a:lnTo>
                  <a:lnTo>
                    <a:pt x="51" y="144"/>
                  </a:lnTo>
                  <a:lnTo>
                    <a:pt x="42" y="210"/>
                  </a:lnTo>
                  <a:lnTo>
                    <a:pt x="30" y="240"/>
                  </a:lnTo>
                  <a:lnTo>
                    <a:pt x="0" y="288"/>
                  </a:lnTo>
                  <a:lnTo>
                    <a:pt x="54" y="279"/>
                  </a:lnTo>
                  <a:lnTo>
                    <a:pt x="105" y="246"/>
                  </a:lnTo>
                  <a:lnTo>
                    <a:pt x="138" y="192"/>
                  </a:lnTo>
                  <a:lnTo>
                    <a:pt x="144" y="144"/>
                  </a:lnTo>
                  <a:lnTo>
                    <a:pt x="138" y="99"/>
                  </a:lnTo>
                  <a:lnTo>
                    <a:pt x="120" y="60"/>
                  </a:lnTo>
                  <a:lnTo>
                    <a:pt x="96" y="33"/>
                  </a:lnTo>
                  <a:lnTo>
                    <a:pt x="63" y="12"/>
                  </a:lnTo>
                  <a:lnTo>
                    <a:pt x="0" y="0"/>
                  </a:lnTo>
                  <a:close/>
                </a:path>
              </a:pathLst>
            </a:custGeom>
            <a:solidFill>
              <a:schemeClr val="tx1"/>
            </a:solidFill>
            <a:ln w="9525">
              <a:solidFill>
                <a:schemeClr val="bg1"/>
              </a:solidFill>
              <a:round/>
              <a:headEnd/>
              <a:tailEnd/>
            </a:ln>
          </p:spPr>
          <p:txBody>
            <a:bodyPr/>
            <a:lstStyle/>
            <a:p>
              <a:endParaRPr lang="vi-VN"/>
            </a:p>
          </p:txBody>
        </p:sp>
      </p:grpSp>
      <p:grpSp>
        <p:nvGrpSpPr>
          <p:cNvPr id="5" name="Group 9"/>
          <p:cNvGrpSpPr>
            <a:grpSpLocks/>
          </p:cNvGrpSpPr>
          <p:nvPr/>
        </p:nvGrpSpPr>
        <p:grpSpPr bwMode="auto">
          <a:xfrm>
            <a:off x="9566031" y="1066800"/>
            <a:ext cx="562708" cy="457200"/>
            <a:chOff x="4752" y="960"/>
            <a:chExt cx="288" cy="288"/>
          </a:xfrm>
        </p:grpSpPr>
        <p:sp>
          <p:nvSpPr>
            <p:cNvPr id="5153" name="Oval 10"/>
            <p:cNvSpPr>
              <a:spLocks noChangeArrowheads="1"/>
            </p:cNvSpPr>
            <p:nvPr/>
          </p:nvSpPr>
          <p:spPr bwMode="auto">
            <a:xfrm>
              <a:off x="4752" y="960"/>
              <a:ext cx="288" cy="288"/>
            </a:xfrm>
            <a:prstGeom prst="ellipse">
              <a:avLst/>
            </a:prstGeom>
            <a:gradFill rotWithShape="1">
              <a:gsLst>
                <a:gs pos="0">
                  <a:srgbClr val="FFFF66"/>
                </a:gs>
                <a:gs pos="100000">
                  <a:schemeClr val="tx1"/>
                </a:gs>
              </a:gsLst>
              <a:lin ang="0" scaled="1"/>
            </a:gradFill>
            <a:ln w="9525">
              <a:solidFill>
                <a:schemeClr val="bg1"/>
              </a:solidFill>
              <a:round/>
              <a:headEnd/>
              <a:tailEnd/>
            </a:ln>
          </p:spPr>
          <p:txBody>
            <a:bodyPr wrap="none" anchor="ctr"/>
            <a:lstStyle/>
            <a:p>
              <a:pPr eaLnBrk="1" hangingPunct="1"/>
              <a:endParaRPr lang="en-US" altLang="en-US">
                <a:latin typeface=".VnTime" pitchFamily="34" charset="0"/>
              </a:endParaRPr>
            </a:p>
          </p:txBody>
        </p:sp>
        <p:sp>
          <p:nvSpPr>
            <p:cNvPr id="5154" name="Freeform 11"/>
            <p:cNvSpPr>
              <a:spLocks/>
            </p:cNvSpPr>
            <p:nvPr/>
          </p:nvSpPr>
          <p:spPr bwMode="auto">
            <a:xfrm>
              <a:off x="4896" y="960"/>
              <a:ext cx="144" cy="288"/>
            </a:xfrm>
            <a:custGeom>
              <a:avLst/>
              <a:gdLst>
                <a:gd name="T0" fmla="*/ 0 w 144"/>
                <a:gd name="T1" fmla="*/ 0 h 288"/>
                <a:gd name="T2" fmla="*/ 21 w 144"/>
                <a:gd name="T3" fmla="*/ 24 h 288"/>
                <a:gd name="T4" fmla="*/ 36 w 144"/>
                <a:gd name="T5" fmla="*/ 51 h 288"/>
                <a:gd name="T6" fmla="*/ 48 w 144"/>
                <a:gd name="T7" fmla="*/ 96 h 288"/>
                <a:gd name="T8" fmla="*/ 51 w 144"/>
                <a:gd name="T9" fmla="*/ 144 h 288"/>
                <a:gd name="T10" fmla="*/ 42 w 144"/>
                <a:gd name="T11" fmla="*/ 210 h 288"/>
                <a:gd name="T12" fmla="*/ 30 w 144"/>
                <a:gd name="T13" fmla="*/ 240 h 288"/>
                <a:gd name="T14" fmla="*/ 0 w 144"/>
                <a:gd name="T15" fmla="*/ 288 h 288"/>
                <a:gd name="T16" fmla="*/ 54 w 144"/>
                <a:gd name="T17" fmla="*/ 279 h 288"/>
                <a:gd name="T18" fmla="*/ 105 w 144"/>
                <a:gd name="T19" fmla="*/ 246 h 288"/>
                <a:gd name="T20" fmla="*/ 138 w 144"/>
                <a:gd name="T21" fmla="*/ 192 h 288"/>
                <a:gd name="T22" fmla="*/ 144 w 144"/>
                <a:gd name="T23" fmla="*/ 144 h 288"/>
                <a:gd name="T24" fmla="*/ 138 w 144"/>
                <a:gd name="T25" fmla="*/ 99 h 288"/>
                <a:gd name="T26" fmla="*/ 120 w 144"/>
                <a:gd name="T27" fmla="*/ 60 h 288"/>
                <a:gd name="T28" fmla="*/ 96 w 144"/>
                <a:gd name="T29" fmla="*/ 33 h 288"/>
                <a:gd name="T30" fmla="*/ 63 w 144"/>
                <a:gd name="T31" fmla="*/ 12 h 288"/>
                <a:gd name="T32" fmla="*/ 0 w 144"/>
                <a:gd name="T33" fmla="*/ 0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288"/>
                <a:gd name="T53" fmla="*/ 144 w 144"/>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288">
                  <a:moveTo>
                    <a:pt x="0" y="0"/>
                  </a:moveTo>
                  <a:lnTo>
                    <a:pt x="21" y="24"/>
                  </a:lnTo>
                  <a:lnTo>
                    <a:pt x="36" y="51"/>
                  </a:lnTo>
                  <a:lnTo>
                    <a:pt x="48" y="96"/>
                  </a:lnTo>
                  <a:lnTo>
                    <a:pt x="51" y="144"/>
                  </a:lnTo>
                  <a:lnTo>
                    <a:pt x="42" y="210"/>
                  </a:lnTo>
                  <a:lnTo>
                    <a:pt x="30" y="240"/>
                  </a:lnTo>
                  <a:lnTo>
                    <a:pt x="0" y="288"/>
                  </a:lnTo>
                  <a:lnTo>
                    <a:pt x="54" y="279"/>
                  </a:lnTo>
                  <a:lnTo>
                    <a:pt x="105" y="246"/>
                  </a:lnTo>
                  <a:lnTo>
                    <a:pt x="138" y="192"/>
                  </a:lnTo>
                  <a:lnTo>
                    <a:pt x="144" y="144"/>
                  </a:lnTo>
                  <a:lnTo>
                    <a:pt x="138" y="99"/>
                  </a:lnTo>
                  <a:lnTo>
                    <a:pt x="120" y="60"/>
                  </a:lnTo>
                  <a:lnTo>
                    <a:pt x="96" y="33"/>
                  </a:lnTo>
                  <a:lnTo>
                    <a:pt x="63" y="12"/>
                  </a:lnTo>
                  <a:lnTo>
                    <a:pt x="0" y="0"/>
                  </a:lnTo>
                  <a:close/>
                </a:path>
              </a:pathLst>
            </a:custGeom>
            <a:solidFill>
              <a:schemeClr val="tx1"/>
            </a:solidFill>
            <a:ln w="9525">
              <a:solidFill>
                <a:schemeClr val="bg1"/>
              </a:solidFill>
              <a:round/>
              <a:headEnd/>
              <a:tailEnd/>
            </a:ln>
          </p:spPr>
          <p:txBody>
            <a:bodyPr/>
            <a:lstStyle/>
            <a:p>
              <a:endParaRPr lang="vi-VN"/>
            </a:p>
          </p:txBody>
        </p:sp>
      </p:grpSp>
      <p:grpSp>
        <p:nvGrpSpPr>
          <p:cNvPr id="5129" name="Group 12"/>
          <p:cNvGrpSpPr>
            <a:grpSpLocks/>
          </p:cNvGrpSpPr>
          <p:nvPr/>
        </p:nvGrpSpPr>
        <p:grpSpPr bwMode="auto">
          <a:xfrm>
            <a:off x="7965831" y="2041526"/>
            <a:ext cx="1312985" cy="957261"/>
            <a:chOff x="3984" y="1544"/>
            <a:chExt cx="864" cy="864"/>
          </a:xfrm>
        </p:grpSpPr>
        <p:sp>
          <p:nvSpPr>
            <p:cNvPr id="5151" name="Oval 13"/>
            <p:cNvSpPr>
              <a:spLocks noChangeArrowheads="1"/>
            </p:cNvSpPr>
            <p:nvPr/>
          </p:nvSpPr>
          <p:spPr bwMode="auto">
            <a:xfrm>
              <a:off x="3984" y="1544"/>
              <a:ext cx="864" cy="864"/>
            </a:xfrm>
            <a:prstGeom prst="ellipse">
              <a:avLst/>
            </a:prstGeom>
            <a:gradFill rotWithShape="1">
              <a:gsLst>
                <a:gs pos="0">
                  <a:schemeClr val="bg1"/>
                </a:gs>
                <a:gs pos="100000">
                  <a:schemeClr val="bg2"/>
                </a:gs>
              </a:gsLst>
              <a:lin ang="0" scaled="1"/>
            </a:gradFill>
            <a:ln w="9525">
              <a:solidFill>
                <a:schemeClr val="bg1"/>
              </a:solidFill>
              <a:round/>
              <a:headEnd/>
              <a:tailEnd/>
            </a:ln>
          </p:spPr>
          <p:txBody>
            <a:bodyPr wrap="none" anchor="ctr"/>
            <a:lstStyle/>
            <a:p>
              <a:pPr eaLnBrk="1" hangingPunct="1"/>
              <a:endParaRPr lang="en-US" altLang="en-US">
                <a:latin typeface=".VnTime" pitchFamily="34" charset="0"/>
              </a:endParaRPr>
            </a:p>
          </p:txBody>
        </p:sp>
        <p:sp>
          <p:nvSpPr>
            <p:cNvPr id="5152" name="Freeform 14"/>
            <p:cNvSpPr>
              <a:spLocks/>
            </p:cNvSpPr>
            <p:nvPr/>
          </p:nvSpPr>
          <p:spPr bwMode="auto">
            <a:xfrm>
              <a:off x="4368" y="1548"/>
              <a:ext cx="480" cy="860"/>
            </a:xfrm>
            <a:custGeom>
              <a:avLst/>
              <a:gdLst>
                <a:gd name="T0" fmla="*/ 0 w 480"/>
                <a:gd name="T1" fmla="*/ 0 h 860"/>
                <a:gd name="T2" fmla="*/ 92 w 480"/>
                <a:gd name="T3" fmla="*/ 72 h 860"/>
                <a:gd name="T4" fmla="*/ 164 w 480"/>
                <a:gd name="T5" fmla="*/ 168 h 860"/>
                <a:gd name="T6" fmla="*/ 220 w 480"/>
                <a:gd name="T7" fmla="*/ 292 h 860"/>
                <a:gd name="T8" fmla="*/ 240 w 480"/>
                <a:gd name="T9" fmla="*/ 416 h 860"/>
                <a:gd name="T10" fmla="*/ 224 w 480"/>
                <a:gd name="T11" fmla="*/ 556 h 860"/>
                <a:gd name="T12" fmla="*/ 200 w 480"/>
                <a:gd name="T13" fmla="*/ 644 h 860"/>
                <a:gd name="T14" fmla="*/ 152 w 480"/>
                <a:gd name="T15" fmla="*/ 728 h 860"/>
                <a:gd name="T16" fmla="*/ 84 w 480"/>
                <a:gd name="T17" fmla="*/ 804 h 860"/>
                <a:gd name="T18" fmla="*/ 4 w 480"/>
                <a:gd name="T19" fmla="*/ 860 h 860"/>
                <a:gd name="T20" fmla="*/ 64 w 480"/>
                <a:gd name="T21" fmla="*/ 860 h 860"/>
                <a:gd name="T22" fmla="*/ 124 w 480"/>
                <a:gd name="T23" fmla="*/ 852 h 860"/>
                <a:gd name="T24" fmla="*/ 208 w 480"/>
                <a:gd name="T25" fmla="*/ 832 h 860"/>
                <a:gd name="T26" fmla="*/ 304 w 480"/>
                <a:gd name="T27" fmla="*/ 776 h 860"/>
                <a:gd name="T28" fmla="*/ 380 w 480"/>
                <a:gd name="T29" fmla="*/ 712 h 860"/>
                <a:gd name="T30" fmla="*/ 432 w 480"/>
                <a:gd name="T31" fmla="*/ 624 h 860"/>
                <a:gd name="T32" fmla="*/ 468 w 480"/>
                <a:gd name="T33" fmla="*/ 532 h 860"/>
                <a:gd name="T34" fmla="*/ 480 w 480"/>
                <a:gd name="T35" fmla="*/ 436 h 860"/>
                <a:gd name="T36" fmla="*/ 472 w 480"/>
                <a:gd name="T37" fmla="*/ 356 h 860"/>
                <a:gd name="T38" fmla="*/ 452 w 480"/>
                <a:gd name="T39" fmla="*/ 268 h 860"/>
                <a:gd name="T40" fmla="*/ 424 w 480"/>
                <a:gd name="T41" fmla="*/ 212 h 860"/>
                <a:gd name="T42" fmla="*/ 384 w 480"/>
                <a:gd name="T43" fmla="*/ 148 h 860"/>
                <a:gd name="T44" fmla="*/ 352 w 480"/>
                <a:gd name="T45" fmla="*/ 116 h 860"/>
                <a:gd name="T46" fmla="*/ 296 w 480"/>
                <a:gd name="T47" fmla="*/ 68 h 860"/>
                <a:gd name="T48" fmla="*/ 232 w 480"/>
                <a:gd name="T49" fmla="*/ 40 h 860"/>
                <a:gd name="T50" fmla="*/ 144 w 480"/>
                <a:gd name="T51" fmla="*/ 0 h 860"/>
                <a:gd name="T52" fmla="*/ 0 w 480"/>
                <a:gd name="T53" fmla="*/ 0 h 8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0"/>
                <a:gd name="T82" fmla="*/ 0 h 860"/>
                <a:gd name="T83" fmla="*/ 480 w 480"/>
                <a:gd name="T84" fmla="*/ 860 h 8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0" h="860">
                  <a:moveTo>
                    <a:pt x="0" y="0"/>
                  </a:moveTo>
                  <a:lnTo>
                    <a:pt x="92" y="72"/>
                  </a:lnTo>
                  <a:lnTo>
                    <a:pt x="164" y="168"/>
                  </a:lnTo>
                  <a:lnTo>
                    <a:pt x="220" y="292"/>
                  </a:lnTo>
                  <a:lnTo>
                    <a:pt x="240" y="416"/>
                  </a:lnTo>
                  <a:lnTo>
                    <a:pt x="224" y="556"/>
                  </a:lnTo>
                  <a:lnTo>
                    <a:pt x="200" y="644"/>
                  </a:lnTo>
                  <a:lnTo>
                    <a:pt x="152" y="728"/>
                  </a:lnTo>
                  <a:lnTo>
                    <a:pt x="84" y="804"/>
                  </a:lnTo>
                  <a:lnTo>
                    <a:pt x="4" y="860"/>
                  </a:lnTo>
                  <a:lnTo>
                    <a:pt x="64" y="860"/>
                  </a:lnTo>
                  <a:lnTo>
                    <a:pt x="124" y="852"/>
                  </a:lnTo>
                  <a:lnTo>
                    <a:pt x="208" y="832"/>
                  </a:lnTo>
                  <a:lnTo>
                    <a:pt x="304" y="776"/>
                  </a:lnTo>
                  <a:lnTo>
                    <a:pt x="380" y="712"/>
                  </a:lnTo>
                  <a:lnTo>
                    <a:pt x="432" y="624"/>
                  </a:lnTo>
                  <a:lnTo>
                    <a:pt x="468" y="532"/>
                  </a:lnTo>
                  <a:lnTo>
                    <a:pt x="480" y="436"/>
                  </a:lnTo>
                  <a:lnTo>
                    <a:pt x="472" y="356"/>
                  </a:lnTo>
                  <a:lnTo>
                    <a:pt x="452" y="268"/>
                  </a:lnTo>
                  <a:lnTo>
                    <a:pt x="424" y="212"/>
                  </a:lnTo>
                  <a:lnTo>
                    <a:pt x="384" y="148"/>
                  </a:lnTo>
                  <a:lnTo>
                    <a:pt x="352" y="116"/>
                  </a:lnTo>
                  <a:lnTo>
                    <a:pt x="296" y="68"/>
                  </a:lnTo>
                  <a:lnTo>
                    <a:pt x="232" y="40"/>
                  </a:lnTo>
                  <a:lnTo>
                    <a:pt x="14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6" name="Text Box 15"/>
          <p:cNvSpPr txBox="1">
            <a:spLocks noChangeArrowheads="1"/>
          </p:cNvSpPr>
          <p:nvPr/>
        </p:nvSpPr>
        <p:spPr bwMode="auto">
          <a:xfrm>
            <a:off x="7877908" y="-44450"/>
            <a:ext cx="150055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Mặt trăng</a:t>
            </a:r>
          </a:p>
        </p:txBody>
      </p:sp>
      <p:sp>
        <p:nvSpPr>
          <p:cNvPr id="17" name="Text Box 16"/>
          <p:cNvSpPr txBox="1">
            <a:spLocks noChangeArrowheads="1"/>
          </p:cNvSpPr>
          <p:nvPr/>
        </p:nvSpPr>
        <p:spPr bwMode="auto">
          <a:xfrm>
            <a:off x="8909538" y="4251326"/>
            <a:ext cx="150055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Trái Đất</a:t>
            </a:r>
          </a:p>
        </p:txBody>
      </p:sp>
      <p:sp>
        <p:nvSpPr>
          <p:cNvPr id="18" name="Line 17"/>
          <p:cNvSpPr>
            <a:spLocks noChangeShapeType="1"/>
          </p:cNvSpPr>
          <p:nvPr/>
        </p:nvSpPr>
        <p:spPr bwMode="auto">
          <a:xfrm flipH="1">
            <a:off x="9003323" y="4632325"/>
            <a:ext cx="1031631"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 name="Line 18"/>
          <p:cNvSpPr>
            <a:spLocks noChangeShapeType="1"/>
          </p:cNvSpPr>
          <p:nvPr/>
        </p:nvSpPr>
        <p:spPr bwMode="auto">
          <a:xfrm flipH="1" flipV="1">
            <a:off x="8721969" y="3260725"/>
            <a:ext cx="281354" cy="13716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 name="Line 19"/>
          <p:cNvSpPr>
            <a:spLocks noChangeShapeType="1"/>
          </p:cNvSpPr>
          <p:nvPr/>
        </p:nvSpPr>
        <p:spPr bwMode="auto">
          <a:xfrm flipH="1">
            <a:off x="8528539" y="288925"/>
            <a:ext cx="0" cy="457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1" name="Oval 20"/>
          <p:cNvSpPr>
            <a:spLocks noChangeArrowheads="1"/>
          </p:cNvSpPr>
          <p:nvPr/>
        </p:nvSpPr>
        <p:spPr bwMode="auto">
          <a:xfrm>
            <a:off x="10410092" y="609600"/>
            <a:ext cx="93785" cy="76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VnTime" pitchFamily="34" charset="0"/>
            </a:endParaRPr>
          </a:p>
        </p:txBody>
      </p:sp>
      <p:sp>
        <p:nvSpPr>
          <p:cNvPr id="22" name="Oval 22"/>
          <p:cNvSpPr>
            <a:spLocks noChangeArrowheads="1"/>
          </p:cNvSpPr>
          <p:nvPr/>
        </p:nvSpPr>
        <p:spPr bwMode="auto">
          <a:xfrm>
            <a:off x="10410092" y="3489325"/>
            <a:ext cx="93785" cy="76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VnTime" pitchFamily="34" charset="0"/>
            </a:endParaRPr>
          </a:p>
        </p:txBody>
      </p:sp>
      <p:sp>
        <p:nvSpPr>
          <p:cNvPr id="23" name="Oval 23"/>
          <p:cNvSpPr>
            <a:spLocks noChangeArrowheads="1"/>
          </p:cNvSpPr>
          <p:nvPr/>
        </p:nvSpPr>
        <p:spPr bwMode="auto">
          <a:xfrm>
            <a:off x="9472246" y="60325"/>
            <a:ext cx="93785" cy="76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VnTime" pitchFamily="34" charset="0"/>
            </a:endParaRPr>
          </a:p>
        </p:txBody>
      </p:sp>
      <p:sp>
        <p:nvSpPr>
          <p:cNvPr id="5138" name="Text Box 25"/>
          <p:cNvSpPr txBox="1">
            <a:spLocks noChangeArrowheads="1"/>
          </p:cNvSpPr>
          <p:nvPr/>
        </p:nvSpPr>
        <p:spPr bwMode="auto">
          <a:xfrm>
            <a:off x="5251938" y="5013325"/>
            <a:ext cx="131298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1600" b="1"/>
              <a:t>Hình 3.4</a:t>
            </a:r>
          </a:p>
        </p:txBody>
      </p:sp>
      <p:sp>
        <p:nvSpPr>
          <p:cNvPr id="5139" name="Line 26"/>
          <p:cNvSpPr>
            <a:spLocks noChangeShapeType="1"/>
          </p:cNvSpPr>
          <p:nvPr/>
        </p:nvSpPr>
        <p:spPr bwMode="auto">
          <a:xfrm>
            <a:off x="2109457" y="1474788"/>
            <a:ext cx="8226698" cy="642937"/>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6" name="Line 27"/>
          <p:cNvSpPr>
            <a:spLocks noChangeShapeType="1"/>
          </p:cNvSpPr>
          <p:nvPr/>
        </p:nvSpPr>
        <p:spPr bwMode="auto">
          <a:xfrm>
            <a:off x="7971693" y="288925"/>
            <a:ext cx="112541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41" name="Text Box 28"/>
          <p:cNvSpPr txBox="1">
            <a:spLocks noChangeArrowheads="1"/>
          </p:cNvSpPr>
          <p:nvPr/>
        </p:nvSpPr>
        <p:spPr bwMode="auto">
          <a:xfrm>
            <a:off x="9325709" y="1412876"/>
            <a:ext cx="375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2</a:t>
            </a:r>
          </a:p>
        </p:txBody>
      </p:sp>
      <p:sp>
        <p:nvSpPr>
          <p:cNvPr id="5142" name="Text Box 29"/>
          <p:cNvSpPr txBox="1">
            <a:spLocks noChangeArrowheads="1"/>
          </p:cNvSpPr>
          <p:nvPr/>
        </p:nvSpPr>
        <p:spPr bwMode="auto">
          <a:xfrm>
            <a:off x="8346831" y="1203326"/>
            <a:ext cx="375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3</a:t>
            </a:r>
          </a:p>
        </p:txBody>
      </p:sp>
      <p:sp>
        <p:nvSpPr>
          <p:cNvPr id="5143" name="Freeform 30"/>
          <p:cNvSpPr>
            <a:spLocks/>
          </p:cNvSpPr>
          <p:nvPr/>
        </p:nvSpPr>
        <p:spPr bwMode="auto">
          <a:xfrm>
            <a:off x="8895957" y="1804989"/>
            <a:ext cx="2508738" cy="1085850"/>
          </a:xfrm>
          <a:custGeom>
            <a:avLst/>
            <a:gdLst>
              <a:gd name="T0" fmla="*/ 0 w 1284"/>
              <a:gd name="T1" fmla="*/ 0 h 684"/>
              <a:gd name="T2" fmla="*/ 2147483647 w 1284"/>
              <a:gd name="T3" fmla="*/ 2147483647 h 684"/>
              <a:gd name="T4" fmla="*/ 2147483647 w 1284"/>
              <a:gd name="T5" fmla="*/ 2147483647 h 684"/>
              <a:gd name="T6" fmla="*/ 2147483647 w 1284"/>
              <a:gd name="T7" fmla="*/ 2147483647 h 684"/>
              <a:gd name="T8" fmla="*/ 2147483647 w 1284"/>
              <a:gd name="T9" fmla="*/ 2147483647 h 684"/>
              <a:gd name="T10" fmla="*/ 2147483647 w 1284"/>
              <a:gd name="T11" fmla="*/ 2147483647 h 684"/>
              <a:gd name="T12" fmla="*/ 2147483647 w 1284"/>
              <a:gd name="T13" fmla="*/ 2147483647 h 684"/>
              <a:gd name="T14" fmla="*/ 2147483647 w 1284"/>
              <a:gd name="T15" fmla="*/ 2147483647 h 684"/>
              <a:gd name="T16" fmla="*/ 2147483647 w 1284"/>
              <a:gd name="T17" fmla="*/ 2147483647 h 684"/>
              <a:gd name="T18" fmla="*/ 2147483647 w 1284"/>
              <a:gd name="T19" fmla="*/ 2147483647 h 684"/>
              <a:gd name="T20" fmla="*/ 2147483647 w 1284"/>
              <a:gd name="T21" fmla="*/ 2147483647 h 684"/>
              <a:gd name="T22" fmla="*/ 2147483647 w 1284"/>
              <a:gd name="T23" fmla="*/ 2147483647 h 684"/>
              <a:gd name="T24" fmla="*/ 2147483647 w 1284"/>
              <a:gd name="T25" fmla="*/ 2147483647 h 684"/>
              <a:gd name="T26" fmla="*/ 2147483647 w 1284"/>
              <a:gd name="T27" fmla="*/ 2147483647 h 684"/>
              <a:gd name="T28" fmla="*/ 0 w 1284"/>
              <a:gd name="T29" fmla="*/ 0 h 6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4"/>
              <a:gd name="T46" fmla="*/ 0 h 684"/>
              <a:gd name="T47" fmla="*/ 1284 w 1284"/>
              <a:gd name="T48" fmla="*/ 684 h 6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4" h="684">
                <a:moveTo>
                  <a:pt x="0" y="0"/>
                </a:moveTo>
                <a:lnTo>
                  <a:pt x="1284" y="76"/>
                </a:lnTo>
                <a:lnTo>
                  <a:pt x="1280" y="600"/>
                </a:lnTo>
                <a:lnTo>
                  <a:pt x="48" y="684"/>
                </a:lnTo>
                <a:lnTo>
                  <a:pt x="104" y="632"/>
                </a:lnTo>
                <a:lnTo>
                  <a:pt x="140" y="580"/>
                </a:lnTo>
                <a:lnTo>
                  <a:pt x="160" y="524"/>
                </a:lnTo>
                <a:lnTo>
                  <a:pt x="184" y="436"/>
                </a:lnTo>
                <a:lnTo>
                  <a:pt x="192" y="348"/>
                </a:lnTo>
                <a:lnTo>
                  <a:pt x="184" y="276"/>
                </a:lnTo>
                <a:lnTo>
                  <a:pt x="164" y="216"/>
                </a:lnTo>
                <a:lnTo>
                  <a:pt x="148" y="160"/>
                </a:lnTo>
                <a:lnTo>
                  <a:pt x="116" y="108"/>
                </a:lnTo>
                <a:lnTo>
                  <a:pt x="60" y="48"/>
                </a:lnTo>
                <a:lnTo>
                  <a:pt x="0" y="0"/>
                </a:lnTo>
                <a:close/>
              </a:path>
            </a:pathLst>
          </a:custGeom>
          <a:solidFill>
            <a:schemeClr val="tx1">
              <a:alpha val="58823"/>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144" name="Text Box 31"/>
          <p:cNvSpPr txBox="1">
            <a:spLocks noChangeArrowheads="1"/>
          </p:cNvSpPr>
          <p:nvPr/>
        </p:nvSpPr>
        <p:spPr bwMode="auto">
          <a:xfrm>
            <a:off x="9847385" y="2270126"/>
            <a:ext cx="375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1</a:t>
            </a:r>
          </a:p>
        </p:txBody>
      </p:sp>
      <p:sp>
        <p:nvSpPr>
          <p:cNvPr id="5145" name="Oval 32"/>
          <p:cNvSpPr>
            <a:spLocks noChangeArrowheads="1"/>
          </p:cNvSpPr>
          <p:nvPr/>
        </p:nvSpPr>
        <p:spPr bwMode="auto">
          <a:xfrm>
            <a:off x="8956430" y="1884363"/>
            <a:ext cx="93785" cy="76200"/>
          </a:xfrm>
          <a:prstGeom prst="ellipse">
            <a:avLst/>
          </a:prstGeom>
          <a:solidFill>
            <a:schemeClr val="bg1"/>
          </a:solidFill>
          <a:ln w="9525">
            <a:solidFill>
              <a:schemeClr val="tx1"/>
            </a:solidFill>
            <a:round/>
            <a:headEnd/>
            <a:tailEnd/>
          </a:ln>
        </p:spPr>
        <p:txBody>
          <a:bodyPr wrap="none" anchor="ctr"/>
          <a:lstStyle/>
          <a:p>
            <a:pPr eaLnBrk="1" hangingPunct="1"/>
            <a:endParaRPr lang="en-US" altLang="en-US">
              <a:solidFill>
                <a:srgbClr val="FF0000"/>
              </a:solidFill>
              <a:latin typeface=".VnTime" pitchFamily="34" charset="0"/>
            </a:endParaRPr>
          </a:p>
        </p:txBody>
      </p:sp>
      <p:sp>
        <p:nvSpPr>
          <p:cNvPr id="5146" name="Text Box 33"/>
          <p:cNvSpPr txBox="1">
            <a:spLocks noChangeArrowheads="1"/>
          </p:cNvSpPr>
          <p:nvPr/>
        </p:nvSpPr>
        <p:spPr bwMode="auto">
          <a:xfrm>
            <a:off x="9097108" y="1981201"/>
            <a:ext cx="375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b="1">
                <a:solidFill>
                  <a:schemeClr val="bg1"/>
                </a:solidFill>
              </a:rPr>
              <a:t>A</a:t>
            </a:r>
          </a:p>
        </p:txBody>
      </p:sp>
      <p:sp>
        <p:nvSpPr>
          <p:cNvPr id="33" name="Oval 34"/>
          <p:cNvSpPr>
            <a:spLocks noChangeArrowheads="1"/>
          </p:cNvSpPr>
          <p:nvPr/>
        </p:nvSpPr>
        <p:spPr bwMode="auto">
          <a:xfrm>
            <a:off x="10204939" y="2117725"/>
            <a:ext cx="562708" cy="4572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latin typeface=".VnTime" pitchFamily="34" charset="0"/>
            </a:endParaRPr>
          </a:p>
        </p:txBody>
      </p:sp>
      <p:sp>
        <p:nvSpPr>
          <p:cNvPr id="5148" name="Line 35"/>
          <p:cNvSpPr>
            <a:spLocks noChangeShapeType="1"/>
          </p:cNvSpPr>
          <p:nvPr/>
        </p:nvSpPr>
        <p:spPr bwMode="auto">
          <a:xfrm flipV="1">
            <a:off x="2101564" y="2861540"/>
            <a:ext cx="8340912" cy="665885"/>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49" name="Text Box 36"/>
          <p:cNvSpPr txBox="1">
            <a:spLocks noChangeArrowheads="1"/>
          </p:cNvSpPr>
          <p:nvPr/>
        </p:nvSpPr>
        <p:spPr bwMode="auto">
          <a:xfrm>
            <a:off x="1430215" y="2041526"/>
            <a:ext cx="103163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000" b="1" dirty="0">
                <a:solidFill>
                  <a:srgbClr val="FF0000"/>
                </a:solidFill>
              </a:rPr>
              <a:t>MẶT TRỜI</a:t>
            </a:r>
          </a:p>
        </p:txBody>
      </p:sp>
      <p:sp>
        <p:nvSpPr>
          <p:cNvPr id="5150" name="Text Box 44"/>
          <p:cNvSpPr txBox="1">
            <a:spLocks noChangeArrowheads="1"/>
          </p:cNvSpPr>
          <p:nvPr/>
        </p:nvSpPr>
        <p:spPr bwMode="auto">
          <a:xfrm>
            <a:off x="824523" y="628808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2400"/>
          </a:p>
        </p:txBody>
      </p:sp>
    </p:spTree>
    <p:extLst>
      <p:ext uri="{BB962C8B-B14F-4D97-AF65-F5344CB8AC3E}">
        <p14:creationId xmlns:p14="http://schemas.microsoft.com/office/powerpoint/2010/main" val="3036325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repeatCount="indefinite" fill="hold" grpId="0" nodeType="withEffect">
                                  <p:stCondLst>
                                    <p:cond delay="10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repeatCount="indefinite" fill="hold" grpId="0" nodeType="withEffect">
                                  <p:stCondLst>
                                    <p:cond delay="1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6" presetClass="emph" presetSubtype="0" repeatCount="indefinite" fill="hold" grpId="0" nodeType="withEffect">
                                  <p:stCondLst>
                                    <p:cond delay="0"/>
                                  </p:stCondLst>
                                  <p:childTnLst>
                                    <p:animScale>
                                      <p:cBhvr>
                                        <p:cTn id="15" dur="500" fill="hold"/>
                                        <p:tgtEl>
                                          <p:spTgt spid="4"/>
                                        </p:tgtEl>
                                      </p:cBhvr>
                                      <p:by x="110000" y="11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nodeType="clickEffect">
                                  <p:stCondLst>
                                    <p:cond delay="0"/>
                                  </p:stCondLst>
                                  <p:childTnLst>
                                    <p:animMotion origin="layout" path="M -3.33333E-6 -3.58382E-6 C 0.0217 0.00185 0.04358 0.00393 0.06302 0.01133 C 0.08247 0.01873 0.09948 0.03145 0.11667 0.0444 " pathEditMode="relative" rAng="0" ptsTypes="aaA">
                                      <p:cBhvr>
                                        <p:cTn id="19" dur="3000" fill="hold"/>
                                        <p:tgtEl>
                                          <p:spTgt spid="3"/>
                                        </p:tgtEl>
                                        <p:attrNameLst>
                                          <p:attrName>ppt_x</p:attrName>
                                          <p:attrName>ppt_y</p:attrName>
                                        </p:attrNameLst>
                                      </p:cBhvr>
                                      <p:rCtr x="5833" y="2220"/>
                                    </p:animMotion>
                                  </p:childTnLst>
                                  <p:subTnLst>
                                    <p:set>
                                      <p:cBhvr override="childStyle">
                                        <p:cTn dur="1" fill="hold" display="0" masterRel="sameClick" afterEffect="1">
                                          <p:stCondLst>
                                            <p:cond evt="end" delay="0">
                                              <p:tn val="18"/>
                                            </p:cond>
                                          </p:stCondLst>
                                        </p:cTn>
                                        <p:tgtEl>
                                          <p:spTgt spid="3"/>
                                        </p:tgtEl>
                                        <p:attrNameLst>
                                          <p:attrName>style.visibility</p:attrName>
                                        </p:attrNameLst>
                                      </p:cBhvr>
                                      <p:to>
                                        <p:strVal val="hidden"/>
                                      </p:to>
                                    </p:set>
                                  </p:subTnLst>
                                </p:cTn>
                              </p:par>
                              <p:par>
                                <p:cTn id="20" presetID="10" presetClass="exit" presetSubtype="0" fill="hold" grpId="0" nodeType="withEffect">
                                  <p:stCondLst>
                                    <p:cond delay="0"/>
                                  </p:stCondLst>
                                  <p:childTnLst>
                                    <p:animEffect transition="out" filter="fade">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20"/>
                                        </p:tgtEl>
                                      </p:cBhvr>
                                    </p:animEffect>
                                    <p:set>
                                      <p:cBhvr>
                                        <p:cTn id="25" dur="1" fill="hold">
                                          <p:stCondLst>
                                            <p:cond delay="1999"/>
                                          </p:stCondLst>
                                        </p:cTn>
                                        <p:tgtEl>
                                          <p:spTgt spid="2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19"/>
                                        </p:tgtEl>
                                      </p:cBhvr>
                                    </p:animEffect>
                                    <p:set>
                                      <p:cBhvr>
                                        <p:cTn id="28" dur="1" fill="hold">
                                          <p:stCondLst>
                                            <p:cond delay="1999"/>
                                          </p:stCondLst>
                                        </p:cTn>
                                        <p:tgtEl>
                                          <p:spTgt spid="19"/>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17"/>
                                        </p:tgtEl>
                                      </p:cBhvr>
                                    </p:animEffect>
                                    <p:set>
                                      <p:cBhvr>
                                        <p:cTn id="31" dur="1" fill="hold">
                                          <p:stCondLst>
                                            <p:cond delay="1999"/>
                                          </p:stCondLst>
                                        </p:cTn>
                                        <p:tgtEl>
                                          <p:spTgt spid="1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26"/>
                                        </p:tgtEl>
                                      </p:cBhvr>
                                    </p:animEffect>
                                    <p:set>
                                      <p:cBhvr>
                                        <p:cTn id="34" dur="1" fill="hold">
                                          <p:stCondLst>
                                            <p:cond delay="1999"/>
                                          </p:stCondLst>
                                        </p:cTn>
                                        <p:tgtEl>
                                          <p:spTgt spid="2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2000"/>
                                        <p:tgtEl>
                                          <p:spTgt spid="18"/>
                                        </p:tgtEl>
                                      </p:cBhvr>
                                    </p:animEffect>
                                    <p:set>
                                      <p:cBhvr>
                                        <p:cTn id="37" dur="1" fill="hold">
                                          <p:stCondLst>
                                            <p:cond delay="1999"/>
                                          </p:stCondLst>
                                        </p:cTn>
                                        <p:tgtEl>
                                          <p:spTgt spid="18"/>
                                        </p:tgtEl>
                                        <p:attrNameLst>
                                          <p:attrName>style.visibility</p:attrName>
                                        </p:attrNameLst>
                                      </p:cBhvr>
                                      <p:to>
                                        <p:strVal val="hidden"/>
                                      </p:to>
                                    </p:set>
                                  </p:childTnLst>
                                </p:cTn>
                              </p:par>
                            </p:childTnLst>
                          </p:cTn>
                        </p:par>
                        <p:par>
                          <p:cTn id="38" fill="hold" nodeType="afterGroup">
                            <p:stCondLst>
                              <p:cond delay="30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
                                        <p:tgtEl>
                                          <p:spTgt spid="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0" presetClass="path" presetSubtype="0" accel="50000" decel="50000" fill="hold" nodeType="clickEffect">
                                  <p:stCondLst>
                                    <p:cond delay="0"/>
                                  </p:stCondLst>
                                  <p:childTnLst>
                                    <p:animMotion origin="layout" path="M 1.11022E-16 3.3526E-6 C 0.00451 0.00323 0.00903 0.00693 0.01476 0.01549 C 0.02049 0.02381 0.03003 0.03953 0.0349 0.05086 C 0.03976 0.06219 0.04219 0.07375 0.04497 0.08416 C 0.04757 0.09456 0.04913 0.10104 0.05139 0.11306 C 0.05347 0.12485 0.05712 0.1482 0.05833 0.15537 " pathEditMode="relative" rAng="0" ptsTypes="aaaaaA">
                                      <p:cBhvr>
                                        <p:cTn id="45" dur="3000" fill="hold"/>
                                        <p:tgtEl>
                                          <p:spTgt spid="5"/>
                                        </p:tgtEl>
                                        <p:attrNameLst>
                                          <p:attrName>ppt_x</p:attrName>
                                          <p:attrName>ppt_y</p:attrName>
                                        </p:attrNameLst>
                                      </p:cBhvr>
                                      <p:rCtr x="2917" y="7769"/>
                                    </p:animMotion>
                                  </p:childTnLst>
                                  <p:subTnLst>
                                    <p:set>
                                      <p:cBhvr override="childStyle">
                                        <p:cTn dur="1" fill="hold" display="0" masterRel="sameClick" afterEffect="1">
                                          <p:stCondLst>
                                            <p:cond evt="end" delay="0">
                                              <p:tn val="44"/>
                                            </p:cond>
                                          </p:stCondLst>
                                        </p:cTn>
                                        <p:tgtEl>
                                          <p:spTgt spid="5"/>
                                        </p:tgtEl>
                                        <p:attrNameLst>
                                          <p:attrName>style.visibility</p:attrName>
                                        </p:attrNameLst>
                                      </p:cBhvr>
                                      <p:to>
                                        <p:strVal val="hidden"/>
                                      </p:to>
                                    </p:set>
                                  </p:subTnLst>
                                </p:cTn>
                              </p:par>
                            </p:childTnLst>
                          </p:cTn>
                        </p:par>
                        <p:par>
                          <p:cTn id="46" fill="hold" nodeType="afterGroup">
                            <p:stCondLst>
                              <p:cond delay="3000"/>
                            </p:stCondLst>
                            <p:childTnLst>
                              <p:par>
                                <p:cTn id="47" presetID="10" presetClass="entr" presetSubtype="0"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18" grpId="0" animBg="1"/>
      <p:bldP spid="19" grpId="0" animBg="1"/>
      <p:bldP spid="20" grpId="0" animBg="1"/>
      <p:bldP spid="21" grpId="0" animBg="1"/>
      <p:bldP spid="22" grpId="0" animBg="1"/>
      <p:bldP spid="23"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4" y="0"/>
            <a:ext cx="1222498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108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01"/>
            <a:ext cx="12192000" cy="694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108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10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6770688"/>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727978" y="340518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3453" y="1217157"/>
            <a:ext cx="11085095" cy="5170646"/>
          </a:xfrm>
          <a:prstGeom prst="rect">
            <a:avLst/>
          </a:prstGeom>
          <a:solidFill>
            <a:srgbClr val="CCFF99"/>
          </a:solidFill>
        </p:spPr>
        <p:txBody>
          <a:bodyPr wrap="square">
            <a:spAutoFit/>
          </a:bodyPr>
          <a:lstStyle/>
          <a:p>
            <a:pPr indent="457200" algn="just">
              <a:spcBef>
                <a:spcPts val="600"/>
              </a:spcBef>
              <a:spcAft>
                <a:spcPts val="600"/>
              </a:spcAft>
            </a:pP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Ánh</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sáng</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giúp</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chúng</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ta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nhìn</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thấy</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mọi</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vật</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xung</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quanh</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sưởi</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ấm</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muôn</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loài</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smtClean="0">
                <a:latin typeface="Times New Roman" panose="02020603050405020304" pitchFamily="18" charset="0"/>
                <a:ea typeface="Segoe UI" panose="020B0502040204020203" pitchFamily="34" charset="0"/>
                <a:cs typeface="Times New Roman" panose="02020603050405020304" pitchFamily="18" charset="0"/>
              </a:rPr>
              <a:t>chiếu</a:t>
            </a:r>
            <a:r>
              <a:rPr lang="en-US" sz="2800" b="1" dirty="0" smtClean="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sáng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trong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đời</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sống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sản</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xuất</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học</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tập</a:t>
            </a:r>
            <a:r>
              <a:rPr lang="en-US" sz="2800" b="1" dirty="0">
                <a:latin typeface="Times New Roman" panose="02020603050405020304" pitchFamily="18" charset="0"/>
                <a:ea typeface="Segoe UI" panose="020B0502040204020203" pitchFamily="34" charset="0"/>
                <a:cs typeface="Times New Roman" panose="02020603050405020304" pitchFamily="18" charset="0"/>
              </a:rPr>
              <a:t>,…</a:t>
            </a:r>
          </a:p>
          <a:p>
            <a:pPr indent="457200" algn="just">
              <a:spcBef>
                <a:spcPts val="600"/>
              </a:spcBef>
              <a:spcAft>
                <a:spcPts val="600"/>
              </a:spcAft>
            </a:pP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Giúp</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sinh</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vật</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trên</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Trái</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Đất</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sinh</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trưởng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và</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phát</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triển</a:t>
            </a:r>
            <a:r>
              <a:rPr lang="en-US" sz="2800" b="1" dirty="0">
                <a:latin typeface="Times New Roman" panose="02020603050405020304" pitchFamily="18" charset="0"/>
                <a:ea typeface="Segoe UI" panose="020B0502040204020203" pitchFamily="34" charset="0"/>
                <a:cs typeface="Times New Roman" panose="02020603050405020304" pitchFamily="18" charset="0"/>
              </a:rPr>
              <a:t>.</a:t>
            </a:r>
          </a:p>
          <a:p>
            <a:pPr indent="457200" algn="just">
              <a:spcBef>
                <a:spcPts val="600"/>
              </a:spcBef>
              <a:spcAft>
                <a:spcPts val="600"/>
              </a:spcAft>
            </a:pP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Giúp</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bốc</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hơi</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nước</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trong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vòng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tuần</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hoàn</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của</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nước</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trong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tự</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nhiên</a:t>
            </a:r>
            <a:r>
              <a:rPr lang="en-US" sz="2800" b="1" dirty="0">
                <a:latin typeface="Times New Roman" panose="02020603050405020304" pitchFamily="18" charset="0"/>
                <a:ea typeface="Segoe UI" panose="020B0502040204020203" pitchFamily="34" charset="0"/>
                <a:cs typeface="Times New Roman" panose="02020603050405020304" pitchFamily="18" charset="0"/>
              </a:rPr>
              <a:t>.</a:t>
            </a:r>
          </a:p>
          <a:p>
            <a:pPr indent="457200" algn="just">
              <a:spcBef>
                <a:spcPts val="600"/>
              </a:spcBef>
              <a:spcAft>
                <a:spcPts val="600"/>
              </a:spcAft>
            </a:pP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Giúp</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động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vật</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dễ</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dàng</a:t>
            </a:r>
            <a:r>
              <a:rPr lang="en-US" sz="2800" b="1" dirty="0">
                <a:latin typeface="Times New Roman" panose="02020603050405020304" pitchFamily="18" charset="0"/>
                <a:ea typeface="Segoe UI" panose="020B0502040204020203" pitchFamily="34" charset="0"/>
                <a:cs typeface="Times New Roman" panose="02020603050405020304" pitchFamily="18" charset="0"/>
              </a:rPr>
              <a:t> di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chuyển</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tìm</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kiếm</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thức</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ăn</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và</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phát</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hiện</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các</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mối</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nguy</a:t>
            </a:r>
            <a:r>
              <a:rPr lang="en-US" sz="2800" b="1" dirty="0">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latin typeface="Times New Roman" panose="02020603050405020304" pitchFamily="18" charset="0"/>
                <a:ea typeface="Segoe UI" panose="020B0502040204020203" pitchFamily="34" charset="0"/>
                <a:cs typeface="Times New Roman" panose="02020603050405020304" pitchFamily="18" charset="0"/>
              </a:rPr>
              <a:t>hiểm</a:t>
            </a:r>
            <a:r>
              <a:rPr lang="en-US" sz="2800" b="1" dirty="0">
                <a:latin typeface="Times New Roman" panose="02020603050405020304" pitchFamily="18" charset="0"/>
                <a:ea typeface="Segoe UI" panose="020B0502040204020203" pitchFamily="34" charset="0"/>
                <a:cs typeface="Times New Roman" panose="02020603050405020304" pitchFamily="18" charset="0"/>
              </a:rPr>
              <a:t>.</a:t>
            </a:r>
          </a:p>
          <a:p>
            <a:pPr lvl="0" algn="just">
              <a:spcBef>
                <a:spcPts val="600"/>
              </a:spcBef>
              <a:spcAft>
                <a:spcPts val="6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Ánh</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Mặt</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Trời</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tiện</a:t>
            </a:r>
            <a:r>
              <a:rPr lang="en-US" sz="2800" b="1" dirty="0">
                <a:latin typeface="Times New Roman" panose="02020603050405020304" pitchFamily="18" charset="0"/>
                <a:ea typeface="Calibri" panose="020F0502020204030204" pitchFamily="34" charset="0"/>
                <a:cs typeface="Times New Roman" panose="02020603050405020304" pitchFamily="18" charset="0"/>
              </a:rPr>
              <a:t> di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tàu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máy</a:t>
            </a:r>
            <a:r>
              <a:rPr lang="en-US" sz="2800" b="1" dirty="0">
                <a:latin typeface="Times New Roman" panose="02020603050405020304" pitchFamily="18" charset="0"/>
                <a:ea typeface="Calibri" panose="020F0502020204030204" pitchFamily="34" charset="0"/>
                <a:cs typeface="Times New Roman" panose="02020603050405020304" pitchFamily="18" charset="0"/>
              </a:rPr>
              <a:t> bay, …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Trời</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giúp</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nấu</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ăn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muối</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phơi</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lúa</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phơi</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quần</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áo</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prstClr val="black"/>
              </a:solidFill>
              <a:latin typeface="Times New Roman" panose="02020603050405020304" pitchFamily="18" charset="0"/>
              <a:cs typeface="Times New Roman" panose="02020603050405020304" pitchFamily="18" charset="0"/>
            </a:endParaRPr>
          </a:p>
          <a:p>
            <a:pPr lvl="0" algn="just">
              <a:spcBef>
                <a:spcPts val="600"/>
              </a:spcBef>
              <a:spcAft>
                <a:spcPts val="600"/>
              </a:spcAft>
            </a:pPr>
            <a:r>
              <a:rPr lang="en-US"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2245895" y="259488"/>
            <a:ext cx="7838574" cy="655885"/>
          </a:xfrm>
          <a:prstGeom prst="rect">
            <a:avLst/>
          </a:prstGeom>
          <a:solidFill>
            <a:srgbClr val="66FF66"/>
          </a:solidFill>
        </p:spPr>
        <p:txBody>
          <a:bodyPr wrap="square">
            <a:spAutoFit/>
          </a:bodyPr>
          <a:lstStyle/>
          <a:p>
            <a:pPr algn="ctr">
              <a:lnSpc>
                <a:spcPct val="107000"/>
              </a:lnSpc>
              <a:spcBef>
                <a:spcPts val="600"/>
              </a:spcBef>
              <a:spcAft>
                <a:spcPts val="0"/>
              </a:spcAft>
            </a:pP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Ánh sáng có vai trò rất quan trọng</a:t>
            </a:r>
            <a:endParaRPr lang="en-US" sz="28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91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2972">
            <a:off x="1820041" y="3476131"/>
            <a:ext cx="8183672" cy="2306553"/>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477" y="2827590"/>
            <a:ext cx="5675318" cy="109773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1891" y="1783819"/>
            <a:ext cx="4335348" cy="1556331"/>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527" y="1352083"/>
            <a:ext cx="4316917" cy="108527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9601" y="422202"/>
            <a:ext cx="4292187" cy="1885448"/>
          </a:xfrm>
          <a:prstGeom prst="rect">
            <a:avLst/>
          </a:prstGeom>
          <a:noFill/>
        </p:spPr>
      </p:pic>
      <p:pic>
        <p:nvPicPr>
          <p:cNvPr id="21509"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8726" y="1250578"/>
            <a:ext cx="6342863" cy="232593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74" y="2058831"/>
            <a:ext cx="2938463" cy="2635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LUL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0" y="6756833"/>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BLUL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8721433" y="339089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BLUL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BLUL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7966362" y="316305"/>
            <a:ext cx="4104406" cy="10946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752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par>
                          <p:cTn id="8" fill="hold" nodeType="with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wipe(left)">
                                      <p:cBhvr>
                                        <p:cTn id="11" dur="500"/>
                                        <p:tgtEl>
                                          <p:spTgt spid="21509"/>
                                        </p:tgtEl>
                                      </p:cBhvr>
                                    </p:animEffect>
                                  </p:childTnLst>
                                </p:cTn>
                              </p:par>
                            </p:childTnLst>
                          </p:cTn>
                        </p:par>
                        <p:par>
                          <p:cTn id="12" fill="hold" nodeType="with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513"/>
                                        </p:tgtEl>
                                        <p:attrNameLst>
                                          <p:attrName>style.visibility</p:attrName>
                                        </p:attrNameLst>
                                      </p:cBhvr>
                                      <p:to>
                                        <p:strVal val="visible"/>
                                      </p:to>
                                    </p:set>
                                    <p:animEffect transition="in" filter="wipe(left)">
                                      <p:cBhvr>
                                        <p:cTn id="15" dur="500"/>
                                        <p:tgtEl>
                                          <p:spTgt spid="21513"/>
                                        </p:tgtEl>
                                      </p:cBhvr>
                                    </p:animEffect>
                                  </p:childTnLst>
                                </p:cTn>
                              </p:par>
                            </p:childTnLst>
                          </p:cTn>
                        </p:par>
                        <p:par>
                          <p:cTn id="16" fill="hold" nodeType="with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514"/>
                                        </p:tgtEl>
                                        <p:attrNameLst>
                                          <p:attrName>style.visibility</p:attrName>
                                        </p:attrNameLst>
                                      </p:cBhvr>
                                      <p:to>
                                        <p:strVal val="visible"/>
                                      </p:to>
                                    </p:set>
                                    <p:animEffect transition="in" filter="wipe(left)">
                                      <p:cBhvr>
                                        <p:cTn id="19" dur="500"/>
                                        <p:tgtEl>
                                          <p:spTgt spid="215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510"/>
                                        </p:tgtEl>
                                        <p:attrNameLst>
                                          <p:attrName>style.visibility</p:attrName>
                                        </p:attrNameLst>
                                      </p:cBhvr>
                                      <p:to>
                                        <p:strVal val="visible"/>
                                      </p:to>
                                    </p:set>
                                    <p:animEffect transition="in" filter="wipe(left)">
                                      <p:cBhvr>
                                        <p:cTn id="23" dur="500"/>
                                        <p:tgtEl>
                                          <p:spTgt spid="215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1511"/>
                                        </p:tgtEl>
                                        <p:attrNameLst>
                                          <p:attrName>style.visibility</p:attrName>
                                        </p:attrNameLst>
                                      </p:cBhvr>
                                      <p:to>
                                        <p:strVal val="visible"/>
                                      </p:to>
                                    </p:set>
                                    <p:animEffect transition="in" filter="wipe(left)">
                                      <p:cBhvr>
                                        <p:cTn id="27" dur="500"/>
                                        <p:tgtEl>
                                          <p:spTgt spid="21511"/>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1512"/>
                                        </p:tgtEl>
                                        <p:attrNameLst>
                                          <p:attrName>style.visibility</p:attrName>
                                        </p:attrNameLst>
                                      </p:cBhvr>
                                      <p:to>
                                        <p:strVal val="visible"/>
                                      </p:to>
                                    </p:set>
                                    <p:animEffect transition="in" filter="wipe(left)">
                                      <p:cBhvr>
                                        <p:cTn id="31" dur="500"/>
                                        <p:tgtEl>
                                          <p:spTgt spid="215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n canh du thuyen nang luong mat troi lon nhat the gioi hinh anh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0442"/>
            <a:ext cx="12191999" cy="500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673789" y="-47832"/>
            <a:ext cx="9144000" cy="1298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b="1" dirty="0" smtClean="0">
                <a:solidFill>
                  <a:srgbClr val="FF0000"/>
                </a:solidFill>
                <a:latin typeface="Times New Roman" pitchFamily="18" charset="0"/>
                <a:cs typeface="Times New Roman" pitchFamily="18" charset="0"/>
              </a:rPr>
              <a:t>CHỦ ĐỀ 5: ÁNH SÁNG </a:t>
            </a:r>
            <a:endParaRPr lang="en-US" b="1" dirty="0">
              <a:solidFill>
                <a:srgbClr val="FF0000"/>
              </a:solidFill>
              <a:latin typeface="Times New Roman" pitchFamily="18" charset="0"/>
              <a:cs typeface="Times New Roman" pitchFamily="18" charset="0"/>
            </a:endParaRPr>
          </a:p>
        </p:txBody>
      </p:sp>
      <p:sp>
        <p:nvSpPr>
          <p:cNvPr id="7" name="Title 1"/>
          <p:cNvSpPr txBox="1">
            <a:spLocks/>
          </p:cNvSpPr>
          <p:nvPr/>
        </p:nvSpPr>
        <p:spPr>
          <a:xfrm>
            <a:off x="1813710" y="719152"/>
            <a:ext cx="9144000" cy="1298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b="1" dirty="0" smtClean="0">
                <a:solidFill>
                  <a:srgbClr val="FF0000"/>
                </a:solidFill>
                <a:latin typeface="Times New Roman" pitchFamily="18" charset="0"/>
                <a:cs typeface="Times New Roman" pitchFamily="18" charset="0"/>
              </a:rPr>
              <a:t>BÀI 15: ÁNH SÁNG , TIA SÁNG</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310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136" y="249196"/>
            <a:ext cx="7075976" cy="707886"/>
          </a:xfrm>
          <a:prstGeom prst="rect">
            <a:avLst/>
          </a:prstGeom>
        </p:spPr>
        <p:txBody>
          <a:bodyPr wrap="none">
            <a:spAutoFit/>
          </a:bodyPr>
          <a:lstStyle/>
          <a:p>
            <a:r>
              <a:rPr lang="de-DE" sz="4000" b="1" dirty="0">
                <a:solidFill>
                  <a:srgbClr val="FF0000"/>
                </a:solidFill>
                <a:latin typeface="Times New Roman" pitchFamily="18" charset="0"/>
                <a:cs typeface="Times New Roman" pitchFamily="18" charset="0"/>
              </a:rPr>
              <a:t>1. NĂNG LƯỢNG ÁNH SÁNG</a:t>
            </a:r>
            <a:endParaRPr lang="vi-VN" sz="4000" b="1" i="1" dirty="0">
              <a:solidFill>
                <a:srgbClr val="FF0000"/>
              </a:solidFill>
              <a:latin typeface="Times New Roman" pitchFamily="18" charset="0"/>
              <a:cs typeface="Times New Roman" pitchFamily="18" charset="0"/>
            </a:endParaRPr>
          </a:p>
        </p:txBody>
      </p:sp>
      <p:sp>
        <p:nvSpPr>
          <p:cNvPr id="5" name="Rectangle 4"/>
          <p:cNvSpPr/>
          <p:nvPr/>
        </p:nvSpPr>
        <p:spPr>
          <a:xfrm>
            <a:off x="531136" y="1047996"/>
            <a:ext cx="10396821" cy="2800767"/>
          </a:xfrm>
          <a:prstGeom prst="rect">
            <a:avLst/>
          </a:prstGeom>
        </p:spPr>
        <p:txBody>
          <a:bodyPr wrap="none">
            <a:spAutoFit/>
          </a:bodyPr>
          <a:lstStyle/>
          <a:p>
            <a:pPr marL="514350" indent="-514350">
              <a:buAutoNum type="alphaLcPeriod"/>
            </a:pPr>
            <a:r>
              <a:rPr lang="vi-VN" sz="4400" b="1" dirty="0" smtClean="0">
                <a:latin typeface="+mj-lt"/>
              </a:rPr>
              <a:t>Thí </a:t>
            </a:r>
            <a:r>
              <a:rPr lang="vi-VN" sz="4400" b="1" dirty="0">
                <a:latin typeface="+mj-lt"/>
              </a:rPr>
              <a:t>nghiệm 1: Thu năng lượng ánh </a:t>
            </a:r>
            <a:r>
              <a:rPr lang="vi-VN" sz="4400" b="1" dirty="0" smtClean="0">
                <a:latin typeface="+mj-lt"/>
              </a:rPr>
              <a:t>sáng</a:t>
            </a:r>
          </a:p>
          <a:p>
            <a:pPr marL="457200" indent="-457200">
              <a:buFontTx/>
              <a:buChar char="-"/>
            </a:pPr>
            <a:r>
              <a:rPr lang="vi-VN" sz="4400" dirty="0" smtClean="0">
                <a:latin typeface="+mj-lt"/>
              </a:rPr>
              <a:t>Dụng cụ</a:t>
            </a:r>
          </a:p>
          <a:p>
            <a:pPr marL="457200" indent="-457200">
              <a:buFontTx/>
              <a:buChar char="-"/>
            </a:pPr>
            <a:r>
              <a:rPr lang="vi-VN" sz="4400" dirty="0" smtClean="0">
                <a:latin typeface="+mj-lt"/>
              </a:rPr>
              <a:t>Cách tiến hành</a:t>
            </a:r>
          </a:p>
          <a:p>
            <a:pPr marL="457200" indent="-457200">
              <a:buFontTx/>
              <a:buChar char="-"/>
            </a:pPr>
            <a:r>
              <a:rPr lang="vi-VN" sz="4400" dirty="0" smtClean="0">
                <a:latin typeface="+mj-lt"/>
              </a:rPr>
              <a:t>Tiến hành thí nghiệm</a:t>
            </a:r>
            <a:endParaRPr lang="vi-VN" sz="4400" dirty="0">
              <a:latin typeface="+mj-lt"/>
            </a:endParaRPr>
          </a:p>
        </p:txBody>
      </p:sp>
      <p:sp>
        <p:nvSpPr>
          <p:cNvPr id="2" name="Rectangle 1"/>
          <p:cNvSpPr/>
          <p:nvPr/>
        </p:nvSpPr>
        <p:spPr>
          <a:xfrm>
            <a:off x="987863" y="5044853"/>
            <a:ext cx="6248827" cy="461665"/>
          </a:xfrm>
          <a:prstGeom prst="rect">
            <a:avLst/>
          </a:prstGeom>
        </p:spPr>
        <p:txBody>
          <a:bodyPr wrap="none">
            <a:spAutoFit/>
          </a:bodyPr>
          <a:lstStyle/>
          <a:p>
            <a:r>
              <a:rPr lang="en-US" sz="2400" dirty="0"/>
              <a:t>https://www.youtube.com/watch?v=L1ICiZYnnss</a:t>
            </a:r>
          </a:p>
        </p:txBody>
      </p:sp>
    </p:spTree>
    <p:extLst>
      <p:ext uri="{BB962C8B-B14F-4D97-AF65-F5344CB8AC3E}">
        <p14:creationId xmlns:p14="http://schemas.microsoft.com/office/powerpoint/2010/main" val="1739982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5484" y="296301"/>
            <a:ext cx="11302862" cy="4708981"/>
          </a:xfrm>
          <a:prstGeom prst="rect">
            <a:avLst/>
          </a:prstGeom>
        </p:spPr>
        <p:txBody>
          <a:bodyPr wrap="square">
            <a:spAutoFit/>
          </a:bodyPr>
          <a:lstStyle/>
          <a:p>
            <a:r>
              <a:rPr lang="vi-VN" sz="6000" b="1" u="sng" dirty="0" smtClean="0">
                <a:solidFill>
                  <a:srgbClr val="FF0000"/>
                </a:solidFill>
                <a:latin typeface="Times New Roman" pitchFamily="18" charset="0"/>
                <a:cs typeface="Times New Roman" pitchFamily="18" charset="0"/>
              </a:rPr>
              <a:t>b. </a:t>
            </a:r>
            <a:r>
              <a:rPr lang="de-DE" sz="6000" b="1" u="sng" dirty="0" smtClean="0">
                <a:solidFill>
                  <a:srgbClr val="FF0000"/>
                </a:solidFill>
                <a:latin typeface="Times New Roman" pitchFamily="18" charset="0"/>
                <a:cs typeface="Times New Roman" pitchFamily="18" charset="0"/>
              </a:rPr>
              <a:t>Kết </a:t>
            </a:r>
            <a:r>
              <a:rPr lang="de-DE" sz="6000" b="1" u="sng" dirty="0">
                <a:solidFill>
                  <a:srgbClr val="FF0000"/>
                </a:solidFill>
                <a:latin typeface="Times New Roman" pitchFamily="18" charset="0"/>
                <a:cs typeface="Times New Roman" pitchFamily="18" charset="0"/>
              </a:rPr>
              <a:t>luận:</a:t>
            </a:r>
            <a:endParaRPr lang="vi-VN" sz="6000" dirty="0">
              <a:solidFill>
                <a:srgbClr val="FF0000"/>
              </a:solidFill>
              <a:latin typeface="Times New Roman" pitchFamily="18" charset="0"/>
              <a:cs typeface="Times New Roman" pitchFamily="18" charset="0"/>
            </a:endParaRPr>
          </a:p>
          <a:p>
            <a:r>
              <a:rPr lang="de-DE" sz="6000" b="1" dirty="0">
                <a:latin typeface="Times New Roman" pitchFamily="18" charset="0"/>
                <a:cs typeface="Times New Roman" pitchFamily="18" charset="0"/>
              </a:rPr>
              <a:t>- Ánh sáng là một dạng của năng lượng.</a:t>
            </a:r>
            <a:endParaRPr lang="vi-VN" sz="6000" b="1" dirty="0">
              <a:latin typeface="Times New Roman" pitchFamily="18" charset="0"/>
              <a:cs typeface="Times New Roman" pitchFamily="18" charset="0"/>
            </a:endParaRPr>
          </a:p>
          <a:p>
            <a:r>
              <a:rPr lang="de-DE" sz="6000" b="1" dirty="0">
                <a:latin typeface="Times New Roman" pitchFamily="18" charset="0"/>
                <a:cs typeface="Times New Roman" pitchFamily="18" charset="0"/>
              </a:rPr>
              <a:t>- Năng lượng ánh sáng có thể thu được bằng nhiều cách khác nhau.</a:t>
            </a:r>
            <a:endParaRPr lang="vi-VN"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2592165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0" y="6756833"/>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721433" y="339089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64337" y="83697"/>
            <a:ext cx="733333" cy="590476"/>
          </a:xfrm>
          <a:prstGeom prst="rect">
            <a:avLst/>
          </a:prstGeom>
        </p:spPr>
      </p:pic>
      <p:pic>
        <p:nvPicPr>
          <p:cNvPr id="19"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431744" y="785418"/>
            <a:ext cx="5124887"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p:cNvSpPr/>
          <p:nvPr/>
        </p:nvSpPr>
        <p:spPr>
          <a:xfrm>
            <a:off x="621845" y="3290300"/>
            <a:ext cx="15536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TRẢ LỜI </a:t>
            </a:r>
            <a:endParaRPr kumimoji="0" lang="en-US" sz="2400" b="1" i="0" u="none" strike="noStrike" kern="1200" cap="none" spc="0" normalizeH="0" baseline="0" noProof="0" dirty="0">
              <a:ln>
                <a:noFill/>
              </a:ln>
              <a:solidFill>
                <a:srgbClr val="006600"/>
              </a:solidFill>
              <a:effectLst/>
              <a:uLnTx/>
              <a:uFillTx/>
              <a:latin typeface="Calibri" panose="020F0502020204030204"/>
              <a:ea typeface="+mn-ea"/>
              <a:cs typeface="+mn-cs"/>
            </a:endParaRPr>
          </a:p>
        </p:txBody>
      </p:sp>
      <p:pic>
        <p:nvPicPr>
          <p:cNvPr id="40" name="Kính lú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2248867" y="4688985"/>
            <a:ext cx="425014" cy="238326"/>
          </a:xfrm>
          <a:prstGeom prst="rect">
            <a:avLst/>
          </a:prstGeom>
        </p:spPr>
      </p:pic>
      <p:sp>
        <p:nvSpPr>
          <p:cNvPr id="41" name="Rectangle 40"/>
          <p:cNvSpPr/>
          <p:nvPr/>
        </p:nvSpPr>
        <p:spPr>
          <a:xfrm>
            <a:off x="1040931" y="4705598"/>
            <a:ext cx="10176966"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Chai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nước</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đã</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thu</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năng</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lượng</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ánh</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sáng</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và</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ăng</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lượng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ánh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sáng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chuyển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hoá</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thành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nhiệt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năng</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làm</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cho</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chai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nước</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nóng</a:t>
            </a:r>
            <a:r>
              <a:rPr kumimoji="0" lang="en-US" sz="3600" b="1" i="0" u="none" strike="noStrike" kern="1200" cap="none" spc="0" normalizeH="0" noProof="0" dirty="0" smtClean="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noProof="0" dirty="0" err="1" smtClean="0">
                <a:ln>
                  <a:noFill/>
                </a:ln>
                <a:solidFill>
                  <a:srgbClr val="0000FF"/>
                </a:solidFill>
                <a:effectLst/>
                <a:uLnTx/>
                <a:uFillTx/>
                <a:latin typeface="Times New Roman" panose="02020603050405020304" pitchFamily="18" charset="0"/>
                <a:cs typeface="Times New Roman" panose="02020603050405020304" pitchFamily="18" charset="0"/>
              </a:rPr>
              <a:t>lên</a:t>
            </a:r>
            <a:r>
              <a:rPr kumimoji="0" lang="en-US" sz="36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a:t>
            </a:r>
          </a:p>
        </p:txBody>
      </p:sp>
      <p:pic>
        <p:nvPicPr>
          <p:cNvPr id="4" name="Picture 10" descr="Dau hoi">
            <a:extLst>
              <a:ext uri="{FF2B5EF4-FFF2-40B4-BE49-F238E27FC236}">
                <a16:creationId xmlns="" xmlns:a16="http://schemas.microsoft.com/office/drawing/2014/main" id="{76DA443D-DDA7-175B-4B24-DAD562A9F7D4}"/>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006" y="656909"/>
            <a:ext cx="406004" cy="40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p:cNvPicPr>
            <a:picLocks noChangeAspect="1" noChangeArrowheads="1"/>
          </p:cNvPicPr>
          <p:nvPr/>
        </p:nvPicPr>
        <p:blipFill>
          <a:blip r:embed="rId8"/>
          <a:srcRect/>
          <a:stretch>
            <a:fillRect/>
          </a:stretch>
        </p:blipFill>
        <p:spPr bwMode="auto">
          <a:xfrm>
            <a:off x="7760251" y="1912833"/>
            <a:ext cx="3994974" cy="2754934"/>
          </a:xfrm>
          <a:prstGeom prst="rect">
            <a:avLst/>
          </a:prstGeom>
          <a:noFill/>
          <a:ln w="9525">
            <a:noFill/>
            <a:miter lim="800000"/>
            <a:headEnd/>
            <a:tailEnd/>
          </a:ln>
          <a:effectLst/>
        </p:spPr>
      </p:pic>
      <p:sp>
        <p:nvSpPr>
          <p:cNvPr id="22" name="Rectangle 21"/>
          <p:cNvSpPr/>
          <p:nvPr/>
        </p:nvSpPr>
        <p:spPr>
          <a:xfrm>
            <a:off x="1557555" y="289952"/>
            <a:ext cx="10009134" cy="1446550"/>
          </a:xfrm>
          <a:prstGeom prst="rect">
            <a:avLst/>
          </a:prstGeom>
        </p:spPr>
        <p:txBody>
          <a:bodyPr wrap="square">
            <a:spAutoFit/>
          </a:bodyPr>
          <a:lstStyle/>
          <a:p>
            <a:pPr algn="just">
              <a:spcBef>
                <a:spcPts val="600"/>
              </a:spcBef>
              <a:spcAft>
                <a:spcPts val="600"/>
              </a:spcAft>
            </a:pP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Vì</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sao</a:t>
            </a:r>
            <a:r>
              <a:rPr lang="en-US" altLang="en-US" sz="4400" dirty="0" smtClean="0">
                <a:solidFill>
                  <a:prstClr val="black"/>
                </a:solidFill>
                <a:latin typeface="Times New Roman" pitchFamily="18" charset="0"/>
                <a:ea typeface="Calibri" pitchFamily="34" charset="0"/>
                <a:cs typeface="Times New Roman" pitchFamily="18" charset="0"/>
              </a:rPr>
              <a:t> chai </a:t>
            </a:r>
            <a:r>
              <a:rPr lang="en-US" altLang="en-US" sz="4400" dirty="0" err="1" smtClean="0">
                <a:solidFill>
                  <a:prstClr val="black"/>
                </a:solidFill>
                <a:latin typeface="Times New Roman" pitchFamily="18" charset="0"/>
                <a:ea typeface="Calibri" pitchFamily="34" charset="0"/>
                <a:cs typeface="Times New Roman" pitchFamily="18" charset="0"/>
              </a:rPr>
              <a:t>nước</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để</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ngoài</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nắng</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sau</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một</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khoảng</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thời</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gian</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thì</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nóng</a:t>
            </a:r>
            <a:r>
              <a:rPr lang="en-US" altLang="en-US" sz="4400" dirty="0" smtClean="0">
                <a:solidFill>
                  <a:prstClr val="black"/>
                </a:solidFill>
                <a:latin typeface="Times New Roman" pitchFamily="18" charset="0"/>
                <a:ea typeface="Calibri" pitchFamily="34" charset="0"/>
                <a:cs typeface="Times New Roman" pitchFamily="18" charset="0"/>
              </a:rPr>
              <a:t> </a:t>
            </a:r>
            <a:r>
              <a:rPr lang="en-US" altLang="en-US" sz="4400" dirty="0" err="1" smtClean="0">
                <a:solidFill>
                  <a:prstClr val="black"/>
                </a:solidFill>
                <a:latin typeface="Times New Roman" pitchFamily="18" charset="0"/>
                <a:ea typeface="Calibri" pitchFamily="34" charset="0"/>
                <a:cs typeface="Times New Roman" pitchFamily="18" charset="0"/>
              </a:rPr>
              <a:t>lên</a:t>
            </a:r>
            <a:r>
              <a:rPr lang="en-US" altLang="en-US" sz="4400" dirty="0" smtClean="0">
                <a:solidFill>
                  <a:prstClr val="black"/>
                </a:solidFill>
                <a:latin typeface="Times New Roman" pitchFamily="18" charset="0"/>
                <a:ea typeface="Calibri" pitchFamily="34" charset="0"/>
                <a:cs typeface="Times New Roman" pitchFamily="18" charset="0"/>
              </a:rPr>
              <a:t>?</a:t>
            </a:r>
            <a:endParaRPr lang="en-US" altLang="en-US" sz="4400" dirty="0">
              <a:solidFill>
                <a:prstClr val="black"/>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407797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Effect transition="in" filter="barn(inVertical)">
                                      <p:cBhvr>
                                        <p:cTn id="12"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3" fill="hold" display="0">
                  <p:stCondLst>
                    <p:cond delay="indefinite"/>
                  </p:stCondLst>
                </p:cTn>
                <p:tgtEl>
                  <p:spTgt spid="40"/>
                </p:tgtEl>
              </p:cMediaNode>
            </p:video>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Box 1"/>
          <p:cNvSpPr txBox="1">
            <a:spLocks noChangeArrowheads="1"/>
          </p:cNvSpPr>
          <p:nvPr/>
        </p:nvSpPr>
        <p:spPr bwMode="auto">
          <a:xfrm>
            <a:off x="76376" y="110836"/>
            <a:ext cx="12032490" cy="554583"/>
          </a:xfrm>
          <a:prstGeom prst="rect">
            <a:avLst/>
          </a:prstGeom>
          <a:solidFill>
            <a:srgbClr val="66FF66"/>
          </a:solidFill>
          <a:ln w="9525">
            <a:noFill/>
            <a:miter lim="800000"/>
            <a:headEnd/>
            <a:tailEnd/>
          </a:ln>
        </p:spPr>
        <p:txBody>
          <a:bodyPr wrap="square" lIns="61539" tIns="30770" rIns="61539" bIns="30770">
            <a:spAutoFit/>
          </a:bodyPr>
          <a:lstStyle/>
          <a:p>
            <a:pPr algn="ctr"/>
            <a:r>
              <a:rPr lang="en-US" altLang="en-US" sz="3200" b="1">
                <a:solidFill>
                  <a:srgbClr val="FF0000"/>
                </a:solidFill>
                <a:latin typeface="Times New Roman" pitchFamily="18" charset="0"/>
                <a:cs typeface="Times New Roman" pitchFamily="18" charset="0"/>
              </a:rPr>
              <a:t>Thu năng lượng ánh sáng chuyển </a:t>
            </a:r>
            <a:r>
              <a:rPr lang="en-US" altLang="en-US" sz="3200" b="1" smtClean="0">
                <a:solidFill>
                  <a:srgbClr val="FF0000"/>
                </a:solidFill>
                <a:latin typeface="Times New Roman" pitchFamily="18" charset="0"/>
                <a:cs typeface="Times New Roman" pitchFamily="18" charset="0"/>
              </a:rPr>
              <a:t>hoá thành </a:t>
            </a:r>
            <a:r>
              <a:rPr lang="en-US" altLang="en-US" sz="3200" b="1">
                <a:solidFill>
                  <a:srgbClr val="FF0000"/>
                </a:solidFill>
                <a:latin typeface="Times New Roman" pitchFamily="18" charset="0"/>
                <a:cs typeface="Times New Roman" pitchFamily="18" charset="0"/>
              </a:rPr>
              <a:t>nhiệt năng </a:t>
            </a:r>
            <a:endParaRPr lang="en-US" altLang="en-US" sz="1900" b="1" dirty="0">
              <a:solidFill>
                <a:srgbClr val="FF0000"/>
              </a:solidFill>
              <a:latin typeface="Times New Roman" pitchFamily="18" charset="0"/>
              <a:cs typeface="Times New Roman" pitchFamily="18" charset="0"/>
            </a:endParaRPr>
          </a:p>
        </p:txBody>
      </p:sp>
      <p:pic>
        <p:nvPicPr>
          <p:cNvPr id="45058" name="Picture 2"/>
          <p:cNvPicPr>
            <a:picLocks noChangeAspect="1" noChangeArrowheads="1"/>
          </p:cNvPicPr>
          <p:nvPr/>
        </p:nvPicPr>
        <p:blipFill>
          <a:blip r:embed="rId2"/>
          <a:srcRect/>
          <a:stretch>
            <a:fillRect/>
          </a:stretch>
        </p:blipFill>
        <p:spPr bwMode="auto">
          <a:xfrm>
            <a:off x="8115187" y="850204"/>
            <a:ext cx="3523857" cy="242639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3"/>
          <a:srcRect/>
          <a:stretch>
            <a:fillRect/>
          </a:stretch>
        </p:blipFill>
        <p:spPr bwMode="auto">
          <a:xfrm>
            <a:off x="472852" y="787400"/>
            <a:ext cx="3611870" cy="2489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0" name="Picture 4"/>
          <p:cNvPicPr>
            <a:picLocks noChangeAspect="1" noChangeArrowheads="1"/>
          </p:cNvPicPr>
          <p:nvPr/>
        </p:nvPicPr>
        <p:blipFill>
          <a:blip r:embed="rId4"/>
          <a:srcRect/>
          <a:stretch>
            <a:fillRect/>
          </a:stretch>
        </p:blipFill>
        <p:spPr bwMode="auto">
          <a:xfrm>
            <a:off x="4339314" y="824804"/>
            <a:ext cx="3437172" cy="247719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1" name="Picture 5"/>
          <p:cNvPicPr>
            <a:picLocks noChangeAspect="1" noChangeArrowheads="1"/>
          </p:cNvPicPr>
          <p:nvPr/>
        </p:nvPicPr>
        <p:blipFill>
          <a:blip r:embed="rId5"/>
          <a:srcRect/>
          <a:stretch>
            <a:fillRect/>
          </a:stretch>
        </p:blipFill>
        <p:spPr bwMode="auto">
          <a:xfrm>
            <a:off x="472852" y="3958942"/>
            <a:ext cx="3611870" cy="231940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2" name="Picture 6"/>
          <p:cNvPicPr>
            <a:picLocks noChangeAspect="1" noChangeArrowheads="1"/>
          </p:cNvPicPr>
          <p:nvPr/>
        </p:nvPicPr>
        <p:blipFill>
          <a:blip r:embed="rId6"/>
          <a:srcRect/>
          <a:stretch>
            <a:fillRect/>
          </a:stretch>
        </p:blipFill>
        <p:spPr bwMode="auto">
          <a:xfrm>
            <a:off x="4339314" y="3910057"/>
            <a:ext cx="3437172" cy="236332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5" name="Picture 15"/>
          <p:cNvPicPr>
            <a:picLocks noChangeAspect="1" noChangeArrowheads="1"/>
          </p:cNvPicPr>
          <p:nvPr/>
        </p:nvPicPr>
        <p:blipFill>
          <a:blip r:embed="rId7"/>
          <a:srcRect/>
          <a:stretch>
            <a:fillRect/>
          </a:stretch>
        </p:blipFill>
        <p:spPr bwMode="auto">
          <a:xfrm>
            <a:off x="8241336" y="3881583"/>
            <a:ext cx="3471158" cy="2391794"/>
          </a:xfrm>
          <a:prstGeom prst="rect">
            <a:avLst/>
          </a:prstGeom>
          <a:noFill/>
          <a:ln w="9525">
            <a:noFill/>
            <a:miter lim="800000"/>
            <a:headEnd/>
            <a:tailEnd/>
          </a:ln>
        </p:spPr>
      </p:pic>
      <p:sp>
        <p:nvSpPr>
          <p:cNvPr id="2" name="TextBox 1"/>
          <p:cNvSpPr txBox="1">
            <a:spLocks noChangeArrowheads="1"/>
          </p:cNvSpPr>
          <p:nvPr/>
        </p:nvSpPr>
        <p:spPr bwMode="auto">
          <a:xfrm>
            <a:off x="875450" y="3264062"/>
            <a:ext cx="2411802" cy="431473"/>
          </a:xfrm>
          <a:prstGeom prst="rect">
            <a:avLst/>
          </a:prstGeom>
          <a:noFill/>
          <a:ln w="9525">
            <a:noFill/>
            <a:miter lim="800000"/>
            <a:headEnd/>
            <a:tailEnd/>
          </a:ln>
        </p:spPr>
        <p:txBody>
          <a:bodyPr wrap="square" lIns="61539" tIns="30770" rIns="61539" bIns="30770">
            <a:spAutoFit/>
          </a:bodyPr>
          <a:lstStyle/>
          <a:p>
            <a:pPr algn="ctr"/>
            <a:r>
              <a:rPr lang="en-US" altLang="en-US" sz="2400" b="1" dirty="0" err="1">
                <a:solidFill>
                  <a:srgbClr val="0000FF"/>
                </a:solidFill>
                <a:latin typeface="Times New Roman" pitchFamily="18" charset="0"/>
                <a:cs typeface="Times New Roman" pitchFamily="18" charset="0"/>
              </a:rPr>
              <a:t>Phơi</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quần</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áo</a:t>
            </a:r>
            <a:endParaRPr lang="en-US" altLang="en-US" sz="2400" b="1" dirty="0">
              <a:solidFill>
                <a:srgbClr val="0000FF"/>
              </a:solidFill>
              <a:latin typeface="Times New Roman" pitchFamily="18" charset="0"/>
              <a:cs typeface="Times New Roman" pitchFamily="18" charset="0"/>
            </a:endParaRPr>
          </a:p>
        </p:txBody>
      </p:sp>
      <p:sp>
        <p:nvSpPr>
          <p:cNvPr id="3" name="TextBox 2"/>
          <p:cNvSpPr txBox="1">
            <a:spLocks noChangeArrowheads="1"/>
          </p:cNvSpPr>
          <p:nvPr/>
        </p:nvSpPr>
        <p:spPr bwMode="auto">
          <a:xfrm>
            <a:off x="4930412" y="3251093"/>
            <a:ext cx="2029213" cy="431473"/>
          </a:xfrm>
          <a:prstGeom prst="rect">
            <a:avLst/>
          </a:prstGeom>
          <a:noFill/>
          <a:ln w="9525">
            <a:noFill/>
            <a:miter lim="800000"/>
            <a:headEnd/>
            <a:tailEnd/>
          </a:ln>
        </p:spPr>
        <p:txBody>
          <a:bodyPr wrap="square" lIns="61539" tIns="30770" rIns="61539" bIns="30770">
            <a:spAutoFit/>
          </a:bodyPr>
          <a:lstStyle/>
          <a:p>
            <a:pPr algn="ctr"/>
            <a:r>
              <a:rPr lang="en-US" altLang="en-US" sz="2400" b="1" dirty="0">
                <a:solidFill>
                  <a:srgbClr val="0000FF"/>
                </a:solidFill>
                <a:latin typeface="Times New Roman" pitchFamily="18" charset="0"/>
                <a:ea typeface="Calibri" pitchFamily="34" charset="0"/>
                <a:cs typeface="Times New Roman" pitchFamily="18" charset="0"/>
              </a:rPr>
              <a:t>P</a:t>
            </a:r>
            <a:r>
              <a:rPr lang="vi-VN" altLang="en-US" sz="2400" b="1" dirty="0">
                <a:solidFill>
                  <a:srgbClr val="0000FF"/>
                </a:solidFill>
                <a:latin typeface="Times New Roman" pitchFamily="18" charset="0"/>
                <a:ea typeface="Calibri" pitchFamily="34" charset="0"/>
                <a:cs typeface="Times New Roman" pitchFamily="18" charset="0"/>
              </a:rPr>
              <a:t>hơi rơm rạ</a:t>
            </a:r>
            <a:endParaRPr lang="en-US" altLang="en-US" sz="2400" b="1" dirty="0">
              <a:solidFill>
                <a:srgbClr val="0000FF"/>
              </a:solidFill>
              <a:ea typeface="Calibri" pitchFamily="34" charset="0"/>
              <a:cs typeface="Times New Roman" pitchFamily="18" charset="0"/>
            </a:endParaRPr>
          </a:p>
        </p:txBody>
      </p:sp>
      <p:sp>
        <p:nvSpPr>
          <p:cNvPr id="4" name="TextBox 3"/>
          <p:cNvSpPr txBox="1">
            <a:spLocks noChangeArrowheads="1"/>
          </p:cNvSpPr>
          <p:nvPr/>
        </p:nvSpPr>
        <p:spPr bwMode="auto">
          <a:xfrm>
            <a:off x="9133614" y="3251092"/>
            <a:ext cx="1767616" cy="431473"/>
          </a:xfrm>
          <a:prstGeom prst="rect">
            <a:avLst/>
          </a:prstGeom>
          <a:noFill/>
          <a:ln w="9525">
            <a:noFill/>
            <a:miter lim="800000"/>
            <a:headEnd/>
            <a:tailEnd/>
          </a:ln>
        </p:spPr>
        <p:txBody>
          <a:bodyPr wrap="square" lIns="61539" tIns="30770" rIns="61539" bIns="30770">
            <a:spAutoFit/>
          </a:bodyPr>
          <a:lstStyle/>
          <a:p>
            <a:pPr algn="ctr"/>
            <a:r>
              <a:rPr lang="en-US" altLang="en-US" sz="2400" b="1" dirty="0" err="1">
                <a:solidFill>
                  <a:srgbClr val="0000FF"/>
                </a:solidFill>
                <a:latin typeface="Times New Roman" pitchFamily="18" charset="0"/>
                <a:cs typeface="Times New Roman" pitchFamily="18" charset="0"/>
              </a:rPr>
              <a:t>Phơi</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thóc</a:t>
            </a:r>
            <a:endParaRPr lang="en-US" altLang="en-US" sz="2400" b="1" dirty="0">
              <a:solidFill>
                <a:srgbClr val="0000FF"/>
              </a:solidFill>
              <a:latin typeface="Times New Roman" pitchFamily="18" charset="0"/>
              <a:cs typeface="Times New Roman" pitchFamily="18" charset="0"/>
            </a:endParaRPr>
          </a:p>
        </p:txBody>
      </p:sp>
      <p:sp>
        <p:nvSpPr>
          <p:cNvPr id="6" name="TextBox 5"/>
          <p:cNvSpPr txBox="1">
            <a:spLocks noChangeArrowheads="1"/>
          </p:cNvSpPr>
          <p:nvPr/>
        </p:nvSpPr>
        <p:spPr bwMode="auto">
          <a:xfrm>
            <a:off x="1455593" y="6286483"/>
            <a:ext cx="1577062" cy="431473"/>
          </a:xfrm>
          <a:prstGeom prst="rect">
            <a:avLst/>
          </a:prstGeom>
          <a:noFill/>
          <a:ln w="9525">
            <a:noFill/>
            <a:miter lim="800000"/>
            <a:headEnd/>
            <a:tailEnd/>
          </a:ln>
        </p:spPr>
        <p:txBody>
          <a:bodyPr wrap="square" lIns="61539" tIns="30770" rIns="61539" bIns="30770">
            <a:spAutoFit/>
          </a:bodyPr>
          <a:lstStyle/>
          <a:p>
            <a:r>
              <a:rPr lang="vi-VN" altLang="en-US" sz="2400" b="1">
                <a:solidFill>
                  <a:srgbClr val="0000FF"/>
                </a:solidFill>
                <a:latin typeface="Times New Roman" pitchFamily="18" charset="0"/>
                <a:ea typeface="Calibri" pitchFamily="34" charset="0"/>
                <a:cs typeface="Times New Roman" pitchFamily="18" charset="0"/>
              </a:rPr>
              <a:t>Làm muối</a:t>
            </a:r>
            <a:endParaRPr lang="vi-VN" altLang="en-US" sz="2400" b="1" dirty="0">
              <a:solidFill>
                <a:srgbClr val="0000FF"/>
              </a:solidFill>
              <a:latin typeface="Times New Roman" pitchFamily="18" charset="0"/>
              <a:ea typeface="Calibri" pitchFamily="34" charset="0"/>
              <a:cs typeface="Times New Roman" pitchFamily="18" charset="0"/>
            </a:endParaRPr>
          </a:p>
        </p:txBody>
      </p:sp>
      <p:sp>
        <p:nvSpPr>
          <p:cNvPr id="7" name="TextBox 6"/>
          <p:cNvSpPr txBox="1">
            <a:spLocks noChangeArrowheads="1"/>
          </p:cNvSpPr>
          <p:nvPr/>
        </p:nvSpPr>
        <p:spPr bwMode="auto">
          <a:xfrm>
            <a:off x="4326510" y="6301850"/>
            <a:ext cx="3449976" cy="431473"/>
          </a:xfrm>
          <a:prstGeom prst="rect">
            <a:avLst/>
          </a:prstGeom>
          <a:noFill/>
          <a:ln w="9525">
            <a:noFill/>
            <a:miter lim="800000"/>
            <a:headEnd/>
            <a:tailEnd/>
          </a:ln>
        </p:spPr>
        <p:txBody>
          <a:bodyPr wrap="square" lIns="61539" tIns="30770" rIns="61539" bIns="30770">
            <a:spAutoFit/>
          </a:bodyPr>
          <a:lstStyle/>
          <a:p>
            <a:r>
              <a:rPr lang="en-US" altLang="en-US" sz="2400" b="1" dirty="0" err="1">
                <a:solidFill>
                  <a:srgbClr val="0000FF"/>
                </a:solidFill>
                <a:latin typeface="Times New Roman" pitchFamily="18" charset="0"/>
                <a:cs typeface="Times New Roman" pitchFamily="18" charset="0"/>
              </a:rPr>
              <a:t>Bếp</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năng</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lượng</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mặt</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trời</a:t>
            </a:r>
            <a:endParaRPr lang="en-US" altLang="en-US" sz="2400" b="1" dirty="0">
              <a:solidFill>
                <a:srgbClr val="0000FF"/>
              </a:solidFill>
              <a:latin typeface="Times New Roman" pitchFamily="18" charset="0"/>
              <a:cs typeface="Times New Roman" pitchFamily="18" charset="0"/>
            </a:endParaRPr>
          </a:p>
        </p:txBody>
      </p:sp>
      <p:sp>
        <p:nvSpPr>
          <p:cNvPr id="8" name="TextBox 7"/>
          <p:cNvSpPr txBox="1">
            <a:spLocks noChangeArrowheads="1"/>
          </p:cNvSpPr>
          <p:nvPr/>
        </p:nvSpPr>
        <p:spPr bwMode="auto">
          <a:xfrm>
            <a:off x="7710954" y="6317220"/>
            <a:ext cx="4449664" cy="431473"/>
          </a:xfrm>
          <a:prstGeom prst="rect">
            <a:avLst/>
          </a:prstGeom>
          <a:noFill/>
          <a:ln w="9525">
            <a:noFill/>
            <a:miter lim="800000"/>
            <a:headEnd/>
            <a:tailEnd/>
          </a:ln>
        </p:spPr>
        <p:txBody>
          <a:bodyPr wrap="square" lIns="61539" tIns="30770" rIns="61539" bIns="30770">
            <a:spAutoFit/>
          </a:bodyPr>
          <a:lstStyle/>
          <a:p>
            <a:pPr algn="ctr"/>
            <a:r>
              <a:rPr lang="vi-VN" altLang="en-US" sz="2400" b="1" dirty="0">
                <a:solidFill>
                  <a:srgbClr val="0000FF"/>
                </a:solidFill>
                <a:latin typeface="Times New Roman" pitchFamily="18" charset="0"/>
                <a:ea typeface="Calibri" pitchFamily="34" charset="0"/>
                <a:cs typeface="Times New Roman" pitchFamily="18" charset="0"/>
              </a:rPr>
              <a:t>Bình nước nóng năng </a:t>
            </a:r>
            <a:r>
              <a:rPr lang="vi-VN" altLang="en-US" sz="2400" b="1">
                <a:solidFill>
                  <a:srgbClr val="0000FF"/>
                </a:solidFill>
                <a:latin typeface="Times New Roman" pitchFamily="18" charset="0"/>
                <a:ea typeface="Calibri" pitchFamily="34" charset="0"/>
                <a:cs typeface="Times New Roman" pitchFamily="18" charset="0"/>
              </a:rPr>
              <a:t>lượng </a:t>
            </a:r>
            <a:r>
              <a:rPr lang="en-US" altLang="en-US" sz="2400" b="1" smtClean="0">
                <a:solidFill>
                  <a:srgbClr val="0000FF"/>
                </a:solidFill>
                <a:latin typeface="Times New Roman" pitchFamily="18" charset="0"/>
                <a:ea typeface="Calibri" pitchFamily="34" charset="0"/>
                <a:cs typeface="Times New Roman" pitchFamily="18" charset="0"/>
              </a:rPr>
              <a:t>MT</a:t>
            </a:r>
            <a:endParaRPr lang="en-US" altLang="en-US" sz="2400" b="1" dirty="0">
              <a:solidFill>
                <a:srgbClr val="0000FF"/>
              </a:solidFill>
              <a:latin typeface="Times New Roman" pitchFamily="18" charset="0"/>
              <a:ea typeface="Calibri" pitchFamily="34" charset="0"/>
              <a:cs typeface="Times New Roman" pitchFamily="18" charset="0"/>
            </a:endParaRPr>
          </a:p>
        </p:txBody>
      </p:sp>
      <p:pic>
        <p:nvPicPr>
          <p:cNvPr id="18" name="Picture 8" descr="BLUL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8721433" y="3390898"/>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BLUL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3390900" y="3390900"/>
            <a:ext cx="6858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BLUL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V="1">
            <a:off x="76200" y="0"/>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BLUL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V="1">
            <a:off x="0" y="6756833"/>
            <a:ext cx="121158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979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1000"/>
                                        <p:tgtEl>
                                          <p:spTgt spid="11269"/>
                                        </p:tgtEl>
                                      </p:cBhvr>
                                    </p:animEffect>
                                    <p:anim calcmode="lin" valueType="num">
                                      <p:cBhvr>
                                        <p:cTn id="8" dur="1000" fill="hold"/>
                                        <p:tgtEl>
                                          <p:spTgt spid="11269"/>
                                        </p:tgtEl>
                                        <p:attrNameLst>
                                          <p:attrName>ppt_x</p:attrName>
                                        </p:attrNameLst>
                                      </p:cBhvr>
                                      <p:tavLst>
                                        <p:tav tm="0">
                                          <p:val>
                                            <p:strVal val="#ppt_x"/>
                                          </p:val>
                                        </p:tav>
                                        <p:tav tm="100000">
                                          <p:val>
                                            <p:strVal val="#ppt_x"/>
                                          </p:val>
                                        </p:tav>
                                      </p:tavLst>
                                    </p:anim>
                                    <p:anim calcmode="lin" valueType="num">
                                      <p:cBhvr>
                                        <p:cTn id="9" dur="1000" fill="hold"/>
                                        <p:tgtEl>
                                          <p:spTgt spid="1126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5059"/>
                                        </p:tgtEl>
                                        <p:attrNameLst>
                                          <p:attrName>style.visibility</p:attrName>
                                        </p:attrNameLst>
                                      </p:cBhvr>
                                      <p:to>
                                        <p:strVal val="visible"/>
                                      </p:to>
                                    </p:set>
                                    <p:animEffect transition="in" filter="fade">
                                      <p:cBhvr>
                                        <p:cTn id="13" dur="1000"/>
                                        <p:tgtEl>
                                          <p:spTgt spid="45059"/>
                                        </p:tgtEl>
                                      </p:cBhvr>
                                    </p:animEffect>
                                    <p:anim calcmode="lin" valueType="num">
                                      <p:cBhvr>
                                        <p:cTn id="14" dur="1000" fill="hold"/>
                                        <p:tgtEl>
                                          <p:spTgt spid="45059"/>
                                        </p:tgtEl>
                                        <p:attrNameLst>
                                          <p:attrName>ppt_x</p:attrName>
                                        </p:attrNameLst>
                                      </p:cBhvr>
                                      <p:tavLst>
                                        <p:tav tm="0">
                                          <p:val>
                                            <p:strVal val="#ppt_x"/>
                                          </p:val>
                                        </p:tav>
                                        <p:tav tm="100000">
                                          <p:val>
                                            <p:strVal val="#ppt_x"/>
                                          </p:val>
                                        </p:tav>
                                      </p:tavLst>
                                    </p:anim>
                                    <p:anim calcmode="lin" valueType="num">
                                      <p:cBhvr>
                                        <p:cTn id="15" dur="1000" fill="hold"/>
                                        <p:tgtEl>
                                          <p:spTgt spid="4505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45060"/>
                                        </p:tgtEl>
                                        <p:attrNameLst>
                                          <p:attrName>style.visibility</p:attrName>
                                        </p:attrNameLst>
                                      </p:cBhvr>
                                      <p:to>
                                        <p:strVal val="visible"/>
                                      </p:to>
                                    </p:set>
                                    <p:animEffect transition="in" filter="fade">
                                      <p:cBhvr>
                                        <p:cTn id="24" dur="1000"/>
                                        <p:tgtEl>
                                          <p:spTgt spid="45060"/>
                                        </p:tgtEl>
                                      </p:cBhvr>
                                    </p:animEffect>
                                    <p:anim calcmode="lin" valueType="num">
                                      <p:cBhvr>
                                        <p:cTn id="25" dur="1000" fill="hold"/>
                                        <p:tgtEl>
                                          <p:spTgt spid="45060"/>
                                        </p:tgtEl>
                                        <p:attrNameLst>
                                          <p:attrName>ppt_x</p:attrName>
                                        </p:attrNameLst>
                                      </p:cBhvr>
                                      <p:tavLst>
                                        <p:tav tm="0">
                                          <p:val>
                                            <p:strVal val="#ppt_x"/>
                                          </p:val>
                                        </p:tav>
                                        <p:tav tm="100000">
                                          <p:val>
                                            <p:strVal val="#ppt_x"/>
                                          </p:val>
                                        </p:tav>
                                      </p:tavLst>
                                    </p:anim>
                                    <p:anim calcmode="lin" valueType="num">
                                      <p:cBhvr>
                                        <p:cTn id="26" dur="1000" fill="hold"/>
                                        <p:tgtEl>
                                          <p:spTgt spid="4506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45058"/>
                                        </p:tgtEl>
                                        <p:attrNameLst>
                                          <p:attrName>style.visibility</p:attrName>
                                        </p:attrNameLst>
                                      </p:cBhvr>
                                      <p:to>
                                        <p:strVal val="visible"/>
                                      </p:to>
                                    </p:set>
                                    <p:animEffect transition="in" filter="fade">
                                      <p:cBhvr>
                                        <p:cTn id="35" dur="1000"/>
                                        <p:tgtEl>
                                          <p:spTgt spid="45058"/>
                                        </p:tgtEl>
                                      </p:cBhvr>
                                    </p:animEffect>
                                    <p:anim calcmode="lin" valueType="num">
                                      <p:cBhvr>
                                        <p:cTn id="36" dur="1000" fill="hold"/>
                                        <p:tgtEl>
                                          <p:spTgt spid="45058"/>
                                        </p:tgtEl>
                                        <p:attrNameLst>
                                          <p:attrName>ppt_x</p:attrName>
                                        </p:attrNameLst>
                                      </p:cBhvr>
                                      <p:tavLst>
                                        <p:tav tm="0">
                                          <p:val>
                                            <p:strVal val="#ppt_x"/>
                                          </p:val>
                                        </p:tav>
                                        <p:tav tm="100000">
                                          <p:val>
                                            <p:strVal val="#ppt_x"/>
                                          </p:val>
                                        </p:tav>
                                      </p:tavLst>
                                    </p:anim>
                                    <p:anim calcmode="lin" valueType="num">
                                      <p:cBhvr>
                                        <p:cTn id="37" dur="1000" fill="hold"/>
                                        <p:tgtEl>
                                          <p:spTgt spid="4505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45061"/>
                                        </p:tgtEl>
                                        <p:attrNameLst>
                                          <p:attrName>style.visibility</p:attrName>
                                        </p:attrNameLst>
                                      </p:cBhvr>
                                      <p:to>
                                        <p:strVal val="visible"/>
                                      </p:to>
                                    </p:set>
                                    <p:animEffect transition="in" filter="fade">
                                      <p:cBhvr>
                                        <p:cTn id="46" dur="1000"/>
                                        <p:tgtEl>
                                          <p:spTgt spid="45061"/>
                                        </p:tgtEl>
                                      </p:cBhvr>
                                    </p:animEffect>
                                    <p:anim calcmode="lin" valueType="num">
                                      <p:cBhvr>
                                        <p:cTn id="47" dur="1000" fill="hold"/>
                                        <p:tgtEl>
                                          <p:spTgt spid="45061"/>
                                        </p:tgtEl>
                                        <p:attrNameLst>
                                          <p:attrName>ppt_x</p:attrName>
                                        </p:attrNameLst>
                                      </p:cBhvr>
                                      <p:tavLst>
                                        <p:tav tm="0">
                                          <p:val>
                                            <p:strVal val="#ppt_x"/>
                                          </p:val>
                                        </p:tav>
                                        <p:tav tm="100000">
                                          <p:val>
                                            <p:strVal val="#ppt_x"/>
                                          </p:val>
                                        </p:tav>
                                      </p:tavLst>
                                    </p:anim>
                                    <p:anim calcmode="lin" valueType="num">
                                      <p:cBhvr>
                                        <p:cTn id="48" dur="1000" fill="hold"/>
                                        <p:tgtEl>
                                          <p:spTgt spid="4506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45062"/>
                                        </p:tgtEl>
                                        <p:attrNameLst>
                                          <p:attrName>style.visibility</p:attrName>
                                        </p:attrNameLst>
                                      </p:cBhvr>
                                      <p:to>
                                        <p:strVal val="visible"/>
                                      </p:to>
                                    </p:set>
                                    <p:animEffect transition="in" filter="fade">
                                      <p:cBhvr>
                                        <p:cTn id="57" dur="1000"/>
                                        <p:tgtEl>
                                          <p:spTgt spid="45062"/>
                                        </p:tgtEl>
                                      </p:cBhvr>
                                    </p:animEffect>
                                    <p:anim calcmode="lin" valueType="num">
                                      <p:cBhvr>
                                        <p:cTn id="58" dur="1000" fill="hold"/>
                                        <p:tgtEl>
                                          <p:spTgt spid="45062"/>
                                        </p:tgtEl>
                                        <p:attrNameLst>
                                          <p:attrName>ppt_x</p:attrName>
                                        </p:attrNameLst>
                                      </p:cBhvr>
                                      <p:tavLst>
                                        <p:tav tm="0">
                                          <p:val>
                                            <p:strVal val="#ppt_x"/>
                                          </p:val>
                                        </p:tav>
                                        <p:tav tm="100000">
                                          <p:val>
                                            <p:strVal val="#ppt_x"/>
                                          </p:val>
                                        </p:tav>
                                      </p:tavLst>
                                    </p:anim>
                                    <p:anim calcmode="lin" valueType="num">
                                      <p:cBhvr>
                                        <p:cTn id="59" dur="1000" fill="hold"/>
                                        <p:tgtEl>
                                          <p:spTgt spid="4506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42" presetClass="entr" presetSubtype="0" fill="hold" nodeType="afterEffect">
                                  <p:stCondLst>
                                    <p:cond delay="0"/>
                                  </p:stCondLst>
                                  <p:childTnLst>
                                    <p:set>
                                      <p:cBhvr>
                                        <p:cTn id="67" dur="1" fill="hold">
                                          <p:stCondLst>
                                            <p:cond delay="0"/>
                                          </p:stCondLst>
                                        </p:cTn>
                                        <p:tgtEl>
                                          <p:spTgt spid="11275"/>
                                        </p:tgtEl>
                                        <p:attrNameLst>
                                          <p:attrName>style.visibility</p:attrName>
                                        </p:attrNameLst>
                                      </p:cBhvr>
                                      <p:to>
                                        <p:strVal val="visible"/>
                                      </p:to>
                                    </p:set>
                                    <p:animEffect transition="in" filter="fade">
                                      <p:cBhvr>
                                        <p:cTn id="68" dur="1000"/>
                                        <p:tgtEl>
                                          <p:spTgt spid="11275"/>
                                        </p:tgtEl>
                                      </p:cBhvr>
                                    </p:animEffect>
                                    <p:anim calcmode="lin" valueType="num">
                                      <p:cBhvr>
                                        <p:cTn id="69" dur="1000" fill="hold"/>
                                        <p:tgtEl>
                                          <p:spTgt spid="11275"/>
                                        </p:tgtEl>
                                        <p:attrNameLst>
                                          <p:attrName>ppt_x</p:attrName>
                                        </p:attrNameLst>
                                      </p:cBhvr>
                                      <p:tavLst>
                                        <p:tav tm="0">
                                          <p:val>
                                            <p:strVal val="#ppt_x"/>
                                          </p:val>
                                        </p:tav>
                                        <p:tav tm="100000">
                                          <p:val>
                                            <p:strVal val="#ppt_x"/>
                                          </p:val>
                                        </p:tav>
                                      </p:tavLst>
                                    </p:anim>
                                    <p:anim calcmode="lin" valueType="num">
                                      <p:cBhvr>
                                        <p:cTn id="70" dur="1000" fill="hold"/>
                                        <p:tgtEl>
                                          <p:spTgt spid="1127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2" grpId="0"/>
      <p:bldP spid="3" grpId="0"/>
      <p:bldP spid="4"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40873&quot;&gt;&lt;object type=&quot;3&quot; unique_id=&quot;41556&quot;&gt;&lt;property id=&quot;20148&quot; value=&quot;5&quot;/&gt;&lt;property id=&quot;20300&quot; value=&quot;Slide 1&quot;/&gt;&lt;property id=&quot;20307&quot; value=&quot;293&quot;/&gt;&lt;/object&gt;&lt;object type=&quot;3&quot; unique_id=&quot;41557&quot;&gt;&lt;property id=&quot;20148&quot; value=&quot;5&quot;/&gt;&lt;property id=&quot;20300&quot; value=&quot;Slide 13&quot;/&gt;&lt;property id=&quot;20307&quot; value=&quot;294&quot;/&gt;&lt;/object&gt;&lt;object type=&quot;3&quot; unique_id=&quot;41558&quot;&gt;&lt;property id=&quot;20148&quot; value=&quot;5&quot;/&gt;&lt;property id=&quot;20300&quot; value=&quot;Slide 14&quot;/&gt;&lt;property id=&quot;20307&quot; value=&quot;295&quot;/&gt;&lt;/object&gt;&lt;object type=&quot;3&quot; unique_id=&quot;41559&quot;&gt;&lt;property id=&quot;20148&quot; value=&quot;5&quot;/&gt;&lt;property id=&quot;20300&quot; value=&quot;Slide 17&quot;/&gt;&lt;property id=&quot;20307&quot; value=&quot;283&quot;/&gt;&lt;/object&gt;&lt;object type=&quot;3&quot; unique_id=&quot;41560&quot;&gt;&lt;property id=&quot;20148&quot; value=&quot;5&quot;/&gt;&lt;property id=&quot;20300&quot; value=&quot;Slide 18&quot;/&gt;&lt;property id=&quot;20307&quot; value=&quot;284&quot;/&gt;&lt;/object&gt;&lt;object type=&quot;3&quot; unique_id=&quot;41561&quot;&gt;&lt;property id=&quot;20148&quot; value=&quot;5&quot;/&gt;&lt;property id=&quot;20300&quot; value=&quot;Slide 19&quot;/&gt;&lt;property id=&quot;20307&quot; value=&quot;285&quot;/&gt;&lt;/object&gt;&lt;object type=&quot;3&quot; unique_id=&quot;41562&quot;&gt;&lt;property id=&quot;20148&quot; value=&quot;5&quot;/&gt;&lt;property id=&quot;20300&quot; value=&quot;Slide 22&quot;/&gt;&lt;property id=&quot;20307&quot; value=&quot;286&quot;/&gt;&lt;/object&gt;&lt;object type=&quot;3&quot; unique_id=&quot;41563&quot;&gt;&lt;property id=&quot;20148&quot; value=&quot;5&quot;/&gt;&lt;property id=&quot;20300&quot; value=&quot;Slide 23&quot;/&gt;&lt;property id=&quot;20307&quot; value=&quot;287&quot;/&gt;&lt;/object&gt;&lt;object type=&quot;3&quot; unique_id=&quot;41564&quot;&gt;&lt;property id=&quot;20148&quot; value=&quot;5&quot;/&gt;&lt;property id=&quot;20300&quot; value=&quot;Slide 25&quot;/&gt;&lt;property id=&quot;20307&quot; value=&quot;292&quot;/&gt;&lt;/object&gt;&lt;object type=&quot;3&quot; unique_id=&quot;41565&quot;&gt;&lt;property id=&quot;20148&quot; value=&quot;5&quot;/&gt;&lt;property id=&quot;20300&quot; value=&quot;Slide 26&quot;/&gt;&lt;property id=&quot;20307&quot; value=&quot;291&quot;/&gt;&lt;/object&gt;&lt;object type=&quot;3&quot; unique_id=&quot;41566&quot;&gt;&lt;property id=&quot;20148&quot; value=&quot;5&quot;/&gt;&lt;property id=&quot;20300&quot; value=&quot;Slide 27&quot;/&gt;&lt;property id=&quot;20307&quot; value=&quot;290&quot;/&gt;&lt;/object&gt;&lt;object type=&quot;3&quot; unique_id=&quot;42344&quot;&gt;&lt;property id=&quot;20148&quot; value=&quot;5&quot;/&gt;&lt;property id=&quot;20300&quot; value=&quot;Slide 2&quot;/&gt;&lt;property id=&quot;20307&quot; value=&quot;296&quot;/&gt;&lt;/object&gt;&lt;object type=&quot;3&quot; unique_id=&quot;43016&quot;&gt;&lt;property id=&quot;20148&quot; value=&quot;5&quot;/&gt;&lt;property id=&quot;20300&quot; value=&quot;Slide 8&quot;/&gt;&lt;property id=&quot;20307&quot; value=&quot;299&quot;/&gt;&lt;/object&gt;&lt;object type=&quot;3&quot; unique_id=&quot;43017&quot;&gt;&lt;property id=&quot;20148&quot; value=&quot;5&quot;/&gt;&lt;property id=&quot;20300&quot; value=&quot;Slide 10&quot;/&gt;&lt;property id=&quot;20307&quot; value=&quot;298&quot;/&gt;&lt;/object&gt;&lt;object type=&quot;3&quot; unique_id=&quot;43822&quot;&gt;&lt;property id=&quot;20148&quot; value=&quot;5&quot;/&gt;&lt;property id=&quot;20300&quot; value=&quot;Slide 3&quot;/&gt;&lt;property id=&quot;20307&quot; value=&quot;301&quot;/&gt;&lt;/object&gt;&lt;object type=&quot;3&quot; unique_id=&quot;43995&quot;&gt;&lt;property id=&quot;20148&quot; value=&quot;5&quot;/&gt;&lt;property id=&quot;20300&quot; value=&quot;Slide 4&quot;/&gt;&lt;property id=&quot;20307&quot; value=&quot;302&quot;/&gt;&lt;/object&gt;&lt;object type=&quot;3&quot; unique_id=&quot;44255&quot;&gt;&lt;property id=&quot;20148&quot; value=&quot;5&quot;/&gt;&lt;property id=&quot;20300&quot; value=&quot;Slide 5&quot;/&gt;&lt;property id=&quot;20307&quot; value=&quot;303&quot;/&gt;&lt;/object&gt;&lt;object type=&quot;3&quot; unique_id=&quot;44256&quot;&gt;&lt;property id=&quot;20148&quot; value=&quot;5&quot;/&gt;&lt;property id=&quot;20300&quot; value=&quot;Slide 7&quot;/&gt;&lt;property id=&quot;20307&quot; value=&quot;304&quot;/&gt;&lt;/object&gt;&lt;object type=&quot;3&quot; unique_id=&quot;44482&quot;&gt;&lt;property id=&quot;20148&quot; value=&quot;5&quot;/&gt;&lt;property id=&quot;20300&quot; value=&quot;Slide 6&quot;/&gt;&lt;property id=&quot;20307&quot; value=&quot;305&quot;/&gt;&lt;/object&gt;&lt;object type=&quot;3&quot; unique_id=&quot;44897&quot;&gt;&lt;property id=&quot;20148&quot; value=&quot;5&quot;/&gt;&lt;property id=&quot;20300&quot; value=&quot;Slide 9&quot;/&gt;&lt;property id=&quot;20307&quot; value=&quot;306&quot;/&gt;&lt;/object&gt;&lt;object type=&quot;3&quot; unique_id=&quot;45463&quot;&gt;&lt;property id=&quot;20148&quot; value=&quot;5&quot;/&gt;&lt;property id=&quot;20300&quot; value=&quot;Slide 11&quot;/&gt;&lt;property id=&quot;20307&quot; value=&quot;307&quot;/&gt;&lt;/object&gt;&lt;object type=&quot;3&quot; unique_id=&quot;45708&quot;&gt;&lt;property id=&quot;20148&quot; value=&quot;5&quot;/&gt;&lt;property id=&quot;20300&quot; value=&quot;Slide 12&quot;/&gt;&lt;property id=&quot;20307&quot; value=&quot;308&quot;/&gt;&lt;/object&gt;&lt;object type=&quot;3&quot; unique_id=&quot;46482&quot;&gt;&lt;property id=&quot;20148&quot; value=&quot;5&quot;/&gt;&lt;property id=&quot;20300&quot; value=&quot;Slide 15&quot;/&gt;&lt;property id=&quot;20307&quot; value=&quot;309&quot;/&gt;&lt;/object&gt;&lt;object type=&quot;3&quot; unique_id=&quot;46483&quot;&gt;&lt;property id=&quot;20148&quot; value=&quot;5&quot;/&gt;&lt;property id=&quot;20300&quot; value=&quot;Slide 16&quot;/&gt;&lt;property id=&quot;20307&quot; value=&quot;310&quot;/&gt;&lt;/object&gt;&lt;object type=&quot;3&quot; unique_id=&quot;47234&quot;&gt;&lt;property id=&quot;20148&quot; value=&quot;5&quot;/&gt;&lt;property id=&quot;20300&quot; value=&quot;Slide 20&quot;/&gt;&lt;property id=&quot;20307&quot; value=&quot;311&quot;/&gt;&lt;/object&gt;&lt;object type=&quot;3&quot; unique_id=&quot;47235&quot;&gt;&lt;property id=&quot;20148&quot; value=&quot;5&quot;/&gt;&lt;property id=&quot;20300&quot; value=&quot;Slide 21&quot;/&gt;&lt;property id=&quot;20307&quot; value=&quot;312&quot;/&gt;&lt;/object&gt;&lt;object type=&quot;3&quot; unique_id=&quot;48474&quot;&gt;&lt;property id=&quot;20148&quot; value=&quot;5&quot;/&gt;&lt;property id=&quot;20300&quot; value=&quot;Slide 24&quot;/&gt;&lt;property id=&quot;20307&quot; value=&quot;313&quot;/&gt;&lt;/object&gt;&lt;/object&gt;&lt;object type=&quot;8&quot; unique_id=&quot;40911&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1059</TotalTime>
  <Words>954</Words>
  <Application>Microsoft Office PowerPoint</Application>
  <PresentationFormat>Widescreen</PresentationFormat>
  <Paragraphs>84</Paragraphs>
  <Slides>25</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.VnTime</vt:lpstr>
      <vt:lpstr>Arial</vt:lpstr>
      <vt:lpstr>Calibri</vt:lpstr>
      <vt:lpstr>Calibri Light</vt:lpstr>
      <vt:lpstr>Montserrat</vt:lpstr>
      <vt:lpstr>Palatino Linotype</vt:lpstr>
      <vt:lpstr>Segoe UI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43: CHUYỂN ĐỘNG NHÌN THẤY CỦA MẶT TRỜI</dc:title>
  <dc:creator>tong quyen</dc:creator>
  <cp:lastModifiedBy>Admin</cp:lastModifiedBy>
  <cp:revision>95</cp:revision>
  <dcterms:created xsi:type="dcterms:W3CDTF">2021-07-30T11:37:37Z</dcterms:created>
  <dcterms:modified xsi:type="dcterms:W3CDTF">2025-03-06T03:37:12Z</dcterms:modified>
</cp:coreProperties>
</file>