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8" r:id="rId2"/>
    <p:sldId id="259" r:id="rId3"/>
    <p:sldId id="264" r:id="rId4"/>
    <p:sldId id="266" r:id="rId5"/>
    <p:sldId id="265" r:id="rId6"/>
    <p:sldId id="268" r:id="rId7"/>
    <p:sldId id="314" r:id="rId8"/>
    <p:sldId id="315" r:id="rId9"/>
    <p:sldId id="316" r:id="rId10"/>
    <p:sldId id="317" r:id="rId11"/>
    <p:sldId id="318" r:id="rId12"/>
    <p:sldId id="319" r:id="rId13"/>
    <p:sldId id="324" r:id="rId14"/>
    <p:sldId id="320" r:id="rId15"/>
    <p:sldId id="321" r:id="rId16"/>
    <p:sldId id="325" r:id="rId17"/>
    <p:sldId id="322" r:id="rId18"/>
    <p:sldId id="323" r:id="rId19"/>
    <p:sldId id="280" r:id="rId20"/>
    <p:sldId id="281" r:id="rId21"/>
    <p:sldId id="282" r:id="rId22"/>
    <p:sldId id="298" r:id="rId23"/>
    <p:sldId id="299" r:id="rId24"/>
    <p:sldId id="300" r:id="rId25"/>
    <p:sldId id="301" r:id="rId26"/>
    <p:sldId id="306" r:id="rId27"/>
    <p:sldId id="302" r:id="rId28"/>
    <p:sldId id="303" r:id="rId29"/>
    <p:sldId id="307" r:id="rId30"/>
    <p:sldId id="304" r:id="rId31"/>
    <p:sldId id="305" r:id="rId32"/>
    <p:sldId id="308" r:id="rId33"/>
    <p:sldId id="29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01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Arial" panose="020B0604020202020204" pitchFamily="34" charset="0"/>
              </a:rPr>
              <a:t>9</a:t>
            </a:fld>
            <a:endParaRPr lang="en-US" altLang="vi-VN" sz="1200" dirty="0">
              <a:latin typeface="Arial" panose="020B0604020202020204" pitchFamily="34" charset="0"/>
            </a:endParaRPr>
          </a:p>
        </p:txBody>
      </p:sp>
      <p:sp>
        <p:nvSpPr>
          <p:cNvPr id="9218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vi-VN" dirty="0"/>
          </a:p>
        </p:txBody>
      </p:sp>
    </p:spTree>
    <p:extLst>
      <p:ext uri="{BB962C8B-B14F-4D97-AF65-F5344CB8AC3E}">
        <p14:creationId xmlns:p14="http://schemas.microsoft.com/office/powerpoint/2010/main" val="278871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solidFill>
                  <a:srgbClr val="000000"/>
                </a:solidFill>
                <a:latin typeface="Arial" panose="020B0604020202020204" pitchFamily="34" charset="0"/>
              </a:rPr>
              <a:t>10</a:t>
            </a:fld>
            <a:endParaRPr lang="en-US" altLang="vi-VN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7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vi-VN" dirty="0"/>
          </a:p>
        </p:txBody>
      </p:sp>
    </p:spTree>
    <p:extLst>
      <p:ext uri="{BB962C8B-B14F-4D97-AF65-F5344CB8AC3E}">
        <p14:creationId xmlns:p14="http://schemas.microsoft.com/office/powerpoint/2010/main" val="142501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solidFill>
                  <a:srgbClr val="000000"/>
                </a:solidFill>
                <a:latin typeface="Arial" panose="020B0604020202020204" pitchFamily="34" charset="0"/>
              </a:rPr>
              <a:t>11</a:t>
            </a:fld>
            <a:endParaRPr lang="en-US" altLang="vi-VN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4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5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vi-VN" dirty="0"/>
          </a:p>
        </p:txBody>
      </p:sp>
    </p:spTree>
    <p:extLst>
      <p:ext uri="{BB962C8B-B14F-4D97-AF65-F5344CB8AC3E}">
        <p14:creationId xmlns:p14="http://schemas.microsoft.com/office/powerpoint/2010/main" val="1147346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Arial" panose="020B0604020202020204" pitchFamily="34" charset="0"/>
              </a:rPr>
              <a:t>12</a:t>
            </a:fld>
            <a:endParaRPr lang="en-US" altLang="vi-VN" sz="1200" dirty="0">
              <a:latin typeface="Arial" panose="020B0604020202020204" pitchFamily="34" charset="0"/>
            </a:endParaRPr>
          </a:p>
        </p:txBody>
      </p:sp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vi-VN" dirty="0"/>
          </a:p>
        </p:txBody>
      </p:sp>
    </p:spTree>
    <p:extLst>
      <p:ext uri="{BB962C8B-B14F-4D97-AF65-F5344CB8AC3E}">
        <p14:creationId xmlns:p14="http://schemas.microsoft.com/office/powerpoint/2010/main" val="1078412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solidFill>
                  <a:srgbClr val="000000"/>
                </a:solidFill>
                <a:latin typeface="Arial" panose="020B0604020202020204" pitchFamily="34" charset="0"/>
              </a:rPr>
              <a:t>14</a:t>
            </a:fld>
            <a:endParaRPr lang="en-US" altLang="vi-VN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vi-VN" dirty="0"/>
          </a:p>
        </p:txBody>
      </p:sp>
    </p:spTree>
    <p:extLst>
      <p:ext uri="{BB962C8B-B14F-4D97-AF65-F5344CB8AC3E}">
        <p14:creationId xmlns:p14="http://schemas.microsoft.com/office/powerpoint/2010/main" val="480718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Arial" panose="020B0604020202020204" pitchFamily="34" charset="0"/>
              </a:rPr>
              <a:t>15</a:t>
            </a:fld>
            <a:endParaRPr lang="en-US" altLang="zh-CN" sz="1200" dirty="0">
              <a:latin typeface="Arial" panose="020B0604020202020204" pitchFamily="34" charset="0"/>
            </a:endParaRPr>
          </a:p>
        </p:txBody>
      </p:sp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7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ội dung 1"/>
          <p:cNvSpPr>
            <a:spLocks noGrp="1"/>
          </p:cNvSpPr>
          <p:nvPr>
            <p:ph hasCustomPrompt="1"/>
          </p:nvPr>
        </p:nvSpPr>
        <p:spPr>
          <a:xfrm>
            <a:off x="1534584" y="214313"/>
            <a:ext cx="10405533" cy="5918200"/>
          </a:xfrm>
        </p:spPr>
        <p:txBody>
          <a:bodyPr/>
          <a:lstStyle/>
          <a:p>
            <a:pPr lvl="0" fontAlgn="base"/>
            <a:r>
              <a:rPr lang="vi-VN" strike="noStrike" noProof="1"/>
              <a:t>Bấm để chỉnh sửa kiểu văn bản của Bản cái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en-US" altLang="vi-VN" strike="noStrike" noProof="1" dirty="0">
                <a:latin typeface=".VnTime" panose="020B7200000000000000" pitchFamily="34" charset="0"/>
                <a:ea typeface="+mn-ea"/>
                <a:cs typeface="+mn-cs"/>
              </a:rPr>
              <a:t>‹#›</a:t>
            </a:fld>
            <a:endParaRPr lang="en-US" altLang="vi-VN" strike="noStrike" noProof="1"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637C4-F163-40EF-B6DA-8F85940EFFC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28.xml"/><Relationship Id="rId3" Type="http://schemas.openxmlformats.org/officeDocument/2006/relationships/slide" Target="slide33.xml"/><Relationship Id="rId7" Type="http://schemas.openxmlformats.org/officeDocument/2006/relationships/image" Target="../media/image36.png"/><Relationship Id="rId12" Type="http://schemas.openxmlformats.org/officeDocument/2006/relationships/slide" Target="slide27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slide" Target="slide25.xml"/><Relationship Id="rId5" Type="http://schemas.openxmlformats.org/officeDocument/2006/relationships/image" Target="../media/image43.png"/><Relationship Id="rId15" Type="http://schemas.openxmlformats.org/officeDocument/2006/relationships/slide" Target="slide31.xml"/><Relationship Id="rId10" Type="http://schemas.openxmlformats.org/officeDocument/2006/relationships/slide" Target="slide24.xml"/><Relationship Id="rId4" Type="http://schemas.openxmlformats.org/officeDocument/2006/relationships/image" Target="../media/image32.png"/><Relationship Id="rId9" Type="http://schemas.openxmlformats.org/officeDocument/2006/relationships/image" Target="../media/image45.png"/><Relationship Id="rId14" Type="http://schemas.openxmlformats.org/officeDocument/2006/relationships/slide" Target="slide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3" t="40765" r="21221" b="29854"/>
          <a:stretch>
            <a:fillRect/>
          </a:stretch>
        </p:blipFill>
        <p:spPr bwMode="auto">
          <a:xfrm>
            <a:off x="2286000" y="685800"/>
            <a:ext cx="75438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286000" y="685800"/>
            <a:ext cx="3771900" cy="2743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19800" y="685800"/>
            <a:ext cx="3771900" cy="2743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0" y="3429000"/>
            <a:ext cx="3771900" cy="274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19800" y="3429000"/>
            <a:ext cx="3771900" cy="2743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124200" y="1252836"/>
            <a:ext cx="1981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6934200" y="1235002"/>
            <a:ext cx="1752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6934200" y="3869576"/>
            <a:ext cx="1752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>
            <a:hlinkClick r:id="rId6" action="ppaction://hlinksldjump"/>
          </p:cNvPr>
          <p:cNvSpPr txBox="1"/>
          <p:nvPr/>
        </p:nvSpPr>
        <p:spPr>
          <a:xfrm>
            <a:off x="3238500" y="4021976"/>
            <a:ext cx="1752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9220200" y="6400800"/>
            <a:ext cx="1066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813" y="533400"/>
            <a:ext cx="11761787" cy="10779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342900" indent="-342900" eaLnBrk="0" hangingPunct="0">
              <a:buChar char="-"/>
            </a:pPr>
            <a:r>
              <a:rPr lang="en-US" sz="3200" b="1" dirty="0">
                <a:latin typeface="Times New Roman" panose="02020603050405020304" pitchFamily="18" charset="0"/>
              </a:rPr>
              <a:t>Phản xạ ánh sáng l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 hiện tượng ánh sáng bị hắt trở lại môi truờng cũ khi gặp bề mặt nhẵn bóng.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2" name="Rectangle 43"/>
          <p:cNvSpPr/>
          <p:nvPr/>
        </p:nvSpPr>
        <p:spPr>
          <a:xfrm>
            <a:off x="293053" y="39688"/>
            <a:ext cx="832294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HIỆN TƯỢNG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524000"/>
            <a:ext cx="7942263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342900" indent="-342900" eaLnBrk="0" hangingPunct="0">
              <a:buChar char="-"/>
            </a:pPr>
            <a:r>
              <a:rPr lang="en-US" sz="3200" b="1" dirty="0">
                <a:latin typeface="Times New Roman" panose="02020603050405020304" pitchFamily="18" charset="0"/>
              </a:rPr>
              <a:t>VD: mặt gương, mặt kim loại nhẵn bóng,..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057400"/>
            <a:ext cx="1157605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342900" indent="-342900" eaLnBrk="0" hangingPunct="0">
              <a:buChar char="-"/>
            </a:pPr>
            <a:r>
              <a:rPr lang="en-US" sz="3200" b="1" dirty="0">
                <a:latin typeface="Times New Roman" panose="02020603050405020304" pitchFamily="18" charset="0"/>
              </a:rPr>
              <a:t>Mặt phản xạ l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 một mặt phẳng, nhẵn bóng gọi l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 gương phẳng.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79387" y="2701228"/>
            <a:ext cx="11958637" cy="1016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342900" indent="-342900" eaLnBrk="0" hangingPunct="0">
              <a:buChar char="-"/>
            </a:pPr>
            <a:r>
              <a:rPr lang="en-US" sz="3000" b="1" dirty="0">
                <a:latin typeface="Times New Roman" panose="02020603050405020304" pitchFamily="18" charset="0"/>
              </a:rPr>
              <a:t>Hình ảnh của một vật ta quan sát được qua gương phẳng gọi l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000" b="1" dirty="0">
                <a:latin typeface="Times New Roman" panose="02020603050405020304" pitchFamily="18" charset="0"/>
              </a:rPr>
              <a:t> ảnh tạo bởi gương phẳng.</a:t>
            </a:r>
            <a:endParaRPr lang="en-US" sz="3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93" name="Pictur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85" y="2450465"/>
            <a:ext cx="11049000" cy="41789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1204913"/>
            <a:ext cx="1155700" cy="812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41312"/>
            <a:ext cx="9483725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/>
            <a:r>
              <a:rPr lang="en-US" sz="3200" b="1" dirty="0">
                <a:latin typeface="Times New Roman" panose="02020603050405020304" pitchFamily="18" charset="0"/>
              </a:rPr>
              <a:t>Trong điều kiện 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o ta nhìn thấy ảnh trên mặt nước?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096962"/>
            <a:ext cx="11353800" cy="15700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Để nhìn thấy ảnh trên mặt nước, cần có các tia sáng xuất phát từ nguồn, đến mặt nước rồi phản chiếu v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o mắt ta. Đó l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hiện tượng phản xạ ánh sáng.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667000"/>
            <a:ext cx="11125200" cy="10779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200" b="1" dirty="0">
                <a:latin typeface="Times New Roman" panose="02020603050405020304" pitchFamily="18" charset="0"/>
              </a:rPr>
              <a:t>Nêu một số ví dụ để hiện tượng phản xạ ánh sáng 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 em quan sát được trong thực tế?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657600"/>
            <a:ext cx="11277600" cy="10779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Một số hiện tượng phản xạ ánh sáng quan sát được trong thực tế như: soi gương, nhìn v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o chậu nước,..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4" name="AutoShape 76" descr="Soi Gương, Soi Lòng - GIÁO PHẬN BAN MÊ THUỘT"/>
          <p:cNvSpPr>
            <a:spLocks noChangeAspect="1"/>
          </p:cNvSpPr>
          <p:nvPr/>
        </p:nvSpPr>
        <p:spPr>
          <a:xfrm>
            <a:off x="155575" y="-1524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5" name="AutoShape 78" descr="Soi Gương, Soi Lòng - GIÁO PHẬN BAN MÊ THUỘT"/>
          <p:cNvSpPr>
            <a:spLocks noChangeAspect="1"/>
          </p:cNvSpPr>
          <p:nvPr/>
        </p:nvSpPr>
        <p:spPr>
          <a:xfrm>
            <a:off x="307975" y="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6" name="AutoShape 80" descr="Soi Gương, Soi Lòng - GIÁO PHẬN BAN MÊ THUỘT"/>
          <p:cNvSpPr>
            <a:spLocks noChangeAspect="1"/>
          </p:cNvSpPr>
          <p:nvPr/>
        </p:nvSpPr>
        <p:spPr>
          <a:xfrm>
            <a:off x="460375" y="1524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7" name="AutoShape 82" descr="Soi Gương, Soi Lòng - GIÁO PHẬN BAN MÊ THUỘT"/>
          <p:cNvSpPr>
            <a:spLocks noChangeAspect="1"/>
          </p:cNvSpPr>
          <p:nvPr/>
        </p:nvSpPr>
        <p:spPr>
          <a:xfrm>
            <a:off x="612775" y="3048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8" name="AutoShape 84" descr="Kích thích trẻ dưới 1 tuổi phát triển giao tiếp bằng gương soi"/>
          <p:cNvSpPr>
            <a:spLocks noChangeAspect="1"/>
          </p:cNvSpPr>
          <p:nvPr/>
        </p:nvSpPr>
        <p:spPr>
          <a:xfrm>
            <a:off x="765175" y="4572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9" name="AutoShape 86" descr="Kích thích trẻ dưới 1 tuổi phát triển giao tiếp bằng gương soi"/>
          <p:cNvSpPr>
            <a:spLocks noChangeAspect="1"/>
          </p:cNvSpPr>
          <p:nvPr/>
        </p:nvSpPr>
        <p:spPr>
          <a:xfrm>
            <a:off x="917575" y="609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300" name="AutoShape 88" descr="Kích thích trẻ dưới 1 tuổi phát triển giao tiếp bằng gương soi"/>
          <p:cNvSpPr>
            <a:spLocks noChangeAspect="1"/>
          </p:cNvSpPr>
          <p:nvPr/>
        </p:nvSpPr>
        <p:spPr>
          <a:xfrm>
            <a:off x="1069975" y="7620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pic>
        <p:nvPicPr>
          <p:cNvPr id="10330" name="Picture 90" descr="13 thói quen chăm sóc làm hại con - VnExpress Đời số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762500"/>
            <a:ext cx="3155950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2" name="Picture 92" descr="Có nhất thiết phải đặt một chậu nước trong phòng máy lạnh? Nhiều người sai  10 năm mà không biế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25" y="4681538"/>
            <a:ext cx="2895600" cy="2162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29"/>
          <p:cNvSpPr/>
          <p:nvPr/>
        </p:nvSpPr>
        <p:spPr>
          <a:xfrm flipH="1">
            <a:off x="10134600" y="1527175"/>
            <a:ext cx="1219200" cy="1295400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Text Box 30"/>
          <p:cNvSpPr txBox="1"/>
          <p:nvPr/>
        </p:nvSpPr>
        <p:spPr>
          <a:xfrm>
            <a:off x="11125200" y="1066800"/>
            <a:ext cx="3873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47" name="Freeform 31"/>
          <p:cNvSpPr/>
          <p:nvPr/>
        </p:nvSpPr>
        <p:spPr>
          <a:xfrm rot="-1942841">
            <a:off x="9894888" y="2468563"/>
            <a:ext cx="228600" cy="92075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44" h="104">
                <a:moveTo>
                  <a:pt x="0" y="56"/>
                </a:moveTo>
                <a:cubicBezTo>
                  <a:pt x="36" y="28"/>
                  <a:pt x="72" y="0"/>
                  <a:pt x="96" y="8"/>
                </a:cubicBezTo>
                <a:cubicBezTo>
                  <a:pt x="120" y="16"/>
                  <a:pt x="132" y="60"/>
                  <a:pt x="144" y="104"/>
                </a:cubicBezTo>
              </a:path>
            </a:pathLst>
          </a:custGeom>
          <a:noFill/>
          <a:ln w="22225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32"/>
          <p:cNvSpPr/>
          <p:nvPr/>
        </p:nvSpPr>
        <p:spPr>
          <a:xfrm rot="2146068" flipH="1">
            <a:off x="10147300" y="2489200"/>
            <a:ext cx="228600" cy="92075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44" h="104">
                <a:moveTo>
                  <a:pt x="0" y="56"/>
                </a:moveTo>
                <a:cubicBezTo>
                  <a:pt x="36" y="28"/>
                  <a:pt x="72" y="0"/>
                  <a:pt x="96" y="8"/>
                </a:cubicBezTo>
                <a:cubicBezTo>
                  <a:pt x="120" y="16"/>
                  <a:pt x="132" y="60"/>
                  <a:pt x="144" y="104"/>
                </a:cubicBezTo>
              </a:path>
            </a:pathLst>
          </a:custGeom>
          <a:noFill/>
          <a:ln w="22225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" name="Line 33"/>
          <p:cNvSpPr/>
          <p:nvPr/>
        </p:nvSpPr>
        <p:spPr>
          <a:xfrm flipV="1">
            <a:off x="10496550" y="2209800"/>
            <a:ext cx="228600" cy="228600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1" name="Text Box 35"/>
          <p:cNvSpPr txBox="1"/>
          <p:nvPr/>
        </p:nvSpPr>
        <p:spPr>
          <a:xfrm>
            <a:off x="8915400" y="1066800"/>
            <a:ext cx="3540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52" name="Text Box 36"/>
          <p:cNvSpPr txBox="1"/>
          <p:nvPr/>
        </p:nvSpPr>
        <p:spPr>
          <a:xfrm>
            <a:off x="9998075" y="2803525"/>
            <a:ext cx="2857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53" name="Text Box 37"/>
          <p:cNvSpPr txBox="1"/>
          <p:nvPr/>
        </p:nvSpPr>
        <p:spPr>
          <a:xfrm>
            <a:off x="9982200" y="838200"/>
            <a:ext cx="4048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54" name="Line 38"/>
          <p:cNvSpPr/>
          <p:nvPr/>
        </p:nvSpPr>
        <p:spPr>
          <a:xfrm flipV="1">
            <a:off x="10134600" y="1295400"/>
            <a:ext cx="0" cy="1524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9" name="Group 8"/>
          <p:cNvGrpSpPr/>
          <p:nvPr/>
        </p:nvGrpSpPr>
        <p:grpSpPr>
          <a:xfrm>
            <a:off x="8915400" y="1450975"/>
            <a:ext cx="1219200" cy="1371600"/>
            <a:chOff x="8915400" y="1450975"/>
            <a:chExt cx="1219200" cy="1371600"/>
          </a:xfrm>
        </p:grpSpPr>
        <p:sp>
          <p:nvSpPr>
            <p:cNvPr id="14348" name="Line 39"/>
            <p:cNvSpPr/>
            <p:nvPr/>
          </p:nvSpPr>
          <p:spPr>
            <a:xfrm>
              <a:off x="8915400" y="1450975"/>
              <a:ext cx="1219200" cy="1371600"/>
            </a:xfrm>
            <a:prstGeom prst="line">
              <a:avLst/>
            </a:prstGeom>
            <a:ln w="28575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349" name="Line 40"/>
            <p:cNvSpPr/>
            <p:nvPr/>
          </p:nvSpPr>
          <p:spPr>
            <a:xfrm>
              <a:off x="9296400" y="1885950"/>
              <a:ext cx="228600" cy="228600"/>
            </a:xfrm>
            <a:prstGeom prst="line">
              <a:avLst/>
            </a:prstGeom>
            <a:ln w="6350" cap="flat" cmpd="sng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14350" name="Rectangle 1"/>
          <p:cNvSpPr/>
          <p:nvPr/>
        </p:nvSpPr>
        <p:spPr>
          <a:xfrm>
            <a:off x="457200" y="223838"/>
            <a:ext cx="1935163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/>
            <a:r>
              <a:rPr lang="en-US" sz="3200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Quy ước: </a:t>
            </a:r>
            <a:endParaRPr lang="en-US" sz="3200" b="1" u="sng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74"/>
          <p:cNvSpPr/>
          <p:nvPr/>
        </p:nvSpPr>
        <p:spPr>
          <a:xfrm>
            <a:off x="152400" y="4267200"/>
            <a:ext cx="11887200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Mặt phẳng tới: </a:t>
            </a:r>
            <a:r>
              <a:rPr lang="en-US" sz="2800" dirty="0">
                <a:latin typeface="Times New Roman" panose="02020603050405020304" pitchFamily="18" charset="0"/>
              </a:rPr>
              <a:t>Mặt phẳng chưa tia sáng tới 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pháp tuyến tại điểm tới.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608" y="931862"/>
            <a:ext cx="7418387" cy="9540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Gương phẳng (G): </a:t>
            </a:r>
            <a:r>
              <a:rPr lang="en-US" sz="2800" dirty="0">
                <a:latin typeface="Times New Roman" panose="02020603050405020304" pitchFamily="18" charset="0"/>
              </a:rPr>
              <a:t>biểu diễn bằng một đoạn thẳng, phần gạch chéo l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mặt sau của gương.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59775" y="2819400"/>
            <a:ext cx="3451225" cy="914400"/>
            <a:chOff x="8360426" y="2819400"/>
            <a:chExt cx="3450574" cy="504855"/>
          </a:xfrm>
        </p:grpSpPr>
        <p:grpSp>
          <p:nvGrpSpPr>
            <p:cNvPr id="14354" name="Group 41"/>
            <p:cNvGrpSpPr/>
            <p:nvPr/>
          </p:nvGrpSpPr>
          <p:grpSpPr>
            <a:xfrm>
              <a:off x="8458200" y="2819400"/>
              <a:ext cx="3352800" cy="76200"/>
              <a:chOff x="384" y="3072"/>
              <a:chExt cx="2112" cy="48"/>
            </a:xfrm>
          </p:grpSpPr>
          <p:sp>
            <p:nvSpPr>
              <p:cNvPr id="14355" name="Line 42"/>
              <p:cNvSpPr/>
              <p:nvPr/>
            </p:nvSpPr>
            <p:spPr>
              <a:xfrm>
                <a:off x="384" y="3072"/>
                <a:ext cx="2112" cy="0"/>
              </a:xfrm>
              <a:prstGeom prst="line">
                <a:avLst/>
              </a:prstGeom>
              <a:ln w="317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56" name="Rectangle 43" descr="Light upward diagonal"/>
              <p:cNvSpPr/>
              <p:nvPr/>
            </p:nvSpPr>
            <p:spPr>
              <a:xfrm>
                <a:off x="384" y="3072"/>
                <a:ext cx="2112" cy="48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x-none" dirty="0"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14357" name="Rectangle 5"/>
            <p:cNvSpPr/>
            <p:nvPr/>
          </p:nvSpPr>
          <p:spPr>
            <a:xfrm>
              <a:off x="8360426" y="2924145"/>
              <a:ext cx="540533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eaLnBrk="0" hangingPunct="0"/>
              <a:r>
                <a:rPr lang="en-US" dirty="0">
                  <a:latin typeface="Times New Roman" panose="02020603050405020304" pitchFamily="18" charset="0"/>
                </a:rPr>
                <a:t>(G)</a:t>
              </a:r>
              <a:endParaRPr lang="en-US" dirty="0">
                <a:latin typeface=".VnTime" panose="020B7200000000000000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52400" y="1914525"/>
            <a:ext cx="739140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Tia sáng tới SI: </a:t>
            </a:r>
            <a:r>
              <a:rPr lang="en-US" sz="2800" dirty="0">
                <a:latin typeface="Times New Roman" panose="02020603050405020304" pitchFamily="18" charset="0"/>
              </a:rPr>
              <a:t>Tia sáng chiếu tới mặt gương.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2438400"/>
            <a:ext cx="67087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/>
            <a:r>
              <a:rPr lang="en-US" sz="2800" b="1" dirty="0">
                <a:latin typeface="Times New Roman" panose="02020603050405020304" pitchFamily="18" charset="0"/>
              </a:rPr>
              <a:t>- Tia phản xạ IR: </a:t>
            </a:r>
            <a:r>
              <a:rPr lang="en-US" sz="2800" dirty="0">
                <a:latin typeface="Times New Roman" panose="02020603050405020304" pitchFamily="18" charset="0"/>
              </a:rPr>
              <a:t>Tia phản xạ từ mặt gương.</a:t>
            </a:r>
            <a:endParaRPr lang="en-US" sz="2800" dirty="0">
              <a:latin typeface=".VnTime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2895600"/>
            <a:ext cx="67087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Điểm tới I: </a:t>
            </a:r>
            <a:r>
              <a:rPr lang="en-US" sz="2800" dirty="0">
                <a:latin typeface="Times New Roman" panose="02020603050405020304" pitchFamily="18" charset="0"/>
              </a:rPr>
              <a:t>Giao điểm tia sáng tới gương.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3352800"/>
            <a:ext cx="7239000" cy="9540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Pháp tuyến IN: </a:t>
            </a:r>
            <a:r>
              <a:rPr lang="en-US" sz="2800" dirty="0">
                <a:latin typeface="Times New Roman" panose="02020603050405020304" pitchFamily="18" charset="0"/>
              </a:rPr>
              <a:t>đường thẳng vuông góc với mặt gương tại điểm 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" name="Rectangle 74"/>
          <p:cNvSpPr/>
          <p:nvPr/>
        </p:nvSpPr>
        <p:spPr>
          <a:xfrm>
            <a:off x="152400" y="4810125"/>
            <a:ext cx="11887200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Góc tới               : </a:t>
            </a:r>
            <a:r>
              <a:rPr lang="en-US" sz="2800" dirty="0">
                <a:latin typeface="Times New Roman" panose="02020603050405020304" pitchFamily="18" charset="0"/>
              </a:rPr>
              <a:t>Mặt phẳng chứa tia sáng tới 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pháp tuyến tại điểm tới.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905000" y="4810125"/>
          <a:ext cx="1219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r:id="rId4" imgW="609600" imgH="304800" progId="Equation.DSMT4">
                  <p:embed/>
                </p:oleObj>
              </mc:Choice>
              <mc:Fallback>
                <p:oleObj r:id="rId4" imgW="609600" imgH="304800" progId="Equation.DSMT4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000" y="4810125"/>
                        <a:ext cx="1219200" cy="609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Rectangle 74"/>
          <p:cNvSpPr/>
          <p:nvPr/>
        </p:nvSpPr>
        <p:spPr>
          <a:xfrm>
            <a:off x="152400" y="5419725"/>
            <a:ext cx="11887200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Góc phản xạ               : </a:t>
            </a:r>
            <a:r>
              <a:rPr lang="en-US" sz="2800" dirty="0">
                <a:latin typeface="Times New Roman" panose="02020603050405020304" pitchFamily="18" charset="0"/>
              </a:rPr>
              <a:t>Góc giữa tia sáng phản xạ 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pháp tuyến tại điểm tới.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640013" y="5419725"/>
          <a:ext cx="1320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r:id="rId6" imgW="660400" imgH="304800" progId="Equation.DSMT4">
                  <p:embed/>
                </p:oleObj>
              </mc:Choice>
              <mc:Fallback>
                <p:oleObj r:id="rId6" imgW="660400" imgH="304800" progId="Equation.DSMT4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40013" y="5419725"/>
                        <a:ext cx="1320800" cy="609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/>
      <p:bldP spid="52" grpId="0"/>
      <p:bldP spid="53" grpId="0"/>
      <p:bldP spid="3" grpId="0"/>
      <p:bldP spid="5" grpId="0"/>
      <p:bldP spid="8" grpId="0"/>
      <p:bldP spid="10" grpId="0"/>
      <p:bldP spid="11" grpId="0"/>
      <p:bldP spid="12" grpId="0"/>
      <p:bldP spid="71" grpId="0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599" y="1447800"/>
            <a:ext cx="5107021" cy="13220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5500" y="76200"/>
            <a:ext cx="8001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SỰ PHẢN XẠ ÁNH SÁNG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" r="1122"/>
          <a:stretch>
            <a:fillRect/>
          </a:stretch>
        </p:blipFill>
        <p:spPr>
          <a:xfrm>
            <a:off x="5335621" y="1012686"/>
            <a:ext cx="6856379" cy="5845314"/>
          </a:xfrm>
          <a:prstGeom prst="rect">
            <a:avLst/>
          </a:prstGeom>
        </p:spPr>
      </p:pic>
      <p:pic>
        <p:nvPicPr>
          <p:cNvPr id="3" name="HIỆN TƯỢNG PHẢN XẠ ÁNH SÁNG TRONG GƯƠNG PHẲNG bài học thú vị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080" y="0"/>
            <a:ext cx="79082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ĐỊNH LUẬT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52400" y="533400"/>
            <a:ext cx="8762270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269875" eaLnBrk="0" hangingPunct="0"/>
            <a:r>
              <a:rPr lang="vi-VN" sz="2800" b="1" dirty="0" smtClean="0">
                <a:latin typeface="Times New Roman" panose="02020603050405020304" pitchFamily="18" charset="0"/>
              </a:rPr>
              <a:t>a.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Thí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</a:rPr>
              <a:t>nghiệm: </a:t>
            </a:r>
            <a:r>
              <a:rPr lang="en-US" sz="2800" dirty="0">
                <a:latin typeface="Times New Roman" panose="02020603050405020304" pitchFamily="18" charset="0"/>
              </a:rPr>
              <a:t>Nghiên cứu hiện tượng phản xạ ánh sáng.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46050" y="990600"/>
            <a:ext cx="109505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Chuẩn bị: </a:t>
            </a:r>
            <a:r>
              <a:rPr lang="en-US" sz="2800" dirty="0">
                <a:latin typeface="Times New Roman" panose="02020603050405020304" pitchFamily="18" charset="0"/>
              </a:rPr>
              <a:t>Nguồn sáng hẹp, bảng chia độ, gương phẳng gắn trên giá đỡ.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366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14475"/>
            <a:ext cx="7839075" cy="522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67" name="Picture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963" y="631825"/>
            <a:ext cx="3581400" cy="6137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1"/>
          <p:cNvSpPr/>
          <p:nvPr/>
        </p:nvSpPr>
        <p:spPr>
          <a:xfrm>
            <a:off x="132080" y="0"/>
            <a:ext cx="79082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ĐỊNH LUẬT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4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063" y="323850"/>
            <a:ext cx="3055937" cy="44196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8435" name="Table 18434"/>
          <p:cNvGraphicFramePr/>
          <p:nvPr/>
        </p:nvGraphicFramePr>
        <p:xfrm>
          <a:off x="228600" y="1219200"/>
          <a:ext cx="8672513" cy="1387919"/>
        </p:xfrm>
        <a:graphic>
          <a:graphicData uri="http://schemas.openxmlformats.org/drawingml/2006/table">
            <a:tbl>
              <a:tblPr/>
              <a:tblGrid>
                <a:gridCol w="3109913"/>
                <a:gridCol w="838200"/>
                <a:gridCol w="871537"/>
                <a:gridCol w="957263"/>
                <a:gridCol w="914400"/>
                <a:gridCol w="914400"/>
                <a:gridCol w="1066800"/>
              </a:tblGrid>
              <a:tr h="5603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Góc tới i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20°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30°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40°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50°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60°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8270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Góc phản xạ i’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20°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30°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40°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50°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60°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46075" y="609600"/>
            <a:ext cx="37338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254000" eaLnBrk="0" hangingPunct="0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Kết quả bảng 16.1.</a:t>
            </a:r>
            <a:endParaRPr lang="en-US" sz="3200" b="1" dirty="0">
              <a:latin typeface=".VnTime" panose="020B7200000000000000" pitchFamily="34" charset="0"/>
              <a:ea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667000"/>
            <a:ext cx="8686800" cy="1384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2800" b="1" dirty="0">
                <a:latin typeface="Times New Roman" panose="02020603050405020304" pitchFamily="18" charset="0"/>
              </a:rPr>
              <a:t>Từ kết quả thí nghiệm, hãy nêu nhận xét về:</a:t>
            </a:r>
          </a:p>
          <a:p>
            <a:pPr eaLnBrk="0" hangingPunct="0"/>
            <a:r>
              <a:rPr lang="en-US" sz="2800" dirty="0">
                <a:latin typeface="Times New Roman" panose="02020603050405020304" pitchFamily="18" charset="0"/>
              </a:rPr>
              <a:t>a/ Mặt phẳng chứa tia sáng phản xạ.</a:t>
            </a:r>
          </a:p>
          <a:p>
            <a:pPr eaLnBrk="0" hangingPunct="0"/>
            <a:r>
              <a:rPr lang="en-US" sz="2800" dirty="0">
                <a:latin typeface="Times New Roman" panose="02020603050405020304" pitchFamily="18" charset="0"/>
              </a:rPr>
              <a:t>b/ Mối liên hệ giữa góc phản xạ </a:t>
            </a:r>
            <a:r>
              <a:rPr lang="en-US" sz="2800" i="1" dirty="0">
                <a:latin typeface="Times New Roman" panose="02020603050405020304" pitchFamily="18" charset="0"/>
              </a:rPr>
              <a:t>i’</a:t>
            </a:r>
            <a:r>
              <a:rPr lang="en-US" sz="2800" dirty="0">
                <a:latin typeface="Times New Roman" panose="02020603050405020304" pitchFamily="18" charset="0"/>
              </a:rPr>
              <a:t>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góc tới </a:t>
            </a:r>
            <a:r>
              <a:rPr lang="en-US" sz="2800" i="1" dirty="0">
                <a:latin typeface="Times New Roman" panose="02020603050405020304" pitchFamily="18" charset="0"/>
              </a:rPr>
              <a:t>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6075" y="4114800"/>
            <a:ext cx="8112125" cy="1816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Trả lời:</a:t>
            </a:r>
          </a:p>
          <a:p>
            <a:pPr eaLnBrk="0" hangingPunct="0"/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a/ Mặt phẳng chứa tia sáng phản xạ cùng nằm trong mặt phẳng chứa tia sáng tới.</a:t>
            </a:r>
          </a:p>
          <a:p>
            <a:pPr eaLnBrk="0" hangingPunct="0"/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b/ Góc phản xạ bằng góc tới.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/>
          <p:nvPr/>
        </p:nvSpPr>
        <p:spPr>
          <a:xfrm>
            <a:off x="381000" y="457200"/>
            <a:ext cx="79082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ĐỊNH LUẬT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8814" y="1524000"/>
            <a:ext cx="11582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vi-VN" sz="44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b. Kết luận</a:t>
            </a:r>
          </a:p>
          <a:p>
            <a:pPr eaLnBrk="0" hangingPunct="0"/>
            <a:r>
              <a:rPr lang="vi-VN" sz="4400" b="1" dirty="0" smtClean="0">
                <a:latin typeface="Times New Roman" panose="02020603050405020304" pitchFamily="18" charset="0"/>
              </a:rPr>
              <a:t>Định luật phản xạ ánh sáng:</a:t>
            </a:r>
          </a:p>
          <a:p>
            <a:pPr eaLnBrk="0" hangingPunct="0"/>
            <a:r>
              <a:rPr lang="vi-VN" sz="4400" b="1" dirty="0" smtClean="0">
                <a:latin typeface="Times New Roman" panose="02020603050405020304" pitchFamily="18" charset="0"/>
              </a:rPr>
              <a:t>- Tia sáng phản xạ nằm trong mặt phẳng tới</a:t>
            </a:r>
            <a:endParaRPr lang="en-US" sz="4400" b="1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vi-VN" sz="4400" b="1" dirty="0" smtClean="0">
                <a:latin typeface="Times New Roman" panose="02020603050405020304" pitchFamily="18" charset="0"/>
              </a:rPr>
              <a:t>- </a:t>
            </a:r>
            <a:r>
              <a:rPr lang="en-US" sz="4400" b="1" dirty="0" err="1" smtClean="0">
                <a:latin typeface="Times New Roman" panose="02020603050405020304" pitchFamily="18" charset="0"/>
              </a:rPr>
              <a:t>Góc</a:t>
            </a:r>
            <a:r>
              <a:rPr lang="en-US" sz="4400" b="1" dirty="0" smtClean="0"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</a:rPr>
              <a:t>phản</a:t>
            </a:r>
            <a:r>
              <a:rPr lang="en-US" sz="4400" b="1" dirty="0"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</a:rPr>
              <a:t>xạ</a:t>
            </a:r>
            <a:r>
              <a:rPr lang="en-US" sz="4400" b="1" dirty="0"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</a:rPr>
              <a:t>góc</a:t>
            </a:r>
            <a:r>
              <a:rPr lang="en-US" sz="4400" b="1" dirty="0"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</a:rPr>
              <a:t>tới</a:t>
            </a:r>
            <a:r>
              <a:rPr lang="vi-VN" sz="4400" b="1" dirty="0" smtClean="0">
                <a:latin typeface="Times New Roman" panose="02020603050405020304" pitchFamily="18" charset="0"/>
              </a:rPr>
              <a:t>: i = i’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2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73856" y="0"/>
            <a:ext cx="887730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PHẢN XẠ VÀ PHẢN XẠ KHUẾCH TÁN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533400"/>
            <a:ext cx="778668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254000" eaLnBrk="0" hangingPunct="0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Phân biệt phản xạ v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phản xạ khuếch tán.</a:t>
            </a:r>
            <a:endParaRPr lang="en-US" sz="3200" b="1" dirty="0">
              <a:latin typeface=".VnTime" panose="020B7200000000000000" pitchFamily="34" charset="0"/>
              <a:ea typeface="Segoe UI" panose="020B0502040204020203" pitchFamily="34" charset="0"/>
            </a:endParaRPr>
          </a:p>
        </p:txBody>
      </p:sp>
      <p:sp>
        <p:nvSpPr>
          <p:cNvPr id="23555" name="AutoShape 23" descr="3 địa điểm chụp ảnh buổi tối ở Hà Nội bạn nên ghé qua"/>
          <p:cNvSpPr>
            <a:spLocks noChangeAspect="1"/>
          </p:cNvSpPr>
          <p:nvPr/>
        </p:nvSpPr>
        <p:spPr>
          <a:xfrm>
            <a:off x="155575" y="-1524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67400" y="1557338"/>
            <a:ext cx="6197600" cy="4991100"/>
            <a:chOff x="5257800" y="1556725"/>
            <a:chExt cx="6806911" cy="4992446"/>
          </a:xfrm>
        </p:grpSpPr>
        <p:pic>
          <p:nvPicPr>
            <p:cNvPr id="23557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7800" y="1982872"/>
              <a:ext cx="3352800" cy="39326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58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5401" y="1962090"/>
              <a:ext cx="3149310" cy="39533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59" name="Rectangle 2"/>
            <p:cNvSpPr/>
            <p:nvPr/>
          </p:nvSpPr>
          <p:spPr>
            <a:xfrm>
              <a:off x="6781800" y="1556725"/>
              <a:ext cx="4238661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Hình ảnh cảnh vật trên mặt hồ</a:t>
              </a:r>
              <a:endParaRPr lang="en-US" sz="2400" dirty="0">
                <a:solidFill>
                  <a:srgbClr val="7030A0"/>
                </a:solidFill>
                <a:latin typeface=".VnTime" panose="020B7200000000000000" pitchFamily="34" charset="0"/>
                <a:ea typeface="Segoe UI" panose="020B0502040204020203" pitchFamily="34" charset="0"/>
              </a:endParaRPr>
            </a:p>
          </p:txBody>
        </p:sp>
        <p:sp>
          <p:nvSpPr>
            <p:cNvPr id="23560" name="Rectangle 3"/>
            <p:cNvSpPr/>
            <p:nvPr/>
          </p:nvSpPr>
          <p:spPr>
            <a:xfrm>
              <a:off x="9069685" y="6025951"/>
              <a:ext cx="260440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b.Có gợn sóng</a:t>
              </a:r>
              <a:endParaRPr lang="en-US" sz="2800" dirty="0">
                <a:solidFill>
                  <a:srgbClr val="7030A0"/>
                </a:solidFill>
                <a:latin typeface=".VnTime" panose="020B7200000000000000" pitchFamily="34" charset="0"/>
                <a:ea typeface="Segoe UI" panose="020B0502040204020203" pitchFamily="34" charset="0"/>
              </a:endParaRPr>
            </a:p>
          </p:txBody>
        </p:sp>
        <p:sp>
          <p:nvSpPr>
            <p:cNvPr id="23561" name="Rectangle 30"/>
            <p:cNvSpPr/>
            <p:nvPr/>
          </p:nvSpPr>
          <p:spPr>
            <a:xfrm>
              <a:off x="6126423" y="6019800"/>
              <a:ext cx="239664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a.Phẳng lặng</a:t>
              </a:r>
              <a:endParaRPr lang="en-US" sz="2800" dirty="0">
                <a:solidFill>
                  <a:srgbClr val="7030A0"/>
                </a:solidFill>
                <a:latin typeface=".VnTime" panose="020B7200000000000000" pitchFamily="34" charset="0"/>
                <a:ea typeface="Segoe UI" panose="020B0502040204020203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7975" y="1066800"/>
            <a:ext cx="5559425" cy="15700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200" dirty="0">
                <a:latin typeface="Times New Roman" panose="02020603050405020304" pitchFamily="18" charset="0"/>
              </a:rPr>
              <a:t>Câu 3. Ảnh của hai cảnh vật trên mặt hồ trong hai trường hợp ở hình bên khác nhau thế 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dirty="0">
                <a:latin typeface="Times New Roman" panose="02020603050405020304" pitchFamily="18" charset="0"/>
              </a:rPr>
              <a:t>o?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8913" y="2509838"/>
            <a:ext cx="5373687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Hình a. ảnh rõ nét, </a:t>
            </a:r>
          </a:p>
          <a:p>
            <a:pPr eaLnBrk="0" hangingPunct="0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hình b. ảnh không rõ nét.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3770313"/>
            <a:ext cx="5257800" cy="255428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Khi có phản xạ: </a:t>
            </a:r>
            <a:r>
              <a:rPr lang="en-US" sz="3200" b="1" dirty="0">
                <a:latin typeface="Times New Roman" panose="02020603050405020304" pitchFamily="18" charset="0"/>
              </a:rPr>
              <a:t>ta có thể nhìn thấy ảnh rõ nét của vật.</a:t>
            </a:r>
          </a:p>
          <a:p>
            <a:pPr eaLnBrk="0" hangingPunct="0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Khi có phản xạ khuếch tán: </a:t>
            </a:r>
            <a:r>
              <a:rPr lang="en-US" sz="3200" b="1" dirty="0">
                <a:latin typeface="Times New Roman" panose="02020603050405020304" pitchFamily="18" charset="0"/>
              </a:rPr>
              <a:t>ta không nhìn thấy ảnh rõ nét của vật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16" grpId="0"/>
      <p:bldP spid="17" grpId="0"/>
      <p:bldP spid="1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200" y="650875"/>
            <a:ext cx="11988800" cy="483209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4400" b="1" dirty="0">
                <a:latin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en-US" sz="4400" b="1" dirty="0">
                <a:latin typeface="Times New Roman" panose="02020603050405020304" pitchFamily="18" charset="0"/>
              </a:rPr>
              <a:t>- Sự phản xạ ánh sáng xảy ra khi ánh sáng chiếu tới bề mặt nhẵn bóng được gọi l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4400" b="1" dirty="0">
                <a:latin typeface="Times New Roman" panose="02020603050405020304" pitchFamily="18" charset="0"/>
              </a:rPr>
              <a:t> phản xạ ( còn gọi l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4400" b="1" dirty="0">
                <a:latin typeface="Times New Roman" panose="02020603050405020304" pitchFamily="18" charset="0"/>
              </a:rPr>
              <a:t> phản xạ gương).</a:t>
            </a:r>
            <a:endParaRPr lang="en-US" sz="4400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en-US" sz="4400" b="1" dirty="0">
                <a:latin typeface="Times New Roman" panose="02020603050405020304" pitchFamily="18" charset="0"/>
              </a:rPr>
              <a:t>- Sự phản xạ ánh sáng xảy ra khi ánh sáng chiếu tới bề mặt gồ ghề, thô ráp được gọi l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4400" b="1" dirty="0">
                <a:latin typeface="Times New Roman" panose="02020603050405020304" pitchFamily="18" charset="0"/>
              </a:rPr>
              <a:t> phản xạ khuếch tán.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02" name="Rectangle 3"/>
          <p:cNvSpPr/>
          <p:nvPr/>
        </p:nvSpPr>
        <p:spPr>
          <a:xfrm>
            <a:off x="381000" y="236220"/>
            <a:ext cx="887730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PHẢN XẠ VÀ PHẢN XẠ KHUẾCH TÁN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603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152400"/>
            <a:ext cx="1155700" cy="812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1"/>
          <p:cNvSpPr>
            <a:spLocks noChangeArrowheads="1"/>
          </p:cNvSpPr>
          <p:nvPr/>
        </p:nvSpPr>
        <p:spPr bwMode="auto">
          <a:xfrm>
            <a:off x="914400" y="732367"/>
            <a:ext cx="5884864" cy="524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/>
          <a:p>
            <a:pPr indent="-281305"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-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ứng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kính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, do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toán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pháp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(Jean Baptiste Joseph Fourier)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lần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tiên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đặt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ứng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xảy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ra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năng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tia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Trời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xuyên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qua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cửa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sổ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mái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kính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hấp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thụ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trở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nhiệt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gian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sưởi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ấm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bộ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gian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chứ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phải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chỗ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chiếu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37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5" y="819151"/>
            <a:ext cx="36099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7272339" y="5446185"/>
            <a:ext cx="2656454" cy="3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>
            <a:spAutoFit/>
          </a:bodyPr>
          <a:lstStyle/>
          <a:p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Jean Baptiste Joseph Fourier</a:t>
            </a:r>
            <a:endParaRPr lang="en-US" sz="1700">
              <a:latin typeface="Calibri" panose="020F0502020204030204" charset="0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1866902" y="209552"/>
            <a:ext cx="4595125" cy="44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>
            <a:spAutoFit/>
          </a:bodyPr>
          <a:lstStyle/>
          <a:p>
            <a:r>
              <a:rPr lang="en-US" sz="2400" b="1" u="sng">
                <a:solidFill>
                  <a:srgbClr val="0033CC"/>
                </a:solidFill>
                <a:latin typeface="Times New Roman" panose="02020603050405020304" pitchFamily="18" charset="0"/>
              </a:rPr>
              <a:t>TÍCH HỢP BIẾN ĐỔI KHÍ HẬU</a:t>
            </a:r>
            <a:endParaRPr lang="en-US" sz="2400" u="sng">
              <a:solidFill>
                <a:srgbClr val="0033CC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33400"/>
            <a:ext cx="100584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9391" y="2063353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9391" y="309714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Song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086762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9391" y="5112824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9067800" y="5965686"/>
            <a:ext cx="1219200" cy="89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9263" y="5835651"/>
            <a:ext cx="6164262" cy="685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defTabSz="779145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HIỆU ỨNG NHÀ KÍNH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452968"/>
            <a:ext cx="3922712" cy="483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5" y="452968"/>
            <a:ext cx="4675187" cy="483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452968"/>
            <a:ext cx="8850312" cy="483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33715" y="5810252"/>
            <a:ext cx="6230937" cy="77046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defTabSz="779145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HẠI CỦA HIỆU ỨNG NHÀ KÍNH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7" y="499535"/>
            <a:ext cx="6715125" cy="46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7" y="499535"/>
            <a:ext cx="6715125" cy="46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7" y="499535"/>
            <a:ext cx="6715125" cy="46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7" y="446619"/>
            <a:ext cx="7269163" cy="497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64584">
            <a:off x="10117138" y="3300413"/>
            <a:ext cx="1806575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49456">
            <a:off x="10702925" y="336550"/>
            <a:ext cx="12446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12681" flipH="1">
            <a:off x="317500" y="47625"/>
            <a:ext cx="944563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00148">
            <a:off x="168275" y="2432050"/>
            <a:ext cx="3071813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87067">
            <a:off x="1576388" y="-1397000"/>
            <a:ext cx="1922462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399642">
            <a:off x="8074025" y="-2073275"/>
            <a:ext cx="2397125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44800" y="280988"/>
            <a:ext cx="5153025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386851">
            <a:off x="7613650" y="3211513"/>
            <a:ext cx="1392238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35613" y="3538538"/>
            <a:ext cx="11525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27438" y="838200"/>
            <a:ext cx="3702050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9" name="Nhac Gunbound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603163" y="59817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360025" y="209550"/>
            <a:ext cx="1679575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8000"/>
                </a:solidFill>
              </a:rPr>
              <a:t>GO ON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562" y="2833688"/>
            <a:ext cx="1806576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0600" y="1712913"/>
            <a:ext cx="1701800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6838" y="2492375"/>
            <a:ext cx="1731962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3262313"/>
            <a:ext cx="19208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67688" y="1712913"/>
            <a:ext cx="1935162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31400" y="3252787"/>
            <a:ext cx="18923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933450" y="6008688"/>
            <a:ext cx="828675" cy="43497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1" action="ppaction://hlinksldjump"/>
          </p:cNvPr>
          <p:cNvSpPr/>
          <p:nvPr/>
        </p:nvSpPr>
        <p:spPr>
          <a:xfrm>
            <a:off x="2493963" y="5148263"/>
            <a:ext cx="1179512" cy="43497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2" action="ppaction://hlinksldjump"/>
          </p:cNvPr>
          <p:cNvSpPr/>
          <p:nvPr/>
        </p:nvSpPr>
        <p:spPr>
          <a:xfrm>
            <a:off x="4156075" y="6251575"/>
            <a:ext cx="1384300" cy="4365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7023100" y="6364288"/>
            <a:ext cx="828675" cy="4127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4" action="ppaction://hlinksldjump"/>
          </p:cNvPr>
          <p:cNvSpPr/>
          <p:nvPr/>
        </p:nvSpPr>
        <p:spPr>
          <a:xfrm>
            <a:off x="8601075" y="5006975"/>
            <a:ext cx="1143000" cy="43497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5" action="ppaction://hlinksldjump"/>
          </p:cNvPr>
          <p:cNvSpPr/>
          <p:nvPr/>
        </p:nvSpPr>
        <p:spPr>
          <a:xfrm>
            <a:off x="9918700" y="6321425"/>
            <a:ext cx="1863725" cy="43497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45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-5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4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-4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2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4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81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3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90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4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242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38100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94824" y="533400"/>
            <a:ext cx="1806576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5-Point Star 10"/>
          <p:cNvSpPr/>
          <p:nvPr/>
        </p:nvSpPr>
        <p:spPr>
          <a:xfrm>
            <a:off x="762000" y="609600"/>
            <a:ext cx="6477000" cy="5410200"/>
          </a:xfrm>
          <a:prstGeom prst="star5">
            <a:avLst>
              <a:gd name="adj" fmla="val 36483"/>
              <a:gd name="hf" fmla="val 105146"/>
              <a:gd name="vf" fmla="val 11055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CHÚC</a:t>
            </a:r>
            <a:r>
              <a:rPr lang="en-US" sz="4000" dirty="0"/>
              <a:t> </a:t>
            </a:r>
            <a:r>
              <a:rPr lang="en-US" sz="4000" dirty="0" err="1"/>
              <a:t>MỪNG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DÀNH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CỘNG</a:t>
            </a:r>
            <a:r>
              <a:rPr lang="en-US" sz="4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242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38100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0600" y="457200"/>
            <a:ext cx="1701800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" y="5334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i="1" dirty="0">
                <a:latin typeface="+mj-lt"/>
              </a:rPr>
              <a:t> 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hình vẽ  là các tia tới và gương phẳng. Hãy vẽ tiếp các tia phản xạ.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2143780"/>
            <a:ext cx="6781800" cy="2733020"/>
            <a:chOff x="990600" y="2590800"/>
            <a:chExt cx="6781800" cy="2733020"/>
          </a:xfrm>
        </p:grpSpPr>
        <p:sp>
          <p:nvSpPr>
            <p:cNvPr id="10" name="Line 3"/>
            <p:cNvSpPr>
              <a:spLocks noChangeShapeType="1"/>
            </p:cNvSpPr>
            <p:nvPr/>
          </p:nvSpPr>
          <p:spPr bwMode="auto">
            <a:xfrm>
              <a:off x="990600" y="4531426"/>
              <a:ext cx="279661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>
              <a:off x="2388909" y="2839192"/>
              <a:ext cx="0" cy="16922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2388909" y="2819400"/>
              <a:ext cx="0" cy="8461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5325359" y="4511634"/>
              <a:ext cx="244704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>
              <a:off x="6444006" y="2913413"/>
              <a:ext cx="0" cy="1598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5465190" y="2913413"/>
              <a:ext cx="978816" cy="1598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5535105" y="3048006"/>
              <a:ext cx="629223" cy="9905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H="1">
              <a:off x="1060515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H="1">
              <a:off x="1340177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 flipH="1">
              <a:off x="1689755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 flipH="1">
              <a:off x="2109247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flipH="1">
              <a:off x="2458825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 flipH="1">
              <a:off x="2878318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 flipH="1">
              <a:off x="3297810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 flipH="1">
              <a:off x="5325359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 flipH="1">
              <a:off x="5674936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 flipH="1">
              <a:off x="6024513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 flipH="1">
              <a:off x="6374091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 flipH="1">
              <a:off x="6723668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 flipH="1">
              <a:off x="7073245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 flipH="1">
              <a:off x="7422823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37818" y="4800600"/>
              <a:ext cx="4331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1398" y="4800600"/>
              <a:ext cx="453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57400" y="25908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25494" y="4202668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72200" y="4431268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81600" y="27432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242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38100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0600" y="457200"/>
            <a:ext cx="1701800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" y="5334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i="1" dirty="0">
                <a:latin typeface="+mj-lt"/>
              </a:rPr>
              <a:t> 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hình vẽ  là các tia tới và gương phẳng. Hãy vẽ tiếp các tia phản xạ.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+mj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13656" y="2678668"/>
            <a:ext cx="6020544" cy="2350532"/>
            <a:chOff x="1524000" y="1688068"/>
            <a:chExt cx="6020544" cy="2350532"/>
          </a:xfrm>
        </p:grpSpPr>
        <p:sp>
          <p:nvSpPr>
            <p:cNvPr id="38" name="Line 3"/>
            <p:cNvSpPr>
              <a:spLocks noChangeShapeType="1"/>
            </p:cNvSpPr>
            <p:nvPr/>
          </p:nvSpPr>
          <p:spPr bwMode="auto">
            <a:xfrm>
              <a:off x="1524000" y="3541580"/>
              <a:ext cx="25199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Line 4"/>
            <p:cNvSpPr>
              <a:spLocks noChangeShapeType="1"/>
            </p:cNvSpPr>
            <p:nvPr/>
          </p:nvSpPr>
          <p:spPr bwMode="auto">
            <a:xfrm>
              <a:off x="2783958" y="1829499"/>
              <a:ext cx="0" cy="7443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0" name="Line 5"/>
            <p:cNvSpPr>
              <a:spLocks noChangeShapeType="1"/>
            </p:cNvSpPr>
            <p:nvPr/>
          </p:nvSpPr>
          <p:spPr bwMode="auto">
            <a:xfrm>
              <a:off x="2783958" y="2550604"/>
              <a:ext cx="0" cy="9924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1" name="Line 6"/>
            <p:cNvSpPr>
              <a:spLocks noChangeShapeType="1"/>
            </p:cNvSpPr>
            <p:nvPr/>
          </p:nvSpPr>
          <p:spPr bwMode="auto">
            <a:xfrm flipV="1">
              <a:off x="5163879" y="3550285"/>
              <a:ext cx="21699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6239633" y="1752600"/>
              <a:ext cx="0" cy="18194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Line 8"/>
            <p:cNvSpPr>
              <a:spLocks noChangeShapeType="1"/>
            </p:cNvSpPr>
            <p:nvPr/>
          </p:nvSpPr>
          <p:spPr bwMode="auto">
            <a:xfrm>
              <a:off x="5222824" y="2248813"/>
              <a:ext cx="1009440" cy="13014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Line 9"/>
            <p:cNvSpPr>
              <a:spLocks noChangeShapeType="1"/>
            </p:cNvSpPr>
            <p:nvPr/>
          </p:nvSpPr>
          <p:spPr bwMode="auto">
            <a:xfrm flipV="1">
              <a:off x="6228581" y="1918004"/>
              <a:ext cx="1315219" cy="16395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Line 10"/>
            <p:cNvSpPr>
              <a:spLocks noChangeShapeType="1"/>
            </p:cNvSpPr>
            <p:nvPr/>
          </p:nvSpPr>
          <p:spPr bwMode="auto">
            <a:xfrm>
              <a:off x="5373872" y="2414218"/>
              <a:ext cx="18199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Line 11"/>
            <p:cNvSpPr>
              <a:spLocks noChangeShapeType="1"/>
            </p:cNvSpPr>
            <p:nvPr/>
          </p:nvSpPr>
          <p:spPr bwMode="auto">
            <a:xfrm>
              <a:off x="5355452" y="2414218"/>
              <a:ext cx="545245" cy="7094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Line 12"/>
            <p:cNvSpPr>
              <a:spLocks noChangeShapeType="1"/>
            </p:cNvSpPr>
            <p:nvPr/>
          </p:nvSpPr>
          <p:spPr bwMode="auto">
            <a:xfrm flipH="1">
              <a:off x="1733993" y="3557540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Line 13"/>
            <p:cNvSpPr>
              <a:spLocks noChangeShapeType="1"/>
            </p:cNvSpPr>
            <p:nvPr/>
          </p:nvSpPr>
          <p:spPr bwMode="auto">
            <a:xfrm flipH="1">
              <a:off x="2083981" y="3540129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Line 14"/>
            <p:cNvSpPr>
              <a:spLocks noChangeShapeType="1"/>
            </p:cNvSpPr>
            <p:nvPr/>
          </p:nvSpPr>
          <p:spPr bwMode="auto">
            <a:xfrm flipH="1">
              <a:off x="2503967" y="3535776"/>
              <a:ext cx="139995" cy="1479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Line 15"/>
            <p:cNvSpPr>
              <a:spLocks noChangeShapeType="1"/>
            </p:cNvSpPr>
            <p:nvPr/>
          </p:nvSpPr>
          <p:spPr bwMode="auto">
            <a:xfrm flipH="1">
              <a:off x="2923953" y="3557540"/>
              <a:ext cx="139995" cy="1262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Line 16"/>
            <p:cNvSpPr>
              <a:spLocks noChangeShapeType="1"/>
            </p:cNvSpPr>
            <p:nvPr/>
          </p:nvSpPr>
          <p:spPr bwMode="auto">
            <a:xfrm flipH="1">
              <a:off x="3273942" y="3557540"/>
              <a:ext cx="139995" cy="1262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Line 17"/>
            <p:cNvSpPr>
              <a:spLocks noChangeShapeType="1"/>
            </p:cNvSpPr>
            <p:nvPr/>
          </p:nvSpPr>
          <p:spPr bwMode="auto">
            <a:xfrm flipH="1">
              <a:off x="3623930" y="3557540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Line 18"/>
            <p:cNvSpPr>
              <a:spLocks noChangeShapeType="1"/>
            </p:cNvSpPr>
            <p:nvPr/>
          </p:nvSpPr>
          <p:spPr bwMode="auto">
            <a:xfrm flipH="1">
              <a:off x="5303874" y="3557540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Line 19"/>
            <p:cNvSpPr>
              <a:spLocks noChangeShapeType="1"/>
            </p:cNvSpPr>
            <p:nvPr/>
          </p:nvSpPr>
          <p:spPr bwMode="auto">
            <a:xfrm flipH="1">
              <a:off x="5583865" y="3561892"/>
              <a:ext cx="20262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Line 20"/>
            <p:cNvSpPr>
              <a:spLocks noChangeShapeType="1"/>
            </p:cNvSpPr>
            <p:nvPr/>
          </p:nvSpPr>
          <p:spPr bwMode="auto">
            <a:xfrm flipH="1">
              <a:off x="5889644" y="3561892"/>
              <a:ext cx="209993" cy="2481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Line 21"/>
            <p:cNvSpPr>
              <a:spLocks noChangeShapeType="1"/>
            </p:cNvSpPr>
            <p:nvPr/>
          </p:nvSpPr>
          <p:spPr bwMode="auto">
            <a:xfrm flipH="1">
              <a:off x="6619094" y="3561892"/>
              <a:ext cx="13999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Line 22"/>
            <p:cNvSpPr>
              <a:spLocks noChangeShapeType="1"/>
            </p:cNvSpPr>
            <p:nvPr/>
          </p:nvSpPr>
          <p:spPr bwMode="auto">
            <a:xfrm flipH="1">
              <a:off x="6910137" y="3561892"/>
              <a:ext cx="13999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Line 23"/>
            <p:cNvSpPr>
              <a:spLocks noChangeShapeType="1"/>
            </p:cNvSpPr>
            <p:nvPr/>
          </p:nvSpPr>
          <p:spPr bwMode="auto">
            <a:xfrm flipH="1">
              <a:off x="6269106" y="3557540"/>
              <a:ext cx="176836" cy="2306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Line 24"/>
            <p:cNvSpPr>
              <a:spLocks noChangeShapeType="1"/>
            </p:cNvSpPr>
            <p:nvPr/>
          </p:nvSpPr>
          <p:spPr bwMode="auto">
            <a:xfrm flipV="1">
              <a:off x="6335419" y="2686990"/>
              <a:ext cx="596822" cy="7559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 flipH="1">
              <a:off x="5863856" y="2277832"/>
              <a:ext cx="69998" cy="2481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Line 26"/>
            <p:cNvSpPr>
              <a:spLocks noChangeShapeType="1"/>
            </p:cNvSpPr>
            <p:nvPr/>
          </p:nvSpPr>
          <p:spPr bwMode="auto">
            <a:xfrm flipH="1">
              <a:off x="6600673" y="2299595"/>
              <a:ext cx="69998" cy="2698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Oval 27"/>
            <p:cNvSpPr>
              <a:spLocks noChangeArrowheads="1"/>
            </p:cNvSpPr>
            <p:nvPr/>
          </p:nvSpPr>
          <p:spPr bwMode="auto">
            <a:xfrm>
              <a:off x="5303874" y="2370690"/>
              <a:ext cx="69998" cy="8270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Oval 28"/>
            <p:cNvSpPr>
              <a:spLocks noChangeArrowheads="1"/>
            </p:cNvSpPr>
            <p:nvPr/>
          </p:nvSpPr>
          <p:spPr bwMode="auto">
            <a:xfrm>
              <a:off x="7105394" y="2375043"/>
              <a:ext cx="69998" cy="8270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438400" y="16880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82694" y="3489158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991472" y="22098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050166" y="3669268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193166" y="2286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72822" y="17526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75456" y="1775936"/>
            <a:ext cx="1342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40838" y="2492375"/>
            <a:ext cx="1731962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1" y="609600"/>
            <a:ext cx="7772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" y="2743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20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199" y="330756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80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" y="3844635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40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44196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60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38599" y="2514600"/>
            <a:ext cx="2553072" cy="2286000"/>
            <a:chOff x="5982072" y="2807732"/>
            <a:chExt cx="2553072" cy="2286000"/>
          </a:xfrm>
        </p:grpSpPr>
        <p:sp>
          <p:nvSpPr>
            <p:cNvPr id="14" name="Line 6"/>
            <p:cNvSpPr>
              <a:spLocks noChangeShapeType="1"/>
            </p:cNvSpPr>
            <p:nvPr/>
          </p:nvSpPr>
          <p:spPr bwMode="auto">
            <a:xfrm flipV="1">
              <a:off x="6154479" y="4605417"/>
              <a:ext cx="21699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7230233" y="2807732"/>
              <a:ext cx="0" cy="18194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6213424" y="3303945"/>
              <a:ext cx="1009440" cy="13014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V="1">
              <a:off x="7219181" y="2973136"/>
              <a:ext cx="1315219" cy="16395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6346052" y="3469350"/>
              <a:ext cx="545245" cy="7094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H="1">
              <a:off x="6294474" y="4612672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H="1">
              <a:off x="6574465" y="4617024"/>
              <a:ext cx="20262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H="1">
              <a:off x="6880244" y="4617024"/>
              <a:ext cx="209993" cy="2481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>
              <a:off x="7609694" y="4617024"/>
              <a:ext cx="13999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7900737" y="4617024"/>
              <a:ext cx="13999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7259706" y="4612672"/>
              <a:ext cx="176836" cy="2306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7330357" y="3742122"/>
              <a:ext cx="592484" cy="7515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82072" y="32649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40766" y="47244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83766" y="3341132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29" name="Arc 28"/>
            <p:cNvSpPr/>
            <p:nvPr/>
          </p:nvSpPr>
          <p:spPr>
            <a:xfrm>
              <a:off x="7024255" y="4326743"/>
              <a:ext cx="395776" cy="92857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flipH="1">
              <a:off x="7023511" y="4322620"/>
              <a:ext cx="367889" cy="9005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38110" y="3987923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r>
                <a:rPr lang="en-US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609600"/>
            <a:ext cx="19208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599" y="1114961"/>
            <a:ext cx="7848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Câu 3.</a:t>
            </a:r>
            <a:r>
              <a:rPr lang="vi-VN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 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 hai hình dưới đây, hãy chỉ ra đâu là sự phản xạ, đâu là sự phản xạ khuếch tán. Giải thích.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8" name="Picture 2" descr="Screenshot 2022-06-14 2103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67000"/>
            <a:ext cx="5714999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2325" y="609600"/>
            <a:ext cx="19208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34820" y="685800"/>
            <a:ext cx="48006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Câu 3.</a:t>
            </a:r>
            <a:r>
              <a:rPr lang="vi-VN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 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 hai hình dưới đây, hãy chỉ ra đâu là sự phản xạ, đâu là sự phản xạ khuếch tán. Giải thích.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220" y="2705219"/>
            <a:ext cx="1342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" name="Picture 2" descr="Screenshot 2022-06-14 2103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399"/>
            <a:ext cx="304178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1020" y="3581400"/>
            <a:ext cx="76137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khuếch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57200"/>
            <a:ext cx="90678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25687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A. Điện năng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35052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B. Nhiệt năng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6200" y="43434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C. Hóa năng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200" y="52578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D. Cơ năng</a:t>
            </a:r>
          </a:p>
        </p:txBody>
      </p:sp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9067800" y="5965686"/>
            <a:ext cx="1219200" cy="89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242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38100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67688" y="1143000"/>
            <a:ext cx="1935162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762000" y="609600"/>
            <a:ext cx="6477000" cy="5410200"/>
          </a:xfrm>
          <a:prstGeom prst="star5">
            <a:avLst>
              <a:gd name="adj" fmla="val 36483"/>
              <a:gd name="hf" fmla="val 105146"/>
              <a:gd name="vf" fmla="val 11055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CHÚC</a:t>
            </a:r>
            <a:r>
              <a:rPr lang="en-US" sz="4000" dirty="0"/>
              <a:t> </a:t>
            </a:r>
            <a:r>
              <a:rPr lang="en-US" sz="4000" dirty="0" err="1"/>
              <a:t>MỪNG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DÀNH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CỘNG</a:t>
            </a:r>
            <a:r>
              <a:rPr lang="en-US" sz="4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28575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33400"/>
            <a:ext cx="18923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329386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2400" dirty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14800" y="2484918"/>
            <a:ext cx="3657600" cy="1370031"/>
            <a:chOff x="3429000" y="3031445"/>
            <a:chExt cx="2200275" cy="915033"/>
          </a:xfrm>
        </p:grpSpPr>
        <p:pic>
          <p:nvPicPr>
            <p:cNvPr id="9" name="Picture 8" descr="D:\Documents\Desktop\dự án khtn7\bai 1.png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14725" y="3031445"/>
              <a:ext cx="2114550" cy="857250"/>
            </a:xfrm>
            <a:prstGeom prst="rect">
              <a:avLst/>
            </a:prstGeom>
            <a:noFill/>
            <a:ln w="9525">
              <a:solidFill>
                <a:srgbClr val="B7DEE8"/>
              </a:solidFill>
              <a:miter lim="800000"/>
              <a:headEnd/>
              <a:tailEnd/>
            </a:ln>
          </p:spPr>
        </p:pic>
        <p:sp>
          <p:nvSpPr>
            <p:cNvPr id="10" name="TextBox 2"/>
            <p:cNvSpPr txBox="1"/>
            <p:nvPr/>
          </p:nvSpPr>
          <p:spPr>
            <a:xfrm>
              <a:off x="3429000" y="3048000"/>
              <a:ext cx="188233" cy="246674"/>
            </a:xfrm>
            <a:prstGeom prst="rect">
              <a:avLst/>
            </a:prstGeom>
            <a:noFill/>
            <a:ln>
              <a:solidFill>
                <a:srgbClr val="B7DEE8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1" name="TextBox 3"/>
            <p:cNvSpPr txBox="1"/>
            <p:nvPr/>
          </p:nvSpPr>
          <p:spPr>
            <a:xfrm>
              <a:off x="4738468" y="3699804"/>
              <a:ext cx="165089" cy="246674"/>
            </a:xfrm>
            <a:prstGeom prst="rect">
              <a:avLst/>
            </a:prstGeom>
            <a:noFill/>
            <a:ln>
              <a:solidFill>
                <a:srgbClr val="B7DEE8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199" y="21437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60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199" y="270814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80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199" y="3245215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40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199" y="3820180"/>
            <a:ext cx="2590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20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28576" y="0"/>
            <a:ext cx="8334375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0900" y="533400"/>
            <a:ext cx="18923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455474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2400" dirty="0"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71800" y="2209801"/>
            <a:ext cx="4953000" cy="1981200"/>
            <a:chOff x="2743200" y="2514601"/>
            <a:chExt cx="2895599" cy="1452562"/>
          </a:xfrm>
        </p:grpSpPr>
        <p:pic>
          <p:nvPicPr>
            <p:cNvPr id="17" name="Object 2"/>
            <p:cNvPicPr/>
            <p:nvPr/>
          </p:nvPicPr>
          <p:blipFill>
            <a:blip r:embed="rId5" cstate="print"/>
            <a:srcRect l="-3339" r="-3200" b="-7053"/>
            <a:stretch>
              <a:fillRect/>
            </a:stretch>
          </p:blipFill>
          <p:spPr bwMode="auto">
            <a:xfrm>
              <a:off x="2743200" y="2514601"/>
              <a:ext cx="2895599" cy="145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6"/>
            <p:cNvSpPr txBox="1"/>
            <p:nvPr/>
          </p:nvSpPr>
          <p:spPr>
            <a:xfrm>
              <a:off x="3352800" y="3256672"/>
              <a:ext cx="502940" cy="29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r>
                <a:rPr lang="en-US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84728" y="4720929"/>
            <a:ext cx="6083588" cy="1871282"/>
          </a:xfrm>
          <a:prstGeom prst="rect">
            <a:avLst/>
          </a:prstGeom>
          <a:blipFill>
            <a:blip r:embed="rId6"/>
            <a:stretch>
              <a:fillRect l="-1603" t="-195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5684" y="3286780"/>
            <a:ext cx="1342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parachuting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6" b="816"/>
          <a:stretch>
            <a:fillRect/>
          </a:stretch>
        </p:blipFill>
        <p:spPr>
          <a:xfrm>
            <a:off x="-1" y="-2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304800"/>
            <a:ext cx="8001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4474" y="1643680"/>
            <a:ext cx="73152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latin typeface="+mj-lt"/>
              </a:rPr>
              <a:t>Hoạt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động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nhóm</a:t>
            </a:r>
            <a:r>
              <a:rPr lang="en-US" sz="6000" dirty="0">
                <a:latin typeface="+mj-lt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+mj-lt"/>
              </a:rPr>
              <a:t>Chế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kính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tiềm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vọng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nhà</a:t>
            </a:r>
            <a:r>
              <a:rPr lang="en-US" sz="3200" dirty="0">
                <a:latin typeface="+mj-lt"/>
              </a:rPr>
              <a:t>.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 descr="A picture containing text, tree, outdoor, plan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-169989"/>
            <a:ext cx="1156252" cy="7027989"/>
          </a:xfrm>
          <a:prstGeom prst="rect">
            <a:avLst/>
          </a:prstGeom>
        </p:spPr>
      </p:pic>
      <p:pic>
        <p:nvPicPr>
          <p:cNvPr id="5" name="Picture 4" descr="A picture containing text, indoor, stationary, toothbrush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23" b="81276" l="6397" r="88384">
                        <a14:foregroundMark x1="83670" y1="11728" x2="83670" y2="11728"/>
                        <a14:foregroundMark x1="74074" y1="20576" x2="74074" y2="20576"/>
                        <a14:foregroundMark x1="78788" y1="26132" x2="78788" y2="26132"/>
                        <a14:foregroundMark x1="84007" y1="37037" x2="84007" y2="37037"/>
                        <a14:foregroundMark x1="88552" y1="21399" x2="88552" y2="21399"/>
                        <a14:foregroundMark x1="83670" y1="11523" x2="87879" y2="25103"/>
                        <a14:foregroundMark x1="87879" y1="25103" x2="76936" y2="23457"/>
                        <a14:foregroundMark x1="76936" y1="23457" x2="83333" y2="12963"/>
                        <a14:foregroundMark x1="83333" y1="12963" x2="83333" y2="12757"/>
                        <a14:foregroundMark x1="84473" y1="35623" x2="84175" y2="36626"/>
                        <a14:foregroundMark x1="85522" y1="32099" x2="84473" y2="35623"/>
                        <a14:foregroundMark x1="84634" y1="35623" x2="84007" y2="37037"/>
                        <a14:foregroundMark x1="86195" y1="32099" x2="84634" y2="35623"/>
                        <a14:foregroundMark x1="85354" y1="35391" x2="85354" y2="35391"/>
                        <a14:foregroundMark x1="52357" y1="42593" x2="50842" y2="49794"/>
                        <a14:foregroundMark x1="11616" y1="54527" x2="12290" y2="57819"/>
                        <a14:foregroundMark x1="10943" y1="55967" x2="5892" y2="68724"/>
                        <a14:foregroundMark x1="5892" y1="68724" x2="11785" y2="81276"/>
                        <a14:foregroundMark x1="11785" y1="81276" x2="20707" y2="72634"/>
                        <a14:foregroundMark x1="17069" y1="66158" x2="12963" y2="58848"/>
                        <a14:foregroundMark x1="17355" y1="66667" x2="17069" y2="66158"/>
                        <a14:foregroundMark x1="20707" y1="72634" x2="17355" y2="66667"/>
                        <a14:foregroundMark x1="21717" y1="72428" x2="21717" y2="72428"/>
                        <a14:foregroundMark x1="6397" y1="68107" x2="6397" y2="68107"/>
                        <a14:foregroundMark x1="74411" y1="19342" x2="74411" y2="19342"/>
                        <a14:backgroundMark x1="19167" y1="66667" x2="19167" y2="66667"/>
                        <a14:backgroundMark x1="83750" y1="35623" x2="83750" y2="35623"/>
                        <a14:backgroundMark x1="19792" y1="66158" x2="19792" y2="66158"/>
                        <a14:backgroundMark x1="22500" y1="66412" x2="22500" y2="66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9" t="10288" r="9764" b="15432"/>
          <a:stretch>
            <a:fillRect/>
          </a:stretch>
        </p:blipFill>
        <p:spPr bwMode="auto">
          <a:xfrm rot="13827687" flipH="1">
            <a:off x="-382413" y="1002330"/>
            <a:ext cx="2553534" cy="1762450"/>
          </a:xfrm>
          <a:prstGeom prst="rect">
            <a:avLst/>
          </a:prstGeom>
          <a:ln>
            <a:noFill/>
          </a:ln>
        </p:spPr>
      </p:pic>
      <p:sp>
        <p:nvSpPr>
          <p:cNvPr id="6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4"/>
          <p:cNvSpPr>
            <a:spLocks noChangeAspect="1" noChangeArrowheads="1"/>
          </p:cNvSpPr>
          <p:nvPr/>
        </p:nvSpPr>
        <p:spPr bwMode="auto">
          <a:xfrm>
            <a:off x="6095999" y="3428999"/>
            <a:ext cx="3487701" cy="348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AutoShape 6"/>
          <p:cNvSpPr>
            <a:spLocks noChangeAspect="1" noChangeArrowheads="1"/>
          </p:cNvSpPr>
          <p:nvPr/>
        </p:nvSpPr>
        <p:spPr bwMode="auto">
          <a:xfrm>
            <a:off x="6096000" y="3429000"/>
            <a:ext cx="3487700" cy="34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228600"/>
            <a:ext cx="89154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2362200"/>
            <a:ext cx="8686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Pin quang điện, bóng đèn led, dây nối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3124200"/>
            <a:ext cx="914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>
                <a:latin typeface="Times New Roman" panose="02020603050405020304" pitchFamily="18" charset="0"/>
                <a:cs typeface="Times New Roman" panose="02020603050405020304" pitchFamily="18" charset="0"/>
              </a:rPr>
              <a:t>B. Đèn pin, pin quang điện, điện kế, dây nối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4038600"/>
            <a:ext cx="8763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C. Đèn pin, pin quang điện, bóng đèn led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953000"/>
            <a:ext cx="5715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D. Pin quang điện, dây nối</a:t>
            </a:r>
          </a:p>
        </p:txBody>
      </p:sp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9067800" y="5965686"/>
            <a:ext cx="1219200" cy="89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28601"/>
            <a:ext cx="9144000" cy="24314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Ban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2751892"/>
            <a:ext cx="8686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Một vùng tối hình bàn tay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5486400"/>
            <a:ext cx="830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D. Vùng sáng được chiếu sáng đầy đủ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800600"/>
            <a:ext cx="8763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C. Một vùng bóng tối tròn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3538716"/>
            <a:ext cx="8839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B. Một vùng tối hình bàn tay, xung quanh có viền mờ hơn</a:t>
            </a:r>
          </a:p>
        </p:txBody>
      </p:sp>
      <p:sp>
        <p:nvSpPr>
          <p:cNvPr id="10" name="Right Arrow 9">
            <a:hlinkClick r:id="rId2" action="ppaction://hlinksldjump"/>
          </p:cNvPr>
          <p:cNvSpPr/>
          <p:nvPr/>
        </p:nvSpPr>
        <p:spPr>
          <a:xfrm>
            <a:off x="9372600" y="6118086"/>
            <a:ext cx="1219200" cy="89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143000"/>
            <a:ext cx="10744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</a:t>
            </a:r>
          </a:p>
          <a:p>
            <a:pPr algn="ctr"/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PHẢN XẠ </a:t>
            </a:r>
          </a:p>
          <a:p>
            <a:pPr algn="ctr"/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</a:t>
            </a:r>
            <a:r>
              <a:rPr lang="en-US" sz="8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8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Freeform 3"/>
          <p:cNvSpPr/>
          <p:nvPr/>
        </p:nvSpPr>
        <p:spPr>
          <a:xfrm>
            <a:off x="8280400" y="985838"/>
            <a:ext cx="2565400" cy="51816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</a:cxnLst>
            <a:rect l="0" t="0" r="0" b="0"/>
            <a:pathLst>
              <a:path w="1212" h="3264">
                <a:moveTo>
                  <a:pt x="12" y="88"/>
                </a:moveTo>
                <a:lnTo>
                  <a:pt x="0" y="1860"/>
                </a:lnTo>
                <a:lnTo>
                  <a:pt x="1212" y="3264"/>
                </a:lnTo>
                <a:lnTo>
                  <a:pt x="1200" y="1104"/>
                </a:lnTo>
                <a:lnTo>
                  <a:pt x="12" y="0"/>
                </a:lnTo>
                <a:lnTo>
                  <a:pt x="12" y="88"/>
                </a:lnTo>
                <a:close/>
              </a:path>
            </a:pathLst>
          </a:custGeom>
          <a:gradFill rotWithShape="1">
            <a:gsLst>
              <a:gs pos="0">
                <a:srgbClr val="CCFFCC"/>
              </a:gs>
              <a:gs pos="100000">
                <a:srgbClr val="F4FFF4"/>
              </a:gs>
            </a:gsLst>
            <a:lin ang="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2" name="AutoShape 4"/>
          <p:cNvSpPr/>
          <p:nvPr/>
        </p:nvSpPr>
        <p:spPr>
          <a:xfrm rot="-5400000">
            <a:off x="8318500" y="1976438"/>
            <a:ext cx="2362200" cy="1524000"/>
          </a:xfrm>
          <a:prstGeom prst="parallelogram">
            <a:avLst>
              <a:gd name="adj" fmla="val 92634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5123" name="Freeform 5"/>
          <p:cNvSpPr/>
          <p:nvPr/>
        </p:nvSpPr>
        <p:spPr>
          <a:xfrm>
            <a:off x="2336800" y="1023938"/>
            <a:ext cx="5994400" cy="297180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3420" h="2160">
                <a:moveTo>
                  <a:pt x="0" y="12"/>
                </a:moveTo>
                <a:lnTo>
                  <a:pt x="3420" y="0"/>
                </a:lnTo>
                <a:lnTo>
                  <a:pt x="3420" y="2160"/>
                </a:lnTo>
                <a:lnTo>
                  <a:pt x="12" y="2160"/>
                </a:lnTo>
                <a:lnTo>
                  <a:pt x="0" y="12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CCFFCC">
                  <a:alpha val="68999"/>
                </a:srgbClr>
              </a:gs>
            </a:gsLst>
            <a:lin ang="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124" name="Picture 6" descr="images"/>
          <p:cNvPicPr>
            <a:picLocks noChangeAspect="1"/>
          </p:cNvPicPr>
          <p:nvPr/>
        </p:nvPicPr>
        <p:blipFill>
          <a:blip r:embed="rId2"/>
          <a:srcRect t="17334" b="48000"/>
          <a:stretch>
            <a:fillRect/>
          </a:stretch>
        </p:blipFill>
        <p:spPr>
          <a:xfrm rot="-7588562">
            <a:off x="3198813" y="2060575"/>
            <a:ext cx="1493837" cy="982663"/>
          </a:xfrm>
          <a:prstGeom prst="rect">
            <a:avLst/>
          </a:prstGeom>
          <a:blipFill rotWithShape="1">
            <a:blip r:embed="rId3"/>
          </a:blipFill>
          <a:ln w="9525">
            <a:noFill/>
          </a:ln>
        </p:spPr>
      </p:pic>
      <p:sp>
        <p:nvSpPr>
          <p:cNvPr id="5125" name="Text Box 7"/>
          <p:cNvSpPr txBox="1"/>
          <p:nvPr/>
        </p:nvSpPr>
        <p:spPr>
          <a:xfrm>
            <a:off x="8636000" y="2300288"/>
            <a:ext cx="1625600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Arial" panose="020B0604020202020204" pitchFamily="34" charset="0"/>
                <a:sym typeface="Wingdings 2" panose="05020102010507070707" pitchFamily="18" charset="2"/>
              </a:rPr>
              <a:t> A</a:t>
            </a:r>
          </a:p>
        </p:txBody>
      </p:sp>
      <p:sp>
        <p:nvSpPr>
          <p:cNvPr id="5126" name="Freeform 8" descr="Blue tissue paper"/>
          <p:cNvSpPr/>
          <p:nvPr/>
        </p:nvSpPr>
        <p:spPr>
          <a:xfrm>
            <a:off x="2266950" y="3929063"/>
            <a:ext cx="8534400" cy="2228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</a:cxnLst>
            <a:rect l="0" t="0" r="0" b="0"/>
            <a:pathLst>
              <a:path w="4032" h="1404">
                <a:moveTo>
                  <a:pt x="0" y="0"/>
                </a:moveTo>
                <a:lnTo>
                  <a:pt x="2825" y="0"/>
                </a:lnTo>
                <a:lnTo>
                  <a:pt x="4032" y="1404"/>
                </a:lnTo>
                <a:lnTo>
                  <a:pt x="1176" y="1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2000"/>
            </a:blip>
          </a:blip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7" name="Freeform 9" descr="Blue tissue paper"/>
          <p:cNvSpPr/>
          <p:nvPr/>
        </p:nvSpPr>
        <p:spPr>
          <a:xfrm>
            <a:off x="2336800" y="3938588"/>
            <a:ext cx="8534400" cy="2228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</a:cxnLst>
            <a:rect l="0" t="0" r="0" b="0"/>
            <a:pathLst>
              <a:path w="4032" h="1404">
                <a:moveTo>
                  <a:pt x="0" y="0"/>
                </a:moveTo>
                <a:lnTo>
                  <a:pt x="2825" y="0"/>
                </a:lnTo>
                <a:lnTo>
                  <a:pt x="4032" y="1404"/>
                </a:lnTo>
                <a:lnTo>
                  <a:pt x="1176" y="1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2000"/>
            </a:blip>
          </a:blip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8" name="AutoShape 10"/>
          <p:cNvSpPr/>
          <p:nvPr/>
        </p:nvSpPr>
        <p:spPr>
          <a:xfrm flipV="1">
            <a:off x="4165600" y="4300538"/>
            <a:ext cx="4876800" cy="1066800"/>
          </a:xfrm>
          <a:prstGeom prst="parallelogram">
            <a:avLst>
              <a:gd name="adj" fmla="val 85568"/>
            </a:avLst>
          </a:prstGeom>
          <a:solidFill>
            <a:schemeClr val="bg1"/>
          </a:solidFill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58379" name="Freeform 11"/>
          <p:cNvSpPr/>
          <p:nvPr/>
        </p:nvSpPr>
        <p:spPr>
          <a:xfrm>
            <a:off x="4343400" y="2986088"/>
            <a:ext cx="2438400" cy="21336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</a:cxnLst>
            <a:rect l="0" t="0" r="0" b="0"/>
            <a:pathLst>
              <a:path w="1152" h="1344">
                <a:moveTo>
                  <a:pt x="240" y="0"/>
                </a:moveTo>
                <a:lnTo>
                  <a:pt x="1152" y="1320"/>
                </a:lnTo>
                <a:lnTo>
                  <a:pt x="960" y="1344"/>
                </a:lnTo>
                <a:lnTo>
                  <a:pt x="0" y="180"/>
                </a:lnTo>
                <a:lnTo>
                  <a:pt x="240" y="0"/>
                </a:lnTo>
                <a:close/>
              </a:path>
            </a:pathLst>
          </a:custGeom>
          <a:solidFill>
            <a:srgbClr val="C00000">
              <a:alpha val="65097"/>
            </a:srgb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8380" name="Freeform 12"/>
          <p:cNvSpPr/>
          <p:nvPr/>
        </p:nvSpPr>
        <p:spPr>
          <a:xfrm>
            <a:off x="6381750" y="2471738"/>
            <a:ext cx="2997200" cy="262890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1416" h="1656">
                <a:moveTo>
                  <a:pt x="0" y="1656"/>
                </a:moveTo>
                <a:lnTo>
                  <a:pt x="1356" y="0"/>
                </a:lnTo>
                <a:lnTo>
                  <a:pt x="1416" y="0"/>
                </a:lnTo>
                <a:lnTo>
                  <a:pt x="204" y="1632"/>
                </a:lnTo>
                <a:lnTo>
                  <a:pt x="0" y="1656"/>
                </a:lnTo>
                <a:close/>
              </a:path>
            </a:pathLst>
          </a:custGeom>
          <a:solidFill>
            <a:srgbClr val="C00000">
              <a:alpha val="59999"/>
            </a:srgb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31" name="TextBox 1"/>
          <p:cNvSpPr txBox="1"/>
          <p:nvPr/>
        </p:nvSpPr>
        <p:spPr>
          <a:xfrm>
            <a:off x="5334000" y="6248400"/>
            <a:ext cx="3403600" cy="461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</a:rPr>
              <a:t>Hình 4.1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32" name="TextBox 2"/>
          <p:cNvSpPr txBox="1"/>
          <p:nvPr/>
        </p:nvSpPr>
        <p:spPr>
          <a:xfrm>
            <a:off x="946150" y="5761038"/>
            <a:ext cx="2641600" cy="4619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Gương phẳng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263900" y="4833938"/>
            <a:ext cx="2254250" cy="765175"/>
          </a:xfrm>
          <a:prstGeom prst="straightConnector1">
            <a:avLst/>
          </a:prstGeom>
          <a:ln w="3175">
            <a:solidFill>
              <a:schemeClr val="accent5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079750" y="6319838"/>
            <a:ext cx="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16450" y="6324600"/>
            <a:ext cx="12192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95350" y="76200"/>
            <a:ext cx="1048385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L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m thế n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o để hắt ánh sáng v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o đúng điểm A trên tường?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01600"/>
            <a:ext cx="6858000" cy="8318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nl-NL" altLang="x-none" sz="4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NỘI DUNG BÀI HỌC</a:t>
            </a:r>
            <a:endParaRPr lang="en-US" sz="48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209800"/>
            <a:ext cx="392557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sz="3600" b="1" i="0" u="none" strike="noStrike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HIỆN TƯỢNG PHẢN XẠ ÁNH SÁNG</a:t>
            </a:r>
            <a:endParaRPr kumimoji="0" sz="3600" b="1" i="0" u="none" strike="noStrike" kern="1200" cap="none" spc="0" normalizeH="0" baseline="0" noProof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8200" y="2209800"/>
            <a:ext cx="35052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sz="3600" b="1" i="0" u="none" strike="noStrike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ĐỊNH LUẬT PHẢN XẠ ÁNH SÁNG</a:t>
            </a:r>
            <a:endParaRPr kumimoji="0" sz="3600" b="1" i="0" u="none" strike="noStrike" kern="1200" cap="none" spc="0" normalizeH="0" baseline="0" noProof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0" y="2209800"/>
            <a:ext cx="35052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sz="3600" b="1" i="0" u="none" strike="noStrike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PHẢN XẠ VÀ PHẢN XẠ KHUẾCH TÁN</a:t>
            </a:r>
            <a:endParaRPr kumimoji="0" sz="3600" b="1" i="0" u="none" strike="noStrike" kern="1200" cap="none" spc="0" normalizeH="0" baseline="0" noProof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8" name="Straight Arrow Connector 7"/>
          <p:cNvCxnSpPr>
            <a:stCxn id="2" idx="2"/>
            <a:endCxn id="4" idx="0"/>
          </p:cNvCxnSpPr>
          <p:nvPr/>
        </p:nvCxnSpPr>
        <p:spPr>
          <a:xfrm flipH="1">
            <a:off x="2267585" y="933450"/>
            <a:ext cx="4209415" cy="1276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" idx="2"/>
            <a:endCxn id="6" idx="0"/>
          </p:cNvCxnSpPr>
          <p:nvPr/>
        </p:nvCxnSpPr>
        <p:spPr>
          <a:xfrm>
            <a:off x="6477000" y="933450"/>
            <a:ext cx="3657600" cy="1276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2"/>
            <a:endCxn id="5" idx="0"/>
          </p:cNvCxnSpPr>
          <p:nvPr/>
        </p:nvCxnSpPr>
        <p:spPr>
          <a:xfrm flipH="1">
            <a:off x="6400800" y="933450"/>
            <a:ext cx="76200" cy="1276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/>
          <p:nvPr/>
        </p:nvSpPr>
        <p:spPr>
          <a:xfrm>
            <a:off x="293053" y="152400"/>
            <a:ext cx="832294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HIỆN TƯỢNG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61" name="Picture 69" descr="Năm 2021 Hồ Hoàn Kiếm về đêm như thế nào? | Viet Fun Trav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874713"/>
            <a:ext cx="6667500" cy="5297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73050" y="1066800"/>
            <a:ext cx="4181475" cy="23082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600" dirty="0">
                <a:latin typeface="Times New Roman" panose="02020603050405020304" pitchFamily="18" charset="0"/>
              </a:rPr>
              <a:t>Quan sát Hình 16.1 v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600" dirty="0">
                <a:latin typeface="Times New Roman" panose="02020603050405020304" pitchFamily="18" charset="0"/>
              </a:rPr>
              <a:t> trả lời câu hỏi sau: </a:t>
            </a:r>
            <a:r>
              <a:rPr lang="en-US" sz="3600" b="1" dirty="0">
                <a:latin typeface="Times New Roman" panose="02020603050405020304" pitchFamily="18" charset="0"/>
              </a:rPr>
              <a:t>Ta nhìn thấy gì trên mặt nước?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0775" y="6178550"/>
            <a:ext cx="6575425" cy="5857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/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H.16.1. Ảnh của một vật qua mặt nước</a:t>
            </a:r>
            <a:endParaRPr lang="en-US" sz="3200" dirty="0">
              <a:solidFill>
                <a:srgbClr val="3333FF"/>
              </a:solidFill>
              <a:latin typeface=".VnTime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3429000"/>
            <a:ext cx="4343400" cy="17541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Hình 16.1 cho thấy hình ảnh của cảnh vật qua mặt nước.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1335</Words>
  <Application>Microsoft Office PowerPoint</Application>
  <PresentationFormat>Widescreen</PresentationFormat>
  <Paragraphs>174</Paragraphs>
  <Slides>33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宋体</vt:lpstr>
      <vt:lpstr>.VnTime</vt:lpstr>
      <vt:lpstr>Arial</vt:lpstr>
      <vt:lpstr>Calibri</vt:lpstr>
      <vt:lpstr>Courier New</vt:lpstr>
      <vt:lpstr>Segoe UI</vt:lpstr>
      <vt:lpstr>Times New Roman</vt:lpstr>
      <vt:lpstr>Wingdings</vt:lpstr>
      <vt:lpstr>Wingdings 2</vt:lpstr>
      <vt:lpstr>Office Theme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73</cp:revision>
  <dcterms:created xsi:type="dcterms:W3CDTF">2022-07-16T07:28:00Z</dcterms:created>
  <dcterms:modified xsi:type="dcterms:W3CDTF">2025-03-06T03:37:08Z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535CB928195C4AEC888CAA41C8FB4637</vt:lpwstr>
  </property>
  <property fmtid="{D5CDD505-2E9C-101B-9397-08002B2CF9AE}" pid="3" name="KSOProductBuildVer">
    <vt:lpwstr>1033-11.2.0.11486</vt:lpwstr>
  </property>
</Properties>
</file>