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8"/>
  </p:notesMasterIdLst>
  <p:sldIdLst>
    <p:sldId id="260" r:id="rId3"/>
    <p:sldId id="262" r:id="rId4"/>
    <p:sldId id="259" r:id="rId5"/>
    <p:sldId id="263" r:id="rId6"/>
    <p:sldId id="273" r:id="rId7"/>
    <p:sldId id="266" r:id="rId8"/>
    <p:sldId id="274" r:id="rId9"/>
    <p:sldId id="275" r:id="rId10"/>
    <p:sldId id="276" r:id="rId11"/>
    <p:sldId id="277" r:id="rId12"/>
    <p:sldId id="278" r:id="rId13"/>
    <p:sldId id="280" r:id="rId14"/>
    <p:sldId id="281" r:id="rId15"/>
    <p:sldId id="282" r:id="rId16"/>
    <p:sldId id="267" r:id="rId17"/>
    <p:sldId id="283" r:id="rId18"/>
    <p:sldId id="268" r:id="rId19"/>
    <p:sldId id="289" r:id="rId20"/>
    <p:sldId id="284" r:id="rId21"/>
    <p:sldId id="270" r:id="rId22"/>
    <p:sldId id="272" r:id="rId23"/>
    <p:sldId id="256" r:id="rId24"/>
    <p:sldId id="287" r:id="rId25"/>
    <p:sldId id="288" r:id="rId26"/>
    <p:sldId id="28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618" y="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D4ACA-145F-405D-B638-BD3F6CA699A1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5A234-C9F3-433B-8415-6FD8094AB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558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1E1DB-2B51-4C2D-8C38-42E528817BC1}" type="slidenum">
              <a:rPr lang="vi-VN" smtClean="0"/>
              <a:t>17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6438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1E1DB-2B51-4C2D-8C38-42E528817BC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5022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4E4C-C7EC-4E35-BAA0-77CD60F60F92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6243-BF20-4CC8-ADAB-CBFE8446A1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4E4C-C7EC-4E35-BAA0-77CD60F60F92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6243-BF20-4CC8-ADAB-CBFE8446A1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4E4C-C7EC-4E35-BAA0-77CD60F60F92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6243-BF20-4CC8-ADAB-CBFE8446A1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14061-592A-45C5-8599-14E6FBA4429B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2F844-AD31-4CBB-B805-DE51D5B44722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3E2366-F2A4-483B-89D2-3ACA302AFF6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2389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C1FB65-62BC-44B4-939C-9CC8C90EC02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129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B717C7-1100-4114-92F2-7E514EBCBFE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3860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63F49F-6881-45E5-AA18-474B8311EC8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60369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252935-6B3C-499B-B9C3-1602704C507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2528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352AB0-A8D0-4AB9-914D-79241ED2C98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3933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4E4C-C7EC-4E35-BAA0-77CD60F60F92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6243-BF20-4CC8-ADAB-CBFE8446A1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88B9F5-A4C4-4DF6-901A-1B2DC42657B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1316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B9EC51-987B-4D14-9E75-0E64E4C6EA8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01558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FC3D98-B554-48B5-B51F-90D61AF95E0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197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7DD033-FDEF-41DC-97BF-24CEDAFC1EA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09389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159932-1188-4576-9EE9-B2FB05EAEF1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64949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B1A0A9-08AE-480D-8E46-950AE990DD9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05413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1A9FED-220D-4376-A64E-C78DEC53796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006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4E4C-C7EC-4E35-BAA0-77CD60F60F92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6243-BF20-4CC8-ADAB-CBFE8446A1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4E4C-C7EC-4E35-BAA0-77CD60F60F92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6243-BF20-4CC8-ADAB-CBFE8446A1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4E4C-C7EC-4E35-BAA0-77CD60F60F92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6243-BF20-4CC8-ADAB-CBFE8446A1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4E4C-C7EC-4E35-BAA0-77CD60F60F92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6243-BF20-4CC8-ADAB-CBFE8446A1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4E4C-C7EC-4E35-BAA0-77CD60F60F92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6243-BF20-4CC8-ADAB-CBFE8446A1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4E4C-C7EC-4E35-BAA0-77CD60F60F92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6243-BF20-4CC8-ADAB-CBFE8446A1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4E4C-C7EC-4E35-BAA0-77CD60F60F92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6243-BF20-4CC8-ADAB-CBFE8446A1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34E4C-C7EC-4E35-BAA0-77CD60F60F92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36243-BF20-4CC8-ADAB-CBFE8446A1F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D8D6D1-583D-4D82-B2E9-10F798D35B7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5234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3800" kern="1200">
          <a:solidFill>
            <a:srgbClr val="00808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800">
          <a:solidFill>
            <a:srgbClr val="008080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800">
          <a:solidFill>
            <a:srgbClr val="008080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800">
          <a:solidFill>
            <a:srgbClr val="008080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800">
          <a:solidFill>
            <a:srgbClr val="008080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800">
          <a:solidFill>
            <a:srgbClr val="008080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800">
          <a:solidFill>
            <a:srgbClr val="008080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800">
          <a:solidFill>
            <a:srgbClr val="008080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800">
          <a:solidFill>
            <a:srgbClr val="008080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 kern="1200">
          <a:solidFill>
            <a:srgbClr val="00808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938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875" y="541635"/>
            <a:ext cx="2247900" cy="3038098"/>
          </a:xfrm>
          <a:prstGeom prst="rect">
            <a:avLst/>
          </a:prstGeom>
        </p:spPr>
      </p:pic>
      <p:pic>
        <p:nvPicPr>
          <p:cNvPr id="4" name="image939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95085" y="1003300"/>
            <a:ext cx="3024665" cy="24417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200025" y="3796660"/>
            <a:ext cx="708659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a. Xe cứu thương                                          b. Xe cứu hỏa</a:t>
            </a:r>
            <a:r>
              <a:rPr lang="en-US" sz="20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vi-VN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3805562"/>
            <a:ext cx="1774626" cy="224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Callout 8"/>
          <p:cNvSpPr/>
          <p:nvPr/>
        </p:nvSpPr>
        <p:spPr>
          <a:xfrm>
            <a:off x="5719761" y="465435"/>
            <a:ext cx="3195639" cy="2539360"/>
          </a:xfrm>
          <a:prstGeom prst="wedgeEllipseCallout">
            <a:avLst>
              <a:gd name="adj1" fmla="val 1819"/>
              <a:gd name="adj2" fmla="val 88006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</a:rPr>
              <a:t>ĐỌC TÊN CÁC CHỮ GHI Ở TRƯỚC XE</a:t>
            </a:r>
          </a:p>
          <a:p>
            <a:pPr algn="ctr"/>
            <a:endParaRPr lang="vi-VN" sz="2400" b="1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54829" y="3579732"/>
            <a:ext cx="4003121" cy="20082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b="1">
              <a:solidFill>
                <a:schemeClr val="accent2"/>
              </a:solidFill>
            </a:endParaRPr>
          </a:p>
          <a:p>
            <a:r>
              <a:rPr lang="en-US" sz="2000" b="1">
                <a:solidFill>
                  <a:schemeClr val="accent2"/>
                </a:solidFill>
              </a:rPr>
              <a:t>- Vì sao ở xe cứu thương, xe cứu hỏa thường có các dòng chữ viết ngược như vậy?</a:t>
            </a:r>
          </a:p>
          <a:p>
            <a:r>
              <a:rPr lang="en-US" sz="2000" b="1">
                <a:solidFill>
                  <a:schemeClr val="accent2"/>
                </a:solidFill>
              </a:rPr>
              <a:t>- Muốn dễ đọc tên ta có thể dùng những giải pháp nào? Có thể dùng dụng cụ bổ trợ gì?</a:t>
            </a:r>
            <a:endParaRPr lang="vi-VN" sz="2000" b="1">
              <a:solidFill>
                <a:schemeClr val="accent2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3771900" y="5753100"/>
            <a:ext cx="1104900" cy="749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2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63" name="Freeform 11" descr="Sand"/>
          <p:cNvSpPr/>
          <p:nvPr/>
        </p:nvSpPr>
        <p:spPr bwMode="auto">
          <a:xfrm>
            <a:off x="2514600" y="4267200"/>
            <a:ext cx="4419600" cy="2438400"/>
          </a:xfrm>
          <a:custGeom>
            <a:avLst/>
            <a:gdLst>
              <a:gd name="T0" fmla="*/ 4419600 w 4788"/>
              <a:gd name="T1" fmla="*/ 754743 h 2016"/>
              <a:gd name="T2" fmla="*/ 3223317 w 4788"/>
              <a:gd name="T3" fmla="*/ 2438400 h 2016"/>
              <a:gd name="T4" fmla="*/ 0 w 4788"/>
              <a:gd name="T5" fmla="*/ 1596571 h 2016"/>
              <a:gd name="T6" fmla="*/ 1273820 w 4788"/>
              <a:gd name="T7" fmla="*/ 0 h 201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788" h="2016">
                <a:moveTo>
                  <a:pt x="4788" y="624"/>
                </a:moveTo>
                <a:lnTo>
                  <a:pt x="3492" y="2016"/>
                </a:lnTo>
                <a:lnTo>
                  <a:pt x="0" y="1320"/>
                </a:lnTo>
                <a:lnTo>
                  <a:pt x="1380" y="0"/>
                </a:lnTo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80808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564" name="AutoShape 12"/>
          <p:cNvSpPr>
            <a:spLocks noChangeArrowheads="1"/>
          </p:cNvSpPr>
          <p:nvPr/>
        </p:nvSpPr>
        <p:spPr bwMode="auto">
          <a:xfrm>
            <a:off x="3048000" y="5181600"/>
            <a:ext cx="609600" cy="685800"/>
          </a:xfrm>
          <a:prstGeom prst="cube">
            <a:avLst>
              <a:gd name="adj" fmla="val 875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565" name="AutoShape 13"/>
          <p:cNvSpPr>
            <a:spLocks noChangeArrowheads="1"/>
          </p:cNvSpPr>
          <p:nvPr/>
        </p:nvSpPr>
        <p:spPr bwMode="auto">
          <a:xfrm>
            <a:off x="3200400" y="4114800"/>
            <a:ext cx="260350" cy="1524000"/>
          </a:xfrm>
          <a:prstGeom prst="cube">
            <a:avLst>
              <a:gd name="adj" fmla="val 875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566" name="AutoShape 14"/>
          <p:cNvSpPr>
            <a:spLocks noChangeArrowheads="1"/>
          </p:cNvSpPr>
          <p:nvPr/>
        </p:nvSpPr>
        <p:spPr bwMode="auto">
          <a:xfrm rot="5400000">
            <a:off x="3505200" y="3657600"/>
            <a:ext cx="2286000" cy="2590800"/>
          </a:xfrm>
          <a:prstGeom prst="parallelogram">
            <a:avLst>
              <a:gd name="adj" fmla="val 18190"/>
            </a:avLst>
          </a:prstGeom>
          <a:solidFill>
            <a:srgbClr val="FFFFFF">
              <a:alpha val="43137"/>
            </a:srgbClr>
          </a:solidFill>
          <a:ln w="9525">
            <a:solidFill>
              <a:schemeClr val="bg2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1567" name="Picture 15" descr="battery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85459">
            <a:off x="3715544" y="5428456"/>
            <a:ext cx="64135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68" name="Picture 16" descr="battery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85459">
            <a:off x="4020344" y="4880988"/>
            <a:ext cx="64135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69" name="AutoShape 17"/>
          <p:cNvSpPr>
            <a:spLocks noChangeArrowheads="1"/>
          </p:cNvSpPr>
          <p:nvPr/>
        </p:nvSpPr>
        <p:spPr bwMode="auto">
          <a:xfrm>
            <a:off x="5867400" y="4343400"/>
            <a:ext cx="238125" cy="1600200"/>
          </a:xfrm>
          <a:prstGeom prst="cube">
            <a:avLst>
              <a:gd name="adj" fmla="val 875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570" name="AutoShape 18"/>
          <p:cNvSpPr>
            <a:spLocks noChangeArrowheads="1"/>
          </p:cNvSpPr>
          <p:nvPr/>
        </p:nvSpPr>
        <p:spPr bwMode="auto">
          <a:xfrm>
            <a:off x="5715000" y="5486400"/>
            <a:ext cx="609600" cy="762000"/>
          </a:xfrm>
          <a:prstGeom prst="cube">
            <a:avLst>
              <a:gd name="adj" fmla="val 875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571" name="Line 19"/>
          <p:cNvSpPr>
            <a:spLocks noChangeShapeType="1"/>
          </p:cNvSpPr>
          <p:nvPr/>
        </p:nvSpPr>
        <p:spPr bwMode="auto">
          <a:xfrm>
            <a:off x="3352800" y="4267200"/>
            <a:ext cx="0" cy="13716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576" name="Text Box 24"/>
          <p:cNvSpPr txBox="1">
            <a:spLocks noChangeArrowheads="1"/>
          </p:cNvSpPr>
          <p:nvPr/>
        </p:nvSpPr>
        <p:spPr bwMode="auto">
          <a:xfrm>
            <a:off x="152400" y="762000"/>
            <a:ext cx="825181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none" dirty="0">
                <a:solidFill>
                  <a:srgbClr val="FF3300"/>
                </a:solidFill>
              </a:rPr>
              <a:t>C2.</a:t>
            </a:r>
            <a:r>
              <a:rPr lang="en-US" sz="2400" u="none" dirty="0">
                <a:solidFill>
                  <a:schemeClr val="accent2"/>
                </a:solidFill>
              </a:rPr>
              <a:t> </a:t>
            </a:r>
            <a:r>
              <a:rPr lang="en-US" sz="2400" b="1" u="none" dirty="0" err="1">
                <a:solidFill>
                  <a:schemeClr val="accent2"/>
                </a:solidFill>
              </a:rPr>
              <a:t>Dùng</a:t>
            </a:r>
            <a:r>
              <a:rPr lang="en-US" sz="2400" b="1" u="none" dirty="0">
                <a:solidFill>
                  <a:schemeClr val="accent2"/>
                </a:solidFill>
              </a:rPr>
              <a:t> </a:t>
            </a:r>
            <a:r>
              <a:rPr lang="en-US" sz="2400" b="1" u="none" dirty="0" err="1">
                <a:solidFill>
                  <a:schemeClr val="accent2"/>
                </a:solidFill>
              </a:rPr>
              <a:t>viên</a:t>
            </a:r>
            <a:r>
              <a:rPr lang="en-US" sz="2400" b="1" u="none" dirty="0">
                <a:solidFill>
                  <a:schemeClr val="accent2"/>
                </a:solidFill>
              </a:rPr>
              <a:t> pin </a:t>
            </a:r>
            <a:r>
              <a:rPr lang="en-US" sz="2400" b="1" u="none" dirty="0" err="1">
                <a:solidFill>
                  <a:schemeClr val="accent2"/>
                </a:solidFill>
              </a:rPr>
              <a:t>thứ</a:t>
            </a:r>
            <a:r>
              <a:rPr lang="en-US" sz="2400" b="1" u="none" dirty="0">
                <a:solidFill>
                  <a:schemeClr val="accent2"/>
                </a:solidFill>
              </a:rPr>
              <a:t> 2 </a:t>
            </a:r>
            <a:r>
              <a:rPr lang="en-US" sz="2400" b="1" u="none" dirty="0" err="1">
                <a:solidFill>
                  <a:schemeClr val="accent2"/>
                </a:solidFill>
              </a:rPr>
              <a:t>đúng</a:t>
            </a:r>
            <a:r>
              <a:rPr lang="en-US" sz="2400" b="1" u="none" dirty="0">
                <a:solidFill>
                  <a:schemeClr val="accent2"/>
                </a:solidFill>
              </a:rPr>
              <a:t> </a:t>
            </a:r>
            <a:r>
              <a:rPr lang="en-US" sz="2400" b="1" u="none" dirty="0" err="1">
                <a:solidFill>
                  <a:schemeClr val="accent2"/>
                </a:solidFill>
              </a:rPr>
              <a:t>bằng</a:t>
            </a:r>
            <a:r>
              <a:rPr lang="en-US" sz="2400" b="1" u="none" dirty="0">
                <a:solidFill>
                  <a:schemeClr val="accent2"/>
                </a:solidFill>
              </a:rPr>
              <a:t> </a:t>
            </a:r>
            <a:r>
              <a:rPr lang="en-US" sz="2400" b="1" u="none" dirty="0" err="1">
                <a:solidFill>
                  <a:schemeClr val="accent2"/>
                </a:solidFill>
              </a:rPr>
              <a:t>viên</a:t>
            </a:r>
            <a:r>
              <a:rPr lang="en-US" sz="2400" b="1" u="none" dirty="0">
                <a:solidFill>
                  <a:schemeClr val="accent2"/>
                </a:solidFill>
              </a:rPr>
              <a:t> pin </a:t>
            </a:r>
            <a:r>
              <a:rPr lang="en-US" sz="2400" b="1" u="none" dirty="0" err="1">
                <a:solidFill>
                  <a:schemeClr val="accent2"/>
                </a:solidFill>
              </a:rPr>
              <a:t>thứ</a:t>
            </a:r>
            <a:r>
              <a:rPr lang="en-US" sz="2400" b="1" u="none" dirty="0">
                <a:solidFill>
                  <a:schemeClr val="accent2"/>
                </a:solidFill>
              </a:rPr>
              <a:t> </a:t>
            </a:r>
            <a:r>
              <a:rPr lang="en-US" sz="2400" b="1" u="none" dirty="0" err="1">
                <a:solidFill>
                  <a:schemeClr val="accent2"/>
                </a:solidFill>
              </a:rPr>
              <a:t>nhất</a:t>
            </a:r>
            <a:r>
              <a:rPr lang="en-US" sz="2400" b="1" u="none" dirty="0">
                <a:solidFill>
                  <a:schemeClr val="accent2"/>
                </a:solidFill>
              </a:rPr>
              <a:t> </a:t>
            </a:r>
            <a:r>
              <a:rPr lang="en-US" sz="2400" b="1" u="none" dirty="0" err="1">
                <a:solidFill>
                  <a:schemeClr val="accent2"/>
                </a:solidFill>
              </a:rPr>
              <a:t>đưa</a:t>
            </a:r>
            <a:r>
              <a:rPr lang="en-US" sz="2400" b="1" u="none" dirty="0">
                <a:solidFill>
                  <a:schemeClr val="accent2"/>
                </a:solidFill>
              </a:rPr>
              <a:t> </a:t>
            </a:r>
            <a:r>
              <a:rPr lang="en-US" sz="2400" b="1" u="none" dirty="0" err="1">
                <a:solidFill>
                  <a:schemeClr val="accent2"/>
                </a:solidFill>
              </a:rPr>
              <a:t>ra</a:t>
            </a:r>
            <a:r>
              <a:rPr lang="en-US" sz="2400" b="1" u="none" dirty="0">
                <a:solidFill>
                  <a:schemeClr val="accent2"/>
                </a:solidFill>
              </a:rPr>
              <a:t> </a:t>
            </a:r>
            <a:r>
              <a:rPr lang="en-US" sz="2400" b="1" u="none" dirty="0" err="1">
                <a:solidFill>
                  <a:schemeClr val="accent2"/>
                </a:solidFill>
              </a:rPr>
              <a:t>sau</a:t>
            </a:r>
            <a:r>
              <a:rPr lang="en-US" sz="2400" b="1" u="none" dirty="0">
                <a:solidFill>
                  <a:schemeClr val="accent2"/>
                </a:solidFill>
              </a:rPr>
              <a:t> </a:t>
            </a:r>
            <a:r>
              <a:rPr lang="en-US" sz="2400" b="1" u="none" dirty="0" err="1">
                <a:solidFill>
                  <a:schemeClr val="accent2"/>
                </a:solidFill>
              </a:rPr>
              <a:t>tấm</a:t>
            </a:r>
            <a:r>
              <a:rPr lang="en-US" sz="2400" b="1" u="none" dirty="0">
                <a:solidFill>
                  <a:schemeClr val="accent2"/>
                </a:solidFill>
              </a:rPr>
              <a:t> </a:t>
            </a:r>
            <a:r>
              <a:rPr lang="en-US" sz="2400" b="1" u="none" dirty="0" err="1">
                <a:solidFill>
                  <a:schemeClr val="accent2"/>
                </a:solidFill>
              </a:rPr>
              <a:t>kính</a:t>
            </a:r>
            <a:r>
              <a:rPr lang="en-US" sz="2400" b="1" u="none" dirty="0">
                <a:solidFill>
                  <a:schemeClr val="accent2"/>
                </a:solidFill>
              </a:rPr>
              <a:t> </a:t>
            </a:r>
            <a:r>
              <a:rPr lang="en-US" sz="2400" b="1" u="none" dirty="0" err="1">
                <a:solidFill>
                  <a:schemeClr val="accent2"/>
                </a:solidFill>
              </a:rPr>
              <a:t>để</a:t>
            </a:r>
            <a:r>
              <a:rPr lang="en-US" sz="2400" b="1" u="none" dirty="0">
                <a:solidFill>
                  <a:schemeClr val="accent2"/>
                </a:solidFill>
              </a:rPr>
              <a:t> </a:t>
            </a:r>
            <a:r>
              <a:rPr lang="en-US" sz="2400" b="1" u="none" dirty="0" err="1">
                <a:solidFill>
                  <a:schemeClr val="accent2"/>
                </a:solidFill>
              </a:rPr>
              <a:t>kiểm</a:t>
            </a:r>
            <a:r>
              <a:rPr lang="en-US" sz="2400" b="1" u="none" dirty="0">
                <a:solidFill>
                  <a:schemeClr val="accent2"/>
                </a:solidFill>
              </a:rPr>
              <a:t> </a:t>
            </a:r>
            <a:r>
              <a:rPr lang="en-US" sz="2400" b="1" u="none" dirty="0" err="1">
                <a:solidFill>
                  <a:schemeClr val="accent2"/>
                </a:solidFill>
              </a:rPr>
              <a:t>tra</a:t>
            </a:r>
            <a:r>
              <a:rPr lang="en-US" sz="2400" b="1" u="none" dirty="0">
                <a:solidFill>
                  <a:schemeClr val="accent2"/>
                </a:solidFill>
              </a:rPr>
              <a:t> </a:t>
            </a:r>
            <a:r>
              <a:rPr lang="en-US" sz="2400" b="1" u="none" dirty="0" err="1">
                <a:solidFill>
                  <a:schemeClr val="accent2"/>
                </a:solidFill>
              </a:rPr>
              <a:t>dự</a:t>
            </a:r>
            <a:r>
              <a:rPr lang="en-US" sz="2400" b="1" u="none" dirty="0">
                <a:solidFill>
                  <a:schemeClr val="accent2"/>
                </a:solidFill>
              </a:rPr>
              <a:t> </a:t>
            </a:r>
            <a:r>
              <a:rPr lang="en-US" sz="2400" b="1" u="none" dirty="0" err="1">
                <a:solidFill>
                  <a:schemeClr val="accent2"/>
                </a:solidFill>
              </a:rPr>
              <a:t>đoán</a:t>
            </a:r>
            <a:r>
              <a:rPr lang="en-US" sz="2400" b="1" u="none" dirty="0">
                <a:solidFill>
                  <a:schemeClr val="accent2"/>
                </a:solidFill>
              </a:rPr>
              <a:t> </a:t>
            </a:r>
            <a:r>
              <a:rPr lang="en-US" sz="2400" b="1" u="none" dirty="0" err="1">
                <a:solidFill>
                  <a:schemeClr val="accent2"/>
                </a:solidFill>
              </a:rPr>
              <a:t>độ</a:t>
            </a:r>
            <a:r>
              <a:rPr lang="en-US" sz="2400" b="1" u="none" dirty="0">
                <a:solidFill>
                  <a:schemeClr val="accent2"/>
                </a:solidFill>
              </a:rPr>
              <a:t> </a:t>
            </a:r>
            <a:r>
              <a:rPr lang="en-US" sz="2400" b="1" u="none" dirty="0" err="1">
                <a:solidFill>
                  <a:schemeClr val="accent2"/>
                </a:solidFill>
              </a:rPr>
              <a:t>lớn</a:t>
            </a:r>
            <a:r>
              <a:rPr lang="en-US" sz="2400" b="1" u="none" dirty="0">
                <a:solidFill>
                  <a:schemeClr val="accent2"/>
                </a:solidFill>
              </a:rPr>
              <a:t> </a:t>
            </a:r>
            <a:r>
              <a:rPr lang="en-US" sz="2400" b="1" u="none" dirty="0" err="1">
                <a:solidFill>
                  <a:schemeClr val="accent2"/>
                </a:solidFill>
              </a:rPr>
              <a:t>ảnh</a:t>
            </a:r>
            <a:r>
              <a:rPr lang="en-US" sz="2400" b="1" u="none" dirty="0">
                <a:solidFill>
                  <a:schemeClr val="accent2"/>
                </a:solidFill>
              </a:rPr>
              <a:t>.</a:t>
            </a:r>
          </a:p>
        </p:txBody>
      </p:sp>
      <p:pic>
        <p:nvPicPr>
          <p:cNvPr id="151585" name="Picture 33" descr="battery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85459">
            <a:off x="9430544" y="5047456"/>
            <a:ext cx="64135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21"/>
          <p:cNvSpPr txBox="1">
            <a:spLocks noChangeArrowheads="1"/>
          </p:cNvSpPr>
          <p:nvPr/>
        </p:nvSpPr>
        <p:spPr bwMode="auto">
          <a:xfrm rot="10800000" flipV="1">
            <a:off x="361950" y="2385774"/>
            <a:ext cx="817245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u="non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</a:t>
            </a:r>
            <a:r>
              <a:rPr lang="en-US" sz="2800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800" u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u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u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u="non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800" u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800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800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800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u="non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247649" y="1524000"/>
            <a:ext cx="813435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 u="none" dirty="0" smtClean="0"/>
              <a:t>+</a:t>
            </a:r>
            <a:r>
              <a:rPr lang="en-US" altLang="en-US" sz="2800" b="1" i="1" u="none" dirty="0" err="1" smtClean="0"/>
              <a:t>Độ</a:t>
            </a:r>
            <a:r>
              <a:rPr lang="en-US" altLang="en-US" sz="2800" b="1" i="1" u="none" dirty="0" smtClean="0"/>
              <a:t> </a:t>
            </a:r>
            <a:r>
              <a:rPr lang="en-US" altLang="en-US" sz="2800" b="1" i="1" u="none" dirty="0" err="1"/>
              <a:t>lớn</a:t>
            </a:r>
            <a:r>
              <a:rPr lang="en-US" altLang="en-US" sz="2800" b="1" i="1" u="none" dirty="0"/>
              <a:t> </a:t>
            </a:r>
            <a:r>
              <a:rPr lang="en-US" altLang="en-US" sz="2800" b="1" i="1" u="none" dirty="0" err="1"/>
              <a:t>của</a:t>
            </a:r>
            <a:r>
              <a:rPr lang="en-US" altLang="en-US" sz="2800" b="1" i="1" u="none" dirty="0"/>
              <a:t> </a:t>
            </a:r>
            <a:r>
              <a:rPr lang="en-US" altLang="en-US" sz="2800" b="1" i="1" u="none" dirty="0" err="1"/>
              <a:t>ảnh</a:t>
            </a:r>
            <a:r>
              <a:rPr lang="en-US" altLang="en-US" sz="2800" b="1" i="1" u="none" dirty="0"/>
              <a:t> </a:t>
            </a:r>
            <a:r>
              <a:rPr lang="en-US" altLang="en-US" sz="2800" b="1" i="1" u="none" dirty="0" smtClean="0"/>
              <a:t> </a:t>
            </a:r>
            <a:r>
              <a:rPr lang="en-US" altLang="en-US" sz="2800" b="1" i="1" u="none" dirty="0" err="1"/>
              <a:t>tạo</a:t>
            </a:r>
            <a:r>
              <a:rPr lang="en-US" altLang="en-US" sz="2800" b="1" i="1" u="none" dirty="0"/>
              <a:t> </a:t>
            </a:r>
            <a:r>
              <a:rPr lang="en-US" altLang="en-US" sz="2800" b="1" i="1" u="none" dirty="0" err="1"/>
              <a:t>bởi</a:t>
            </a:r>
            <a:r>
              <a:rPr lang="en-US" altLang="en-US" sz="2800" b="1" i="1" u="none" dirty="0"/>
              <a:t> </a:t>
            </a:r>
            <a:r>
              <a:rPr lang="en-US" altLang="en-US" sz="2800" b="1" i="1" u="none" dirty="0" err="1"/>
              <a:t>gương</a:t>
            </a:r>
            <a:r>
              <a:rPr lang="en-US" altLang="en-US" sz="2800" b="1" i="1" u="none" dirty="0"/>
              <a:t> </a:t>
            </a:r>
            <a:r>
              <a:rPr lang="en-US" altLang="en-US" sz="2800" b="1" i="1" u="none" dirty="0" err="1"/>
              <a:t>phẳng</a:t>
            </a:r>
            <a:r>
              <a:rPr lang="en-US" altLang="en-US" sz="2800" b="1" i="1" u="none" dirty="0"/>
              <a:t> ……….. </a:t>
            </a:r>
            <a:r>
              <a:rPr lang="en-US" altLang="en-US" sz="2800" b="1" i="1" u="none" dirty="0" err="1"/>
              <a:t>độ</a:t>
            </a:r>
            <a:r>
              <a:rPr lang="en-US" altLang="en-US" sz="2800" b="1" i="1" u="none" dirty="0"/>
              <a:t> </a:t>
            </a:r>
            <a:r>
              <a:rPr lang="en-US" altLang="en-US" sz="2800" b="1" i="1" u="none" dirty="0" err="1"/>
              <a:t>lớn</a:t>
            </a:r>
            <a:r>
              <a:rPr lang="en-US" altLang="en-US" sz="2800" b="1" i="1" u="none" dirty="0"/>
              <a:t> </a:t>
            </a:r>
            <a:r>
              <a:rPr lang="en-US" altLang="en-US" sz="2800" b="1" i="1" u="none" dirty="0" err="1"/>
              <a:t>của</a:t>
            </a:r>
            <a:r>
              <a:rPr lang="en-US" altLang="en-US" sz="2800" b="1" i="1" u="none" dirty="0"/>
              <a:t> </a:t>
            </a:r>
            <a:r>
              <a:rPr lang="en-US" altLang="en-US" sz="2800" b="1" i="1" u="none" dirty="0" err="1"/>
              <a:t>vật</a:t>
            </a:r>
            <a:endParaRPr lang="en-US" altLang="en-US" sz="2800" b="1" i="1" u="none" dirty="0"/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6172200" y="1461868"/>
            <a:ext cx="1143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 dirty="0" err="1">
                <a:solidFill>
                  <a:srgbClr val="0000FF"/>
                </a:solidFill>
              </a:rPr>
              <a:t>bằng</a:t>
            </a:r>
            <a:endParaRPr lang="en-US" altLang="en-US" sz="2800" b="1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151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151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151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151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151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2000"/>
                                        <p:tgtEl>
                                          <p:spTgt spid="151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2000"/>
                                        <p:tgtEl>
                                          <p:spTgt spid="151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2000"/>
                                        <p:tgtEl>
                                          <p:spTgt spid="151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2000"/>
                                        <p:tgtEl>
                                          <p:spTgt spid="15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2000"/>
                                        <p:tgtEl>
                                          <p:spTgt spid="151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1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1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1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6 L -0.59166 -0.02222 " pathEditMode="relative" ptsTypes="AA">
                                      <p:cBhvr>
                                        <p:cTn id="53" dur="5000" fill="hold"/>
                                        <p:tgtEl>
                                          <p:spTgt spid="1515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51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51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1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63" grpId="0" animBg="1"/>
      <p:bldP spid="151564" grpId="0" animBg="1"/>
      <p:bldP spid="151565" grpId="0" animBg="1"/>
      <p:bldP spid="151566" grpId="0" animBg="1"/>
      <p:bldP spid="151569" grpId="0" animBg="1"/>
      <p:bldP spid="151570" grpId="0" animBg="1"/>
      <p:bldP spid="151571" grpId="0" animBg="1"/>
      <p:bldP spid="151576" grpId="0"/>
      <p:bldP spid="151576" grpId="1"/>
      <p:bldP spid="19" grpId="0"/>
      <p:bldP spid="19" grpId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25" name="Text Box 21"/>
          <p:cNvSpPr txBox="1">
            <a:spLocks noChangeArrowheads="1"/>
          </p:cNvSpPr>
          <p:nvPr/>
        </p:nvSpPr>
        <p:spPr bwMode="auto">
          <a:xfrm rot="10800000" flipV="1">
            <a:off x="304800" y="780127"/>
            <a:ext cx="8404274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u="none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u="none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u="none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u="none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u="none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u="none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u="none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u="none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800" u="none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u="none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u="none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800" u="none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u="none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u="none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800" u="none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2800" u="none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u="none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u="none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u="none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u="none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sz="2800" u="none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28600" y="2590800"/>
            <a:ext cx="87630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 smtClean="0"/>
              <a:t>Kết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luận</a:t>
            </a:r>
            <a:r>
              <a:rPr lang="en-US" altLang="en-US" sz="2800" dirty="0" smtClean="0"/>
              <a:t> 2: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u="none" dirty="0" smtClean="0"/>
              <a:t>+ </a:t>
            </a:r>
            <a:r>
              <a:rPr lang="en-US" altLang="en-US" sz="2800" u="none" dirty="0" err="1" smtClean="0"/>
              <a:t>Độ</a:t>
            </a:r>
            <a:r>
              <a:rPr lang="en-US" altLang="en-US" sz="2800" u="none" dirty="0" smtClean="0"/>
              <a:t> </a:t>
            </a:r>
            <a:r>
              <a:rPr lang="en-US" altLang="en-US" sz="2800" u="none" dirty="0" err="1"/>
              <a:t>lớn</a:t>
            </a:r>
            <a:r>
              <a:rPr lang="en-US" altLang="en-US" sz="2800" u="none" dirty="0"/>
              <a:t> </a:t>
            </a:r>
            <a:r>
              <a:rPr lang="en-US" altLang="en-US" sz="2800" u="none" dirty="0" err="1"/>
              <a:t>của</a:t>
            </a:r>
            <a:r>
              <a:rPr lang="en-US" altLang="en-US" sz="2800" u="none" dirty="0"/>
              <a:t> </a:t>
            </a:r>
            <a:r>
              <a:rPr lang="en-US" altLang="en-US" sz="2800" u="none" dirty="0" err="1"/>
              <a:t>ảnh</a:t>
            </a:r>
            <a:r>
              <a:rPr lang="en-US" altLang="en-US" sz="2800" u="none" dirty="0"/>
              <a:t> </a:t>
            </a:r>
            <a:r>
              <a:rPr lang="en-US" altLang="en-US" sz="2800" u="none" dirty="0" smtClean="0"/>
              <a:t> </a:t>
            </a:r>
            <a:r>
              <a:rPr lang="en-US" altLang="en-US" sz="2800" u="none" dirty="0" err="1"/>
              <a:t>tạo</a:t>
            </a:r>
            <a:r>
              <a:rPr lang="en-US" altLang="en-US" sz="2800" u="none" dirty="0"/>
              <a:t> </a:t>
            </a:r>
            <a:r>
              <a:rPr lang="en-US" altLang="en-US" sz="2800" u="none" dirty="0" err="1"/>
              <a:t>bởi</a:t>
            </a:r>
            <a:r>
              <a:rPr lang="en-US" altLang="en-US" sz="2800" u="none" dirty="0"/>
              <a:t> </a:t>
            </a:r>
            <a:r>
              <a:rPr lang="en-US" altLang="en-US" sz="2800" u="none" dirty="0" err="1"/>
              <a:t>gương</a:t>
            </a:r>
            <a:r>
              <a:rPr lang="en-US" altLang="en-US" sz="2800" u="none" dirty="0"/>
              <a:t> </a:t>
            </a:r>
            <a:r>
              <a:rPr lang="en-US" altLang="en-US" sz="2800" u="none" dirty="0" err="1" smtClean="0"/>
              <a:t>phẳng</a:t>
            </a:r>
            <a:r>
              <a:rPr lang="en-US" altLang="en-US" sz="2800" u="none" dirty="0"/>
              <a:t> </a:t>
            </a:r>
            <a:r>
              <a:rPr lang="en-US" altLang="en-US" sz="2800" u="none" dirty="0" err="1" smtClean="0">
                <a:solidFill>
                  <a:srgbClr val="FF0000"/>
                </a:solidFill>
              </a:rPr>
              <a:t>bằng</a:t>
            </a:r>
            <a:r>
              <a:rPr lang="en-US" altLang="en-US" sz="2800" u="none" dirty="0" smtClean="0"/>
              <a:t> </a:t>
            </a:r>
            <a:r>
              <a:rPr lang="en-US" altLang="en-US" sz="2800" u="none" dirty="0" err="1" smtClean="0"/>
              <a:t>độ</a:t>
            </a:r>
            <a:r>
              <a:rPr lang="en-US" altLang="en-US" sz="2800" u="none" dirty="0" smtClean="0"/>
              <a:t> </a:t>
            </a:r>
            <a:r>
              <a:rPr lang="en-US" altLang="en-US" sz="2800" u="none" dirty="0" err="1"/>
              <a:t>lớn</a:t>
            </a:r>
            <a:r>
              <a:rPr lang="en-US" altLang="en-US" sz="2800" u="none" dirty="0"/>
              <a:t> </a:t>
            </a:r>
            <a:r>
              <a:rPr lang="en-US" altLang="en-US" sz="2800" u="none" dirty="0" err="1"/>
              <a:t>của</a:t>
            </a:r>
            <a:r>
              <a:rPr lang="en-US" altLang="en-US" sz="2800" u="none" dirty="0"/>
              <a:t> </a:t>
            </a:r>
            <a:r>
              <a:rPr lang="en-US" altLang="en-US" sz="2800" u="none" dirty="0" err="1"/>
              <a:t>vật</a:t>
            </a:r>
            <a:endParaRPr lang="en-US" altLang="en-US" sz="2800" u="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0" name="Text Box 74"/>
          <p:cNvSpPr txBox="1"/>
          <p:nvPr/>
        </p:nvSpPr>
        <p:spPr>
          <a:xfrm>
            <a:off x="914400" y="1122363"/>
            <a:ext cx="7543800" cy="15696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3200" b="1" i="1" u="none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i="1" u="none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i="1" u="none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none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i="1" u="none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none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i="1" u="none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none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i="1" u="none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none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3200" b="1" i="1" u="none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sz="3200" b="1" i="1" u="none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 khoảng cách từ một điểm của vật đến gương v</a:t>
            </a:r>
            <a:r>
              <a:rPr sz="3200" b="1" i="1" u="none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i="1" u="none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khoảng cách từ ảnh của điểm đó đến gương.</a:t>
            </a:r>
            <a:endParaRPr sz="3200" b="1" i="1" u="none" dirty="0">
              <a:solidFill>
                <a:srgbClr val="0066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 Box 44"/>
          <p:cNvSpPr txBox="1"/>
          <p:nvPr/>
        </p:nvSpPr>
        <p:spPr>
          <a:xfrm>
            <a:off x="2590800" y="3505200"/>
            <a:ext cx="3200400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6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Thí nghiệm :</a:t>
            </a:r>
            <a:endParaRPr sz="3600" u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reeform 2" descr="Sand"/>
          <p:cNvSpPr/>
          <p:nvPr/>
        </p:nvSpPr>
        <p:spPr bwMode="auto">
          <a:xfrm>
            <a:off x="2286000" y="3352800"/>
            <a:ext cx="6248400" cy="2743200"/>
          </a:xfrm>
          <a:custGeom>
            <a:avLst/>
            <a:gdLst>
              <a:gd name="T0" fmla="*/ 6248400 w 4788"/>
              <a:gd name="T1" fmla="*/ 849086 h 2016"/>
              <a:gd name="T2" fmla="*/ 4557104 w 4788"/>
              <a:gd name="T3" fmla="*/ 2743200 h 2016"/>
              <a:gd name="T4" fmla="*/ 0 w 4788"/>
              <a:gd name="T5" fmla="*/ 1796143 h 2016"/>
              <a:gd name="T6" fmla="*/ 1800917 w 4788"/>
              <a:gd name="T7" fmla="*/ 0 h 201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788" h="2016">
                <a:moveTo>
                  <a:pt x="4788" y="624"/>
                </a:moveTo>
                <a:lnTo>
                  <a:pt x="3492" y="2016"/>
                </a:lnTo>
                <a:lnTo>
                  <a:pt x="0" y="1320"/>
                </a:lnTo>
                <a:lnTo>
                  <a:pt x="1380" y="0"/>
                </a:lnTo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80808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3181350" y="4019550"/>
            <a:ext cx="990600" cy="990600"/>
          </a:xfrm>
          <a:prstGeom prst="cube">
            <a:avLst>
              <a:gd name="adj" fmla="val 875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3581400" y="2667000"/>
            <a:ext cx="304800" cy="2057400"/>
          </a:xfrm>
          <a:prstGeom prst="cube">
            <a:avLst>
              <a:gd name="adj" fmla="val 875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629" name="AutoShape 5"/>
          <p:cNvSpPr>
            <a:spLocks noChangeArrowheads="1"/>
          </p:cNvSpPr>
          <p:nvPr/>
        </p:nvSpPr>
        <p:spPr bwMode="auto">
          <a:xfrm rot="5400000">
            <a:off x="3810000" y="1981200"/>
            <a:ext cx="3124200" cy="3276600"/>
          </a:xfrm>
          <a:prstGeom prst="parallelogram">
            <a:avLst>
              <a:gd name="adj" fmla="val 18190"/>
            </a:avLst>
          </a:prstGeom>
          <a:solidFill>
            <a:srgbClr val="FFFFFF">
              <a:alpha val="43137"/>
            </a:srgbClr>
          </a:solidFill>
          <a:ln w="9525">
            <a:solidFill>
              <a:schemeClr val="bg2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4630" name="Picture 6" descr="battery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4000" contras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85459">
            <a:off x="4501357" y="3828256"/>
            <a:ext cx="64135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AutoShape 7"/>
          <p:cNvSpPr>
            <a:spLocks noChangeArrowheads="1"/>
          </p:cNvSpPr>
          <p:nvPr/>
        </p:nvSpPr>
        <p:spPr bwMode="auto">
          <a:xfrm>
            <a:off x="6858000" y="3219450"/>
            <a:ext cx="304800" cy="2057400"/>
          </a:xfrm>
          <a:prstGeom prst="cube">
            <a:avLst>
              <a:gd name="adj" fmla="val 875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AutoShape 8"/>
          <p:cNvSpPr>
            <a:spLocks noChangeArrowheads="1"/>
          </p:cNvSpPr>
          <p:nvPr/>
        </p:nvSpPr>
        <p:spPr bwMode="auto">
          <a:xfrm>
            <a:off x="6553200" y="4648200"/>
            <a:ext cx="990600" cy="990600"/>
          </a:xfrm>
          <a:prstGeom prst="cube">
            <a:avLst>
              <a:gd name="adj" fmla="val 875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Oval 9"/>
          <p:cNvSpPr>
            <a:spLocks noChangeArrowheads="1"/>
          </p:cNvSpPr>
          <p:nvPr/>
        </p:nvSpPr>
        <p:spPr bwMode="auto">
          <a:xfrm flipV="1">
            <a:off x="3638550" y="4552950"/>
            <a:ext cx="76200" cy="76200"/>
          </a:xfrm>
          <a:prstGeom prst="ellipse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Oval 10"/>
          <p:cNvSpPr>
            <a:spLocks noChangeArrowheads="1"/>
          </p:cNvSpPr>
          <p:nvPr/>
        </p:nvSpPr>
        <p:spPr bwMode="auto">
          <a:xfrm flipV="1">
            <a:off x="3771900" y="4400550"/>
            <a:ext cx="76200" cy="76200"/>
          </a:xfrm>
          <a:prstGeom prst="ellipse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635" name="AutoShape 11"/>
          <p:cNvSpPr>
            <a:spLocks noChangeArrowheads="1"/>
          </p:cNvSpPr>
          <p:nvPr/>
        </p:nvSpPr>
        <p:spPr bwMode="auto">
          <a:xfrm rot="581002" flipV="1">
            <a:off x="4648200" y="5276850"/>
            <a:ext cx="914400" cy="457200"/>
          </a:xfrm>
          <a:prstGeom prst="triangle">
            <a:avLst>
              <a:gd name="adj" fmla="val 28463"/>
            </a:avLst>
          </a:prstGeom>
          <a:solidFill>
            <a:schemeClr val="tx2"/>
          </a:solidFill>
          <a:ln w="9525" algn="ctr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636" name="AutoShape 12"/>
          <p:cNvSpPr>
            <a:spLocks noChangeArrowheads="1"/>
          </p:cNvSpPr>
          <p:nvPr/>
        </p:nvSpPr>
        <p:spPr bwMode="auto">
          <a:xfrm rot="581002">
            <a:off x="5410200" y="4114800"/>
            <a:ext cx="914400" cy="457200"/>
          </a:xfrm>
          <a:prstGeom prst="triangle">
            <a:avLst>
              <a:gd name="adj" fmla="val 70602"/>
            </a:avLst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637" name="Text Box 13"/>
          <p:cNvSpPr txBox="1">
            <a:spLocks noChangeArrowheads="1"/>
          </p:cNvSpPr>
          <p:nvPr/>
        </p:nvSpPr>
        <p:spPr bwMode="auto">
          <a:xfrm>
            <a:off x="4191000" y="4953000"/>
            <a:ext cx="838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u="none" dirty="0"/>
              <a:t>A </a:t>
            </a:r>
            <a:r>
              <a:rPr lang="en-US" sz="1400" u="none" dirty="0"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154638" name="Text Box 14"/>
          <p:cNvSpPr txBox="1">
            <a:spLocks noChangeArrowheads="1"/>
          </p:cNvSpPr>
          <p:nvPr/>
        </p:nvSpPr>
        <p:spPr bwMode="auto">
          <a:xfrm>
            <a:off x="4890868" y="4239064"/>
            <a:ext cx="838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u="none" dirty="0"/>
              <a:t>A</a:t>
            </a:r>
            <a:r>
              <a:rPr lang="en-US" u="none" baseline="30000" dirty="0"/>
              <a:t>/ </a:t>
            </a:r>
            <a:r>
              <a:rPr lang="en-US" sz="1400" u="none" dirty="0" smtClean="0">
                <a:sym typeface="Wingdings 2" panose="05020102010507070707" pitchFamily="18" charset="2"/>
              </a:rPr>
              <a:t></a:t>
            </a:r>
            <a:endParaRPr lang="en-US" sz="1400" u="none" dirty="0">
              <a:sym typeface="Wingdings 2" panose="05020102010507070707" pitchFamily="18" charset="2"/>
            </a:endParaRPr>
          </a:p>
        </p:txBody>
      </p:sp>
      <p:sp>
        <p:nvSpPr>
          <p:cNvPr id="154639" name="Line 15"/>
          <p:cNvSpPr>
            <a:spLocks noChangeShapeType="1"/>
          </p:cNvSpPr>
          <p:nvPr/>
        </p:nvSpPr>
        <p:spPr bwMode="auto">
          <a:xfrm>
            <a:off x="3733800" y="4610100"/>
            <a:ext cx="2971800" cy="533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4640" name="Picture 16" descr="battery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85459">
            <a:off x="3583793" y="4672878"/>
            <a:ext cx="64135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4" name="Line 36"/>
          <p:cNvSpPr>
            <a:spLocks noChangeShapeType="1"/>
          </p:cNvSpPr>
          <p:nvPr/>
        </p:nvSpPr>
        <p:spPr bwMode="auto">
          <a:xfrm>
            <a:off x="3733800" y="2838450"/>
            <a:ext cx="0" cy="17526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5" name="Line 37"/>
          <p:cNvSpPr>
            <a:spLocks noChangeShapeType="1"/>
          </p:cNvSpPr>
          <p:nvPr/>
        </p:nvSpPr>
        <p:spPr bwMode="auto">
          <a:xfrm>
            <a:off x="3752850" y="2800350"/>
            <a:ext cx="0" cy="17526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4662" name="Picture 38" descr="battery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85459">
            <a:off x="4515644" y="3828256"/>
            <a:ext cx="64135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4663" name="Group 39"/>
          <p:cNvGrpSpPr/>
          <p:nvPr/>
        </p:nvGrpSpPr>
        <p:grpSpPr bwMode="auto">
          <a:xfrm>
            <a:off x="3790950" y="2971800"/>
            <a:ext cx="698500" cy="1676400"/>
            <a:chOff x="1576" y="805"/>
            <a:chExt cx="440" cy="1056"/>
          </a:xfrm>
        </p:grpSpPr>
        <p:grpSp>
          <p:nvGrpSpPr>
            <p:cNvPr id="11320" name="Group 40"/>
            <p:cNvGrpSpPr/>
            <p:nvPr/>
          </p:nvGrpSpPr>
          <p:grpSpPr bwMode="auto">
            <a:xfrm rot="6311153">
              <a:off x="1172" y="1285"/>
              <a:ext cx="1056" cy="96"/>
              <a:chOff x="1656" y="2208"/>
              <a:chExt cx="2448" cy="144"/>
            </a:xfrm>
          </p:grpSpPr>
          <p:pic>
            <p:nvPicPr>
              <p:cNvPr id="11333" name="Picture 41" descr="Cach do do dai- dat-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387" t="46040" r="19930" b="49057"/>
              <a:stretch>
                <a:fillRect/>
              </a:stretch>
            </p:blipFill>
            <p:spPr bwMode="auto">
              <a:xfrm>
                <a:off x="1656" y="2211"/>
                <a:ext cx="2150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334" name="Line 42"/>
              <p:cNvSpPr>
                <a:spLocks noChangeShapeType="1"/>
              </p:cNvSpPr>
              <p:nvPr/>
            </p:nvSpPr>
            <p:spPr bwMode="auto">
              <a:xfrm>
                <a:off x="1656" y="2208"/>
                <a:ext cx="215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5" name="Line 43"/>
              <p:cNvSpPr>
                <a:spLocks noChangeShapeType="1"/>
              </p:cNvSpPr>
              <p:nvPr/>
            </p:nvSpPr>
            <p:spPr bwMode="auto">
              <a:xfrm>
                <a:off x="1656" y="2352"/>
                <a:ext cx="215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6" name="AutoShape 44"/>
              <p:cNvSpPr>
                <a:spLocks noChangeArrowheads="1"/>
              </p:cNvSpPr>
              <p:nvPr/>
            </p:nvSpPr>
            <p:spPr bwMode="auto">
              <a:xfrm rot="5400000">
                <a:off x="3883" y="2131"/>
                <a:ext cx="144" cy="298"/>
              </a:xfrm>
              <a:prstGeom prst="triangle">
                <a:avLst>
                  <a:gd name="adj" fmla="val 50000"/>
                </a:avLst>
              </a:prstGeom>
              <a:solidFill>
                <a:srgbClr val="FFDEBD"/>
              </a:solidFill>
              <a:ln w="9525">
                <a:solidFill>
                  <a:srgbClr val="B2B2B2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7" name="Line 45"/>
              <p:cNvSpPr>
                <a:spLocks noChangeShapeType="1"/>
              </p:cNvSpPr>
              <p:nvPr/>
            </p:nvSpPr>
            <p:spPr bwMode="auto">
              <a:xfrm>
                <a:off x="4056" y="2280"/>
                <a:ext cx="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321" name="Group 46"/>
            <p:cNvGrpSpPr/>
            <p:nvPr/>
          </p:nvGrpSpPr>
          <p:grpSpPr bwMode="auto">
            <a:xfrm rot="6338555" flipH="1" flipV="1">
              <a:off x="1560" y="1132"/>
              <a:ext cx="471" cy="440"/>
              <a:chOff x="2952" y="1398"/>
              <a:chExt cx="696" cy="570"/>
            </a:xfrm>
          </p:grpSpPr>
          <p:sp>
            <p:nvSpPr>
              <p:cNvPr id="11322" name="Freeform 47"/>
              <p:cNvSpPr/>
              <p:nvPr/>
            </p:nvSpPr>
            <p:spPr bwMode="auto">
              <a:xfrm>
                <a:off x="2952" y="1398"/>
                <a:ext cx="610" cy="505"/>
              </a:xfrm>
              <a:custGeom>
                <a:avLst/>
                <a:gdLst>
                  <a:gd name="T0" fmla="*/ 229 w 610"/>
                  <a:gd name="T1" fmla="*/ 274 h 505"/>
                  <a:gd name="T2" fmla="*/ 191 w 610"/>
                  <a:gd name="T3" fmla="*/ 267 h 505"/>
                  <a:gd name="T4" fmla="*/ 151 w 610"/>
                  <a:gd name="T5" fmla="*/ 251 h 505"/>
                  <a:gd name="T6" fmla="*/ 105 w 610"/>
                  <a:gd name="T7" fmla="*/ 220 h 505"/>
                  <a:gd name="T8" fmla="*/ 68 w 610"/>
                  <a:gd name="T9" fmla="*/ 226 h 505"/>
                  <a:gd name="T10" fmla="*/ 88 w 610"/>
                  <a:gd name="T11" fmla="*/ 259 h 505"/>
                  <a:gd name="T12" fmla="*/ 123 w 610"/>
                  <a:gd name="T13" fmla="*/ 312 h 505"/>
                  <a:gd name="T14" fmla="*/ 175 w 610"/>
                  <a:gd name="T15" fmla="*/ 343 h 505"/>
                  <a:gd name="T16" fmla="*/ 249 w 610"/>
                  <a:gd name="T17" fmla="*/ 385 h 505"/>
                  <a:gd name="T18" fmla="*/ 305 w 610"/>
                  <a:gd name="T19" fmla="*/ 399 h 505"/>
                  <a:gd name="T20" fmla="*/ 335 w 610"/>
                  <a:gd name="T21" fmla="*/ 411 h 505"/>
                  <a:gd name="T22" fmla="*/ 371 w 610"/>
                  <a:gd name="T23" fmla="*/ 421 h 505"/>
                  <a:gd name="T24" fmla="*/ 398 w 610"/>
                  <a:gd name="T25" fmla="*/ 433 h 505"/>
                  <a:gd name="T26" fmla="*/ 435 w 610"/>
                  <a:gd name="T27" fmla="*/ 459 h 505"/>
                  <a:gd name="T28" fmla="*/ 462 w 610"/>
                  <a:gd name="T29" fmla="*/ 483 h 505"/>
                  <a:gd name="T30" fmla="*/ 494 w 610"/>
                  <a:gd name="T31" fmla="*/ 500 h 505"/>
                  <a:gd name="T32" fmla="*/ 506 w 610"/>
                  <a:gd name="T33" fmla="*/ 490 h 505"/>
                  <a:gd name="T34" fmla="*/ 516 w 610"/>
                  <a:gd name="T35" fmla="*/ 448 h 505"/>
                  <a:gd name="T36" fmla="*/ 550 w 610"/>
                  <a:gd name="T37" fmla="*/ 404 h 505"/>
                  <a:gd name="T38" fmla="*/ 581 w 610"/>
                  <a:gd name="T39" fmla="*/ 354 h 505"/>
                  <a:gd name="T40" fmla="*/ 595 w 610"/>
                  <a:gd name="T41" fmla="*/ 325 h 505"/>
                  <a:gd name="T42" fmla="*/ 573 w 610"/>
                  <a:gd name="T43" fmla="*/ 304 h 505"/>
                  <a:gd name="T44" fmla="*/ 541 w 610"/>
                  <a:gd name="T45" fmla="*/ 291 h 505"/>
                  <a:gd name="T46" fmla="*/ 522 w 610"/>
                  <a:gd name="T47" fmla="*/ 278 h 505"/>
                  <a:gd name="T48" fmla="*/ 477 w 610"/>
                  <a:gd name="T49" fmla="*/ 190 h 505"/>
                  <a:gd name="T50" fmla="*/ 441 w 610"/>
                  <a:gd name="T51" fmla="*/ 125 h 505"/>
                  <a:gd name="T52" fmla="*/ 414 w 610"/>
                  <a:gd name="T53" fmla="*/ 91 h 505"/>
                  <a:gd name="T54" fmla="*/ 394 w 610"/>
                  <a:gd name="T55" fmla="*/ 55 h 505"/>
                  <a:gd name="T56" fmla="*/ 373 w 610"/>
                  <a:gd name="T57" fmla="*/ 39 h 505"/>
                  <a:gd name="T58" fmla="*/ 337 w 610"/>
                  <a:gd name="T59" fmla="*/ 27 h 505"/>
                  <a:gd name="T60" fmla="*/ 300 w 610"/>
                  <a:gd name="T61" fmla="*/ 17 h 505"/>
                  <a:gd name="T62" fmla="*/ 252 w 610"/>
                  <a:gd name="T63" fmla="*/ 16 h 505"/>
                  <a:gd name="T64" fmla="*/ 206 w 610"/>
                  <a:gd name="T65" fmla="*/ 11 h 505"/>
                  <a:gd name="T66" fmla="*/ 189 w 610"/>
                  <a:gd name="T67" fmla="*/ 6 h 505"/>
                  <a:gd name="T68" fmla="*/ 146 w 610"/>
                  <a:gd name="T69" fmla="*/ 3 h 505"/>
                  <a:gd name="T70" fmla="*/ 98 w 610"/>
                  <a:gd name="T71" fmla="*/ 6 h 505"/>
                  <a:gd name="T72" fmla="*/ 54 w 610"/>
                  <a:gd name="T73" fmla="*/ 5 h 505"/>
                  <a:gd name="T74" fmla="*/ 12 w 610"/>
                  <a:gd name="T75" fmla="*/ 0 h 505"/>
                  <a:gd name="T76" fmla="*/ 2 w 610"/>
                  <a:gd name="T77" fmla="*/ 26 h 505"/>
                  <a:gd name="T78" fmla="*/ 24 w 610"/>
                  <a:gd name="T79" fmla="*/ 44 h 505"/>
                  <a:gd name="T80" fmla="*/ 72 w 610"/>
                  <a:gd name="T81" fmla="*/ 54 h 505"/>
                  <a:gd name="T82" fmla="*/ 122 w 610"/>
                  <a:gd name="T83" fmla="*/ 71 h 505"/>
                  <a:gd name="T84" fmla="*/ 159 w 610"/>
                  <a:gd name="T85" fmla="*/ 72 h 505"/>
                  <a:gd name="T86" fmla="*/ 195 w 610"/>
                  <a:gd name="T87" fmla="*/ 101 h 505"/>
                  <a:gd name="T88" fmla="*/ 228 w 610"/>
                  <a:gd name="T89" fmla="*/ 125 h 505"/>
                  <a:gd name="T90" fmla="*/ 248 w 610"/>
                  <a:gd name="T91" fmla="*/ 149 h 505"/>
                  <a:gd name="T92" fmla="*/ 267 w 610"/>
                  <a:gd name="T93" fmla="*/ 175 h 505"/>
                  <a:gd name="T94" fmla="*/ 274 w 610"/>
                  <a:gd name="T95" fmla="*/ 200 h 505"/>
                  <a:gd name="T96" fmla="*/ 275 w 610"/>
                  <a:gd name="T97" fmla="*/ 241 h 50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610" h="505">
                    <a:moveTo>
                      <a:pt x="249" y="265"/>
                    </a:moveTo>
                    <a:lnTo>
                      <a:pt x="229" y="274"/>
                    </a:lnTo>
                    <a:lnTo>
                      <a:pt x="214" y="274"/>
                    </a:lnTo>
                    <a:lnTo>
                      <a:pt x="191" y="267"/>
                    </a:lnTo>
                    <a:lnTo>
                      <a:pt x="167" y="265"/>
                    </a:lnTo>
                    <a:lnTo>
                      <a:pt x="151" y="251"/>
                    </a:lnTo>
                    <a:lnTo>
                      <a:pt x="128" y="229"/>
                    </a:lnTo>
                    <a:lnTo>
                      <a:pt x="105" y="220"/>
                    </a:lnTo>
                    <a:lnTo>
                      <a:pt x="82" y="219"/>
                    </a:lnTo>
                    <a:lnTo>
                      <a:pt x="68" y="226"/>
                    </a:lnTo>
                    <a:lnTo>
                      <a:pt x="77" y="239"/>
                    </a:lnTo>
                    <a:lnTo>
                      <a:pt x="88" y="259"/>
                    </a:lnTo>
                    <a:lnTo>
                      <a:pt x="108" y="288"/>
                    </a:lnTo>
                    <a:lnTo>
                      <a:pt x="123" y="312"/>
                    </a:lnTo>
                    <a:lnTo>
                      <a:pt x="152" y="328"/>
                    </a:lnTo>
                    <a:lnTo>
                      <a:pt x="175" y="343"/>
                    </a:lnTo>
                    <a:lnTo>
                      <a:pt x="192" y="353"/>
                    </a:lnTo>
                    <a:lnTo>
                      <a:pt x="249" y="385"/>
                    </a:lnTo>
                    <a:lnTo>
                      <a:pt x="276" y="391"/>
                    </a:lnTo>
                    <a:lnTo>
                      <a:pt x="305" y="399"/>
                    </a:lnTo>
                    <a:lnTo>
                      <a:pt x="320" y="403"/>
                    </a:lnTo>
                    <a:lnTo>
                      <a:pt x="335" y="411"/>
                    </a:lnTo>
                    <a:lnTo>
                      <a:pt x="356" y="416"/>
                    </a:lnTo>
                    <a:lnTo>
                      <a:pt x="371" y="421"/>
                    </a:lnTo>
                    <a:lnTo>
                      <a:pt x="386" y="426"/>
                    </a:lnTo>
                    <a:lnTo>
                      <a:pt x="398" y="433"/>
                    </a:lnTo>
                    <a:lnTo>
                      <a:pt x="416" y="442"/>
                    </a:lnTo>
                    <a:lnTo>
                      <a:pt x="435" y="459"/>
                    </a:lnTo>
                    <a:lnTo>
                      <a:pt x="450" y="471"/>
                    </a:lnTo>
                    <a:lnTo>
                      <a:pt x="462" y="483"/>
                    </a:lnTo>
                    <a:lnTo>
                      <a:pt x="477" y="492"/>
                    </a:lnTo>
                    <a:lnTo>
                      <a:pt x="494" y="500"/>
                    </a:lnTo>
                    <a:lnTo>
                      <a:pt x="504" y="505"/>
                    </a:lnTo>
                    <a:lnTo>
                      <a:pt x="506" y="490"/>
                    </a:lnTo>
                    <a:lnTo>
                      <a:pt x="509" y="475"/>
                    </a:lnTo>
                    <a:lnTo>
                      <a:pt x="516" y="448"/>
                    </a:lnTo>
                    <a:lnTo>
                      <a:pt x="539" y="421"/>
                    </a:lnTo>
                    <a:lnTo>
                      <a:pt x="550" y="404"/>
                    </a:lnTo>
                    <a:lnTo>
                      <a:pt x="571" y="373"/>
                    </a:lnTo>
                    <a:lnTo>
                      <a:pt x="581" y="354"/>
                    </a:lnTo>
                    <a:lnTo>
                      <a:pt x="592" y="338"/>
                    </a:lnTo>
                    <a:lnTo>
                      <a:pt x="595" y="325"/>
                    </a:lnTo>
                    <a:lnTo>
                      <a:pt x="610" y="322"/>
                    </a:lnTo>
                    <a:lnTo>
                      <a:pt x="573" y="304"/>
                    </a:lnTo>
                    <a:lnTo>
                      <a:pt x="561" y="297"/>
                    </a:lnTo>
                    <a:lnTo>
                      <a:pt x="541" y="291"/>
                    </a:lnTo>
                    <a:lnTo>
                      <a:pt x="530" y="285"/>
                    </a:lnTo>
                    <a:lnTo>
                      <a:pt x="522" y="278"/>
                    </a:lnTo>
                    <a:lnTo>
                      <a:pt x="512" y="256"/>
                    </a:lnTo>
                    <a:lnTo>
                      <a:pt x="477" y="190"/>
                    </a:lnTo>
                    <a:lnTo>
                      <a:pt x="460" y="154"/>
                    </a:lnTo>
                    <a:lnTo>
                      <a:pt x="441" y="125"/>
                    </a:lnTo>
                    <a:lnTo>
                      <a:pt x="427" y="110"/>
                    </a:lnTo>
                    <a:lnTo>
                      <a:pt x="414" y="91"/>
                    </a:lnTo>
                    <a:lnTo>
                      <a:pt x="404" y="74"/>
                    </a:lnTo>
                    <a:lnTo>
                      <a:pt x="394" y="55"/>
                    </a:lnTo>
                    <a:lnTo>
                      <a:pt x="385" y="44"/>
                    </a:lnTo>
                    <a:lnTo>
                      <a:pt x="373" y="39"/>
                    </a:lnTo>
                    <a:lnTo>
                      <a:pt x="350" y="35"/>
                    </a:lnTo>
                    <a:lnTo>
                      <a:pt x="337" y="27"/>
                    </a:lnTo>
                    <a:lnTo>
                      <a:pt x="321" y="17"/>
                    </a:lnTo>
                    <a:lnTo>
                      <a:pt x="300" y="17"/>
                    </a:lnTo>
                    <a:lnTo>
                      <a:pt x="273" y="21"/>
                    </a:lnTo>
                    <a:lnTo>
                      <a:pt x="252" y="16"/>
                    </a:lnTo>
                    <a:lnTo>
                      <a:pt x="228" y="24"/>
                    </a:lnTo>
                    <a:lnTo>
                      <a:pt x="206" y="11"/>
                    </a:lnTo>
                    <a:lnTo>
                      <a:pt x="194" y="8"/>
                    </a:lnTo>
                    <a:lnTo>
                      <a:pt x="189" y="6"/>
                    </a:lnTo>
                    <a:lnTo>
                      <a:pt x="171" y="3"/>
                    </a:lnTo>
                    <a:lnTo>
                      <a:pt x="146" y="3"/>
                    </a:lnTo>
                    <a:lnTo>
                      <a:pt x="117" y="3"/>
                    </a:lnTo>
                    <a:lnTo>
                      <a:pt x="98" y="6"/>
                    </a:lnTo>
                    <a:lnTo>
                      <a:pt x="75" y="5"/>
                    </a:lnTo>
                    <a:lnTo>
                      <a:pt x="54" y="5"/>
                    </a:lnTo>
                    <a:lnTo>
                      <a:pt x="33" y="2"/>
                    </a:lnTo>
                    <a:lnTo>
                      <a:pt x="12" y="0"/>
                    </a:lnTo>
                    <a:lnTo>
                      <a:pt x="0" y="9"/>
                    </a:lnTo>
                    <a:lnTo>
                      <a:pt x="2" y="26"/>
                    </a:lnTo>
                    <a:lnTo>
                      <a:pt x="9" y="35"/>
                    </a:lnTo>
                    <a:lnTo>
                      <a:pt x="24" y="44"/>
                    </a:lnTo>
                    <a:lnTo>
                      <a:pt x="44" y="51"/>
                    </a:lnTo>
                    <a:lnTo>
                      <a:pt x="72" y="54"/>
                    </a:lnTo>
                    <a:lnTo>
                      <a:pt x="101" y="65"/>
                    </a:lnTo>
                    <a:lnTo>
                      <a:pt x="122" y="71"/>
                    </a:lnTo>
                    <a:lnTo>
                      <a:pt x="140" y="71"/>
                    </a:lnTo>
                    <a:lnTo>
                      <a:pt x="159" y="72"/>
                    </a:lnTo>
                    <a:lnTo>
                      <a:pt x="177" y="87"/>
                    </a:lnTo>
                    <a:lnTo>
                      <a:pt x="195" y="101"/>
                    </a:lnTo>
                    <a:lnTo>
                      <a:pt x="209" y="113"/>
                    </a:lnTo>
                    <a:lnTo>
                      <a:pt x="228" y="125"/>
                    </a:lnTo>
                    <a:lnTo>
                      <a:pt x="236" y="132"/>
                    </a:lnTo>
                    <a:lnTo>
                      <a:pt x="248" y="149"/>
                    </a:lnTo>
                    <a:lnTo>
                      <a:pt x="259" y="158"/>
                    </a:lnTo>
                    <a:lnTo>
                      <a:pt x="267" y="175"/>
                    </a:lnTo>
                    <a:lnTo>
                      <a:pt x="274" y="188"/>
                    </a:lnTo>
                    <a:lnTo>
                      <a:pt x="274" y="200"/>
                    </a:lnTo>
                    <a:lnTo>
                      <a:pt x="277" y="218"/>
                    </a:lnTo>
                    <a:lnTo>
                      <a:pt x="275" y="241"/>
                    </a:lnTo>
                    <a:lnTo>
                      <a:pt x="249" y="265"/>
                    </a:lnTo>
                    <a:close/>
                  </a:path>
                </a:pathLst>
              </a:custGeom>
              <a:solidFill>
                <a:srgbClr val="FFBFBF"/>
              </a:solidFill>
              <a:ln w="9525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3" name="Freeform 48"/>
              <p:cNvSpPr/>
              <p:nvPr/>
            </p:nvSpPr>
            <p:spPr bwMode="auto">
              <a:xfrm>
                <a:off x="3140" y="1402"/>
                <a:ext cx="106" cy="58"/>
              </a:xfrm>
              <a:custGeom>
                <a:avLst/>
                <a:gdLst>
                  <a:gd name="T0" fmla="*/ 0 w 106"/>
                  <a:gd name="T1" fmla="*/ 0 h 58"/>
                  <a:gd name="T2" fmla="*/ 53 w 106"/>
                  <a:gd name="T3" fmla="*/ 28 h 58"/>
                  <a:gd name="T4" fmla="*/ 106 w 106"/>
                  <a:gd name="T5" fmla="*/ 58 h 5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6" h="58">
                    <a:moveTo>
                      <a:pt x="0" y="0"/>
                    </a:moveTo>
                    <a:lnTo>
                      <a:pt x="53" y="28"/>
                    </a:lnTo>
                    <a:lnTo>
                      <a:pt x="106" y="5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4" name="Freeform 49"/>
              <p:cNvSpPr/>
              <p:nvPr/>
            </p:nvSpPr>
            <p:spPr bwMode="auto">
              <a:xfrm rot="-1242821">
                <a:off x="3037" y="1616"/>
                <a:ext cx="15" cy="48"/>
              </a:xfrm>
              <a:custGeom>
                <a:avLst/>
                <a:gdLst>
                  <a:gd name="T0" fmla="*/ 5 w 70"/>
                  <a:gd name="T1" fmla="*/ 0 h 169"/>
                  <a:gd name="T2" fmla="*/ 11 w 70"/>
                  <a:gd name="T3" fmla="*/ 15 h 169"/>
                  <a:gd name="T4" fmla="*/ 15 w 70"/>
                  <a:gd name="T5" fmla="*/ 24 h 169"/>
                  <a:gd name="T6" fmla="*/ 15 w 70"/>
                  <a:gd name="T7" fmla="*/ 32 h 169"/>
                  <a:gd name="T8" fmla="*/ 12 w 70"/>
                  <a:gd name="T9" fmla="*/ 40 h 169"/>
                  <a:gd name="T10" fmla="*/ 6 w 70"/>
                  <a:gd name="T11" fmla="*/ 45 h 169"/>
                  <a:gd name="T12" fmla="*/ 0 w 70"/>
                  <a:gd name="T13" fmla="*/ 48 h 1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" h="169">
                    <a:moveTo>
                      <a:pt x="23" y="0"/>
                    </a:moveTo>
                    <a:lnTo>
                      <a:pt x="53" y="52"/>
                    </a:lnTo>
                    <a:lnTo>
                      <a:pt x="69" y="83"/>
                    </a:lnTo>
                    <a:lnTo>
                      <a:pt x="70" y="113"/>
                    </a:lnTo>
                    <a:lnTo>
                      <a:pt x="58" y="140"/>
                    </a:lnTo>
                    <a:lnTo>
                      <a:pt x="27" y="158"/>
                    </a:lnTo>
                    <a:lnTo>
                      <a:pt x="0" y="16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5" name="Freeform 50"/>
              <p:cNvSpPr/>
              <p:nvPr/>
            </p:nvSpPr>
            <p:spPr bwMode="auto">
              <a:xfrm rot="-1448732">
                <a:off x="3112" y="1454"/>
                <a:ext cx="6" cy="17"/>
              </a:xfrm>
              <a:custGeom>
                <a:avLst/>
                <a:gdLst>
                  <a:gd name="T0" fmla="*/ 6 w 6"/>
                  <a:gd name="T1" fmla="*/ 0 h 17"/>
                  <a:gd name="T2" fmla="*/ 2 w 6"/>
                  <a:gd name="T3" fmla="*/ 9 h 17"/>
                  <a:gd name="T4" fmla="*/ 0 w 6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17">
                    <a:moveTo>
                      <a:pt x="6" y="0"/>
                    </a:moveTo>
                    <a:lnTo>
                      <a:pt x="2" y="9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6" name="Freeform 51"/>
              <p:cNvSpPr/>
              <p:nvPr/>
            </p:nvSpPr>
            <p:spPr bwMode="auto">
              <a:xfrm rot="-996419">
                <a:off x="3023" y="1438"/>
                <a:ext cx="3" cy="14"/>
              </a:xfrm>
              <a:custGeom>
                <a:avLst/>
                <a:gdLst>
                  <a:gd name="T0" fmla="*/ 3 w 3"/>
                  <a:gd name="T1" fmla="*/ 0 h 14"/>
                  <a:gd name="T2" fmla="*/ 0 w 3"/>
                  <a:gd name="T3" fmla="*/ 7 h 14"/>
                  <a:gd name="T4" fmla="*/ 0 w 3"/>
                  <a:gd name="T5" fmla="*/ 14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14">
                    <a:moveTo>
                      <a:pt x="3" y="0"/>
                    </a:moveTo>
                    <a:lnTo>
                      <a:pt x="0" y="7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327" name="Group 52"/>
              <p:cNvGrpSpPr/>
              <p:nvPr/>
            </p:nvGrpSpPr>
            <p:grpSpPr bwMode="auto">
              <a:xfrm rot="-9224892">
                <a:off x="3406" y="1698"/>
                <a:ext cx="242" cy="270"/>
                <a:chOff x="2457" y="2549"/>
                <a:chExt cx="557" cy="547"/>
              </a:xfrm>
            </p:grpSpPr>
            <p:sp>
              <p:nvSpPr>
                <p:cNvPr id="11331" name="Freeform 53"/>
                <p:cNvSpPr/>
                <p:nvPr/>
              </p:nvSpPr>
              <p:spPr bwMode="auto">
                <a:xfrm>
                  <a:off x="2457" y="2549"/>
                  <a:ext cx="557" cy="547"/>
                </a:xfrm>
                <a:custGeom>
                  <a:avLst/>
                  <a:gdLst>
                    <a:gd name="T0" fmla="*/ 557 w 1112"/>
                    <a:gd name="T1" fmla="*/ 70 h 1094"/>
                    <a:gd name="T2" fmla="*/ 529 w 1112"/>
                    <a:gd name="T3" fmla="*/ 136 h 1094"/>
                    <a:gd name="T4" fmla="*/ 509 w 1112"/>
                    <a:gd name="T5" fmla="*/ 187 h 1094"/>
                    <a:gd name="T6" fmla="*/ 486 w 1112"/>
                    <a:gd name="T7" fmla="*/ 238 h 1094"/>
                    <a:gd name="T8" fmla="*/ 472 w 1112"/>
                    <a:gd name="T9" fmla="*/ 294 h 1094"/>
                    <a:gd name="T10" fmla="*/ 463 w 1112"/>
                    <a:gd name="T11" fmla="*/ 351 h 1094"/>
                    <a:gd name="T12" fmla="*/ 453 w 1112"/>
                    <a:gd name="T13" fmla="*/ 407 h 1094"/>
                    <a:gd name="T14" fmla="*/ 453 w 1112"/>
                    <a:gd name="T15" fmla="*/ 458 h 1094"/>
                    <a:gd name="T16" fmla="*/ 453 w 1112"/>
                    <a:gd name="T17" fmla="*/ 501 h 1094"/>
                    <a:gd name="T18" fmla="*/ 453 w 1112"/>
                    <a:gd name="T19" fmla="*/ 519 h 1094"/>
                    <a:gd name="T20" fmla="*/ 121 w 1112"/>
                    <a:gd name="T21" fmla="*/ 547 h 1094"/>
                    <a:gd name="T22" fmla="*/ 65 w 1112"/>
                    <a:gd name="T23" fmla="*/ 224 h 1094"/>
                    <a:gd name="T24" fmla="*/ 14 w 1112"/>
                    <a:gd name="T25" fmla="*/ 33 h 1094"/>
                    <a:gd name="T26" fmla="*/ 0 w 1112"/>
                    <a:gd name="T27" fmla="*/ 0 h 1094"/>
                    <a:gd name="T28" fmla="*/ 210 w 1112"/>
                    <a:gd name="T29" fmla="*/ 38 h 1094"/>
                    <a:gd name="T30" fmla="*/ 383 w 1112"/>
                    <a:gd name="T31" fmla="*/ 52 h 1094"/>
                    <a:gd name="T32" fmla="*/ 495 w 1112"/>
                    <a:gd name="T33" fmla="*/ 52 h 1094"/>
                    <a:gd name="T34" fmla="*/ 557 w 1112"/>
                    <a:gd name="T35" fmla="*/ 70 h 109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112" h="1094">
                      <a:moveTo>
                        <a:pt x="1112" y="140"/>
                      </a:moveTo>
                      <a:lnTo>
                        <a:pt x="1056" y="271"/>
                      </a:lnTo>
                      <a:lnTo>
                        <a:pt x="1017" y="373"/>
                      </a:lnTo>
                      <a:lnTo>
                        <a:pt x="971" y="476"/>
                      </a:lnTo>
                      <a:lnTo>
                        <a:pt x="943" y="588"/>
                      </a:lnTo>
                      <a:lnTo>
                        <a:pt x="924" y="702"/>
                      </a:lnTo>
                      <a:lnTo>
                        <a:pt x="905" y="814"/>
                      </a:lnTo>
                      <a:lnTo>
                        <a:pt x="905" y="916"/>
                      </a:lnTo>
                      <a:lnTo>
                        <a:pt x="905" y="1001"/>
                      </a:lnTo>
                      <a:lnTo>
                        <a:pt x="905" y="1038"/>
                      </a:lnTo>
                      <a:lnTo>
                        <a:pt x="242" y="1094"/>
                      </a:lnTo>
                      <a:lnTo>
                        <a:pt x="130" y="448"/>
                      </a:lnTo>
                      <a:lnTo>
                        <a:pt x="28" y="65"/>
                      </a:lnTo>
                      <a:lnTo>
                        <a:pt x="0" y="0"/>
                      </a:lnTo>
                      <a:lnTo>
                        <a:pt x="420" y="75"/>
                      </a:lnTo>
                      <a:lnTo>
                        <a:pt x="765" y="103"/>
                      </a:lnTo>
                      <a:lnTo>
                        <a:pt x="989" y="103"/>
                      </a:lnTo>
                      <a:lnTo>
                        <a:pt x="1112" y="140"/>
                      </a:lnTo>
                      <a:close/>
                    </a:path>
                  </a:pathLst>
                </a:custGeom>
                <a:solidFill>
                  <a:srgbClr val="5F7FFF"/>
                </a:solidFill>
                <a:ln w="9525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32" name="Oval 54"/>
                <p:cNvSpPr>
                  <a:spLocks noChangeArrowheads="1"/>
                </p:cNvSpPr>
                <p:nvPr/>
              </p:nvSpPr>
              <p:spPr bwMode="auto">
                <a:xfrm>
                  <a:off x="2793" y="2961"/>
                  <a:ext cx="61" cy="7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328" name="Freeform 55"/>
              <p:cNvSpPr/>
              <p:nvPr/>
            </p:nvSpPr>
            <p:spPr bwMode="auto">
              <a:xfrm rot="-5887819">
                <a:off x="3109" y="1667"/>
                <a:ext cx="13" cy="9"/>
              </a:xfrm>
              <a:custGeom>
                <a:avLst/>
                <a:gdLst>
                  <a:gd name="T0" fmla="*/ 13 w 55"/>
                  <a:gd name="T1" fmla="*/ 9 h 33"/>
                  <a:gd name="T2" fmla="*/ 6 w 55"/>
                  <a:gd name="T3" fmla="*/ 6 h 33"/>
                  <a:gd name="T4" fmla="*/ 2 w 55"/>
                  <a:gd name="T5" fmla="*/ 2 h 33"/>
                  <a:gd name="T6" fmla="*/ 0 w 55"/>
                  <a:gd name="T7" fmla="*/ 0 h 3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5" h="33">
                    <a:moveTo>
                      <a:pt x="55" y="33"/>
                    </a:moveTo>
                    <a:lnTo>
                      <a:pt x="26" y="22"/>
                    </a:lnTo>
                    <a:lnTo>
                      <a:pt x="7" y="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9" name="Freeform 56"/>
              <p:cNvSpPr/>
              <p:nvPr/>
            </p:nvSpPr>
            <p:spPr bwMode="auto">
              <a:xfrm rot="-487818">
                <a:off x="3226" y="1413"/>
                <a:ext cx="47" cy="29"/>
              </a:xfrm>
              <a:custGeom>
                <a:avLst/>
                <a:gdLst>
                  <a:gd name="T0" fmla="*/ 0 w 53"/>
                  <a:gd name="T1" fmla="*/ 0 h 34"/>
                  <a:gd name="T2" fmla="*/ 15 w 53"/>
                  <a:gd name="T3" fmla="*/ 7 h 34"/>
                  <a:gd name="T4" fmla="*/ 47 w 53"/>
                  <a:gd name="T5" fmla="*/ 29 h 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34">
                    <a:moveTo>
                      <a:pt x="0" y="0"/>
                    </a:moveTo>
                    <a:lnTo>
                      <a:pt x="17" y="8"/>
                    </a:lnTo>
                    <a:lnTo>
                      <a:pt x="53" y="3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0" name="Freeform 57"/>
              <p:cNvSpPr/>
              <p:nvPr/>
            </p:nvSpPr>
            <p:spPr bwMode="auto">
              <a:xfrm>
                <a:off x="2956" y="1405"/>
                <a:ext cx="40" cy="7"/>
              </a:xfrm>
              <a:custGeom>
                <a:avLst/>
                <a:gdLst>
                  <a:gd name="T0" fmla="*/ 0 w 40"/>
                  <a:gd name="T1" fmla="*/ 4 h 7"/>
                  <a:gd name="T2" fmla="*/ 16 w 40"/>
                  <a:gd name="T3" fmla="*/ 6 h 7"/>
                  <a:gd name="T4" fmla="*/ 25 w 40"/>
                  <a:gd name="T5" fmla="*/ 7 h 7"/>
                  <a:gd name="T6" fmla="*/ 33 w 40"/>
                  <a:gd name="T7" fmla="*/ 5 h 7"/>
                  <a:gd name="T8" fmla="*/ 40 w 40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" h="7">
                    <a:moveTo>
                      <a:pt x="0" y="4"/>
                    </a:moveTo>
                    <a:lnTo>
                      <a:pt x="16" y="6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4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54695" name="Text Box 71"/>
          <p:cNvSpPr txBox="1">
            <a:spLocks noChangeArrowheads="1"/>
          </p:cNvSpPr>
          <p:nvPr/>
        </p:nvSpPr>
        <p:spPr bwMode="auto">
          <a:xfrm>
            <a:off x="2971800" y="4267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/>
              <a:t>M</a:t>
            </a:r>
          </a:p>
        </p:txBody>
      </p:sp>
      <p:sp>
        <p:nvSpPr>
          <p:cNvPr id="154696" name="Text Box 72"/>
          <p:cNvSpPr txBox="1">
            <a:spLocks noChangeArrowheads="1"/>
          </p:cNvSpPr>
          <p:nvPr/>
        </p:nvSpPr>
        <p:spPr bwMode="auto">
          <a:xfrm>
            <a:off x="7162800" y="51054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/>
              <a:t>N</a:t>
            </a: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4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4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4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4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4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4444E-6 L 0.33055 0.0777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546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28" y="3889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4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5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5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055 0.07777 L 0.54722 -0.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546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-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722 -0.10007 L 0.18055 -0.0221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546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38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055 -0.01618 L 0.25555 -0.0716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546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-2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555 -0.07165 L 0.27222 3.1939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546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35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222 3.1939E-6 L 0.18055 -0.0221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546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-11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61" dur="3000" fill="hold"/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1546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4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54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33333 L 0.25 -0.3333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154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546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54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54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9" grpId="0" animBg="1"/>
      <p:bldP spid="154629" grpId="1" animBg="1"/>
      <p:bldP spid="154629" grpId="2" animBg="1"/>
      <p:bldP spid="154635" grpId="0" animBg="1"/>
      <p:bldP spid="154636" grpId="0" animBg="1"/>
      <p:bldP spid="154637" grpId="0"/>
      <p:bldP spid="154638" grpId="0"/>
      <p:bldP spid="154639" grpId="0" animBg="1"/>
      <p:bldP spid="154695" grpId="0"/>
      <p:bldP spid="15469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reeform 2" descr="Sand"/>
          <p:cNvSpPr/>
          <p:nvPr/>
        </p:nvSpPr>
        <p:spPr bwMode="auto">
          <a:xfrm>
            <a:off x="2286000" y="3352800"/>
            <a:ext cx="6248400" cy="2743200"/>
          </a:xfrm>
          <a:custGeom>
            <a:avLst/>
            <a:gdLst>
              <a:gd name="T0" fmla="*/ 6248400 w 4788"/>
              <a:gd name="T1" fmla="*/ 849086 h 2016"/>
              <a:gd name="T2" fmla="*/ 4557104 w 4788"/>
              <a:gd name="T3" fmla="*/ 2743200 h 2016"/>
              <a:gd name="T4" fmla="*/ 0 w 4788"/>
              <a:gd name="T5" fmla="*/ 1796143 h 2016"/>
              <a:gd name="T6" fmla="*/ 1800917 w 4788"/>
              <a:gd name="T7" fmla="*/ 0 h 201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788" h="2016">
                <a:moveTo>
                  <a:pt x="4788" y="624"/>
                </a:moveTo>
                <a:lnTo>
                  <a:pt x="3492" y="2016"/>
                </a:lnTo>
                <a:lnTo>
                  <a:pt x="0" y="1320"/>
                </a:lnTo>
                <a:lnTo>
                  <a:pt x="1380" y="0"/>
                </a:lnTo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80808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3181350" y="4019550"/>
            <a:ext cx="990600" cy="990600"/>
          </a:xfrm>
          <a:prstGeom prst="cube">
            <a:avLst>
              <a:gd name="adj" fmla="val 875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3581400" y="2667000"/>
            <a:ext cx="304800" cy="2057400"/>
          </a:xfrm>
          <a:prstGeom prst="cube">
            <a:avLst>
              <a:gd name="adj" fmla="val 875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629" name="AutoShape 5"/>
          <p:cNvSpPr>
            <a:spLocks noChangeArrowheads="1"/>
          </p:cNvSpPr>
          <p:nvPr/>
        </p:nvSpPr>
        <p:spPr bwMode="auto">
          <a:xfrm rot="5400000">
            <a:off x="3810000" y="1981200"/>
            <a:ext cx="3124200" cy="3276600"/>
          </a:xfrm>
          <a:prstGeom prst="parallelogram">
            <a:avLst>
              <a:gd name="adj" fmla="val 18190"/>
            </a:avLst>
          </a:prstGeom>
          <a:solidFill>
            <a:srgbClr val="FFFFFF">
              <a:alpha val="43137"/>
            </a:srgbClr>
          </a:solidFill>
          <a:ln w="9525">
            <a:solidFill>
              <a:schemeClr val="bg2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4630" name="Picture 6" descr="battery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4000" contras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85459">
            <a:off x="4501357" y="3828256"/>
            <a:ext cx="64135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AutoShape 7"/>
          <p:cNvSpPr>
            <a:spLocks noChangeArrowheads="1"/>
          </p:cNvSpPr>
          <p:nvPr/>
        </p:nvSpPr>
        <p:spPr bwMode="auto">
          <a:xfrm>
            <a:off x="6858000" y="3219450"/>
            <a:ext cx="304800" cy="2057400"/>
          </a:xfrm>
          <a:prstGeom prst="cube">
            <a:avLst>
              <a:gd name="adj" fmla="val 875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AutoShape 8"/>
          <p:cNvSpPr>
            <a:spLocks noChangeArrowheads="1"/>
          </p:cNvSpPr>
          <p:nvPr/>
        </p:nvSpPr>
        <p:spPr bwMode="auto">
          <a:xfrm>
            <a:off x="6553200" y="4648200"/>
            <a:ext cx="990600" cy="990600"/>
          </a:xfrm>
          <a:prstGeom prst="cube">
            <a:avLst>
              <a:gd name="adj" fmla="val 875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Oval 9"/>
          <p:cNvSpPr>
            <a:spLocks noChangeArrowheads="1"/>
          </p:cNvSpPr>
          <p:nvPr/>
        </p:nvSpPr>
        <p:spPr bwMode="auto">
          <a:xfrm flipV="1">
            <a:off x="3638550" y="4552950"/>
            <a:ext cx="76200" cy="76200"/>
          </a:xfrm>
          <a:prstGeom prst="ellipse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Oval 10"/>
          <p:cNvSpPr>
            <a:spLocks noChangeArrowheads="1"/>
          </p:cNvSpPr>
          <p:nvPr/>
        </p:nvSpPr>
        <p:spPr bwMode="auto">
          <a:xfrm flipV="1">
            <a:off x="3771900" y="4400550"/>
            <a:ext cx="76200" cy="76200"/>
          </a:xfrm>
          <a:prstGeom prst="ellipse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635" name="AutoShape 11"/>
          <p:cNvSpPr>
            <a:spLocks noChangeArrowheads="1"/>
          </p:cNvSpPr>
          <p:nvPr/>
        </p:nvSpPr>
        <p:spPr bwMode="auto">
          <a:xfrm rot="581002" flipV="1">
            <a:off x="4648200" y="5276850"/>
            <a:ext cx="914400" cy="457200"/>
          </a:xfrm>
          <a:prstGeom prst="triangle">
            <a:avLst>
              <a:gd name="adj" fmla="val 28463"/>
            </a:avLst>
          </a:prstGeom>
          <a:solidFill>
            <a:schemeClr val="tx2"/>
          </a:solidFill>
          <a:ln w="9525" algn="ctr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636" name="AutoShape 12"/>
          <p:cNvSpPr>
            <a:spLocks noChangeArrowheads="1"/>
          </p:cNvSpPr>
          <p:nvPr/>
        </p:nvSpPr>
        <p:spPr bwMode="auto">
          <a:xfrm rot="581002">
            <a:off x="5410200" y="4114800"/>
            <a:ext cx="914400" cy="457200"/>
          </a:xfrm>
          <a:prstGeom prst="triangle">
            <a:avLst>
              <a:gd name="adj" fmla="val 70602"/>
            </a:avLst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637" name="Text Box 13"/>
          <p:cNvSpPr txBox="1">
            <a:spLocks noChangeArrowheads="1"/>
          </p:cNvSpPr>
          <p:nvPr/>
        </p:nvSpPr>
        <p:spPr bwMode="auto">
          <a:xfrm>
            <a:off x="4191000" y="4953000"/>
            <a:ext cx="838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u="none" dirty="0"/>
              <a:t>A </a:t>
            </a:r>
            <a:r>
              <a:rPr lang="en-US" sz="1400" u="none" dirty="0"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154638" name="Text Box 14"/>
          <p:cNvSpPr txBox="1">
            <a:spLocks noChangeArrowheads="1"/>
          </p:cNvSpPr>
          <p:nvPr/>
        </p:nvSpPr>
        <p:spPr bwMode="auto">
          <a:xfrm>
            <a:off x="4890868" y="4239064"/>
            <a:ext cx="838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u="none" dirty="0"/>
              <a:t>A</a:t>
            </a:r>
            <a:r>
              <a:rPr lang="en-US" u="none" baseline="30000" dirty="0"/>
              <a:t>/ </a:t>
            </a:r>
            <a:r>
              <a:rPr lang="en-US" sz="1400" u="none" dirty="0" smtClean="0">
                <a:sym typeface="Wingdings 2" panose="05020102010507070707" pitchFamily="18" charset="2"/>
              </a:rPr>
              <a:t></a:t>
            </a:r>
            <a:endParaRPr lang="en-US" sz="1400" u="none" dirty="0">
              <a:sym typeface="Wingdings 2" panose="05020102010507070707" pitchFamily="18" charset="2"/>
            </a:endParaRPr>
          </a:p>
        </p:txBody>
      </p:sp>
      <p:sp>
        <p:nvSpPr>
          <p:cNvPr id="154639" name="Line 15"/>
          <p:cNvSpPr>
            <a:spLocks noChangeShapeType="1"/>
          </p:cNvSpPr>
          <p:nvPr/>
        </p:nvSpPr>
        <p:spPr bwMode="auto">
          <a:xfrm>
            <a:off x="3733800" y="4610100"/>
            <a:ext cx="2971800" cy="533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4640" name="Picture 16" descr="battery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85459">
            <a:off x="3791744" y="4666456"/>
            <a:ext cx="64135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41" name="Line 17"/>
          <p:cNvSpPr>
            <a:spLocks noChangeShapeType="1"/>
          </p:cNvSpPr>
          <p:nvPr/>
        </p:nvSpPr>
        <p:spPr bwMode="auto">
          <a:xfrm flipH="1">
            <a:off x="5105400" y="4495800"/>
            <a:ext cx="38100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42" name="Line 18"/>
          <p:cNvSpPr>
            <a:spLocks noChangeShapeType="1"/>
          </p:cNvSpPr>
          <p:nvPr/>
        </p:nvSpPr>
        <p:spPr bwMode="auto">
          <a:xfrm flipH="1">
            <a:off x="4724400" y="4800600"/>
            <a:ext cx="45720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4643" name="Group 19"/>
          <p:cNvGrpSpPr/>
          <p:nvPr/>
        </p:nvGrpSpPr>
        <p:grpSpPr bwMode="auto">
          <a:xfrm>
            <a:off x="3276612" y="4054477"/>
            <a:ext cx="1468444" cy="2422527"/>
            <a:chOff x="2055" y="2514"/>
            <a:chExt cx="925" cy="1526"/>
          </a:xfrm>
        </p:grpSpPr>
        <p:grpSp>
          <p:nvGrpSpPr>
            <p:cNvPr id="11338" name="Group 20"/>
            <p:cNvGrpSpPr/>
            <p:nvPr/>
          </p:nvGrpSpPr>
          <p:grpSpPr bwMode="auto">
            <a:xfrm rot="8076286">
              <a:off x="2210" y="3105"/>
              <a:ext cx="1362" cy="179"/>
              <a:chOff x="372" y="1188"/>
              <a:chExt cx="4332" cy="499"/>
            </a:xfrm>
          </p:grpSpPr>
          <p:pic>
            <p:nvPicPr>
              <p:cNvPr id="11351" name="Picture 21" descr="Cach do do dai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33" t="19174" r="8598" b="67615"/>
              <a:stretch>
                <a:fillRect/>
              </a:stretch>
            </p:blipFill>
            <p:spPr bwMode="auto">
              <a:xfrm>
                <a:off x="372" y="1255"/>
                <a:ext cx="4272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352" name="Line 22"/>
              <p:cNvSpPr>
                <a:spLocks noChangeShapeType="1"/>
              </p:cNvSpPr>
              <p:nvPr/>
            </p:nvSpPr>
            <p:spPr bwMode="auto">
              <a:xfrm>
                <a:off x="4692" y="1188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3" name="Line 23"/>
              <p:cNvSpPr>
                <a:spLocks noChangeShapeType="1"/>
              </p:cNvSpPr>
              <p:nvPr/>
            </p:nvSpPr>
            <p:spPr bwMode="auto">
              <a:xfrm>
                <a:off x="444" y="1200"/>
                <a:ext cx="42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339" name="Group 24"/>
            <p:cNvGrpSpPr/>
            <p:nvPr/>
          </p:nvGrpSpPr>
          <p:grpSpPr bwMode="auto">
            <a:xfrm rot="19512642" flipH="1">
              <a:off x="2055" y="3600"/>
              <a:ext cx="585" cy="440"/>
              <a:chOff x="2952" y="1398"/>
              <a:chExt cx="696" cy="570"/>
            </a:xfrm>
          </p:grpSpPr>
          <p:sp>
            <p:nvSpPr>
              <p:cNvPr id="11340" name="Freeform 25"/>
              <p:cNvSpPr/>
              <p:nvPr/>
            </p:nvSpPr>
            <p:spPr bwMode="auto">
              <a:xfrm>
                <a:off x="2952" y="1398"/>
                <a:ext cx="610" cy="505"/>
              </a:xfrm>
              <a:custGeom>
                <a:avLst/>
                <a:gdLst>
                  <a:gd name="T0" fmla="*/ 229 w 610"/>
                  <a:gd name="T1" fmla="*/ 274 h 505"/>
                  <a:gd name="T2" fmla="*/ 191 w 610"/>
                  <a:gd name="T3" fmla="*/ 267 h 505"/>
                  <a:gd name="T4" fmla="*/ 151 w 610"/>
                  <a:gd name="T5" fmla="*/ 251 h 505"/>
                  <a:gd name="T6" fmla="*/ 105 w 610"/>
                  <a:gd name="T7" fmla="*/ 220 h 505"/>
                  <a:gd name="T8" fmla="*/ 68 w 610"/>
                  <a:gd name="T9" fmla="*/ 226 h 505"/>
                  <a:gd name="T10" fmla="*/ 88 w 610"/>
                  <a:gd name="T11" fmla="*/ 259 h 505"/>
                  <a:gd name="T12" fmla="*/ 123 w 610"/>
                  <a:gd name="T13" fmla="*/ 312 h 505"/>
                  <a:gd name="T14" fmla="*/ 175 w 610"/>
                  <a:gd name="T15" fmla="*/ 343 h 505"/>
                  <a:gd name="T16" fmla="*/ 249 w 610"/>
                  <a:gd name="T17" fmla="*/ 385 h 505"/>
                  <a:gd name="T18" fmla="*/ 305 w 610"/>
                  <a:gd name="T19" fmla="*/ 399 h 505"/>
                  <a:gd name="T20" fmla="*/ 335 w 610"/>
                  <a:gd name="T21" fmla="*/ 411 h 505"/>
                  <a:gd name="T22" fmla="*/ 371 w 610"/>
                  <a:gd name="T23" fmla="*/ 421 h 505"/>
                  <a:gd name="T24" fmla="*/ 398 w 610"/>
                  <a:gd name="T25" fmla="*/ 433 h 505"/>
                  <a:gd name="T26" fmla="*/ 435 w 610"/>
                  <a:gd name="T27" fmla="*/ 459 h 505"/>
                  <a:gd name="T28" fmla="*/ 462 w 610"/>
                  <a:gd name="T29" fmla="*/ 483 h 505"/>
                  <a:gd name="T30" fmla="*/ 494 w 610"/>
                  <a:gd name="T31" fmla="*/ 500 h 505"/>
                  <a:gd name="T32" fmla="*/ 506 w 610"/>
                  <a:gd name="T33" fmla="*/ 490 h 505"/>
                  <a:gd name="T34" fmla="*/ 516 w 610"/>
                  <a:gd name="T35" fmla="*/ 448 h 505"/>
                  <a:gd name="T36" fmla="*/ 550 w 610"/>
                  <a:gd name="T37" fmla="*/ 404 h 505"/>
                  <a:gd name="T38" fmla="*/ 581 w 610"/>
                  <a:gd name="T39" fmla="*/ 354 h 505"/>
                  <a:gd name="T40" fmla="*/ 595 w 610"/>
                  <a:gd name="T41" fmla="*/ 325 h 505"/>
                  <a:gd name="T42" fmla="*/ 573 w 610"/>
                  <a:gd name="T43" fmla="*/ 304 h 505"/>
                  <a:gd name="T44" fmla="*/ 541 w 610"/>
                  <a:gd name="T45" fmla="*/ 291 h 505"/>
                  <a:gd name="T46" fmla="*/ 522 w 610"/>
                  <a:gd name="T47" fmla="*/ 278 h 505"/>
                  <a:gd name="T48" fmla="*/ 477 w 610"/>
                  <a:gd name="T49" fmla="*/ 190 h 505"/>
                  <a:gd name="T50" fmla="*/ 441 w 610"/>
                  <a:gd name="T51" fmla="*/ 125 h 505"/>
                  <a:gd name="T52" fmla="*/ 414 w 610"/>
                  <a:gd name="T53" fmla="*/ 91 h 505"/>
                  <a:gd name="T54" fmla="*/ 394 w 610"/>
                  <a:gd name="T55" fmla="*/ 55 h 505"/>
                  <a:gd name="T56" fmla="*/ 373 w 610"/>
                  <a:gd name="T57" fmla="*/ 39 h 505"/>
                  <a:gd name="T58" fmla="*/ 337 w 610"/>
                  <a:gd name="T59" fmla="*/ 27 h 505"/>
                  <a:gd name="T60" fmla="*/ 300 w 610"/>
                  <a:gd name="T61" fmla="*/ 17 h 505"/>
                  <a:gd name="T62" fmla="*/ 252 w 610"/>
                  <a:gd name="T63" fmla="*/ 16 h 505"/>
                  <a:gd name="T64" fmla="*/ 206 w 610"/>
                  <a:gd name="T65" fmla="*/ 11 h 505"/>
                  <a:gd name="T66" fmla="*/ 189 w 610"/>
                  <a:gd name="T67" fmla="*/ 6 h 505"/>
                  <a:gd name="T68" fmla="*/ 146 w 610"/>
                  <a:gd name="T69" fmla="*/ 3 h 505"/>
                  <a:gd name="T70" fmla="*/ 98 w 610"/>
                  <a:gd name="T71" fmla="*/ 6 h 505"/>
                  <a:gd name="T72" fmla="*/ 54 w 610"/>
                  <a:gd name="T73" fmla="*/ 5 h 505"/>
                  <a:gd name="T74" fmla="*/ 12 w 610"/>
                  <a:gd name="T75" fmla="*/ 0 h 505"/>
                  <a:gd name="T76" fmla="*/ 2 w 610"/>
                  <a:gd name="T77" fmla="*/ 26 h 505"/>
                  <a:gd name="T78" fmla="*/ 24 w 610"/>
                  <a:gd name="T79" fmla="*/ 44 h 505"/>
                  <a:gd name="T80" fmla="*/ 72 w 610"/>
                  <a:gd name="T81" fmla="*/ 54 h 505"/>
                  <a:gd name="T82" fmla="*/ 122 w 610"/>
                  <a:gd name="T83" fmla="*/ 71 h 505"/>
                  <a:gd name="T84" fmla="*/ 159 w 610"/>
                  <a:gd name="T85" fmla="*/ 72 h 505"/>
                  <a:gd name="T86" fmla="*/ 195 w 610"/>
                  <a:gd name="T87" fmla="*/ 101 h 505"/>
                  <a:gd name="T88" fmla="*/ 228 w 610"/>
                  <a:gd name="T89" fmla="*/ 125 h 505"/>
                  <a:gd name="T90" fmla="*/ 248 w 610"/>
                  <a:gd name="T91" fmla="*/ 149 h 505"/>
                  <a:gd name="T92" fmla="*/ 267 w 610"/>
                  <a:gd name="T93" fmla="*/ 175 h 505"/>
                  <a:gd name="T94" fmla="*/ 274 w 610"/>
                  <a:gd name="T95" fmla="*/ 200 h 505"/>
                  <a:gd name="T96" fmla="*/ 275 w 610"/>
                  <a:gd name="T97" fmla="*/ 241 h 50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610" h="505">
                    <a:moveTo>
                      <a:pt x="249" y="265"/>
                    </a:moveTo>
                    <a:lnTo>
                      <a:pt x="229" y="274"/>
                    </a:lnTo>
                    <a:lnTo>
                      <a:pt x="214" y="274"/>
                    </a:lnTo>
                    <a:lnTo>
                      <a:pt x="191" y="267"/>
                    </a:lnTo>
                    <a:lnTo>
                      <a:pt x="167" y="265"/>
                    </a:lnTo>
                    <a:lnTo>
                      <a:pt x="151" y="251"/>
                    </a:lnTo>
                    <a:lnTo>
                      <a:pt x="128" y="229"/>
                    </a:lnTo>
                    <a:lnTo>
                      <a:pt x="105" y="220"/>
                    </a:lnTo>
                    <a:lnTo>
                      <a:pt x="82" y="219"/>
                    </a:lnTo>
                    <a:lnTo>
                      <a:pt x="68" y="226"/>
                    </a:lnTo>
                    <a:lnTo>
                      <a:pt x="77" y="239"/>
                    </a:lnTo>
                    <a:lnTo>
                      <a:pt x="88" y="259"/>
                    </a:lnTo>
                    <a:lnTo>
                      <a:pt x="108" y="288"/>
                    </a:lnTo>
                    <a:lnTo>
                      <a:pt x="123" y="312"/>
                    </a:lnTo>
                    <a:lnTo>
                      <a:pt x="152" y="328"/>
                    </a:lnTo>
                    <a:lnTo>
                      <a:pt x="175" y="343"/>
                    </a:lnTo>
                    <a:lnTo>
                      <a:pt x="192" y="353"/>
                    </a:lnTo>
                    <a:lnTo>
                      <a:pt x="249" y="385"/>
                    </a:lnTo>
                    <a:lnTo>
                      <a:pt x="276" y="391"/>
                    </a:lnTo>
                    <a:lnTo>
                      <a:pt x="305" y="399"/>
                    </a:lnTo>
                    <a:lnTo>
                      <a:pt x="320" y="403"/>
                    </a:lnTo>
                    <a:lnTo>
                      <a:pt x="335" y="411"/>
                    </a:lnTo>
                    <a:lnTo>
                      <a:pt x="356" y="416"/>
                    </a:lnTo>
                    <a:lnTo>
                      <a:pt x="371" y="421"/>
                    </a:lnTo>
                    <a:lnTo>
                      <a:pt x="386" y="426"/>
                    </a:lnTo>
                    <a:lnTo>
                      <a:pt x="398" y="433"/>
                    </a:lnTo>
                    <a:lnTo>
                      <a:pt x="416" y="442"/>
                    </a:lnTo>
                    <a:lnTo>
                      <a:pt x="435" y="459"/>
                    </a:lnTo>
                    <a:lnTo>
                      <a:pt x="450" y="471"/>
                    </a:lnTo>
                    <a:lnTo>
                      <a:pt x="462" y="483"/>
                    </a:lnTo>
                    <a:lnTo>
                      <a:pt x="477" y="492"/>
                    </a:lnTo>
                    <a:lnTo>
                      <a:pt x="494" y="500"/>
                    </a:lnTo>
                    <a:lnTo>
                      <a:pt x="504" y="505"/>
                    </a:lnTo>
                    <a:lnTo>
                      <a:pt x="506" y="490"/>
                    </a:lnTo>
                    <a:lnTo>
                      <a:pt x="509" y="475"/>
                    </a:lnTo>
                    <a:lnTo>
                      <a:pt x="516" y="448"/>
                    </a:lnTo>
                    <a:lnTo>
                      <a:pt x="539" y="421"/>
                    </a:lnTo>
                    <a:lnTo>
                      <a:pt x="550" y="404"/>
                    </a:lnTo>
                    <a:lnTo>
                      <a:pt x="571" y="373"/>
                    </a:lnTo>
                    <a:lnTo>
                      <a:pt x="581" y="354"/>
                    </a:lnTo>
                    <a:lnTo>
                      <a:pt x="592" y="338"/>
                    </a:lnTo>
                    <a:lnTo>
                      <a:pt x="595" y="325"/>
                    </a:lnTo>
                    <a:lnTo>
                      <a:pt x="610" y="322"/>
                    </a:lnTo>
                    <a:lnTo>
                      <a:pt x="573" y="304"/>
                    </a:lnTo>
                    <a:lnTo>
                      <a:pt x="561" y="297"/>
                    </a:lnTo>
                    <a:lnTo>
                      <a:pt x="541" y="291"/>
                    </a:lnTo>
                    <a:lnTo>
                      <a:pt x="530" y="285"/>
                    </a:lnTo>
                    <a:lnTo>
                      <a:pt x="522" y="278"/>
                    </a:lnTo>
                    <a:lnTo>
                      <a:pt x="512" y="256"/>
                    </a:lnTo>
                    <a:lnTo>
                      <a:pt x="477" y="190"/>
                    </a:lnTo>
                    <a:lnTo>
                      <a:pt x="460" y="154"/>
                    </a:lnTo>
                    <a:lnTo>
                      <a:pt x="441" y="125"/>
                    </a:lnTo>
                    <a:lnTo>
                      <a:pt x="427" y="110"/>
                    </a:lnTo>
                    <a:lnTo>
                      <a:pt x="414" y="91"/>
                    </a:lnTo>
                    <a:lnTo>
                      <a:pt x="404" y="74"/>
                    </a:lnTo>
                    <a:lnTo>
                      <a:pt x="394" y="55"/>
                    </a:lnTo>
                    <a:lnTo>
                      <a:pt x="385" y="44"/>
                    </a:lnTo>
                    <a:lnTo>
                      <a:pt x="373" y="39"/>
                    </a:lnTo>
                    <a:lnTo>
                      <a:pt x="350" y="35"/>
                    </a:lnTo>
                    <a:lnTo>
                      <a:pt x="337" y="27"/>
                    </a:lnTo>
                    <a:lnTo>
                      <a:pt x="321" y="17"/>
                    </a:lnTo>
                    <a:lnTo>
                      <a:pt x="300" y="17"/>
                    </a:lnTo>
                    <a:lnTo>
                      <a:pt x="273" y="21"/>
                    </a:lnTo>
                    <a:lnTo>
                      <a:pt x="252" y="16"/>
                    </a:lnTo>
                    <a:lnTo>
                      <a:pt x="228" y="24"/>
                    </a:lnTo>
                    <a:lnTo>
                      <a:pt x="206" y="11"/>
                    </a:lnTo>
                    <a:lnTo>
                      <a:pt x="194" y="8"/>
                    </a:lnTo>
                    <a:lnTo>
                      <a:pt x="189" y="6"/>
                    </a:lnTo>
                    <a:lnTo>
                      <a:pt x="171" y="3"/>
                    </a:lnTo>
                    <a:lnTo>
                      <a:pt x="146" y="3"/>
                    </a:lnTo>
                    <a:lnTo>
                      <a:pt x="117" y="3"/>
                    </a:lnTo>
                    <a:lnTo>
                      <a:pt x="98" y="6"/>
                    </a:lnTo>
                    <a:lnTo>
                      <a:pt x="75" y="5"/>
                    </a:lnTo>
                    <a:lnTo>
                      <a:pt x="54" y="5"/>
                    </a:lnTo>
                    <a:lnTo>
                      <a:pt x="33" y="2"/>
                    </a:lnTo>
                    <a:lnTo>
                      <a:pt x="12" y="0"/>
                    </a:lnTo>
                    <a:lnTo>
                      <a:pt x="0" y="9"/>
                    </a:lnTo>
                    <a:lnTo>
                      <a:pt x="2" y="26"/>
                    </a:lnTo>
                    <a:lnTo>
                      <a:pt x="9" y="35"/>
                    </a:lnTo>
                    <a:lnTo>
                      <a:pt x="24" y="44"/>
                    </a:lnTo>
                    <a:lnTo>
                      <a:pt x="44" y="51"/>
                    </a:lnTo>
                    <a:lnTo>
                      <a:pt x="72" y="54"/>
                    </a:lnTo>
                    <a:lnTo>
                      <a:pt x="101" y="65"/>
                    </a:lnTo>
                    <a:lnTo>
                      <a:pt x="122" y="71"/>
                    </a:lnTo>
                    <a:lnTo>
                      <a:pt x="140" y="71"/>
                    </a:lnTo>
                    <a:lnTo>
                      <a:pt x="159" y="72"/>
                    </a:lnTo>
                    <a:lnTo>
                      <a:pt x="177" y="87"/>
                    </a:lnTo>
                    <a:lnTo>
                      <a:pt x="195" y="101"/>
                    </a:lnTo>
                    <a:lnTo>
                      <a:pt x="209" y="113"/>
                    </a:lnTo>
                    <a:lnTo>
                      <a:pt x="228" y="125"/>
                    </a:lnTo>
                    <a:lnTo>
                      <a:pt x="236" y="132"/>
                    </a:lnTo>
                    <a:lnTo>
                      <a:pt x="248" y="149"/>
                    </a:lnTo>
                    <a:lnTo>
                      <a:pt x="259" y="158"/>
                    </a:lnTo>
                    <a:lnTo>
                      <a:pt x="267" y="175"/>
                    </a:lnTo>
                    <a:lnTo>
                      <a:pt x="274" y="188"/>
                    </a:lnTo>
                    <a:lnTo>
                      <a:pt x="274" y="200"/>
                    </a:lnTo>
                    <a:lnTo>
                      <a:pt x="277" y="218"/>
                    </a:lnTo>
                    <a:lnTo>
                      <a:pt x="275" y="241"/>
                    </a:lnTo>
                    <a:lnTo>
                      <a:pt x="249" y="265"/>
                    </a:lnTo>
                    <a:close/>
                  </a:path>
                </a:pathLst>
              </a:custGeom>
              <a:solidFill>
                <a:srgbClr val="FFBFBF"/>
              </a:solidFill>
              <a:ln w="9525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1" name="Freeform 26"/>
              <p:cNvSpPr/>
              <p:nvPr/>
            </p:nvSpPr>
            <p:spPr bwMode="auto">
              <a:xfrm>
                <a:off x="3140" y="1402"/>
                <a:ext cx="106" cy="58"/>
              </a:xfrm>
              <a:custGeom>
                <a:avLst/>
                <a:gdLst>
                  <a:gd name="T0" fmla="*/ 0 w 106"/>
                  <a:gd name="T1" fmla="*/ 0 h 58"/>
                  <a:gd name="T2" fmla="*/ 53 w 106"/>
                  <a:gd name="T3" fmla="*/ 28 h 58"/>
                  <a:gd name="T4" fmla="*/ 106 w 106"/>
                  <a:gd name="T5" fmla="*/ 58 h 5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6" h="58">
                    <a:moveTo>
                      <a:pt x="0" y="0"/>
                    </a:moveTo>
                    <a:lnTo>
                      <a:pt x="53" y="28"/>
                    </a:lnTo>
                    <a:lnTo>
                      <a:pt x="106" y="5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2" name="Freeform 27"/>
              <p:cNvSpPr/>
              <p:nvPr/>
            </p:nvSpPr>
            <p:spPr bwMode="auto">
              <a:xfrm rot="-1242821">
                <a:off x="3037" y="1616"/>
                <a:ext cx="15" cy="48"/>
              </a:xfrm>
              <a:custGeom>
                <a:avLst/>
                <a:gdLst>
                  <a:gd name="T0" fmla="*/ 5 w 70"/>
                  <a:gd name="T1" fmla="*/ 0 h 169"/>
                  <a:gd name="T2" fmla="*/ 11 w 70"/>
                  <a:gd name="T3" fmla="*/ 15 h 169"/>
                  <a:gd name="T4" fmla="*/ 15 w 70"/>
                  <a:gd name="T5" fmla="*/ 24 h 169"/>
                  <a:gd name="T6" fmla="*/ 15 w 70"/>
                  <a:gd name="T7" fmla="*/ 32 h 169"/>
                  <a:gd name="T8" fmla="*/ 12 w 70"/>
                  <a:gd name="T9" fmla="*/ 40 h 169"/>
                  <a:gd name="T10" fmla="*/ 6 w 70"/>
                  <a:gd name="T11" fmla="*/ 45 h 169"/>
                  <a:gd name="T12" fmla="*/ 0 w 70"/>
                  <a:gd name="T13" fmla="*/ 48 h 1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" h="169">
                    <a:moveTo>
                      <a:pt x="23" y="0"/>
                    </a:moveTo>
                    <a:lnTo>
                      <a:pt x="53" y="52"/>
                    </a:lnTo>
                    <a:lnTo>
                      <a:pt x="69" y="83"/>
                    </a:lnTo>
                    <a:lnTo>
                      <a:pt x="70" y="113"/>
                    </a:lnTo>
                    <a:lnTo>
                      <a:pt x="58" y="140"/>
                    </a:lnTo>
                    <a:lnTo>
                      <a:pt x="27" y="158"/>
                    </a:lnTo>
                    <a:lnTo>
                      <a:pt x="0" y="16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3" name="Freeform 28"/>
              <p:cNvSpPr/>
              <p:nvPr/>
            </p:nvSpPr>
            <p:spPr bwMode="auto">
              <a:xfrm rot="-1448732">
                <a:off x="3112" y="1454"/>
                <a:ext cx="6" cy="17"/>
              </a:xfrm>
              <a:custGeom>
                <a:avLst/>
                <a:gdLst>
                  <a:gd name="T0" fmla="*/ 6 w 6"/>
                  <a:gd name="T1" fmla="*/ 0 h 17"/>
                  <a:gd name="T2" fmla="*/ 2 w 6"/>
                  <a:gd name="T3" fmla="*/ 9 h 17"/>
                  <a:gd name="T4" fmla="*/ 0 w 6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17">
                    <a:moveTo>
                      <a:pt x="6" y="0"/>
                    </a:moveTo>
                    <a:lnTo>
                      <a:pt x="2" y="9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4" name="Freeform 29"/>
              <p:cNvSpPr/>
              <p:nvPr/>
            </p:nvSpPr>
            <p:spPr bwMode="auto">
              <a:xfrm rot="-996419">
                <a:off x="3023" y="1438"/>
                <a:ext cx="3" cy="14"/>
              </a:xfrm>
              <a:custGeom>
                <a:avLst/>
                <a:gdLst>
                  <a:gd name="T0" fmla="*/ 3 w 3"/>
                  <a:gd name="T1" fmla="*/ 0 h 14"/>
                  <a:gd name="T2" fmla="*/ 0 w 3"/>
                  <a:gd name="T3" fmla="*/ 7 h 14"/>
                  <a:gd name="T4" fmla="*/ 0 w 3"/>
                  <a:gd name="T5" fmla="*/ 14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14">
                    <a:moveTo>
                      <a:pt x="3" y="0"/>
                    </a:moveTo>
                    <a:lnTo>
                      <a:pt x="0" y="7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345" name="Group 30"/>
              <p:cNvGrpSpPr/>
              <p:nvPr/>
            </p:nvGrpSpPr>
            <p:grpSpPr bwMode="auto">
              <a:xfrm rot="-9224892">
                <a:off x="3406" y="1698"/>
                <a:ext cx="242" cy="270"/>
                <a:chOff x="2457" y="2549"/>
                <a:chExt cx="557" cy="547"/>
              </a:xfrm>
            </p:grpSpPr>
            <p:sp>
              <p:nvSpPr>
                <p:cNvPr id="11349" name="Freeform 31"/>
                <p:cNvSpPr/>
                <p:nvPr/>
              </p:nvSpPr>
              <p:spPr bwMode="auto">
                <a:xfrm>
                  <a:off x="2457" y="2549"/>
                  <a:ext cx="557" cy="547"/>
                </a:xfrm>
                <a:custGeom>
                  <a:avLst/>
                  <a:gdLst>
                    <a:gd name="T0" fmla="*/ 557 w 1112"/>
                    <a:gd name="T1" fmla="*/ 70 h 1094"/>
                    <a:gd name="T2" fmla="*/ 529 w 1112"/>
                    <a:gd name="T3" fmla="*/ 136 h 1094"/>
                    <a:gd name="T4" fmla="*/ 509 w 1112"/>
                    <a:gd name="T5" fmla="*/ 187 h 1094"/>
                    <a:gd name="T6" fmla="*/ 486 w 1112"/>
                    <a:gd name="T7" fmla="*/ 238 h 1094"/>
                    <a:gd name="T8" fmla="*/ 472 w 1112"/>
                    <a:gd name="T9" fmla="*/ 294 h 1094"/>
                    <a:gd name="T10" fmla="*/ 463 w 1112"/>
                    <a:gd name="T11" fmla="*/ 351 h 1094"/>
                    <a:gd name="T12" fmla="*/ 453 w 1112"/>
                    <a:gd name="T13" fmla="*/ 407 h 1094"/>
                    <a:gd name="T14" fmla="*/ 453 w 1112"/>
                    <a:gd name="T15" fmla="*/ 458 h 1094"/>
                    <a:gd name="T16" fmla="*/ 453 w 1112"/>
                    <a:gd name="T17" fmla="*/ 501 h 1094"/>
                    <a:gd name="T18" fmla="*/ 453 w 1112"/>
                    <a:gd name="T19" fmla="*/ 519 h 1094"/>
                    <a:gd name="T20" fmla="*/ 121 w 1112"/>
                    <a:gd name="T21" fmla="*/ 547 h 1094"/>
                    <a:gd name="T22" fmla="*/ 65 w 1112"/>
                    <a:gd name="T23" fmla="*/ 224 h 1094"/>
                    <a:gd name="T24" fmla="*/ 14 w 1112"/>
                    <a:gd name="T25" fmla="*/ 33 h 1094"/>
                    <a:gd name="T26" fmla="*/ 0 w 1112"/>
                    <a:gd name="T27" fmla="*/ 0 h 1094"/>
                    <a:gd name="T28" fmla="*/ 210 w 1112"/>
                    <a:gd name="T29" fmla="*/ 38 h 1094"/>
                    <a:gd name="T30" fmla="*/ 383 w 1112"/>
                    <a:gd name="T31" fmla="*/ 52 h 1094"/>
                    <a:gd name="T32" fmla="*/ 495 w 1112"/>
                    <a:gd name="T33" fmla="*/ 52 h 1094"/>
                    <a:gd name="T34" fmla="*/ 557 w 1112"/>
                    <a:gd name="T35" fmla="*/ 70 h 109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112" h="1094">
                      <a:moveTo>
                        <a:pt x="1112" y="140"/>
                      </a:moveTo>
                      <a:lnTo>
                        <a:pt x="1056" y="271"/>
                      </a:lnTo>
                      <a:lnTo>
                        <a:pt x="1017" y="373"/>
                      </a:lnTo>
                      <a:lnTo>
                        <a:pt x="971" y="476"/>
                      </a:lnTo>
                      <a:lnTo>
                        <a:pt x="943" y="588"/>
                      </a:lnTo>
                      <a:lnTo>
                        <a:pt x="924" y="702"/>
                      </a:lnTo>
                      <a:lnTo>
                        <a:pt x="905" y="814"/>
                      </a:lnTo>
                      <a:lnTo>
                        <a:pt x="905" y="916"/>
                      </a:lnTo>
                      <a:lnTo>
                        <a:pt x="905" y="1001"/>
                      </a:lnTo>
                      <a:lnTo>
                        <a:pt x="905" y="1038"/>
                      </a:lnTo>
                      <a:lnTo>
                        <a:pt x="242" y="1094"/>
                      </a:lnTo>
                      <a:lnTo>
                        <a:pt x="130" y="448"/>
                      </a:lnTo>
                      <a:lnTo>
                        <a:pt x="28" y="65"/>
                      </a:lnTo>
                      <a:lnTo>
                        <a:pt x="0" y="0"/>
                      </a:lnTo>
                      <a:lnTo>
                        <a:pt x="420" y="75"/>
                      </a:lnTo>
                      <a:lnTo>
                        <a:pt x="765" y="103"/>
                      </a:lnTo>
                      <a:lnTo>
                        <a:pt x="989" y="103"/>
                      </a:lnTo>
                      <a:lnTo>
                        <a:pt x="1112" y="140"/>
                      </a:lnTo>
                      <a:close/>
                    </a:path>
                  </a:pathLst>
                </a:custGeom>
                <a:solidFill>
                  <a:srgbClr val="5F7FFF"/>
                </a:solidFill>
                <a:ln w="9525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50" name="Oval 32"/>
                <p:cNvSpPr>
                  <a:spLocks noChangeArrowheads="1"/>
                </p:cNvSpPr>
                <p:nvPr/>
              </p:nvSpPr>
              <p:spPr bwMode="auto">
                <a:xfrm>
                  <a:off x="2793" y="2961"/>
                  <a:ext cx="61" cy="7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346" name="Freeform 33"/>
              <p:cNvSpPr/>
              <p:nvPr/>
            </p:nvSpPr>
            <p:spPr bwMode="auto">
              <a:xfrm rot="-5887819">
                <a:off x="3109" y="1667"/>
                <a:ext cx="13" cy="9"/>
              </a:xfrm>
              <a:custGeom>
                <a:avLst/>
                <a:gdLst>
                  <a:gd name="T0" fmla="*/ 13 w 55"/>
                  <a:gd name="T1" fmla="*/ 9 h 33"/>
                  <a:gd name="T2" fmla="*/ 6 w 55"/>
                  <a:gd name="T3" fmla="*/ 6 h 33"/>
                  <a:gd name="T4" fmla="*/ 2 w 55"/>
                  <a:gd name="T5" fmla="*/ 2 h 33"/>
                  <a:gd name="T6" fmla="*/ 0 w 55"/>
                  <a:gd name="T7" fmla="*/ 0 h 3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5" h="33">
                    <a:moveTo>
                      <a:pt x="55" y="33"/>
                    </a:moveTo>
                    <a:lnTo>
                      <a:pt x="26" y="22"/>
                    </a:lnTo>
                    <a:lnTo>
                      <a:pt x="7" y="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7" name="Freeform 34"/>
              <p:cNvSpPr/>
              <p:nvPr/>
            </p:nvSpPr>
            <p:spPr bwMode="auto">
              <a:xfrm rot="-487818">
                <a:off x="3226" y="1413"/>
                <a:ext cx="47" cy="29"/>
              </a:xfrm>
              <a:custGeom>
                <a:avLst/>
                <a:gdLst>
                  <a:gd name="T0" fmla="*/ 0 w 53"/>
                  <a:gd name="T1" fmla="*/ 0 h 34"/>
                  <a:gd name="T2" fmla="*/ 15 w 53"/>
                  <a:gd name="T3" fmla="*/ 7 h 34"/>
                  <a:gd name="T4" fmla="*/ 47 w 53"/>
                  <a:gd name="T5" fmla="*/ 29 h 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34">
                    <a:moveTo>
                      <a:pt x="0" y="0"/>
                    </a:moveTo>
                    <a:lnTo>
                      <a:pt x="17" y="8"/>
                    </a:lnTo>
                    <a:lnTo>
                      <a:pt x="53" y="3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8" name="Freeform 35"/>
              <p:cNvSpPr/>
              <p:nvPr/>
            </p:nvSpPr>
            <p:spPr bwMode="auto">
              <a:xfrm>
                <a:off x="2956" y="1405"/>
                <a:ext cx="40" cy="7"/>
              </a:xfrm>
              <a:custGeom>
                <a:avLst/>
                <a:gdLst>
                  <a:gd name="T0" fmla="*/ 0 w 40"/>
                  <a:gd name="T1" fmla="*/ 4 h 7"/>
                  <a:gd name="T2" fmla="*/ 16 w 40"/>
                  <a:gd name="T3" fmla="*/ 6 h 7"/>
                  <a:gd name="T4" fmla="*/ 25 w 40"/>
                  <a:gd name="T5" fmla="*/ 7 h 7"/>
                  <a:gd name="T6" fmla="*/ 33 w 40"/>
                  <a:gd name="T7" fmla="*/ 5 h 7"/>
                  <a:gd name="T8" fmla="*/ 40 w 40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" h="7">
                    <a:moveTo>
                      <a:pt x="0" y="4"/>
                    </a:moveTo>
                    <a:lnTo>
                      <a:pt x="16" y="6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4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284" name="Line 36"/>
          <p:cNvSpPr>
            <a:spLocks noChangeShapeType="1"/>
          </p:cNvSpPr>
          <p:nvPr/>
        </p:nvSpPr>
        <p:spPr bwMode="auto">
          <a:xfrm>
            <a:off x="3733800" y="2838450"/>
            <a:ext cx="0" cy="17526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5" name="Line 37"/>
          <p:cNvSpPr>
            <a:spLocks noChangeShapeType="1"/>
          </p:cNvSpPr>
          <p:nvPr/>
        </p:nvSpPr>
        <p:spPr bwMode="auto">
          <a:xfrm>
            <a:off x="3752850" y="2800350"/>
            <a:ext cx="0" cy="17526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4662" name="Picture 38" descr="battery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85459">
            <a:off x="4515644" y="3828256"/>
            <a:ext cx="64135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4663" name="Group 39"/>
          <p:cNvGrpSpPr/>
          <p:nvPr/>
        </p:nvGrpSpPr>
        <p:grpSpPr bwMode="auto">
          <a:xfrm>
            <a:off x="3790950" y="2971800"/>
            <a:ext cx="698500" cy="1676400"/>
            <a:chOff x="1576" y="805"/>
            <a:chExt cx="440" cy="1056"/>
          </a:xfrm>
        </p:grpSpPr>
        <p:grpSp>
          <p:nvGrpSpPr>
            <p:cNvPr id="11320" name="Group 40"/>
            <p:cNvGrpSpPr/>
            <p:nvPr/>
          </p:nvGrpSpPr>
          <p:grpSpPr bwMode="auto">
            <a:xfrm rot="6311153">
              <a:off x="1172" y="1285"/>
              <a:ext cx="1056" cy="96"/>
              <a:chOff x="1656" y="2208"/>
              <a:chExt cx="2448" cy="144"/>
            </a:xfrm>
          </p:grpSpPr>
          <p:pic>
            <p:nvPicPr>
              <p:cNvPr id="11333" name="Picture 41" descr="Cach do do dai- dat-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387" t="46040" r="19930" b="49057"/>
              <a:stretch>
                <a:fillRect/>
              </a:stretch>
            </p:blipFill>
            <p:spPr bwMode="auto">
              <a:xfrm>
                <a:off x="1656" y="2211"/>
                <a:ext cx="2150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334" name="Line 42"/>
              <p:cNvSpPr>
                <a:spLocks noChangeShapeType="1"/>
              </p:cNvSpPr>
              <p:nvPr/>
            </p:nvSpPr>
            <p:spPr bwMode="auto">
              <a:xfrm>
                <a:off x="1656" y="2208"/>
                <a:ext cx="215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5" name="Line 43"/>
              <p:cNvSpPr>
                <a:spLocks noChangeShapeType="1"/>
              </p:cNvSpPr>
              <p:nvPr/>
            </p:nvSpPr>
            <p:spPr bwMode="auto">
              <a:xfrm>
                <a:off x="1656" y="2352"/>
                <a:ext cx="215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6" name="AutoShape 44"/>
              <p:cNvSpPr>
                <a:spLocks noChangeArrowheads="1"/>
              </p:cNvSpPr>
              <p:nvPr/>
            </p:nvSpPr>
            <p:spPr bwMode="auto">
              <a:xfrm rot="5400000">
                <a:off x="3883" y="2131"/>
                <a:ext cx="144" cy="298"/>
              </a:xfrm>
              <a:prstGeom prst="triangle">
                <a:avLst>
                  <a:gd name="adj" fmla="val 50000"/>
                </a:avLst>
              </a:prstGeom>
              <a:solidFill>
                <a:srgbClr val="FFDEBD"/>
              </a:solidFill>
              <a:ln w="9525">
                <a:solidFill>
                  <a:srgbClr val="B2B2B2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7" name="Line 45"/>
              <p:cNvSpPr>
                <a:spLocks noChangeShapeType="1"/>
              </p:cNvSpPr>
              <p:nvPr/>
            </p:nvSpPr>
            <p:spPr bwMode="auto">
              <a:xfrm>
                <a:off x="4056" y="2280"/>
                <a:ext cx="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321" name="Group 46"/>
            <p:cNvGrpSpPr/>
            <p:nvPr/>
          </p:nvGrpSpPr>
          <p:grpSpPr bwMode="auto">
            <a:xfrm rot="6338555" flipH="1" flipV="1">
              <a:off x="1560" y="1132"/>
              <a:ext cx="471" cy="440"/>
              <a:chOff x="2952" y="1398"/>
              <a:chExt cx="696" cy="570"/>
            </a:xfrm>
          </p:grpSpPr>
          <p:sp>
            <p:nvSpPr>
              <p:cNvPr id="11322" name="Freeform 47"/>
              <p:cNvSpPr/>
              <p:nvPr/>
            </p:nvSpPr>
            <p:spPr bwMode="auto">
              <a:xfrm>
                <a:off x="2952" y="1398"/>
                <a:ext cx="610" cy="505"/>
              </a:xfrm>
              <a:custGeom>
                <a:avLst/>
                <a:gdLst>
                  <a:gd name="T0" fmla="*/ 229 w 610"/>
                  <a:gd name="T1" fmla="*/ 274 h 505"/>
                  <a:gd name="T2" fmla="*/ 191 w 610"/>
                  <a:gd name="T3" fmla="*/ 267 h 505"/>
                  <a:gd name="T4" fmla="*/ 151 w 610"/>
                  <a:gd name="T5" fmla="*/ 251 h 505"/>
                  <a:gd name="T6" fmla="*/ 105 w 610"/>
                  <a:gd name="T7" fmla="*/ 220 h 505"/>
                  <a:gd name="T8" fmla="*/ 68 w 610"/>
                  <a:gd name="T9" fmla="*/ 226 h 505"/>
                  <a:gd name="T10" fmla="*/ 88 w 610"/>
                  <a:gd name="T11" fmla="*/ 259 h 505"/>
                  <a:gd name="T12" fmla="*/ 123 w 610"/>
                  <a:gd name="T13" fmla="*/ 312 h 505"/>
                  <a:gd name="T14" fmla="*/ 175 w 610"/>
                  <a:gd name="T15" fmla="*/ 343 h 505"/>
                  <a:gd name="T16" fmla="*/ 249 w 610"/>
                  <a:gd name="T17" fmla="*/ 385 h 505"/>
                  <a:gd name="T18" fmla="*/ 305 w 610"/>
                  <a:gd name="T19" fmla="*/ 399 h 505"/>
                  <a:gd name="T20" fmla="*/ 335 w 610"/>
                  <a:gd name="T21" fmla="*/ 411 h 505"/>
                  <a:gd name="T22" fmla="*/ 371 w 610"/>
                  <a:gd name="T23" fmla="*/ 421 h 505"/>
                  <a:gd name="T24" fmla="*/ 398 w 610"/>
                  <a:gd name="T25" fmla="*/ 433 h 505"/>
                  <a:gd name="T26" fmla="*/ 435 w 610"/>
                  <a:gd name="T27" fmla="*/ 459 h 505"/>
                  <a:gd name="T28" fmla="*/ 462 w 610"/>
                  <a:gd name="T29" fmla="*/ 483 h 505"/>
                  <a:gd name="T30" fmla="*/ 494 w 610"/>
                  <a:gd name="T31" fmla="*/ 500 h 505"/>
                  <a:gd name="T32" fmla="*/ 506 w 610"/>
                  <a:gd name="T33" fmla="*/ 490 h 505"/>
                  <a:gd name="T34" fmla="*/ 516 w 610"/>
                  <a:gd name="T35" fmla="*/ 448 h 505"/>
                  <a:gd name="T36" fmla="*/ 550 w 610"/>
                  <a:gd name="T37" fmla="*/ 404 h 505"/>
                  <a:gd name="T38" fmla="*/ 581 w 610"/>
                  <a:gd name="T39" fmla="*/ 354 h 505"/>
                  <a:gd name="T40" fmla="*/ 595 w 610"/>
                  <a:gd name="T41" fmla="*/ 325 h 505"/>
                  <a:gd name="T42" fmla="*/ 573 w 610"/>
                  <a:gd name="T43" fmla="*/ 304 h 505"/>
                  <a:gd name="T44" fmla="*/ 541 w 610"/>
                  <a:gd name="T45" fmla="*/ 291 h 505"/>
                  <a:gd name="T46" fmla="*/ 522 w 610"/>
                  <a:gd name="T47" fmla="*/ 278 h 505"/>
                  <a:gd name="T48" fmla="*/ 477 w 610"/>
                  <a:gd name="T49" fmla="*/ 190 h 505"/>
                  <a:gd name="T50" fmla="*/ 441 w 610"/>
                  <a:gd name="T51" fmla="*/ 125 h 505"/>
                  <a:gd name="T52" fmla="*/ 414 w 610"/>
                  <a:gd name="T53" fmla="*/ 91 h 505"/>
                  <a:gd name="T54" fmla="*/ 394 w 610"/>
                  <a:gd name="T55" fmla="*/ 55 h 505"/>
                  <a:gd name="T56" fmla="*/ 373 w 610"/>
                  <a:gd name="T57" fmla="*/ 39 h 505"/>
                  <a:gd name="T58" fmla="*/ 337 w 610"/>
                  <a:gd name="T59" fmla="*/ 27 h 505"/>
                  <a:gd name="T60" fmla="*/ 300 w 610"/>
                  <a:gd name="T61" fmla="*/ 17 h 505"/>
                  <a:gd name="T62" fmla="*/ 252 w 610"/>
                  <a:gd name="T63" fmla="*/ 16 h 505"/>
                  <a:gd name="T64" fmla="*/ 206 w 610"/>
                  <a:gd name="T65" fmla="*/ 11 h 505"/>
                  <a:gd name="T66" fmla="*/ 189 w 610"/>
                  <a:gd name="T67" fmla="*/ 6 h 505"/>
                  <a:gd name="T68" fmla="*/ 146 w 610"/>
                  <a:gd name="T69" fmla="*/ 3 h 505"/>
                  <a:gd name="T70" fmla="*/ 98 w 610"/>
                  <a:gd name="T71" fmla="*/ 6 h 505"/>
                  <a:gd name="T72" fmla="*/ 54 w 610"/>
                  <a:gd name="T73" fmla="*/ 5 h 505"/>
                  <a:gd name="T74" fmla="*/ 12 w 610"/>
                  <a:gd name="T75" fmla="*/ 0 h 505"/>
                  <a:gd name="T76" fmla="*/ 2 w 610"/>
                  <a:gd name="T77" fmla="*/ 26 h 505"/>
                  <a:gd name="T78" fmla="*/ 24 w 610"/>
                  <a:gd name="T79" fmla="*/ 44 h 505"/>
                  <a:gd name="T80" fmla="*/ 72 w 610"/>
                  <a:gd name="T81" fmla="*/ 54 h 505"/>
                  <a:gd name="T82" fmla="*/ 122 w 610"/>
                  <a:gd name="T83" fmla="*/ 71 h 505"/>
                  <a:gd name="T84" fmla="*/ 159 w 610"/>
                  <a:gd name="T85" fmla="*/ 72 h 505"/>
                  <a:gd name="T86" fmla="*/ 195 w 610"/>
                  <a:gd name="T87" fmla="*/ 101 h 505"/>
                  <a:gd name="T88" fmla="*/ 228 w 610"/>
                  <a:gd name="T89" fmla="*/ 125 h 505"/>
                  <a:gd name="T90" fmla="*/ 248 w 610"/>
                  <a:gd name="T91" fmla="*/ 149 h 505"/>
                  <a:gd name="T92" fmla="*/ 267 w 610"/>
                  <a:gd name="T93" fmla="*/ 175 h 505"/>
                  <a:gd name="T94" fmla="*/ 274 w 610"/>
                  <a:gd name="T95" fmla="*/ 200 h 505"/>
                  <a:gd name="T96" fmla="*/ 275 w 610"/>
                  <a:gd name="T97" fmla="*/ 241 h 50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610" h="505">
                    <a:moveTo>
                      <a:pt x="249" y="265"/>
                    </a:moveTo>
                    <a:lnTo>
                      <a:pt x="229" y="274"/>
                    </a:lnTo>
                    <a:lnTo>
                      <a:pt x="214" y="274"/>
                    </a:lnTo>
                    <a:lnTo>
                      <a:pt x="191" y="267"/>
                    </a:lnTo>
                    <a:lnTo>
                      <a:pt x="167" y="265"/>
                    </a:lnTo>
                    <a:lnTo>
                      <a:pt x="151" y="251"/>
                    </a:lnTo>
                    <a:lnTo>
                      <a:pt x="128" y="229"/>
                    </a:lnTo>
                    <a:lnTo>
                      <a:pt x="105" y="220"/>
                    </a:lnTo>
                    <a:lnTo>
                      <a:pt x="82" y="219"/>
                    </a:lnTo>
                    <a:lnTo>
                      <a:pt x="68" y="226"/>
                    </a:lnTo>
                    <a:lnTo>
                      <a:pt x="77" y="239"/>
                    </a:lnTo>
                    <a:lnTo>
                      <a:pt x="88" y="259"/>
                    </a:lnTo>
                    <a:lnTo>
                      <a:pt x="108" y="288"/>
                    </a:lnTo>
                    <a:lnTo>
                      <a:pt x="123" y="312"/>
                    </a:lnTo>
                    <a:lnTo>
                      <a:pt x="152" y="328"/>
                    </a:lnTo>
                    <a:lnTo>
                      <a:pt x="175" y="343"/>
                    </a:lnTo>
                    <a:lnTo>
                      <a:pt x="192" y="353"/>
                    </a:lnTo>
                    <a:lnTo>
                      <a:pt x="249" y="385"/>
                    </a:lnTo>
                    <a:lnTo>
                      <a:pt x="276" y="391"/>
                    </a:lnTo>
                    <a:lnTo>
                      <a:pt x="305" y="399"/>
                    </a:lnTo>
                    <a:lnTo>
                      <a:pt x="320" y="403"/>
                    </a:lnTo>
                    <a:lnTo>
                      <a:pt x="335" y="411"/>
                    </a:lnTo>
                    <a:lnTo>
                      <a:pt x="356" y="416"/>
                    </a:lnTo>
                    <a:lnTo>
                      <a:pt x="371" y="421"/>
                    </a:lnTo>
                    <a:lnTo>
                      <a:pt x="386" y="426"/>
                    </a:lnTo>
                    <a:lnTo>
                      <a:pt x="398" y="433"/>
                    </a:lnTo>
                    <a:lnTo>
                      <a:pt x="416" y="442"/>
                    </a:lnTo>
                    <a:lnTo>
                      <a:pt x="435" y="459"/>
                    </a:lnTo>
                    <a:lnTo>
                      <a:pt x="450" y="471"/>
                    </a:lnTo>
                    <a:lnTo>
                      <a:pt x="462" y="483"/>
                    </a:lnTo>
                    <a:lnTo>
                      <a:pt x="477" y="492"/>
                    </a:lnTo>
                    <a:lnTo>
                      <a:pt x="494" y="500"/>
                    </a:lnTo>
                    <a:lnTo>
                      <a:pt x="504" y="505"/>
                    </a:lnTo>
                    <a:lnTo>
                      <a:pt x="506" y="490"/>
                    </a:lnTo>
                    <a:lnTo>
                      <a:pt x="509" y="475"/>
                    </a:lnTo>
                    <a:lnTo>
                      <a:pt x="516" y="448"/>
                    </a:lnTo>
                    <a:lnTo>
                      <a:pt x="539" y="421"/>
                    </a:lnTo>
                    <a:lnTo>
                      <a:pt x="550" y="404"/>
                    </a:lnTo>
                    <a:lnTo>
                      <a:pt x="571" y="373"/>
                    </a:lnTo>
                    <a:lnTo>
                      <a:pt x="581" y="354"/>
                    </a:lnTo>
                    <a:lnTo>
                      <a:pt x="592" y="338"/>
                    </a:lnTo>
                    <a:lnTo>
                      <a:pt x="595" y="325"/>
                    </a:lnTo>
                    <a:lnTo>
                      <a:pt x="610" y="322"/>
                    </a:lnTo>
                    <a:lnTo>
                      <a:pt x="573" y="304"/>
                    </a:lnTo>
                    <a:lnTo>
                      <a:pt x="561" y="297"/>
                    </a:lnTo>
                    <a:lnTo>
                      <a:pt x="541" y="291"/>
                    </a:lnTo>
                    <a:lnTo>
                      <a:pt x="530" y="285"/>
                    </a:lnTo>
                    <a:lnTo>
                      <a:pt x="522" y="278"/>
                    </a:lnTo>
                    <a:lnTo>
                      <a:pt x="512" y="256"/>
                    </a:lnTo>
                    <a:lnTo>
                      <a:pt x="477" y="190"/>
                    </a:lnTo>
                    <a:lnTo>
                      <a:pt x="460" y="154"/>
                    </a:lnTo>
                    <a:lnTo>
                      <a:pt x="441" y="125"/>
                    </a:lnTo>
                    <a:lnTo>
                      <a:pt x="427" y="110"/>
                    </a:lnTo>
                    <a:lnTo>
                      <a:pt x="414" y="91"/>
                    </a:lnTo>
                    <a:lnTo>
                      <a:pt x="404" y="74"/>
                    </a:lnTo>
                    <a:lnTo>
                      <a:pt x="394" y="55"/>
                    </a:lnTo>
                    <a:lnTo>
                      <a:pt x="385" y="44"/>
                    </a:lnTo>
                    <a:lnTo>
                      <a:pt x="373" y="39"/>
                    </a:lnTo>
                    <a:lnTo>
                      <a:pt x="350" y="35"/>
                    </a:lnTo>
                    <a:lnTo>
                      <a:pt x="337" y="27"/>
                    </a:lnTo>
                    <a:lnTo>
                      <a:pt x="321" y="17"/>
                    </a:lnTo>
                    <a:lnTo>
                      <a:pt x="300" y="17"/>
                    </a:lnTo>
                    <a:lnTo>
                      <a:pt x="273" y="21"/>
                    </a:lnTo>
                    <a:lnTo>
                      <a:pt x="252" y="16"/>
                    </a:lnTo>
                    <a:lnTo>
                      <a:pt x="228" y="24"/>
                    </a:lnTo>
                    <a:lnTo>
                      <a:pt x="206" y="11"/>
                    </a:lnTo>
                    <a:lnTo>
                      <a:pt x="194" y="8"/>
                    </a:lnTo>
                    <a:lnTo>
                      <a:pt x="189" y="6"/>
                    </a:lnTo>
                    <a:lnTo>
                      <a:pt x="171" y="3"/>
                    </a:lnTo>
                    <a:lnTo>
                      <a:pt x="146" y="3"/>
                    </a:lnTo>
                    <a:lnTo>
                      <a:pt x="117" y="3"/>
                    </a:lnTo>
                    <a:lnTo>
                      <a:pt x="98" y="6"/>
                    </a:lnTo>
                    <a:lnTo>
                      <a:pt x="75" y="5"/>
                    </a:lnTo>
                    <a:lnTo>
                      <a:pt x="54" y="5"/>
                    </a:lnTo>
                    <a:lnTo>
                      <a:pt x="33" y="2"/>
                    </a:lnTo>
                    <a:lnTo>
                      <a:pt x="12" y="0"/>
                    </a:lnTo>
                    <a:lnTo>
                      <a:pt x="0" y="9"/>
                    </a:lnTo>
                    <a:lnTo>
                      <a:pt x="2" y="26"/>
                    </a:lnTo>
                    <a:lnTo>
                      <a:pt x="9" y="35"/>
                    </a:lnTo>
                    <a:lnTo>
                      <a:pt x="24" y="44"/>
                    </a:lnTo>
                    <a:lnTo>
                      <a:pt x="44" y="51"/>
                    </a:lnTo>
                    <a:lnTo>
                      <a:pt x="72" y="54"/>
                    </a:lnTo>
                    <a:lnTo>
                      <a:pt x="101" y="65"/>
                    </a:lnTo>
                    <a:lnTo>
                      <a:pt x="122" y="71"/>
                    </a:lnTo>
                    <a:lnTo>
                      <a:pt x="140" y="71"/>
                    </a:lnTo>
                    <a:lnTo>
                      <a:pt x="159" y="72"/>
                    </a:lnTo>
                    <a:lnTo>
                      <a:pt x="177" y="87"/>
                    </a:lnTo>
                    <a:lnTo>
                      <a:pt x="195" y="101"/>
                    </a:lnTo>
                    <a:lnTo>
                      <a:pt x="209" y="113"/>
                    </a:lnTo>
                    <a:lnTo>
                      <a:pt x="228" y="125"/>
                    </a:lnTo>
                    <a:lnTo>
                      <a:pt x="236" y="132"/>
                    </a:lnTo>
                    <a:lnTo>
                      <a:pt x="248" y="149"/>
                    </a:lnTo>
                    <a:lnTo>
                      <a:pt x="259" y="158"/>
                    </a:lnTo>
                    <a:lnTo>
                      <a:pt x="267" y="175"/>
                    </a:lnTo>
                    <a:lnTo>
                      <a:pt x="274" y="188"/>
                    </a:lnTo>
                    <a:lnTo>
                      <a:pt x="274" y="200"/>
                    </a:lnTo>
                    <a:lnTo>
                      <a:pt x="277" y="218"/>
                    </a:lnTo>
                    <a:lnTo>
                      <a:pt x="275" y="241"/>
                    </a:lnTo>
                    <a:lnTo>
                      <a:pt x="249" y="265"/>
                    </a:lnTo>
                    <a:close/>
                  </a:path>
                </a:pathLst>
              </a:custGeom>
              <a:solidFill>
                <a:srgbClr val="FFBFBF"/>
              </a:solidFill>
              <a:ln w="9525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3" name="Freeform 48"/>
              <p:cNvSpPr/>
              <p:nvPr/>
            </p:nvSpPr>
            <p:spPr bwMode="auto">
              <a:xfrm>
                <a:off x="3140" y="1402"/>
                <a:ext cx="106" cy="58"/>
              </a:xfrm>
              <a:custGeom>
                <a:avLst/>
                <a:gdLst>
                  <a:gd name="T0" fmla="*/ 0 w 106"/>
                  <a:gd name="T1" fmla="*/ 0 h 58"/>
                  <a:gd name="T2" fmla="*/ 53 w 106"/>
                  <a:gd name="T3" fmla="*/ 28 h 58"/>
                  <a:gd name="T4" fmla="*/ 106 w 106"/>
                  <a:gd name="T5" fmla="*/ 58 h 5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6" h="58">
                    <a:moveTo>
                      <a:pt x="0" y="0"/>
                    </a:moveTo>
                    <a:lnTo>
                      <a:pt x="53" y="28"/>
                    </a:lnTo>
                    <a:lnTo>
                      <a:pt x="106" y="5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4" name="Freeform 49"/>
              <p:cNvSpPr/>
              <p:nvPr/>
            </p:nvSpPr>
            <p:spPr bwMode="auto">
              <a:xfrm rot="-1242821">
                <a:off x="3037" y="1616"/>
                <a:ext cx="15" cy="48"/>
              </a:xfrm>
              <a:custGeom>
                <a:avLst/>
                <a:gdLst>
                  <a:gd name="T0" fmla="*/ 5 w 70"/>
                  <a:gd name="T1" fmla="*/ 0 h 169"/>
                  <a:gd name="T2" fmla="*/ 11 w 70"/>
                  <a:gd name="T3" fmla="*/ 15 h 169"/>
                  <a:gd name="T4" fmla="*/ 15 w 70"/>
                  <a:gd name="T5" fmla="*/ 24 h 169"/>
                  <a:gd name="T6" fmla="*/ 15 w 70"/>
                  <a:gd name="T7" fmla="*/ 32 h 169"/>
                  <a:gd name="T8" fmla="*/ 12 w 70"/>
                  <a:gd name="T9" fmla="*/ 40 h 169"/>
                  <a:gd name="T10" fmla="*/ 6 w 70"/>
                  <a:gd name="T11" fmla="*/ 45 h 169"/>
                  <a:gd name="T12" fmla="*/ 0 w 70"/>
                  <a:gd name="T13" fmla="*/ 48 h 1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" h="169">
                    <a:moveTo>
                      <a:pt x="23" y="0"/>
                    </a:moveTo>
                    <a:lnTo>
                      <a:pt x="53" y="52"/>
                    </a:lnTo>
                    <a:lnTo>
                      <a:pt x="69" y="83"/>
                    </a:lnTo>
                    <a:lnTo>
                      <a:pt x="70" y="113"/>
                    </a:lnTo>
                    <a:lnTo>
                      <a:pt x="58" y="140"/>
                    </a:lnTo>
                    <a:lnTo>
                      <a:pt x="27" y="158"/>
                    </a:lnTo>
                    <a:lnTo>
                      <a:pt x="0" y="16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5" name="Freeform 50"/>
              <p:cNvSpPr/>
              <p:nvPr/>
            </p:nvSpPr>
            <p:spPr bwMode="auto">
              <a:xfrm rot="-1448732">
                <a:off x="3112" y="1454"/>
                <a:ext cx="6" cy="17"/>
              </a:xfrm>
              <a:custGeom>
                <a:avLst/>
                <a:gdLst>
                  <a:gd name="T0" fmla="*/ 6 w 6"/>
                  <a:gd name="T1" fmla="*/ 0 h 17"/>
                  <a:gd name="T2" fmla="*/ 2 w 6"/>
                  <a:gd name="T3" fmla="*/ 9 h 17"/>
                  <a:gd name="T4" fmla="*/ 0 w 6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17">
                    <a:moveTo>
                      <a:pt x="6" y="0"/>
                    </a:moveTo>
                    <a:lnTo>
                      <a:pt x="2" y="9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6" name="Freeform 51"/>
              <p:cNvSpPr/>
              <p:nvPr/>
            </p:nvSpPr>
            <p:spPr bwMode="auto">
              <a:xfrm rot="-996419">
                <a:off x="3023" y="1438"/>
                <a:ext cx="3" cy="14"/>
              </a:xfrm>
              <a:custGeom>
                <a:avLst/>
                <a:gdLst>
                  <a:gd name="T0" fmla="*/ 3 w 3"/>
                  <a:gd name="T1" fmla="*/ 0 h 14"/>
                  <a:gd name="T2" fmla="*/ 0 w 3"/>
                  <a:gd name="T3" fmla="*/ 7 h 14"/>
                  <a:gd name="T4" fmla="*/ 0 w 3"/>
                  <a:gd name="T5" fmla="*/ 14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14">
                    <a:moveTo>
                      <a:pt x="3" y="0"/>
                    </a:moveTo>
                    <a:lnTo>
                      <a:pt x="0" y="7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327" name="Group 52"/>
              <p:cNvGrpSpPr/>
              <p:nvPr/>
            </p:nvGrpSpPr>
            <p:grpSpPr bwMode="auto">
              <a:xfrm rot="-9224892">
                <a:off x="3406" y="1698"/>
                <a:ext cx="242" cy="270"/>
                <a:chOff x="2457" y="2549"/>
                <a:chExt cx="557" cy="547"/>
              </a:xfrm>
            </p:grpSpPr>
            <p:sp>
              <p:nvSpPr>
                <p:cNvPr id="11331" name="Freeform 53"/>
                <p:cNvSpPr/>
                <p:nvPr/>
              </p:nvSpPr>
              <p:spPr bwMode="auto">
                <a:xfrm>
                  <a:off x="2457" y="2549"/>
                  <a:ext cx="557" cy="547"/>
                </a:xfrm>
                <a:custGeom>
                  <a:avLst/>
                  <a:gdLst>
                    <a:gd name="T0" fmla="*/ 557 w 1112"/>
                    <a:gd name="T1" fmla="*/ 70 h 1094"/>
                    <a:gd name="T2" fmla="*/ 529 w 1112"/>
                    <a:gd name="T3" fmla="*/ 136 h 1094"/>
                    <a:gd name="T4" fmla="*/ 509 w 1112"/>
                    <a:gd name="T5" fmla="*/ 187 h 1094"/>
                    <a:gd name="T6" fmla="*/ 486 w 1112"/>
                    <a:gd name="T7" fmla="*/ 238 h 1094"/>
                    <a:gd name="T8" fmla="*/ 472 w 1112"/>
                    <a:gd name="T9" fmla="*/ 294 h 1094"/>
                    <a:gd name="T10" fmla="*/ 463 w 1112"/>
                    <a:gd name="T11" fmla="*/ 351 h 1094"/>
                    <a:gd name="T12" fmla="*/ 453 w 1112"/>
                    <a:gd name="T13" fmla="*/ 407 h 1094"/>
                    <a:gd name="T14" fmla="*/ 453 w 1112"/>
                    <a:gd name="T15" fmla="*/ 458 h 1094"/>
                    <a:gd name="T16" fmla="*/ 453 w 1112"/>
                    <a:gd name="T17" fmla="*/ 501 h 1094"/>
                    <a:gd name="T18" fmla="*/ 453 w 1112"/>
                    <a:gd name="T19" fmla="*/ 519 h 1094"/>
                    <a:gd name="T20" fmla="*/ 121 w 1112"/>
                    <a:gd name="T21" fmla="*/ 547 h 1094"/>
                    <a:gd name="T22" fmla="*/ 65 w 1112"/>
                    <a:gd name="T23" fmla="*/ 224 h 1094"/>
                    <a:gd name="T24" fmla="*/ 14 w 1112"/>
                    <a:gd name="T25" fmla="*/ 33 h 1094"/>
                    <a:gd name="T26" fmla="*/ 0 w 1112"/>
                    <a:gd name="T27" fmla="*/ 0 h 1094"/>
                    <a:gd name="T28" fmla="*/ 210 w 1112"/>
                    <a:gd name="T29" fmla="*/ 38 h 1094"/>
                    <a:gd name="T30" fmla="*/ 383 w 1112"/>
                    <a:gd name="T31" fmla="*/ 52 h 1094"/>
                    <a:gd name="T32" fmla="*/ 495 w 1112"/>
                    <a:gd name="T33" fmla="*/ 52 h 1094"/>
                    <a:gd name="T34" fmla="*/ 557 w 1112"/>
                    <a:gd name="T35" fmla="*/ 70 h 109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112" h="1094">
                      <a:moveTo>
                        <a:pt x="1112" y="140"/>
                      </a:moveTo>
                      <a:lnTo>
                        <a:pt x="1056" y="271"/>
                      </a:lnTo>
                      <a:lnTo>
                        <a:pt x="1017" y="373"/>
                      </a:lnTo>
                      <a:lnTo>
                        <a:pt x="971" y="476"/>
                      </a:lnTo>
                      <a:lnTo>
                        <a:pt x="943" y="588"/>
                      </a:lnTo>
                      <a:lnTo>
                        <a:pt x="924" y="702"/>
                      </a:lnTo>
                      <a:lnTo>
                        <a:pt x="905" y="814"/>
                      </a:lnTo>
                      <a:lnTo>
                        <a:pt x="905" y="916"/>
                      </a:lnTo>
                      <a:lnTo>
                        <a:pt x="905" y="1001"/>
                      </a:lnTo>
                      <a:lnTo>
                        <a:pt x="905" y="1038"/>
                      </a:lnTo>
                      <a:lnTo>
                        <a:pt x="242" y="1094"/>
                      </a:lnTo>
                      <a:lnTo>
                        <a:pt x="130" y="448"/>
                      </a:lnTo>
                      <a:lnTo>
                        <a:pt x="28" y="65"/>
                      </a:lnTo>
                      <a:lnTo>
                        <a:pt x="0" y="0"/>
                      </a:lnTo>
                      <a:lnTo>
                        <a:pt x="420" y="75"/>
                      </a:lnTo>
                      <a:lnTo>
                        <a:pt x="765" y="103"/>
                      </a:lnTo>
                      <a:lnTo>
                        <a:pt x="989" y="103"/>
                      </a:lnTo>
                      <a:lnTo>
                        <a:pt x="1112" y="140"/>
                      </a:lnTo>
                      <a:close/>
                    </a:path>
                  </a:pathLst>
                </a:custGeom>
                <a:solidFill>
                  <a:srgbClr val="5F7FFF"/>
                </a:solidFill>
                <a:ln w="9525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32" name="Oval 54"/>
                <p:cNvSpPr>
                  <a:spLocks noChangeArrowheads="1"/>
                </p:cNvSpPr>
                <p:nvPr/>
              </p:nvSpPr>
              <p:spPr bwMode="auto">
                <a:xfrm>
                  <a:off x="2793" y="2961"/>
                  <a:ext cx="61" cy="7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328" name="Freeform 55"/>
              <p:cNvSpPr/>
              <p:nvPr/>
            </p:nvSpPr>
            <p:spPr bwMode="auto">
              <a:xfrm rot="-5887819">
                <a:off x="3109" y="1667"/>
                <a:ext cx="13" cy="9"/>
              </a:xfrm>
              <a:custGeom>
                <a:avLst/>
                <a:gdLst>
                  <a:gd name="T0" fmla="*/ 13 w 55"/>
                  <a:gd name="T1" fmla="*/ 9 h 33"/>
                  <a:gd name="T2" fmla="*/ 6 w 55"/>
                  <a:gd name="T3" fmla="*/ 6 h 33"/>
                  <a:gd name="T4" fmla="*/ 2 w 55"/>
                  <a:gd name="T5" fmla="*/ 2 h 33"/>
                  <a:gd name="T6" fmla="*/ 0 w 55"/>
                  <a:gd name="T7" fmla="*/ 0 h 3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5" h="33">
                    <a:moveTo>
                      <a:pt x="55" y="33"/>
                    </a:moveTo>
                    <a:lnTo>
                      <a:pt x="26" y="22"/>
                    </a:lnTo>
                    <a:lnTo>
                      <a:pt x="7" y="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9" name="Freeform 56"/>
              <p:cNvSpPr/>
              <p:nvPr/>
            </p:nvSpPr>
            <p:spPr bwMode="auto">
              <a:xfrm rot="-487818">
                <a:off x="3226" y="1413"/>
                <a:ext cx="47" cy="29"/>
              </a:xfrm>
              <a:custGeom>
                <a:avLst/>
                <a:gdLst>
                  <a:gd name="T0" fmla="*/ 0 w 53"/>
                  <a:gd name="T1" fmla="*/ 0 h 34"/>
                  <a:gd name="T2" fmla="*/ 15 w 53"/>
                  <a:gd name="T3" fmla="*/ 7 h 34"/>
                  <a:gd name="T4" fmla="*/ 47 w 53"/>
                  <a:gd name="T5" fmla="*/ 29 h 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34">
                    <a:moveTo>
                      <a:pt x="0" y="0"/>
                    </a:moveTo>
                    <a:lnTo>
                      <a:pt x="17" y="8"/>
                    </a:lnTo>
                    <a:lnTo>
                      <a:pt x="53" y="3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0" name="Freeform 57"/>
              <p:cNvSpPr/>
              <p:nvPr/>
            </p:nvSpPr>
            <p:spPr bwMode="auto">
              <a:xfrm>
                <a:off x="2956" y="1405"/>
                <a:ext cx="40" cy="7"/>
              </a:xfrm>
              <a:custGeom>
                <a:avLst/>
                <a:gdLst>
                  <a:gd name="T0" fmla="*/ 0 w 40"/>
                  <a:gd name="T1" fmla="*/ 4 h 7"/>
                  <a:gd name="T2" fmla="*/ 16 w 40"/>
                  <a:gd name="T3" fmla="*/ 6 h 7"/>
                  <a:gd name="T4" fmla="*/ 25 w 40"/>
                  <a:gd name="T5" fmla="*/ 7 h 7"/>
                  <a:gd name="T6" fmla="*/ 33 w 40"/>
                  <a:gd name="T7" fmla="*/ 5 h 7"/>
                  <a:gd name="T8" fmla="*/ 40 w 40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" h="7">
                    <a:moveTo>
                      <a:pt x="0" y="4"/>
                    </a:moveTo>
                    <a:lnTo>
                      <a:pt x="16" y="6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4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54694" name="Text Box 70"/>
          <p:cNvSpPr txBox="1">
            <a:spLocks noChangeArrowheads="1"/>
          </p:cNvSpPr>
          <p:nvPr/>
        </p:nvSpPr>
        <p:spPr bwMode="auto">
          <a:xfrm>
            <a:off x="683418" y="457200"/>
            <a:ext cx="739378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none" dirty="0">
                <a:solidFill>
                  <a:srgbClr val="FF3300"/>
                </a:solidFill>
              </a:rPr>
              <a:t>C3.</a:t>
            </a:r>
            <a:r>
              <a:rPr lang="en-US" sz="2400" b="1" u="none" dirty="0"/>
              <a:t> </a:t>
            </a:r>
            <a:r>
              <a:rPr lang="en-US" sz="2400" b="1" u="none" dirty="0" err="1"/>
              <a:t>Hãy</a:t>
            </a:r>
            <a:r>
              <a:rPr lang="en-US" sz="2400" b="1" u="none" dirty="0"/>
              <a:t> </a:t>
            </a:r>
            <a:r>
              <a:rPr lang="en-US" sz="2400" b="1" u="none" dirty="0" err="1"/>
              <a:t>tìm</a:t>
            </a:r>
            <a:r>
              <a:rPr lang="en-US" sz="2400" b="1" u="none" dirty="0"/>
              <a:t> </a:t>
            </a:r>
            <a:r>
              <a:rPr lang="en-US" sz="2400" b="1" u="none" dirty="0" err="1"/>
              <a:t>cách</a:t>
            </a:r>
            <a:r>
              <a:rPr lang="en-US" sz="2400" b="1" u="none" dirty="0"/>
              <a:t> </a:t>
            </a:r>
            <a:r>
              <a:rPr lang="en-US" sz="2400" b="1" u="none" dirty="0" err="1"/>
              <a:t>kiểm</a:t>
            </a:r>
            <a:r>
              <a:rPr lang="en-US" sz="2400" b="1" u="none" dirty="0"/>
              <a:t> </a:t>
            </a:r>
            <a:r>
              <a:rPr lang="en-US" sz="2400" b="1" u="none" dirty="0" err="1"/>
              <a:t>tra</a:t>
            </a:r>
            <a:r>
              <a:rPr lang="en-US" sz="2400" b="1" u="none" dirty="0"/>
              <a:t> </a:t>
            </a:r>
            <a:r>
              <a:rPr lang="en-US" sz="2400" b="1" u="none" dirty="0" err="1"/>
              <a:t>xem</a:t>
            </a:r>
            <a:r>
              <a:rPr lang="en-US" sz="2400" b="1" u="none" dirty="0"/>
              <a:t> A A</a:t>
            </a:r>
            <a:r>
              <a:rPr lang="en-US" sz="2400" b="1" u="none" baseline="30000" dirty="0"/>
              <a:t>/</a:t>
            </a:r>
            <a:r>
              <a:rPr lang="en-US" sz="2400" b="1" u="none" dirty="0"/>
              <a:t> </a:t>
            </a:r>
            <a:r>
              <a:rPr lang="en-US" sz="2400" b="1" u="none" dirty="0" err="1"/>
              <a:t>có</a:t>
            </a:r>
            <a:r>
              <a:rPr lang="en-US" sz="2400" b="1" u="none" dirty="0"/>
              <a:t> </a:t>
            </a:r>
            <a:r>
              <a:rPr lang="en-US" sz="2400" b="1" u="none" dirty="0" err="1"/>
              <a:t>vuông</a:t>
            </a:r>
            <a:r>
              <a:rPr lang="en-US" sz="2400" b="1" u="none" dirty="0"/>
              <a:t> </a:t>
            </a:r>
            <a:r>
              <a:rPr lang="en-US" sz="2400" b="1" u="none" dirty="0" err="1"/>
              <a:t>góc</a:t>
            </a:r>
            <a:r>
              <a:rPr lang="en-US" sz="2400" b="1" u="none" dirty="0"/>
              <a:t> </a:t>
            </a:r>
            <a:r>
              <a:rPr lang="en-US" sz="2400" b="1" u="none" dirty="0" err="1"/>
              <a:t>với</a:t>
            </a:r>
            <a:r>
              <a:rPr lang="en-US" sz="2400" b="1" u="none" dirty="0"/>
              <a:t> MN </a:t>
            </a:r>
            <a:r>
              <a:rPr lang="en-US" sz="2400" b="1" u="none" dirty="0" err="1"/>
              <a:t>không</a:t>
            </a:r>
            <a:r>
              <a:rPr lang="en-US" sz="2400" b="1" u="none" dirty="0"/>
              <a:t>; A </a:t>
            </a:r>
            <a:r>
              <a:rPr lang="en-US" sz="2400" b="1" u="none" dirty="0" err="1"/>
              <a:t>và</a:t>
            </a:r>
            <a:r>
              <a:rPr lang="en-US" sz="2400" b="1" u="none" dirty="0"/>
              <a:t> A</a:t>
            </a:r>
            <a:r>
              <a:rPr lang="en-US" sz="2400" b="1" u="none" baseline="30000" dirty="0"/>
              <a:t>/ </a:t>
            </a:r>
            <a:r>
              <a:rPr lang="en-US" sz="2400" b="1" u="none" dirty="0" err="1"/>
              <a:t>có</a:t>
            </a:r>
            <a:r>
              <a:rPr lang="en-US" sz="2400" b="1" u="none" dirty="0"/>
              <a:t> </a:t>
            </a:r>
            <a:r>
              <a:rPr lang="en-US" sz="2400" b="1" u="none" dirty="0" err="1"/>
              <a:t>cách</a:t>
            </a:r>
            <a:r>
              <a:rPr lang="en-US" sz="2400" b="1" u="none" dirty="0"/>
              <a:t> </a:t>
            </a:r>
            <a:r>
              <a:rPr lang="en-US" sz="2400" b="1" u="none" dirty="0" err="1"/>
              <a:t>đều</a:t>
            </a:r>
            <a:r>
              <a:rPr lang="en-US" sz="2400" b="1" u="none" dirty="0"/>
              <a:t> MN </a:t>
            </a:r>
            <a:r>
              <a:rPr lang="en-US" sz="2400" b="1" u="none" dirty="0" err="1"/>
              <a:t>không</a:t>
            </a:r>
            <a:r>
              <a:rPr lang="en-US" sz="2400" b="1" u="none" dirty="0"/>
              <a:t>?</a:t>
            </a:r>
          </a:p>
        </p:txBody>
      </p:sp>
      <p:sp>
        <p:nvSpPr>
          <p:cNvPr id="154695" name="Text Box 71"/>
          <p:cNvSpPr txBox="1">
            <a:spLocks noChangeArrowheads="1"/>
          </p:cNvSpPr>
          <p:nvPr/>
        </p:nvSpPr>
        <p:spPr bwMode="auto">
          <a:xfrm>
            <a:off x="2971800" y="4267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/>
              <a:t>M</a:t>
            </a:r>
          </a:p>
        </p:txBody>
      </p:sp>
      <p:sp>
        <p:nvSpPr>
          <p:cNvPr id="154696" name="Text Box 72"/>
          <p:cNvSpPr txBox="1">
            <a:spLocks noChangeArrowheads="1"/>
          </p:cNvSpPr>
          <p:nvPr/>
        </p:nvSpPr>
        <p:spPr bwMode="auto">
          <a:xfrm>
            <a:off x="7162800" y="51054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/>
              <a:t>N</a:t>
            </a:r>
          </a:p>
        </p:txBody>
      </p:sp>
      <p:grpSp>
        <p:nvGrpSpPr>
          <p:cNvPr id="154697" name="Group 73"/>
          <p:cNvGrpSpPr/>
          <p:nvPr/>
        </p:nvGrpSpPr>
        <p:grpSpPr bwMode="auto">
          <a:xfrm>
            <a:off x="4267200" y="4862732"/>
            <a:ext cx="1676400" cy="838200"/>
            <a:chOff x="2784" y="3072"/>
            <a:chExt cx="1056" cy="528"/>
          </a:xfrm>
        </p:grpSpPr>
        <p:sp>
          <p:nvSpPr>
            <p:cNvPr id="11306" name="Freeform 74"/>
            <p:cNvSpPr/>
            <p:nvPr/>
          </p:nvSpPr>
          <p:spPr bwMode="auto">
            <a:xfrm>
              <a:off x="2784" y="3072"/>
              <a:ext cx="1056" cy="528"/>
            </a:xfrm>
            <a:custGeom>
              <a:avLst/>
              <a:gdLst>
                <a:gd name="T0" fmla="*/ 528 w 1056"/>
                <a:gd name="T1" fmla="*/ 0 h 528"/>
                <a:gd name="T2" fmla="*/ 1056 w 1056"/>
                <a:gd name="T3" fmla="*/ 96 h 528"/>
                <a:gd name="T4" fmla="*/ 0 w 1056"/>
                <a:gd name="T5" fmla="*/ 528 h 528"/>
                <a:gd name="T6" fmla="*/ 528 w 1056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56" h="528">
                  <a:moveTo>
                    <a:pt x="528" y="0"/>
                  </a:moveTo>
                  <a:lnTo>
                    <a:pt x="1056" y="96"/>
                  </a:lnTo>
                  <a:lnTo>
                    <a:pt x="0" y="528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7" name="Freeform 75"/>
            <p:cNvSpPr/>
            <p:nvPr/>
          </p:nvSpPr>
          <p:spPr bwMode="auto">
            <a:xfrm>
              <a:off x="3121" y="3161"/>
              <a:ext cx="429" cy="201"/>
            </a:xfrm>
            <a:custGeom>
              <a:avLst/>
              <a:gdLst>
                <a:gd name="T0" fmla="*/ 214 w 429"/>
                <a:gd name="T1" fmla="*/ 0 h 201"/>
                <a:gd name="T2" fmla="*/ 429 w 429"/>
                <a:gd name="T3" fmla="*/ 22 h 201"/>
                <a:gd name="T4" fmla="*/ 0 w 429"/>
                <a:gd name="T5" fmla="*/ 201 h 201"/>
                <a:gd name="T6" fmla="*/ 214 w 429"/>
                <a:gd name="T7" fmla="*/ 0 h 20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29" h="201">
                  <a:moveTo>
                    <a:pt x="214" y="0"/>
                  </a:moveTo>
                  <a:lnTo>
                    <a:pt x="429" y="22"/>
                  </a:lnTo>
                  <a:lnTo>
                    <a:pt x="0" y="201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8" name="Freeform 76"/>
            <p:cNvSpPr/>
            <p:nvPr/>
          </p:nvSpPr>
          <p:spPr bwMode="auto">
            <a:xfrm>
              <a:off x="3241" y="3094"/>
              <a:ext cx="135" cy="48"/>
            </a:xfrm>
            <a:custGeom>
              <a:avLst/>
              <a:gdLst>
                <a:gd name="T0" fmla="*/ 135 w 135"/>
                <a:gd name="T1" fmla="*/ 0 h 48"/>
                <a:gd name="T2" fmla="*/ 84 w 135"/>
                <a:gd name="T3" fmla="*/ 48 h 48"/>
                <a:gd name="T4" fmla="*/ 0 w 135"/>
                <a:gd name="T5" fmla="*/ 41 h 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5" h="48">
                  <a:moveTo>
                    <a:pt x="135" y="0"/>
                  </a:moveTo>
                  <a:lnTo>
                    <a:pt x="84" y="48"/>
                  </a:lnTo>
                  <a:lnTo>
                    <a:pt x="0" y="4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4716" name="Text Box 92"/>
          <p:cNvSpPr txBox="1">
            <a:spLocks noChangeArrowheads="1"/>
          </p:cNvSpPr>
          <p:nvPr/>
        </p:nvSpPr>
        <p:spPr bwMode="auto">
          <a:xfrm>
            <a:off x="304800" y="1408093"/>
            <a:ext cx="8686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sz="28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800" u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 cách từ một điểm của vật đến gương phẳng </a:t>
            </a:r>
            <a:r>
              <a:rPr lang="en-US" sz="2800" u="none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   </a:t>
            </a:r>
            <a:r>
              <a:rPr lang="vi-VN" sz="2800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 </a:t>
            </a:r>
            <a:r>
              <a:rPr lang="vi-VN" sz="28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từ ảnh của nó đến gương phẳng</a:t>
            </a:r>
            <a:endParaRPr lang="vi-VN" sz="2800" u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4717" name="Text Box 93"/>
          <p:cNvSpPr txBox="1">
            <a:spLocks noChangeArrowheads="1"/>
          </p:cNvSpPr>
          <p:nvPr/>
        </p:nvSpPr>
        <p:spPr bwMode="auto">
          <a:xfrm>
            <a:off x="683418" y="18288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FF3300"/>
                </a:solidFill>
              </a:rPr>
              <a:t>bằng</a:t>
            </a:r>
            <a:r>
              <a:rPr lang="en-US" sz="2400" b="1" dirty="0">
                <a:solidFill>
                  <a:srgbClr val="000066"/>
                </a:solidFill>
              </a:rPr>
              <a:t> </a:t>
            </a: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4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4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4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4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4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4444E-6 L 0.33055 0.0777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546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28" y="3889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4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5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5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055 0.07777 L 0.54722 -0.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546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-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722 -0.10007 L 0.18055 -0.0221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546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38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055 -0.01618 L 0.25555 -0.0716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546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-2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555 -0.07165 L 0.27222 3.1939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546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35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222 3.1939E-6 L 0.18055 -0.0221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546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-11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61" dur="3000" fill="hold"/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1546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4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54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33333 L 0.25 -0.3333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154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75" dur="2000" fill="hold"/>
                                        <p:tgtEl>
                                          <p:spTgt spid="1546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5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54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54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546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3000" fill="hold"/>
                                        <p:tgtEl>
                                          <p:spTgt spid="154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3000" fill="hold"/>
                                        <p:tgtEl>
                                          <p:spTgt spid="154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54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54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0" dur="500"/>
                                        <p:tgtEl>
                                          <p:spTgt spid="1546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54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54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546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154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54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54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9" grpId="0" animBg="1"/>
      <p:bldP spid="154629" grpId="1" animBg="1"/>
      <p:bldP spid="154629" grpId="2" animBg="1"/>
      <p:bldP spid="154635" grpId="0" animBg="1"/>
      <p:bldP spid="154636" grpId="0" animBg="1"/>
      <p:bldP spid="154637" grpId="0"/>
      <p:bldP spid="154638" grpId="0"/>
      <p:bldP spid="154639" grpId="0" animBg="1"/>
      <p:bldP spid="154641" grpId="0" animBg="1"/>
      <p:bldP spid="154642" grpId="0" animBg="1"/>
      <p:bldP spid="154694" grpId="0"/>
      <p:bldP spid="154694" grpId="1"/>
      <p:bldP spid="154695" grpId="0"/>
      <p:bldP spid="154696" grpId="0"/>
      <p:bldP spid="154716" grpId="0"/>
      <p:bldP spid="1547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>
            <a:off x="155258" y="2616200"/>
            <a:ext cx="1932146" cy="20193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C00000"/>
                </a:solidFill>
              </a:rPr>
              <a:t>KẾT LUẬN</a:t>
            </a:r>
            <a:endParaRPr lang="vi-VN" sz="2400" b="1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12521" y="2178448"/>
            <a:ext cx="5055054" cy="3915966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1" descr="Tay viÕt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-11437"/>
            <a:ext cx="990600" cy="94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0" y="408710"/>
            <a:ext cx="6400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.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</a:t>
            </a:r>
            <a:r>
              <a:rPr lang="en-US" altLang="en-US" sz="28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228600" y="24825"/>
            <a:ext cx="838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17- ẢNH CỦA VẬT TẠO BỞI GƯƠNG PHẲNG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" y="838200"/>
            <a:ext cx="8915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endParaRPr lang="en-US" sz="2800" dirty="0"/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76200" y="2895600"/>
            <a:ext cx="7467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30" y="-24296"/>
            <a:ext cx="783107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AutoNum type="arabicPeriod"/>
            </a:pPr>
            <a:r>
              <a:rPr lang="en-US" sz="2800" b="1" u="sng" dirty="0" err="1" smtClean="0">
                <a:solidFill>
                  <a:srgbClr val="0000FF"/>
                </a:solidFill>
              </a:rPr>
              <a:t>Dựng</a:t>
            </a:r>
            <a:r>
              <a:rPr lang="en-US" sz="2800" b="1" u="sng" dirty="0" smtClean="0">
                <a:solidFill>
                  <a:srgbClr val="0000FF"/>
                </a:solidFill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</a:rPr>
              <a:t>ảnh</a:t>
            </a:r>
            <a:r>
              <a:rPr lang="en-US" sz="2800" b="1" u="sng" dirty="0">
                <a:solidFill>
                  <a:srgbClr val="0000FF"/>
                </a:solidFill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</a:rPr>
              <a:t>của</a:t>
            </a:r>
            <a:r>
              <a:rPr lang="en-US" sz="2800" b="1" u="sng" dirty="0">
                <a:solidFill>
                  <a:srgbClr val="0000FF"/>
                </a:solidFill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</a:rPr>
              <a:t>một</a:t>
            </a:r>
            <a:r>
              <a:rPr lang="en-US" sz="2800" b="1" u="sng" dirty="0">
                <a:solidFill>
                  <a:srgbClr val="0000FF"/>
                </a:solidFill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</a:rPr>
              <a:t>điểm</a:t>
            </a:r>
            <a:r>
              <a:rPr lang="en-US" sz="2800" b="1" u="sng" dirty="0">
                <a:solidFill>
                  <a:srgbClr val="0000FF"/>
                </a:solidFill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</a:rPr>
              <a:t>sáng</a:t>
            </a:r>
            <a:r>
              <a:rPr lang="en-US" sz="2800" b="1" u="sng" dirty="0">
                <a:solidFill>
                  <a:srgbClr val="0000FF"/>
                </a:solidFill>
              </a:rPr>
              <a:t> </a:t>
            </a:r>
            <a:r>
              <a:rPr lang="en-US" sz="2800" b="1" u="sng" dirty="0" smtClean="0">
                <a:solidFill>
                  <a:srgbClr val="0000FF"/>
                </a:solidFill>
              </a:rPr>
              <a:t>S</a:t>
            </a:r>
            <a:endParaRPr lang="vi-VN" sz="2800" b="1" u="sng" dirty="0" smtClean="0">
              <a:solidFill>
                <a:srgbClr val="0000FF"/>
              </a:solidFill>
            </a:endParaRPr>
          </a:p>
          <a:p>
            <a:pPr lvl="0"/>
            <a:r>
              <a:rPr lang="vi-VN" sz="2400" b="1" u="sng" dirty="0" smtClean="0">
                <a:solidFill>
                  <a:srgbClr val="FF0066"/>
                </a:solidFill>
              </a:rPr>
              <a:t>b. Cách 2: Áp dụng định luật phản xạ ánh sáng</a:t>
            </a:r>
            <a:endParaRPr lang="en-US" sz="2400" b="1" u="sng" dirty="0">
              <a:solidFill>
                <a:srgbClr val="FF006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461" y="990600"/>
            <a:ext cx="90509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smtClean="0"/>
              <a:t>-</a:t>
            </a:r>
            <a:r>
              <a:rPr lang="vi-VN" sz="3200" dirty="0" smtClean="0"/>
              <a:t> Bước 1: </a:t>
            </a:r>
            <a:r>
              <a:rPr lang="en-US" sz="3200" dirty="0" smtClean="0"/>
              <a:t> </a:t>
            </a:r>
            <a:r>
              <a:rPr lang="en-US" sz="3200" dirty="0"/>
              <a:t>T</a:t>
            </a:r>
            <a:r>
              <a:rPr lang="vi-VN" sz="3200" dirty="0"/>
              <a:t>ừ </a:t>
            </a:r>
            <a:r>
              <a:rPr lang="en-US" sz="3200" dirty="0"/>
              <a:t>S </a:t>
            </a:r>
            <a:r>
              <a:rPr lang="en-US" sz="3200" dirty="0" err="1"/>
              <a:t>kẻ</a:t>
            </a:r>
            <a:r>
              <a:rPr lang="en-US" sz="3200" dirty="0"/>
              <a:t> </a:t>
            </a:r>
            <a:r>
              <a:rPr lang="en-US" sz="3200" dirty="0" err="1"/>
              <a:t>hai</a:t>
            </a:r>
            <a:r>
              <a:rPr lang="en-US" sz="3200" dirty="0"/>
              <a:t> </a:t>
            </a:r>
            <a:r>
              <a:rPr lang="en-US" sz="3200" dirty="0" err="1"/>
              <a:t>tia</a:t>
            </a:r>
            <a:r>
              <a:rPr lang="en-US" sz="3200" dirty="0"/>
              <a:t> </a:t>
            </a:r>
            <a:r>
              <a:rPr lang="en-US" sz="3200" dirty="0" err="1"/>
              <a:t>sáng</a:t>
            </a:r>
            <a:r>
              <a:rPr lang="en-US" sz="3200" dirty="0"/>
              <a:t> SI </a:t>
            </a:r>
            <a:r>
              <a:rPr lang="en-US" sz="3200" dirty="0" err="1"/>
              <a:t>và</a:t>
            </a:r>
            <a:r>
              <a:rPr lang="en-US" sz="3200" dirty="0"/>
              <a:t> SK </a:t>
            </a:r>
            <a:r>
              <a:rPr lang="en-US" sz="3200" dirty="0" err="1"/>
              <a:t>đến</a:t>
            </a:r>
            <a:r>
              <a:rPr lang="en-US" sz="3200" dirty="0"/>
              <a:t> </a:t>
            </a:r>
            <a:r>
              <a:rPr lang="en-US" sz="3200" dirty="0" err="1"/>
              <a:t>gặp</a:t>
            </a:r>
            <a:r>
              <a:rPr lang="en-US" sz="3200" dirty="0"/>
              <a:t> </a:t>
            </a:r>
            <a:r>
              <a:rPr lang="en-US" sz="3200" dirty="0" err="1"/>
              <a:t>mặt</a:t>
            </a:r>
            <a:r>
              <a:rPr lang="en-US" sz="3200" dirty="0"/>
              <a:t> </a:t>
            </a:r>
            <a:r>
              <a:rPr lang="en-US" sz="3200" dirty="0" err="1"/>
              <a:t>gương</a:t>
            </a:r>
            <a:r>
              <a:rPr lang="en-US" sz="3200" dirty="0"/>
              <a:t> </a:t>
            </a:r>
            <a:r>
              <a:rPr lang="en-US" sz="3200" dirty="0" err="1"/>
              <a:t>tại</a:t>
            </a:r>
            <a:r>
              <a:rPr lang="en-US" sz="3200" dirty="0"/>
              <a:t> I </a:t>
            </a:r>
            <a:r>
              <a:rPr lang="en-US" sz="3200" dirty="0" err="1"/>
              <a:t>và</a:t>
            </a:r>
            <a:r>
              <a:rPr lang="en-US" sz="3200" dirty="0"/>
              <a:t> K</a:t>
            </a:r>
            <a:endParaRPr lang="vi-VN" sz="3200" dirty="0"/>
          </a:p>
        </p:txBody>
      </p:sp>
      <p:sp>
        <p:nvSpPr>
          <p:cNvPr id="5" name="Rectangle 4"/>
          <p:cNvSpPr/>
          <p:nvPr/>
        </p:nvSpPr>
        <p:spPr>
          <a:xfrm>
            <a:off x="157885" y="2107524"/>
            <a:ext cx="60025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/>
              <a:t>- </a:t>
            </a:r>
            <a:r>
              <a:rPr lang="vi-VN" sz="3200" dirty="0" smtClean="0"/>
              <a:t>Bước 2: </a:t>
            </a:r>
            <a:r>
              <a:rPr lang="en-US" sz="3200" dirty="0" err="1" smtClean="0"/>
              <a:t>Vẽ</a:t>
            </a:r>
            <a:r>
              <a:rPr lang="en-US" sz="3200" dirty="0" smtClean="0"/>
              <a:t> </a:t>
            </a:r>
            <a:r>
              <a:rPr lang="en-US" sz="3200" dirty="0" err="1"/>
              <a:t>pháp</a:t>
            </a:r>
            <a:r>
              <a:rPr lang="en-US" sz="3200" dirty="0"/>
              <a:t> </a:t>
            </a:r>
            <a:r>
              <a:rPr lang="en-US" sz="3200" dirty="0" err="1"/>
              <a:t>tuyến</a:t>
            </a:r>
            <a:r>
              <a:rPr lang="en-US" sz="3200" dirty="0"/>
              <a:t> IN </a:t>
            </a:r>
            <a:r>
              <a:rPr lang="en-US" sz="3200" dirty="0" err="1"/>
              <a:t>và</a:t>
            </a:r>
            <a:r>
              <a:rPr lang="en-US" sz="3200" dirty="0"/>
              <a:t> KN’</a:t>
            </a:r>
            <a:endParaRPr lang="vi-VN" sz="3200" dirty="0"/>
          </a:p>
        </p:txBody>
      </p:sp>
      <p:sp>
        <p:nvSpPr>
          <p:cNvPr id="6" name="Rectangle 5"/>
          <p:cNvSpPr/>
          <p:nvPr/>
        </p:nvSpPr>
        <p:spPr>
          <a:xfrm>
            <a:off x="227141" y="2716855"/>
            <a:ext cx="54212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Từ đó vẽ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phản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xạ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IR và KR’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sao cho góc phản xạ bằng góc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tương ứng (theo định luật phản xạ ánh sáng)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3346" y="4687190"/>
            <a:ext cx="68704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/>
              <a:t>- </a:t>
            </a:r>
            <a:r>
              <a:rPr lang="vi-VN" sz="2800" dirty="0" err="1"/>
              <a:t>K</a:t>
            </a:r>
            <a:r>
              <a:rPr lang="en-US" sz="2800" dirty="0" err="1" smtClean="0"/>
              <a:t>éo</a:t>
            </a:r>
            <a:r>
              <a:rPr lang="en-US" sz="2800" dirty="0" smtClean="0"/>
              <a:t> </a:t>
            </a:r>
            <a:r>
              <a:rPr lang="en-US" sz="2800" dirty="0" err="1" smtClean="0"/>
              <a:t>dài</a:t>
            </a:r>
            <a:r>
              <a:rPr lang="vi-VN" sz="2800" dirty="0" smtClean="0"/>
              <a:t> </a:t>
            </a:r>
            <a:r>
              <a:rPr lang="vi-VN" sz="2800" dirty="0">
                <a:cs typeface="Arial" panose="020B0604020202020204" pitchFamily="34" charset="0"/>
              </a:rPr>
              <a:t>IR và KR</a:t>
            </a:r>
            <a:r>
              <a:rPr lang="vi-VN" sz="2800" dirty="0" smtClean="0">
                <a:cs typeface="Arial" panose="020B0604020202020204" pitchFamily="34" charset="0"/>
              </a:rPr>
              <a:t>’ cắt nhau ở S’ và S’</a:t>
            </a:r>
            <a:r>
              <a:rPr lang="en-US" sz="2800" dirty="0" smtClean="0"/>
              <a:t> </a:t>
            </a:r>
            <a:r>
              <a:rPr lang="vi-VN" sz="2800" dirty="0" smtClean="0"/>
              <a:t>là ảnh ảo của S</a:t>
            </a:r>
            <a:endParaRPr lang="vi-VN" sz="2800" dirty="0"/>
          </a:p>
        </p:txBody>
      </p:sp>
      <p:sp>
        <p:nvSpPr>
          <p:cNvPr id="13" name="Rectangle 12"/>
          <p:cNvSpPr/>
          <p:nvPr/>
        </p:nvSpPr>
        <p:spPr>
          <a:xfrm>
            <a:off x="304166" y="5727170"/>
            <a:ext cx="84943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rgbClr val="FF0000"/>
                </a:solidFill>
              </a:rPr>
              <a:t>→ </a:t>
            </a:r>
            <a:r>
              <a:rPr lang="vi-VN" sz="2400" dirty="0" smtClean="0">
                <a:solidFill>
                  <a:srgbClr val="FF0000"/>
                </a:solidFill>
              </a:rPr>
              <a:t>Khi đặt  mắt hứng chùm tia phản xạ, ta sẽ nhìn thấy ảnh S’ và có cảm giác như ánh sáng xuất phát từ S’ truyền đến mắt ta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4" name="Line 66"/>
          <p:cNvSpPr>
            <a:spLocks noChangeShapeType="1"/>
          </p:cNvSpPr>
          <p:nvPr/>
        </p:nvSpPr>
        <p:spPr bwMode="auto">
          <a:xfrm>
            <a:off x="7938796" y="2210052"/>
            <a:ext cx="44721" cy="28334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vi-VN"/>
          </a:p>
        </p:txBody>
      </p:sp>
      <p:grpSp>
        <p:nvGrpSpPr>
          <p:cNvPr id="15" name="Group 14"/>
          <p:cNvGrpSpPr/>
          <p:nvPr/>
        </p:nvGrpSpPr>
        <p:grpSpPr bwMode="auto">
          <a:xfrm rot="5400000">
            <a:off x="7640386" y="2508124"/>
            <a:ext cx="762000" cy="165182"/>
            <a:chOff x="912" y="3696"/>
            <a:chExt cx="480" cy="96"/>
          </a:xfrm>
        </p:grpSpPr>
        <p:sp>
          <p:nvSpPr>
            <p:cNvPr id="16" name="Line 112"/>
            <p:cNvSpPr>
              <a:spLocks noChangeShapeType="1"/>
            </p:cNvSpPr>
            <p:nvPr/>
          </p:nvSpPr>
          <p:spPr bwMode="auto">
            <a:xfrm flipV="1">
              <a:off x="912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17" name="Line 113"/>
            <p:cNvSpPr>
              <a:spLocks noChangeShapeType="1"/>
            </p:cNvSpPr>
            <p:nvPr/>
          </p:nvSpPr>
          <p:spPr bwMode="auto">
            <a:xfrm flipV="1">
              <a:off x="1008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18" name="Line 114"/>
            <p:cNvSpPr>
              <a:spLocks noChangeShapeType="1"/>
            </p:cNvSpPr>
            <p:nvPr/>
          </p:nvSpPr>
          <p:spPr bwMode="auto">
            <a:xfrm flipV="1">
              <a:off x="1104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19" name="Line 115"/>
            <p:cNvSpPr>
              <a:spLocks noChangeShapeType="1"/>
            </p:cNvSpPr>
            <p:nvPr/>
          </p:nvSpPr>
          <p:spPr bwMode="auto">
            <a:xfrm flipV="1">
              <a:off x="1200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20" name="Line 116"/>
            <p:cNvSpPr>
              <a:spLocks noChangeShapeType="1"/>
            </p:cNvSpPr>
            <p:nvPr/>
          </p:nvSpPr>
          <p:spPr bwMode="auto">
            <a:xfrm flipV="1">
              <a:off x="1296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</p:grpSp>
      <p:grpSp>
        <p:nvGrpSpPr>
          <p:cNvPr id="21" name="Group 20"/>
          <p:cNvGrpSpPr/>
          <p:nvPr/>
        </p:nvGrpSpPr>
        <p:grpSpPr bwMode="auto">
          <a:xfrm rot="5400000">
            <a:off x="7566874" y="3291542"/>
            <a:ext cx="946834" cy="154781"/>
            <a:chOff x="912" y="3696"/>
            <a:chExt cx="480" cy="96"/>
          </a:xfrm>
        </p:grpSpPr>
        <p:sp>
          <p:nvSpPr>
            <p:cNvPr id="22" name="Line 112"/>
            <p:cNvSpPr>
              <a:spLocks noChangeShapeType="1"/>
            </p:cNvSpPr>
            <p:nvPr/>
          </p:nvSpPr>
          <p:spPr bwMode="auto">
            <a:xfrm flipV="1">
              <a:off x="912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23" name="Line 113"/>
            <p:cNvSpPr>
              <a:spLocks noChangeShapeType="1"/>
            </p:cNvSpPr>
            <p:nvPr/>
          </p:nvSpPr>
          <p:spPr bwMode="auto">
            <a:xfrm flipV="1">
              <a:off x="1008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24" name="Line 114"/>
            <p:cNvSpPr>
              <a:spLocks noChangeShapeType="1"/>
            </p:cNvSpPr>
            <p:nvPr/>
          </p:nvSpPr>
          <p:spPr bwMode="auto">
            <a:xfrm flipV="1">
              <a:off x="1104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25" name="Line 115"/>
            <p:cNvSpPr>
              <a:spLocks noChangeShapeType="1"/>
            </p:cNvSpPr>
            <p:nvPr/>
          </p:nvSpPr>
          <p:spPr bwMode="auto">
            <a:xfrm flipV="1">
              <a:off x="1200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26" name="Line 116"/>
            <p:cNvSpPr>
              <a:spLocks noChangeShapeType="1"/>
            </p:cNvSpPr>
            <p:nvPr/>
          </p:nvSpPr>
          <p:spPr bwMode="auto">
            <a:xfrm flipV="1">
              <a:off x="1296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</p:grpSp>
      <p:grpSp>
        <p:nvGrpSpPr>
          <p:cNvPr id="27" name="Group 26"/>
          <p:cNvGrpSpPr/>
          <p:nvPr/>
        </p:nvGrpSpPr>
        <p:grpSpPr bwMode="auto">
          <a:xfrm rot="5400000">
            <a:off x="7647238" y="4088077"/>
            <a:ext cx="762000" cy="178886"/>
            <a:chOff x="912" y="3696"/>
            <a:chExt cx="480" cy="96"/>
          </a:xfrm>
        </p:grpSpPr>
        <p:sp>
          <p:nvSpPr>
            <p:cNvPr id="28" name="Line 112"/>
            <p:cNvSpPr>
              <a:spLocks noChangeShapeType="1"/>
            </p:cNvSpPr>
            <p:nvPr/>
          </p:nvSpPr>
          <p:spPr bwMode="auto">
            <a:xfrm flipV="1">
              <a:off x="912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29" name="Line 113"/>
            <p:cNvSpPr>
              <a:spLocks noChangeShapeType="1"/>
            </p:cNvSpPr>
            <p:nvPr/>
          </p:nvSpPr>
          <p:spPr bwMode="auto">
            <a:xfrm flipV="1">
              <a:off x="1008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30" name="Line 114"/>
            <p:cNvSpPr>
              <a:spLocks noChangeShapeType="1"/>
            </p:cNvSpPr>
            <p:nvPr/>
          </p:nvSpPr>
          <p:spPr bwMode="auto">
            <a:xfrm flipV="1">
              <a:off x="1104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31" name="Line 115"/>
            <p:cNvSpPr>
              <a:spLocks noChangeShapeType="1"/>
            </p:cNvSpPr>
            <p:nvPr/>
          </p:nvSpPr>
          <p:spPr bwMode="auto">
            <a:xfrm flipV="1">
              <a:off x="1200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32" name="Line 116"/>
            <p:cNvSpPr>
              <a:spLocks noChangeShapeType="1"/>
            </p:cNvSpPr>
            <p:nvPr/>
          </p:nvSpPr>
          <p:spPr bwMode="auto">
            <a:xfrm flipV="1">
              <a:off x="1296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</p:grpSp>
      <p:sp>
        <p:nvSpPr>
          <p:cNvPr id="33" name="Line 5"/>
          <p:cNvSpPr>
            <a:spLocks noChangeShapeType="1"/>
          </p:cNvSpPr>
          <p:nvPr/>
        </p:nvSpPr>
        <p:spPr bwMode="auto">
          <a:xfrm flipH="1">
            <a:off x="6917532" y="2209716"/>
            <a:ext cx="1956803" cy="337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vi-VN"/>
          </a:p>
        </p:txBody>
      </p:sp>
      <p:grpSp>
        <p:nvGrpSpPr>
          <p:cNvPr id="37" name="Group 36"/>
          <p:cNvGrpSpPr/>
          <p:nvPr/>
        </p:nvGrpSpPr>
        <p:grpSpPr bwMode="auto">
          <a:xfrm flipH="1" flipV="1">
            <a:off x="7668913" y="2220219"/>
            <a:ext cx="269882" cy="218094"/>
            <a:chOff x="3936" y="3168"/>
            <a:chExt cx="144" cy="192"/>
          </a:xfrm>
        </p:grpSpPr>
        <p:sp>
          <p:nvSpPr>
            <p:cNvPr id="38" name="Line 52"/>
            <p:cNvSpPr>
              <a:spLocks noChangeShapeType="1"/>
            </p:cNvSpPr>
            <p:nvPr/>
          </p:nvSpPr>
          <p:spPr bwMode="auto">
            <a:xfrm>
              <a:off x="3936" y="31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39" name="Line 53"/>
            <p:cNvSpPr>
              <a:spLocks noChangeShapeType="1"/>
            </p:cNvSpPr>
            <p:nvPr/>
          </p:nvSpPr>
          <p:spPr bwMode="auto">
            <a:xfrm>
              <a:off x="4080" y="316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</p:grpSp>
      <p:sp>
        <p:nvSpPr>
          <p:cNvPr id="40" name="Line 72"/>
          <p:cNvSpPr>
            <a:spLocks noChangeShapeType="1"/>
          </p:cNvSpPr>
          <p:nvPr/>
        </p:nvSpPr>
        <p:spPr bwMode="auto">
          <a:xfrm>
            <a:off x="6917531" y="2211643"/>
            <a:ext cx="1021265" cy="96792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vi-VN"/>
          </a:p>
        </p:txBody>
      </p:sp>
      <p:sp>
        <p:nvSpPr>
          <p:cNvPr id="41" name="Line 20"/>
          <p:cNvSpPr>
            <a:spLocks noChangeShapeType="1"/>
          </p:cNvSpPr>
          <p:nvPr/>
        </p:nvSpPr>
        <p:spPr bwMode="auto">
          <a:xfrm flipH="1">
            <a:off x="7962959" y="2188104"/>
            <a:ext cx="942159" cy="968530"/>
          </a:xfrm>
          <a:prstGeom prst="line">
            <a:avLst/>
          </a:prstGeom>
          <a:noFill/>
          <a:ln w="9525" cap="rnd">
            <a:solidFill>
              <a:srgbClr val="000066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vi-VN"/>
          </a:p>
        </p:txBody>
      </p:sp>
      <p:sp>
        <p:nvSpPr>
          <p:cNvPr id="42" name="Line 72"/>
          <p:cNvSpPr>
            <a:spLocks noChangeShapeType="1"/>
          </p:cNvSpPr>
          <p:nvPr/>
        </p:nvSpPr>
        <p:spPr bwMode="auto">
          <a:xfrm>
            <a:off x="6917531" y="2197727"/>
            <a:ext cx="1032564" cy="180028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vi-VN"/>
          </a:p>
        </p:txBody>
      </p:sp>
      <p:sp>
        <p:nvSpPr>
          <p:cNvPr id="43" name="Line 20"/>
          <p:cNvSpPr>
            <a:spLocks noChangeShapeType="1"/>
          </p:cNvSpPr>
          <p:nvPr/>
        </p:nvSpPr>
        <p:spPr bwMode="auto">
          <a:xfrm flipH="1">
            <a:off x="7938795" y="2197728"/>
            <a:ext cx="935539" cy="1827393"/>
          </a:xfrm>
          <a:prstGeom prst="line">
            <a:avLst/>
          </a:prstGeom>
          <a:noFill/>
          <a:ln w="9525" cap="rnd">
            <a:solidFill>
              <a:srgbClr val="000066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vi-VN"/>
          </a:p>
        </p:txBody>
      </p:sp>
      <p:sp>
        <p:nvSpPr>
          <p:cNvPr id="44" name="Line 72"/>
          <p:cNvSpPr>
            <a:spLocks noChangeShapeType="1"/>
          </p:cNvSpPr>
          <p:nvPr/>
        </p:nvSpPr>
        <p:spPr bwMode="auto">
          <a:xfrm flipV="1">
            <a:off x="6731210" y="3185923"/>
            <a:ext cx="1218885" cy="106779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vi-VN"/>
          </a:p>
        </p:txBody>
      </p:sp>
      <p:sp>
        <p:nvSpPr>
          <p:cNvPr id="45" name="Line 72"/>
          <p:cNvSpPr>
            <a:spLocks noChangeShapeType="1"/>
          </p:cNvSpPr>
          <p:nvPr/>
        </p:nvSpPr>
        <p:spPr bwMode="auto">
          <a:xfrm flipV="1">
            <a:off x="7083635" y="3988390"/>
            <a:ext cx="890199" cy="166473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vi-VN"/>
          </a:p>
        </p:txBody>
      </p:sp>
      <p:sp>
        <p:nvSpPr>
          <p:cNvPr id="46" name="Rectangle 45"/>
          <p:cNvSpPr/>
          <p:nvPr/>
        </p:nvSpPr>
        <p:spPr>
          <a:xfrm>
            <a:off x="8765409" y="1824338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/>
              <a:t>S’</a:t>
            </a:r>
            <a:endParaRPr lang="vi-VN"/>
          </a:p>
        </p:txBody>
      </p:sp>
      <p:sp>
        <p:nvSpPr>
          <p:cNvPr id="47" name="Rectangle 46"/>
          <p:cNvSpPr/>
          <p:nvPr/>
        </p:nvSpPr>
        <p:spPr>
          <a:xfrm>
            <a:off x="7870979" y="1859138"/>
            <a:ext cx="328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/>
              <a:t>H</a:t>
            </a:r>
            <a:endParaRPr lang="vi-VN"/>
          </a:p>
        </p:txBody>
      </p:sp>
      <p:sp>
        <p:nvSpPr>
          <p:cNvPr id="48" name="Rectangle 47"/>
          <p:cNvSpPr/>
          <p:nvPr/>
        </p:nvSpPr>
        <p:spPr>
          <a:xfrm>
            <a:off x="6922907" y="1915372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/>
              <a:t>S</a:t>
            </a:r>
            <a:endParaRPr lang="vi-VN"/>
          </a:p>
        </p:txBody>
      </p:sp>
      <p:sp>
        <p:nvSpPr>
          <p:cNvPr id="49" name="Rectangle 48"/>
          <p:cNvSpPr/>
          <p:nvPr/>
        </p:nvSpPr>
        <p:spPr>
          <a:xfrm>
            <a:off x="7708180" y="3840454"/>
            <a:ext cx="304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/>
              <a:t>K</a:t>
            </a:r>
            <a:endParaRPr lang="vi-VN"/>
          </a:p>
        </p:txBody>
      </p:sp>
      <p:sp>
        <p:nvSpPr>
          <p:cNvPr id="50" name="Rectangle 49"/>
          <p:cNvSpPr/>
          <p:nvPr/>
        </p:nvSpPr>
        <p:spPr>
          <a:xfrm>
            <a:off x="7720768" y="2440133"/>
            <a:ext cx="2423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en-US"/>
          </a:p>
          <a:p>
            <a:pPr lvl="0"/>
            <a:r>
              <a:rPr lang="en-US"/>
              <a:t>I</a:t>
            </a:r>
            <a:endParaRPr lang="vi-VN"/>
          </a:p>
        </p:txBody>
      </p:sp>
      <p:sp>
        <p:nvSpPr>
          <p:cNvPr id="51" name="Rectangle 50"/>
          <p:cNvSpPr/>
          <p:nvPr/>
        </p:nvSpPr>
        <p:spPr>
          <a:xfrm>
            <a:off x="6922907" y="3001257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/>
              <a:t>N</a:t>
            </a:r>
            <a:endParaRPr lang="vi-VN" dirty="0"/>
          </a:p>
        </p:txBody>
      </p:sp>
      <p:sp>
        <p:nvSpPr>
          <p:cNvPr id="52" name="Rectangle 51"/>
          <p:cNvSpPr/>
          <p:nvPr/>
        </p:nvSpPr>
        <p:spPr>
          <a:xfrm>
            <a:off x="6993960" y="3967117"/>
            <a:ext cx="391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/>
              <a:t>N’</a:t>
            </a:r>
            <a:endParaRPr lang="vi-VN"/>
          </a:p>
        </p:txBody>
      </p:sp>
      <p:sp>
        <p:nvSpPr>
          <p:cNvPr id="53" name="Line 20"/>
          <p:cNvSpPr>
            <a:spLocks noChangeShapeType="1"/>
          </p:cNvSpPr>
          <p:nvPr/>
        </p:nvSpPr>
        <p:spPr bwMode="auto">
          <a:xfrm flipH="1">
            <a:off x="7174577" y="3179566"/>
            <a:ext cx="764219" cy="29289"/>
          </a:xfrm>
          <a:prstGeom prst="line">
            <a:avLst/>
          </a:prstGeom>
          <a:noFill/>
          <a:ln w="9525" cap="rnd">
            <a:solidFill>
              <a:srgbClr val="000066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vi-VN"/>
          </a:p>
        </p:txBody>
      </p:sp>
      <p:sp>
        <p:nvSpPr>
          <p:cNvPr id="54" name="Line 20"/>
          <p:cNvSpPr>
            <a:spLocks noChangeShapeType="1"/>
          </p:cNvSpPr>
          <p:nvPr/>
        </p:nvSpPr>
        <p:spPr bwMode="auto">
          <a:xfrm flipH="1">
            <a:off x="7228724" y="3980093"/>
            <a:ext cx="764219" cy="29289"/>
          </a:xfrm>
          <a:prstGeom prst="line">
            <a:avLst/>
          </a:prstGeom>
          <a:noFill/>
          <a:ln w="9525" cap="rnd">
            <a:solidFill>
              <a:srgbClr val="000066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vi-VN"/>
          </a:p>
        </p:txBody>
      </p:sp>
      <p:sp>
        <p:nvSpPr>
          <p:cNvPr id="59" name="Flowchart: Extract 58"/>
          <p:cNvSpPr/>
          <p:nvPr/>
        </p:nvSpPr>
        <p:spPr>
          <a:xfrm rot="18205190" flipV="1">
            <a:off x="7270731" y="2927855"/>
            <a:ext cx="158014" cy="85460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0" name="Flowchart: Extract 79"/>
          <p:cNvSpPr/>
          <p:nvPr/>
        </p:nvSpPr>
        <p:spPr>
          <a:xfrm rot="18205190" flipV="1">
            <a:off x="7523841" y="2838021"/>
            <a:ext cx="163695" cy="70486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1" name="Flowchart: Extract 80"/>
          <p:cNvSpPr/>
          <p:nvPr/>
        </p:nvSpPr>
        <p:spPr>
          <a:xfrm rot="2610816" flipV="1">
            <a:off x="7631842" y="4471237"/>
            <a:ext cx="152675" cy="98123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2" name="Flowchart: Extract 81"/>
          <p:cNvSpPr/>
          <p:nvPr/>
        </p:nvSpPr>
        <p:spPr>
          <a:xfrm rot="4023597" flipV="1">
            <a:off x="7385079" y="3560237"/>
            <a:ext cx="157385" cy="129118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9"/>
          <p:cNvSpPr/>
          <p:nvPr/>
        </p:nvSpPr>
        <p:spPr>
          <a:xfrm flipV="1">
            <a:off x="6874683" y="2188104"/>
            <a:ext cx="48224" cy="6423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Oval 33"/>
          <p:cNvSpPr/>
          <p:nvPr/>
        </p:nvSpPr>
        <p:spPr>
          <a:xfrm>
            <a:off x="8874334" y="2188104"/>
            <a:ext cx="34289" cy="6423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5" name="Rectangle 54"/>
          <p:cNvSpPr/>
          <p:nvPr/>
        </p:nvSpPr>
        <p:spPr>
          <a:xfrm>
            <a:off x="6565049" y="4209786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dirty="0" smtClean="0"/>
              <a:t>R</a:t>
            </a:r>
            <a:endParaRPr lang="vi-VN" dirty="0"/>
          </a:p>
        </p:txBody>
      </p:sp>
      <p:sp>
        <p:nvSpPr>
          <p:cNvPr id="56" name="Rectangle 55"/>
          <p:cNvSpPr/>
          <p:nvPr/>
        </p:nvSpPr>
        <p:spPr>
          <a:xfrm>
            <a:off x="7174577" y="5357838"/>
            <a:ext cx="4444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dirty="0" smtClean="0"/>
              <a:t>R’</a:t>
            </a:r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/>
      <p:bldP spid="13" grpId="0"/>
      <p:bldP spid="33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/>
      <p:bldP spid="51" grpId="0"/>
      <p:bldP spid="52" grpId="0"/>
      <p:bldP spid="53" grpId="0" animBg="1"/>
      <p:bldP spid="54" grpId="0" animBg="1"/>
      <p:bldP spid="59" grpId="0" animBg="1"/>
      <p:bldP spid="80" grpId="0" animBg="1"/>
      <p:bldP spid="55" grpId="0"/>
      <p:bldP spid="5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Line 10"/>
          <p:cNvSpPr/>
          <p:nvPr/>
        </p:nvSpPr>
        <p:spPr>
          <a:xfrm flipH="1" flipV="1">
            <a:off x="762000" y="1881898"/>
            <a:ext cx="457200" cy="914400"/>
          </a:xfrm>
          <a:prstGeom prst="line">
            <a:avLst/>
          </a:prstGeom>
          <a:ln w="28575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grpSp>
        <p:nvGrpSpPr>
          <p:cNvPr id="86" name="Group 85"/>
          <p:cNvGrpSpPr/>
          <p:nvPr/>
        </p:nvGrpSpPr>
        <p:grpSpPr>
          <a:xfrm rot="-2700000">
            <a:off x="851602" y="1535699"/>
            <a:ext cx="2209800" cy="1524000"/>
            <a:chOff x="3782" y="2145"/>
            <a:chExt cx="1392" cy="960"/>
          </a:xfrm>
        </p:grpSpPr>
        <p:sp>
          <p:nvSpPr>
            <p:cNvPr id="87" name="Rectangle 12497"/>
            <p:cNvSpPr/>
            <p:nvPr/>
          </p:nvSpPr>
          <p:spPr>
            <a:xfrm rot="2700000">
              <a:off x="4454" y="1944"/>
              <a:ext cx="48" cy="1392"/>
            </a:xfrm>
            <a:prstGeom prst="rect">
              <a:avLst/>
            </a:prstGeom>
            <a:pattFill prst="ltDnDiag">
              <a:fgClr>
                <a:schemeClr val="tx2"/>
              </a:fgClr>
              <a:bgClr>
                <a:schemeClr val="bg1"/>
              </a:bgClr>
            </a:pattFill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8" name="Straight Connector 12498"/>
            <p:cNvSpPr/>
            <p:nvPr/>
          </p:nvSpPr>
          <p:spPr>
            <a:xfrm flipH="1">
              <a:off x="3969" y="2145"/>
              <a:ext cx="960" cy="96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89" name="Text Box 14"/>
          <p:cNvSpPr txBox="1"/>
          <p:nvPr/>
        </p:nvSpPr>
        <p:spPr>
          <a:xfrm>
            <a:off x="457200" y="1756461"/>
            <a:ext cx="533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90" name="Text Box 15"/>
          <p:cNvSpPr txBox="1"/>
          <p:nvPr/>
        </p:nvSpPr>
        <p:spPr>
          <a:xfrm>
            <a:off x="990600" y="2720098"/>
            <a:ext cx="533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91" name="Line 11"/>
          <p:cNvSpPr/>
          <p:nvPr/>
        </p:nvSpPr>
        <p:spPr>
          <a:xfrm>
            <a:off x="1219200" y="2796298"/>
            <a:ext cx="15621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92" name="Line 12"/>
          <p:cNvSpPr/>
          <p:nvPr/>
        </p:nvSpPr>
        <p:spPr>
          <a:xfrm>
            <a:off x="800100" y="1915894"/>
            <a:ext cx="2476500" cy="43170"/>
          </a:xfrm>
          <a:prstGeom prst="line">
            <a:avLst/>
          </a:prstGeom>
          <a:ln w="952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93" name="Text Box 19"/>
          <p:cNvSpPr txBox="1"/>
          <p:nvPr/>
        </p:nvSpPr>
        <p:spPr>
          <a:xfrm rot="2058261" flipH="1" flipV="1">
            <a:off x="1322754" y="1742777"/>
            <a:ext cx="387166" cy="36671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//</a:t>
            </a:r>
          </a:p>
        </p:txBody>
      </p:sp>
      <p:sp>
        <p:nvSpPr>
          <p:cNvPr id="94" name="Text Box 19"/>
          <p:cNvSpPr txBox="1"/>
          <p:nvPr/>
        </p:nvSpPr>
        <p:spPr>
          <a:xfrm rot="2058261" flipH="1" flipV="1">
            <a:off x="2279125" y="1764060"/>
            <a:ext cx="311640" cy="36671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//</a:t>
            </a:r>
          </a:p>
        </p:txBody>
      </p:sp>
      <p:sp>
        <p:nvSpPr>
          <p:cNvPr id="95" name="Text Box 19"/>
          <p:cNvSpPr txBox="1"/>
          <p:nvPr/>
        </p:nvSpPr>
        <p:spPr>
          <a:xfrm rot="2058261" flipH="1" flipV="1">
            <a:off x="1423049" y="2611931"/>
            <a:ext cx="277317" cy="36671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/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6" name="Text Box 19"/>
          <p:cNvSpPr txBox="1"/>
          <p:nvPr/>
        </p:nvSpPr>
        <p:spPr>
          <a:xfrm rot="2058261" flipH="1" flipV="1">
            <a:off x="2158064" y="2613951"/>
            <a:ext cx="277317" cy="36671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/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7" name="Text Box 16"/>
          <p:cNvSpPr txBox="1"/>
          <p:nvPr/>
        </p:nvSpPr>
        <p:spPr>
          <a:xfrm>
            <a:off x="2826434" y="2819742"/>
            <a:ext cx="533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/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8" name="Text Box 17"/>
          <p:cNvSpPr txBox="1"/>
          <p:nvPr/>
        </p:nvSpPr>
        <p:spPr>
          <a:xfrm>
            <a:off x="3200400" y="1577098"/>
            <a:ext cx="533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  <a:r>
              <a:rPr kumimoji="0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/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9" name="Line 13"/>
          <p:cNvSpPr/>
          <p:nvPr/>
        </p:nvSpPr>
        <p:spPr>
          <a:xfrm flipV="1">
            <a:off x="2756680" y="1925035"/>
            <a:ext cx="505852" cy="856259"/>
          </a:xfrm>
          <a:prstGeom prst="line">
            <a:avLst/>
          </a:prstGeom>
          <a:ln w="38100" cap="flat" cmpd="sng">
            <a:solidFill>
              <a:srgbClr val="006600"/>
            </a:solidFill>
            <a:prstDash val="dash"/>
            <a:headEnd type="none" w="med" len="med"/>
            <a:tailEnd type="triangle" w="med" len="med"/>
          </a:ln>
        </p:spPr>
      </p:sp>
      <p:grpSp>
        <p:nvGrpSpPr>
          <p:cNvPr id="100" name="Group 172"/>
          <p:cNvGrpSpPr/>
          <p:nvPr/>
        </p:nvGrpSpPr>
        <p:grpSpPr>
          <a:xfrm flipH="1">
            <a:off x="1762176" y="1761987"/>
            <a:ext cx="142824" cy="196111"/>
            <a:chOff x="3936" y="3168"/>
            <a:chExt cx="144" cy="192"/>
          </a:xfrm>
        </p:grpSpPr>
        <p:sp>
          <p:nvSpPr>
            <p:cNvPr id="101" name="Line 173"/>
            <p:cNvSpPr/>
            <p:nvPr/>
          </p:nvSpPr>
          <p:spPr>
            <a:xfrm>
              <a:off x="3936" y="3168"/>
              <a:ext cx="144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102" name="Line 174"/>
            <p:cNvSpPr/>
            <p:nvPr/>
          </p:nvSpPr>
          <p:spPr>
            <a:xfrm>
              <a:off x="4080" y="3168"/>
              <a:ext cx="0" cy="19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</p:grpSp>
      <p:grpSp>
        <p:nvGrpSpPr>
          <p:cNvPr id="103" name="Group 172"/>
          <p:cNvGrpSpPr/>
          <p:nvPr/>
        </p:nvGrpSpPr>
        <p:grpSpPr>
          <a:xfrm flipH="1">
            <a:off x="1752600" y="2600187"/>
            <a:ext cx="142824" cy="196111"/>
            <a:chOff x="3936" y="3168"/>
            <a:chExt cx="144" cy="192"/>
          </a:xfrm>
        </p:grpSpPr>
        <p:sp>
          <p:nvSpPr>
            <p:cNvPr id="104" name="Line 173"/>
            <p:cNvSpPr/>
            <p:nvPr/>
          </p:nvSpPr>
          <p:spPr>
            <a:xfrm>
              <a:off x="3936" y="3168"/>
              <a:ext cx="144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105" name="Line 174"/>
            <p:cNvSpPr/>
            <p:nvPr/>
          </p:nvSpPr>
          <p:spPr>
            <a:xfrm>
              <a:off x="4080" y="3168"/>
              <a:ext cx="0" cy="19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</p:grpSp>
      <p:sp>
        <p:nvSpPr>
          <p:cNvPr id="106" name="Text Box 16"/>
          <p:cNvSpPr txBox="1">
            <a:spLocks noChangeArrowheads="1"/>
          </p:cNvSpPr>
          <p:nvPr/>
        </p:nvSpPr>
        <p:spPr bwMode="auto">
          <a:xfrm>
            <a:off x="3065872" y="1118246"/>
            <a:ext cx="363128" cy="102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7" name="Text Box 16"/>
          <p:cNvSpPr txBox="1">
            <a:spLocks noChangeArrowheads="1"/>
          </p:cNvSpPr>
          <p:nvPr/>
        </p:nvSpPr>
        <p:spPr bwMode="auto">
          <a:xfrm>
            <a:off x="2582592" y="1970514"/>
            <a:ext cx="363128" cy="102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353994" y="245051"/>
            <a:ext cx="60101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3600" b="1" u="sng" dirty="0" smtClean="0">
                <a:solidFill>
                  <a:srgbClr val="0000FF"/>
                </a:solidFill>
              </a:rPr>
              <a:t>2.</a:t>
            </a:r>
            <a:r>
              <a:rPr lang="en-US" sz="3600" b="1" u="sng" dirty="0" smtClean="0">
                <a:solidFill>
                  <a:srgbClr val="0000FF"/>
                </a:solidFill>
              </a:rPr>
              <a:t> </a:t>
            </a:r>
            <a:r>
              <a:rPr lang="en-US" sz="3600" b="1" u="sng" dirty="0" err="1" smtClean="0">
                <a:solidFill>
                  <a:srgbClr val="0000FF"/>
                </a:solidFill>
              </a:rPr>
              <a:t>Dựng</a:t>
            </a:r>
            <a:r>
              <a:rPr lang="en-US" sz="3600" b="1" u="sng" dirty="0" smtClean="0">
                <a:solidFill>
                  <a:srgbClr val="0000FF"/>
                </a:solidFill>
              </a:rPr>
              <a:t> </a:t>
            </a:r>
            <a:r>
              <a:rPr lang="en-US" sz="3600" b="1" u="sng" dirty="0" err="1">
                <a:solidFill>
                  <a:srgbClr val="0000FF"/>
                </a:solidFill>
              </a:rPr>
              <a:t>ảnh</a:t>
            </a:r>
            <a:r>
              <a:rPr lang="en-US" sz="3600" b="1" u="sng" dirty="0">
                <a:solidFill>
                  <a:srgbClr val="0000FF"/>
                </a:solidFill>
              </a:rPr>
              <a:t> </a:t>
            </a:r>
            <a:r>
              <a:rPr lang="en-US" sz="3600" b="1" u="sng" dirty="0" err="1">
                <a:solidFill>
                  <a:srgbClr val="0000FF"/>
                </a:solidFill>
              </a:rPr>
              <a:t>của</a:t>
            </a:r>
            <a:r>
              <a:rPr lang="en-US" sz="3600" b="1" u="sng" dirty="0">
                <a:solidFill>
                  <a:srgbClr val="0000FF"/>
                </a:solidFill>
              </a:rPr>
              <a:t> </a:t>
            </a:r>
            <a:r>
              <a:rPr lang="en-US" sz="3600" b="1" u="sng" dirty="0" err="1">
                <a:solidFill>
                  <a:srgbClr val="0000FF"/>
                </a:solidFill>
              </a:rPr>
              <a:t>một</a:t>
            </a:r>
            <a:r>
              <a:rPr lang="en-US" sz="3600" b="1" u="sng" dirty="0">
                <a:solidFill>
                  <a:srgbClr val="0000FF"/>
                </a:solidFill>
              </a:rPr>
              <a:t> </a:t>
            </a:r>
            <a:r>
              <a:rPr lang="en-US" sz="3600" b="1" u="sng" dirty="0" err="1">
                <a:solidFill>
                  <a:srgbClr val="0000FF"/>
                </a:solidFill>
              </a:rPr>
              <a:t>vật</a:t>
            </a:r>
            <a:r>
              <a:rPr lang="en-US" sz="3600" b="1" u="sng" dirty="0">
                <a:solidFill>
                  <a:srgbClr val="0000FF"/>
                </a:solidFill>
              </a:rPr>
              <a:t> </a:t>
            </a:r>
            <a:r>
              <a:rPr lang="en-US" sz="3600" b="1" u="sng" dirty="0" err="1">
                <a:solidFill>
                  <a:srgbClr val="0000FF"/>
                </a:solidFill>
              </a:rPr>
              <a:t>sáng</a:t>
            </a:r>
            <a:r>
              <a:rPr lang="en-US" sz="3600" b="1" u="sng" dirty="0">
                <a:solidFill>
                  <a:srgbClr val="0000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83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/>
      <p:bldP spid="95" grpId="0"/>
      <p:bldP spid="96" grpId="0"/>
      <p:bldP spid="97" grpId="0"/>
      <p:bldP spid="98" grpId="0"/>
      <p:bldP spid="106" grpId="0"/>
      <p:bldP spid="107" grpId="0"/>
      <p:bldP spid="7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238538" y="152400"/>
            <a:ext cx="835218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3200" b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en-US" sz="3200" b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altLang="en-US" sz="3200" b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3200" b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b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200" b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en-US" sz="3200" b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altLang="en-US" sz="3200" b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endParaRPr lang="vi-VN" altLang="en-US" sz="3200" b="1" u="sng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vi-VN" altLang="en-US" sz="3200" b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Kết luận</a:t>
            </a:r>
            <a:endParaRPr lang="en-US" altLang="en-US" sz="32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8538" y="1676400"/>
            <a:ext cx="87331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S’.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Ta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S’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lọt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S’. 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i gương để biết bé ổn không | Tin tức On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493" y="152400"/>
            <a:ext cx="4927282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76200" y="152400"/>
            <a:ext cx="3864293" cy="29718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Hình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của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vật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nhìn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thấy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trong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gương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phẳng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được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gọi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rgbClr val="C32722"/>
                </a:solidFill>
              </a:rPr>
              <a:t>ảnh</a:t>
            </a:r>
            <a:r>
              <a:rPr lang="en-US" sz="2400" dirty="0">
                <a:solidFill>
                  <a:srgbClr val="C32722"/>
                </a:solidFill>
              </a:rPr>
              <a:t> </a:t>
            </a:r>
            <a:r>
              <a:rPr lang="en-US" sz="2400" dirty="0" err="1">
                <a:solidFill>
                  <a:srgbClr val="C32722"/>
                </a:solidFill>
              </a:rPr>
              <a:t>của</a:t>
            </a:r>
            <a:r>
              <a:rPr lang="en-US" sz="2400" dirty="0">
                <a:solidFill>
                  <a:srgbClr val="C32722"/>
                </a:solidFill>
              </a:rPr>
              <a:t> </a:t>
            </a:r>
            <a:r>
              <a:rPr lang="en-US" sz="2400" dirty="0" err="1">
                <a:solidFill>
                  <a:srgbClr val="C32722"/>
                </a:solidFill>
              </a:rPr>
              <a:t>vật</a:t>
            </a:r>
            <a:r>
              <a:rPr lang="en-US" sz="2400" dirty="0">
                <a:solidFill>
                  <a:srgbClr val="C32722"/>
                </a:solidFill>
              </a:rPr>
              <a:t> qua </a:t>
            </a:r>
            <a:r>
              <a:rPr lang="en-US" sz="2400" dirty="0" err="1">
                <a:solidFill>
                  <a:srgbClr val="C32722"/>
                </a:solidFill>
              </a:rPr>
              <a:t>gương</a:t>
            </a:r>
            <a:endParaRPr lang="vi-VN" sz="2400" dirty="0">
              <a:solidFill>
                <a:srgbClr val="C32722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552950" y="4114800"/>
            <a:ext cx="4438650" cy="25746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vi-VN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Ảnh thật </a:t>
            </a:r>
            <a:r>
              <a:rPr lang="vi-VN" sz="2400" dirty="0">
                <a:solidFill>
                  <a:schemeClr val="tx1"/>
                </a:solidFill>
                <a:latin typeface="Calibri" panose="020F0502020204030204" pitchFamily="34" charset="0"/>
              </a:rPr>
              <a:t>là ảnh mà chúng ta có thể quan sát trực tiếp trên màn, tấm bìa,...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-200521" y="3352801"/>
            <a:ext cx="4629646" cy="2743199"/>
          </a:xfrm>
          <a:prstGeom prst="wedgeEllipseCallout">
            <a:avLst>
              <a:gd name="adj1" fmla="val 66666"/>
              <a:gd name="adj2" fmla="val -5159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Ảnh ảo </a:t>
            </a:r>
            <a:r>
              <a:rPr lang="vi-VN" sz="2400" dirty="0">
                <a:solidFill>
                  <a:schemeClr val="tx1"/>
                </a:solidFill>
                <a:latin typeface="Calibri" panose="020F0502020204030204" pitchFamily="34" charset="0"/>
              </a:rPr>
              <a:t>là ảnh mà chúng ta có thể quan sát được nhưng không thể xuất hiện trên một tờ giấy, tấm bìa, màn,...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Arrow 8"/>
          <p:cNvSpPr/>
          <p:nvPr/>
        </p:nvSpPr>
        <p:spPr>
          <a:xfrm>
            <a:off x="155257" y="577642"/>
            <a:ext cx="1932146" cy="1098758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</a:rPr>
              <a:t>LUYỆN TẬP</a:t>
            </a:r>
            <a:endParaRPr lang="vi-VN" sz="2400" b="1">
              <a:solidFill>
                <a:schemeClr val="accent1"/>
              </a:solidFill>
            </a:endParaRPr>
          </a:p>
        </p:txBody>
      </p:sp>
      <p:pic>
        <p:nvPicPr>
          <p:cNvPr id="12" name="image959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71983" y="1254022"/>
            <a:ext cx="531755" cy="106817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019300" y="152400"/>
            <a:ext cx="3743325" cy="245909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Một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miếng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bìa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hình</a:t>
            </a:r>
            <a:r>
              <a:rPr lang="en-US" sz="2000" dirty="0">
                <a:solidFill>
                  <a:schemeClr val="tx1"/>
                </a:solidFill>
              </a:rPr>
              <a:t> tam </a:t>
            </a:r>
            <a:r>
              <a:rPr lang="en-US" sz="2000" dirty="0" err="1">
                <a:solidFill>
                  <a:schemeClr val="tx1"/>
                </a:solidFill>
              </a:rPr>
              <a:t>giác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vuông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đặt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trước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một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gương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phẳng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như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hình.Hãy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dựng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ảnh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của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miếng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bìa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tạo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bởi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gương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phẳng</a:t>
            </a:r>
            <a:r>
              <a:rPr lang="en-US" sz="2000" dirty="0">
                <a:solidFill>
                  <a:schemeClr val="tx1"/>
                </a:solidFill>
              </a:rPr>
              <a:t> ?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2019300" y="1254022"/>
            <a:ext cx="666750" cy="619231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1</a:t>
            </a:r>
            <a:endParaRPr lang="vi-VN" sz="2400" b="1">
              <a:solidFill>
                <a:schemeClr val="tx1"/>
              </a:solidFill>
            </a:endParaRPr>
          </a:p>
        </p:txBody>
      </p:sp>
      <p:sp>
        <p:nvSpPr>
          <p:cNvPr id="13" name="Line 66"/>
          <p:cNvSpPr>
            <a:spLocks noChangeShapeType="1"/>
          </p:cNvSpPr>
          <p:nvPr/>
        </p:nvSpPr>
        <p:spPr bwMode="auto">
          <a:xfrm>
            <a:off x="6977590" y="864723"/>
            <a:ext cx="22361" cy="17467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vi-VN"/>
          </a:p>
        </p:txBody>
      </p:sp>
      <p:grpSp>
        <p:nvGrpSpPr>
          <p:cNvPr id="14" name="Group 13"/>
          <p:cNvGrpSpPr/>
          <p:nvPr/>
        </p:nvGrpSpPr>
        <p:grpSpPr bwMode="auto">
          <a:xfrm rot="5400000">
            <a:off x="6701542" y="1212809"/>
            <a:ext cx="762000" cy="165182"/>
            <a:chOff x="912" y="3696"/>
            <a:chExt cx="480" cy="96"/>
          </a:xfrm>
        </p:grpSpPr>
        <p:sp>
          <p:nvSpPr>
            <p:cNvPr id="15" name="Line 112"/>
            <p:cNvSpPr>
              <a:spLocks noChangeShapeType="1"/>
            </p:cNvSpPr>
            <p:nvPr/>
          </p:nvSpPr>
          <p:spPr bwMode="auto">
            <a:xfrm flipV="1">
              <a:off x="912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16" name="Line 113"/>
            <p:cNvSpPr>
              <a:spLocks noChangeShapeType="1"/>
            </p:cNvSpPr>
            <p:nvPr/>
          </p:nvSpPr>
          <p:spPr bwMode="auto">
            <a:xfrm flipV="1">
              <a:off x="1008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17" name="Line 114"/>
            <p:cNvSpPr>
              <a:spLocks noChangeShapeType="1"/>
            </p:cNvSpPr>
            <p:nvPr/>
          </p:nvSpPr>
          <p:spPr bwMode="auto">
            <a:xfrm flipV="1">
              <a:off x="1104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18" name="Line 115"/>
            <p:cNvSpPr>
              <a:spLocks noChangeShapeType="1"/>
            </p:cNvSpPr>
            <p:nvPr/>
          </p:nvSpPr>
          <p:spPr bwMode="auto">
            <a:xfrm flipV="1">
              <a:off x="1200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19" name="Line 116"/>
            <p:cNvSpPr>
              <a:spLocks noChangeShapeType="1"/>
            </p:cNvSpPr>
            <p:nvPr/>
          </p:nvSpPr>
          <p:spPr bwMode="auto">
            <a:xfrm flipV="1">
              <a:off x="1296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</p:grpSp>
      <p:grpSp>
        <p:nvGrpSpPr>
          <p:cNvPr id="20" name="Group 19"/>
          <p:cNvGrpSpPr/>
          <p:nvPr/>
        </p:nvGrpSpPr>
        <p:grpSpPr bwMode="auto">
          <a:xfrm rot="5400000">
            <a:off x="6690362" y="2036515"/>
            <a:ext cx="762000" cy="165182"/>
            <a:chOff x="912" y="3696"/>
            <a:chExt cx="480" cy="96"/>
          </a:xfrm>
        </p:grpSpPr>
        <p:sp>
          <p:nvSpPr>
            <p:cNvPr id="21" name="Line 112"/>
            <p:cNvSpPr>
              <a:spLocks noChangeShapeType="1"/>
            </p:cNvSpPr>
            <p:nvPr/>
          </p:nvSpPr>
          <p:spPr bwMode="auto">
            <a:xfrm flipV="1">
              <a:off x="912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22" name="Line 113"/>
            <p:cNvSpPr>
              <a:spLocks noChangeShapeType="1"/>
            </p:cNvSpPr>
            <p:nvPr/>
          </p:nvSpPr>
          <p:spPr bwMode="auto">
            <a:xfrm flipV="1">
              <a:off x="1008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23" name="Line 114"/>
            <p:cNvSpPr>
              <a:spLocks noChangeShapeType="1"/>
            </p:cNvSpPr>
            <p:nvPr/>
          </p:nvSpPr>
          <p:spPr bwMode="auto">
            <a:xfrm flipV="1">
              <a:off x="1104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24" name="Line 115"/>
            <p:cNvSpPr>
              <a:spLocks noChangeShapeType="1"/>
            </p:cNvSpPr>
            <p:nvPr/>
          </p:nvSpPr>
          <p:spPr bwMode="auto">
            <a:xfrm flipV="1">
              <a:off x="1200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25" name="Line 116"/>
            <p:cNvSpPr>
              <a:spLocks noChangeShapeType="1"/>
            </p:cNvSpPr>
            <p:nvPr/>
          </p:nvSpPr>
          <p:spPr bwMode="auto">
            <a:xfrm flipV="1">
              <a:off x="1296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6384594" y="882134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/>
              <a:t>B</a:t>
            </a:r>
            <a:endParaRPr lang="vi-VN"/>
          </a:p>
        </p:txBody>
      </p:sp>
      <p:sp>
        <p:nvSpPr>
          <p:cNvPr id="27" name="Rectangle 26"/>
          <p:cNvSpPr/>
          <p:nvPr/>
        </p:nvSpPr>
        <p:spPr>
          <a:xfrm>
            <a:off x="5762625" y="2242157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/>
              <a:t>C</a:t>
            </a:r>
            <a:endParaRPr lang="vi-VN"/>
          </a:p>
        </p:txBody>
      </p:sp>
      <p:sp>
        <p:nvSpPr>
          <p:cNvPr id="28" name="Rectangle 27"/>
          <p:cNvSpPr/>
          <p:nvPr/>
        </p:nvSpPr>
        <p:spPr>
          <a:xfrm>
            <a:off x="6999951" y="577642"/>
            <a:ext cx="330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/>
              <a:t>G</a:t>
            </a:r>
            <a:endParaRPr lang="vi-VN"/>
          </a:p>
        </p:txBody>
      </p:sp>
      <p:sp>
        <p:nvSpPr>
          <p:cNvPr id="29" name="Rectangle 28"/>
          <p:cNvSpPr/>
          <p:nvPr/>
        </p:nvSpPr>
        <p:spPr>
          <a:xfrm>
            <a:off x="6384594" y="2282302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/>
              <a:t>A</a:t>
            </a:r>
            <a:endParaRPr lang="vi-VN"/>
          </a:p>
        </p:txBody>
      </p:sp>
      <p:sp>
        <p:nvSpPr>
          <p:cNvPr id="30" name="Line 20"/>
          <p:cNvSpPr>
            <a:spLocks noChangeShapeType="1"/>
          </p:cNvSpPr>
          <p:nvPr/>
        </p:nvSpPr>
        <p:spPr bwMode="auto">
          <a:xfrm flipH="1">
            <a:off x="6500732" y="2282302"/>
            <a:ext cx="476859" cy="0"/>
          </a:xfrm>
          <a:prstGeom prst="line">
            <a:avLst/>
          </a:prstGeom>
          <a:noFill/>
          <a:ln w="9525" cap="rnd">
            <a:solidFill>
              <a:srgbClr val="000066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vi-VN"/>
          </a:p>
        </p:txBody>
      </p:sp>
      <p:grpSp>
        <p:nvGrpSpPr>
          <p:cNvPr id="31" name="Group 30"/>
          <p:cNvGrpSpPr/>
          <p:nvPr/>
        </p:nvGrpSpPr>
        <p:grpSpPr bwMode="auto">
          <a:xfrm rot="5400000" flipH="1" flipV="1">
            <a:off x="6854609" y="2077764"/>
            <a:ext cx="199252" cy="129537"/>
            <a:chOff x="3936" y="3168"/>
            <a:chExt cx="144" cy="192"/>
          </a:xfrm>
        </p:grpSpPr>
        <p:sp>
          <p:nvSpPr>
            <p:cNvPr id="32" name="Line 52"/>
            <p:cNvSpPr>
              <a:spLocks noChangeShapeType="1"/>
            </p:cNvSpPr>
            <p:nvPr/>
          </p:nvSpPr>
          <p:spPr bwMode="auto">
            <a:xfrm>
              <a:off x="3936" y="31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33" name="Line 53"/>
            <p:cNvSpPr>
              <a:spLocks noChangeShapeType="1"/>
            </p:cNvSpPr>
            <p:nvPr/>
          </p:nvSpPr>
          <p:spPr bwMode="auto">
            <a:xfrm>
              <a:off x="4080" y="316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</p:grpSp>
      <p:sp>
        <p:nvSpPr>
          <p:cNvPr id="34" name="Oval 33"/>
          <p:cNvSpPr/>
          <p:nvPr/>
        </p:nvSpPr>
        <p:spPr>
          <a:xfrm>
            <a:off x="-47063" y="2298576"/>
            <a:ext cx="3743325" cy="187017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Hãy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đoán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xem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chữ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đã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viết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trên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tờ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giấy</a:t>
            </a:r>
            <a:r>
              <a:rPr lang="en-US" sz="2000" dirty="0">
                <a:solidFill>
                  <a:schemeClr val="tx1"/>
                </a:solidFill>
              </a:rPr>
              <a:t> ở </a:t>
            </a:r>
            <a:r>
              <a:rPr lang="en-US" sz="2000" dirty="0" err="1">
                <a:solidFill>
                  <a:schemeClr val="tx1"/>
                </a:solidFill>
              </a:rPr>
              <a:t>hình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bên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là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chữ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gì</a:t>
            </a:r>
            <a:r>
              <a:rPr lang="en-US" sz="2000" dirty="0">
                <a:solidFill>
                  <a:schemeClr val="tx1"/>
                </a:solidFill>
              </a:rPr>
              <a:t> ? </a:t>
            </a:r>
            <a:r>
              <a:rPr lang="en-US" sz="2000" dirty="0" err="1">
                <a:solidFill>
                  <a:schemeClr val="tx1"/>
                </a:solidFill>
              </a:rPr>
              <a:t>Giải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thích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5" name="5-Point Star 34"/>
          <p:cNvSpPr/>
          <p:nvPr/>
        </p:nvSpPr>
        <p:spPr>
          <a:xfrm>
            <a:off x="191519" y="3054344"/>
            <a:ext cx="666750" cy="61923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2</a:t>
            </a:r>
            <a:endParaRPr lang="vi-VN" sz="2400" b="1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838200" y="4295826"/>
            <a:ext cx="4411090" cy="248597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- </a:t>
            </a:r>
            <a:r>
              <a:rPr lang="en-US" sz="2000" dirty="0" err="1">
                <a:solidFill>
                  <a:schemeClr val="tx1"/>
                </a:solidFill>
              </a:rPr>
              <a:t>Vì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sao</a:t>
            </a:r>
            <a:r>
              <a:rPr lang="en-US" sz="2000" dirty="0">
                <a:solidFill>
                  <a:schemeClr val="tx1"/>
                </a:solidFill>
              </a:rPr>
              <a:t> ở </a:t>
            </a:r>
            <a:r>
              <a:rPr lang="en-US" sz="2000" dirty="0" err="1">
                <a:solidFill>
                  <a:schemeClr val="tx1"/>
                </a:solidFill>
              </a:rPr>
              <a:t>xe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cứu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thương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xe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cứu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hỏa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thường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có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các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dòng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chữ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viết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ngược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như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vậy</a:t>
            </a:r>
            <a:r>
              <a:rPr lang="en-US" sz="2000" dirty="0">
                <a:solidFill>
                  <a:schemeClr val="tx1"/>
                </a:solidFill>
              </a:rPr>
              <a:t>?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- </a:t>
            </a:r>
            <a:r>
              <a:rPr lang="en-US" sz="2000" dirty="0" err="1">
                <a:solidFill>
                  <a:schemeClr val="tx1"/>
                </a:solidFill>
              </a:rPr>
              <a:t>Muốn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dễ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đọc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tên</a:t>
            </a:r>
            <a:r>
              <a:rPr lang="en-US" sz="2000" dirty="0">
                <a:solidFill>
                  <a:schemeClr val="tx1"/>
                </a:solidFill>
              </a:rPr>
              <a:t> ta </a:t>
            </a:r>
            <a:r>
              <a:rPr lang="en-US" sz="2000" dirty="0" err="1">
                <a:solidFill>
                  <a:schemeClr val="tx1"/>
                </a:solidFill>
              </a:rPr>
              <a:t>có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thể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dùng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những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giải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pháp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nào</a:t>
            </a:r>
            <a:r>
              <a:rPr lang="en-US" sz="2000" dirty="0">
                <a:solidFill>
                  <a:schemeClr val="tx1"/>
                </a:solidFill>
              </a:rPr>
              <a:t>? </a:t>
            </a:r>
            <a:r>
              <a:rPr lang="en-US" sz="2000" dirty="0" err="1">
                <a:solidFill>
                  <a:schemeClr val="tx1"/>
                </a:solidFill>
              </a:rPr>
              <a:t>Có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thể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dùng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dụng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cụ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bổ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trợ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gì</a:t>
            </a:r>
            <a:r>
              <a:rPr lang="en-US" sz="2000" dirty="0">
                <a:solidFill>
                  <a:schemeClr val="tx1"/>
                </a:solidFill>
              </a:rPr>
              <a:t>?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37" name="5-Point Star 36"/>
          <p:cNvSpPr/>
          <p:nvPr/>
        </p:nvSpPr>
        <p:spPr>
          <a:xfrm>
            <a:off x="781050" y="5066880"/>
            <a:ext cx="666750" cy="61923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3</a:t>
            </a:r>
            <a:endParaRPr lang="vi-VN" sz="2400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443" y="2611489"/>
            <a:ext cx="1988295" cy="1959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image938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22881" y="3971578"/>
            <a:ext cx="1992563" cy="2565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" y="25275"/>
            <a:ext cx="9131345" cy="584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4001" cy="339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s://img.loigiaihay.com/picture/2022/0322/3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8999"/>
            <a:ext cx="4724400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3" name="Text Box 109"/>
          <p:cNvSpPr txBox="1"/>
          <p:nvPr/>
        </p:nvSpPr>
        <p:spPr>
          <a:xfrm>
            <a:off x="2535238" y="381000"/>
            <a:ext cx="685800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80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8000" u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14" name="Line 110"/>
          <p:cNvSpPr/>
          <p:nvPr/>
        </p:nvSpPr>
        <p:spPr>
          <a:xfrm flipV="1">
            <a:off x="1905000" y="2951162"/>
            <a:ext cx="3124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16" name="Line 112"/>
          <p:cNvSpPr/>
          <p:nvPr/>
        </p:nvSpPr>
        <p:spPr>
          <a:xfrm>
            <a:off x="2743200" y="1350962"/>
            <a:ext cx="0" cy="3124200"/>
          </a:xfrm>
          <a:prstGeom prst="line">
            <a:avLst/>
          </a:prstGeom>
          <a:ln w="9525" cap="rnd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21517" name="Text Box 113"/>
          <p:cNvSpPr txBox="1"/>
          <p:nvPr/>
        </p:nvSpPr>
        <p:spPr>
          <a:xfrm>
            <a:off x="2590800" y="893762"/>
            <a:ext cx="685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u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31" name="Text Box 127"/>
          <p:cNvSpPr txBox="1"/>
          <p:nvPr/>
        </p:nvSpPr>
        <p:spPr>
          <a:xfrm>
            <a:off x="2514600" y="3484562"/>
            <a:ext cx="685800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80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8000" u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34" name="Text Box 130"/>
          <p:cNvSpPr txBox="1"/>
          <p:nvPr/>
        </p:nvSpPr>
        <p:spPr>
          <a:xfrm>
            <a:off x="2819400" y="4398962"/>
            <a:ext cx="685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S’</a:t>
            </a:r>
            <a:endParaRPr u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1535" name="Group 131"/>
          <p:cNvGrpSpPr/>
          <p:nvPr/>
        </p:nvGrpSpPr>
        <p:grpSpPr>
          <a:xfrm>
            <a:off x="4191000" y="2951162"/>
            <a:ext cx="762000" cy="152400"/>
            <a:chOff x="912" y="3696"/>
            <a:chExt cx="480" cy="96"/>
          </a:xfrm>
        </p:grpSpPr>
        <p:sp>
          <p:nvSpPr>
            <p:cNvPr id="21597" name="Line 132"/>
            <p:cNvSpPr/>
            <p:nvPr/>
          </p:nvSpPr>
          <p:spPr>
            <a:xfrm flipV="1">
              <a:off x="912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98" name="Line 133"/>
            <p:cNvSpPr/>
            <p:nvPr/>
          </p:nvSpPr>
          <p:spPr>
            <a:xfrm flipV="1">
              <a:off x="1008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99" name="Line 134"/>
            <p:cNvSpPr/>
            <p:nvPr/>
          </p:nvSpPr>
          <p:spPr>
            <a:xfrm flipV="1">
              <a:off x="1104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00" name="Line 135"/>
            <p:cNvSpPr/>
            <p:nvPr/>
          </p:nvSpPr>
          <p:spPr>
            <a:xfrm flipV="1">
              <a:off x="1200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01" name="Line 136"/>
            <p:cNvSpPr/>
            <p:nvPr/>
          </p:nvSpPr>
          <p:spPr>
            <a:xfrm flipV="1">
              <a:off x="1296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21536" name="Group 137"/>
          <p:cNvGrpSpPr/>
          <p:nvPr/>
        </p:nvGrpSpPr>
        <p:grpSpPr>
          <a:xfrm>
            <a:off x="3581400" y="2951162"/>
            <a:ext cx="762000" cy="152400"/>
            <a:chOff x="912" y="3696"/>
            <a:chExt cx="480" cy="96"/>
          </a:xfrm>
        </p:grpSpPr>
        <p:sp>
          <p:nvSpPr>
            <p:cNvPr id="21592" name="Line 138"/>
            <p:cNvSpPr/>
            <p:nvPr/>
          </p:nvSpPr>
          <p:spPr>
            <a:xfrm flipV="1">
              <a:off x="912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93" name="Line 139"/>
            <p:cNvSpPr/>
            <p:nvPr/>
          </p:nvSpPr>
          <p:spPr>
            <a:xfrm flipV="1">
              <a:off x="1008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94" name="Line 140"/>
            <p:cNvSpPr/>
            <p:nvPr/>
          </p:nvSpPr>
          <p:spPr>
            <a:xfrm flipV="1">
              <a:off x="1104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95" name="Line 141"/>
            <p:cNvSpPr/>
            <p:nvPr/>
          </p:nvSpPr>
          <p:spPr>
            <a:xfrm flipV="1">
              <a:off x="1200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96" name="Line 142"/>
            <p:cNvSpPr/>
            <p:nvPr/>
          </p:nvSpPr>
          <p:spPr>
            <a:xfrm flipV="1">
              <a:off x="1296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21537" name="Group 143"/>
          <p:cNvGrpSpPr/>
          <p:nvPr/>
        </p:nvGrpSpPr>
        <p:grpSpPr>
          <a:xfrm>
            <a:off x="2743200" y="2951162"/>
            <a:ext cx="762000" cy="152400"/>
            <a:chOff x="912" y="3696"/>
            <a:chExt cx="480" cy="96"/>
          </a:xfrm>
        </p:grpSpPr>
        <p:sp>
          <p:nvSpPr>
            <p:cNvPr id="21587" name="Line 144"/>
            <p:cNvSpPr/>
            <p:nvPr/>
          </p:nvSpPr>
          <p:spPr>
            <a:xfrm flipV="1">
              <a:off x="912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88" name="Line 145"/>
            <p:cNvSpPr/>
            <p:nvPr/>
          </p:nvSpPr>
          <p:spPr>
            <a:xfrm flipV="1">
              <a:off x="1008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89" name="Line 146"/>
            <p:cNvSpPr/>
            <p:nvPr/>
          </p:nvSpPr>
          <p:spPr>
            <a:xfrm flipV="1">
              <a:off x="1104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90" name="Line 147"/>
            <p:cNvSpPr/>
            <p:nvPr/>
          </p:nvSpPr>
          <p:spPr>
            <a:xfrm flipV="1">
              <a:off x="1200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91" name="Line 148"/>
            <p:cNvSpPr/>
            <p:nvPr/>
          </p:nvSpPr>
          <p:spPr>
            <a:xfrm flipV="1">
              <a:off x="1296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21538" name="Group 149"/>
          <p:cNvGrpSpPr/>
          <p:nvPr/>
        </p:nvGrpSpPr>
        <p:grpSpPr>
          <a:xfrm>
            <a:off x="1981200" y="2951162"/>
            <a:ext cx="762000" cy="152400"/>
            <a:chOff x="912" y="3696"/>
            <a:chExt cx="480" cy="96"/>
          </a:xfrm>
        </p:grpSpPr>
        <p:sp>
          <p:nvSpPr>
            <p:cNvPr id="21582" name="Line 150"/>
            <p:cNvSpPr/>
            <p:nvPr/>
          </p:nvSpPr>
          <p:spPr>
            <a:xfrm flipV="1">
              <a:off x="912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83" name="Line 151"/>
            <p:cNvSpPr/>
            <p:nvPr/>
          </p:nvSpPr>
          <p:spPr>
            <a:xfrm flipV="1">
              <a:off x="1008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84" name="Line 152"/>
            <p:cNvSpPr/>
            <p:nvPr/>
          </p:nvSpPr>
          <p:spPr>
            <a:xfrm flipV="1">
              <a:off x="1104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85" name="Line 153"/>
            <p:cNvSpPr/>
            <p:nvPr/>
          </p:nvSpPr>
          <p:spPr>
            <a:xfrm flipV="1">
              <a:off x="1200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86" name="Line 154"/>
            <p:cNvSpPr/>
            <p:nvPr/>
          </p:nvSpPr>
          <p:spPr>
            <a:xfrm flipV="1">
              <a:off x="1296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21542" name="Group 166"/>
          <p:cNvGrpSpPr/>
          <p:nvPr/>
        </p:nvGrpSpPr>
        <p:grpSpPr>
          <a:xfrm>
            <a:off x="2667000" y="2112962"/>
            <a:ext cx="152400" cy="228600"/>
            <a:chOff x="2688" y="1632"/>
            <a:chExt cx="96" cy="144"/>
          </a:xfrm>
        </p:grpSpPr>
        <p:sp>
          <p:nvSpPr>
            <p:cNvPr id="21578" name="Line 167"/>
            <p:cNvSpPr/>
            <p:nvPr/>
          </p:nvSpPr>
          <p:spPr>
            <a:xfrm>
              <a:off x="2688" y="1680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21579" name="Line 168"/>
            <p:cNvSpPr/>
            <p:nvPr/>
          </p:nvSpPr>
          <p:spPr>
            <a:xfrm>
              <a:off x="2688" y="1632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</p:grpSp>
      <p:grpSp>
        <p:nvGrpSpPr>
          <p:cNvPr id="21543" name="Group 169"/>
          <p:cNvGrpSpPr/>
          <p:nvPr/>
        </p:nvGrpSpPr>
        <p:grpSpPr>
          <a:xfrm>
            <a:off x="2667000" y="3560762"/>
            <a:ext cx="152400" cy="228600"/>
            <a:chOff x="2688" y="1632"/>
            <a:chExt cx="96" cy="144"/>
          </a:xfrm>
        </p:grpSpPr>
        <p:sp>
          <p:nvSpPr>
            <p:cNvPr id="21576" name="Line 170"/>
            <p:cNvSpPr/>
            <p:nvPr/>
          </p:nvSpPr>
          <p:spPr>
            <a:xfrm>
              <a:off x="2688" y="1680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21577" name="Line 171"/>
            <p:cNvSpPr/>
            <p:nvPr/>
          </p:nvSpPr>
          <p:spPr>
            <a:xfrm>
              <a:off x="2688" y="1632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</p:grpSp>
      <p:grpSp>
        <p:nvGrpSpPr>
          <p:cNvPr id="21544" name="Group 172"/>
          <p:cNvGrpSpPr/>
          <p:nvPr/>
        </p:nvGrpSpPr>
        <p:grpSpPr>
          <a:xfrm>
            <a:off x="2781300" y="2722562"/>
            <a:ext cx="228600" cy="228600"/>
            <a:chOff x="3936" y="3168"/>
            <a:chExt cx="144" cy="192"/>
          </a:xfrm>
        </p:grpSpPr>
        <p:sp>
          <p:nvSpPr>
            <p:cNvPr id="21574" name="Line 173"/>
            <p:cNvSpPr/>
            <p:nvPr/>
          </p:nvSpPr>
          <p:spPr>
            <a:xfrm>
              <a:off x="3936" y="3168"/>
              <a:ext cx="144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21575" name="Line 174"/>
            <p:cNvSpPr/>
            <p:nvPr/>
          </p:nvSpPr>
          <p:spPr>
            <a:xfrm>
              <a:off x="4080" y="3168"/>
              <a:ext cx="0" cy="19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</p:grpSp>
      <p:sp>
        <p:nvSpPr>
          <p:cNvPr id="95" name="Text Box 3"/>
          <p:cNvSpPr txBox="1"/>
          <p:nvPr/>
        </p:nvSpPr>
        <p:spPr>
          <a:xfrm>
            <a:off x="152400" y="381000"/>
            <a:ext cx="838200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 err="1" smtClean="0"/>
              <a:t>Bài</a:t>
            </a:r>
            <a:r>
              <a:rPr lang="en-US" sz="2800" dirty="0" smtClean="0"/>
              <a:t> 1a </a:t>
            </a:r>
            <a:r>
              <a:rPr lang="en-US" sz="2800" dirty="0" err="1" smtClean="0"/>
              <a:t>áp</a:t>
            </a:r>
            <a:r>
              <a:rPr lang="en-US" sz="2800" dirty="0" smtClean="0"/>
              <a:t> </a:t>
            </a:r>
            <a:r>
              <a:rPr lang="en-US" sz="2800" dirty="0" err="1" smtClean="0"/>
              <a:t>dụng</a:t>
            </a:r>
            <a:r>
              <a:rPr lang="en-US" sz="2800" dirty="0" smtClean="0"/>
              <a:t> </a:t>
            </a:r>
            <a:r>
              <a:rPr lang="en-US" sz="2800" dirty="0"/>
              <a:t>t</a:t>
            </a:r>
            <a:r>
              <a:rPr lang="vi-VN" sz="2800" dirty="0" smtClean="0"/>
              <a:t>ính </a:t>
            </a:r>
            <a:r>
              <a:rPr lang="vi-VN" sz="2800" dirty="0"/>
              <a:t>chất ảnh tạo bởi gương phẳng:</a:t>
            </a:r>
            <a:endParaRPr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3" name="Text Box 109"/>
          <p:cNvSpPr txBox="1"/>
          <p:nvPr/>
        </p:nvSpPr>
        <p:spPr>
          <a:xfrm>
            <a:off x="1163638" y="685800"/>
            <a:ext cx="685800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80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8000" u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14" name="Line 110"/>
          <p:cNvSpPr/>
          <p:nvPr/>
        </p:nvSpPr>
        <p:spPr>
          <a:xfrm flipV="1">
            <a:off x="457200" y="3255962"/>
            <a:ext cx="45720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15" name="Line 111"/>
          <p:cNvSpPr/>
          <p:nvPr/>
        </p:nvSpPr>
        <p:spPr>
          <a:xfrm>
            <a:off x="1371600" y="1655762"/>
            <a:ext cx="838200" cy="160020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16" name="Line 112"/>
          <p:cNvSpPr/>
          <p:nvPr/>
        </p:nvSpPr>
        <p:spPr>
          <a:xfrm>
            <a:off x="1371600" y="1655762"/>
            <a:ext cx="0" cy="3124200"/>
          </a:xfrm>
          <a:prstGeom prst="line">
            <a:avLst/>
          </a:prstGeom>
          <a:ln w="9525" cap="rnd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21517" name="Text Box 113"/>
          <p:cNvSpPr txBox="1"/>
          <p:nvPr/>
        </p:nvSpPr>
        <p:spPr>
          <a:xfrm>
            <a:off x="1219200" y="1198562"/>
            <a:ext cx="685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u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18" name="Text Box 114"/>
          <p:cNvSpPr txBox="1"/>
          <p:nvPr/>
        </p:nvSpPr>
        <p:spPr>
          <a:xfrm>
            <a:off x="2209800" y="3255962"/>
            <a:ext cx="685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u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19" name="Text Box 115"/>
          <p:cNvSpPr txBox="1"/>
          <p:nvPr/>
        </p:nvSpPr>
        <p:spPr>
          <a:xfrm>
            <a:off x="3200400" y="3332162"/>
            <a:ext cx="685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u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20" name="Line 116"/>
          <p:cNvSpPr/>
          <p:nvPr/>
        </p:nvSpPr>
        <p:spPr>
          <a:xfrm>
            <a:off x="1371600" y="1655762"/>
            <a:ext cx="1828800" cy="160020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21" name="Line 117"/>
          <p:cNvSpPr/>
          <p:nvPr/>
        </p:nvSpPr>
        <p:spPr>
          <a:xfrm>
            <a:off x="1981200" y="2265362"/>
            <a:ext cx="76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22" name="Line 118"/>
          <p:cNvSpPr/>
          <p:nvPr/>
        </p:nvSpPr>
        <p:spPr>
          <a:xfrm>
            <a:off x="2057400" y="2189162"/>
            <a:ext cx="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23" name="Line 119"/>
          <p:cNvSpPr/>
          <p:nvPr/>
        </p:nvSpPr>
        <p:spPr>
          <a:xfrm>
            <a:off x="1828800" y="2608262"/>
            <a:ext cx="76200" cy="381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24" name="Line 120"/>
          <p:cNvSpPr/>
          <p:nvPr/>
        </p:nvSpPr>
        <p:spPr>
          <a:xfrm>
            <a:off x="1905000" y="2570162"/>
            <a:ext cx="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25" name="Line 121"/>
          <p:cNvSpPr/>
          <p:nvPr/>
        </p:nvSpPr>
        <p:spPr>
          <a:xfrm>
            <a:off x="2209800" y="1579562"/>
            <a:ext cx="0" cy="1676400"/>
          </a:xfrm>
          <a:prstGeom prst="line">
            <a:avLst/>
          </a:prstGeom>
          <a:ln w="9525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26" name="Line 122"/>
          <p:cNvSpPr/>
          <p:nvPr/>
        </p:nvSpPr>
        <p:spPr>
          <a:xfrm>
            <a:off x="3200400" y="1579562"/>
            <a:ext cx="0" cy="1676400"/>
          </a:xfrm>
          <a:prstGeom prst="line">
            <a:avLst/>
          </a:prstGeom>
          <a:ln w="9525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27" name="Line 123"/>
          <p:cNvSpPr/>
          <p:nvPr/>
        </p:nvSpPr>
        <p:spPr>
          <a:xfrm rot="-10800000" flipH="1">
            <a:off x="2209800" y="1655762"/>
            <a:ext cx="838200" cy="160020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28" name="Line 124"/>
          <p:cNvSpPr/>
          <p:nvPr/>
        </p:nvSpPr>
        <p:spPr>
          <a:xfrm flipH="1">
            <a:off x="3200400" y="1655762"/>
            <a:ext cx="1828800" cy="160020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29" name="Line 125"/>
          <p:cNvSpPr/>
          <p:nvPr/>
        </p:nvSpPr>
        <p:spPr>
          <a:xfrm flipH="1">
            <a:off x="1371600" y="3255962"/>
            <a:ext cx="838200" cy="1524000"/>
          </a:xfrm>
          <a:prstGeom prst="line">
            <a:avLst/>
          </a:prstGeom>
          <a:ln w="9525" cap="rnd" cmpd="sng">
            <a:solidFill>
              <a:srgbClr val="000066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21530" name="Line 126"/>
          <p:cNvSpPr/>
          <p:nvPr/>
        </p:nvSpPr>
        <p:spPr>
          <a:xfrm flipH="1">
            <a:off x="1371600" y="3255962"/>
            <a:ext cx="1828800" cy="1524000"/>
          </a:xfrm>
          <a:prstGeom prst="line">
            <a:avLst/>
          </a:prstGeom>
          <a:ln w="9525" cap="rnd" cmpd="sng">
            <a:solidFill>
              <a:srgbClr val="000066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21531" name="Text Box 127"/>
          <p:cNvSpPr txBox="1"/>
          <p:nvPr/>
        </p:nvSpPr>
        <p:spPr>
          <a:xfrm>
            <a:off x="1143000" y="3789362"/>
            <a:ext cx="685800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80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8000" u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32" name="Text Box 128"/>
          <p:cNvSpPr txBox="1"/>
          <p:nvPr/>
        </p:nvSpPr>
        <p:spPr>
          <a:xfrm>
            <a:off x="2743200" y="1350962"/>
            <a:ext cx="685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u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33" name="Text Box 129"/>
          <p:cNvSpPr txBox="1"/>
          <p:nvPr/>
        </p:nvSpPr>
        <p:spPr>
          <a:xfrm>
            <a:off x="4724400" y="1350962"/>
            <a:ext cx="6858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R’</a:t>
            </a:r>
            <a:endParaRPr u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34" name="Text Box 130"/>
          <p:cNvSpPr txBox="1"/>
          <p:nvPr/>
        </p:nvSpPr>
        <p:spPr>
          <a:xfrm>
            <a:off x="1447800" y="4703762"/>
            <a:ext cx="685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S’</a:t>
            </a:r>
            <a:endParaRPr u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1535" name="Group 131"/>
          <p:cNvGrpSpPr/>
          <p:nvPr/>
        </p:nvGrpSpPr>
        <p:grpSpPr>
          <a:xfrm>
            <a:off x="4191000" y="3255962"/>
            <a:ext cx="762000" cy="152400"/>
            <a:chOff x="912" y="3696"/>
            <a:chExt cx="480" cy="96"/>
          </a:xfrm>
        </p:grpSpPr>
        <p:sp>
          <p:nvSpPr>
            <p:cNvPr id="21597" name="Line 132"/>
            <p:cNvSpPr/>
            <p:nvPr/>
          </p:nvSpPr>
          <p:spPr>
            <a:xfrm flipV="1">
              <a:off x="912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98" name="Line 133"/>
            <p:cNvSpPr/>
            <p:nvPr/>
          </p:nvSpPr>
          <p:spPr>
            <a:xfrm flipV="1">
              <a:off x="1008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99" name="Line 134"/>
            <p:cNvSpPr/>
            <p:nvPr/>
          </p:nvSpPr>
          <p:spPr>
            <a:xfrm flipV="1">
              <a:off x="1104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00" name="Line 135"/>
            <p:cNvSpPr/>
            <p:nvPr/>
          </p:nvSpPr>
          <p:spPr>
            <a:xfrm flipV="1">
              <a:off x="1200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01" name="Line 136"/>
            <p:cNvSpPr/>
            <p:nvPr/>
          </p:nvSpPr>
          <p:spPr>
            <a:xfrm flipV="1">
              <a:off x="1296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21536" name="Group 137"/>
          <p:cNvGrpSpPr/>
          <p:nvPr/>
        </p:nvGrpSpPr>
        <p:grpSpPr>
          <a:xfrm>
            <a:off x="3581400" y="3255962"/>
            <a:ext cx="762000" cy="152400"/>
            <a:chOff x="912" y="3696"/>
            <a:chExt cx="480" cy="96"/>
          </a:xfrm>
        </p:grpSpPr>
        <p:sp>
          <p:nvSpPr>
            <p:cNvPr id="21592" name="Line 138"/>
            <p:cNvSpPr/>
            <p:nvPr/>
          </p:nvSpPr>
          <p:spPr>
            <a:xfrm flipV="1">
              <a:off x="912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93" name="Line 139"/>
            <p:cNvSpPr/>
            <p:nvPr/>
          </p:nvSpPr>
          <p:spPr>
            <a:xfrm flipV="1">
              <a:off x="1008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94" name="Line 140"/>
            <p:cNvSpPr/>
            <p:nvPr/>
          </p:nvSpPr>
          <p:spPr>
            <a:xfrm flipV="1">
              <a:off x="1104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95" name="Line 141"/>
            <p:cNvSpPr/>
            <p:nvPr/>
          </p:nvSpPr>
          <p:spPr>
            <a:xfrm flipV="1">
              <a:off x="1200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96" name="Line 142"/>
            <p:cNvSpPr/>
            <p:nvPr/>
          </p:nvSpPr>
          <p:spPr>
            <a:xfrm flipV="1">
              <a:off x="1296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21537" name="Group 143"/>
          <p:cNvGrpSpPr/>
          <p:nvPr/>
        </p:nvGrpSpPr>
        <p:grpSpPr>
          <a:xfrm>
            <a:off x="2743200" y="3255962"/>
            <a:ext cx="762000" cy="152400"/>
            <a:chOff x="912" y="3696"/>
            <a:chExt cx="480" cy="96"/>
          </a:xfrm>
        </p:grpSpPr>
        <p:sp>
          <p:nvSpPr>
            <p:cNvPr id="21587" name="Line 144"/>
            <p:cNvSpPr/>
            <p:nvPr/>
          </p:nvSpPr>
          <p:spPr>
            <a:xfrm flipV="1">
              <a:off x="912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88" name="Line 145"/>
            <p:cNvSpPr/>
            <p:nvPr/>
          </p:nvSpPr>
          <p:spPr>
            <a:xfrm flipV="1">
              <a:off x="1008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89" name="Line 146"/>
            <p:cNvSpPr/>
            <p:nvPr/>
          </p:nvSpPr>
          <p:spPr>
            <a:xfrm flipV="1">
              <a:off x="1104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90" name="Line 147"/>
            <p:cNvSpPr/>
            <p:nvPr/>
          </p:nvSpPr>
          <p:spPr>
            <a:xfrm flipV="1">
              <a:off x="1200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91" name="Line 148"/>
            <p:cNvSpPr/>
            <p:nvPr/>
          </p:nvSpPr>
          <p:spPr>
            <a:xfrm flipV="1">
              <a:off x="1296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21538" name="Group 149"/>
          <p:cNvGrpSpPr/>
          <p:nvPr/>
        </p:nvGrpSpPr>
        <p:grpSpPr>
          <a:xfrm>
            <a:off x="1981200" y="3255962"/>
            <a:ext cx="762000" cy="152400"/>
            <a:chOff x="912" y="3696"/>
            <a:chExt cx="480" cy="96"/>
          </a:xfrm>
        </p:grpSpPr>
        <p:sp>
          <p:nvSpPr>
            <p:cNvPr id="21582" name="Line 150"/>
            <p:cNvSpPr/>
            <p:nvPr/>
          </p:nvSpPr>
          <p:spPr>
            <a:xfrm flipV="1">
              <a:off x="912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83" name="Line 151"/>
            <p:cNvSpPr/>
            <p:nvPr/>
          </p:nvSpPr>
          <p:spPr>
            <a:xfrm flipV="1">
              <a:off x="1008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84" name="Line 152"/>
            <p:cNvSpPr/>
            <p:nvPr/>
          </p:nvSpPr>
          <p:spPr>
            <a:xfrm flipV="1">
              <a:off x="1104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85" name="Line 153"/>
            <p:cNvSpPr/>
            <p:nvPr/>
          </p:nvSpPr>
          <p:spPr>
            <a:xfrm flipV="1">
              <a:off x="1200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86" name="Line 154"/>
            <p:cNvSpPr/>
            <p:nvPr/>
          </p:nvSpPr>
          <p:spPr>
            <a:xfrm flipV="1">
              <a:off x="1296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21539" name="Group 161"/>
          <p:cNvGrpSpPr/>
          <p:nvPr/>
        </p:nvGrpSpPr>
        <p:grpSpPr>
          <a:xfrm>
            <a:off x="1905000" y="2112962"/>
            <a:ext cx="76200" cy="76200"/>
            <a:chOff x="3216" y="1584"/>
            <a:chExt cx="48" cy="48"/>
          </a:xfrm>
        </p:grpSpPr>
        <p:sp>
          <p:nvSpPr>
            <p:cNvPr id="21580" name="Line 162"/>
            <p:cNvSpPr/>
            <p:nvPr/>
          </p:nvSpPr>
          <p:spPr>
            <a:xfrm>
              <a:off x="3216" y="1632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81" name="Line 163"/>
            <p:cNvSpPr/>
            <p:nvPr/>
          </p:nvSpPr>
          <p:spPr>
            <a:xfrm>
              <a:off x="3264" y="1584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21540" name="Text Box 164"/>
          <p:cNvSpPr txBox="1"/>
          <p:nvPr/>
        </p:nvSpPr>
        <p:spPr>
          <a:xfrm>
            <a:off x="2133600" y="1198562"/>
            <a:ext cx="685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u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41" name="Text Box 165"/>
          <p:cNvSpPr txBox="1"/>
          <p:nvPr/>
        </p:nvSpPr>
        <p:spPr>
          <a:xfrm>
            <a:off x="3200400" y="1274762"/>
            <a:ext cx="685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N’</a:t>
            </a:r>
            <a:endParaRPr u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1542" name="Group 166"/>
          <p:cNvGrpSpPr/>
          <p:nvPr/>
        </p:nvGrpSpPr>
        <p:grpSpPr>
          <a:xfrm>
            <a:off x="1295400" y="2417762"/>
            <a:ext cx="152400" cy="228600"/>
            <a:chOff x="2688" y="1632"/>
            <a:chExt cx="96" cy="144"/>
          </a:xfrm>
        </p:grpSpPr>
        <p:sp>
          <p:nvSpPr>
            <p:cNvPr id="21578" name="Line 167"/>
            <p:cNvSpPr/>
            <p:nvPr/>
          </p:nvSpPr>
          <p:spPr>
            <a:xfrm>
              <a:off x="2688" y="1680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21579" name="Line 168"/>
            <p:cNvSpPr/>
            <p:nvPr/>
          </p:nvSpPr>
          <p:spPr>
            <a:xfrm>
              <a:off x="2688" y="1632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</p:grpSp>
      <p:grpSp>
        <p:nvGrpSpPr>
          <p:cNvPr id="21543" name="Group 169"/>
          <p:cNvGrpSpPr/>
          <p:nvPr/>
        </p:nvGrpSpPr>
        <p:grpSpPr>
          <a:xfrm>
            <a:off x="1295400" y="3865562"/>
            <a:ext cx="152400" cy="228600"/>
            <a:chOff x="2688" y="1632"/>
            <a:chExt cx="96" cy="144"/>
          </a:xfrm>
        </p:grpSpPr>
        <p:sp>
          <p:nvSpPr>
            <p:cNvPr id="21576" name="Line 170"/>
            <p:cNvSpPr/>
            <p:nvPr/>
          </p:nvSpPr>
          <p:spPr>
            <a:xfrm>
              <a:off x="2688" y="1680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21577" name="Line 171"/>
            <p:cNvSpPr/>
            <p:nvPr/>
          </p:nvSpPr>
          <p:spPr>
            <a:xfrm>
              <a:off x="2688" y="1632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</p:grpSp>
      <p:grpSp>
        <p:nvGrpSpPr>
          <p:cNvPr id="21544" name="Group 172"/>
          <p:cNvGrpSpPr/>
          <p:nvPr/>
        </p:nvGrpSpPr>
        <p:grpSpPr>
          <a:xfrm>
            <a:off x="1409700" y="3027362"/>
            <a:ext cx="228600" cy="228600"/>
            <a:chOff x="3936" y="3168"/>
            <a:chExt cx="144" cy="192"/>
          </a:xfrm>
        </p:grpSpPr>
        <p:sp>
          <p:nvSpPr>
            <p:cNvPr id="21574" name="Line 173"/>
            <p:cNvSpPr/>
            <p:nvPr/>
          </p:nvSpPr>
          <p:spPr>
            <a:xfrm>
              <a:off x="3936" y="3168"/>
              <a:ext cx="144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21575" name="Line 174"/>
            <p:cNvSpPr/>
            <p:nvPr/>
          </p:nvSpPr>
          <p:spPr>
            <a:xfrm>
              <a:off x="4080" y="3168"/>
              <a:ext cx="0" cy="19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</p:grpSp>
      <p:grpSp>
        <p:nvGrpSpPr>
          <p:cNvPr id="21545" name="Group 175"/>
          <p:cNvGrpSpPr/>
          <p:nvPr/>
        </p:nvGrpSpPr>
        <p:grpSpPr>
          <a:xfrm>
            <a:off x="2209800" y="3027362"/>
            <a:ext cx="228600" cy="228600"/>
            <a:chOff x="3936" y="3168"/>
            <a:chExt cx="144" cy="192"/>
          </a:xfrm>
        </p:grpSpPr>
        <p:sp>
          <p:nvSpPr>
            <p:cNvPr id="21572" name="Line 176"/>
            <p:cNvSpPr/>
            <p:nvPr/>
          </p:nvSpPr>
          <p:spPr>
            <a:xfrm>
              <a:off x="3936" y="3168"/>
              <a:ext cx="144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21573" name="Line 177"/>
            <p:cNvSpPr/>
            <p:nvPr/>
          </p:nvSpPr>
          <p:spPr>
            <a:xfrm>
              <a:off x="4080" y="3168"/>
              <a:ext cx="0" cy="19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</p:grpSp>
      <p:grpSp>
        <p:nvGrpSpPr>
          <p:cNvPr id="21546" name="Group 178"/>
          <p:cNvGrpSpPr/>
          <p:nvPr/>
        </p:nvGrpSpPr>
        <p:grpSpPr>
          <a:xfrm>
            <a:off x="3200400" y="3027362"/>
            <a:ext cx="228600" cy="228600"/>
            <a:chOff x="3936" y="3168"/>
            <a:chExt cx="144" cy="192"/>
          </a:xfrm>
        </p:grpSpPr>
        <p:sp>
          <p:nvSpPr>
            <p:cNvPr id="21570" name="Line 179"/>
            <p:cNvSpPr/>
            <p:nvPr/>
          </p:nvSpPr>
          <p:spPr>
            <a:xfrm>
              <a:off x="3936" y="3168"/>
              <a:ext cx="144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21571" name="Line 180"/>
            <p:cNvSpPr/>
            <p:nvPr/>
          </p:nvSpPr>
          <p:spPr>
            <a:xfrm>
              <a:off x="4080" y="3168"/>
              <a:ext cx="0" cy="19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</p:grpSp>
      <p:sp>
        <p:nvSpPr>
          <p:cNvPr id="21547" name="Line 181"/>
          <p:cNvSpPr/>
          <p:nvPr/>
        </p:nvSpPr>
        <p:spPr>
          <a:xfrm flipV="1">
            <a:off x="2667000" y="2265362"/>
            <a:ext cx="76200" cy="381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1548" name="Line 182"/>
          <p:cNvSpPr/>
          <p:nvPr/>
        </p:nvSpPr>
        <p:spPr>
          <a:xfrm>
            <a:off x="2743200" y="2265362"/>
            <a:ext cx="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sp>
      <p:grpSp>
        <p:nvGrpSpPr>
          <p:cNvPr id="21549" name="Group 183"/>
          <p:cNvGrpSpPr/>
          <p:nvPr/>
        </p:nvGrpSpPr>
        <p:grpSpPr>
          <a:xfrm>
            <a:off x="4191000" y="2341562"/>
            <a:ext cx="76200" cy="76200"/>
            <a:chOff x="4464" y="1584"/>
            <a:chExt cx="96" cy="96"/>
          </a:xfrm>
        </p:grpSpPr>
        <p:sp>
          <p:nvSpPr>
            <p:cNvPr id="21568" name="Line 184"/>
            <p:cNvSpPr/>
            <p:nvPr/>
          </p:nvSpPr>
          <p:spPr>
            <a:xfrm>
              <a:off x="4464" y="1584"/>
              <a:ext cx="9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21569" name="Line 185"/>
            <p:cNvSpPr/>
            <p:nvPr/>
          </p:nvSpPr>
          <p:spPr>
            <a:xfrm>
              <a:off x="4560" y="1584"/>
              <a:ext cx="0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</p:grpSp>
      <p:grpSp>
        <p:nvGrpSpPr>
          <p:cNvPr id="21550" name="Group 186"/>
          <p:cNvGrpSpPr/>
          <p:nvPr/>
        </p:nvGrpSpPr>
        <p:grpSpPr>
          <a:xfrm>
            <a:off x="4114800" y="2417762"/>
            <a:ext cx="76200" cy="76200"/>
            <a:chOff x="4464" y="1584"/>
            <a:chExt cx="96" cy="96"/>
          </a:xfrm>
        </p:grpSpPr>
        <p:sp>
          <p:nvSpPr>
            <p:cNvPr id="21566" name="Line 187"/>
            <p:cNvSpPr/>
            <p:nvPr/>
          </p:nvSpPr>
          <p:spPr>
            <a:xfrm>
              <a:off x="4464" y="1584"/>
              <a:ext cx="9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21567" name="Line 188"/>
            <p:cNvSpPr/>
            <p:nvPr/>
          </p:nvSpPr>
          <p:spPr>
            <a:xfrm>
              <a:off x="4560" y="1584"/>
              <a:ext cx="0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</p:grpSp>
      <p:sp>
        <p:nvSpPr>
          <p:cNvPr id="21551" name="Arc 189"/>
          <p:cNvSpPr/>
          <p:nvPr/>
        </p:nvSpPr>
        <p:spPr>
          <a:xfrm flipH="1">
            <a:off x="1981200" y="2722562"/>
            <a:ext cx="304800" cy="152400"/>
          </a:xfrm>
          <a:custGeom>
            <a:avLst/>
            <a:gdLst>
              <a:gd name="txL" fmla="*/ 0 w 21600"/>
              <a:gd name="txT" fmla="*/ 0 h 20993"/>
              <a:gd name="txR" fmla="*/ 21600 w 21600"/>
              <a:gd name="txB" fmla="*/ 20993 h 20993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txL" t="txT" r="txR" b="txB"/>
            <a:pathLst>
              <a:path w="21600" h="20993" fill="none">
                <a:moveTo>
                  <a:pt x="5084" y="0"/>
                </a:moveTo>
                <a:cubicBezTo>
                  <a:pt x="14775" y="2347"/>
                  <a:pt x="21600" y="11022"/>
                  <a:pt x="21600" y="20993"/>
                </a:cubicBezTo>
              </a:path>
              <a:path w="21600" h="20993" stroke="0">
                <a:moveTo>
                  <a:pt x="5084" y="0"/>
                </a:moveTo>
                <a:cubicBezTo>
                  <a:pt x="14775" y="2347"/>
                  <a:pt x="21600" y="11022"/>
                  <a:pt x="21600" y="20993"/>
                </a:cubicBezTo>
                <a:lnTo>
                  <a:pt x="0" y="20993"/>
                </a:lnTo>
                <a:lnTo>
                  <a:pt x="5084" y="0"/>
                </a:ln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21552" name="Arc 190"/>
          <p:cNvSpPr/>
          <p:nvPr/>
        </p:nvSpPr>
        <p:spPr>
          <a:xfrm>
            <a:off x="2209800" y="2722562"/>
            <a:ext cx="228600" cy="152400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0" y="0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txL" t="txT" r="txR" b="txB"/>
            <a:pathLst>
              <a:path w="21600" h="21600" fill="none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21553" name="Line 191"/>
          <p:cNvSpPr/>
          <p:nvPr/>
        </p:nvSpPr>
        <p:spPr>
          <a:xfrm>
            <a:off x="2057400" y="2646362"/>
            <a:ext cx="76200" cy="228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1554" name="Line 192"/>
          <p:cNvSpPr/>
          <p:nvPr/>
        </p:nvSpPr>
        <p:spPr>
          <a:xfrm flipH="1">
            <a:off x="2286000" y="2646362"/>
            <a:ext cx="76200" cy="228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1555" name="Arc 193"/>
          <p:cNvSpPr/>
          <p:nvPr/>
        </p:nvSpPr>
        <p:spPr>
          <a:xfrm>
            <a:off x="2897188" y="2722562"/>
            <a:ext cx="368300" cy="242888"/>
          </a:xfrm>
          <a:custGeom>
            <a:avLst/>
            <a:gdLst>
              <a:gd name="txL" fmla="*/ 0 w 26144"/>
              <a:gd name="txT" fmla="*/ 0 h 22939"/>
              <a:gd name="txR" fmla="*/ 26144 w 26144"/>
              <a:gd name="txB" fmla="*/ 22939 h 22939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6144" h="22939" fill="none">
                <a:moveTo>
                  <a:pt x="41" y="22939"/>
                </a:moveTo>
                <a:cubicBezTo>
                  <a:pt x="13" y="22493"/>
                  <a:pt x="0" y="2204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3127" y="-1"/>
                  <a:pt x="24650" y="162"/>
                  <a:pt x="26143" y="483"/>
                </a:cubicBezTo>
              </a:path>
              <a:path w="26144" h="22939" stroke="0">
                <a:moveTo>
                  <a:pt x="41" y="22939"/>
                </a:moveTo>
                <a:cubicBezTo>
                  <a:pt x="13" y="22493"/>
                  <a:pt x="0" y="2204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3127" y="-1"/>
                  <a:pt x="24650" y="162"/>
                  <a:pt x="26143" y="483"/>
                </a:cubicBezTo>
                <a:lnTo>
                  <a:pt x="21600" y="21600"/>
                </a:lnTo>
                <a:lnTo>
                  <a:pt x="41" y="22939"/>
                </a:ln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21556" name="Arc 194"/>
          <p:cNvSpPr/>
          <p:nvPr/>
        </p:nvSpPr>
        <p:spPr>
          <a:xfrm>
            <a:off x="3276600" y="2722562"/>
            <a:ext cx="330200" cy="228600"/>
          </a:xfrm>
          <a:custGeom>
            <a:avLst/>
            <a:gdLst>
              <a:gd name="txL" fmla="*/ 0 w 23453"/>
              <a:gd name="txT" fmla="*/ 0 h 21600"/>
              <a:gd name="txR" fmla="*/ 23453 w 23453"/>
              <a:gd name="txB" fmla="*/ 21600 h 21600"/>
            </a:gdLst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3453" h="21600" fill="none">
                <a:moveTo>
                  <a:pt x="-1" y="79"/>
                </a:moveTo>
                <a:cubicBezTo>
                  <a:pt x="616" y="26"/>
                  <a:pt x="1234" y="-1"/>
                  <a:pt x="1853" y="0"/>
                </a:cubicBezTo>
                <a:cubicBezTo>
                  <a:pt x="13782" y="0"/>
                  <a:pt x="23453" y="9670"/>
                  <a:pt x="23453" y="21600"/>
                </a:cubicBezTo>
              </a:path>
              <a:path w="23453" h="21600" stroke="0">
                <a:moveTo>
                  <a:pt x="-1" y="79"/>
                </a:moveTo>
                <a:cubicBezTo>
                  <a:pt x="616" y="26"/>
                  <a:pt x="1234" y="-1"/>
                  <a:pt x="1853" y="0"/>
                </a:cubicBezTo>
                <a:cubicBezTo>
                  <a:pt x="13782" y="0"/>
                  <a:pt x="23453" y="9670"/>
                  <a:pt x="23453" y="21600"/>
                </a:cubicBezTo>
                <a:lnTo>
                  <a:pt x="1853" y="21600"/>
                </a:lnTo>
                <a:lnTo>
                  <a:pt x="-1" y="79"/>
                </a:ln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grpSp>
        <p:nvGrpSpPr>
          <p:cNvPr id="21557" name="Group 195"/>
          <p:cNvGrpSpPr/>
          <p:nvPr/>
        </p:nvGrpSpPr>
        <p:grpSpPr>
          <a:xfrm>
            <a:off x="2895600" y="2722562"/>
            <a:ext cx="228600" cy="190500"/>
            <a:chOff x="3696" y="1824"/>
            <a:chExt cx="144" cy="120"/>
          </a:xfrm>
        </p:grpSpPr>
        <p:sp>
          <p:nvSpPr>
            <p:cNvPr id="21564" name="Line 196"/>
            <p:cNvSpPr/>
            <p:nvPr/>
          </p:nvSpPr>
          <p:spPr>
            <a:xfrm>
              <a:off x="3696" y="1824"/>
              <a:ext cx="144" cy="7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21565" name="Line 197"/>
            <p:cNvSpPr/>
            <p:nvPr/>
          </p:nvSpPr>
          <p:spPr>
            <a:xfrm>
              <a:off x="3696" y="1872"/>
              <a:ext cx="144" cy="7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</p:grpSp>
      <p:grpSp>
        <p:nvGrpSpPr>
          <p:cNvPr id="21558" name="Group 198"/>
          <p:cNvGrpSpPr/>
          <p:nvPr/>
        </p:nvGrpSpPr>
        <p:grpSpPr>
          <a:xfrm>
            <a:off x="3276600" y="2722562"/>
            <a:ext cx="228600" cy="152400"/>
            <a:chOff x="3936" y="1824"/>
            <a:chExt cx="144" cy="96"/>
          </a:xfrm>
        </p:grpSpPr>
        <p:sp>
          <p:nvSpPr>
            <p:cNvPr id="21562" name="Line 199"/>
            <p:cNvSpPr/>
            <p:nvPr/>
          </p:nvSpPr>
          <p:spPr>
            <a:xfrm flipH="1">
              <a:off x="3984" y="1824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21563" name="Line 200"/>
            <p:cNvSpPr/>
            <p:nvPr/>
          </p:nvSpPr>
          <p:spPr>
            <a:xfrm flipH="1">
              <a:off x="3936" y="1824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</p:grpSp>
      <p:cxnSp>
        <p:nvCxnSpPr>
          <p:cNvPr id="21561" name="Straight Connector 102"/>
          <p:cNvCxnSpPr>
            <a:stCxn id="21514" idx="0"/>
          </p:cNvCxnSpPr>
          <p:nvPr/>
        </p:nvCxnSpPr>
        <p:spPr>
          <a:xfrm>
            <a:off x="457200" y="3255962"/>
            <a:ext cx="9144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cxnSp>
      <p:sp>
        <p:nvSpPr>
          <p:cNvPr id="95" name="Text Box 3"/>
          <p:cNvSpPr txBox="1"/>
          <p:nvPr/>
        </p:nvSpPr>
        <p:spPr>
          <a:xfrm>
            <a:off x="152400" y="381000"/>
            <a:ext cx="838200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 err="1" smtClean="0"/>
              <a:t>Bài</a:t>
            </a:r>
            <a:r>
              <a:rPr lang="en-US" sz="2800" dirty="0" smtClean="0"/>
              <a:t> 1b </a:t>
            </a:r>
            <a:r>
              <a:rPr lang="vi-VN" sz="2800" dirty="0" smtClean="0"/>
              <a:t>:</a:t>
            </a:r>
            <a:r>
              <a:rPr lang="en-US" sz="2800" dirty="0" smtClean="0"/>
              <a:t> </a:t>
            </a:r>
            <a:r>
              <a:rPr lang="en-US" sz="2800" dirty="0" err="1" smtClean="0"/>
              <a:t>Áp</a:t>
            </a:r>
            <a:r>
              <a:rPr lang="en-US" sz="2800" dirty="0" smtClean="0"/>
              <a:t> </a:t>
            </a:r>
            <a:r>
              <a:rPr lang="en-US" sz="2800" dirty="0" err="1" smtClean="0"/>
              <a:t>dụng</a:t>
            </a:r>
            <a:r>
              <a:rPr lang="en-US" sz="2800" dirty="0" smtClean="0"/>
              <a:t>  </a:t>
            </a:r>
            <a:r>
              <a:rPr lang="en-US" sz="2800" dirty="0" err="1" smtClean="0"/>
              <a:t>định</a:t>
            </a:r>
            <a:r>
              <a:rPr lang="en-US" sz="2800" dirty="0" smtClean="0"/>
              <a:t> </a:t>
            </a:r>
            <a:r>
              <a:rPr lang="en-US" sz="2800" dirty="0" err="1" smtClean="0"/>
              <a:t>luật</a:t>
            </a:r>
            <a:r>
              <a:rPr lang="en-US" sz="2800" dirty="0" smtClean="0"/>
              <a:t> </a:t>
            </a:r>
            <a:r>
              <a:rPr lang="en-US" sz="2800" dirty="0" err="1" smtClean="0"/>
              <a:t>phản</a:t>
            </a:r>
            <a:r>
              <a:rPr lang="en-US" sz="2800" dirty="0" smtClean="0"/>
              <a:t> </a:t>
            </a:r>
            <a:r>
              <a:rPr lang="en-US" sz="2800" dirty="0" err="1" smtClean="0"/>
              <a:t>xạ</a:t>
            </a:r>
            <a:r>
              <a:rPr lang="en-US" sz="2800" dirty="0" smtClean="0"/>
              <a:t> </a:t>
            </a:r>
            <a:r>
              <a:rPr lang="en-US" sz="2800" dirty="0" err="1" smtClean="0"/>
              <a:t>ánh</a:t>
            </a:r>
            <a:r>
              <a:rPr lang="en-US" sz="2800" dirty="0" smtClean="0"/>
              <a:t> </a:t>
            </a:r>
            <a:r>
              <a:rPr lang="en-US" sz="2800" dirty="0" err="1" smtClean="0"/>
              <a:t>sáng</a:t>
            </a:r>
            <a:r>
              <a:rPr lang="en-US" sz="2800" dirty="0" smtClean="0"/>
              <a:t>:</a:t>
            </a:r>
            <a:endParaRPr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92" name="Group 131"/>
          <p:cNvGrpSpPr/>
          <p:nvPr/>
        </p:nvGrpSpPr>
        <p:grpSpPr>
          <a:xfrm>
            <a:off x="1143000" y="3262745"/>
            <a:ext cx="762000" cy="152400"/>
            <a:chOff x="912" y="3696"/>
            <a:chExt cx="480" cy="96"/>
          </a:xfrm>
        </p:grpSpPr>
        <p:sp>
          <p:nvSpPr>
            <p:cNvPr id="93" name="Line 132"/>
            <p:cNvSpPr/>
            <p:nvPr/>
          </p:nvSpPr>
          <p:spPr>
            <a:xfrm flipV="1">
              <a:off x="912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4" name="Line 133"/>
            <p:cNvSpPr/>
            <p:nvPr/>
          </p:nvSpPr>
          <p:spPr>
            <a:xfrm flipV="1">
              <a:off x="1008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6" name="Line 134"/>
            <p:cNvSpPr/>
            <p:nvPr/>
          </p:nvSpPr>
          <p:spPr>
            <a:xfrm flipV="1">
              <a:off x="1104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7" name="Line 135"/>
            <p:cNvSpPr/>
            <p:nvPr/>
          </p:nvSpPr>
          <p:spPr>
            <a:xfrm flipV="1">
              <a:off x="1200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8" name="Line 136"/>
            <p:cNvSpPr/>
            <p:nvPr/>
          </p:nvSpPr>
          <p:spPr>
            <a:xfrm flipV="1">
              <a:off x="1296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99" name="Group 131"/>
          <p:cNvGrpSpPr/>
          <p:nvPr/>
        </p:nvGrpSpPr>
        <p:grpSpPr>
          <a:xfrm>
            <a:off x="304800" y="3276595"/>
            <a:ext cx="762000" cy="152400"/>
            <a:chOff x="912" y="3696"/>
            <a:chExt cx="480" cy="96"/>
          </a:xfrm>
        </p:grpSpPr>
        <p:sp>
          <p:nvSpPr>
            <p:cNvPr id="100" name="Line 132"/>
            <p:cNvSpPr/>
            <p:nvPr/>
          </p:nvSpPr>
          <p:spPr>
            <a:xfrm flipV="1">
              <a:off x="912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1" name="Line 133"/>
            <p:cNvSpPr/>
            <p:nvPr/>
          </p:nvSpPr>
          <p:spPr>
            <a:xfrm flipV="1">
              <a:off x="1008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2" name="Line 134"/>
            <p:cNvSpPr/>
            <p:nvPr/>
          </p:nvSpPr>
          <p:spPr>
            <a:xfrm flipV="1">
              <a:off x="1104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3" name="Line 135"/>
            <p:cNvSpPr/>
            <p:nvPr/>
          </p:nvSpPr>
          <p:spPr>
            <a:xfrm flipV="1">
              <a:off x="1200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4" name="Line 136"/>
            <p:cNvSpPr/>
            <p:nvPr/>
          </p:nvSpPr>
          <p:spPr>
            <a:xfrm flipV="1">
              <a:off x="1296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g.loigiaihay.com/picture/2022/0322/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7896225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3320536"/>
            <a:ext cx="8686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từ bức tường đến gương phẳng là: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+ 2 = 3 (m)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Ảnh của bức tường sau gương là 3 m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Ảnh của bức tường tạo bởi gương cách nơi học sinh đứng là: 2 + 3 = 5 (m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1" descr="Tay viÕt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1727197"/>
            <a:ext cx="990600" cy="94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29817" y="1905000"/>
            <a:ext cx="710979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3200" b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. </a:t>
            </a:r>
            <a:r>
              <a:rPr lang="en-US" altLang="en-US" sz="3200" b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200" b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3200" b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200" b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en-US" sz="3200" b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altLang="en-US" sz="3200" b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</a:t>
            </a:r>
            <a:r>
              <a:rPr lang="en-US" altLang="en-US" sz="32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3200" b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2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248478" y="457200"/>
            <a:ext cx="8382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17- ẢNH CỦA VẬT TẠO BỞI GƯƠNG PHẲNG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673100"/>
            <a:ext cx="3914775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935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67326" y="673100"/>
            <a:ext cx="33528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/>
          <p:nvPr/>
        </p:nvSpPr>
        <p:spPr>
          <a:xfrm rot="5400000">
            <a:off x="8362950" y="4381500"/>
            <a:ext cx="228600" cy="381000"/>
          </a:xfrm>
          <a:prstGeom prst="parallelogram">
            <a:avLst>
              <a:gd name="adj" fmla="val 25000"/>
            </a:avLst>
          </a:prstGeom>
          <a:solidFill>
            <a:srgbClr val="808080"/>
          </a:solidFill>
          <a:ln w="9525" cap="flat" cmpd="sng">
            <a:prstDash val="solid"/>
            <a:miter/>
            <a:headEnd type="none" w="med" len="med"/>
            <a:tailEnd type="none" w="med" len="med"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808080"/>
            </a:extrusionClr>
          </a:sp3d>
        </p:spPr>
        <p:txBody>
          <a:bodyPr wrap="none" anchor="ctr">
            <a:flatTx/>
          </a:bodyPr>
          <a:lstStyle/>
          <a:p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3" name="AutoShape 3"/>
          <p:cNvSpPr/>
          <p:nvPr/>
        </p:nvSpPr>
        <p:spPr>
          <a:xfrm rot="5400000">
            <a:off x="6477000" y="6362700"/>
            <a:ext cx="228600" cy="381000"/>
          </a:xfrm>
          <a:prstGeom prst="parallelogram">
            <a:avLst>
              <a:gd name="adj" fmla="val 25000"/>
            </a:avLst>
          </a:prstGeom>
          <a:solidFill>
            <a:srgbClr val="808080"/>
          </a:solidFill>
          <a:ln w="9525" cap="flat" cmpd="sng">
            <a:prstDash val="solid"/>
            <a:miter/>
            <a:headEnd type="none" w="med" len="med"/>
            <a:tailEnd type="none" w="med" len="med"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808080"/>
            </a:extrusionClr>
          </a:sp3d>
        </p:spPr>
        <p:txBody>
          <a:bodyPr wrap="none" anchor="ctr">
            <a:flatTx/>
          </a:bodyPr>
          <a:lstStyle/>
          <a:p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4" name="AutoShape 4"/>
          <p:cNvSpPr/>
          <p:nvPr/>
        </p:nvSpPr>
        <p:spPr>
          <a:xfrm rot="5400000">
            <a:off x="1314450" y="5372100"/>
            <a:ext cx="228600" cy="381000"/>
          </a:xfrm>
          <a:prstGeom prst="parallelogram">
            <a:avLst>
              <a:gd name="adj" fmla="val 25000"/>
            </a:avLst>
          </a:prstGeom>
          <a:solidFill>
            <a:srgbClr val="808080"/>
          </a:solidFill>
          <a:ln w="9525" cap="flat" cmpd="sng">
            <a:prstDash val="solid"/>
            <a:miter/>
            <a:headEnd type="none" w="med" len="med"/>
            <a:tailEnd type="none" w="med" len="med"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808080"/>
            </a:extrusionClr>
          </a:sp3d>
        </p:spPr>
        <p:txBody>
          <a:bodyPr wrap="none" anchor="ctr">
            <a:flatTx/>
          </a:bodyPr>
          <a:lstStyle/>
          <a:p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5" name="Freeform 5" descr="Sand"/>
          <p:cNvSpPr/>
          <p:nvPr/>
        </p:nvSpPr>
        <p:spPr>
          <a:xfrm>
            <a:off x="1219200" y="3352800"/>
            <a:ext cx="7600950" cy="3200400"/>
          </a:xfrm>
          <a:custGeom>
            <a:avLst/>
            <a:gdLst>
              <a:gd name="txL" fmla="*/ 0 w 4788"/>
              <a:gd name="txT" fmla="*/ 0 h 2016"/>
              <a:gd name="txR" fmla="*/ 4788 w 4788"/>
              <a:gd name="txB" fmla="*/ 2016 h 2016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</a:cxnLst>
            <a:rect l="txL" t="txT" r="txR" b="txB"/>
            <a:pathLst>
              <a:path w="4788" h="2016">
                <a:moveTo>
                  <a:pt x="4788" y="624"/>
                </a:moveTo>
                <a:lnTo>
                  <a:pt x="3492" y="2016"/>
                </a:lnTo>
                <a:lnTo>
                  <a:pt x="0" y="1320"/>
                </a:lnTo>
                <a:lnTo>
                  <a:pt x="1380" y="0"/>
                </a:lnTo>
              </a:path>
            </a:pathLst>
          </a:custGeom>
          <a:blipFill rotWithShape="1">
            <a:blip r:embed="rId2"/>
          </a:blipFill>
          <a:ln w="9525" cap="flat" cmpd="sng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0246" name="AutoShape 6"/>
          <p:cNvSpPr/>
          <p:nvPr/>
        </p:nvSpPr>
        <p:spPr>
          <a:xfrm>
            <a:off x="3181350" y="4019550"/>
            <a:ext cx="990600" cy="990600"/>
          </a:xfrm>
          <a:prstGeom prst="cube">
            <a:avLst>
              <a:gd name="adj" fmla="val 87500"/>
            </a:avLst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lstStyle/>
          <a:p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7" name="AutoShape 7"/>
          <p:cNvSpPr/>
          <p:nvPr/>
        </p:nvSpPr>
        <p:spPr>
          <a:xfrm>
            <a:off x="3581400" y="2667000"/>
            <a:ext cx="304800" cy="2057400"/>
          </a:xfrm>
          <a:prstGeom prst="cube">
            <a:avLst>
              <a:gd name="adj" fmla="val 87500"/>
            </a:avLst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lstStyle/>
          <a:p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8" name="AutoShape 21"/>
          <p:cNvSpPr/>
          <p:nvPr/>
        </p:nvSpPr>
        <p:spPr>
          <a:xfrm rot="5400000">
            <a:off x="3810000" y="1981200"/>
            <a:ext cx="3124200" cy="3276600"/>
          </a:xfrm>
          <a:prstGeom prst="parallelogram">
            <a:avLst>
              <a:gd name="adj" fmla="val 18190"/>
            </a:avLst>
          </a:prstGeom>
          <a:solidFill>
            <a:srgbClr val="FFFFFF">
              <a:alpha val="43137"/>
            </a:srgbClr>
          </a:solidFill>
          <a:ln w="9525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478" name="Picture 22" descr="battery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7885459">
            <a:off x="-1008062" y="1922463"/>
            <a:ext cx="641350" cy="60483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24"/>
          <p:cNvGrpSpPr/>
          <p:nvPr/>
        </p:nvGrpSpPr>
        <p:grpSpPr>
          <a:xfrm rot="9217083" flipV="1">
            <a:off x="-1447800" y="2047875"/>
            <a:ext cx="1028700" cy="771525"/>
            <a:chOff x="2952" y="1398"/>
            <a:chExt cx="696" cy="570"/>
          </a:xfrm>
        </p:grpSpPr>
        <p:sp>
          <p:nvSpPr>
            <p:cNvPr id="10276" name="Freeform 25"/>
            <p:cNvSpPr/>
            <p:nvPr/>
          </p:nvSpPr>
          <p:spPr>
            <a:xfrm>
              <a:off x="2952" y="1398"/>
              <a:ext cx="610" cy="505"/>
            </a:xfrm>
            <a:custGeom>
              <a:avLst/>
              <a:gdLst>
                <a:gd name="txL" fmla="*/ 0 w 610"/>
                <a:gd name="txT" fmla="*/ 0 h 505"/>
                <a:gd name="txR" fmla="*/ 610 w 610"/>
                <a:gd name="txB" fmla="*/ 505 h 505"/>
              </a:gdLst>
              <a:ahLst/>
              <a:cxnLst>
                <a:cxn ang="0">
                  <a:pos x="229" y="274"/>
                </a:cxn>
                <a:cxn ang="0">
                  <a:pos x="191" y="267"/>
                </a:cxn>
                <a:cxn ang="0">
                  <a:pos x="151" y="251"/>
                </a:cxn>
                <a:cxn ang="0">
                  <a:pos x="105" y="220"/>
                </a:cxn>
                <a:cxn ang="0">
                  <a:pos x="68" y="226"/>
                </a:cxn>
                <a:cxn ang="0">
                  <a:pos x="88" y="259"/>
                </a:cxn>
                <a:cxn ang="0">
                  <a:pos x="123" y="312"/>
                </a:cxn>
                <a:cxn ang="0">
                  <a:pos x="175" y="343"/>
                </a:cxn>
                <a:cxn ang="0">
                  <a:pos x="249" y="385"/>
                </a:cxn>
                <a:cxn ang="0">
                  <a:pos x="305" y="399"/>
                </a:cxn>
                <a:cxn ang="0">
                  <a:pos x="335" y="411"/>
                </a:cxn>
                <a:cxn ang="0">
                  <a:pos x="371" y="421"/>
                </a:cxn>
                <a:cxn ang="0">
                  <a:pos x="398" y="433"/>
                </a:cxn>
                <a:cxn ang="0">
                  <a:pos x="435" y="459"/>
                </a:cxn>
                <a:cxn ang="0">
                  <a:pos x="462" y="483"/>
                </a:cxn>
                <a:cxn ang="0">
                  <a:pos x="494" y="500"/>
                </a:cxn>
                <a:cxn ang="0">
                  <a:pos x="506" y="490"/>
                </a:cxn>
                <a:cxn ang="0">
                  <a:pos x="516" y="448"/>
                </a:cxn>
                <a:cxn ang="0">
                  <a:pos x="550" y="404"/>
                </a:cxn>
                <a:cxn ang="0">
                  <a:pos x="581" y="354"/>
                </a:cxn>
                <a:cxn ang="0">
                  <a:pos x="595" y="325"/>
                </a:cxn>
                <a:cxn ang="0">
                  <a:pos x="573" y="304"/>
                </a:cxn>
                <a:cxn ang="0">
                  <a:pos x="541" y="291"/>
                </a:cxn>
                <a:cxn ang="0">
                  <a:pos x="522" y="278"/>
                </a:cxn>
                <a:cxn ang="0">
                  <a:pos x="477" y="190"/>
                </a:cxn>
                <a:cxn ang="0">
                  <a:pos x="441" y="125"/>
                </a:cxn>
                <a:cxn ang="0">
                  <a:pos x="414" y="91"/>
                </a:cxn>
                <a:cxn ang="0">
                  <a:pos x="394" y="55"/>
                </a:cxn>
                <a:cxn ang="0">
                  <a:pos x="373" y="39"/>
                </a:cxn>
                <a:cxn ang="0">
                  <a:pos x="337" y="27"/>
                </a:cxn>
                <a:cxn ang="0">
                  <a:pos x="300" y="17"/>
                </a:cxn>
                <a:cxn ang="0">
                  <a:pos x="252" y="16"/>
                </a:cxn>
                <a:cxn ang="0">
                  <a:pos x="206" y="11"/>
                </a:cxn>
                <a:cxn ang="0">
                  <a:pos x="189" y="6"/>
                </a:cxn>
                <a:cxn ang="0">
                  <a:pos x="146" y="3"/>
                </a:cxn>
                <a:cxn ang="0">
                  <a:pos x="98" y="6"/>
                </a:cxn>
                <a:cxn ang="0">
                  <a:pos x="54" y="5"/>
                </a:cxn>
                <a:cxn ang="0">
                  <a:pos x="12" y="0"/>
                </a:cxn>
                <a:cxn ang="0">
                  <a:pos x="2" y="26"/>
                </a:cxn>
                <a:cxn ang="0">
                  <a:pos x="24" y="44"/>
                </a:cxn>
                <a:cxn ang="0">
                  <a:pos x="72" y="54"/>
                </a:cxn>
                <a:cxn ang="0">
                  <a:pos x="122" y="71"/>
                </a:cxn>
                <a:cxn ang="0">
                  <a:pos x="159" y="72"/>
                </a:cxn>
                <a:cxn ang="0">
                  <a:pos x="195" y="101"/>
                </a:cxn>
                <a:cxn ang="0">
                  <a:pos x="228" y="125"/>
                </a:cxn>
                <a:cxn ang="0">
                  <a:pos x="248" y="149"/>
                </a:cxn>
                <a:cxn ang="0">
                  <a:pos x="267" y="175"/>
                </a:cxn>
                <a:cxn ang="0">
                  <a:pos x="274" y="200"/>
                </a:cxn>
                <a:cxn ang="0">
                  <a:pos x="275" y="241"/>
                </a:cxn>
              </a:cxnLst>
              <a:rect l="txL" t="txT" r="txR" b="txB"/>
              <a:pathLst>
                <a:path w="610" h="505">
                  <a:moveTo>
                    <a:pt x="249" y="265"/>
                  </a:moveTo>
                  <a:lnTo>
                    <a:pt x="229" y="274"/>
                  </a:lnTo>
                  <a:lnTo>
                    <a:pt x="214" y="274"/>
                  </a:lnTo>
                  <a:lnTo>
                    <a:pt x="191" y="267"/>
                  </a:lnTo>
                  <a:lnTo>
                    <a:pt x="167" y="265"/>
                  </a:lnTo>
                  <a:lnTo>
                    <a:pt x="151" y="251"/>
                  </a:lnTo>
                  <a:lnTo>
                    <a:pt x="128" y="229"/>
                  </a:lnTo>
                  <a:lnTo>
                    <a:pt x="105" y="220"/>
                  </a:lnTo>
                  <a:lnTo>
                    <a:pt x="82" y="219"/>
                  </a:lnTo>
                  <a:lnTo>
                    <a:pt x="68" y="226"/>
                  </a:lnTo>
                  <a:lnTo>
                    <a:pt x="77" y="239"/>
                  </a:lnTo>
                  <a:lnTo>
                    <a:pt x="88" y="259"/>
                  </a:lnTo>
                  <a:lnTo>
                    <a:pt x="108" y="288"/>
                  </a:lnTo>
                  <a:lnTo>
                    <a:pt x="123" y="312"/>
                  </a:lnTo>
                  <a:lnTo>
                    <a:pt x="152" y="328"/>
                  </a:lnTo>
                  <a:lnTo>
                    <a:pt x="175" y="343"/>
                  </a:lnTo>
                  <a:lnTo>
                    <a:pt x="192" y="353"/>
                  </a:lnTo>
                  <a:lnTo>
                    <a:pt x="249" y="385"/>
                  </a:lnTo>
                  <a:lnTo>
                    <a:pt x="276" y="391"/>
                  </a:lnTo>
                  <a:lnTo>
                    <a:pt x="305" y="399"/>
                  </a:lnTo>
                  <a:lnTo>
                    <a:pt x="320" y="403"/>
                  </a:lnTo>
                  <a:lnTo>
                    <a:pt x="335" y="411"/>
                  </a:lnTo>
                  <a:lnTo>
                    <a:pt x="356" y="416"/>
                  </a:lnTo>
                  <a:lnTo>
                    <a:pt x="371" y="421"/>
                  </a:lnTo>
                  <a:lnTo>
                    <a:pt x="386" y="426"/>
                  </a:lnTo>
                  <a:lnTo>
                    <a:pt x="398" y="433"/>
                  </a:lnTo>
                  <a:lnTo>
                    <a:pt x="416" y="442"/>
                  </a:lnTo>
                  <a:lnTo>
                    <a:pt x="435" y="459"/>
                  </a:lnTo>
                  <a:lnTo>
                    <a:pt x="450" y="471"/>
                  </a:lnTo>
                  <a:lnTo>
                    <a:pt x="462" y="483"/>
                  </a:lnTo>
                  <a:lnTo>
                    <a:pt x="477" y="492"/>
                  </a:lnTo>
                  <a:lnTo>
                    <a:pt x="494" y="500"/>
                  </a:lnTo>
                  <a:lnTo>
                    <a:pt x="504" y="505"/>
                  </a:lnTo>
                  <a:lnTo>
                    <a:pt x="506" y="490"/>
                  </a:lnTo>
                  <a:lnTo>
                    <a:pt x="509" y="475"/>
                  </a:lnTo>
                  <a:lnTo>
                    <a:pt x="516" y="448"/>
                  </a:lnTo>
                  <a:lnTo>
                    <a:pt x="539" y="421"/>
                  </a:lnTo>
                  <a:lnTo>
                    <a:pt x="550" y="404"/>
                  </a:lnTo>
                  <a:lnTo>
                    <a:pt x="571" y="373"/>
                  </a:lnTo>
                  <a:lnTo>
                    <a:pt x="581" y="354"/>
                  </a:lnTo>
                  <a:lnTo>
                    <a:pt x="592" y="338"/>
                  </a:lnTo>
                  <a:lnTo>
                    <a:pt x="595" y="325"/>
                  </a:lnTo>
                  <a:lnTo>
                    <a:pt x="610" y="322"/>
                  </a:lnTo>
                  <a:lnTo>
                    <a:pt x="573" y="304"/>
                  </a:lnTo>
                  <a:lnTo>
                    <a:pt x="561" y="297"/>
                  </a:lnTo>
                  <a:lnTo>
                    <a:pt x="541" y="291"/>
                  </a:lnTo>
                  <a:lnTo>
                    <a:pt x="530" y="285"/>
                  </a:lnTo>
                  <a:lnTo>
                    <a:pt x="522" y="278"/>
                  </a:lnTo>
                  <a:lnTo>
                    <a:pt x="512" y="256"/>
                  </a:lnTo>
                  <a:lnTo>
                    <a:pt x="477" y="190"/>
                  </a:lnTo>
                  <a:lnTo>
                    <a:pt x="460" y="154"/>
                  </a:lnTo>
                  <a:lnTo>
                    <a:pt x="441" y="125"/>
                  </a:lnTo>
                  <a:lnTo>
                    <a:pt x="427" y="110"/>
                  </a:lnTo>
                  <a:lnTo>
                    <a:pt x="414" y="91"/>
                  </a:lnTo>
                  <a:lnTo>
                    <a:pt x="404" y="74"/>
                  </a:lnTo>
                  <a:lnTo>
                    <a:pt x="394" y="55"/>
                  </a:lnTo>
                  <a:lnTo>
                    <a:pt x="385" y="44"/>
                  </a:lnTo>
                  <a:lnTo>
                    <a:pt x="373" y="39"/>
                  </a:lnTo>
                  <a:lnTo>
                    <a:pt x="350" y="35"/>
                  </a:lnTo>
                  <a:lnTo>
                    <a:pt x="337" y="27"/>
                  </a:lnTo>
                  <a:lnTo>
                    <a:pt x="321" y="17"/>
                  </a:lnTo>
                  <a:lnTo>
                    <a:pt x="300" y="17"/>
                  </a:lnTo>
                  <a:lnTo>
                    <a:pt x="273" y="21"/>
                  </a:lnTo>
                  <a:lnTo>
                    <a:pt x="252" y="16"/>
                  </a:lnTo>
                  <a:lnTo>
                    <a:pt x="228" y="24"/>
                  </a:lnTo>
                  <a:lnTo>
                    <a:pt x="206" y="11"/>
                  </a:lnTo>
                  <a:lnTo>
                    <a:pt x="194" y="8"/>
                  </a:lnTo>
                  <a:lnTo>
                    <a:pt x="189" y="6"/>
                  </a:lnTo>
                  <a:lnTo>
                    <a:pt x="171" y="3"/>
                  </a:lnTo>
                  <a:lnTo>
                    <a:pt x="146" y="3"/>
                  </a:lnTo>
                  <a:lnTo>
                    <a:pt x="117" y="3"/>
                  </a:lnTo>
                  <a:lnTo>
                    <a:pt x="98" y="6"/>
                  </a:lnTo>
                  <a:lnTo>
                    <a:pt x="75" y="5"/>
                  </a:lnTo>
                  <a:lnTo>
                    <a:pt x="54" y="5"/>
                  </a:lnTo>
                  <a:lnTo>
                    <a:pt x="33" y="2"/>
                  </a:lnTo>
                  <a:lnTo>
                    <a:pt x="12" y="0"/>
                  </a:lnTo>
                  <a:lnTo>
                    <a:pt x="0" y="9"/>
                  </a:lnTo>
                  <a:lnTo>
                    <a:pt x="2" y="26"/>
                  </a:lnTo>
                  <a:lnTo>
                    <a:pt x="9" y="35"/>
                  </a:lnTo>
                  <a:lnTo>
                    <a:pt x="24" y="44"/>
                  </a:lnTo>
                  <a:lnTo>
                    <a:pt x="44" y="51"/>
                  </a:lnTo>
                  <a:lnTo>
                    <a:pt x="72" y="54"/>
                  </a:lnTo>
                  <a:lnTo>
                    <a:pt x="101" y="65"/>
                  </a:lnTo>
                  <a:lnTo>
                    <a:pt x="122" y="71"/>
                  </a:lnTo>
                  <a:lnTo>
                    <a:pt x="140" y="71"/>
                  </a:lnTo>
                  <a:lnTo>
                    <a:pt x="159" y="72"/>
                  </a:lnTo>
                  <a:lnTo>
                    <a:pt x="177" y="87"/>
                  </a:lnTo>
                  <a:lnTo>
                    <a:pt x="195" y="101"/>
                  </a:lnTo>
                  <a:lnTo>
                    <a:pt x="209" y="113"/>
                  </a:lnTo>
                  <a:lnTo>
                    <a:pt x="228" y="125"/>
                  </a:lnTo>
                  <a:lnTo>
                    <a:pt x="236" y="132"/>
                  </a:lnTo>
                  <a:lnTo>
                    <a:pt x="248" y="149"/>
                  </a:lnTo>
                  <a:lnTo>
                    <a:pt x="259" y="158"/>
                  </a:lnTo>
                  <a:lnTo>
                    <a:pt x="267" y="175"/>
                  </a:lnTo>
                  <a:lnTo>
                    <a:pt x="274" y="188"/>
                  </a:lnTo>
                  <a:lnTo>
                    <a:pt x="274" y="200"/>
                  </a:lnTo>
                  <a:lnTo>
                    <a:pt x="277" y="218"/>
                  </a:lnTo>
                  <a:lnTo>
                    <a:pt x="275" y="241"/>
                  </a:lnTo>
                  <a:lnTo>
                    <a:pt x="249" y="265"/>
                  </a:lnTo>
                  <a:close/>
                </a:path>
              </a:pathLst>
            </a:custGeom>
            <a:solidFill>
              <a:srgbClr val="FFBFB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0277" name="Freeform 26"/>
            <p:cNvSpPr/>
            <p:nvPr/>
          </p:nvSpPr>
          <p:spPr>
            <a:xfrm>
              <a:off x="3140" y="1402"/>
              <a:ext cx="106" cy="58"/>
            </a:xfrm>
            <a:custGeom>
              <a:avLst/>
              <a:gdLst>
                <a:gd name="txL" fmla="*/ 0 w 106"/>
                <a:gd name="txT" fmla="*/ 0 h 58"/>
                <a:gd name="txR" fmla="*/ 106 w 106"/>
                <a:gd name="txB" fmla="*/ 58 h 58"/>
              </a:gdLst>
              <a:ahLst/>
              <a:cxnLst>
                <a:cxn ang="0">
                  <a:pos x="0" y="0"/>
                </a:cxn>
                <a:cxn ang="0">
                  <a:pos x="53" y="28"/>
                </a:cxn>
                <a:cxn ang="0">
                  <a:pos x="106" y="58"/>
                </a:cxn>
              </a:cxnLst>
              <a:rect l="txL" t="txT" r="txR" b="txB"/>
              <a:pathLst>
                <a:path w="106" h="58">
                  <a:moveTo>
                    <a:pt x="0" y="0"/>
                  </a:moveTo>
                  <a:lnTo>
                    <a:pt x="53" y="28"/>
                  </a:lnTo>
                  <a:lnTo>
                    <a:pt x="106" y="58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0278" name="Freeform 27"/>
            <p:cNvSpPr/>
            <p:nvPr/>
          </p:nvSpPr>
          <p:spPr>
            <a:xfrm rot="-1242821">
              <a:off x="3037" y="1616"/>
              <a:ext cx="15" cy="48"/>
            </a:xfrm>
            <a:custGeom>
              <a:avLst/>
              <a:gdLst>
                <a:gd name="txL" fmla="*/ 0 w 70"/>
                <a:gd name="txT" fmla="*/ 0 h 169"/>
                <a:gd name="txR" fmla="*/ 70 w 70"/>
                <a:gd name="txB" fmla="*/ 169 h 169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70" h="169">
                  <a:moveTo>
                    <a:pt x="23" y="0"/>
                  </a:moveTo>
                  <a:lnTo>
                    <a:pt x="53" y="52"/>
                  </a:lnTo>
                  <a:lnTo>
                    <a:pt x="69" y="83"/>
                  </a:lnTo>
                  <a:lnTo>
                    <a:pt x="70" y="113"/>
                  </a:lnTo>
                  <a:lnTo>
                    <a:pt x="58" y="140"/>
                  </a:lnTo>
                  <a:lnTo>
                    <a:pt x="27" y="158"/>
                  </a:lnTo>
                  <a:lnTo>
                    <a:pt x="0" y="169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0279" name="Freeform 28"/>
            <p:cNvSpPr/>
            <p:nvPr/>
          </p:nvSpPr>
          <p:spPr>
            <a:xfrm rot="-1448732">
              <a:off x="3112" y="1454"/>
              <a:ext cx="6" cy="17"/>
            </a:xfrm>
            <a:custGeom>
              <a:avLst/>
              <a:gdLst>
                <a:gd name="txL" fmla="*/ 0 w 6"/>
                <a:gd name="txT" fmla="*/ 0 h 17"/>
                <a:gd name="txR" fmla="*/ 6 w 6"/>
                <a:gd name="txB" fmla="*/ 17 h 17"/>
              </a:gdLst>
              <a:ahLst/>
              <a:cxnLst>
                <a:cxn ang="0">
                  <a:pos x="6" y="0"/>
                </a:cxn>
                <a:cxn ang="0">
                  <a:pos x="2" y="9"/>
                </a:cxn>
                <a:cxn ang="0">
                  <a:pos x="0" y="17"/>
                </a:cxn>
              </a:cxnLst>
              <a:rect l="txL" t="txT" r="txR" b="txB"/>
              <a:pathLst>
                <a:path w="6" h="17">
                  <a:moveTo>
                    <a:pt x="6" y="0"/>
                  </a:moveTo>
                  <a:lnTo>
                    <a:pt x="2" y="9"/>
                  </a:lnTo>
                  <a:lnTo>
                    <a:pt x="0" y="17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0280" name="Freeform 29"/>
            <p:cNvSpPr/>
            <p:nvPr/>
          </p:nvSpPr>
          <p:spPr>
            <a:xfrm rot="-996419">
              <a:off x="3023" y="1438"/>
              <a:ext cx="3" cy="14"/>
            </a:xfrm>
            <a:custGeom>
              <a:avLst/>
              <a:gdLst>
                <a:gd name="txL" fmla="*/ 0 w 3"/>
                <a:gd name="txT" fmla="*/ 0 h 14"/>
                <a:gd name="txR" fmla="*/ 3 w 3"/>
                <a:gd name="txB" fmla="*/ 14 h 14"/>
              </a:gdLst>
              <a:ahLst/>
              <a:cxnLst>
                <a:cxn ang="0">
                  <a:pos x="3" y="0"/>
                </a:cxn>
                <a:cxn ang="0">
                  <a:pos x="0" y="7"/>
                </a:cxn>
                <a:cxn ang="0">
                  <a:pos x="0" y="14"/>
                </a:cxn>
              </a:cxnLst>
              <a:rect l="txL" t="txT" r="txR" b="txB"/>
              <a:pathLst>
                <a:path w="3" h="14">
                  <a:moveTo>
                    <a:pt x="3" y="0"/>
                  </a:moveTo>
                  <a:lnTo>
                    <a:pt x="0" y="7"/>
                  </a:lnTo>
                  <a:lnTo>
                    <a:pt x="0" y="14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grpSp>
          <p:nvGrpSpPr>
            <p:cNvPr id="10281" name="Group 30"/>
            <p:cNvGrpSpPr/>
            <p:nvPr/>
          </p:nvGrpSpPr>
          <p:grpSpPr>
            <a:xfrm rot="-9224892">
              <a:off x="3406" y="1698"/>
              <a:ext cx="242" cy="270"/>
              <a:chOff x="2457" y="2549"/>
              <a:chExt cx="557" cy="547"/>
            </a:xfrm>
          </p:grpSpPr>
          <p:sp>
            <p:nvSpPr>
              <p:cNvPr id="10285" name="Freeform 31"/>
              <p:cNvSpPr/>
              <p:nvPr/>
            </p:nvSpPr>
            <p:spPr>
              <a:xfrm>
                <a:off x="2457" y="2549"/>
                <a:ext cx="557" cy="547"/>
              </a:xfrm>
              <a:custGeom>
                <a:avLst/>
                <a:gdLst>
                  <a:gd name="txL" fmla="*/ 0 w 1112"/>
                  <a:gd name="txT" fmla="*/ 0 h 1094"/>
                  <a:gd name="txR" fmla="*/ 1112 w 1112"/>
                  <a:gd name="txB" fmla="*/ 1094 h 1094"/>
                </a:gdLst>
                <a:ahLst/>
                <a:cxnLst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</a:cxnLst>
                <a:rect l="txL" t="txT" r="txR" b="txB"/>
                <a:pathLst>
                  <a:path w="1112" h="1094">
                    <a:moveTo>
                      <a:pt x="1112" y="140"/>
                    </a:moveTo>
                    <a:lnTo>
                      <a:pt x="1056" y="271"/>
                    </a:lnTo>
                    <a:lnTo>
                      <a:pt x="1017" y="373"/>
                    </a:lnTo>
                    <a:lnTo>
                      <a:pt x="971" y="476"/>
                    </a:lnTo>
                    <a:lnTo>
                      <a:pt x="943" y="588"/>
                    </a:lnTo>
                    <a:lnTo>
                      <a:pt x="924" y="702"/>
                    </a:lnTo>
                    <a:lnTo>
                      <a:pt x="905" y="814"/>
                    </a:lnTo>
                    <a:lnTo>
                      <a:pt x="905" y="916"/>
                    </a:lnTo>
                    <a:lnTo>
                      <a:pt x="905" y="1001"/>
                    </a:lnTo>
                    <a:lnTo>
                      <a:pt x="905" y="1038"/>
                    </a:lnTo>
                    <a:lnTo>
                      <a:pt x="242" y="1094"/>
                    </a:lnTo>
                    <a:lnTo>
                      <a:pt x="130" y="448"/>
                    </a:lnTo>
                    <a:lnTo>
                      <a:pt x="28" y="65"/>
                    </a:lnTo>
                    <a:lnTo>
                      <a:pt x="0" y="0"/>
                    </a:lnTo>
                    <a:lnTo>
                      <a:pt x="420" y="75"/>
                    </a:lnTo>
                    <a:lnTo>
                      <a:pt x="765" y="103"/>
                    </a:lnTo>
                    <a:lnTo>
                      <a:pt x="989" y="103"/>
                    </a:lnTo>
                    <a:lnTo>
                      <a:pt x="1112" y="140"/>
                    </a:lnTo>
                    <a:close/>
                  </a:path>
                </a:pathLst>
              </a:custGeom>
              <a:solidFill>
                <a:srgbClr val="5F7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286" name="Oval 32"/>
              <p:cNvSpPr/>
              <p:nvPr/>
            </p:nvSpPr>
            <p:spPr>
              <a:xfrm>
                <a:off x="2793" y="2961"/>
                <a:ext cx="61" cy="7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10282" name="Freeform 33"/>
            <p:cNvSpPr/>
            <p:nvPr/>
          </p:nvSpPr>
          <p:spPr>
            <a:xfrm rot="-5887819">
              <a:off x="3109" y="1667"/>
              <a:ext cx="13" cy="9"/>
            </a:xfrm>
            <a:custGeom>
              <a:avLst/>
              <a:gdLst>
                <a:gd name="txL" fmla="*/ 0 w 55"/>
                <a:gd name="txT" fmla="*/ 0 h 33"/>
                <a:gd name="txR" fmla="*/ 55 w 55"/>
                <a:gd name="txB" fmla="*/ 33 h 33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55" h="33">
                  <a:moveTo>
                    <a:pt x="55" y="33"/>
                  </a:moveTo>
                  <a:lnTo>
                    <a:pt x="26" y="22"/>
                  </a:lnTo>
                  <a:lnTo>
                    <a:pt x="7" y="8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0283" name="Freeform 34"/>
            <p:cNvSpPr/>
            <p:nvPr/>
          </p:nvSpPr>
          <p:spPr>
            <a:xfrm rot="-487818">
              <a:off x="3226" y="1413"/>
              <a:ext cx="47" cy="29"/>
            </a:xfrm>
            <a:custGeom>
              <a:avLst/>
              <a:gdLst>
                <a:gd name="txL" fmla="*/ 0 w 53"/>
                <a:gd name="txT" fmla="*/ 0 h 34"/>
                <a:gd name="txR" fmla="*/ 53 w 53"/>
                <a:gd name="txB" fmla="*/ 34 h 34"/>
              </a:gdLst>
              <a:ahLst/>
              <a:cxnLst>
                <a:cxn ang="0">
                  <a:pos x="0" y="0"/>
                </a:cxn>
                <a:cxn ang="0">
                  <a:pos x="6" y="3"/>
                </a:cxn>
                <a:cxn ang="0">
                  <a:pos x="18" y="8"/>
                </a:cxn>
              </a:cxnLst>
              <a:rect l="txL" t="txT" r="txR" b="txB"/>
              <a:pathLst>
                <a:path w="53" h="34">
                  <a:moveTo>
                    <a:pt x="0" y="0"/>
                  </a:moveTo>
                  <a:lnTo>
                    <a:pt x="17" y="8"/>
                  </a:lnTo>
                  <a:lnTo>
                    <a:pt x="53" y="34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0284" name="Freeform 35"/>
            <p:cNvSpPr/>
            <p:nvPr/>
          </p:nvSpPr>
          <p:spPr>
            <a:xfrm>
              <a:off x="2956" y="1405"/>
              <a:ext cx="40" cy="7"/>
            </a:xfrm>
            <a:custGeom>
              <a:avLst/>
              <a:gdLst>
                <a:gd name="txL" fmla="*/ 0 w 40"/>
                <a:gd name="txT" fmla="*/ 0 h 7"/>
                <a:gd name="txR" fmla="*/ 40 w 40"/>
                <a:gd name="txB" fmla="*/ 7 h 7"/>
              </a:gdLst>
              <a:ahLst/>
              <a:cxnLst>
                <a:cxn ang="0">
                  <a:pos x="0" y="4"/>
                </a:cxn>
                <a:cxn ang="0">
                  <a:pos x="16" y="6"/>
                </a:cxn>
                <a:cxn ang="0">
                  <a:pos x="25" y="7"/>
                </a:cxn>
                <a:cxn ang="0">
                  <a:pos x="33" y="5"/>
                </a:cxn>
                <a:cxn ang="0">
                  <a:pos x="40" y="0"/>
                </a:cxn>
              </a:cxnLst>
              <a:rect l="txL" t="txT" r="txR" b="txB"/>
              <a:pathLst>
                <a:path w="40" h="7">
                  <a:moveTo>
                    <a:pt x="0" y="4"/>
                  </a:moveTo>
                  <a:lnTo>
                    <a:pt x="16" y="6"/>
                  </a:lnTo>
                  <a:lnTo>
                    <a:pt x="25" y="7"/>
                  </a:lnTo>
                  <a:lnTo>
                    <a:pt x="33" y="5"/>
                  </a:lnTo>
                  <a:lnTo>
                    <a:pt x="40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pic>
        <p:nvPicPr>
          <p:cNvPr id="19492" name="Picture 36" descr="battery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7885459">
            <a:off x="4605472" y="3598908"/>
            <a:ext cx="570601" cy="53811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53" name="AutoShape 37"/>
          <p:cNvSpPr/>
          <p:nvPr/>
        </p:nvSpPr>
        <p:spPr>
          <a:xfrm>
            <a:off x="6858000" y="3219450"/>
            <a:ext cx="304800" cy="2057400"/>
          </a:xfrm>
          <a:prstGeom prst="cube">
            <a:avLst>
              <a:gd name="adj" fmla="val 87500"/>
            </a:avLst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lstStyle/>
          <a:p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54" name="AutoShape 38"/>
          <p:cNvSpPr/>
          <p:nvPr/>
        </p:nvSpPr>
        <p:spPr>
          <a:xfrm>
            <a:off x="6553200" y="4648200"/>
            <a:ext cx="990600" cy="990600"/>
          </a:xfrm>
          <a:prstGeom prst="cube">
            <a:avLst>
              <a:gd name="adj" fmla="val 87500"/>
            </a:avLst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lstStyle/>
          <a:p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55" name="Oval 39"/>
          <p:cNvSpPr/>
          <p:nvPr/>
        </p:nvSpPr>
        <p:spPr>
          <a:xfrm flipV="1">
            <a:off x="3638550" y="4552950"/>
            <a:ext cx="76200" cy="76200"/>
          </a:xfrm>
          <a:prstGeom prst="ellipse">
            <a:avLst/>
          </a:prstGeom>
          <a:solidFill>
            <a:srgbClr val="808080"/>
          </a:solidFill>
          <a:ln w="9525">
            <a:noFill/>
          </a:ln>
        </p:spPr>
        <p:txBody>
          <a:bodyPr wrap="none" anchor="ctr"/>
          <a:lstStyle/>
          <a:p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56" name="Oval 40"/>
          <p:cNvSpPr/>
          <p:nvPr/>
        </p:nvSpPr>
        <p:spPr>
          <a:xfrm flipV="1">
            <a:off x="3771900" y="4400550"/>
            <a:ext cx="76200" cy="76200"/>
          </a:xfrm>
          <a:prstGeom prst="ellipse">
            <a:avLst/>
          </a:prstGeom>
          <a:solidFill>
            <a:srgbClr val="808080"/>
          </a:solidFill>
          <a:ln w="9525">
            <a:noFill/>
          </a:ln>
        </p:spPr>
        <p:txBody>
          <a:bodyPr wrap="none" anchor="ctr"/>
          <a:lstStyle/>
          <a:p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57" name="Line 41"/>
          <p:cNvSpPr/>
          <p:nvPr/>
        </p:nvSpPr>
        <p:spPr>
          <a:xfrm>
            <a:off x="3733800" y="2838450"/>
            <a:ext cx="0" cy="1752600"/>
          </a:xfrm>
          <a:prstGeom prst="line">
            <a:avLst/>
          </a:prstGeom>
          <a:ln w="12700" cap="flat" cmpd="sng">
            <a:solidFill>
              <a:schemeClr val="hlink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58" name="Line 42"/>
          <p:cNvSpPr/>
          <p:nvPr/>
        </p:nvSpPr>
        <p:spPr>
          <a:xfrm>
            <a:off x="3752850" y="2800350"/>
            <a:ext cx="0" cy="1752600"/>
          </a:xfrm>
          <a:prstGeom prst="line">
            <a:avLst/>
          </a:prstGeom>
          <a:ln w="12700" cap="flat" cmpd="sng">
            <a:solidFill>
              <a:schemeClr val="hlink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60" name="Text Box 44"/>
          <p:cNvSpPr txBox="1"/>
          <p:nvPr/>
        </p:nvSpPr>
        <p:spPr>
          <a:xfrm>
            <a:off x="381000" y="914400"/>
            <a:ext cx="2286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Thí nghiệm:</a:t>
            </a:r>
            <a:endParaRPr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501" name="AutoShape 45"/>
          <p:cNvSpPr/>
          <p:nvPr/>
        </p:nvSpPr>
        <p:spPr>
          <a:xfrm>
            <a:off x="9625013" y="5562600"/>
            <a:ext cx="228600" cy="838200"/>
          </a:xfrm>
          <a:prstGeom prst="can">
            <a:avLst>
              <a:gd name="adj" fmla="val 31944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4" name="Group 9"/>
          <p:cNvGrpSpPr/>
          <p:nvPr/>
        </p:nvGrpSpPr>
        <p:grpSpPr>
          <a:xfrm rot="-9712680" flipH="1" flipV="1">
            <a:off x="9548813" y="5562600"/>
            <a:ext cx="966787" cy="874713"/>
            <a:chOff x="2952" y="1398"/>
            <a:chExt cx="696" cy="570"/>
          </a:xfrm>
        </p:grpSpPr>
        <p:sp>
          <p:nvSpPr>
            <p:cNvPr id="10265" name="Freeform 10"/>
            <p:cNvSpPr/>
            <p:nvPr/>
          </p:nvSpPr>
          <p:spPr>
            <a:xfrm>
              <a:off x="2952" y="1398"/>
              <a:ext cx="610" cy="505"/>
            </a:xfrm>
            <a:custGeom>
              <a:avLst/>
              <a:gdLst>
                <a:gd name="txL" fmla="*/ 0 w 610"/>
                <a:gd name="txT" fmla="*/ 0 h 505"/>
                <a:gd name="txR" fmla="*/ 610 w 610"/>
                <a:gd name="txB" fmla="*/ 505 h 505"/>
              </a:gdLst>
              <a:ahLst/>
              <a:cxnLst>
                <a:cxn ang="0">
                  <a:pos x="229" y="274"/>
                </a:cxn>
                <a:cxn ang="0">
                  <a:pos x="191" y="267"/>
                </a:cxn>
                <a:cxn ang="0">
                  <a:pos x="151" y="251"/>
                </a:cxn>
                <a:cxn ang="0">
                  <a:pos x="105" y="220"/>
                </a:cxn>
                <a:cxn ang="0">
                  <a:pos x="68" y="226"/>
                </a:cxn>
                <a:cxn ang="0">
                  <a:pos x="88" y="259"/>
                </a:cxn>
                <a:cxn ang="0">
                  <a:pos x="123" y="312"/>
                </a:cxn>
                <a:cxn ang="0">
                  <a:pos x="175" y="343"/>
                </a:cxn>
                <a:cxn ang="0">
                  <a:pos x="249" y="385"/>
                </a:cxn>
                <a:cxn ang="0">
                  <a:pos x="305" y="399"/>
                </a:cxn>
                <a:cxn ang="0">
                  <a:pos x="335" y="411"/>
                </a:cxn>
                <a:cxn ang="0">
                  <a:pos x="371" y="421"/>
                </a:cxn>
                <a:cxn ang="0">
                  <a:pos x="398" y="433"/>
                </a:cxn>
                <a:cxn ang="0">
                  <a:pos x="435" y="459"/>
                </a:cxn>
                <a:cxn ang="0">
                  <a:pos x="462" y="483"/>
                </a:cxn>
                <a:cxn ang="0">
                  <a:pos x="494" y="500"/>
                </a:cxn>
                <a:cxn ang="0">
                  <a:pos x="506" y="490"/>
                </a:cxn>
                <a:cxn ang="0">
                  <a:pos x="516" y="448"/>
                </a:cxn>
                <a:cxn ang="0">
                  <a:pos x="550" y="404"/>
                </a:cxn>
                <a:cxn ang="0">
                  <a:pos x="581" y="354"/>
                </a:cxn>
                <a:cxn ang="0">
                  <a:pos x="595" y="325"/>
                </a:cxn>
                <a:cxn ang="0">
                  <a:pos x="573" y="304"/>
                </a:cxn>
                <a:cxn ang="0">
                  <a:pos x="541" y="291"/>
                </a:cxn>
                <a:cxn ang="0">
                  <a:pos x="522" y="278"/>
                </a:cxn>
                <a:cxn ang="0">
                  <a:pos x="477" y="190"/>
                </a:cxn>
                <a:cxn ang="0">
                  <a:pos x="441" y="125"/>
                </a:cxn>
                <a:cxn ang="0">
                  <a:pos x="414" y="91"/>
                </a:cxn>
                <a:cxn ang="0">
                  <a:pos x="394" y="55"/>
                </a:cxn>
                <a:cxn ang="0">
                  <a:pos x="373" y="39"/>
                </a:cxn>
                <a:cxn ang="0">
                  <a:pos x="337" y="27"/>
                </a:cxn>
                <a:cxn ang="0">
                  <a:pos x="300" y="17"/>
                </a:cxn>
                <a:cxn ang="0">
                  <a:pos x="252" y="16"/>
                </a:cxn>
                <a:cxn ang="0">
                  <a:pos x="206" y="11"/>
                </a:cxn>
                <a:cxn ang="0">
                  <a:pos x="189" y="6"/>
                </a:cxn>
                <a:cxn ang="0">
                  <a:pos x="146" y="3"/>
                </a:cxn>
                <a:cxn ang="0">
                  <a:pos x="98" y="6"/>
                </a:cxn>
                <a:cxn ang="0">
                  <a:pos x="54" y="5"/>
                </a:cxn>
                <a:cxn ang="0">
                  <a:pos x="12" y="0"/>
                </a:cxn>
                <a:cxn ang="0">
                  <a:pos x="2" y="26"/>
                </a:cxn>
                <a:cxn ang="0">
                  <a:pos x="24" y="44"/>
                </a:cxn>
                <a:cxn ang="0">
                  <a:pos x="72" y="54"/>
                </a:cxn>
                <a:cxn ang="0">
                  <a:pos x="122" y="71"/>
                </a:cxn>
                <a:cxn ang="0">
                  <a:pos x="159" y="72"/>
                </a:cxn>
                <a:cxn ang="0">
                  <a:pos x="195" y="101"/>
                </a:cxn>
                <a:cxn ang="0">
                  <a:pos x="228" y="125"/>
                </a:cxn>
                <a:cxn ang="0">
                  <a:pos x="248" y="149"/>
                </a:cxn>
                <a:cxn ang="0">
                  <a:pos x="267" y="175"/>
                </a:cxn>
                <a:cxn ang="0">
                  <a:pos x="274" y="200"/>
                </a:cxn>
                <a:cxn ang="0">
                  <a:pos x="275" y="241"/>
                </a:cxn>
              </a:cxnLst>
              <a:rect l="txL" t="txT" r="txR" b="txB"/>
              <a:pathLst>
                <a:path w="610" h="505">
                  <a:moveTo>
                    <a:pt x="249" y="265"/>
                  </a:moveTo>
                  <a:lnTo>
                    <a:pt x="229" y="274"/>
                  </a:lnTo>
                  <a:lnTo>
                    <a:pt x="214" y="274"/>
                  </a:lnTo>
                  <a:lnTo>
                    <a:pt x="191" y="267"/>
                  </a:lnTo>
                  <a:lnTo>
                    <a:pt x="167" y="265"/>
                  </a:lnTo>
                  <a:lnTo>
                    <a:pt x="151" y="251"/>
                  </a:lnTo>
                  <a:lnTo>
                    <a:pt x="128" y="229"/>
                  </a:lnTo>
                  <a:lnTo>
                    <a:pt x="105" y="220"/>
                  </a:lnTo>
                  <a:lnTo>
                    <a:pt x="82" y="219"/>
                  </a:lnTo>
                  <a:lnTo>
                    <a:pt x="68" y="226"/>
                  </a:lnTo>
                  <a:lnTo>
                    <a:pt x="77" y="239"/>
                  </a:lnTo>
                  <a:lnTo>
                    <a:pt x="88" y="259"/>
                  </a:lnTo>
                  <a:lnTo>
                    <a:pt x="108" y="288"/>
                  </a:lnTo>
                  <a:lnTo>
                    <a:pt x="123" y="312"/>
                  </a:lnTo>
                  <a:lnTo>
                    <a:pt x="152" y="328"/>
                  </a:lnTo>
                  <a:lnTo>
                    <a:pt x="175" y="343"/>
                  </a:lnTo>
                  <a:lnTo>
                    <a:pt x="192" y="353"/>
                  </a:lnTo>
                  <a:lnTo>
                    <a:pt x="249" y="385"/>
                  </a:lnTo>
                  <a:lnTo>
                    <a:pt x="276" y="391"/>
                  </a:lnTo>
                  <a:lnTo>
                    <a:pt x="305" y="399"/>
                  </a:lnTo>
                  <a:lnTo>
                    <a:pt x="320" y="403"/>
                  </a:lnTo>
                  <a:lnTo>
                    <a:pt x="335" y="411"/>
                  </a:lnTo>
                  <a:lnTo>
                    <a:pt x="356" y="416"/>
                  </a:lnTo>
                  <a:lnTo>
                    <a:pt x="371" y="421"/>
                  </a:lnTo>
                  <a:lnTo>
                    <a:pt x="386" y="426"/>
                  </a:lnTo>
                  <a:lnTo>
                    <a:pt x="398" y="433"/>
                  </a:lnTo>
                  <a:lnTo>
                    <a:pt x="416" y="442"/>
                  </a:lnTo>
                  <a:lnTo>
                    <a:pt x="435" y="459"/>
                  </a:lnTo>
                  <a:lnTo>
                    <a:pt x="450" y="471"/>
                  </a:lnTo>
                  <a:lnTo>
                    <a:pt x="462" y="483"/>
                  </a:lnTo>
                  <a:lnTo>
                    <a:pt x="477" y="492"/>
                  </a:lnTo>
                  <a:lnTo>
                    <a:pt x="494" y="500"/>
                  </a:lnTo>
                  <a:lnTo>
                    <a:pt x="504" y="505"/>
                  </a:lnTo>
                  <a:lnTo>
                    <a:pt x="506" y="490"/>
                  </a:lnTo>
                  <a:lnTo>
                    <a:pt x="509" y="475"/>
                  </a:lnTo>
                  <a:lnTo>
                    <a:pt x="516" y="448"/>
                  </a:lnTo>
                  <a:lnTo>
                    <a:pt x="539" y="421"/>
                  </a:lnTo>
                  <a:lnTo>
                    <a:pt x="550" y="404"/>
                  </a:lnTo>
                  <a:lnTo>
                    <a:pt x="571" y="373"/>
                  </a:lnTo>
                  <a:lnTo>
                    <a:pt x="581" y="354"/>
                  </a:lnTo>
                  <a:lnTo>
                    <a:pt x="592" y="338"/>
                  </a:lnTo>
                  <a:lnTo>
                    <a:pt x="595" y="325"/>
                  </a:lnTo>
                  <a:lnTo>
                    <a:pt x="610" y="322"/>
                  </a:lnTo>
                  <a:lnTo>
                    <a:pt x="573" y="304"/>
                  </a:lnTo>
                  <a:lnTo>
                    <a:pt x="561" y="297"/>
                  </a:lnTo>
                  <a:lnTo>
                    <a:pt x="541" y="291"/>
                  </a:lnTo>
                  <a:lnTo>
                    <a:pt x="530" y="285"/>
                  </a:lnTo>
                  <a:lnTo>
                    <a:pt x="522" y="278"/>
                  </a:lnTo>
                  <a:lnTo>
                    <a:pt x="512" y="256"/>
                  </a:lnTo>
                  <a:lnTo>
                    <a:pt x="477" y="190"/>
                  </a:lnTo>
                  <a:lnTo>
                    <a:pt x="460" y="154"/>
                  </a:lnTo>
                  <a:lnTo>
                    <a:pt x="441" y="125"/>
                  </a:lnTo>
                  <a:lnTo>
                    <a:pt x="427" y="110"/>
                  </a:lnTo>
                  <a:lnTo>
                    <a:pt x="414" y="91"/>
                  </a:lnTo>
                  <a:lnTo>
                    <a:pt x="404" y="74"/>
                  </a:lnTo>
                  <a:lnTo>
                    <a:pt x="394" y="55"/>
                  </a:lnTo>
                  <a:lnTo>
                    <a:pt x="385" y="44"/>
                  </a:lnTo>
                  <a:lnTo>
                    <a:pt x="373" y="39"/>
                  </a:lnTo>
                  <a:lnTo>
                    <a:pt x="350" y="35"/>
                  </a:lnTo>
                  <a:lnTo>
                    <a:pt x="337" y="27"/>
                  </a:lnTo>
                  <a:lnTo>
                    <a:pt x="321" y="17"/>
                  </a:lnTo>
                  <a:lnTo>
                    <a:pt x="300" y="17"/>
                  </a:lnTo>
                  <a:lnTo>
                    <a:pt x="273" y="21"/>
                  </a:lnTo>
                  <a:lnTo>
                    <a:pt x="252" y="16"/>
                  </a:lnTo>
                  <a:lnTo>
                    <a:pt x="228" y="24"/>
                  </a:lnTo>
                  <a:lnTo>
                    <a:pt x="206" y="11"/>
                  </a:lnTo>
                  <a:lnTo>
                    <a:pt x="194" y="8"/>
                  </a:lnTo>
                  <a:lnTo>
                    <a:pt x="189" y="6"/>
                  </a:lnTo>
                  <a:lnTo>
                    <a:pt x="171" y="3"/>
                  </a:lnTo>
                  <a:lnTo>
                    <a:pt x="146" y="3"/>
                  </a:lnTo>
                  <a:lnTo>
                    <a:pt x="117" y="3"/>
                  </a:lnTo>
                  <a:lnTo>
                    <a:pt x="98" y="6"/>
                  </a:lnTo>
                  <a:lnTo>
                    <a:pt x="75" y="5"/>
                  </a:lnTo>
                  <a:lnTo>
                    <a:pt x="54" y="5"/>
                  </a:lnTo>
                  <a:lnTo>
                    <a:pt x="33" y="2"/>
                  </a:lnTo>
                  <a:lnTo>
                    <a:pt x="12" y="0"/>
                  </a:lnTo>
                  <a:lnTo>
                    <a:pt x="0" y="9"/>
                  </a:lnTo>
                  <a:lnTo>
                    <a:pt x="2" y="26"/>
                  </a:lnTo>
                  <a:lnTo>
                    <a:pt x="9" y="35"/>
                  </a:lnTo>
                  <a:lnTo>
                    <a:pt x="24" y="44"/>
                  </a:lnTo>
                  <a:lnTo>
                    <a:pt x="44" y="51"/>
                  </a:lnTo>
                  <a:lnTo>
                    <a:pt x="72" y="54"/>
                  </a:lnTo>
                  <a:lnTo>
                    <a:pt x="101" y="65"/>
                  </a:lnTo>
                  <a:lnTo>
                    <a:pt x="122" y="71"/>
                  </a:lnTo>
                  <a:lnTo>
                    <a:pt x="140" y="71"/>
                  </a:lnTo>
                  <a:lnTo>
                    <a:pt x="159" y="72"/>
                  </a:lnTo>
                  <a:lnTo>
                    <a:pt x="177" y="87"/>
                  </a:lnTo>
                  <a:lnTo>
                    <a:pt x="195" y="101"/>
                  </a:lnTo>
                  <a:lnTo>
                    <a:pt x="209" y="113"/>
                  </a:lnTo>
                  <a:lnTo>
                    <a:pt x="228" y="125"/>
                  </a:lnTo>
                  <a:lnTo>
                    <a:pt x="236" y="132"/>
                  </a:lnTo>
                  <a:lnTo>
                    <a:pt x="248" y="149"/>
                  </a:lnTo>
                  <a:lnTo>
                    <a:pt x="259" y="158"/>
                  </a:lnTo>
                  <a:lnTo>
                    <a:pt x="267" y="175"/>
                  </a:lnTo>
                  <a:lnTo>
                    <a:pt x="274" y="188"/>
                  </a:lnTo>
                  <a:lnTo>
                    <a:pt x="274" y="200"/>
                  </a:lnTo>
                  <a:lnTo>
                    <a:pt x="277" y="218"/>
                  </a:lnTo>
                  <a:lnTo>
                    <a:pt x="275" y="241"/>
                  </a:lnTo>
                  <a:lnTo>
                    <a:pt x="249" y="265"/>
                  </a:lnTo>
                  <a:close/>
                </a:path>
              </a:pathLst>
            </a:custGeom>
            <a:solidFill>
              <a:srgbClr val="FFBFB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0266" name="Freeform 11"/>
            <p:cNvSpPr/>
            <p:nvPr/>
          </p:nvSpPr>
          <p:spPr>
            <a:xfrm>
              <a:off x="3140" y="1402"/>
              <a:ext cx="106" cy="58"/>
            </a:xfrm>
            <a:custGeom>
              <a:avLst/>
              <a:gdLst>
                <a:gd name="txL" fmla="*/ 0 w 106"/>
                <a:gd name="txT" fmla="*/ 0 h 58"/>
                <a:gd name="txR" fmla="*/ 106 w 106"/>
                <a:gd name="txB" fmla="*/ 58 h 58"/>
              </a:gdLst>
              <a:ahLst/>
              <a:cxnLst>
                <a:cxn ang="0">
                  <a:pos x="0" y="0"/>
                </a:cxn>
                <a:cxn ang="0">
                  <a:pos x="53" y="28"/>
                </a:cxn>
                <a:cxn ang="0">
                  <a:pos x="106" y="58"/>
                </a:cxn>
              </a:cxnLst>
              <a:rect l="txL" t="txT" r="txR" b="txB"/>
              <a:pathLst>
                <a:path w="106" h="58">
                  <a:moveTo>
                    <a:pt x="0" y="0"/>
                  </a:moveTo>
                  <a:lnTo>
                    <a:pt x="53" y="28"/>
                  </a:lnTo>
                  <a:lnTo>
                    <a:pt x="106" y="58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0267" name="Freeform 12"/>
            <p:cNvSpPr/>
            <p:nvPr/>
          </p:nvSpPr>
          <p:spPr>
            <a:xfrm rot="-1242821">
              <a:off x="3037" y="1616"/>
              <a:ext cx="15" cy="48"/>
            </a:xfrm>
            <a:custGeom>
              <a:avLst/>
              <a:gdLst>
                <a:gd name="txL" fmla="*/ 0 w 70"/>
                <a:gd name="txT" fmla="*/ 0 h 169"/>
                <a:gd name="txR" fmla="*/ 70 w 70"/>
                <a:gd name="txB" fmla="*/ 169 h 169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70" h="169">
                  <a:moveTo>
                    <a:pt x="23" y="0"/>
                  </a:moveTo>
                  <a:lnTo>
                    <a:pt x="53" y="52"/>
                  </a:lnTo>
                  <a:lnTo>
                    <a:pt x="69" y="83"/>
                  </a:lnTo>
                  <a:lnTo>
                    <a:pt x="70" y="113"/>
                  </a:lnTo>
                  <a:lnTo>
                    <a:pt x="58" y="140"/>
                  </a:lnTo>
                  <a:lnTo>
                    <a:pt x="27" y="158"/>
                  </a:lnTo>
                  <a:lnTo>
                    <a:pt x="0" y="169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0268" name="Freeform 13"/>
            <p:cNvSpPr/>
            <p:nvPr/>
          </p:nvSpPr>
          <p:spPr>
            <a:xfrm rot="-1448732">
              <a:off x="3112" y="1454"/>
              <a:ext cx="6" cy="17"/>
            </a:xfrm>
            <a:custGeom>
              <a:avLst/>
              <a:gdLst>
                <a:gd name="txL" fmla="*/ 0 w 6"/>
                <a:gd name="txT" fmla="*/ 0 h 17"/>
                <a:gd name="txR" fmla="*/ 6 w 6"/>
                <a:gd name="txB" fmla="*/ 17 h 17"/>
              </a:gdLst>
              <a:ahLst/>
              <a:cxnLst>
                <a:cxn ang="0">
                  <a:pos x="6" y="0"/>
                </a:cxn>
                <a:cxn ang="0">
                  <a:pos x="2" y="9"/>
                </a:cxn>
                <a:cxn ang="0">
                  <a:pos x="0" y="17"/>
                </a:cxn>
              </a:cxnLst>
              <a:rect l="txL" t="txT" r="txR" b="txB"/>
              <a:pathLst>
                <a:path w="6" h="17">
                  <a:moveTo>
                    <a:pt x="6" y="0"/>
                  </a:moveTo>
                  <a:lnTo>
                    <a:pt x="2" y="9"/>
                  </a:lnTo>
                  <a:lnTo>
                    <a:pt x="0" y="17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0269" name="Freeform 14"/>
            <p:cNvSpPr/>
            <p:nvPr/>
          </p:nvSpPr>
          <p:spPr>
            <a:xfrm rot="-996419">
              <a:off x="3023" y="1438"/>
              <a:ext cx="3" cy="14"/>
            </a:xfrm>
            <a:custGeom>
              <a:avLst/>
              <a:gdLst>
                <a:gd name="txL" fmla="*/ 0 w 3"/>
                <a:gd name="txT" fmla="*/ 0 h 14"/>
                <a:gd name="txR" fmla="*/ 3 w 3"/>
                <a:gd name="txB" fmla="*/ 14 h 14"/>
              </a:gdLst>
              <a:ahLst/>
              <a:cxnLst>
                <a:cxn ang="0">
                  <a:pos x="3" y="0"/>
                </a:cxn>
                <a:cxn ang="0">
                  <a:pos x="0" y="7"/>
                </a:cxn>
                <a:cxn ang="0">
                  <a:pos x="0" y="14"/>
                </a:cxn>
              </a:cxnLst>
              <a:rect l="txL" t="txT" r="txR" b="txB"/>
              <a:pathLst>
                <a:path w="3" h="14">
                  <a:moveTo>
                    <a:pt x="3" y="0"/>
                  </a:moveTo>
                  <a:lnTo>
                    <a:pt x="0" y="7"/>
                  </a:lnTo>
                  <a:lnTo>
                    <a:pt x="0" y="14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grpSp>
          <p:nvGrpSpPr>
            <p:cNvPr id="10270" name="Group 15"/>
            <p:cNvGrpSpPr/>
            <p:nvPr/>
          </p:nvGrpSpPr>
          <p:grpSpPr>
            <a:xfrm rot="-9224892">
              <a:off x="3406" y="1698"/>
              <a:ext cx="242" cy="270"/>
              <a:chOff x="2457" y="2549"/>
              <a:chExt cx="557" cy="547"/>
            </a:xfrm>
          </p:grpSpPr>
          <p:sp>
            <p:nvSpPr>
              <p:cNvPr id="10274" name="Freeform 16"/>
              <p:cNvSpPr/>
              <p:nvPr/>
            </p:nvSpPr>
            <p:spPr>
              <a:xfrm>
                <a:off x="2457" y="2549"/>
                <a:ext cx="557" cy="547"/>
              </a:xfrm>
              <a:custGeom>
                <a:avLst/>
                <a:gdLst>
                  <a:gd name="txL" fmla="*/ 0 w 1112"/>
                  <a:gd name="txT" fmla="*/ 0 h 1094"/>
                  <a:gd name="txR" fmla="*/ 1112 w 1112"/>
                  <a:gd name="txB" fmla="*/ 1094 h 1094"/>
                </a:gdLst>
                <a:ahLst/>
                <a:cxnLst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</a:cxnLst>
                <a:rect l="txL" t="txT" r="txR" b="txB"/>
                <a:pathLst>
                  <a:path w="1112" h="1094">
                    <a:moveTo>
                      <a:pt x="1112" y="140"/>
                    </a:moveTo>
                    <a:lnTo>
                      <a:pt x="1056" y="271"/>
                    </a:lnTo>
                    <a:lnTo>
                      <a:pt x="1017" y="373"/>
                    </a:lnTo>
                    <a:lnTo>
                      <a:pt x="971" y="476"/>
                    </a:lnTo>
                    <a:lnTo>
                      <a:pt x="943" y="588"/>
                    </a:lnTo>
                    <a:lnTo>
                      <a:pt x="924" y="702"/>
                    </a:lnTo>
                    <a:lnTo>
                      <a:pt x="905" y="814"/>
                    </a:lnTo>
                    <a:lnTo>
                      <a:pt x="905" y="916"/>
                    </a:lnTo>
                    <a:lnTo>
                      <a:pt x="905" y="1001"/>
                    </a:lnTo>
                    <a:lnTo>
                      <a:pt x="905" y="1038"/>
                    </a:lnTo>
                    <a:lnTo>
                      <a:pt x="242" y="1094"/>
                    </a:lnTo>
                    <a:lnTo>
                      <a:pt x="130" y="448"/>
                    </a:lnTo>
                    <a:lnTo>
                      <a:pt x="28" y="65"/>
                    </a:lnTo>
                    <a:lnTo>
                      <a:pt x="0" y="0"/>
                    </a:lnTo>
                    <a:lnTo>
                      <a:pt x="420" y="75"/>
                    </a:lnTo>
                    <a:lnTo>
                      <a:pt x="765" y="103"/>
                    </a:lnTo>
                    <a:lnTo>
                      <a:pt x="989" y="103"/>
                    </a:lnTo>
                    <a:lnTo>
                      <a:pt x="1112" y="140"/>
                    </a:lnTo>
                    <a:close/>
                  </a:path>
                </a:pathLst>
              </a:custGeom>
              <a:solidFill>
                <a:srgbClr val="5F7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275" name="Oval 17"/>
              <p:cNvSpPr/>
              <p:nvPr/>
            </p:nvSpPr>
            <p:spPr>
              <a:xfrm>
                <a:off x="2793" y="2961"/>
                <a:ext cx="61" cy="7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10271" name="Freeform 18"/>
            <p:cNvSpPr/>
            <p:nvPr/>
          </p:nvSpPr>
          <p:spPr>
            <a:xfrm rot="-5887819">
              <a:off x="3109" y="1667"/>
              <a:ext cx="13" cy="9"/>
            </a:xfrm>
            <a:custGeom>
              <a:avLst/>
              <a:gdLst>
                <a:gd name="txL" fmla="*/ 0 w 55"/>
                <a:gd name="txT" fmla="*/ 0 h 33"/>
                <a:gd name="txR" fmla="*/ 55 w 55"/>
                <a:gd name="txB" fmla="*/ 33 h 33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55" h="33">
                  <a:moveTo>
                    <a:pt x="55" y="33"/>
                  </a:moveTo>
                  <a:lnTo>
                    <a:pt x="26" y="22"/>
                  </a:lnTo>
                  <a:lnTo>
                    <a:pt x="7" y="8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0272" name="Freeform 19"/>
            <p:cNvSpPr/>
            <p:nvPr/>
          </p:nvSpPr>
          <p:spPr>
            <a:xfrm rot="-487818">
              <a:off x="3226" y="1413"/>
              <a:ext cx="47" cy="29"/>
            </a:xfrm>
            <a:custGeom>
              <a:avLst/>
              <a:gdLst>
                <a:gd name="txL" fmla="*/ 0 w 53"/>
                <a:gd name="txT" fmla="*/ 0 h 34"/>
                <a:gd name="txR" fmla="*/ 53 w 53"/>
                <a:gd name="txB" fmla="*/ 34 h 34"/>
              </a:gdLst>
              <a:ahLst/>
              <a:cxnLst>
                <a:cxn ang="0">
                  <a:pos x="0" y="0"/>
                </a:cxn>
                <a:cxn ang="0">
                  <a:pos x="6" y="3"/>
                </a:cxn>
                <a:cxn ang="0">
                  <a:pos x="18" y="8"/>
                </a:cxn>
              </a:cxnLst>
              <a:rect l="txL" t="txT" r="txR" b="txB"/>
              <a:pathLst>
                <a:path w="53" h="34">
                  <a:moveTo>
                    <a:pt x="0" y="0"/>
                  </a:moveTo>
                  <a:lnTo>
                    <a:pt x="17" y="8"/>
                  </a:lnTo>
                  <a:lnTo>
                    <a:pt x="53" y="34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0273" name="Freeform 20"/>
            <p:cNvSpPr/>
            <p:nvPr/>
          </p:nvSpPr>
          <p:spPr>
            <a:xfrm>
              <a:off x="2956" y="1405"/>
              <a:ext cx="40" cy="7"/>
            </a:xfrm>
            <a:custGeom>
              <a:avLst/>
              <a:gdLst>
                <a:gd name="txL" fmla="*/ 0 w 40"/>
                <a:gd name="txT" fmla="*/ 0 h 7"/>
                <a:gd name="txR" fmla="*/ 40 w 40"/>
                <a:gd name="txB" fmla="*/ 7 h 7"/>
              </a:gdLst>
              <a:ahLst/>
              <a:cxnLst>
                <a:cxn ang="0">
                  <a:pos x="0" y="4"/>
                </a:cxn>
                <a:cxn ang="0">
                  <a:pos x="16" y="6"/>
                </a:cxn>
                <a:cxn ang="0">
                  <a:pos x="25" y="7"/>
                </a:cxn>
                <a:cxn ang="0">
                  <a:pos x="33" y="5"/>
                </a:cxn>
                <a:cxn ang="0">
                  <a:pos x="40" y="0"/>
                </a:cxn>
              </a:cxnLst>
              <a:rect l="txL" t="txT" r="txR" b="txB"/>
              <a:pathLst>
                <a:path w="40" h="7">
                  <a:moveTo>
                    <a:pt x="0" y="4"/>
                  </a:moveTo>
                  <a:lnTo>
                    <a:pt x="16" y="6"/>
                  </a:lnTo>
                  <a:lnTo>
                    <a:pt x="25" y="7"/>
                  </a:lnTo>
                  <a:lnTo>
                    <a:pt x="33" y="5"/>
                  </a:lnTo>
                  <a:lnTo>
                    <a:pt x="40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sp>
        <p:nvSpPr>
          <p:cNvPr id="19502" name="AutoShape 46"/>
          <p:cNvSpPr/>
          <p:nvPr/>
        </p:nvSpPr>
        <p:spPr>
          <a:xfrm>
            <a:off x="6096000" y="3661591"/>
            <a:ext cx="228600" cy="853259"/>
          </a:xfrm>
          <a:prstGeom prst="can">
            <a:avLst>
              <a:gd name="adj" fmla="val 31944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4463 C 0.03281 0.04278 0.06545 0.04093 0.10017 0.04463 C 0.13489 0.04833 0.1375 0.00023 0.2085 0.06683 C 0.27934 0.13344 0.40225 0.28908 0.52517 0.44472 " pathEditMode="relative" rAng="0" ptsTypes="aaaA">
                                      <p:cBhvr>
                                        <p:cTn id="6" dur="30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50" y="1778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67 0.07424 C 0.06805 0.07285 0.09826 0.071 0.13038 0.07424 C 0.16215 0.07771 0.16441 0.03354 0.23021 0.09505 C 0.29566 0.15657 0.40937 0.30042 0.52309 0.44473 " pathEditMode="relative" rAng="0" ptsTypes="aaaA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71" y="164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291 0.4 L 0.28333 0.7340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0" y="167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0.09135 C -0.00521 -0.08557 -0.01042 -0.07956 -0.03004 -0.07586 C -0.04965 -0.07216 -0.0625 -0.07007 -0.11754 -0.06846 C -0.17257 -0.06684 -0.29879 -0.0636 -0.36007 -0.06614 C -0.42136 -0.06846 -0.4533 -0.07586 -0.48507 -0.08326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53" y="138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95 -0.08881 C 0.02674 -0.08303 0.02153 -0.07702 0.00191 -0.07332 C -0.0177 -0.06962 -0.03055 -0.06753 -0.08559 -0.06592 C -0.14062 -0.0643 -0.26684 -0.06106 -0.32812 -0.0636 C -0.38941 -0.06592 -0.42135 -0.07332 -0.45312 -0.08072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195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53" y="13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507 -0.10116 L -0.28281 0.2284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00" y="165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01" grpId="0" animBg="1"/>
      <p:bldP spid="1950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>
            <a:off x="469583" y="1646197"/>
            <a:ext cx="1932146" cy="20193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Học sinh trả lời các câu hỏi</a:t>
            </a:r>
            <a:endParaRPr lang="vi-VN" sz="2400">
              <a:solidFill>
                <a:srgbClr val="C3272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79914" y="1134904"/>
            <a:ext cx="2090057" cy="3056096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ctr"/>
            <a:r>
              <a:rPr lang="en-US" sz="2800" dirty="0">
                <a:latin typeface="#9Slide03 Cabin Condensed Bold" panose="00000806000000000000" pitchFamily="2" charset="0"/>
              </a:rPr>
              <a:t>--------------</a:t>
            </a:r>
          </a:p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Ảnh của nến có hứng được trên màn không 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6825" y="1528524"/>
            <a:ext cx="2847975" cy="2281476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latin typeface="#9Slide03 Cabin Condensed Bold" panose="00000806000000000000" pitchFamily="2" charset="0"/>
              </a:rPr>
              <a:t>---------------</a:t>
            </a:r>
          </a:p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So sánh độ lớn của ảnh với độ lớn của vật?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2200" y="4347924"/>
            <a:ext cx="5055054" cy="2281476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algn="ctr"/>
            <a:r>
              <a:rPr lang="en-US" sz="2800" dirty="0">
                <a:latin typeface="#9Slide03 Cabin Condensed Bold" panose="00000806000000000000" pitchFamily="2" charset="0"/>
              </a:rPr>
              <a:t>--------------</a:t>
            </a:r>
          </a:p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So sánh khoảng cách từ một điểm của vật đến gương với khoảng cách từ ảnh của  vật đến gương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6" name="AutoShape 22"/>
          <p:cNvSpPr>
            <a:spLocks noChangeArrowheads="1"/>
          </p:cNvSpPr>
          <p:nvPr/>
        </p:nvSpPr>
        <p:spPr bwMode="auto">
          <a:xfrm>
            <a:off x="1182858" y="1524000"/>
            <a:ext cx="6438900" cy="3048000"/>
          </a:xfrm>
          <a:prstGeom prst="cloudCallout">
            <a:avLst>
              <a:gd name="adj1" fmla="val -59736"/>
              <a:gd name="adj2" fmla="val -2548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Làm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thế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nào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để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biết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được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ảnh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của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vật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tạo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bởi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gương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phẳng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có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hứng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được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trên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màn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chắn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không</a:t>
            </a:r>
            <a:r>
              <a:rPr lang="en-US" sz="2800" b="1" dirty="0">
                <a:solidFill>
                  <a:schemeClr val="bg1"/>
                </a:solidFill>
              </a:rPr>
              <a:t> ?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21" name="Text Box 13"/>
          <p:cNvSpPr txBox="1">
            <a:spLocks noChangeArrowheads="1"/>
          </p:cNvSpPr>
          <p:nvPr/>
        </p:nvSpPr>
        <p:spPr bwMode="auto">
          <a:xfrm>
            <a:off x="249957" y="388203"/>
            <a:ext cx="836064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</a:rPr>
              <a:t>?</a:t>
            </a:r>
            <a:r>
              <a:rPr lang="en-US" sz="2400" b="1" dirty="0" smtClean="0">
                <a:solidFill>
                  <a:schemeClr val="accent2"/>
                </a:solidFill>
              </a:rPr>
              <a:t>.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Đưa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tấm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bìa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làm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màn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chắn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sau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gương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để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kiểm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tra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dự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đoán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145441" name="AutoShape 33"/>
          <p:cNvSpPr>
            <a:spLocks noChangeArrowheads="1"/>
          </p:cNvSpPr>
          <p:nvPr/>
        </p:nvSpPr>
        <p:spPr bwMode="auto">
          <a:xfrm rot="5400000">
            <a:off x="5524500" y="2232025"/>
            <a:ext cx="2133600" cy="2667000"/>
          </a:xfrm>
          <a:prstGeom prst="parallelogram">
            <a:avLst>
              <a:gd name="adj" fmla="val 23282"/>
            </a:avLst>
          </a:prstGeom>
          <a:solidFill>
            <a:srgbClr val="C0C0C0"/>
          </a:solidFill>
          <a:ln w="9525">
            <a:solidFill>
              <a:schemeClr val="bg2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43" name="Freeform 35" descr="Sand"/>
          <p:cNvSpPr/>
          <p:nvPr/>
        </p:nvSpPr>
        <p:spPr bwMode="auto">
          <a:xfrm>
            <a:off x="2514600" y="4114800"/>
            <a:ext cx="6229350" cy="2362200"/>
          </a:xfrm>
          <a:custGeom>
            <a:avLst/>
            <a:gdLst>
              <a:gd name="T0" fmla="*/ 6229350 w 4788"/>
              <a:gd name="T1" fmla="*/ 731157 h 2016"/>
              <a:gd name="T2" fmla="*/ 4543210 w 4788"/>
              <a:gd name="T3" fmla="*/ 2362200 h 2016"/>
              <a:gd name="T4" fmla="*/ 0 w 4788"/>
              <a:gd name="T5" fmla="*/ 1546679 h 2016"/>
              <a:gd name="T6" fmla="*/ 1795427 w 4788"/>
              <a:gd name="T7" fmla="*/ 0 h 201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788" h="2016">
                <a:moveTo>
                  <a:pt x="4788" y="624"/>
                </a:moveTo>
                <a:lnTo>
                  <a:pt x="3492" y="2016"/>
                </a:lnTo>
                <a:lnTo>
                  <a:pt x="0" y="1320"/>
                </a:lnTo>
                <a:lnTo>
                  <a:pt x="1380" y="0"/>
                </a:lnTo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80808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44" name="AutoShape 36"/>
          <p:cNvSpPr>
            <a:spLocks noChangeArrowheads="1"/>
          </p:cNvSpPr>
          <p:nvPr/>
        </p:nvSpPr>
        <p:spPr bwMode="auto">
          <a:xfrm>
            <a:off x="3429000" y="4648200"/>
            <a:ext cx="914400" cy="838200"/>
          </a:xfrm>
          <a:prstGeom prst="cube">
            <a:avLst>
              <a:gd name="adj" fmla="val 875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45" name="AutoShape 37"/>
          <p:cNvSpPr>
            <a:spLocks noChangeArrowheads="1"/>
          </p:cNvSpPr>
          <p:nvPr/>
        </p:nvSpPr>
        <p:spPr bwMode="auto">
          <a:xfrm>
            <a:off x="3733800" y="3200400"/>
            <a:ext cx="304800" cy="2057400"/>
          </a:xfrm>
          <a:prstGeom prst="cube">
            <a:avLst>
              <a:gd name="adj" fmla="val 875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46" name="AutoShape 38"/>
          <p:cNvSpPr>
            <a:spLocks noChangeArrowheads="1"/>
          </p:cNvSpPr>
          <p:nvPr/>
        </p:nvSpPr>
        <p:spPr bwMode="auto">
          <a:xfrm rot="5400000">
            <a:off x="4195763" y="2781300"/>
            <a:ext cx="2590800" cy="3276600"/>
          </a:xfrm>
          <a:prstGeom prst="parallelogram">
            <a:avLst>
              <a:gd name="adj" fmla="val 1819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5447" name="Picture 39" descr="battery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85459">
            <a:off x="3722558" y="5455138"/>
            <a:ext cx="690403" cy="651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49" name="AutoShape 41"/>
          <p:cNvSpPr>
            <a:spLocks noChangeArrowheads="1"/>
          </p:cNvSpPr>
          <p:nvPr/>
        </p:nvSpPr>
        <p:spPr bwMode="auto">
          <a:xfrm>
            <a:off x="6977063" y="3702050"/>
            <a:ext cx="304800" cy="2057400"/>
          </a:xfrm>
          <a:prstGeom prst="cube">
            <a:avLst>
              <a:gd name="adj" fmla="val 875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50" name="AutoShape 42"/>
          <p:cNvSpPr>
            <a:spLocks noChangeArrowheads="1"/>
          </p:cNvSpPr>
          <p:nvPr/>
        </p:nvSpPr>
        <p:spPr bwMode="auto">
          <a:xfrm>
            <a:off x="6748463" y="5226050"/>
            <a:ext cx="838200" cy="762000"/>
          </a:xfrm>
          <a:prstGeom prst="cube">
            <a:avLst>
              <a:gd name="adj" fmla="val 875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Picture 39" descr="battery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85459">
            <a:off x="4470701" y="4153215"/>
            <a:ext cx="690403" cy="651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21"/>
          <p:cNvSpPr txBox="1">
            <a:spLocks noChangeArrowheads="1"/>
          </p:cNvSpPr>
          <p:nvPr/>
        </p:nvSpPr>
        <p:spPr bwMode="auto">
          <a:xfrm rot="10800000" flipV="1">
            <a:off x="457200" y="1221545"/>
            <a:ext cx="840427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u="none" dirty="0" smtClean="0">
                <a:solidFill>
                  <a:srgbClr val="660066"/>
                </a:solidFill>
              </a:rPr>
              <a:t>+ </a:t>
            </a:r>
            <a:r>
              <a:rPr lang="en-US" sz="2800" u="none" dirty="0" err="1" smtClean="0">
                <a:solidFill>
                  <a:srgbClr val="660066"/>
                </a:solidFill>
              </a:rPr>
              <a:t>Ảnh</a:t>
            </a:r>
            <a:r>
              <a:rPr lang="en-US" sz="2800" u="none" dirty="0" smtClean="0">
                <a:solidFill>
                  <a:srgbClr val="660066"/>
                </a:solidFill>
              </a:rPr>
              <a:t> </a:t>
            </a:r>
            <a:r>
              <a:rPr lang="en-US" sz="2800" u="none" dirty="0" err="1">
                <a:solidFill>
                  <a:srgbClr val="660066"/>
                </a:solidFill>
              </a:rPr>
              <a:t>của</a:t>
            </a:r>
            <a:r>
              <a:rPr lang="en-US" sz="2800" u="none" dirty="0">
                <a:solidFill>
                  <a:srgbClr val="660066"/>
                </a:solidFill>
              </a:rPr>
              <a:t> </a:t>
            </a:r>
            <a:r>
              <a:rPr lang="en-US" sz="2800" u="none" dirty="0" err="1">
                <a:solidFill>
                  <a:srgbClr val="660066"/>
                </a:solidFill>
              </a:rPr>
              <a:t>vật</a:t>
            </a:r>
            <a:r>
              <a:rPr lang="en-US" sz="2800" u="none" dirty="0">
                <a:solidFill>
                  <a:srgbClr val="660066"/>
                </a:solidFill>
              </a:rPr>
              <a:t> </a:t>
            </a:r>
            <a:r>
              <a:rPr lang="en-US" sz="2800" u="none" dirty="0" err="1">
                <a:solidFill>
                  <a:srgbClr val="660066"/>
                </a:solidFill>
              </a:rPr>
              <a:t>tạo</a:t>
            </a:r>
            <a:r>
              <a:rPr lang="en-US" sz="2800" u="none" dirty="0">
                <a:solidFill>
                  <a:srgbClr val="660066"/>
                </a:solidFill>
              </a:rPr>
              <a:t> </a:t>
            </a:r>
            <a:r>
              <a:rPr lang="en-US" sz="2800" u="none" dirty="0" err="1">
                <a:solidFill>
                  <a:srgbClr val="660066"/>
                </a:solidFill>
              </a:rPr>
              <a:t>bởi</a:t>
            </a:r>
            <a:r>
              <a:rPr lang="en-US" sz="2800" u="none" dirty="0">
                <a:solidFill>
                  <a:srgbClr val="660066"/>
                </a:solidFill>
              </a:rPr>
              <a:t> </a:t>
            </a:r>
            <a:r>
              <a:rPr lang="en-US" sz="2800" u="none" dirty="0" err="1">
                <a:solidFill>
                  <a:srgbClr val="660066"/>
                </a:solidFill>
              </a:rPr>
              <a:t>gương</a:t>
            </a:r>
            <a:r>
              <a:rPr lang="en-US" sz="2800" u="none" dirty="0">
                <a:solidFill>
                  <a:srgbClr val="660066"/>
                </a:solidFill>
              </a:rPr>
              <a:t> </a:t>
            </a:r>
            <a:r>
              <a:rPr lang="en-US" sz="2800" u="none" dirty="0" err="1">
                <a:solidFill>
                  <a:srgbClr val="660066"/>
                </a:solidFill>
              </a:rPr>
              <a:t>phẳng</a:t>
            </a:r>
            <a:r>
              <a:rPr lang="en-US" sz="2800" u="none" dirty="0">
                <a:solidFill>
                  <a:srgbClr val="660066"/>
                </a:solidFill>
              </a:rPr>
              <a:t> </a:t>
            </a:r>
            <a:r>
              <a:rPr lang="en-US" sz="2800" u="none" dirty="0" smtClean="0">
                <a:solidFill>
                  <a:srgbClr val="660066"/>
                </a:solidFill>
              </a:rPr>
              <a:t>………… </a:t>
            </a:r>
            <a:r>
              <a:rPr lang="en-US" sz="2800" u="none" dirty="0" err="1">
                <a:solidFill>
                  <a:srgbClr val="660066"/>
                </a:solidFill>
              </a:rPr>
              <a:t>hứng</a:t>
            </a:r>
            <a:r>
              <a:rPr lang="en-US" sz="2800" u="none" dirty="0">
                <a:solidFill>
                  <a:srgbClr val="660066"/>
                </a:solidFill>
              </a:rPr>
              <a:t> </a:t>
            </a:r>
            <a:r>
              <a:rPr lang="en-US" sz="2800" u="none" dirty="0" err="1">
                <a:solidFill>
                  <a:srgbClr val="660066"/>
                </a:solidFill>
              </a:rPr>
              <a:t>được</a:t>
            </a:r>
            <a:r>
              <a:rPr lang="en-US" sz="2800" u="none" dirty="0">
                <a:solidFill>
                  <a:srgbClr val="660066"/>
                </a:solidFill>
              </a:rPr>
              <a:t> </a:t>
            </a:r>
            <a:r>
              <a:rPr lang="en-US" sz="2800" u="none" dirty="0" err="1">
                <a:solidFill>
                  <a:srgbClr val="660066"/>
                </a:solidFill>
              </a:rPr>
              <a:t>trên</a:t>
            </a:r>
            <a:r>
              <a:rPr lang="en-US" sz="2800" u="none" dirty="0">
                <a:solidFill>
                  <a:srgbClr val="660066"/>
                </a:solidFill>
              </a:rPr>
              <a:t> </a:t>
            </a:r>
            <a:r>
              <a:rPr lang="en-US" sz="2800" u="none" dirty="0" err="1">
                <a:solidFill>
                  <a:srgbClr val="660066"/>
                </a:solidFill>
              </a:rPr>
              <a:t>màn</a:t>
            </a:r>
            <a:r>
              <a:rPr lang="en-US" sz="2800" u="none" dirty="0">
                <a:solidFill>
                  <a:srgbClr val="660066"/>
                </a:solidFill>
              </a:rPr>
              <a:t> </a:t>
            </a:r>
            <a:r>
              <a:rPr lang="en-US" sz="2800" u="none" dirty="0" err="1">
                <a:solidFill>
                  <a:srgbClr val="660066"/>
                </a:solidFill>
              </a:rPr>
              <a:t>chắn</a:t>
            </a:r>
            <a:r>
              <a:rPr lang="en-US" sz="2800" u="none" dirty="0">
                <a:solidFill>
                  <a:srgbClr val="660066"/>
                </a:solidFill>
              </a:rPr>
              <a:t>, </a:t>
            </a:r>
            <a:r>
              <a:rPr lang="en-US" sz="2800" u="none" dirty="0" err="1">
                <a:solidFill>
                  <a:srgbClr val="660066"/>
                </a:solidFill>
              </a:rPr>
              <a:t>gọi</a:t>
            </a:r>
            <a:r>
              <a:rPr lang="en-US" sz="2800" u="none" dirty="0">
                <a:solidFill>
                  <a:srgbClr val="660066"/>
                </a:solidFill>
              </a:rPr>
              <a:t> </a:t>
            </a:r>
            <a:r>
              <a:rPr lang="en-US" sz="2800" u="none" dirty="0" err="1">
                <a:solidFill>
                  <a:srgbClr val="660066"/>
                </a:solidFill>
              </a:rPr>
              <a:t>là</a:t>
            </a:r>
            <a:r>
              <a:rPr lang="en-US" sz="2800" u="none" dirty="0">
                <a:solidFill>
                  <a:srgbClr val="660066"/>
                </a:solidFill>
              </a:rPr>
              <a:t> </a:t>
            </a:r>
            <a:r>
              <a:rPr lang="en-US" sz="2800" u="none" dirty="0" err="1">
                <a:solidFill>
                  <a:srgbClr val="660066"/>
                </a:solidFill>
              </a:rPr>
              <a:t>ảnh</a:t>
            </a:r>
            <a:r>
              <a:rPr lang="en-US" sz="2800" u="none" dirty="0">
                <a:solidFill>
                  <a:srgbClr val="660066"/>
                </a:solidFill>
              </a:rPr>
              <a:t> </a:t>
            </a:r>
            <a:r>
              <a:rPr lang="en-US" sz="2800" u="none" dirty="0" err="1">
                <a:solidFill>
                  <a:srgbClr val="660066"/>
                </a:solidFill>
              </a:rPr>
              <a:t>ảo</a:t>
            </a:r>
            <a:r>
              <a:rPr lang="en-US" sz="2800" u="none" dirty="0">
                <a:solidFill>
                  <a:srgbClr val="660066"/>
                </a:solidFill>
              </a:rPr>
              <a:t>.</a:t>
            </a: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6477000" y="1219200"/>
            <a:ext cx="17291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FF3300"/>
                </a:solidFill>
              </a:rPr>
              <a:t>không</a:t>
            </a:r>
            <a:endParaRPr lang="en-US" sz="2800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145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1000"/>
                                        <p:tgtEl>
                                          <p:spTgt spid="145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000"/>
                                        <p:tgtEl>
                                          <p:spTgt spid="145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1000"/>
                                        <p:tgtEl>
                                          <p:spTgt spid="145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1000"/>
                                        <p:tgtEl>
                                          <p:spTgt spid="145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1000"/>
                                        <p:tgtEl>
                                          <p:spTgt spid="145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1000"/>
                                        <p:tgtEl>
                                          <p:spTgt spid="145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3000"/>
                                        <p:tgtEl>
                                          <p:spTgt spid="145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45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45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45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21" grpId="0" build="allAtOnce"/>
      <p:bldP spid="145441" grpId="0" animBg="1"/>
      <p:bldP spid="145443" grpId="0" animBg="1"/>
      <p:bldP spid="145444" grpId="0" animBg="1"/>
      <p:bldP spid="145445" grpId="0" animBg="1"/>
      <p:bldP spid="145446" grpId="0" animBg="1"/>
      <p:bldP spid="145449" grpId="0" animBg="1"/>
      <p:bldP spid="145450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9" name="Rectangle 43"/>
          <p:cNvSpPr/>
          <p:nvPr/>
        </p:nvSpPr>
        <p:spPr>
          <a:xfrm>
            <a:off x="457200" y="1089805"/>
            <a:ext cx="8286750" cy="120032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600" u="none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none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u="none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none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u="none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none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u="none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none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u="none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none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u="none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none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u="none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none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sz="3600" u="none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sz="3600" u="none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u="none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 của ảnh có bằng độ lớn của vật hay không ?</a:t>
            </a:r>
            <a:endParaRPr sz="3600" u="none" dirty="0">
              <a:solidFill>
                <a:srgbClr val="0066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10" name="Text Box 44"/>
          <p:cNvSpPr txBox="1"/>
          <p:nvPr/>
        </p:nvSpPr>
        <p:spPr>
          <a:xfrm>
            <a:off x="1828800" y="2666999"/>
            <a:ext cx="3200400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Thí nghiệm :</a:t>
            </a:r>
            <a:endParaRPr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1078</Words>
  <Application>Microsoft Office PowerPoint</Application>
  <PresentationFormat>On-screen Show (4:3)</PresentationFormat>
  <Paragraphs>125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宋体</vt:lpstr>
      <vt:lpstr>#9Slide03 Cabin Condensed Bold</vt:lpstr>
      <vt:lpstr>Arial</vt:lpstr>
      <vt:lpstr>Calibri</vt:lpstr>
      <vt:lpstr>Tahoma</vt:lpstr>
      <vt:lpstr>Times New Roman</vt:lpstr>
      <vt:lpstr>Wingdings 2</vt:lpstr>
      <vt:lpstr>Office Theme</vt:lpstr>
      <vt:lpstr>3_Custom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24</cp:revision>
  <dcterms:created xsi:type="dcterms:W3CDTF">2022-08-14T01:24:00Z</dcterms:created>
  <dcterms:modified xsi:type="dcterms:W3CDTF">2025-04-03T03:52:03Z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EBBD6E13F0F84C6EAC6502AD8F144944</vt:lpwstr>
  </property>
  <property fmtid="{D5CDD505-2E9C-101B-9397-08002B2CF9AE}" pid="3" name="KSOProductBuildVer">
    <vt:lpwstr>1033-11.2.0.11380</vt:lpwstr>
  </property>
</Properties>
</file>