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261" r:id="rId3"/>
    <p:sldId id="294" r:id="rId4"/>
    <p:sldId id="277" r:id="rId5"/>
    <p:sldId id="278" r:id="rId6"/>
    <p:sldId id="293" r:id="rId7"/>
    <p:sldId id="280" r:id="rId8"/>
    <p:sldId id="263" r:id="rId9"/>
    <p:sldId id="281" r:id="rId10"/>
    <p:sldId id="265" r:id="rId11"/>
    <p:sldId id="282" r:id="rId12"/>
    <p:sldId id="292" r:id="rId13"/>
    <p:sldId id="283" r:id="rId14"/>
    <p:sldId id="284" r:id="rId15"/>
    <p:sldId id="285" r:id="rId16"/>
    <p:sldId id="290" r:id="rId17"/>
    <p:sldId id="287" r:id="rId18"/>
    <p:sldId id="286" r:id="rId19"/>
    <p:sldId id="291" r:id="rId20"/>
    <p:sldId id="273" r:id="rId21"/>
    <p:sldId id="295" r:id="rId22"/>
    <p:sldId id="271" r:id="rId23"/>
    <p:sldId id="288" r:id="rId24"/>
    <p:sldId id="296" r:id="rId25"/>
    <p:sldId id="275" r:id="rId26"/>
    <p:sldId id="256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í Nguyễn" initials="T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2DDF6-55B6-4875-A532-73BA6A53E949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83B53-B07D-4E06-B533-802B4809A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1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1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2655767"/>
            <a:ext cx="47595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619541" y="2989145"/>
            <a:ext cx="1868209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656241" y="-1390955"/>
            <a:ext cx="1868209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22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587;p10"/>
          <p:cNvGrpSpPr/>
          <p:nvPr/>
        </p:nvGrpSpPr>
        <p:grpSpPr>
          <a:xfrm rot="131350">
            <a:off x="2426634" y="5176304"/>
            <a:ext cx="4290735" cy="1438155"/>
            <a:chOff x="2503650" y="3729893"/>
            <a:chExt cx="4290606" cy="1078583"/>
          </a:xfrm>
        </p:grpSpPr>
        <p:sp>
          <p:nvSpPr>
            <p:cNvPr id="588" name="Google Shape;588;p10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0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0" name="Google Shape;590;p10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591" name="Google Shape;591;p1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0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0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5" name="Google Shape;595;p10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0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597;p10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598" name="Google Shape;598;p10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0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1" name="Google Shape;601;p10"/>
          <p:cNvSpPr txBox="1">
            <a:spLocks noGrp="1"/>
          </p:cNvSpPr>
          <p:nvPr>
            <p:ph type="body" idx="1"/>
          </p:nvPr>
        </p:nvSpPr>
        <p:spPr>
          <a:xfrm>
            <a:off x="1726650" y="4647233"/>
            <a:ext cx="56907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02" name="Google Shape;602;p10"/>
          <p:cNvSpPr txBox="1">
            <a:spLocks noGrp="1"/>
          </p:cNvSpPr>
          <p:nvPr>
            <p:ph type="sldNum" idx="12"/>
          </p:nvPr>
        </p:nvSpPr>
        <p:spPr>
          <a:xfrm>
            <a:off x="4297650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923709" y="0"/>
            <a:ext cx="1371600" cy="2644827"/>
            <a:chOff x="6062379" y="154276"/>
            <a:chExt cx="1371600" cy="1983620"/>
          </a:xfrm>
        </p:grpSpPr>
        <p:pic>
          <p:nvPicPr>
            <p:cNvPr id="19" name="Picture 22" descr="https://o.remove.bg/downloads/1cf4ff39-f7c0-4fdb-9b16-d006a97bfcab/image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379" y="1004420"/>
              <a:ext cx="1371600" cy="11334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s://o.remove.bg/downloads/c8d08884-7b93-4ada-a509-ca01d9675627/image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5254" y="154276"/>
              <a:ext cx="1085850" cy="1409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20" descr="https://o.remove.bg/downloads/ee7b7f72-45f2-4c1a-bf7e-db1f9085e616/image-removebg-previ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8035">
            <a:off x="-1148511" y="-1214226"/>
            <a:ext cx="3745287" cy="412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46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3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93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6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1FD11-C762-4B5B-8E0E-419F6A7C1022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B07B4-A971-44A7-B733-3C481700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46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228600" y="1143000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981200" y="334979"/>
            <a:ext cx="495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2362200" y="152400"/>
            <a:ext cx="3323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70C0"/>
                </a:solidFill>
              </a:rPr>
              <a:t>Luyện tập</a:t>
            </a:r>
            <a:endParaRPr lang="vi-VN" sz="4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Xung quanh vật nào sau đây có từ trường?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Bóng đèn điện đang sáng.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Cuộn dây đồng nằm trên kệ.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Trả lời :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Xung quanh bóng đèn điện đang sáng có từ trường vì lúc này trong bóng đèn điện có dòng điện chạy qua.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Xung quanh cuộn dây đồng nằm trên kệ không có từ trường vì trong cuộn dây không có dòng điện.</a:t>
            </a:r>
          </a:p>
        </p:txBody>
      </p:sp>
    </p:spTree>
    <p:extLst>
      <p:ext uri="{BB962C8B-B14F-4D97-AF65-F5344CB8AC3E}">
        <p14:creationId xmlns:p14="http://schemas.microsoft.com/office/powerpoint/2010/main" val="20722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874693"/>
            <a:ext cx="9189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690255"/>
            <a:ext cx="9189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6201" y="20574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dirty="0" smtClean="0"/>
              <a:t>VIDEO</a:t>
            </a:r>
          </a:p>
          <a:p>
            <a:pPr marL="0" indent="0">
              <a:buNone/>
            </a:pPr>
            <a:r>
              <a:rPr lang="en-US" dirty="0"/>
              <a:t>https://www.youtube.com/watch?v=HYm1GO10n4k</a:t>
            </a:r>
          </a:p>
        </p:txBody>
      </p:sp>
    </p:spTree>
    <p:extLst>
      <p:ext uri="{BB962C8B-B14F-4D97-AF65-F5344CB8AC3E}">
        <p14:creationId xmlns:p14="http://schemas.microsoft.com/office/powerpoint/2010/main" val="36758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49156"/>
          <p:cNvSpPr txBox="1"/>
          <p:nvPr/>
        </p:nvSpPr>
        <p:spPr>
          <a:xfrm>
            <a:off x="104774" y="233680"/>
            <a:ext cx="286702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8" name="Text Box 49157"/>
          <p:cNvSpPr txBox="1"/>
          <p:nvPr/>
        </p:nvSpPr>
        <p:spPr>
          <a:xfrm>
            <a:off x="3328988" y="685800"/>
            <a:ext cx="57912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gõ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59" name="Text Box 49158"/>
          <p:cNvSpPr txBox="1"/>
          <p:nvPr/>
        </p:nvSpPr>
        <p:spPr>
          <a:xfrm>
            <a:off x="3352800" y="2919413"/>
            <a:ext cx="57912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C1: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xung quanh nam châm được sắp xếp như thế nào</a:t>
            </a:r>
            <a:r>
              <a:rPr sz="24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49160" name="Text Box 49159"/>
          <p:cNvSpPr txBox="1"/>
          <p:nvPr/>
        </p:nvSpPr>
        <p:spPr>
          <a:xfrm>
            <a:off x="0" y="1066800"/>
            <a:ext cx="3224214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?3.</a:t>
            </a:r>
            <a:r>
              <a:rPr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</a:t>
            </a:r>
            <a:r>
              <a:rPr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9161" name="Text Box 49160"/>
          <p:cNvSpPr txBox="1"/>
          <p:nvPr/>
        </p:nvSpPr>
        <p:spPr>
          <a:xfrm>
            <a:off x="3462338" y="3776663"/>
            <a:ext cx="5638800" cy="11969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 3" pitchFamily="18" charset="2"/>
              </a:rPr>
              <a:t></a:t>
            </a:r>
            <a:r>
              <a:rPr sz="240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 mạt sắt được sắp xếp thành những đường cong nối từ cực này sang cực kia của nam châm</a:t>
            </a:r>
            <a:r>
              <a:rPr sz="24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49162" name="Text Box 49161"/>
          <p:cNvSpPr txBox="1"/>
          <p:nvPr/>
        </p:nvSpPr>
        <p:spPr>
          <a:xfrm>
            <a:off x="104774" y="3429000"/>
            <a:ext cx="2819400" cy="2677656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mạt sắt được xếp theo hình cong xung quanh nam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dirty="0" smtClean="0">
                <a:latin typeface="Times New Roman" pitchFamily="18" charset="0"/>
                <a:cs typeface="Times New Roman" pitchFamily="18" charset="0"/>
              </a:rPr>
              <a:t>được gọi là từ phổ.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72" name="Group 49171"/>
          <p:cNvGrpSpPr/>
          <p:nvPr/>
        </p:nvGrpSpPr>
        <p:grpSpPr>
          <a:xfrm>
            <a:off x="3429000" y="498100"/>
            <a:ext cx="5486400" cy="2286000"/>
            <a:chOff x="2160" y="435"/>
            <a:chExt cx="3456" cy="1440"/>
          </a:xfrm>
        </p:grpSpPr>
        <p:pic>
          <p:nvPicPr>
            <p:cNvPr id="49163" name="Picture 49162" descr="250px-Magnet08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49166" name="Group 49165"/>
            <p:cNvGrpSpPr/>
            <p:nvPr/>
          </p:nvGrpSpPr>
          <p:grpSpPr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49164" name="Rectangle 49163"/>
              <p:cNvSpPr/>
              <p:nvPr/>
            </p:nvSpPr>
            <p:spPr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9165" name="Rectangle 49164"/>
              <p:cNvSpPr/>
              <p:nvPr/>
            </p:nvSpPr>
            <p:spPr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</a:p>
            </p:txBody>
          </p:sp>
        </p:grpSp>
      </p:grpSp>
      <p:pic>
        <p:nvPicPr>
          <p:cNvPr id="5143" name="Picture 2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1680" y="2687320"/>
            <a:ext cx="5747385" cy="228663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186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/>
      <p:bldP spid="49159" grpId="0"/>
      <p:bldP spid="49159" grpId="1"/>
      <p:bldP spid="49160" grpId="0"/>
      <p:bldP spid="49161" grpId="0" animBg="1"/>
      <p:bldP spid="49161" grpId="1" animBg="1"/>
      <p:bldP spid="491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1116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04800" y="404503"/>
            <a:ext cx="297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II.Từ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723" y="1321975"/>
            <a:ext cx="8915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+ Hình ảnh các đường mạt sắt sắp xếp xung quanh nam châm được gọi là từ phổ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784" y="2700151"/>
            <a:ext cx="891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+ Từ </a:t>
            </a:r>
            <a:r>
              <a:rPr lang="nl-NL" sz="3200" dirty="0">
                <a:latin typeface="Times New Roman" pitchFamily="18" charset="0"/>
                <a:cs typeface="Times New Roman" pitchFamily="18" charset="0"/>
              </a:rPr>
              <a:t>phổ cho ta một hình ảnh trực quan về từ trường.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7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/>
          <p:nvPr/>
        </p:nvSpPr>
        <p:spPr>
          <a:xfrm>
            <a:off x="1752600" y="0"/>
            <a:ext cx="571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SỐ HÌNH ẢNH VỀ TỪ PHỔ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0" y="533400"/>
            <a:ext cx="2865438" cy="3116263"/>
            <a:chOff x="0" y="288"/>
            <a:chExt cx="1805" cy="1963"/>
          </a:xfrm>
        </p:grpSpPr>
        <p:pic>
          <p:nvPicPr>
            <p:cNvPr id="5120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5" name="Text Box 5"/>
            <p:cNvSpPr txBox="1"/>
            <p:nvPr/>
          </p:nvSpPr>
          <p:spPr>
            <a:xfrm>
              <a:off x="0" y="1728"/>
              <a:ext cx="1805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Góc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vuông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tinh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vân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rực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đỏ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3162300" y="576262"/>
            <a:ext cx="3200400" cy="3297514"/>
            <a:chOff x="1968" y="288"/>
            <a:chExt cx="1824" cy="2148"/>
          </a:xfrm>
        </p:grpSpPr>
        <p:pic>
          <p:nvPicPr>
            <p:cNvPr id="51207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8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8" name="Text Box 8"/>
            <p:cNvSpPr txBox="1"/>
            <p:nvPr/>
          </p:nvSpPr>
          <p:spPr>
            <a:xfrm>
              <a:off x="2016" y="1688"/>
              <a:ext cx="1776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sz="2400" err="1"/>
                <a:t>nh mũ giải ngân h</a:t>
              </a:r>
              <a:r>
                <a:rPr sz="240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à trên tia hồng ngoại</a:t>
              </a:r>
              <a:endParaRPr sz="2400"/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6248400" y="567842"/>
            <a:ext cx="2819400" cy="3108325"/>
            <a:chOff x="3936" y="288"/>
            <a:chExt cx="1584" cy="1958"/>
          </a:xfrm>
        </p:grpSpPr>
        <p:pic>
          <p:nvPicPr>
            <p:cNvPr id="51210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" y="288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1" name="Text Box 11"/>
            <p:cNvSpPr txBox="1"/>
            <p:nvPr/>
          </p:nvSpPr>
          <p:spPr>
            <a:xfrm>
              <a:off x="4080" y="1728"/>
              <a:ext cx="1440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>
                  <a:latin typeface="Times New Roman" panose="02020603050405020304" pitchFamily="18" charset="0"/>
                  <a:ea typeface="Times New Roman" panose="02020603050405020304" pitchFamily="18" charset="0"/>
                </a:rPr>
                <a:t>Hamburger Gomez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152400" y="3733801"/>
            <a:ext cx="2514600" cy="3192463"/>
            <a:chOff x="96" y="2352"/>
            <a:chExt cx="1584" cy="2011"/>
          </a:xfrm>
        </p:grpSpPr>
        <p:pic>
          <p:nvPicPr>
            <p:cNvPr id="51213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4" name="Text Box 14"/>
            <p:cNvSpPr txBox="1"/>
            <p:nvPr/>
          </p:nvSpPr>
          <p:spPr>
            <a:xfrm>
              <a:off x="184" y="3840"/>
              <a:ext cx="1440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Quả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trứng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tinh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vân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208421" y="3703984"/>
            <a:ext cx="2514600" cy="2867026"/>
            <a:chOff x="1992" y="2352"/>
            <a:chExt cx="1584" cy="1806"/>
          </a:xfrm>
        </p:grpSpPr>
        <p:pic>
          <p:nvPicPr>
            <p:cNvPr id="51216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92" y="2352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7" name="Text Box 17"/>
            <p:cNvSpPr txBox="1"/>
            <p:nvPr/>
          </p:nvSpPr>
          <p:spPr>
            <a:xfrm>
              <a:off x="2124" y="3867"/>
              <a:ext cx="1336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phổ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hoả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18"/>
          <p:cNvGrpSpPr/>
          <p:nvPr/>
        </p:nvGrpSpPr>
        <p:grpSpPr>
          <a:xfrm>
            <a:off x="6400800" y="3683000"/>
            <a:ext cx="2743200" cy="3098800"/>
            <a:chOff x="3984" y="2464"/>
            <a:chExt cx="1728" cy="1952"/>
          </a:xfrm>
        </p:grpSpPr>
        <p:pic>
          <p:nvPicPr>
            <p:cNvPr id="51219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4" y="2464"/>
              <a:ext cx="1584" cy="14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20" name="Text Box 20"/>
            <p:cNvSpPr txBox="1"/>
            <p:nvPr/>
          </p:nvSpPr>
          <p:spPr>
            <a:xfrm>
              <a:off x="4080" y="3898"/>
              <a:ext cx="163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Những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“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chiếc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nhẫn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”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sao</a:t>
              </a:r>
              <a:r>
                <a:rPr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sz="2400" dirty="0" err="1">
                  <a:latin typeface="Times New Roman" panose="02020603050405020304" pitchFamily="18" charset="0"/>
                  <a:ea typeface="Times New Roman" panose="02020603050405020304" pitchFamily="18" charset="0"/>
                </a:rPr>
                <a:t>thổ</a:t>
              </a:r>
              <a:endParaRPr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3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81000" y="381000"/>
            <a:ext cx="42325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altLang="en-US" sz="32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8915" descr="20672276_images1254588_EM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05800" cy="6223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85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25" name="Text Box 50224"/>
          <p:cNvSpPr txBox="1"/>
          <p:nvPr/>
        </p:nvSpPr>
        <p:spPr>
          <a:xfrm>
            <a:off x="76200" y="838200"/>
            <a:ext cx="3124200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nọ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latin typeface="+mj-lt"/>
              </a:rPr>
              <a:t>là các đường sức từ</a:t>
            </a:r>
          </a:p>
        </p:txBody>
      </p:sp>
      <p:pic>
        <p:nvPicPr>
          <p:cNvPr id="19" name="Picture 18" descr="250px-Magnet08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991612"/>
            <a:ext cx="5486400" cy="3046988"/>
          </a:xfrm>
          <a:prstGeom prst="rect">
            <a:avLst/>
          </a:prstGeom>
          <a:solidFill>
            <a:srgbClr val="660066"/>
          </a:solidFill>
          <a:ln w="254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" name="Arc 11"/>
          <p:cNvSpPr/>
          <p:nvPr/>
        </p:nvSpPr>
        <p:spPr>
          <a:xfrm rot="-10800000" flipV="1">
            <a:off x="3876675" y="2519362"/>
            <a:ext cx="4310063" cy="933450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Arc 12"/>
          <p:cNvSpPr/>
          <p:nvPr/>
        </p:nvSpPr>
        <p:spPr>
          <a:xfrm flipV="1">
            <a:off x="3905250" y="1395412"/>
            <a:ext cx="4267200" cy="1128713"/>
          </a:xfrm>
          <a:custGeom>
            <a:avLst/>
            <a:gdLst>
              <a:gd name="txL" fmla="*/ 0 w 43200"/>
              <a:gd name="txT" fmla="*/ 0 h 34079"/>
              <a:gd name="txR" fmla="*/ 43200 w 43200"/>
              <a:gd name="txB" fmla="*/ 34079 h 34079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4079" fill="none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</a:path>
              <a:path w="43200" h="34079" stroke="0">
                <a:moveTo>
                  <a:pt x="40243" y="1571"/>
                </a:moveTo>
                <a:cubicBezTo>
                  <a:pt x="42179" y="4880"/>
                  <a:pt x="43200" y="8645"/>
                  <a:pt x="43200" y="12479"/>
                </a:cubicBezTo>
                <a:cubicBezTo>
                  <a:pt x="43200" y="24408"/>
                  <a:pt x="33529" y="34079"/>
                  <a:pt x="21600" y="34079"/>
                </a:cubicBezTo>
                <a:cubicBezTo>
                  <a:pt x="9670" y="34079"/>
                  <a:pt x="0" y="24408"/>
                  <a:pt x="0" y="12479"/>
                </a:cubicBezTo>
                <a:cubicBezTo>
                  <a:pt x="-1" y="8008"/>
                  <a:pt x="1386" y="3648"/>
                  <a:pt x="3969" y="-1"/>
                </a:cubicBezTo>
                <a:lnTo>
                  <a:pt x="21600" y="12479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Arc 10"/>
          <p:cNvSpPr/>
          <p:nvPr/>
        </p:nvSpPr>
        <p:spPr>
          <a:xfrm flipV="1">
            <a:off x="3700463" y="1143000"/>
            <a:ext cx="4686300" cy="1395412"/>
          </a:xfrm>
          <a:custGeom>
            <a:avLst/>
            <a:gdLst>
              <a:gd name="txL" fmla="*/ 0 w 43200"/>
              <a:gd name="txT" fmla="*/ 0 h 35106"/>
              <a:gd name="txR" fmla="*/ 43200 w 43200"/>
              <a:gd name="txB" fmla="*/ 35106 h 35106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3200" h="35106" fill="none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</a:path>
              <a:path w="43200" h="35106" stroke="0">
                <a:moveTo>
                  <a:pt x="38456" y="-1"/>
                </a:moveTo>
                <a:cubicBezTo>
                  <a:pt x="41526" y="3831"/>
                  <a:pt x="43200" y="8595"/>
                  <a:pt x="43200" y="13506"/>
                </a:cubicBezTo>
                <a:cubicBezTo>
                  <a:pt x="43200" y="25435"/>
                  <a:pt x="33529" y="35106"/>
                  <a:pt x="21600" y="35106"/>
                </a:cubicBezTo>
                <a:cubicBezTo>
                  <a:pt x="9670" y="35106"/>
                  <a:pt x="0" y="25435"/>
                  <a:pt x="0" y="13506"/>
                </a:cubicBezTo>
                <a:cubicBezTo>
                  <a:pt x="-1" y="9101"/>
                  <a:pt x="1346" y="4802"/>
                  <a:pt x="3858" y="1184"/>
                </a:cubicBezTo>
                <a:lnTo>
                  <a:pt x="21600" y="13506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Arc 12"/>
          <p:cNvSpPr/>
          <p:nvPr/>
        </p:nvSpPr>
        <p:spPr>
          <a:xfrm rot="-10800000" flipV="1">
            <a:off x="3586163" y="2547937"/>
            <a:ext cx="4876800" cy="1143000"/>
          </a:xfrm>
          <a:custGeom>
            <a:avLst/>
            <a:gdLst>
              <a:gd name="txL" fmla="*/ 0 w 43200"/>
              <a:gd name="txT" fmla="*/ 0 h 35397"/>
              <a:gd name="txR" fmla="*/ 43200 w 43200"/>
              <a:gd name="txB" fmla="*/ 35397 h 35397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43200" h="35397" fill="none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</a:path>
              <a:path w="43200" h="35397" stroke="0">
                <a:moveTo>
                  <a:pt x="38718" y="623"/>
                </a:moveTo>
                <a:cubicBezTo>
                  <a:pt x="41624" y="4400"/>
                  <a:pt x="43200" y="9031"/>
                  <a:pt x="43200" y="13797"/>
                </a:cubicBezTo>
                <a:cubicBezTo>
                  <a:pt x="43200" y="25726"/>
                  <a:pt x="33529" y="35397"/>
                  <a:pt x="21600" y="35397"/>
                </a:cubicBezTo>
                <a:cubicBezTo>
                  <a:pt x="9670" y="35397"/>
                  <a:pt x="0" y="25726"/>
                  <a:pt x="0" y="13797"/>
                </a:cubicBezTo>
                <a:cubicBezTo>
                  <a:pt x="-1" y="8757"/>
                  <a:pt x="1761" y="3877"/>
                  <a:pt x="4980" y="-1"/>
                </a:cubicBezTo>
                <a:lnTo>
                  <a:pt x="21600" y="13797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Arc 17"/>
          <p:cNvSpPr/>
          <p:nvPr/>
        </p:nvSpPr>
        <p:spPr>
          <a:xfrm rot="-10800000" flipH="1">
            <a:off x="7616825" y="1681162"/>
            <a:ext cx="1198563" cy="86836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rc 18"/>
          <p:cNvSpPr/>
          <p:nvPr/>
        </p:nvSpPr>
        <p:spPr>
          <a:xfrm rot="-10800000" flipH="1" flipV="1">
            <a:off x="7773988" y="2546350"/>
            <a:ext cx="1069975" cy="6302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0"/>
          <p:cNvSpPr/>
          <p:nvPr/>
        </p:nvSpPr>
        <p:spPr>
          <a:xfrm>
            <a:off x="7705725" y="2524125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Arc 14"/>
          <p:cNvSpPr/>
          <p:nvPr/>
        </p:nvSpPr>
        <p:spPr>
          <a:xfrm flipH="1">
            <a:off x="3200400" y="2514600"/>
            <a:ext cx="1266825" cy="8080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Arc 15"/>
          <p:cNvSpPr/>
          <p:nvPr/>
        </p:nvSpPr>
        <p:spPr>
          <a:xfrm flipH="1" flipV="1">
            <a:off x="3171825" y="1952625"/>
            <a:ext cx="1181100" cy="5397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0" y="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9"/>
          <p:cNvSpPr/>
          <p:nvPr/>
        </p:nvSpPr>
        <p:spPr>
          <a:xfrm>
            <a:off x="3124200" y="2533650"/>
            <a:ext cx="1143000" cy="0"/>
          </a:xfrm>
          <a:prstGeom prst="line">
            <a:avLst/>
          </a:prstGeom>
          <a:ln w="76200" cap="flat" cmpd="sng">
            <a:solidFill>
              <a:srgbClr val="0000CC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3" name="Group 32"/>
          <p:cNvGrpSpPr/>
          <p:nvPr/>
        </p:nvGrpSpPr>
        <p:grpSpPr>
          <a:xfrm>
            <a:off x="4057650" y="2281237"/>
            <a:ext cx="3962400" cy="457200"/>
            <a:chOff x="2640" y="960"/>
            <a:chExt cx="2400" cy="240"/>
          </a:xfrm>
        </p:grpSpPr>
        <p:sp>
          <p:nvSpPr>
            <p:cNvPr id="34" name="Rectangle 33"/>
            <p:cNvSpPr/>
            <p:nvPr/>
          </p:nvSpPr>
          <p:spPr>
            <a:xfrm>
              <a:off x="3840" y="960"/>
              <a:ext cx="1200" cy="240"/>
            </a:xfrm>
            <a:prstGeom prst="rect">
              <a:avLst/>
            </a:prstGeom>
            <a:solidFill>
              <a:srgbClr val="0000FF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40" y="960"/>
              <a:ext cx="1200" cy="240"/>
            </a:xfrm>
            <a:prstGeom prst="rect">
              <a:avLst/>
            </a:prstGeom>
            <a:solidFill>
              <a:srgbClr val="FF0000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r>
                <a:rPr sz="240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</a:p>
          </p:txBody>
        </p:sp>
      </p:grpSp>
      <p:sp>
        <p:nvSpPr>
          <p:cNvPr id="36" name="Text Box 50225"/>
          <p:cNvSpPr txBox="1"/>
          <p:nvPr/>
        </p:nvSpPr>
        <p:spPr>
          <a:xfrm>
            <a:off x="3629025" y="5029200"/>
            <a:ext cx="4648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400" b="1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 sức từ</a:t>
            </a:r>
            <a:endParaRPr sz="4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2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g.loigiaihay.com/picture/2022/0322/1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13316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04800" y="228600"/>
            <a:ext cx="510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vi-VN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Cách vẽ đường 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93043"/>
            <a:ext cx="9067800" cy="41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5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098" name="Picture 2" descr="https://img.loigiaihay.com/picture/2022/0322/1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6224"/>
            <a:ext cx="40386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loigiaihay.com/picture/2022/0322/1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3733800"/>
            <a:ext cx="8776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?5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Hãy nhận xét về hình dạng đường sức từ Hình 19.5 và sự sắp xếp các mạt sắt ở từ phổ Hình 19.3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Có thể nhận biết từ trường mạnh yếu qua các đường sức từ không?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04800"/>
            <a:ext cx="3886200" cy="2286000"/>
            <a:chOff x="2160" y="435"/>
            <a:chExt cx="3456" cy="1440"/>
          </a:xfrm>
        </p:grpSpPr>
        <p:pic>
          <p:nvPicPr>
            <p:cNvPr id="3" name="Picture 2" descr="250px-Magnet08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</a:p>
            </p:txBody>
          </p:sp>
        </p:grpSp>
      </p:grpSp>
      <p:pic>
        <p:nvPicPr>
          <p:cNvPr id="7" name="Picture 4" descr="https://img.loigiaihay.com/picture/2022/0322/1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50225"/>
          <p:cNvSpPr txBox="1"/>
          <p:nvPr/>
        </p:nvSpPr>
        <p:spPr>
          <a:xfrm>
            <a:off x="-251791" y="2690813"/>
            <a:ext cx="4648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H.19.3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64" y="4272677"/>
            <a:ext cx="8700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Trả lời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Hình dạng đường sức từ Hình 19.5 giống với sự sắp xếp các mạt sắt ở từ phổ Hình 19.3: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Chúng đều là những đường cong khép kín nối từ cực này sang cực kia của nam châm.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Càng ra xa nam châm, các đường này càng thưa dần và mở rộng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282940"/>
            <a:ext cx="8305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Hãy nhận xét về hình dạng đường sức từ Hình 19.5 và sự sắp xếp các mạt sắt ở từ phổ Hình 19.3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7" name="Rectangle 6"/>
          <p:cNvSpPr/>
          <p:nvPr/>
        </p:nvSpPr>
        <p:spPr>
          <a:xfrm>
            <a:off x="281609" y="4576332"/>
            <a:ext cx="8624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thể nhận biết từ trường mạnh yếu dựa vào độ mau, thưa của các đường sức từ: chỗ đường sức từ càng mau thì từ trường càng mạnh, chỗ đường sức từ càng thưa thì từ trường càng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304800"/>
            <a:ext cx="3886200" cy="2286000"/>
            <a:chOff x="2160" y="435"/>
            <a:chExt cx="3456" cy="1440"/>
          </a:xfrm>
        </p:grpSpPr>
        <p:pic>
          <p:nvPicPr>
            <p:cNvPr id="8" name="Picture 7" descr="250px-Magnet087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0" y="435"/>
              <a:ext cx="3456" cy="1440"/>
            </a:xfrm>
            <a:prstGeom prst="rect">
              <a:avLst/>
            </a:prstGeom>
            <a:solidFill>
              <a:srgbClr val="660066"/>
            </a:solidFill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2688" y="978"/>
              <a:ext cx="2304" cy="240"/>
              <a:chOff x="2640" y="960"/>
              <a:chExt cx="2400" cy="2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840" y="960"/>
                <a:ext cx="1200" cy="240"/>
              </a:xfrm>
              <a:prstGeom prst="rect">
                <a:avLst/>
              </a:prstGeom>
              <a:solidFill>
                <a:srgbClr val="0000FF"/>
              </a:solidFill>
              <a:ln w="254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640" y="960"/>
                <a:ext cx="1200" cy="240"/>
              </a:xfrm>
              <a:prstGeom prst="rect">
                <a:avLst/>
              </a:prstGeom>
              <a:solidFill>
                <a:srgbClr val="FF0000"/>
              </a:solidFill>
              <a:ln w="2857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/>
                <a:r>
                  <a:rPr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</a:p>
            </p:txBody>
          </p:sp>
        </p:grpSp>
      </p:grpSp>
      <p:pic>
        <p:nvPicPr>
          <p:cNvPr id="12" name="Picture 4" descr="https://img.loigiaihay.com/picture/2022/0322/19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0225"/>
          <p:cNvSpPr txBox="1"/>
          <p:nvPr/>
        </p:nvSpPr>
        <p:spPr>
          <a:xfrm>
            <a:off x="-251791" y="2690813"/>
            <a:ext cx="4648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H.19.3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3452813"/>
            <a:ext cx="86244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thể nhận biết từ trường mạnh yếu qua các đường sức từ không?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04800" y="434320"/>
            <a:ext cx="3733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III .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6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6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8357" y="1615617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ác đường sức từ cho phép mô tả từ 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922" y="2461280"/>
            <a:ext cx="89915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 dirty="0" smtClean="0">
                <a:latin typeface="Times New Roman" pitchFamily="18" charset="0"/>
                <a:cs typeface="Times New Roman" pitchFamily="18" charset="0"/>
              </a:rPr>
              <a:t>+ Hướng của đường sức từ tại một vị trí nhất định được quy ước là hướng nam – bắc của kim nam châm đặt tại vị trí đó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(vào Nam ra Bắc)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36" y="58111"/>
            <a:ext cx="9033164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FF"/>
                </a:solidFill>
                <a:latin typeface="+mj-lt"/>
              </a:rPr>
              <a:t>Cho hai thanh nam châm thẳng đặt gần nhau. Hãy chỉ rõ tên các cực của kim nam châm và hai thanh nam châm</a:t>
            </a:r>
            <a:r>
              <a:rPr lang="vi-VN" sz="2800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1266" name="Picture 2" descr="https://img.loigiaihay.com/picture/2022/0322/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" y="1153809"/>
            <a:ext cx="8077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mg.loigiaihay.com/picture/2022/0322/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153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4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27710"/>
            <a:ext cx="9116290" cy="3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418" y="3673257"/>
            <a:ext cx="893618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: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biết được đặc điểm của từ trường xung quanh nam châm là: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là đường cong, hình dạng đối xứng qua trục của thanh nam châm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có chiều đi ra từ cực bắc và đi vào cực nam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Đường sức từ càng mau thì từ trường càng mạnh, đường sức từ càng thưa thì từ trường càng yếu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470357"/>
            <a:ext cx="4876800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=&gt;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song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trục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châm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khảo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pháp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Chiều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sức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Bắc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(N) sang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cực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Nam (S).</a:t>
            </a:r>
          </a:p>
        </p:txBody>
      </p:sp>
      <p:pic>
        <p:nvPicPr>
          <p:cNvPr id="14338" name="Picture 2" descr="https://img.loigiaihay.com/picture/2022/0322/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733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https://www.youtube.com/watch?v=ZAarYXI_zaE</a:t>
            </a:r>
          </a:p>
        </p:txBody>
      </p:sp>
    </p:spTree>
    <p:extLst>
      <p:ext uri="{BB962C8B-B14F-4D97-AF65-F5344CB8AC3E}">
        <p14:creationId xmlns:p14="http://schemas.microsoft.com/office/powerpoint/2010/main" val="31983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038350" y="2625070"/>
            <a:ext cx="1133475" cy="450850"/>
            <a:chOff x="4062" y="3132"/>
            <a:chExt cx="714" cy="284"/>
          </a:xfrm>
        </p:grpSpPr>
        <p:sp>
          <p:nvSpPr>
            <p:cNvPr id="11267" name="Rectangle 4"/>
            <p:cNvSpPr/>
            <p:nvPr/>
          </p:nvSpPr>
          <p:spPr>
            <a:xfrm rot="-2417075">
              <a:off x="4062" y="3132"/>
              <a:ext cx="432" cy="96"/>
            </a:xfrm>
            <a:prstGeom prst="rect">
              <a:avLst/>
            </a:prstGeom>
            <a:solidFill>
              <a:srgbClr val="FF3300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1268" name="Rectangle 5"/>
            <p:cNvSpPr/>
            <p:nvPr/>
          </p:nvSpPr>
          <p:spPr>
            <a:xfrm rot="-2417075">
              <a:off x="4344" y="3320"/>
              <a:ext cx="432" cy="96"/>
            </a:xfrm>
            <a:prstGeom prst="rect">
              <a:avLst/>
            </a:prstGeom>
            <a:solidFill>
              <a:srgbClr val="00CCFF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ObliqueTopLeft">
                <a:rot lat="3000000" lon="390000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CCFF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1269" name="Line 6"/>
          <p:cNvSpPr/>
          <p:nvPr/>
        </p:nvSpPr>
        <p:spPr>
          <a:xfrm>
            <a:off x="2681288" y="1437620"/>
            <a:ext cx="0" cy="1295400"/>
          </a:xfrm>
          <a:prstGeom prst="line">
            <a:avLst/>
          </a:prstGeom>
          <a:ln w="19050" cap="flat" cmpd="sng">
            <a:solidFill>
              <a:srgbClr val="CC99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Group 17"/>
          <p:cNvGrpSpPr/>
          <p:nvPr/>
        </p:nvGrpSpPr>
        <p:grpSpPr>
          <a:xfrm>
            <a:off x="2952750" y="2352020"/>
            <a:ext cx="1704975" cy="1358900"/>
            <a:chOff x="4620" y="2640"/>
            <a:chExt cx="1074" cy="856"/>
          </a:xfrm>
        </p:grpSpPr>
        <p:sp>
          <p:nvSpPr>
            <p:cNvPr id="11275" name="Text Box 18"/>
            <p:cNvSpPr txBox="1"/>
            <p:nvPr/>
          </p:nvSpPr>
          <p:spPr>
            <a:xfrm>
              <a:off x="5550" y="3246"/>
              <a:ext cx="144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1276" name="Text Box 19"/>
            <p:cNvSpPr txBox="1"/>
            <p:nvPr/>
          </p:nvSpPr>
          <p:spPr>
            <a:xfrm>
              <a:off x="4620" y="2640"/>
              <a:ext cx="23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1277" name="Line 20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1752600" y="1361420"/>
            <a:ext cx="1828800" cy="76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marL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lvl="2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lvl="3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lvl="4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 eaLnBrk="1" hangingPunct="1"/>
            <a:endParaRPr>
              <a:solidFill>
                <a:srgbClr val="000000"/>
              </a:solidFill>
              <a:latin typeface="Verdana" panose="020B0604030504040204" pitchFamily="34" charset="0"/>
              <a:ea typeface="Arial" panose="020B0604020202020204" pitchFamily="34" charset="0"/>
            </a:endParaRPr>
          </a:p>
        </p:txBody>
      </p:sp>
      <p:grpSp>
        <p:nvGrpSpPr>
          <p:cNvPr id="7" name="Group 30"/>
          <p:cNvGrpSpPr/>
          <p:nvPr/>
        </p:nvGrpSpPr>
        <p:grpSpPr>
          <a:xfrm>
            <a:off x="5972175" y="3237845"/>
            <a:ext cx="838200" cy="1905000"/>
            <a:chOff x="4992" y="3120"/>
            <a:chExt cx="528" cy="1200"/>
          </a:xfrm>
        </p:grpSpPr>
        <p:pic>
          <p:nvPicPr>
            <p:cNvPr id="11288" name="Picture 31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89" name="Rectangle 32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33"/>
          <p:cNvGrpSpPr/>
          <p:nvPr/>
        </p:nvGrpSpPr>
        <p:grpSpPr>
          <a:xfrm rot="3717964">
            <a:off x="5867400" y="2504420"/>
            <a:ext cx="1390650" cy="1390650"/>
            <a:chOff x="2436" y="1920"/>
            <a:chExt cx="876" cy="876"/>
          </a:xfrm>
        </p:grpSpPr>
        <p:grpSp>
          <p:nvGrpSpPr>
            <p:cNvPr id="11291" name="Group 34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1292" name="AutoShape 35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1293" name="AutoShape 36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1294" name="Oval 37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50701" y="152400"/>
            <a:ext cx="6463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/>
              <a:t> </a:t>
            </a:r>
            <a:r>
              <a:rPr lang="nl-NL" sz="2800" dirty="0"/>
              <a:t>Nhận biết từ trường của thành nam châm.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304800" y="5493603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 smtClean="0"/>
              <a:t>Sau khi tiến hành thí nghiệm vừa rồi : Các em hãy </a:t>
            </a:r>
            <a:r>
              <a:rPr lang="nl-NL" sz="2800" dirty="0"/>
              <a:t>nhận xét hướng của kim nam châm so với hướng ban đầu </a:t>
            </a:r>
            <a:r>
              <a:rPr lang="nl-NL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29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3.33333E-6 L -0.27813 3.33333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2.22222E-6 L -0.28021 -2.22222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20000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" y="2362199"/>
            <a:ext cx="8816546" cy="138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9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70" y="457200"/>
            <a:ext cx="871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/>
              <a:t> </a:t>
            </a:r>
            <a:r>
              <a:rPr lang="en-US" sz="3200" dirty="0"/>
              <a:t>Nhận </a:t>
            </a:r>
            <a:r>
              <a:rPr lang="en-US" sz="3200" dirty="0" err="1"/>
              <a:t>biết</a:t>
            </a:r>
            <a:r>
              <a:rPr lang="en-US" sz="3200" dirty="0"/>
              <a:t> 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/>
              <a:t>trường của dây dẫn mang dòng điện.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362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 nghiệm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Oersted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470" y="2743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https://www.youtube.com/watch?v=qwFD39v7csw&amp;t=55s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011281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https://www.youtube.com/watch?v=TDqhQslcVDk</a:t>
            </a:r>
          </a:p>
        </p:txBody>
      </p:sp>
    </p:spTree>
    <p:extLst>
      <p:ext uri="{BB962C8B-B14F-4D97-AF65-F5344CB8AC3E}">
        <p14:creationId xmlns:p14="http://schemas.microsoft.com/office/powerpoint/2010/main" val="348812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43600" y="3268662"/>
            <a:ext cx="1676400" cy="1412875"/>
            <a:chOff x="4620" y="2640"/>
            <a:chExt cx="1074" cy="843"/>
          </a:xfrm>
        </p:grpSpPr>
        <p:sp>
          <p:nvSpPr>
            <p:cNvPr id="13317" name="Text Box 3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18" name="Text Box 4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19" name="Line 5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grpSp>
        <p:nvGrpSpPr>
          <p:cNvPr id="3" name="Group 6"/>
          <p:cNvGrpSpPr/>
          <p:nvPr/>
        </p:nvGrpSpPr>
        <p:grpSpPr>
          <a:xfrm>
            <a:off x="9725025" y="3944937"/>
            <a:ext cx="838200" cy="1905000"/>
            <a:chOff x="4992" y="3120"/>
            <a:chExt cx="528" cy="1200"/>
          </a:xfrm>
        </p:grpSpPr>
        <p:pic>
          <p:nvPicPr>
            <p:cNvPr id="13321" name="Picture 7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22" name="Rectangle 8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 rot="3717964">
            <a:off x="9620250" y="3211512"/>
            <a:ext cx="1390650" cy="1390650"/>
            <a:chOff x="2436" y="1920"/>
            <a:chExt cx="876" cy="876"/>
          </a:xfrm>
        </p:grpSpPr>
        <p:grpSp>
          <p:nvGrpSpPr>
            <p:cNvPr id="13324" name="Group 10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25" name="AutoShape 11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26" name="AutoShape 12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27" name="Oval 13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10353675" y="4387850"/>
            <a:ext cx="838200" cy="1905000"/>
            <a:chOff x="4992" y="3120"/>
            <a:chExt cx="528" cy="1200"/>
          </a:xfrm>
        </p:grpSpPr>
        <p:pic>
          <p:nvPicPr>
            <p:cNvPr id="13329" name="Picture 15" descr="tay 2"/>
            <p:cNvPicPr>
              <a:picLocks noChangeAspect="1"/>
            </p:cNvPicPr>
            <p:nvPr/>
          </p:nvPicPr>
          <p:blipFill>
            <a:blip r:embed="rId2"/>
            <a:srcRect t="4239"/>
            <a:stretch>
              <a:fillRect/>
            </a:stretch>
          </p:blipFill>
          <p:spPr>
            <a:xfrm>
              <a:off x="4992" y="3936"/>
              <a:ext cx="528" cy="3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30" name="Rectangle 16"/>
            <p:cNvSpPr/>
            <p:nvPr/>
          </p:nvSpPr>
          <p:spPr>
            <a:xfrm>
              <a:off x="5340" y="3120"/>
              <a:ext cx="29" cy="816"/>
            </a:xfrm>
            <a:prstGeom prst="rect">
              <a:avLst/>
            </a:prstGeom>
            <a:solidFill>
              <a:srgbClr val="CCCC00"/>
            </a:solidFill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17"/>
          <p:cNvGrpSpPr/>
          <p:nvPr/>
        </p:nvGrpSpPr>
        <p:grpSpPr>
          <a:xfrm rot="3717964">
            <a:off x="10248900" y="3706812"/>
            <a:ext cx="1390650" cy="1390650"/>
            <a:chOff x="2436" y="1920"/>
            <a:chExt cx="876" cy="876"/>
          </a:xfrm>
        </p:grpSpPr>
        <p:grpSp>
          <p:nvGrpSpPr>
            <p:cNvPr id="13332" name="Group 18"/>
            <p:cNvGrpSpPr/>
            <p:nvPr/>
          </p:nvGrpSpPr>
          <p:grpSpPr>
            <a:xfrm rot="3900000">
              <a:off x="2820" y="1956"/>
              <a:ext cx="96" cy="816"/>
              <a:chOff x="1536" y="1248"/>
              <a:chExt cx="96" cy="960"/>
            </a:xfrm>
          </p:grpSpPr>
          <p:sp>
            <p:nvSpPr>
              <p:cNvPr id="13333" name="AutoShape 19"/>
              <p:cNvSpPr/>
              <p:nvPr/>
            </p:nvSpPr>
            <p:spPr>
              <a:xfrm>
                <a:off x="1536" y="124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0099FF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34" name="AutoShape 20"/>
              <p:cNvSpPr/>
              <p:nvPr/>
            </p:nvSpPr>
            <p:spPr>
              <a:xfrm flipV="1">
                <a:off x="1536" y="1728"/>
                <a:ext cx="96" cy="480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13335" name="Oval 21"/>
            <p:cNvSpPr/>
            <p:nvPr/>
          </p:nvSpPr>
          <p:spPr>
            <a:xfrm>
              <a:off x="2436" y="1920"/>
              <a:ext cx="876" cy="876"/>
            </a:xfrm>
            <a:prstGeom prst="ellipse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13336" name="Group 22"/>
          <p:cNvGrpSpPr/>
          <p:nvPr/>
        </p:nvGrpSpPr>
        <p:grpSpPr>
          <a:xfrm>
            <a:off x="228600" y="3268662"/>
            <a:ext cx="2847975" cy="4503738"/>
            <a:chOff x="498" y="2016"/>
            <a:chExt cx="1794" cy="2837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 rot="75522" flipH="1">
              <a:off x="2022" y="2640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grpSp>
          <p:nvGrpSpPr>
            <p:cNvPr id="13338" name="Group 24"/>
            <p:cNvGrpSpPr/>
            <p:nvPr/>
          </p:nvGrpSpPr>
          <p:grpSpPr>
            <a:xfrm>
              <a:off x="498" y="2016"/>
              <a:ext cx="1794" cy="2837"/>
              <a:chOff x="498" y="1968"/>
              <a:chExt cx="1794" cy="2837"/>
            </a:xfrm>
          </p:grpSpPr>
          <p:sp>
            <p:nvSpPr>
              <p:cNvPr id="13339" name="Freeform 25"/>
              <p:cNvSpPr/>
              <p:nvPr/>
            </p:nvSpPr>
            <p:spPr>
              <a:xfrm rot="75522" flipH="1">
                <a:off x="498" y="2063"/>
                <a:ext cx="357" cy="2742"/>
              </a:xfrm>
              <a:custGeom>
                <a:avLst/>
                <a:gdLst>
                  <a:gd name="txL" fmla="*/ 0 w 336"/>
                  <a:gd name="txT" fmla="*/ 0 h 2388"/>
                  <a:gd name="txR" fmla="*/ 336 w 336"/>
                  <a:gd name="txB" fmla="*/ 2388 h 2388"/>
                </a:gdLst>
                <a:ahLst/>
                <a:cxnLst>
                  <a:cxn ang="0">
                    <a:pos x="0" y="0"/>
                  </a:cxn>
                  <a:cxn ang="0">
                    <a:pos x="29" y="115"/>
                  </a:cxn>
                  <a:cxn ang="0">
                    <a:pos x="19" y="448"/>
                  </a:cxn>
                  <a:cxn ang="0">
                    <a:pos x="66" y="881"/>
                  </a:cxn>
                </a:cxnLst>
                <a:rect l="txL" t="txT" r="txR" b="txB"/>
                <a:pathLst>
                  <a:path w="336" h="2388">
                    <a:moveTo>
                      <a:pt x="0" y="0"/>
                    </a:moveTo>
                    <a:cubicBezTo>
                      <a:pt x="24" y="52"/>
                      <a:pt x="128" y="110"/>
                      <a:pt x="144" y="312"/>
                    </a:cubicBezTo>
                    <a:cubicBezTo>
                      <a:pt x="160" y="514"/>
                      <a:pt x="64" y="866"/>
                      <a:pt x="96" y="1212"/>
                    </a:cubicBezTo>
                    <a:cubicBezTo>
                      <a:pt x="128" y="1558"/>
                      <a:pt x="286" y="2143"/>
                      <a:pt x="336" y="2388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0" name="Line 26"/>
              <p:cNvSpPr/>
              <p:nvPr/>
            </p:nvSpPr>
            <p:spPr>
              <a:xfrm rot="75522" flipH="1" flipV="1">
                <a:off x="914" y="2065"/>
                <a:ext cx="1150" cy="720"/>
              </a:xfrm>
              <a:prstGeom prst="line">
                <a:avLst/>
              </a:prstGeom>
              <a:ln w="28575" cap="flat" cmpd="sng">
                <a:solidFill>
                  <a:srgbClr val="FF0066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341" name="Rectangle 27"/>
              <p:cNvSpPr/>
              <p:nvPr/>
            </p:nvSpPr>
            <p:spPr>
              <a:xfrm rot="75522" flipH="1">
                <a:off x="1880" y="3812"/>
                <a:ext cx="412" cy="39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prstDash val="solid"/>
                <a:miter/>
                <a:headEnd type="none" w="med" len="med"/>
                <a:tailEnd type="none" w="med" len="med"/>
              </a:ln>
              <a:scene3d>
                <a:camera prst="legacyPerspectiveTopRight">
                  <a:rot lat="600000" lon="0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13342" name="Freeform 28"/>
              <p:cNvSpPr/>
              <p:nvPr/>
            </p:nvSpPr>
            <p:spPr>
              <a:xfrm rot="75522" flipH="1">
                <a:off x="1937" y="2757"/>
                <a:ext cx="290" cy="2041"/>
              </a:xfrm>
              <a:custGeom>
                <a:avLst/>
                <a:gdLst>
                  <a:gd name="txL" fmla="*/ 0 w 406"/>
                  <a:gd name="txT" fmla="*/ 0 h 2204"/>
                  <a:gd name="txR" fmla="*/ 406 w 406"/>
                  <a:gd name="txB" fmla="*/ 2204 h 2204"/>
                </a:gdLst>
                <a:ahLst/>
                <a:cxnLst>
                  <a:cxn ang="0">
                    <a:pos x="36" y="0"/>
                  </a:cxn>
                  <a:cxn ang="0">
                    <a:pos x="27" y="106"/>
                  </a:cxn>
                  <a:cxn ang="0">
                    <a:pos x="49" y="277"/>
                  </a:cxn>
                  <a:cxn ang="0">
                    <a:pos x="0" y="653"/>
                  </a:cxn>
                </a:cxnLst>
                <a:rect l="txL" t="txT" r="txR" b="txB"/>
                <a:pathLst>
                  <a:path w="406" h="2204">
                    <a:moveTo>
                      <a:pt x="276" y="0"/>
                    </a:moveTo>
                    <a:cubicBezTo>
                      <a:pt x="264" y="60"/>
                      <a:pt x="188" y="201"/>
                      <a:pt x="204" y="356"/>
                    </a:cubicBezTo>
                    <a:cubicBezTo>
                      <a:pt x="220" y="511"/>
                      <a:pt x="406" y="624"/>
                      <a:pt x="372" y="932"/>
                    </a:cubicBezTo>
                    <a:cubicBezTo>
                      <a:pt x="338" y="1240"/>
                      <a:pt x="77" y="1939"/>
                      <a:pt x="0" y="2204"/>
                    </a:cubicBezTo>
                  </a:path>
                </a:pathLst>
              </a:custGeom>
              <a:noFill/>
              <a:ln w="28575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>
                  <a:latin typeface="Arial" panose="020B0604020202020204" pitchFamily="3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94" name="Rectangle 29"/>
              <p:cNvSpPr>
                <a:spLocks noChangeArrowheads="1"/>
              </p:cNvSpPr>
              <p:nvPr/>
            </p:nvSpPr>
            <p:spPr bwMode="auto">
              <a:xfrm rot="75522" flipH="1">
                <a:off x="864" y="1968"/>
                <a:ext cx="47" cy="111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>
                <a:lvl1pPr marL="0" lvl="0" indent="0" algn="l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lvl="1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lvl="2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lvl="3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lvl="4" indent="0" algn="l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b="0" i="0" u="none" kern="1200" baseline="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</a:lstStyle>
              <a:p>
                <a:pPr lvl="0" eaLnBrk="1" hangingPunct="1"/>
                <a:endParaRPr>
                  <a:solidFill>
                    <a:srgbClr val="000000"/>
                  </a:solidFill>
                  <a:latin typeface="Verdana" panose="020B0604030504040204" pitchFamily="34" charset="0"/>
                  <a:ea typeface="Arial" panose="020B0604020202020204" pitchFamily="34" charset="0"/>
                </a:endParaRPr>
              </a:p>
            </p:txBody>
          </p:sp>
        </p:grpSp>
      </p:grpSp>
      <p:grpSp>
        <p:nvGrpSpPr>
          <p:cNvPr id="13344" name="Group 30"/>
          <p:cNvGrpSpPr/>
          <p:nvPr/>
        </p:nvGrpSpPr>
        <p:grpSpPr>
          <a:xfrm>
            <a:off x="359385" y="3380031"/>
            <a:ext cx="2395538" cy="1857375"/>
            <a:chOff x="492" y="2084"/>
            <a:chExt cx="1509" cy="1170"/>
          </a:xfrm>
        </p:grpSpPr>
        <p:sp>
          <p:nvSpPr>
            <p:cNvPr id="13345" name="Rectangle 31"/>
            <p:cNvSpPr/>
            <p:nvPr/>
          </p:nvSpPr>
          <p:spPr>
            <a:xfrm rot="75522" flipH="1">
              <a:off x="492" y="3216"/>
              <a:ext cx="412" cy="38"/>
            </a:xfrm>
            <a:prstGeom prst="rect">
              <a:avLst/>
            </a:prstGeom>
            <a:solidFill>
              <a:schemeClr val="accent1"/>
            </a:solidFill>
            <a:ln w="9525" cap="flat" cmpd="sng">
              <a:prstDash val="solid"/>
              <a:miter/>
              <a:headEnd type="none" w="med" len="med"/>
              <a:tailEnd type="none" w="med" len="med"/>
            </a:ln>
            <a:scene3d>
              <a:camera prst="legacyPerspectiveTopRight">
                <a:rot lat="600000" lon="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6" name="Oval 32"/>
            <p:cNvSpPr/>
            <p:nvPr/>
          </p:nvSpPr>
          <p:spPr>
            <a:xfrm rot="75522" flipH="1">
              <a:off x="780" y="2084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47" name="Oval 33"/>
            <p:cNvSpPr/>
            <p:nvPr/>
          </p:nvSpPr>
          <p:spPr>
            <a:xfrm rot="75522" flipH="1">
              <a:off x="1932" y="2786"/>
              <a:ext cx="69" cy="7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48" name="Rectangle 34"/>
          <p:cNvSpPr/>
          <p:nvPr/>
        </p:nvSpPr>
        <p:spPr>
          <a:xfrm rot="75522" flipH="1">
            <a:off x="7480300" y="5815012"/>
            <a:ext cx="654050" cy="61913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349" name="Group 35"/>
          <p:cNvGrpSpPr/>
          <p:nvPr/>
        </p:nvGrpSpPr>
        <p:grpSpPr>
          <a:xfrm>
            <a:off x="5470525" y="2887662"/>
            <a:ext cx="2559050" cy="4641850"/>
            <a:chOff x="3446" y="2112"/>
            <a:chExt cx="1612" cy="2924"/>
          </a:xfrm>
        </p:grpSpPr>
        <p:sp>
          <p:nvSpPr>
            <p:cNvPr id="101" name="Rectangle 36"/>
            <p:cNvSpPr>
              <a:spLocks noChangeArrowheads="1"/>
            </p:cNvSpPr>
            <p:nvPr/>
          </p:nvSpPr>
          <p:spPr bwMode="auto">
            <a:xfrm rot="75522" flipH="1">
              <a:off x="4854" y="2736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1" name="Freeform 37"/>
            <p:cNvSpPr/>
            <p:nvPr/>
          </p:nvSpPr>
          <p:spPr>
            <a:xfrm rot="75522" flipH="1">
              <a:off x="3446" y="2208"/>
              <a:ext cx="280" cy="2781"/>
            </a:xfrm>
            <a:custGeom>
              <a:avLst/>
              <a:gdLst>
                <a:gd name="txL" fmla="*/ 0 w 336"/>
                <a:gd name="txT" fmla="*/ 0 h 2388"/>
                <a:gd name="txR" fmla="*/ 336 w 336"/>
                <a:gd name="txB" fmla="*/ 2388 h 2388"/>
              </a:gdLst>
              <a:ahLst/>
              <a:cxnLst>
                <a:cxn ang="0">
                  <a:pos x="0" y="0"/>
                </a:cxn>
                <a:cxn ang="0">
                  <a:pos x="22" y="116"/>
                </a:cxn>
                <a:cxn ang="0">
                  <a:pos x="15" y="454"/>
                </a:cxn>
                <a:cxn ang="0">
                  <a:pos x="52" y="893"/>
                </a:cxn>
              </a:cxnLst>
              <a:rect l="txL" t="txT" r="txR" b="txB"/>
              <a:pathLst>
                <a:path w="336" h="2388">
                  <a:moveTo>
                    <a:pt x="0" y="0"/>
                  </a:moveTo>
                  <a:cubicBezTo>
                    <a:pt x="24" y="52"/>
                    <a:pt x="128" y="110"/>
                    <a:pt x="144" y="312"/>
                  </a:cubicBezTo>
                  <a:cubicBezTo>
                    <a:pt x="160" y="514"/>
                    <a:pt x="64" y="866"/>
                    <a:pt x="96" y="1212"/>
                  </a:cubicBezTo>
                  <a:cubicBezTo>
                    <a:pt x="128" y="1558"/>
                    <a:pt x="286" y="2143"/>
                    <a:pt x="336" y="2388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3352" name="Line 38"/>
            <p:cNvSpPr/>
            <p:nvPr/>
          </p:nvSpPr>
          <p:spPr>
            <a:xfrm rot="75522" flipH="1" flipV="1">
              <a:off x="3746" y="2209"/>
              <a:ext cx="1150" cy="720"/>
            </a:xfrm>
            <a:prstGeom prst="line">
              <a:avLst/>
            </a:prstGeom>
            <a:ln w="28575" cap="flat" cmpd="sng">
              <a:solidFill>
                <a:srgbClr val="0000CC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3353" name="Freeform 39"/>
            <p:cNvSpPr/>
            <p:nvPr/>
          </p:nvSpPr>
          <p:spPr>
            <a:xfrm rot="75522" flipH="1">
              <a:off x="4768" y="2901"/>
              <a:ext cx="290" cy="2135"/>
            </a:xfrm>
            <a:custGeom>
              <a:avLst/>
              <a:gdLst>
                <a:gd name="txL" fmla="*/ 0 w 406"/>
                <a:gd name="txT" fmla="*/ 0 h 2204"/>
                <a:gd name="txR" fmla="*/ 406 w 406"/>
                <a:gd name="txB" fmla="*/ 2204 h 2204"/>
              </a:gdLst>
              <a:ahLst/>
              <a:cxnLst>
                <a:cxn ang="0">
                  <a:pos x="36" y="0"/>
                </a:cxn>
                <a:cxn ang="0">
                  <a:pos x="27" y="110"/>
                </a:cxn>
                <a:cxn ang="0">
                  <a:pos x="49" y="290"/>
                </a:cxn>
                <a:cxn ang="0">
                  <a:pos x="0" y="683"/>
                </a:cxn>
              </a:cxnLst>
              <a:rect l="txL" t="txT" r="txR" b="txB"/>
              <a:pathLst>
                <a:path w="406" h="2204">
                  <a:moveTo>
                    <a:pt x="276" y="0"/>
                  </a:moveTo>
                  <a:cubicBezTo>
                    <a:pt x="264" y="60"/>
                    <a:pt x="188" y="201"/>
                    <a:pt x="204" y="356"/>
                  </a:cubicBezTo>
                  <a:cubicBezTo>
                    <a:pt x="220" y="511"/>
                    <a:pt x="406" y="624"/>
                    <a:pt x="372" y="932"/>
                  </a:cubicBezTo>
                  <a:cubicBezTo>
                    <a:pt x="338" y="1240"/>
                    <a:pt x="77" y="1939"/>
                    <a:pt x="0" y="2204"/>
                  </a:cubicBezTo>
                </a:path>
              </a:pathLst>
            </a:custGeom>
            <a:noFill/>
            <a:ln w="28575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 rot="75522" flipH="1">
              <a:off x="3696" y="2112"/>
              <a:ext cx="47" cy="111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marL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lvl="1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lvl="2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lvl="3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lvl="4" indent="0" algn="l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</a:lstStyle>
            <a:p>
              <a:pPr lvl="0" eaLnBrk="1" hangingPunct="1"/>
              <a:endParaRPr>
                <a:solidFill>
                  <a:srgbClr val="000000"/>
                </a:solidFill>
                <a:latin typeface="Verdana" panose="020B060403050404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3355" name="Rectangle 41"/>
          <p:cNvSpPr/>
          <p:nvPr/>
        </p:nvSpPr>
        <p:spPr>
          <a:xfrm rot="75522" flipH="1">
            <a:off x="5410200" y="4792662"/>
            <a:ext cx="654050" cy="603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Right">
              <a:rot lat="60000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6" name="Oval 42"/>
          <p:cNvSpPr/>
          <p:nvPr/>
        </p:nvSpPr>
        <p:spPr>
          <a:xfrm rot="75522" flipH="1">
            <a:off x="5867400" y="2995612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57" name="Oval 43"/>
          <p:cNvSpPr/>
          <p:nvPr/>
        </p:nvSpPr>
        <p:spPr>
          <a:xfrm rot="75522" flipH="1">
            <a:off x="7696200" y="4110037"/>
            <a:ext cx="109538" cy="1206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hangingPunct="1"/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3" name="Group 51"/>
          <p:cNvGrpSpPr/>
          <p:nvPr/>
        </p:nvGrpSpPr>
        <p:grpSpPr>
          <a:xfrm>
            <a:off x="1295400" y="3089275"/>
            <a:ext cx="1676400" cy="1412875"/>
            <a:chOff x="4620" y="2640"/>
            <a:chExt cx="1074" cy="843"/>
          </a:xfrm>
        </p:grpSpPr>
        <p:sp>
          <p:nvSpPr>
            <p:cNvPr id="13359" name="Text Box 52"/>
            <p:cNvSpPr txBox="1"/>
            <p:nvPr/>
          </p:nvSpPr>
          <p:spPr>
            <a:xfrm>
              <a:off x="5550" y="3246"/>
              <a:ext cx="144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S</a:t>
              </a:r>
            </a:p>
          </p:txBody>
        </p:sp>
        <p:sp>
          <p:nvSpPr>
            <p:cNvPr id="13360" name="Text Box 53"/>
            <p:cNvSpPr txBox="1"/>
            <p:nvPr/>
          </p:nvSpPr>
          <p:spPr>
            <a:xfrm>
              <a:off x="4620" y="2640"/>
              <a:ext cx="239" cy="2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sz="2000" b="1">
                  <a:latin typeface="VNI-Avo" pitchFamily="2" charset="0"/>
                  <a:ea typeface="Arial" panose="020B0604020202020204" pitchFamily="34" charset="0"/>
                </a:rPr>
                <a:t>N</a:t>
              </a:r>
            </a:p>
          </p:txBody>
        </p:sp>
        <p:sp>
          <p:nvSpPr>
            <p:cNvPr id="13361" name="Line 54"/>
            <p:cNvSpPr/>
            <p:nvPr/>
          </p:nvSpPr>
          <p:spPr>
            <a:xfrm flipH="1" flipV="1">
              <a:off x="4800" y="2822"/>
              <a:ext cx="792" cy="5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13362" name="Text Box 55"/>
          <p:cNvSpPr txBox="1"/>
          <p:nvPr/>
        </p:nvSpPr>
        <p:spPr>
          <a:xfrm>
            <a:off x="754232" y="6123609"/>
            <a:ext cx="1371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66"/>
                </a:solidFill>
                <a:latin typeface="VNI-Times" pitchFamily="2" charset="0"/>
                <a:ea typeface="Arial" panose="020B0604020202020204" pitchFamily="34" charset="0"/>
              </a:rPr>
              <a:t>b</a:t>
            </a:r>
            <a:endParaRPr sz="2800" b="1" dirty="0">
              <a:solidFill>
                <a:srgbClr val="FF0066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3363" name="Text Box 56"/>
          <p:cNvSpPr txBox="1"/>
          <p:nvPr/>
        </p:nvSpPr>
        <p:spPr>
          <a:xfrm>
            <a:off x="6023631" y="6158100"/>
            <a:ext cx="1371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800" b="1" dirty="0" err="1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Hình</a:t>
            </a:r>
            <a:r>
              <a:rPr sz="2800" b="1" dirty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VNI-Times" pitchFamily="2" charset="0"/>
                <a:ea typeface="Arial" panose="020B0604020202020204" pitchFamily="34" charset="0"/>
              </a:rPr>
              <a:t>a</a:t>
            </a:r>
            <a:endParaRPr sz="2800" b="1" dirty="0">
              <a:solidFill>
                <a:srgbClr val="0000CC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66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gần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đặt</a:t>
            </a:r>
            <a:r>
              <a:rPr lang="en-US" sz="2800" dirty="0" smtClean="0">
                <a:solidFill>
                  <a:srgbClr val="FF0000"/>
                </a:solidFill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</a:rPr>
              <a:t>song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r>
              <a:rPr lang="en-US" sz="2800" dirty="0" smtClean="0">
                <a:solidFill>
                  <a:srgbClr val="FF0000"/>
                </a:solidFill>
              </a:rPr>
              <a:t> . </a:t>
            </a:r>
            <a:r>
              <a:rPr lang="en-US" sz="2800" dirty="0" err="1" smtClean="0">
                <a:solidFill>
                  <a:srgbClr val="FF0000"/>
                </a:solidFill>
              </a:rPr>
              <a:t>Quan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kim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châm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a/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chạy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b/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chạy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dây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dẫn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440032" y="3754981"/>
            <a:ext cx="344175" cy="2112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6200" y="0"/>
            <a:ext cx="8714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 smtClean="0"/>
              <a:t> </a:t>
            </a:r>
            <a:r>
              <a:rPr lang="en-US" sz="3200" dirty="0"/>
              <a:t>Nhận </a:t>
            </a:r>
            <a:r>
              <a:rPr lang="en-US" sz="3200" dirty="0" err="1"/>
              <a:t>biết</a:t>
            </a:r>
            <a:r>
              <a:rPr lang="en-US" sz="3200" dirty="0"/>
              <a:t>  </a:t>
            </a:r>
            <a:r>
              <a:rPr lang="en-US" sz="3200" dirty="0" err="1" smtClean="0"/>
              <a:t>từ</a:t>
            </a:r>
            <a:r>
              <a:rPr lang="en-US" sz="3200" dirty="0" smtClean="0"/>
              <a:t> </a:t>
            </a:r>
            <a:r>
              <a:rPr lang="en-US" sz="3200" dirty="0"/>
              <a:t>trường của dây dẫn mang dòng điện.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3324" y="609600"/>
            <a:ext cx="362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 nghiệm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Oersted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" y="1447800"/>
            <a:ext cx="904927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5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5549 L -0.45313 -0.0568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-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5549 L -0.44896 -0.0568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5 0 " pathEditMode="relative" ptsTypes="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94 L -0.875 0.0069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500000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2627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802" y="15240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……………..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5727" y="2022765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2819400"/>
            <a:ext cx="91895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………..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6154" y="786787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600" y="762000"/>
            <a:ext cx="2458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0500" y="2782669"/>
            <a:ext cx="13773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-6568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4635" y="457200"/>
            <a:ext cx="2556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 .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u="sng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endParaRPr lang="en-US" altLang="en-US" sz="28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2362200" y="76200"/>
            <a:ext cx="3733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19- TỪ TRƯỜNG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076441"/>
            <a:ext cx="9189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507570"/>
            <a:ext cx="91895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1042</Words>
  <Application>Microsoft Office PowerPoint</Application>
  <PresentationFormat>On-screen Show (4:3)</PresentationFormat>
  <Paragraphs>104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Times New Roman</vt:lpstr>
      <vt:lpstr>Verdana</vt:lpstr>
      <vt:lpstr>VNI-Avo</vt:lpstr>
      <vt:lpstr>VNI-Times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2022-08-14T07:01:26Z</dcterms:created>
  <dcterms:modified xsi:type="dcterms:W3CDTF">2025-05-08T03:38:48Z</dcterms:modified>
</cp:coreProperties>
</file>