
<file path=[Content_Types].xml><?xml version="1.0" encoding="utf-8"?>
<Types xmlns="http://schemas.openxmlformats.org/package/2006/content-types">
  <Default Extension="png" ContentType="image/png"/>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266" r:id="rId2"/>
    <p:sldId id="256" r:id="rId3"/>
    <p:sldId id="301" r:id="rId4"/>
    <p:sldId id="302" r:id="rId5"/>
    <p:sldId id="303" r:id="rId6"/>
    <p:sldId id="304" r:id="rId7"/>
    <p:sldId id="305" r:id="rId8"/>
    <p:sldId id="259" r:id="rId9"/>
    <p:sldId id="257" r:id="rId10"/>
    <p:sldId id="268" r:id="rId11"/>
    <p:sldId id="269" r:id="rId12"/>
    <p:sldId id="270" r:id="rId13"/>
    <p:sldId id="271" r:id="rId14"/>
    <p:sldId id="273" r:id="rId15"/>
    <p:sldId id="276" r:id="rId16"/>
    <p:sldId id="277" r:id="rId17"/>
    <p:sldId id="278" r:id="rId18"/>
    <p:sldId id="280" r:id="rId19"/>
    <p:sldId id="281" r:id="rId20"/>
    <p:sldId id="264" r:id="rId21"/>
    <p:sldId id="283" r:id="rId22"/>
    <p:sldId id="284" r:id="rId23"/>
    <p:sldId id="285" r:id="rId24"/>
    <p:sldId id="286" r:id="rId25"/>
    <p:sldId id="288" r:id="rId26"/>
    <p:sldId id="274" r:id="rId27"/>
    <p:sldId id="258" r:id="rId28"/>
    <p:sldId id="294" r:id="rId29"/>
    <p:sldId id="290" r:id="rId30"/>
    <p:sldId id="295" r:id="rId31"/>
    <p:sldId id="291" r:id="rId32"/>
    <p:sldId id="296" r:id="rId33"/>
    <p:sldId id="292" r:id="rId34"/>
    <p:sldId id="298" r:id="rId35"/>
    <p:sldId id="293" r:id="rId36"/>
    <p:sldId id="297" r:id="rId37"/>
    <p:sldId id="275" r:id="rId38"/>
    <p:sldId id="262" r:id="rId39"/>
    <p:sldId id="265" r:id="rId40"/>
    <p:sldId id="267" r:id="rId41"/>
  </p:sldIdLst>
  <p:sldSz cx="18288000" cy="10287000"/>
  <p:notesSz cx="6858000" cy="9144000"/>
  <p:embeddedFontLst>
    <p:embeddedFont>
      <p:font typeface=".VnBlack" panose="020B7200000000000000" pitchFamily="34" charset="0"/>
      <p:regular r:id="rId43"/>
    </p:embeddedFont>
    <p:embeddedFont>
      <p:font typeface="Calibri" panose="020F050202020403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7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F70DB-6DFE-4381-B696-CF8D3160D13E}"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9907FF-6E12-4D8C-95C8-AB3E4E66E4F4}" type="slidenum">
              <a:rPr lang="en-US" smtClean="0"/>
              <a:t>‹#›</a:t>
            </a:fld>
            <a:endParaRPr lang="en-US"/>
          </a:p>
        </p:txBody>
      </p:sp>
    </p:spTree>
    <p:extLst>
      <p:ext uri="{BB962C8B-B14F-4D97-AF65-F5344CB8AC3E}">
        <p14:creationId xmlns:p14="http://schemas.microsoft.com/office/powerpoint/2010/main" val="1300646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Bấm</a:t>
            </a:r>
            <a:r>
              <a:rPr lang="en-US" baseline="0" dirty="0"/>
              <a:t> </a:t>
            </a:r>
            <a:r>
              <a:rPr lang="en-US" baseline="0" dirty="0" err="1"/>
              <a:t>nút</a:t>
            </a:r>
            <a:r>
              <a:rPr lang="en-US" baseline="0" dirty="0"/>
              <a:t> Answer </a:t>
            </a:r>
            <a:r>
              <a:rPr lang="en-US" baseline="0" dirty="0" err="1"/>
              <a:t>màu</a:t>
            </a:r>
            <a:r>
              <a:rPr lang="en-US" baseline="0" dirty="0"/>
              <a:t> </a:t>
            </a:r>
            <a:r>
              <a:rPr lang="en-US" baseline="0" dirty="0" err="1"/>
              <a:t>xanh</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a:t>
            </a:r>
            <a:r>
              <a:rPr lang="en-US" baseline="0" dirty="0" err="1"/>
              <a:t>hiển</a:t>
            </a:r>
            <a:r>
              <a:rPr lang="en-US" baseline="0" dirty="0"/>
              <a:t> </a:t>
            </a:r>
            <a:r>
              <a:rPr lang="en-US" baseline="0" dirty="0" err="1"/>
              <a:t>thị</a:t>
            </a:r>
            <a:r>
              <a:rPr lang="en-US" baseline="0" dirty="0"/>
              <a:t> </a:t>
            </a:r>
            <a:r>
              <a:rPr lang="en-US" baseline="0" dirty="0" err="1"/>
              <a:t>đáp</a:t>
            </a:r>
            <a:r>
              <a:rPr lang="en-US" baseline="0" dirty="0"/>
              <a:t> </a:t>
            </a:r>
            <a:r>
              <a:rPr lang="en-US" baseline="0" dirty="0" err="1"/>
              <a:t>án</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1339426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Bấm</a:t>
            </a:r>
            <a:r>
              <a:rPr lang="en-US" baseline="0" dirty="0"/>
              <a:t> </a:t>
            </a:r>
            <a:r>
              <a:rPr lang="en-US" baseline="0" dirty="0" err="1"/>
              <a:t>nút</a:t>
            </a:r>
            <a:r>
              <a:rPr lang="en-US" baseline="0" dirty="0"/>
              <a:t> Answer </a:t>
            </a:r>
            <a:r>
              <a:rPr lang="en-US" baseline="0" dirty="0" err="1"/>
              <a:t>màu</a:t>
            </a:r>
            <a:r>
              <a:rPr lang="en-US" baseline="0" dirty="0"/>
              <a:t> </a:t>
            </a:r>
            <a:r>
              <a:rPr lang="en-US" baseline="0" dirty="0" err="1"/>
              <a:t>xanh</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a:t>
            </a:r>
            <a:r>
              <a:rPr lang="en-US" baseline="0" dirty="0" err="1"/>
              <a:t>hiển</a:t>
            </a:r>
            <a:r>
              <a:rPr lang="en-US" baseline="0" dirty="0"/>
              <a:t> </a:t>
            </a:r>
            <a:r>
              <a:rPr lang="en-US" baseline="0" dirty="0" err="1"/>
              <a:t>thị</a:t>
            </a:r>
            <a:r>
              <a:rPr lang="en-US" baseline="0" dirty="0"/>
              <a:t> </a:t>
            </a:r>
            <a:r>
              <a:rPr lang="en-US" baseline="0" dirty="0" err="1"/>
              <a:t>đáp</a:t>
            </a:r>
            <a:r>
              <a:rPr lang="en-US" baseline="0" dirty="0"/>
              <a:t> </a:t>
            </a:r>
            <a:r>
              <a:rPr lang="en-US" baseline="0" dirty="0" err="1"/>
              <a:t>án</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3774316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3588590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1711708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562784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907FF-6E12-4D8C-95C8-AB3E4E66E4F4}" type="slidenum">
              <a:rPr lang="en-US" smtClean="0"/>
              <a:t>17</a:t>
            </a:fld>
            <a:endParaRPr lang="en-US"/>
          </a:p>
        </p:txBody>
      </p:sp>
    </p:spTree>
    <p:extLst>
      <p:ext uri="{BB962C8B-B14F-4D97-AF65-F5344CB8AC3E}">
        <p14:creationId xmlns:p14="http://schemas.microsoft.com/office/powerpoint/2010/main" val="131335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7.svg"/><Relationship Id="rId18" Type="http://schemas.openxmlformats.org/officeDocument/2006/relationships/image" Target="../media/image7.png"/><Relationship Id="rId21" Type="http://schemas.openxmlformats.org/officeDocument/2006/relationships/image" Target="../media/image45.svg"/><Relationship Id="rId12" Type="http://schemas.openxmlformats.org/officeDocument/2006/relationships/image" Target="../media/image5.png"/><Relationship Id="rId17" Type="http://schemas.openxmlformats.org/officeDocument/2006/relationships/image" Target="../media/image39.svg"/><Relationship Id="rId2" Type="http://schemas.openxmlformats.org/officeDocument/2006/relationships/image" Target="../media/image2.png"/><Relationship Id="rId16" Type="http://schemas.openxmlformats.org/officeDocument/2006/relationships/image" Target="../media/image6.png"/><Relationship Id="rId20"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4.png"/><Relationship Id="rId15" Type="http://schemas.openxmlformats.org/officeDocument/2006/relationships/image" Target="../media/image35.svg"/><Relationship Id="rId10" Type="http://schemas.openxmlformats.org/officeDocument/2006/relationships/image" Target="../media/image11.svg"/><Relationship Id="rId19" Type="http://schemas.openxmlformats.org/officeDocument/2006/relationships/image" Target="../media/image47.svg"/><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13" Type="http://schemas.openxmlformats.org/officeDocument/2006/relationships/image" Target="../media/image22.svg"/><Relationship Id="rId12"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20.svg"/><Relationship Id="rId10" Type="http://schemas.openxmlformats.org/officeDocument/2006/relationships/image" Target="../media/image22.png"/><Relationship Id="rId9" Type="http://schemas.openxmlformats.org/officeDocument/2006/relationships/image" Target="../media/image18.svg"/><Relationship Id="rId14" Type="http://schemas.openxmlformats.org/officeDocument/2006/relationships/image" Target="../media/image24.jpeg"/></Relationships>
</file>

<file path=ppt/slides/_rels/slide11.xml.rels><?xml version="1.0" encoding="UTF-8" standalone="yes"?>
<Relationships xmlns="http://schemas.openxmlformats.org/package/2006/relationships"><Relationship Id="rId1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22.png"/><Relationship Id="rId10" Type="http://schemas.openxmlformats.org/officeDocument/2006/relationships/image" Target="../media/image23.png"/><Relationship Id="rId9" Type="http://schemas.openxmlformats.org/officeDocument/2006/relationships/image" Target="../media/image18.svg"/><Relationship Id="rId14" Type="http://schemas.openxmlformats.org/officeDocument/2006/relationships/image" Target="../media/image24.jpeg"/></Relationships>
</file>

<file path=ppt/slides/_rels/slide12.xml.rels><?xml version="1.0" encoding="UTF-8" standalone="yes"?>
<Relationships xmlns="http://schemas.openxmlformats.org/package/2006/relationships"><Relationship Id="rId13" Type="http://schemas.openxmlformats.org/officeDocument/2006/relationships/image" Target="../media/image22.svg"/><Relationship Id="rId12"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20.svg"/><Relationship Id="rId10" Type="http://schemas.openxmlformats.org/officeDocument/2006/relationships/image" Target="../media/image22.png"/><Relationship Id="rId9" Type="http://schemas.openxmlformats.org/officeDocument/2006/relationships/image" Target="../media/image18.svg"/><Relationship Id="rId14" Type="http://schemas.openxmlformats.org/officeDocument/2006/relationships/image" Target="../media/image25.jpeg"/></Relationships>
</file>

<file path=ppt/slides/_rels/slide13.xml.rels><?xml version="1.0" encoding="UTF-8" standalone="yes"?>
<Relationships xmlns="http://schemas.openxmlformats.org/package/2006/relationships"><Relationship Id="rId1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22.png"/><Relationship Id="rId10" Type="http://schemas.openxmlformats.org/officeDocument/2006/relationships/image" Target="../media/image23.png"/><Relationship Id="rId9" Type="http://schemas.openxmlformats.org/officeDocument/2006/relationships/image" Target="../media/image18.svg"/><Relationship Id="rId14" Type="http://schemas.openxmlformats.org/officeDocument/2006/relationships/image" Target="../media/image25.jpe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3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9.svg"/><Relationship Id="rId5" Type="http://schemas.openxmlformats.org/officeDocument/2006/relationships/image" Target="../media/image35.svg"/><Relationship Id="rId10" Type="http://schemas.openxmlformats.org/officeDocument/2006/relationships/image" Target="../media/image20.png"/><Relationship Id="rId9" Type="http://schemas.openxmlformats.org/officeDocument/2006/relationships/image" Target="../media/image39.svg"/></Relationships>
</file>

<file path=ppt/slides/_rels/slide15.xml.rels><?xml version="1.0" encoding="UTF-8" standalone="yes"?>
<Relationships xmlns="http://schemas.openxmlformats.org/package/2006/relationships"><Relationship Id="rId7" Type="http://schemas.openxmlformats.org/officeDocument/2006/relationships/image" Target="../media/image8.png"/><Relationship Id="rId12" Type="http://schemas.openxmlformats.org/officeDocument/2006/relationships/image" Target="../media/image27.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26.jpeg"/><Relationship Id="rId10" Type="http://schemas.openxmlformats.org/officeDocument/2006/relationships/image" Target="../media/image45.svg"/></Relationships>
</file>

<file path=ppt/slides/_rels/slide16.xml.rels><?xml version="1.0" encoding="UTF-8" standalone="yes"?>
<Relationships xmlns="http://schemas.openxmlformats.org/package/2006/relationships"><Relationship Id="rId13" Type="http://schemas.openxmlformats.org/officeDocument/2006/relationships/image" Target="../media/image28.png"/><Relationship Id="rId7" Type="http://schemas.openxmlformats.org/officeDocument/2006/relationships/image" Target="../media/image8.png"/><Relationship Id="rId12" Type="http://schemas.openxmlformats.org/officeDocument/2006/relationships/image" Target="../media/image49.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20.png"/><Relationship Id="rId15" Type="http://schemas.openxmlformats.org/officeDocument/2006/relationships/image" Target="../media/image27.jpeg"/><Relationship Id="rId10" Type="http://schemas.openxmlformats.org/officeDocument/2006/relationships/image" Target="../media/image45.svg"/><Relationship Id="rId14" Type="http://schemas.openxmlformats.org/officeDocument/2006/relationships/image" Target="../media/image57.svg"/></Relationships>
</file>

<file path=ppt/slides/_rels/slide17.xml.rels><?xml version="1.0" encoding="UTF-8" standalone="yes"?>
<Relationships xmlns="http://schemas.openxmlformats.org/package/2006/relationships"><Relationship Id="rId13" Type="http://schemas.openxmlformats.org/officeDocument/2006/relationships/image" Target="../media/image49.svg"/><Relationship Id="rId3" Type="http://schemas.openxmlformats.org/officeDocument/2006/relationships/image" Target="../media/image11.png"/><Relationship Id="rId7" Type="http://schemas.openxmlformats.org/officeDocument/2006/relationships/image" Target="../media/image8.png"/><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26.jpeg"/><Relationship Id="rId15" Type="http://schemas.openxmlformats.org/officeDocument/2006/relationships/image" Target="../media/image57.svg"/><Relationship Id="rId10" Type="http://schemas.openxmlformats.org/officeDocument/2006/relationships/image" Target="../media/image45.svg"/><Relationship Id="rId1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3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29.png"/><Relationship Id="rId10" Type="http://schemas.openxmlformats.org/officeDocument/2006/relationships/image" Target="../media/image45.svg"/><Relationship Id="rId14" Type="http://schemas.openxmlformats.org/officeDocument/2006/relationships/image" Target="../media/image20.svg"/></Relationships>
</file>

<file path=ppt/slides/_rels/slide19.xml.rels><?xml version="1.0" encoding="UTF-8" standalone="yes"?>
<Relationships xmlns="http://schemas.openxmlformats.org/package/2006/relationships"><Relationship Id="rId13" Type="http://schemas.openxmlformats.org/officeDocument/2006/relationships/image" Target="../media/image31.png"/><Relationship Id="rId7" Type="http://schemas.openxmlformats.org/officeDocument/2006/relationships/image" Target="../media/image8.png"/><Relationship Id="rId12"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22.png"/><Relationship Id="rId10" Type="http://schemas.openxmlformats.org/officeDocument/2006/relationships/image" Target="../media/image45.svg"/></Relationships>
</file>

<file path=ppt/slides/_rels/slide2.xml.rels><?xml version="1.0" encoding="UTF-8" standalone="yes"?>
<Relationships xmlns="http://schemas.openxmlformats.org/package/2006/relationships"><Relationship Id="rId13" Type="http://schemas.openxmlformats.org/officeDocument/2006/relationships/image" Target="../media/image8.png"/><Relationship Id="rId8" Type="http://schemas.openxmlformats.org/officeDocument/2006/relationships/image" Target="../media/image28.svg"/><Relationship Id="rId7" Type="http://schemas.openxmlformats.org/officeDocument/2006/relationships/image" Target="../media/image11.png"/><Relationship Id="rId12"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2.png"/><Relationship Id="rId5" Type="http://schemas.openxmlformats.org/officeDocument/2006/relationships/image" Target="../media/image10.png"/><Relationship Id="rId15" Type="http://schemas.openxmlformats.org/officeDocument/2006/relationships/image" Target="../media/image13.png"/><Relationship Id="rId10" Type="http://schemas.openxmlformats.org/officeDocument/2006/relationships/image" Target="../media/image9.svg"/><Relationship Id="rId4" Type="http://schemas.openxmlformats.org/officeDocument/2006/relationships/image" Target="../media/image3.svg"/><Relationship Id="rId14" Type="http://schemas.openxmlformats.org/officeDocument/2006/relationships/image" Target="../media/image45.svg"/></Relationships>
</file>

<file path=ppt/slides/_rels/slide20.xml.rels><?xml version="1.0" encoding="UTF-8" standalone="yes"?>
<Relationships xmlns="http://schemas.openxmlformats.org/package/2006/relationships"><Relationship Id="rId18" Type="http://schemas.openxmlformats.org/officeDocument/2006/relationships/image" Target="../media/image73.svg"/><Relationship Id="rId2" Type="http://schemas.openxmlformats.org/officeDocument/2006/relationships/image" Target="../media/image32.png"/><Relationship Id="rId20" Type="http://schemas.openxmlformats.org/officeDocument/2006/relationships/image" Target="../media/image35.png"/><Relationship Id="rId1" Type="http://schemas.openxmlformats.org/officeDocument/2006/relationships/slideLayout" Target="../slideLayouts/slideLayout7.xml"/><Relationship Id="rId11" Type="http://schemas.openxmlformats.org/officeDocument/2006/relationships/image" Target="../media/image33.png"/><Relationship Id="rId10" Type="http://schemas.openxmlformats.org/officeDocument/2006/relationships/image" Target="../media/image67.svg"/><Relationship Id="rId19" Type="http://schemas.openxmlformats.org/officeDocument/2006/relationships/image" Target="../media/image34.png"/></Relationships>
</file>

<file path=ppt/slides/_rels/slide21.xml.rels><?xml version="1.0" encoding="UTF-8" standalone="yes"?>
<Relationships xmlns="http://schemas.openxmlformats.org/package/2006/relationships"><Relationship Id="rId18" Type="http://schemas.openxmlformats.org/officeDocument/2006/relationships/image" Target="../media/image73.svg"/><Relationship Id="rId21" Type="http://schemas.openxmlformats.org/officeDocument/2006/relationships/image" Target="../media/image11.png"/><Relationship Id="rId2" Type="http://schemas.openxmlformats.org/officeDocument/2006/relationships/image" Target="../media/image32.png"/><Relationship Id="rId20" Type="http://schemas.openxmlformats.org/officeDocument/2006/relationships/image" Target="../media/image49.svg"/><Relationship Id="rId1" Type="http://schemas.openxmlformats.org/officeDocument/2006/relationships/slideLayout" Target="../slideLayouts/slideLayout7.xml"/><Relationship Id="rId11" Type="http://schemas.openxmlformats.org/officeDocument/2006/relationships/image" Target="../media/image33.png"/><Relationship Id="rId6" Type="http://schemas.openxmlformats.org/officeDocument/2006/relationships/image" Target="../media/image9.svg"/><Relationship Id="rId10" Type="http://schemas.openxmlformats.org/officeDocument/2006/relationships/image" Target="../media/image67.svg"/><Relationship Id="rId19" Type="http://schemas.openxmlformats.org/officeDocument/2006/relationships/image" Target="../media/image20.png"/><Relationship Id="rId22" Type="http://schemas.openxmlformats.org/officeDocument/2006/relationships/image" Target="../media/image36.png"/></Relationships>
</file>

<file path=ppt/slides/_rels/slide22.xml.rels><?xml version="1.0" encoding="UTF-8" standalone="yes"?>
<Relationships xmlns="http://schemas.openxmlformats.org/package/2006/relationships"><Relationship Id="rId18" Type="http://schemas.openxmlformats.org/officeDocument/2006/relationships/image" Target="../media/image73.svg"/><Relationship Id="rId21" Type="http://schemas.openxmlformats.org/officeDocument/2006/relationships/image" Target="../media/image11.png"/><Relationship Id="rId2" Type="http://schemas.openxmlformats.org/officeDocument/2006/relationships/image" Target="../media/image32.png"/><Relationship Id="rId20" Type="http://schemas.openxmlformats.org/officeDocument/2006/relationships/image" Target="../media/image49.svg"/><Relationship Id="rId1" Type="http://schemas.openxmlformats.org/officeDocument/2006/relationships/slideLayout" Target="../slideLayouts/slideLayout7.xml"/><Relationship Id="rId11" Type="http://schemas.openxmlformats.org/officeDocument/2006/relationships/image" Target="../media/image33.png"/><Relationship Id="rId6" Type="http://schemas.openxmlformats.org/officeDocument/2006/relationships/image" Target="../media/image9.svg"/><Relationship Id="rId10" Type="http://schemas.openxmlformats.org/officeDocument/2006/relationships/image" Target="../media/image67.svg"/><Relationship Id="rId19" Type="http://schemas.openxmlformats.org/officeDocument/2006/relationships/image" Target="../media/image20.png"/><Relationship Id="rId22" Type="http://schemas.openxmlformats.org/officeDocument/2006/relationships/image" Target="../media/image37.png"/></Relationships>
</file>

<file path=ppt/slides/_rels/slide23.xml.rels><?xml version="1.0" encoding="UTF-8" standalone="yes"?>
<Relationships xmlns="http://schemas.openxmlformats.org/package/2006/relationships"><Relationship Id="rId18" Type="http://schemas.openxmlformats.org/officeDocument/2006/relationships/image" Target="../media/image73.svg"/><Relationship Id="rId21" Type="http://schemas.openxmlformats.org/officeDocument/2006/relationships/image" Target="../media/image11.png"/><Relationship Id="rId2" Type="http://schemas.openxmlformats.org/officeDocument/2006/relationships/image" Target="../media/image32.png"/><Relationship Id="rId20" Type="http://schemas.openxmlformats.org/officeDocument/2006/relationships/image" Target="../media/image49.svg"/><Relationship Id="rId1" Type="http://schemas.openxmlformats.org/officeDocument/2006/relationships/slideLayout" Target="../slideLayouts/slideLayout7.xml"/><Relationship Id="rId11" Type="http://schemas.openxmlformats.org/officeDocument/2006/relationships/image" Target="../media/image33.png"/><Relationship Id="rId6" Type="http://schemas.openxmlformats.org/officeDocument/2006/relationships/image" Target="../media/image9.svg"/><Relationship Id="rId10" Type="http://schemas.openxmlformats.org/officeDocument/2006/relationships/image" Target="../media/image67.svg"/><Relationship Id="rId19" Type="http://schemas.openxmlformats.org/officeDocument/2006/relationships/image" Target="../media/image20.png"/><Relationship Id="rId22" Type="http://schemas.openxmlformats.org/officeDocument/2006/relationships/image" Target="../media/image38.png"/></Relationships>
</file>

<file path=ppt/slides/_rels/slide24.xml.rels><?xml version="1.0" encoding="UTF-8" standalone="yes"?>
<Relationships xmlns="http://schemas.openxmlformats.org/package/2006/relationships"><Relationship Id="rId18" Type="http://schemas.openxmlformats.org/officeDocument/2006/relationships/image" Target="../media/image73.svg"/><Relationship Id="rId2" Type="http://schemas.openxmlformats.org/officeDocument/2006/relationships/image" Target="../media/image32.png"/><Relationship Id="rId20" Type="http://schemas.openxmlformats.org/officeDocument/2006/relationships/image" Target="../media/image40.png"/><Relationship Id="rId1" Type="http://schemas.openxmlformats.org/officeDocument/2006/relationships/slideLayout" Target="../slideLayouts/slideLayout7.xml"/><Relationship Id="rId11" Type="http://schemas.openxmlformats.org/officeDocument/2006/relationships/image" Target="../media/image33.png"/><Relationship Id="rId10" Type="http://schemas.openxmlformats.org/officeDocument/2006/relationships/image" Target="../media/image67.svg"/><Relationship Id="rId19" Type="http://schemas.openxmlformats.org/officeDocument/2006/relationships/image" Target="../media/image39.png"/></Relationships>
</file>

<file path=ppt/slides/_rels/slide25.xml.rels><?xml version="1.0" encoding="UTF-8" standalone="yes"?>
<Relationships xmlns="http://schemas.openxmlformats.org/package/2006/relationships"><Relationship Id="rId18" Type="http://schemas.openxmlformats.org/officeDocument/2006/relationships/image" Target="../media/image73.svg"/><Relationship Id="rId2" Type="http://schemas.openxmlformats.org/officeDocument/2006/relationships/image" Target="../media/image32.png"/><Relationship Id="rId1" Type="http://schemas.openxmlformats.org/officeDocument/2006/relationships/slideLayout" Target="../slideLayouts/slideLayout7.xml"/><Relationship Id="rId11" Type="http://schemas.openxmlformats.org/officeDocument/2006/relationships/image" Target="../media/image33.png"/><Relationship Id="rId6" Type="http://schemas.openxmlformats.org/officeDocument/2006/relationships/image" Target="../media/image26.svg"/><Relationship Id="rId10" Type="http://schemas.openxmlformats.org/officeDocument/2006/relationships/image" Target="../media/image67.svg"/><Relationship Id="rId19"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18" Type="http://schemas.openxmlformats.org/officeDocument/2006/relationships/image" Target="../media/image73.svg"/><Relationship Id="rId3" Type="http://schemas.openxmlformats.org/officeDocument/2006/relationships/image" Target="../media/image5.png"/><Relationship Id="rId7" Type="http://schemas.openxmlformats.org/officeDocument/2006/relationships/image" Target="../media/image37.svg"/><Relationship Id="rId12"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9.svg"/><Relationship Id="rId5" Type="http://schemas.openxmlformats.org/officeDocument/2006/relationships/image" Target="../media/image35.svg"/><Relationship Id="rId10" Type="http://schemas.openxmlformats.org/officeDocument/2006/relationships/image" Target="../media/image20.png"/><Relationship Id="rId9" Type="http://schemas.openxmlformats.org/officeDocument/2006/relationships/image" Target="../media/image39.svg"/></Relationships>
</file>

<file path=ppt/slides/_rels/slide27.xml.rels><?xml version="1.0" encoding="UTF-8" standalone="yes"?>
<Relationships xmlns="http://schemas.openxmlformats.org/package/2006/relationships"><Relationship Id="rId8" Type="http://schemas.openxmlformats.org/officeDocument/2006/relationships/image" Target="../media/image28.svg"/><Relationship Id="rId7" Type="http://schemas.openxmlformats.org/officeDocument/2006/relationships/image" Target="../media/image37.svg"/><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19.png"/><Relationship Id="rId10" Type="http://schemas.openxmlformats.org/officeDocument/2006/relationships/image" Target="../media/image30.svg"/><Relationship Id="rId9"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image" Target="../media/image28.svg"/><Relationship Id="rId12"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43.png"/><Relationship Id="rId10" Type="http://schemas.openxmlformats.org/officeDocument/2006/relationships/image" Target="../media/image45.svg"/><Relationship Id="rId9"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28.svg"/><Relationship Id="rId18" Type="http://schemas.openxmlformats.org/officeDocument/2006/relationships/image" Target="../media/image73.svg"/><Relationship Id="rId12"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45.png"/><Relationship Id="rId10" Type="http://schemas.openxmlformats.org/officeDocument/2006/relationships/image" Target="../media/image30.svg"/><Relationship Id="rId9"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audio" Target="../media/audio1.wav"/><Relationship Id="rId7"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8.wmf"/><Relationship Id="rId5" Type="http://schemas.openxmlformats.org/officeDocument/2006/relationships/audio" Target="../media/audio3.wav"/><Relationship Id="rId10" Type="http://schemas.openxmlformats.org/officeDocument/2006/relationships/image" Target="../media/image17.emf"/><Relationship Id="rId4" Type="http://schemas.openxmlformats.org/officeDocument/2006/relationships/audio" Target="../media/audio2.wav"/><Relationship Id="rId9" Type="http://schemas.openxmlformats.org/officeDocument/2006/relationships/image" Target="../media/image16.emf"/></Relationships>
</file>

<file path=ppt/slides/_rels/slide30.xml.rels><?xml version="1.0" encoding="UTF-8" standalone="yes"?>
<Relationships xmlns="http://schemas.openxmlformats.org/package/2006/relationships"><Relationship Id="rId8" Type="http://schemas.openxmlformats.org/officeDocument/2006/relationships/image" Target="../media/image28.svg"/><Relationship Id="rId12" Type="http://schemas.openxmlformats.org/officeDocument/2006/relationships/image" Target="../media/image39.svg"/><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6.png"/><Relationship Id="rId10" Type="http://schemas.openxmlformats.org/officeDocument/2006/relationships/image" Target="../media/image47.svg"/><Relationship Id="rId9" Type="http://schemas.openxmlformats.org/officeDocument/2006/relationships/image" Target="../media/image7.png"/></Relationships>
</file>

<file path=ppt/slides/_rels/slide31.xml.rels><?xml version="1.0" encoding="UTF-8" standalone="yes"?>
<Relationships xmlns="http://schemas.openxmlformats.org/package/2006/relationships"><Relationship Id="rId8" Type="http://schemas.openxmlformats.org/officeDocument/2006/relationships/image" Target="../media/image28.svg"/><Relationship Id="rId2" Type="http://schemas.openxmlformats.org/officeDocument/2006/relationships/image" Target="../media/image13.png"/><Relationship Id="rId1" Type="http://schemas.openxmlformats.org/officeDocument/2006/relationships/slideLayout" Target="../slideLayouts/slideLayout7.xml"/><Relationship Id="rId10" Type="http://schemas.openxmlformats.org/officeDocument/2006/relationships/image" Target="../media/image30.svg"/><Relationship Id="rId9" Type="http://schemas.openxmlformats.org/officeDocument/2006/relationships/image" Target="../media/image42.png"/></Relationships>
</file>

<file path=ppt/slides/_rels/slide3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46.png"/><Relationship Id="rId12" Type="http://schemas.openxmlformats.org/officeDocument/2006/relationships/image" Target="../media/image30.svg"/><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42.png"/><Relationship Id="rId10" Type="http://schemas.openxmlformats.org/officeDocument/2006/relationships/image" Target="../media/image39.svg"/><Relationship Id="rId9" Type="http://schemas.openxmlformats.org/officeDocument/2006/relationships/image" Target="../media/image6.png"/><Relationship Id="rId14" Type="http://schemas.openxmlformats.org/officeDocument/2006/relationships/image" Target="../media/image32.svg"/></Relationships>
</file>

<file path=ppt/slides/_rels/slide33.xml.rels><?xml version="1.0" encoding="UTF-8" standalone="yes"?>
<Relationships xmlns="http://schemas.openxmlformats.org/package/2006/relationships"><Relationship Id="rId8" Type="http://schemas.openxmlformats.org/officeDocument/2006/relationships/image" Target="../media/image28.svg"/><Relationship Id="rId2" Type="http://schemas.openxmlformats.org/officeDocument/2006/relationships/image" Target="../media/image13.png"/><Relationship Id="rId1" Type="http://schemas.openxmlformats.org/officeDocument/2006/relationships/slideLayout" Target="../slideLayouts/slideLayout7.xml"/><Relationship Id="rId10" Type="http://schemas.openxmlformats.org/officeDocument/2006/relationships/image" Target="../media/image30.svg"/><Relationship Id="rId9" Type="http://schemas.openxmlformats.org/officeDocument/2006/relationships/image" Target="../media/image42.png"/></Relationships>
</file>

<file path=ppt/slides/_rels/slide34.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59.svg"/><Relationship Id="rId12" Type="http://schemas.openxmlformats.org/officeDocument/2006/relationships/image" Target="../media/image48.png"/><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39.svg"/><Relationship Id="rId10" Type="http://schemas.openxmlformats.org/officeDocument/2006/relationships/image" Target="../media/image6.png"/><Relationship Id="rId9" Type="http://schemas.openxmlformats.org/officeDocument/2006/relationships/image" Target="../media/image47.png"/></Relationships>
</file>

<file path=ppt/slides/_rels/slide35.xml.rels><?xml version="1.0" encoding="UTF-8" standalone="yes"?>
<Relationships xmlns="http://schemas.openxmlformats.org/package/2006/relationships"><Relationship Id="rId8" Type="http://schemas.openxmlformats.org/officeDocument/2006/relationships/image" Target="../media/image28.svg"/><Relationship Id="rId2" Type="http://schemas.openxmlformats.org/officeDocument/2006/relationships/image" Target="../media/image13.png"/><Relationship Id="rId1" Type="http://schemas.openxmlformats.org/officeDocument/2006/relationships/slideLayout" Target="../slideLayouts/slideLayout7.xml"/><Relationship Id="rId10" Type="http://schemas.openxmlformats.org/officeDocument/2006/relationships/image" Target="../media/image30.svg"/><Relationship Id="rId9" Type="http://schemas.openxmlformats.org/officeDocument/2006/relationships/image" Target="../media/image42.png"/></Relationships>
</file>

<file path=ppt/slides/_rels/slide36.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9.svg"/><Relationship Id="rId12"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59.svg"/><Relationship Id="rId10" Type="http://schemas.openxmlformats.org/officeDocument/2006/relationships/image" Target="../media/image48.png"/><Relationship Id="rId9" Type="http://schemas.openxmlformats.org/officeDocument/2006/relationships/image" Target="../media/image47.png"/></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3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9.svg"/><Relationship Id="rId5" Type="http://schemas.openxmlformats.org/officeDocument/2006/relationships/image" Target="../media/image35.svg"/><Relationship Id="rId10" Type="http://schemas.openxmlformats.org/officeDocument/2006/relationships/image" Target="../media/image20.png"/><Relationship Id="rId9" Type="http://schemas.openxmlformats.org/officeDocument/2006/relationships/image" Target="../media/image39.svg"/></Relationships>
</file>

<file path=ppt/slides/_rels/slide38.xml.rels><?xml version="1.0" encoding="UTF-8" standalone="yes"?>
<Relationships xmlns="http://schemas.openxmlformats.org/package/2006/relationships"><Relationship Id="rId13" Type="http://schemas.openxmlformats.org/officeDocument/2006/relationships/image" Target="../media/image48.png"/><Relationship Id="rId18" Type="http://schemas.openxmlformats.org/officeDocument/2006/relationships/image" Target="../media/image71.svg"/><Relationship Id="rId12" Type="http://schemas.openxmlformats.org/officeDocument/2006/relationships/image" Target="../media/image57.svg"/><Relationship Id="rId17" Type="http://schemas.openxmlformats.org/officeDocument/2006/relationships/image" Target="../media/image52.png"/><Relationship Id="rId2" Type="http://schemas.openxmlformats.org/officeDocument/2006/relationships/image" Target="../media/image49.png"/><Relationship Id="rId16" Type="http://schemas.openxmlformats.org/officeDocument/2006/relationships/image" Target="../media/image61.svg"/><Relationship Id="rId1" Type="http://schemas.openxmlformats.org/officeDocument/2006/relationships/slideLayout" Target="../slideLayouts/slideLayout7.xml"/><Relationship Id="rId11" Type="http://schemas.openxmlformats.org/officeDocument/2006/relationships/image" Target="../media/image28.png"/><Relationship Id="rId5" Type="http://schemas.openxmlformats.org/officeDocument/2006/relationships/image" Target="../media/image50.png"/><Relationship Id="rId15" Type="http://schemas.openxmlformats.org/officeDocument/2006/relationships/image" Target="../media/image51.png"/><Relationship Id="rId10" Type="http://schemas.openxmlformats.org/officeDocument/2006/relationships/image" Target="../media/image55.svg"/><Relationship Id="rId4" Type="http://schemas.openxmlformats.org/officeDocument/2006/relationships/image" Target="../media/image7.svg"/><Relationship Id="rId14" Type="http://schemas.openxmlformats.org/officeDocument/2006/relationships/image" Target="../media/image59.svg"/></Relationships>
</file>

<file path=ppt/slides/_rels/slide39.xml.rels><?xml version="1.0" encoding="UTF-8" standalone="yes"?>
<Relationships xmlns="http://schemas.openxmlformats.org/package/2006/relationships"><Relationship Id="rId8" Type="http://schemas.openxmlformats.org/officeDocument/2006/relationships/image" Target="../media/image5.png"/><Relationship Id="rId18" Type="http://schemas.openxmlformats.org/officeDocument/2006/relationships/image" Target="../media/image54.png"/><Relationship Id="rId3" Type="http://schemas.openxmlformats.org/officeDocument/2006/relationships/image" Target="../media/image10.png"/><Relationship Id="rId7" Type="http://schemas.openxmlformats.org/officeDocument/2006/relationships/image" Target="../media/image75.svg"/><Relationship Id="rId17" Type="http://schemas.openxmlformats.org/officeDocument/2006/relationships/image" Target="../media/image28.svg"/><Relationship Id="rId2" Type="http://schemas.openxmlformats.org/officeDocument/2006/relationships/image" Target="../media/image4.pn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svg"/><Relationship Id="rId15" Type="http://schemas.openxmlformats.org/officeDocument/2006/relationships/image" Target="../media/image35.svg"/><Relationship Id="rId19" Type="http://schemas.openxmlformats.org/officeDocument/2006/relationships/image" Target="../media/image43.svg"/></Relationships>
</file>

<file path=ppt/slides/_rels/slide4.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audio" Target="../media/audio1.wav"/><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8.wmf"/><Relationship Id="rId5" Type="http://schemas.openxmlformats.org/officeDocument/2006/relationships/audio" Target="../media/audio3.wav"/><Relationship Id="rId10" Type="http://schemas.openxmlformats.org/officeDocument/2006/relationships/image" Target="../media/image17.emf"/><Relationship Id="rId4" Type="http://schemas.openxmlformats.org/officeDocument/2006/relationships/audio" Target="../media/audio2.wav"/><Relationship Id="rId9" Type="http://schemas.openxmlformats.org/officeDocument/2006/relationships/image" Target="../media/image16.emf"/></Relationships>
</file>

<file path=ppt/slides/_rels/slide40.xml.rels><?xml version="1.0" encoding="UTF-8" standalone="yes"?>
<Relationships xmlns="http://schemas.openxmlformats.org/package/2006/relationships"><Relationship Id="rId8" Type="http://schemas.openxmlformats.org/officeDocument/2006/relationships/image" Target="../media/image87.svg"/><Relationship Id="rId18" Type="http://schemas.openxmlformats.org/officeDocument/2006/relationships/image" Target="../media/image7.png"/><Relationship Id="rId21" Type="http://schemas.openxmlformats.org/officeDocument/2006/relationships/image" Target="../media/image45.svg"/><Relationship Id="rId12" Type="http://schemas.openxmlformats.org/officeDocument/2006/relationships/image" Target="../media/image5.png"/><Relationship Id="rId17" Type="http://schemas.openxmlformats.org/officeDocument/2006/relationships/image" Target="../media/image39.svg"/><Relationship Id="rId2" Type="http://schemas.openxmlformats.org/officeDocument/2006/relationships/image" Target="../media/image2.png"/><Relationship Id="rId16" Type="http://schemas.openxmlformats.org/officeDocument/2006/relationships/image" Target="../media/image6.png"/><Relationship Id="rId20"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4.png"/><Relationship Id="rId15" Type="http://schemas.openxmlformats.org/officeDocument/2006/relationships/image" Target="../media/image35.svg"/><Relationship Id="rId10" Type="http://schemas.openxmlformats.org/officeDocument/2006/relationships/image" Target="../media/image11.svg"/><Relationship Id="rId19" Type="http://schemas.openxmlformats.org/officeDocument/2006/relationships/image" Target="../media/image47.sv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audio" Target="../media/audio1.wav"/><Relationship Id="rId7"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8.wmf"/><Relationship Id="rId5" Type="http://schemas.openxmlformats.org/officeDocument/2006/relationships/audio" Target="../media/audio3.wav"/><Relationship Id="rId10" Type="http://schemas.openxmlformats.org/officeDocument/2006/relationships/image" Target="../media/image17.emf"/><Relationship Id="rId4" Type="http://schemas.openxmlformats.org/officeDocument/2006/relationships/audio" Target="../media/audio2.wav"/><Relationship Id="rId9" Type="http://schemas.openxmlformats.org/officeDocument/2006/relationships/image" Target="../media/image16.emf"/></Relationships>
</file>

<file path=ppt/slides/_rels/slide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audio" Target="../media/audio1.wav"/><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8.wmf"/><Relationship Id="rId5" Type="http://schemas.openxmlformats.org/officeDocument/2006/relationships/audio" Target="../media/audio3.wav"/><Relationship Id="rId10" Type="http://schemas.openxmlformats.org/officeDocument/2006/relationships/image" Target="../media/image17.emf"/><Relationship Id="rId4" Type="http://schemas.openxmlformats.org/officeDocument/2006/relationships/audio" Target="../media/audio2.wav"/><Relationship Id="rId9" Type="http://schemas.openxmlformats.org/officeDocument/2006/relationships/image" Target="../media/image16.emf"/></Relationships>
</file>

<file path=ppt/slides/_rels/slide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audio" Target="../media/audio1.wav"/><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8.wmf"/><Relationship Id="rId5" Type="http://schemas.openxmlformats.org/officeDocument/2006/relationships/audio" Target="../media/audio3.wav"/><Relationship Id="rId10" Type="http://schemas.openxmlformats.org/officeDocument/2006/relationships/image" Target="../media/image17.emf"/><Relationship Id="rId4" Type="http://schemas.openxmlformats.org/officeDocument/2006/relationships/audio" Target="../media/audio2.wav"/><Relationship Id="rId9" Type="http://schemas.openxmlformats.org/officeDocument/2006/relationships/image" Target="../media/image16.emf"/></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3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9.svg"/><Relationship Id="rId5" Type="http://schemas.openxmlformats.org/officeDocument/2006/relationships/image" Target="../media/image35.svg"/><Relationship Id="rId10" Type="http://schemas.openxmlformats.org/officeDocument/2006/relationships/image" Target="../media/image20.png"/><Relationship Id="rId9" Type="http://schemas.openxmlformats.org/officeDocument/2006/relationships/image" Target="../media/image39.svg"/></Relationships>
</file>

<file path=ppt/slides/_rels/slide9.xml.rels><?xml version="1.0" encoding="UTF-8" standalone="yes"?>
<Relationships xmlns="http://schemas.openxmlformats.org/package/2006/relationships"><Relationship Id="rId13" Type="http://schemas.openxmlformats.org/officeDocument/2006/relationships/image" Target="../media/image22.svg"/><Relationship Id="rId12"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25.jpeg"/><Relationship Id="rId10" Type="http://schemas.openxmlformats.org/officeDocument/2006/relationships/image" Target="../media/image22.png"/><Relationship Id="rId9" Type="http://schemas.openxmlformats.org/officeDocument/2006/relationships/image" Target="../media/image18.svg"/><Relationship Id="rId1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524000" y="3343486"/>
            <a:ext cx="15240000" cy="3145028"/>
          </a:xfrm>
          <a:prstGeom prst="rect">
            <a:avLst/>
          </a:prstGeom>
        </p:spPr>
        <p:txBody>
          <a:bodyPr wrap="square" lIns="0" tIns="0" rIns="0" bIns="0" rtlCol="0" anchor="t">
            <a:spAutoFit/>
          </a:bodyPr>
          <a:lstStyle/>
          <a:p>
            <a:pPr marL="0" lvl="0" indent="0" algn="ctr">
              <a:lnSpc>
                <a:spcPct val="150000"/>
              </a:lnSpc>
              <a:spcBef>
                <a:spcPct val="0"/>
              </a:spcBef>
            </a:pPr>
            <a:r>
              <a:rPr lang="vi-VN" sz="7200" b="1" dirty="0" smtClean="0">
                <a:solidFill>
                  <a:srgbClr val="C3113D"/>
                </a:solidFill>
              </a:rPr>
              <a:t>CHÀO MỪNG CÁC EM ĐẾN VỚI BÀI HỌC NGÀY HÔM NAY!</a:t>
            </a:r>
            <a:endParaRPr lang="en-US" sz="7200" b="1" u="none" dirty="0">
              <a:solidFill>
                <a:srgbClr val="C3113D"/>
              </a:solidFill>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803706">
            <a:off x="-1065371" y="4513212"/>
            <a:ext cx="2247300" cy="1969197"/>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367595" y="1445403"/>
            <a:ext cx="1552810" cy="1473757"/>
          </a:xfrm>
          <a:prstGeom prst="rect">
            <a:avLst/>
          </a:prstGeom>
        </p:spPr>
      </p:pic>
      <p:pic>
        <p:nvPicPr>
          <p:cNvPr id="14" name="Picture 5"/>
          <p:cNvPicPr>
            <a:picLocks noChangeAspect="1"/>
          </p:cNvPicPr>
          <p:nvPr/>
        </p:nvPicPr>
        <p:blipFill>
          <a:blip r:embed="rId11"/>
          <a:srcRect b="64907"/>
          <a:stretch>
            <a:fillRect/>
          </a:stretch>
        </p:blipFill>
        <p:spPr>
          <a:xfrm>
            <a:off x="0" y="7898217"/>
            <a:ext cx="18288000" cy="2388783"/>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4644937" y="6730045"/>
            <a:ext cx="3643063" cy="3556955"/>
          </a:xfrm>
          <a:prstGeom prst="rect">
            <a:avLst/>
          </a:prstGeom>
        </p:spPr>
      </p:pic>
      <p:pic>
        <p:nvPicPr>
          <p:cNvPr id="16"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l="4307" t="5308"/>
          <a:stretch>
            <a:fillRect/>
          </a:stretch>
        </p:blipFill>
        <p:spPr>
          <a:xfrm>
            <a:off x="0" y="0"/>
            <a:ext cx="3673770" cy="2247293"/>
          </a:xfrm>
          <a:prstGeom prst="rect">
            <a:avLst/>
          </a:prstGeom>
        </p:spPr>
      </p:pic>
      <p:pic>
        <p:nvPicPr>
          <p:cNvPr id="17"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l="4307" t="5308"/>
          <a:stretch>
            <a:fillRect/>
          </a:stretch>
        </p:blipFill>
        <p:spPr>
          <a:xfrm flipH="1">
            <a:off x="14644937" y="-1"/>
            <a:ext cx="3673770" cy="2247293"/>
          </a:xfrm>
          <a:prstGeom prst="rect">
            <a:avLst/>
          </a:prstGeom>
        </p:spPr>
      </p:pic>
      <p:pic>
        <p:nvPicPr>
          <p:cNvPr id="18"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0" y="7091485"/>
            <a:ext cx="2819400" cy="3137024"/>
          </a:xfrm>
          <a:prstGeom prst="rect">
            <a:avLst/>
          </a:prstGeom>
        </p:spPr>
      </p:pic>
      <p:pic>
        <p:nvPicPr>
          <p:cNvPr id="19" name="Picture 24"/>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894192">
            <a:off x="16865878" y="3997233"/>
            <a:ext cx="2538400" cy="13984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64279" y="33856"/>
            <a:ext cx="1382550" cy="1456710"/>
          </a:xfrm>
          <a:prstGeom prst="rect">
            <a:avLst/>
          </a:prstGeom>
        </p:spPr>
      </p:pic>
      <p:pic>
        <p:nvPicPr>
          <p:cNvPr id="9" name="Picture 9"/>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47760" r="16072" b="46388"/>
          <a:stretch/>
        </p:blipFill>
        <p:spPr>
          <a:xfrm>
            <a:off x="16878072" y="7872149"/>
            <a:ext cx="1424713" cy="2414851"/>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4038955">
            <a:off x="-833039" y="2108525"/>
            <a:ext cx="1669447" cy="2186181"/>
          </a:xfrm>
          <a:prstGeom prst="rect">
            <a:avLst/>
          </a:prstGeom>
        </p:spPr>
      </p:pic>
      <p:pic>
        <p:nvPicPr>
          <p:cNvPr id="12" name="Picture 11" descr="Graphical user interface&#10;&#10;Description automatically generated with medium confidence"/>
          <p:cNvPicPr/>
          <p:nvPr/>
        </p:nvPicPr>
        <p:blipFill rotWithShape="1">
          <a:blip r:embed="rId14" cstate="print">
            <a:extLst>
              <a:ext uri="{28A0092B-C50C-407E-A947-70E740481C1C}">
                <a14:useLocalDpi xmlns:a14="http://schemas.microsoft.com/office/drawing/2010/main" val="0"/>
              </a:ext>
            </a:extLst>
          </a:blip>
          <a:srcRect r="51113"/>
          <a:stretch/>
        </p:blipFill>
        <p:spPr>
          <a:xfrm>
            <a:off x="1332131" y="1897960"/>
            <a:ext cx="5983069" cy="6674539"/>
          </a:xfrm>
          <a:prstGeom prst="rect">
            <a:avLst/>
          </a:prstGeom>
        </p:spPr>
      </p:pic>
      <p:pic>
        <p:nvPicPr>
          <p:cNvPr id="15" name="Picture 9"/>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2351" t="1692" r="53574" b="33178"/>
          <a:stretch/>
        </p:blipFill>
        <p:spPr>
          <a:xfrm>
            <a:off x="-92582" y="7372066"/>
            <a:ext cx="1921382" cy="2933700"/>
          </a:xfrm>
          <a:prstGeom prst="rect">
            <a:avLst/>
          </a:prstGeom>
        </p:spPr>
      </p:pic>
      <p:sp>
        <p:nvSpPr>
          <p:cNvPr id="2" name="Rectangle 1"/>
          <p:cNvSpPr/>
          <p:nvPr/>
        </p:nvSpPr>
        <p:spPr>
          <a:xfrm>
            <a:off x="7608228" y="1638300"/>
            <a:ext cx="9982200" cy="6917278"/>
          </a:xfrm>
          <a:prstGeom prst="rect">
            <a:avLst/>
          </a:prstGeom>
        </p:spPr>
        <p:txBody>
          <a:bodyPr wrap="square">
            <a:spAutoFit/>
          </a:bodyPr>
          <a:lstStyle/>
          <a:p>
            <a:pPr algn="just">
              <a:lnSpc>
                <a:spcPct val="150000"/>
              </a:lnSpc>
              <a:spcBef>
                <a:spcPts val="300"/>
              </a:spcBef>
              <a:spcAft>
                <a:spcPts val="300"/>
              </a:spcAft>
            </a:pPr>
            <a:r>
              <a:rPr lang="vi-VN"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Hình 1: </a:t>
            </a:r>
            <a:r>
              <a:rPr lang="fr-FR" sz="42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Tượng</a:t>
            </a:r>
            <a:r>
              <a:rPr lang="fr-FR" sz="4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đài</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Quyết</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tử</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Tổ</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quốc</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quyết</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Hà</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Nội</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200" b="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Tượng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đài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ghi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dấu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chiến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hi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chiến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sĩ</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dân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trận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chiến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lịch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60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ngày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đêm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bảo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vệ</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Thủ</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đô</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kháng</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chiến</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chống</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Pháp</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p>
        </p:txBody>
      </p:sp>
      <p:sp>
        <p:nvSpPr>
          <p:cNvPr id="11" name="TextBox 5"/>
          <p:cNvSpPr txBox="1"/>
          <p:nvPr/>
        </p:nvSpPr>
        <p:spPr>
          <a:xfrm>
            <a:off x="1828800" y="448073"/>
            <a:ext cx="5334000" cy="987450"/>
          </a:xfrm>
          <a:prstGeom prst="rect">
            <a:avLst/>
          </a:prstGeom>
        </p:spPr>
        <p:txBody>
          <a:bodyPr wrap="square" lIns="0" tIns="0" rIns="0" bIns="0" rtlCol="0" anchor="t">
            <a:spAutoFit/>
          </a:bodyPr>
          <a:lstStyle/>
          <a:p>
            <a:pPr>
              <a:lnSpc>
                <a:spcPts val="7679"/>
              </a:lnSpc>
            </a:pPr>
            <a:r>
              <a:rPr lang="vi-VN" sz="6399" b="1" dirty="0" smtClean="0">
                <a:solidFill>
                  <a:srgbClr val="06605A"/>
                </a:solidFill>
              </a:rPr>
              <a:t>MỞ ĐẦU</a:t>
            </a:r>
            <a:endParaRPr lang="en-US" sz="6399" b="1" dirty="0">
              <a:solidFill>
                <a:srgbClr val="06605A"/>
              </a:solidFill>
            </a:endParaRPr>
          </a:p>
        </p:txBody>
      </p:sp>
    </p:spTree>
    <p:extLst>
      <p:ext uri="{BB962C8B-B14F-4D97-AF65-F5344CB8AC3E}">
        <p14:creationId xmlns:p14="http://schemas.microsoft.com/office/powerpoint/2010/main" val="390802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64279" y="33856"/>
            <a:ext cx="1382550" cy="145671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4038955">
            <a:off x="-833039" y="2108525"/>
            <a:ext cx="1669447" cy="2186181"/>
          </a:xfrm>
          <a:prstGeom prst="rect">
            <a:avLst/>
          </a:prstGeom>
        </p:spPr>
      </p:pic>
      <p:pic>
        <p:nvPicPr>
          <p:cNvPr id="12" name="Picture 11" descr="Graphical user interface&#10;&#10;Description automatically generated with medium confidence"/>
          <p:cNvPicPr/>
          <p:nvPr/>
        </p:nvPicPr>
        <p:blipFill rotWithShape="1">
          <a:blip r:embed="rId14" cstate="print">
            <a:extLst>
              <a:ext uri="{28A0092B-C50C-407E-A947-70E740481C1C}">
                <a14:useLocalDpi xmlns:a14="http://schemas.microsoft.com/office/drawing/2010/main" val="0"/>
              </a:ext>
            </a:extLst>
          </a:blip>
          <a:srcRect l="50433" t="-676" r="2248" b="676"/>
          <a:stretch/>
        </p:blipFill>
        <p:spPr>
          <a:xfrm>
            <a:off x="11734800" y="2197714"/>
            <a:ext cx="5791200" cy="6674539"/>
          </a:xfrm>
          <a:prstGeom prst="rect">
            <a:avLst/>
          </a:prstGeom>
        </p:spPr>
      </p:pic>
      <p:pic>
        <p:nvPicPr>
          <p:cNvPr id="15" name="Picture 9"/>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2351" t="1692" r="53574" b="33178"/>
          <a:stretch/>
        </p:blipFill>
        <p:spPr>
          <a:xfrm>
            <a:off x="-92582" y="7372066"/>
            <a:ext cx="1921382" cy="2933700"/>
          </a:xfrm>
          <a:prstGeom prst="rect">
            <a:avLst/>
          </a:prstGeom>
        </p:spPr>
      </p:pic>
      <p:sp>
        <p:nvSpPr>
          <p:cNvPr id="2" name="Rectangle 1"/>
          <p:cNvSpPr/>
          <p:nvPr/>
        </p:nvSpPr>
        <p:spPr>
          <a:xfrm>
            <a:off x="1610838" y="2009911"/>
            <a:ext cx="9982200" cy="7094250"/>
          </a:xfrm>
          <a:prstGeom prst="rect">
            <a:avLst/>
          </a:prstGeom>
        </p:spPr>
        <p:txBody>
          <a:bodyPr wrap="square">
            <a:spAutoFit/>
          </a:bodyPr>
          <a:lstStyle/>
          <a:p>
            <a:pPr algn="just">
              <a:lnSpc>
                <a:spcPct val="150000"/>
              </a:lnSpc>
              <a:spcBef>
                <a:spcPts val="300"/>
              </a:spcBef>
              <a:spcAft>
                <a:spcPts val="300"/>
              </a:spcAft>
            </a:pPr>
            <a:r>
              <a:rPr lang="vi-VN"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Hình 2: </a:t>
            </a:r>
            <a:r>
              <a:rPr lang="vi-VN" sz="4200" b="1" dirty="0">
                <a:solidFill>
                  <a:srgbClr val="000000"/>
                </a:solidFill>
                <a:ea typeface="Calibri" panose="020F0502020204030204" pitchFamily="34" charset="0"/>
                <a:cs typeface="Arial" panose="020B0604020202020204" pitchFamily="34" charset="0"/>
              </a:rPr>
              <a:t>Người Dao Đỏ ở Lào Cai trong trang phục truyền thống</a:t>
            </a:r>
            <a:r>
              <a:rPr lang="vi-VN" sz="4200" b="1" dirty="0" smtClean="0">
                <a:solidFill>
                  <a:srgbClr val="000000"/>
                </a:solidFill>
                <a:ea typeface="Calibri" panose="020F0502020204030204" pitchFamily="34" charset="0"/>
                <a:cs typeface="Arial" panose="020B0604020202020204" pitchFamily="34" charset="0"/>
              </a:rPr>
              <a:t>.</a:t>
            </a:r>
          </a:p>
          <a:p>
            <a:pPr algn="just">
              <a:lnSpc>
                <a:spcPct val="150000"/>
              </a:lnSpc>
              <a:spcBef>
                <a:spcPts val="300"/>
              </a:spcBef>
              <a:spcAft>
                <a:spcPts val="300"/>
              </a:spcAft>
            </a:pPr>
            <a:r>
              <a:rPr lang="vi-VN" sz="4200" dirty="0" smtClean="0">
                <a:solidFill>
                  <a:srgbClr val="000000"/>
                </a:solidFill>
                <a:ea typeface="Calibri" panose="020F0502020204030204" pitchFamily="34" charset="0"/>
                <a:cs typeface="Arial" panose="020B0604020202020204" pitchFamily="34" charset="0"/>
              </a:rPr>
              <a:t>Khăn đội </a:t>
            </a:r>
            <a:r>
              <a:rPr lang="vi-VN" sz="4200" dirty="0">
                <a:solidFill>
                  <a:srgbClr val="000000"/>
                </a:solidFill>
                <a:ea typeface="Calibri" panose="020F0502020204030204" pitchFamily="34" charset="0"/>
                <a:cs typeface="Arial" panose="020B0604020202020204" pitchFamily="34" charset="0"/>
              </a:rPr>
              <a:t>đầu </a:t>
            </a:r>
            <a:r>
              <a:rPr lang="vi-VN" sz="4200" dirty="0" smtClean="0">
                <a:solidFill>
                  <a:srgbClr val="000000"/>
                </a:solidFill>
                <a:ea typeface="Calibri" panose="020F0502020204030204" pitchFamily="34" charset="0"/>
                <a:cs typeface="Arial" panose="020B0604020202020204" pitchFamily="34" charset="0"/>
              </a:rPr>
              <a:t>đỏ </a:t>
            </a:r>
            <a:r>
              <a:rPr lang="vi-VN" sz="4200" dirty="0">
                <a:solidFill>
                  <a:srgbClr val="000000"/>
                </a:solidFill>
                <a:ea typeface="Calibri" panose="020F0502020204030204" pitchFamily="34" charset="0"/>
                <a:cs typeface="Arial" panose="020B0604020202020204" pitchFamily="34" charset="0"/>
              </a:rPr>
              <a:t>trang trí vết chân </a:t>
            </a:r>
            <a:r>
              <a:rPr lang="vi-VN" sz="4200" dirty="0" smtClean="0">
                <a:solidFill>
                  <a:srgbClr val="000000"/>
                </a:solidFill>
                <a:ea typeface="Calibri" panose="020F0502020204030204" pitchFamily="34" charset="0"/>
                <a:cs typeface="Arial" panose="020B0604020202020204" pitchFamily="34" charset="0"/>
              </a:rPr>
              <a:t>hổ, </a:t>
            </a:r>
            <a:r>
              <a:rPr lang="vi-VN" sz="4200" dirty="0">
                <a:solidFill>
                  <a:srgbClr val="000000"/>
                </a:solidFill>
                <a:ea typeface="Calibri" panose="020F0502020204030204" pitchFamily="34" charset="0"/>
                <a:cs typeface="Arial" panose="020B0604020202020204" pitchFamily="34" charset="0"/>
              </a:rPr>
              <a:t>hình cách </a:t>
            </a:r>
            <a:r>
              <a:rPr lang="vi-VN" sz="4200" dirty="0" smtClean="0">
                <a:solidFill>
                  <a:srgbClr val="000000"/>
                </a:solidFill>
                <a:ea typeface="Calibri" panose="020F0502020204030204" pitchFamily="34" charset="0"/>
                <a:cs typeface="Arial" panose="020B0604020202020204" pitchFamily="34" charset="0"/>
              </a:rPr>
              <a:t>đoạn</a:t>
            </a:r>
            <a:r>
              <a:rPr lang="en-US" sz="4200" dirty="0">
                <a:solidFill>
                  <a:srgbClr val="000000"/>
                </a:solidFill>
                <a:ea typeface="Calibri" panose="020F0502020204030204" pitchFamily="34" charset="0"/>
                <a:cs typeface="Arial" panose="020B0604020202020204" pitchFamily="34" charset="0"/>
              </a:rPr>
              <a:t> </a:t>
            </a:r>
            <a:r>
              <a:rPr lang="en-US" sz="4800" dirty="0" err="1" smtClean="0">
                <a:solidFill>
                  <a:srgbClr val="000000"/>
                </a:solidFill>
                <a:ea typeface="Calibri" panose="020F0502020204030204" pitchFamily="34" charset="0"/>
                <a:cs typeface="Arial" panose="020B0604020202020204" pitchFamily="34" charset="0"/>
              </a:rPr>
              <a:t>kết</a:t>
            </a:r>
            <a:r>
              <a:rPr lang="en-US" sz="4800" dirty="0" smtClean="0">
                <a:solidFill>
                  <a:srgbClr val="000000"/>
                </a:solidFill>
                <a:ea typeface="Calibri" panose="020F0502020204030204" pitchFamily="34" charset="0"/>
                <a:cs typeface="Arial" panose="020B0604020202020204" pitchFamily="34" charset="0"/>
              </a:rPr>
              <a:t> </a:t>
            </a:r>
            <a:r>
              <a:rPr lang="en-US" sz="4800" dirty="0" err="1" smtClean="0">
                <a:solidFill>
                  <a:srgbClr val="000000"/>
                </a:solidFill>
                <a:ea typeface="Calibri" panose="020F0502020204030204" pitchFamily="34" charset="0"/>
                <a:cs typeface="Arial" panose="020B0604020202020204" pitchFamily="34" charset="0"/>
              </a:rPr>
              <a:t>hợp</a:t>
            </a:r>
            <a:r>
              <a:rPr lang="en-US" sz="4800" dirty="0" smtClean="0">
                <a:solidFill>
                  <a:srgbClr val="000000"/>
                </a:solidFill>
                <a:ea typeface="Calibri" panose="020F0502020204030204" pitchFamily="34" charset="0"/>
                <a:cs typeface="Arial" panose="020B0604020202020204" pitchFamily="34" charset="0"/>
              </a:rPr>
              <a:t> </a:t>
            </a:r>
            <a:r>
              <a:rPr lang="en-US" sz="4800" dirty="0" err="1" smtClean="0">
                <a:solidFill>
                  <a:srgbClr val="000000"/>
                </a:solidFill>
                <a:ea typeface="Calibri" panose="020F0502020204030204" pitchFamily="34" charset="0"/>
                <a:cs typeface="Arial" panose="020B0604020202020204" pitchFamily="34" charset="0"/>
              </a:rPr>
              <a:t>với</a:t>
            </a:r>
            <a:r>
              <a:rPr lang="vi-VN" sz="4800" dirty="0" smtClean="0">
                <a:solidFill>
                  <a:srgbClr val="000000"/>
                </a:solidFill>
                <a:ea typeface="Calibri" panose="020F0502020204030204" pitchFamily="34" charset="0"/>
                <a:cs typeface="Arial" panose="020B0604020202020204" pitchFamily="34" charset="0"/>
              </a:rPr>
              <a:t> </a:t>
            </a:r>
            <a:r>
              <a:rPr lang="vi-VN" sz="4200" dirty="0">
                <a:solidFill>
                  <a:srgbClr val="000000"/>
                </a:solidFill>
                <a:ea typeface="Calibri" panose="020F0502020204030204" pitchFamily="34" charset="0"/>
                <a:cs typeface="Arial" panose="020B0604020202020204" pitchFamily="34" charset="0"/>
              </a:rPr>
              <a:t>áo dài, áo </a:t>
            </a:r>
            <a:r>
              <a:rPr lang="vi-VN" sz="4200" dirty="0" smtClean="0">
                <a:solidFill>
                  <a:srgbClr val="000000"/>
                </a:solidFill>
                <a:ea typeface="Calibri" panose="020F0502020204030204" pitchFamily="34" charset="0"/>
                <a:cs typeface="Arial" panose="020B0604020202020204" pitchFamily="34" charset="0"/>
              </a:rPr>
              <a:t>t</a:t>
            </a:r>
            <a:r>
              <a:rPr lang="en-US" sz="4200" dirty="0" smtClean="0">
                <a:solidFill>
                  <a:srgbClr val="000000"/>
                </a:solidFill>
                <a:ea typeface="Calibri" panose="020F0502020204030204" pitchFamily="34" charset="0"/>
                <a:cs typeface="Arial" panose="020B0604020202020204" pitchFamily="34" charset="0"/>
              </a:rPr>
              <a:t>ứ</a:t>
            </a:r>
            <a:r>
              <a:rPr lang="vi-VN" sz="4200" dirty="0" smtClean="0">
                <a:solidFill>
                  <a:srgbClr val="000000"/>
                </a:solidFill>
                <a:ea typeface="Calibri" panose="020F0502020204030204" pitchFamily="34" charset="0"/>
                <a:cs typeface="Arial" panose="020B0604020202020204" pitchFamily="34" charset="0"/>
              </a:rPr>
              <a:t> </a:t>
            </a:r>
            <a:r>
              <a:rPr lang="vi-VN" sz="4200" dirty="0">
                <a:solidFill>
                  <a:srgbClr val="000000"/>
                </a:solidFill>
                <a:ea typeface="Calibri" panose="020F0502020204030204" pitchFamily="34" charset="0"/>
                <a:cs typeface="Arial" panose="020B0604020202020204" pitchFamily="34" charset="0"/>
              </a:rPr>
              <a:t>thân màu chàm hoặc đen, tay đấu thẳng vào thân, </a:t>
            </a:r>
            <a:r>
              <a:rPr lang="vi-VN" sz="4200" dirty="0" smtClean="0">
                <a:solidFill>
                  <a:srgbClr val="000000"/>
                </a:solidFill>
                <a:ea typeface="Calibri" panose="020F0502020204030204" pitchFamily="34" charset="0"/>
                <a:cs typeface="Arial" panose="020B0604020202020204" pitchFamily="34" charset="0"/>
              </a:rPr>
              <a:t>hoa </a:t>
            </a:r>
            <a:r>
              <a:rPr lang="vi-VN" sz="4200" dirty="0">
                <a:solidFill>
                  <a:srgbClr val="000000"/>
                </a:solidFill>
                <a:ea typeface="Calibri" panose="020F0502020204030204" pitchFamily="34" charset="0"/>
                <a:cs typeface="Arial" panose="020B0604020202020204" pitchFamily="34" charset="0"/>
              </a:rPr>
              <a:t>văn trang trí trên quần được thêu tỉ mỉ</a:t>
            </a:r>
            <a:r>
              <a:rPr lang="vi-VN" sz="4200" dirty="0" smtClean="0">
                <a:solidFill>
                  <a:srgbClr val="000000"/>
                </a:solidFill>
                <a:ea typeface="Calibri" panose="020F0502020204030204" pitchFamily="34" charset="0"/>
                <a:cs typeface="Arial" panose="020B0604020202020204" pitchFamily="34" charset="0"/>
              </a:rPr>
              <a:t>.</a:t>
            </a:r>
            <a:endParaRPr lang="en-US" sz="4200" dirty="0" smtClean="0">
              <a:solidFill>
                <a:srgbClr val="000000"/>
              </a:solidFill>
              <a:ea typeface="Calibri" panose="020F0502020204030204" pitchFamily="34" charset="0"/>
              <a:cs typeface="Arial" panose="020B0604020202020204" pitchFamily="34" charset="0"/>
            </a:endParaRPr>
          </a:p>
        </p:txBody>
      </p:sp>
      <p:pic>
        <p:nvPicPr>
          <p:cNvPr id="11" name="Picture 9"/>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47760" r="16072" b="46388"/>
          <a:stretch/>
        </p:blipFill>
        <p:spPr>
          <a:xfrm>
            <a:off x="17017585" y="7872149"/>
            <a:ext cx="1424713" cy="2414851"/>
          </a:xfrm>
          <a:prstGeom prst="rect">
            <a:avLst/>
          </a:prstGeom>
        </p:spPr>
      </p:pic>
      <p:sp>
        <p:nvSpPr>
          <p:cNvPr id="9" name="TextBox 5"/>
          <p:cNvSpPr txBox="1"/>
          <p:nvPr/>
        </p:nvSpPr>
        <p:spPr>
          <a:xfrm>
            <a:off x="1828800" y="448073"/>
            <a:ext cx="5334000" cy="987450"/>
          </a:xfrm>
          <a:prstGeom prst="rect">
            <a:avLst/>
          </a:prstGeom>
        </p:spPr>
        <p:txBody>
          <a:bodyPr wrap="square" lIns="0" tIns="0" rIns="0" bIns="0" rtlCol="0" anchor="t">
            <a:spAutoFit/>
          </a:bodyPr>
          <a:lstStyle/>
          <a:p>
            <a:pPr>
              <a:lnSpc>
                <a:spcPts val="7679"/>
              </a:lnSpc>
            </a:pPr>
            <a:r>
              <a:rPr lang="vi-VN" sz="6399" b="1" dirty="0" smtClean="0">
                <a:solidFill>
                  <a:srgbClr val="06605A"/>
                </a:solidFill>
              </a:rPr>
              <a:t>MỞ ĐẦU</a:t>
            </a:r>
            <a:endParaRPr lang="en-US" sz="6399" b="1" dirty="0">
              <a:solidFill>
                <a:srgbClr val="06605A"/>
              </a:solidFill>
            </a:endParaRPr>
          </a:p>
        </p:txBody>
      </p:sp>
    </p:spTree>
    <p:extLst>
      <p:ext uri="{BB962C8B-B14F-4D97-AF65-F5344CB8AC3E}">
        <p14:creationId xmlns:p14="http://schemas.microsoft.com/office/powerpoint/2010/main" val="190258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par>
                                <p:cTn id="8" presetID="2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edg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64279" y="33856"/>
            <a:ext cx="1382550" cy="1456710"/>
          </a:xfrm>
          <a:prstGeom prst="rect">
            <a:avLst/>
          </a:prstGeom>
        </p:spPr>
      </p:pic>
      <p:pic>
        <p:nvPicPr>
          <p:cNvPr id="9" name="Picture 9"/>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47760" r="16072" b="46388"/>
          <a:stretch/>
        </p:blipFill>
        <p:spPr>
          <a:xfrm>
            <a:off x="16878072" y="7872149"/>
            <a:ext cx="1424713" cy="2414851"/>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4038955">
            <a:off x="-833039" y="2108525"/>
            <a:ext cx="1669447" cy="2186181"/>
          </a:xfrm>
          <a:prstGeom prst="rect">
            <a:avLst/>
          </a:prstGeom>
        </p:spPr>
      </p:pic>
      <p:sp>
        <p:nvSpPr>
          <p:cNvPr id="2" name="Rectangle 1"/>
          <p:cNvSpPr/>
          <p:nvPr/>
        </p:nvSpPr>
        <p:spPr>
          <a:xfrm>
            <a:off x="7610503" y="1897960"/>
            <a:ext cx="9982200" cy="5986254"/>
          </a:xfrm>
          <a:prstGeom prst="rect">
            <a:avLst/>
          </a:prstGeom>
        </p:spPr>
        <p:txBody>
          <a:bodyPr wrap="square">
            <a:spAutoFit/>
          </a:bodyPr>
          <a:lstStyle/>
          <a:p>
            <a:pPr algn="just">
              <a:lnSpc>
                <a:spcPct val="150000"/>
              </a:lnSpc>
              <a:spcBef>
                <a:spcPts val="300"/>
              </a:spcBef>
              <a:spcAft>
                <a:spcPts val="300"/>
              </a:spcAft>
            </a:pPr>
            <a:r>
              <a:rPr lang="vi-VN"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Hình 3: </a:t>
            </a:r>
            <a:r>
              <a:rPr lang="vi-VN" sz="4200" b="1" dirty="0">
                <a:solidFill>
                  <a:srgbClr val="000000"/>
                </a:solidFill>
                <a:ea typeface="Calibri" panose="020F0502020204030204" pitchFamily="34" charset="0"/>
                <a:cs typeface="Arial" panose="020B0604020202020204" pitchFamily="34" charset="0"/>
              </a:rPr>
              <a:t>Điệu múa truyền thống của người Chăm ở Khánh Hòa</a:t>
            </a:r>
            <a:r>
              <a:rPr lang="vi-VN" sz="4200" b="1" dirty="0" smtClean="0">
                <a:solidFill>
                  <a:srgbClr val="000000"/>
                </a:solidFill>
                <a:ea typeface="Calibri" panose="020F0502020204030204" pitchFamily="34" charset="0"/>
                <a:cs typeface="Arial" panose="020B0604020202020204" pitchFamily="34" charset="0"/>
              </a:rPr>
              <a:t>.</a:t>
            </a:r>
          </a:p>
          <a:p>
            <a:pPr algn="just">
              <a:lnSpc>
                <a:spcPct val="150000"/>
              </a:lnSpc>
              <a:spcBef>
                <a:spcPts val="300"/>
              </a:spcBef>
              <a:spcAft>
                <a:spcPts val="300"/>
              </a:spcAft>
            </a:pPr>
            <a:r>
              <a:rPr lang="vi-VN" sz="4200" dirty="0" smtClean="0">
                <a:solidFill>
                  <a:srgbClr val="000000"/>
                </a:solidFill>
                <a:ea typeface="Calibri" panose="020F0502020204030204" pitchFamily="34" charset="0"/>
                <a:cs typeface="Arial" panose="020B0604020202020204" pitchFamily="34" charset="0"/>
              </a:rPr>
              <a:t>Điệu múa vừa </a:t>
            </a:r>
            <a:r>
              <a:rPr lang="vi-VN" sz="4200" dirty="0">
                <a:solidFill>
                  <a:srgbClr val="000000"/>
                </a:solidFill>
                <a:ea typeface="Calibri" panose="020F0502020204030204" pitchFamily="34" charset="0"/>
                <a:cs typeface="Arial" panose="020B0604020202020204" pitchFamily="34" charset="0"/>
              </a:rPr>
              <a:t>tạo không khí lễ hội, vừa là lời ước nguyện của dân làng gửi đến trời đất, thần linh cầu mong cuộc sống no đủ, mùa màng tốt tươi.</a:t>
            </a:r>
            <a:endParaRPr lang="en-US" sz="4200" dirty="0">
              <a:latin typeface="Arial" panose="020B0604020202020204" pitchFamily="34" charset="0"/>
              <a:cs typeface="Arial" panose="020B0604020202020204" pitchFamily="34" charset="0"/>
            </a:endParaRPr>
          </a:p>
        </p:txBody>
      </p:sp>
      <p:pic>
        <p:nvPicPr>
          <p:cNvPr id="11" name="Picture 10" descr="Graphical user interface, application&#10;&#10;Description automatically generated"/>
          <p:cNvPicPr/>
          <p:nvPr/>
        </p:nvPicPr>
        <p:blipFill rotWithShape="1">
          <a:blip r:embed="rId14" cstate="print">
            <a:extLst>
              <a:ext uri="{28A0092B-C50C-407E-A947-70E740481C1C}">
                <a14:useLocalDpi xmlns:a14="http://schemas.microsoft.com/office/drawing/2010/main" val="0"/>
              </a:ext>
            </a:extLst>
          </a:blip>
          <a:srcRect r="50311"/>
          <a:stretch/>
        </p:blipFill>
        <p:spPr>
          <a:xfrm>
            <a:off x="1524000" y="1941061"/>
            <a:ext cx="5589834" cy="6912649"/>
          </a:xfrm>
          <a:prstGeom prst="rect">
            <a:avLst/>
          </a:prstGeom>
        </p:spPr>
      </p:pic>
      <p:pic>
        <p:nvPicPr>
          <p:cNvPr id="13" name="Picture 9"/>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2351" t="1692" r="53574" b="33178"/>
          <a:stretch/>
        </p:blipFill>
        <p:spPr>
          <a:xfrm>
            <a:off x="-92582" y="7353300"/>
            <a:ext cx="1921382" cy="2933700"/>
          </a:xfrm>
          <a:prstGeom prst="rect">
            <a:avLst/>
          </a:prstGeom>
        </p:spPr>
      </p:pic>
      <p:sp>
        <p:nvSpPr>
          <p:cNvPr id="12" name="TextBox 5"/>
          <p:cNvSpPr txBox="1"/>
          <p:nvPr/>
        </p:nvSpPr>
        <p:spPr>
          <a:xfrm>
            <a:off x="1828800" y="448073"/>
            <a:ext cx="5334000" cy="987450"/>
          </a:xfrm>
          <a:prstGeom prst="rect">
            <a:avLst/>
          </a:prstGeom>
        </p:spPr>
        <p:txBody>
          <a:bodyPr wrap="square" lIns="0" tIns="0" rIns="0" bIns="0" rtlCol="0" anchor="t">
            <a:spAutoFit/>
          </a:bodyPr>
          <a:lstStyle/>
          <a:p>
            <a:pPr>
              <a:lnSpc>
                <a:spcPts val="7679"/>
              </a:lnSpc>
            </a:pPr>
            <a:r>
              <a:rPr lang="vi-VN" sz="6399" b="1" dirty="0" smtClean="0">
                <a:solidFill>
                  <a:srgbClr val="06605A"/>
                </a:solidFill>
              </a:rPr>
              <a:t>MỞ ĐẦU</a:t>
            </a:r>
            <a:endParaRPr lang="en-US" sz="6399" b="1" dirty="0">
              <a:solidFill>
                <a:srgbClr val="06605A"/>
              </a:solidFill>
            </a:endParaRPr>
          </a:p>
        </p:txBody>
      </p:sp>
    </p:spTree>
    <p:extLst>
      <p:ext uri="{BB962C8B-B14F-4D97-AF65-F5344CB8AC3E}">
        <p14:creationId xmlns:p14="http://schemas.microsoft.com/office/powerpoint/2010/main" val="178002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Scale>
                                      <p:cBhvr>
                                        <p:cTn id="12"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
                                        </p:tgtEl>
                                        <p:attrNameLst>
                                          <p:attrName>ppt_x</p:attrName>
                                          <p:attrName>ppt_y</p:attrName>
                                        </p:attrNameLst>
                                      </p:cBhvr>
                                    </p:animMotion>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64279" y="33856"/>
            <a:ext cx="1382550" cy="145671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4038955">
            <a:off x="-833039" y="2108525"/>
            <a:ext cx="1669447" cy="2186181"/>
          </a:xfrm>
          <a:prstGeom prst="rect">
            <a:avLst/>
          </a:prstGeom>
        </p:spPr>
      </p:pic>
      <p:sp>
        <p:nvSpPr>
          <p:cNvPr id="2" name="Rectangle 1"/>
          <p:cNvSpPr/>
          <p:nvPr/>
        </p:nvSpPr>
        <p:spPr>
          <a:xfrm>
            <a:off x="1657303" y="1885895"/>
            <a:ext cx="9982200" cy="5986254"/>
          </a:xfrm>
          <a:prstGeom prst="rect">
            <a:avLst/>
          </a:prstGeom>
        </p:spPr>
        <p:txBody>
          <a:bodyPr wrap="square">
            <a:spAutoFit/>
          </a:bodyPr>
          <a:lstStyle/>
          <a:p>
            <a:pPr algn="just">
              <a:lnSpc>
                <a:spcPct val="150000"/>
              </a:lnSpc>
              <a:spcBef>
                <a:spcPts val="300"/>
              </a:spcBef>
              <a:spcAft>
                <a:spcPts val="300"/>
              </a:spcAft>
            </a:pPr>
            <a:r>
              <a:rPr lang="vi-VN"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Hình 4: </a:t>
            </a:r>
            <a:r>
              <a:rPr lang="vi-VN" sz="4200" b="1" dirty="0" smtClean="0">
                <a:solidFill>
                  <a:srgbClr val="000000"/>
                </a:solidFill>
                <a:ea typeface="Calibri" panose="020F0502020204030204" pitchFamily="34" charset="0"/>
                <a:cs typeface="Arial" panose="020B0604020202020204" pitchFamily="34" charset="0"/>
              </a:rPr>
              <a:t>Bánh </a:t>
            </a:r>
            <a:r>
              <a:rPr lang="vi-VN" sz="4200" b="1" dirty="0">
                <a:solidFill>
                  <a:srgbClr val="000000"/>
                </a:solidFill>
                <a:ea typeface="Calibri" panose="020F0502020204030204" pitchFamily="34" charset="0"/>
                <a:cs typeface="Arial" panose="020B0604020202020204" pitchFamily="34" charset="0"/>
              </a:rPr>
              <a:t>Khọt – món ăn truyền thống ở Nam Bộ</a:t>
            </a:r>
            <a:r>
              <a:rPr lang="vi-VN" sz="4200" b="1" dirty="0" smtClean="0">
                <a:solidFill>
                  <a:srgbClr val="000000"/>
                </a:solidFill>
                <a:ea typeface="Calibri" panose="020F0502020204030204" pitchFamily="34" charset="0"/>
                <a:cs typeface="Arial" panose="020B0604020202020204" pitchFamily="34" charset="0"/>
              </a:rPr>
              <a:t>.</a:t>
            </a:r>
          </a:p>
          <a:p>
            <a:pPr algn="just">
              <a:lnSpc>
                <a:spcPct val="150000"/>
              </a:lnSpc>
              <a:spcBef>
                <a:spcPts val="300"/>
              </a:spcBef>
              <a:spcAft>
                <a:spcPts val="300"/>
              </a:spcAft>
            </a:pPr>
            <a:r>
              <a:rPr lang="vi-VN" sz="4200" dirty="0" smtClean="0">
                <a:solidFill>
                  <a:srgbClr val="000000"/>
                </a:solidFill>
                <a:ea typeface="Calibri" panose="020F0502020204030204" pitchFamily="34" charset="0"/>
                <a:cs typeface="Arial" panose="020B0604020202020204" pitchFamily="34" charset="0"/>
              </a:rPr>
              <a:t>Là </a:t>
            </a:r>
            <a:r>
              <a:rPr lang="vi-VN" sz="4200" dirty="0">
                <a:solidFill>
                  <a:srgbClr val="000000"/>
                </a:solidFill>
                <a:ea typeface="Calibri" panose="020F0502020204030204" pitchFamily="34" charset="0"/>
                <a:cs typeface="Arial" panose="020B0604020202020204" pitchFamily="34" charset="0"/>
              </a:rPr>
              <a:t>món ăn quen thuộc và được người dân Nam Bộ yêu thích. </a:t>
            </a:r>
            <a:r>
              <a:rPr lang="vi-VN" sz="4200" dirty="0" smtClean="0">
                <a:solidFill>
                  <a:srgbClr val="000000"/>
                </a:solidFill>
                <a:ea typeface="Calibri" panose="020F0502020204030204" pitchFamily="34" charset="0"/>
                <a:cs typeface="Arial" panose="020B0604020202020204" pitchFamily="34" charset="0"/>
              </a:rPr>
              <a:t>Bánh </a:t>
            </a:r>
            <a:r>
              <a:rPr lang="vi-VN" sz="4200" dirty="0">
                <a:solidFill>
                  <a:srgbClr val="000000"/>
                </a:solidFill>
                <a:ea typeface="Calibri" panose="020F0502020204030204" pitchFamily="34" charset="0"/>
                <a:cs typeface="Arial" panose="020B0604020202020204" pitchFamily="34" charset="0"/>
              </a:rPr>
              <a:t>chín vừa có màu vàng nghệ rất bắt mắt, có độ giòn và vị ngọt của </a:t>
            </a:r>
            <a:r>
              <a:rPr lang="vi-VN" sz="4200" dirty="0" smtClean="0">
                <a:solidFill>
                  <a:srgbClr val="000000"/>
                </a:solidFill>
                <a:ea typeface="Calibri" panose="020F0502020204030204" pitchFamily="34" charset="0"/>
                <a:cs typeface="Arial" panose="020B0604020202020204" pitchFamily="34" charset="0"/>
              </a:rPr>
              <a:t>gạo</a:t>
            </a:r>
            <a:r>
              <a:rPr lang="vi-VN" sz="4200" dirty="0">
                <a:solidFill>
                  <a:srgbClr val="000000"/>
                </a:solidFill>
                <a:ea typeface="Calibri" panose="020F0502020204030204" pitchFamily="34" charset="0"/>
                <a:cs typeface="Arial" panose="020B0604020202020204" pitchFamily="34" charset="0"/>
              </a:rPr>
              <a:t>, vị béo của nước </a:t>
            </a:r>
            <a:r>
              <a:rPr lang="vi-VN" sz="4200" dirty="0" smtClean="0">
                <a:solidFill>
                  <a:srgbClr val="000000"/>
                </a:solidFill>
                <a:ea typeface="Calibri" panose="020F0502020204030204" pitchFamily="34" charset="0"/>
                <a:cs typeface="Arial" panose="020B0604020202020204" pitchFamily="34" charset="0"/>
              </a:rPr>
              <a:t>dừa.</a:t>
            </a:r>
            <a:endParaRPr lang="en-US" sz="4200" dirty="0">
              <a:latin typeface="Arial" panose="020B0604020202020204" pitchFamily="34" charset="0"/>
              <a:cs typeface="Arial" panose="020B0604020202020204" pitchFamily="34" charset="0"/>
            </a:endParaRPr>
          </a:p>
        </p:txBody>
      </p:sp>
      <p:pic>
        <p:nvPicPr>
          <p:cNvPr id="11" name="Picture 10" descr="Graphical user interface, application&#10;&#10;Description automatically generated"/>
          <p:cNvPicPr/>
          <p:nvPr/>
        </p:nvPicPr>
        <p:blipFill rotWithShape="1">
          <a:blip r:embed="rId14" cstate="print">
            <a:extLst>
              <a:ext uri="{28A0092B-C50C-407E-A947-70E740481C1C}">
                <a14:useLocalDpi xmlns:a14="http://schemas.microsoft.com/office/drawing/2010/main" val="0"/>
              </a:ext>
            </a:extLst>
          </a:blip>
          <a:srcRect l="49447" t="2175" r="1783" b="-312"/>
          <a:stretch/>
        </p:blipFill>
        <p:spPr>
          <a:xfrm>
            <a:off x="11987421" y="2009911"/>
            <a:ext cx="5486400" cy="6783839"/>
          </a:xfrm>
          <a:prstGeom prst="rect">
            <a:avLst/>
          </a:prstGeom>
        </p:spPr>
      </p:pic>
      <p:pic>
        <p:nvPicPr>
          <p:cNvPr id="13" name="Picture 9"/>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2351" t="1692" r="53574" b="33178"/>
          <a:stretch/>
        </p:blipFill>
        <p:spPr>
          <a:xfrm>
            <a:off x="-92582" y="7353300"/>
            <a:ext cx="1921382" cy="2933700"/>
          </a:xfrm>
          <a:prstGeom prst="rect">
            <a:avLst/>
          </a:prstGeom>
        </p:spPr>
      </p:pic>
      <p:pic>
        <p:nvPicPr>
          <p:cNvPr id="12" name="Picture 9"/>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47760" r="16072" b="46388"/>
          <a:stretch/>
        </p:blipFill>
        <p:spPr>
          <a:xfrm>
            <a:off x="16897406" y="7869306"/>
            <a:ext cx="1424713" cy="2414851"/>
          </a:xfrm>
          <a:prstGeom prst="rect">
            <a:avLst/>
          </a:prstGeom>
        </p:spPr>
      </p:pic>
      <p:sp>
        <p:nvSpPr>
          <p:cNvPr id="9" name="TextBox 5"/>
          <p:cNvSpPr txBox="1"/>
          <p:nvPr/>
        </p:nvSpPr>
        <p:spPr>
          <a:xfrm>
            <a:off x="1828800" y="448073"/>
            <a:ext cx="5334000" cy="987450"/>
          </a:xfrm>
          <a:prstGeom prst="rect">
            <a:avLst/>
          </a:prstGeom>
        </p:spPr>
        <p:txBody>
          <a:bodyPr wrap="square" lIns="0" tIns="0" rIns="0" bIns="0" rtlCol="0" anchor="t">
            <a:spAutoFit/>
          </a:bodyPr>
          <a:lstStyle/>
          <a:p>
            <a:pPr>
              <a:lnSpc>
                <a:spcPts val="7679"/>
              </a:lnSpc>
            </a:pPr>
            <a:r>
              <a:rPr lang="vi-VN" sz="6399" b="1" dirty="0" smtClean="0">
                <a:solidFill>
                  <a:srgbClr val="06605A"/>
                </a:solidFill>
              </a:rPr>
              <a:t>MỞ ĐẦU</a:t>
            </a:r>
            <a:endParaRPr lang="en-US" sz="6399" b="1" dirty="0">
              <a:solidFill>
                <a:srgbClr val="06605A"/>
              </a:solidFill>
            </a:endParaRPr>
          </a:p>
        </p:txBody>
      </p:sp>
    </p:spTree>
    <p:extLst>
      <p:ext uri="{BB962C8B-B14F-4D97-AF65-F5344CB8AC3E}">
        <p14:creationId xmlns:p14="http://schemas.microsoft.com/office/powerpoint/2010/main" val="165783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par>
                                <p:cTn id="8" presetID="1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plus(in)">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b="64907"/>
          <a:stretch>
            <a:fillRect/>
          </a:stretch>
        </p:blipFill>
        <p:spPr>
          <a:xfrm>
            <a:off x="0" y="7898217"/>
            <a:ext cx="18288000" cy="2388783"/>
          </a:xfrm>
          <a:prstGeom prst="rect">
            <a:avLst/>
          </a:prstGeom>
        </p:spPr>
      </p:pic>
      <p:sp>
        <p:nvSpPr>
          <p:cNvPr id="4" name="TextBox 4"/>
          <p:cNvSpPr txBox="1"/>
          <p:nvPr/>
        </p:nvSpPr>
        <p:spPr>
          <a:xfrm>
            <a:off x="5787402" y="3276391"/>
            <a:ext cx="6704290" cy="1025922"/>
          </a:xfrm>
          <a:prstGeom prst="rect">
            <a:avLst/>
          </a:prstGeom>
        </p:spPr>
        <p:txBody>
          <a:bodyPr wrap="square" lIns="0" tIns="0" rIns="0" bIns="0" rtlCol="0" anchor="t">
            <a:spAutoFit/>
          </a:bodyPr>
          <a:lstStyle/>
          <a:p>
            <a:pPr marL="0" lvl="0" indent="0" algn="ctr">
              <a:lnSpc>
                <a:spcPts val="8000"/>
              </a:lnSpc>
              <a:spcBef>
                <a:spcPct val="0"/>
              </a:spcBef>
            </a:pPr>
            <a:r>
              <a:rPr lang="vi-VN" sz="8600" b="1" u="none" spc="400" dirty="0" smtClean="0">
                <a:solidFill>
                  <a:srgbClr val="C3113D"/>
                </a:solidFill>
              </a:rPr>
              <a:t>KHÁM PHÁ</a:t>
            </a:r>
            <a:endParaRPr lang="en-US" sz="8600" b="1" u="none" spc="400" dirty="0">
              <a:solidFill>
                <a:srgbClr val="C3113D"/>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196359" y="4976898"/>
            <a:ext cx="6295333" cy="6146534"/>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119243" y="6032232"/>
            <a:ext cx="1331872" cy="1403313"/>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36885" y="6032232"/>
            <a:ext cx="1331872" cy="1403313"/>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4307" t="5308"/>
          <a:stretch>
            <a:fillRect/>
          </a:stretch>
        </p:blipFill>
        <p:spPr>
          <a:xfrm>
            <a:off x="0" y="0"/>
            <a:ext cx="3673770" cy="224729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4307" t="5308"/>
          <a:stretch>
            <a:fillRect/>
          </a:stretch>
        </p:blipFill>
        <p:spPr>
          <a:xfrm flipH="1">
            <a:off x="14614230" y="0"/>
            <a:ext cx="3673770" cy="2247293"/>
          </a:xfrm>
          <a:prstGeom prst="rect">
            <a:avLst/>
          </a:prstGeom>
        </p:spPr>
      </p:pic>
      <p:pic>
        <p:nvPicPr>
          <p:cNvPr id="11"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534400" y="747800"/>
            <a:ext cx="1235232" cy="1854007"/>
          </a:xfrm>
          <a:prstGeom prst="rect">
            <a:avLst/>
          </a:prstGeom>
        </p:spPr>
      </p:pic>
    </p:spTree>
    <p:extLst>
      <p:ext uri="{BB962C8B-B14F-4D97-AF65-F5344CB8AC3E}">
        <p14:creationId xmlns:p14="http://schemas.microsoft.com/office/powerpoint/2010/main" val="3809068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txBox="1"/>
          <p:nvPr/>
        </p:nvSpPr>
        <p:spPr>
          <a:xfrm>
            <a:off x="2406314" y="87493"/>
            <a:ext cx="11659169" cy="738664"/>
          </a:xfrm>
          <a:prstGeom prst="rect">
            <a:avLst/>
          </a:prstGeom>
        </p:spPr>
        <p:txBody>
          <a:bodyPr wrap="square" lIns="0" tIns="0" rIns="0" bIns="0" rtlCol="0" anchor="t">
            <a:spAutoFit/>
          </a:bodyPr>
          <a:lstStyle/>
          <a:p>
            <a:pPr marL="0" lvl="0" indent="0" algn="ctr">
              <a:spcBef>
                <a:spcPct val="0"/>
              </a:spcBef>
            </a:pPr>
            <a:r>
              <a:rPr lang="vi-VN" sz="4800" b="1" u="none" dirty="0" smtClean="0">
                <a:solidFill>
                  <a:srgbClr val="06605A"/>
                </a:solidFill>
                <a:latin typeface="Arial" panose="020B0604020202020204" pitchFamily="34" charset="0"/>
                <a:cs typeface="Arial" panose="020B0604020202020204" pitchFamily="34" charset="0"/>
              </a:rPr>
              <a:t>1. Một số truyền thống của quê hương</a:t>
            </a:r>
            <a:endParaRPr lang="en-US" sz="4800" b="1" u="none" dirty="0">
              <a:solidFill>
                <a:srgbClr val="06605A"/>
              </a:solidFill>
              <a:latin typeface="Arial" panose="020B0604020202020204" pitchFamily="34" charset="0"/>
              <a:cs typeface="Arial" panose="020B0604020202020204" pitchFamily="34" charset="0"/>
            </a:endParaRPr>
          </a:p>
        </p:txBody>
      </p:sp>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909089" y="-235321"/>
            <a:ext cx="1378911" cy="254497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94192">
            <a:off x="-269221" y="140415"/>
            <a:ext cx="2538400" cy="1398428"/>
          </a:xfrm>
          <a:prstGeom prst="rect">
            <a:avLst/>
          </a:prstGeom>
        </p:spPr>
      </p:pic>
      <p:pic>
        <p:nvPicPr>
          <p:cNvPr id="25" name="Picture 24" descr="A group of people sitting at a table&#10;&#10;Description automatically generated with medium confidence"/>
          <p:cNvPicPr/>
          <p:nvPr/>
        </p:nvPicPr>
        <p:blipFill>
          <a:blip r:embed="rId11" cstate="print">
            <a:extLst>
              <a:ext uri="{28A0092B-C50C-407E-A947-70E740481C1C}">
                <a14:useLocalDpi xmlns:a14="http://schemas.microsoft.com/office/drawing/2010/main" val="0"/>
              </a:ext>
            </a:extLst>
          </a:blip>
          <a:stretch>
            <a:fillRect/>
          </a:stretch>
        </p:blipFill>
        <p:spPr>
          <a:xfrm>
            <a:off x="152400" y="5971106"/>
            <a:ext cx="11125199" cy="4148880"/>
          </a:xfrm>
          <a:prstGeom prst="rect">
            <a:avLst/>
          </a:prstGeom>
        </p:spPr>
      </p:pic>
      <p:pic>
        <p:nvPicPr>
          <p:cNvPr id="26" name="Picture 25" descr="A group of people on a boat&#10;&#10;Description automatically generated with medium confidence"/>
          <p:cNvPicPr/>
          <p:nvPr/>
        </p:nvPicPr>
        <p:blipFill>
          <a:blip r:embed="rId12" cstate="print">
            <a:extLst>
              <a:ext uri="{28A0092B-C50C-407E-A947-70E740481C1C}">
                <a14:useLocalDpi xmlns:a14="http://schemas.microsoft.com/office/drawing/2010/main" val="0"/>
              </a:ext>
            </a:extLst>
          </a:blip>
          <a:stretch>
            <a:fillRect/>
          </a:stretch>
        </p:blipFill>
        <p:spPr>
          <a:xfrm>
            <a:off x="24985" y="1629764"/>
            <a:ext cx="11277599" cy="4281754"/>
          </a:xfrm>
          <a:prstGeom prst="rect">
            <a:avLst/>
          </a:prstGeom>
        </p:spPr>
      </p:pic>
      <p:sp>
        <p:nvSpPr>
          <p:cNvPr id="27" name="TextBox 26"/>
          <p:cNvSpPr txBox="1"/>
          <p:nvPr/>
        </p:nvSpPr>
        <p:spPr>
          <a:xfrm>
            <a:off x="11461158" y="2476166"/>
            <a:ext cx="6137386" cy="784830"/>
          </a:xfrm>
          <a:prstGeom prst="rect">
            <a:avLst/>
          </a:prstGeom>
          <a:noFill/>
        </p:spPr>
        <p:txBody>
          <a:bodyPr wrap="none" rtlCol="0">
            <a:spAutoFit/>
          </a:bodyPr>
          <a:lstStyle/>
          <a:p>
            <a:r>
              <a:rPr lang="vi-VN" sz="4500" b="1" dirty="0" smtClean="0"/>
              <a:t>THẢO LUẬN CẶP ĐÔI</a:t>
            </a:r>
            <a:endParaRPr lang="en-US" sz="4500" b="1" dirty="0"/>
          </a:p>
        </p:txBody>
      </p:sp>
      <p:sp>
        <p:nvSpPr>
          <p:cNvPr id="28" name="TextBox 27"/>
          <p:cNvSpPr txBox="1"/>
          <p:nvPr/>
        </p:nvSpPr>
        <p:spPr>
          <a:xfrm>
            <a:off x="2381330" y="785347"/>
            <a:ext cx="8507457" cy="784830"/>
          </a:xfrm>
          <a:prstGeom prst="rect">
            <a:avLst/>
          </a:prstGeom>
          <a:noFill/>
        </p:spPr>
        <p:txBody>
          <a:bodyPr wrap="none" rtlCol="0">
            <a:spAutoFit/>
          </a:bodyPr>
          <a:lstStyle/>
          <a:p>
            <a:pPr marL="685800" indent="-685800">
              <a:buFont typeface="Wingdings" panose="05000000000000000000" pitchFamily="2" charset="2"/>
              <a:buChar char="Ø"/>
            </a:pPr>
            <a:r>
              <a:rPr lang="vi-VN" sz="4500" b="1" dirty="0" smtClean="0">
                <a:solidFill>
                  <a:srgbClr val="FF0000"/>
                </a:solidFill>
              </a:rPr>
              <a:t>Đọc thông tin 1, 2 SGK tr6,7</a:t>
            </a:r>
            <a:endParaRPr lang="en-US" sz="4500" b="1" dirty="0">
              <a:solidFill>
                <a:srgbClr val="FF0000"/>
              </a:solidFill>
            </a:endParaRPr>
          </a:p>
        </p:txBody>
      </p:sp>
      <p:sp>
        <p:nvSpPr>
          <p:cNvPr id="29" name="Rectangle 28"/>
          <p:cNvSpPr/>
          <p:nvPr/>
        </p:nvSpPr>
        <p:spPr>
          <a:xfrm>
            <a:off x="11125200" y="3320583"/>
            <a:ext cx="6477000" cy="5595186"/>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giới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thiệu</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tỉnh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Bến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Tre</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tỉnh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Bắc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Ninh?</a:t>
            </a:r>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v"/>
            </a:pPr>
            <a:r>
              <a:rPr lang="fr-FR"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suy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nghĩ</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về</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5204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inVertical)">
                                      <p:cBhvr>
                                        <p:cTn id="14" dur="500"/>
                                        <p:tgtEl>
                                          <p:spTgt spid="26"/>
                                        </p:tgtEl>
                                      </p:cBhvr>
                                    </p:animEffect>
                                  </p:childTnLst>
                                </p:cTn>
                              </p:par>
                              <p:par>
                                <p:cTn id="15" presetID="16" presetClass="entr" presetSubtype="21"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outVertical)">
                                      <p:cBhvr>
                                        <p:cTn id="22" dur="500"/>
                                        <p:tgtEl>
                                          <p:spTgt spid="27"/>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outVertical)">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txBox="1"/>
          <p:nvPr/>
        </p:nvSpPr>
        <p:spPr>
          <a:xfrm>
            <a:off x="3352800" y="515748"/>
            <a:ext cx="11659169" cy="738664"/>
          </a:xfrm>
          <a:prstGeom prst="rect">
            <a:avLst/>
          </a:prstGeom>
        </p:spPr>
        <p:txBody>
          <a:bodyPr wrap="square" lIns="0" tIns="0" rIns="0" bIns="0" rtlCol="0" anchor="t">
            <a:spAutoFit/>
          </a:bodyPr>
          <a:lstStyle/>
          <a:p>
            <a:pPr marL="0" lvl="0" indent="0" algn="ctr">
              <a:spcBef>
                <a:spcPct val="0"/>
              </a:spcBef>
            </a:pPr>
            <a:r>
              <a:rPr lang="vi-VN" sz="4800" b="1" u="none" dirty="0" smtClean="0">
                <a:solidFill>
                  <a:srgbClr val="06605A"/>
                </a:solidFill>
                <a:latin typeface="Arial" panose="020B0604020202020204" pitchFamily="34" charset="0"/>
                <a:cs typeface="Arial" panose="020B0604020202020204" pitchFamily="34" charset="0"/>
              </a:rPr>
              <a:t>1. Một số truyền thống của quê hương</a:t>
            </a:r>
            <a:endParaRPr lang="en-US" sz="4800" b="1" u="none" dirty="0">
              <a:solidFill>
                <a:srgbClr val="06605A"/>
              </a:solidFill>
              <a:latin typeface="Arial" panose="020B0604020202020204" pitchFamily="34" charset="0"/>
              <a:cs typeface="Arial" panose="020B0604020202020204" pitchFamily="34" charset="0"/>
            </a:endParaRPr>
          </a:p>
        </p:txBody>
      </p:sp>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909089" y="-235321"/>
            <a:ext cx="1378911" cy="254497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94192">
            <a:off x="-269221" y="140415"/>
            <a:ext cx="2538400" cy="1398428"/>
          </a:xfrm>
          <a:prstGeom prst="rect">
            <a:avLst/>
          </a:prstGeom>
        </p:spPr>
      </p:pic>
      <p:sp>
        <p:nvSpPr>
          <p:cNvPr id="2" name="Rectangle 1"/>
          <p:cNvSpPr/>
          <p:nvPr/>
        </p:nvSpPr>
        <p:spPr>
          <a:xfrm>
            <a:off x="1378911" y="7033898"/>
            <a:ext cx="15530178" cy="3000821"/>
          </a:xfrm>
          <a:prstGeom prst="rect">
            <a:avLst/>
          </a:prstGeom>
        </p:spPr>
        <p:txBody>
          <a:bodyPr wrap="square">
            <a:spAutoFit/>
          </a:bodyPr>
          <a:lstStyle/>
          <a:p>
            <a:pPr marR="0" lvl="0" algn="just">
              <a:lnSpc>
                <a:spcPct val="150000"/>
              </a:lnSpc>
              <a:spcBef>
                <a:spcPts val="300"/>
              </a:spcBef>
              <a:spcAft>
                <a:spcPts val="300"/>
              </a:spcAft>
            </a:pP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Truyền</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thống</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của</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Bắc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Ninh: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lễ</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Lim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làn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điệu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dân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ca,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họ</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trang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phục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liền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anh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liền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chị</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trò</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chơi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dân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gian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lễ</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250367" y="6656696"/>
            <a:ext cx="1074111" cy="1612174"/>
          </a:xfrm>
          <a:prstGeom prst="rect">
            <a:avLst/>
          </a:prstGeom>
        </p:spPr>
      </p:pic>
      <p:pic>
        <p:nvPicPr>
          <p:cNvPr id="12"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6735190" y="8731032"/>
            <a:ext cx="1552810" cy="1473757"/>
          </a:xfrm>
          <a:prstGeom prst="rect">
            <a:avLst/>
          </a:prstGeom>
        </p:spPr>
      </p:pic>
      <p:pic>
        <p:nvPicPr>
          <p:cNvPr id="13" name="Picture 12" descr="A group of people on a boat&#10;&#10;Description automatically generated with medium confidence"/>
          <p:cNvPicPr/>
          <p:nvPr/>
        </p:nvPicPr>
        <p:blipFill>
          <a:blip r:embed="rId15" cstate="print">
            <a:extLst>
              <a:ext uri="{28A0092B-C50C-407E-A947-70E740481C1C}">
                <a14:useLocalDpi xmlns:a14="http://schemas.microsoft.com/office/drawing/2010/main" val="0"/>
              </a:ext>
            </a:extLst>
          </a:blip>
          <a:stretch>
            <a:fillRect/>
          </a:stretch>
        </p:blipFill>
        <p:spPr>
          <a:xfrm>
            <a:off x="2029366" y="1599744"/>
            <a:ext cx="13792200" cy="5264084"/>
          </a:xfrm>
          <a:prstGeom prst="rect">
            <a:avLst/>
          </a:prstGeom>
        </p:spPr>
      </p:pic>
    </p:spTree>
    <p:extLst>
      <p:ext uri="{BB962C8B-B14F-4D97-AF65-F5344CB8AC3E}">
        <p14:creationId xmlns:p14="http://schemas.microsoft.com/office/powerpoint/2010/main" val="218183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2)">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txBox="1"/>
          <p:nvPr/>
        </p:nvSpPr>
        <p:spPr>
          <a:xfrm>
            <a:off x="3352800" y="515748"/>
            <a:ext cx="11659169" cy="738664"/>
          </a:xfrm>
          <a:prstGeom prst="rect">
            <a:avLst/>
          </a:prstGeom>
        </p:spPr>
        <p:txBody>
          <a:bodyPr wrap="square" lIns="0" tIns="0" rIns="0" bIns="0" rtlCol="0" anchor="t">
            <a:spAutoFit/>
          </a:bodyPr>
          <a:lstStyle/>
          <a:p>
            <a:pPr marL="0" lvl="0" indent="0" algn="ctr">
              <a:spcBef>
                <a:spcPct val="0"/>
              </a:spcBef>
            </a:pPr>
            <a:r>
              <a:rPr lang="vi-VN" sz="4800" b="1" u="none" dirty="0" smtClean="0">
                <a:solidFill>
                  <a:srgbClr val="06605A"/>
                </a:solidFill>
                <a:latin typeface="Arial" panose="020B0604020202020204" pitchFamily="34" charset="0"/>
                <a:cs typeface="Arial" panose="020B0604020202020204" pitchFamily="34" charset="0"/>
              </a:rPr>
              <a:t>1. Một số truyền thống của quê hương</a:t>
            </a:r>
            <a:endParaRPr lang="en-US" sz="4800" b="1" u="none" dirty="0">
              <a:solidFill>
                <a:srgbClr val="06605A"/>
              </a:solidFill>
              <a:latin typeface="Arial" panose="020B0604020202020204" pitchFamily="34" charset="0"/>
              <a:cs typeface="Arial" panose="020B0604020202020204" pitchFamily="34" charset="0"/>
            </a:endParaRPr>
          </a:p>
        </p:txBody>
      </p:sp>
      <p:pic>
        <p:nvPicPr>
          <p:cNvPr id="22" name="Picture 2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909089" y="-235321"/>
            <a:ext cx="1378911" cy="254497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94192">
            <a:off x="-269221" y="140415"/>
            <a:ext cx="2538400" cy="1398428"/>
          </a:xfrm>
          <a:prstGeom prst="rect">
            <a:avLst/>
          </a:prstGeom>
        </p:spPr>
      </p:pic>
      <p:pic>
        <p:nvPicPr>
          <p:cNvPr id="25" name="Picture 24" descr="A group of people sitting at a table&#10;&#10;Description automatically generated with medium confidence"/>
          <p:cNvPicPr/>
          <p:nvPr/>
        </p:nvPicPr>
        <p:blipFill>
          <a:blip r:embed="rId11" cstate="print">
            <a:extLst>
              <a:ext uri="{28A0092B-C50C-407E-A947-70E740481C1C}">
                <a14:useLocalDpi xmlns:a14="http://schemas.microsoft.com/office/drawing/2010/main" val="0"/>
              </a:ext>
            </a:extLst>
          </a:blip>
          <a:stretch>
            <a:fillRect/>
          </a:stretch>
        </p:blipFill>
        <p:spPr>
          <a:xfrm>
            <a:off x="1787329" y="1627496"/>
            <a:ext cx="14173200" cy="5395504"/>
          </a:xfrm>
          <a:prstGeom prst="rect">
            <a:avLst/>
          </a:prstGeom>
        </p:spPr>
      </p:pic>
      <p:sp>
        <p:nvSpPr>
          <p:cNvPr id="2" name="Rectangle 1"/>
          <p:cNvSpPr/>
          <p:nvPr/>
        </p:nvSpPr>
        <p:spPr>
          <a:xfrm>
            <a:off x="1388010" y="7490904"/>
            <a:ext cx="15530178" cy="2031325"/>
          </a:xfrm>
          <a:prstGeom prst="rect">
            <a:avLst/>
          </a:prstGeom>
        </p:spPr>
        <p:txBody>
          <a:bodyPr wrap="square">
            <a:spAutoFit/>
          </a:bodyPr>
          <a:lstStyle/>
          <a:p>
            <a:pPr marR="0" lvl="0" algn="just">
              <a:lnSpc>
                <a:spcPct val="150000"/>
              </a:lnSpc>
              <a:spcBef>
                <a:spcPts val="300"/>
              </a:spcBef>
              <a:spcAft>
                <a:spcPts val="300"/>
              </a:spcAft>
            </a:pPr>
            <a:r>
              <a:rPr lang="vi-VN" sz="4200" b="1" dirty="0" smtClean="0">
                <a:solidFill>
                  <a:srgbClr val="FF0000"/>
                </a:solidFill>
                <a:ea typeface="Calibri" panose="020F0502020204030204" pitchFamily="34" charset="0"/>
                <a:cs typeface="Arial" panose="020B0604020202020204" pitchFamily="34" charset="0"/>
              </a:rPr>
              <a:t>Truyền </a:t>
            </a:r>
            <a:r>
              <a:rPr lang="vi-VN" sz="4200" b="1" dirty="0">
                <a:solidFill>
                  <a:srgbClr val="FF0000"/>
                </a:solidFill>
                <a:ea typeface="Calibri" panose="020F0502020204030204" pitchFamily="34" charset="0"/>
                <a:cs typeface="Arial" panose="020B0604020202020204" pitchFamily="34" charset="0"/>
              </a:rPr>
              <a:t>thống của tỉnh Bến Tre: </a:t>
            </a:r>
            <a:r>
              <a:rPr lang="vi-VN" sz="4200" dirty="0">
                <a:ea typeface="Calibri" panose="020F0502020204030204" pitchFamily="34" charset="0"/>
                <a:cs typeface="Arial" panose="020B0604020202020204" pitchFamily="34" charset="0"/>
              </a:rPr>
              <a:t>yêu nước, chống giặc ngoại xâm, truyền thống anh hùng cách </a:t>
            </a:r>
            <a:r>
              <a:rPr lang="vi-VN" sz="4200" dirty="0" smtClean="0">
                <a:ea typeface="Calibri" panose="020F0502020204030204" pitchFamily="34" charset="0"/>
                <a:cs typeface="Arial" panose="020B0604020202020204" pitchFamily="34" charset="0"/>
              </a:rPr>
              <a:t>mạn</a:t>
            </a:r>
            <a:r>
              <a:rPr lang="en-US" sz="4200" dirty="0" smtClean="0">
                <a:ea typeface="Calibri" panose="020F0502020204030204" pitchFamily="34" charset="0"/>
                <a:cs typeface="Arial" panose="020B0604020202020204" pitchFamily="34" charset="0"/>
              </a:rPr>
              <a:t>g</a:t>
            </a:r>
            <a:r>
              <a:rPr lang="vi-VN" sz="4200" dirty="0" smtClean="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59466" y="7201333"/>
            <a:ext cx="1074111" cy="1612174"/>
          </a:xfrm>
          <a:prstGeom prst="rect">
            <a:avLst/>
          </a:prstGeom>
        </p:spPr>
      </p:pic>
      <p:pic>
        <p:nvPicPr>
          <p:cNvPr id="12"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735190" y="8731032"/>
            <a:ext cx="1552810" cy="1473757"/>
          </a:xfrm>
          <a:prstGeom prst="rect">
            <a:avLst/>
          </a:prstGeom>
        </p:spPr>
      </p:pic>
    </p:spTree>
    <p:extLst>
      <p:ext uri="{BB962C8B-B14F-4D97-AF65-F5344CB8AC3E}">
        <p14:creationId xmlns:p14="http://schemas.microsoft.com/office/powerpoint/2010/main" val="94842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ou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txBox="1"/>
          <p:nvPr/>
        </p:nvSpPr>
        <p:spPr>
          <a:xfrm>
            <a:off x="3352800" y="515748"/>
            <a:ext cx="11659169" cy="738664"/>
          </a:xfrm>
          <a:prstGeom prst="rect">
            <a:avLst/>
          </a:prstGeom>
        </p:spPr>
        <p:txBody>
          <a:bodyPr wrap="square" lIns="0" tIns="0" rIns="0" bIns="0" rtlCol="0" anchor="t">
            <a:spAutoFit/>
          </a:bodyPr>
          <a:lstStyle/>
          <a:p>
            <a:pPr marL="0" lvl="0" indent="0" algn="ctr">
              <a:spcBef>
                <a:spcPct val="0"/>
              </a:spcBef>
            </a:pPr>
            <a:r>
              <a:rPr lang="vi-VN" sz="4800" b="1" u="none" dirty="0" smtClean="0">
                <a:solidFill>
                  <a:srgbClr val="06605A"/>
                </a:solidFill>
                <a:latin typeface="Arial" panose="020B0604020202020204" pitchFamily="34" charset="0"/>
                <a:cs typeface="Arial" panose="020B0604020202020204" pitchFamily="34" charset="0"/>
              </a:rPr>
              <a:t>1. Một số truyền thống của quê hương</a:t>
            </a:r>
            <a:endParaRPr lang="en-US" sz="4800" b="1" u="none" dirty="0">
              <a:solidFill>
                <a:srgbClr val="06605A"/>
              </a:solidFill>
              <a:latin typeface="Arial" panose="020B0604020202020204" pitchFamily="34" charset="0"/>
              <a:cs typeface="Arial" panose="020B0604020202020204" pitchFamily="34" charset="0"/>
            </a:endParaRPr>
          </a:p>
        </p:txBody>
      </p:sp>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909089" y="-235321"/>
            <a:ext cx="1378911" cy="254497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94192">
            <a:off x="-269221" y="140415"/>
            <a:ext cx="2538400" cy="1398428"/>
          </a:xfrm>
          <a:prstGeom prst="rect">
            <a:avLst/>
          </a:prstGeom>
        </p:spPr>
      </p:pic>
      <p:grpSp>
        <p:nvGrpSpPr>
          <p:cNvPr id="5" name="Group 13"/>
          <p:cNvGrpSpPr/>
          <p:nvPr/>
        </p:nvGrpSpPr>
        <p:grpSpPr>
          <a:xfrm>
            <a:off x="1447801" y="2019300"/>
            <a:ext cx="6894378" cy="3352800"/>
            <a:chOff x="0" y="0"/>
            <a:chExt cx="6990895" cy="3858826"/>
          </a:xfrm>
        </p:grpSpPr>
        <p:sp>
          <p:nvSpPr>
            <p:cNvPr id="6" name="Freeform 14"/>
            <p:cNvSpPr/>
            <p:nvPr/>
          </p:nvSpPr>
          <p:spPr>
            <a:xfrm>
              <a:off x="10160" y="16510"/>
              <a:ext cx="6968035" cy="3830886"/>
            </a:xfrm>
            <a:custGeom>
              <a:avLst/>
              <a:gdLst/>
              <a:ahLst/>
              <a:cxnLst/>
              <a:rect l="l" t="t" r="r" b="b"/>
              <a:pathLst>
                <a:path w="6968035" h="3830886">
                  <a:moveTo>
                    <a:pt x="6968035" y="3830886"/>
                  </a:moveTo>
                  <a:lnTo>
                    <a:pt x="0" y="3823266"/>
                  </a:lnTo>
                  <a:lnTo>
                    <a:pt x="0" y="1341878"/>
                  </a:lnTo>
                  <a:lnTo>
                    <a:pt x="17780" y="19050"/>
                  </a:lnTo>
                  <a:lnTo>
                    <a:pt x="3472781" y="0"/>
                  </a:lnTo>
                  <a:lnTo>
                    <a:pt x="6948985" y="5080"/>
                  </a:lnTo>
                  <a:close/>
                </a:path>
              </a:pathLst>
            </a:custGeom>
            <a:solidFill>
              <a:srgbClr val="FFFFFF"/>
            </a:solidFill>
          </p:spPr>
        </p:sp>
        <p:sp>
          <p:nvSpPr>
            <p:cNvPr id="7" name="Freeform 15"/>
            <p:cNvSpPr/>
            <p:nvPr/>
          </p:nvSpPr>
          <p:spPr>
            <a:xfrm>
              <a:off x="-3810" y="0"/>
              <a:ext cx="6997245" cy="3857556"/>
            </a:xfrm>
            <a:custGeom>
              <a:avLst/>
              <a:gdLst/>
              <a:ahLst/>
              <a:cxnLst/>
              <a:rect l="l" t="t" r="r" b="b"/>
              <a:pathLst>
                <a:path w="6997245" h="3857556">
                  <a:moveTo>
                    <a:pt x="6962955" y="21590"/>
                  </a:moveTo>
                  <a:cubicBezTo>
                    <a:pt x="6964225" y="34290"/>
                    <a:pt x="6964225" y="44450"/>
                    <a:pt x="6965495" y="54610"/>
                  </a:cubicBezTo>
                  <a:cubicBezTo>
                    <a:pt x="6968035" y="122079"/>
                    <a:pt x="6969305" y="205694"/>
                    <a:pt x="6971845" y="286323"/>
                  </a:cubicBezTo>
                  <a:cubicBezTo>
                    <a:pt x="6971845" y="402787"/>
                    <a:pt x="6984545" y="2699216"/>
                    <a:pt x="6990895" y="2815680"/>
                  </a:cubicBezTo>
                  <a:cubicBezTo>
                    <a:pt x="6997245" y="2991869"/>
                    <a:pt x="6993435" y="3171044"/>
                    <a:pt x="6993435" y="3347233"/>
                  </a:cubicBezTo>
                  <a:cubicBezTo>
                    <a:pt x="6993435" y="3502519"/>
                    <a:pt x="6994705" y="3645859"/>
                    <a:pt x="6995975" y="3796596"/>
                  </a:cubicBezTo>
                  <a:cubicBezTo>
                    <a:pt x="6995975" y="3818186"/>
                    <a:pt x="6995975" y="3832156"/>
                    <a:pt x="6995975" y="3856286"/>
                  </a:cubicBezTo>
                  <a:cubicBezTo>
                    <a:pt x="6973115" y="3856286"/>
                    <a:pt x="6952795" y="3857556"/>
                    <a:pt x="6915340" y="3856286"/>
                  </a:cubicBezTo>
                  <a:cubicBezTo>
                    <a:pt x="6560470" y="3851206"/>
                    <a:pt x="6200141" y="3857556"/>
                    <a:pt x="5845271" y="3852476"/>
                  </a:cubicBezTo>
                  <a:cubicBezTo>
                    <a:pt x="5632349" y="3848666"/>
                    <a:pt x="5424886" y="3851206"/>
                    <a:pt x="5211965" y="3848666"/>
                  </a:cubicBezTo>
                  <a:cubicBezTo>
                    <a:pt x="5113693" y="3847396"/>
                    <a:pt x="5015421" y="3846126"/>
                    <a:pt x="4917150" y="3844856"/>
                  </a:cubicBezTo>
                  <a:cubicBezTo>
                    <a:pt x="4857094" y="3844856"/>
                    <a:pt x="4802499" y="3846126"/>
                    <a:pt x="4742444" y="3846126"/>
                  </a:cubicBezTo>
                  <a:cubicBezTo>
                    <a:pt x="4589577" y="3844856"/>
                    <a:pt x="4169193" y="3846126"/>
                    <a:pt x="4016326" y="3844856"/>
                  </a:cubicBezTo>
                  <a:cubicBezTo>
                    <a:pt x="3907135" y="3843586"/>
                    <a:pt x="1723320" y="3852476"/>
                    <a:pt x="1614129" y="3851206"/>
                  </a:cubicBezTo>
                  <a:cubicBezTo>
                    <a:pt x="1586831" y="3851206"/>
                    <a:pt x="1554074" y="3852476"/>
                    <a:pt x="1526777" y="3852476"/>
                  </a:cubicBezTo>
                  <a:cubicBezTo>
                    <a:pt x="1461262" y="3852476"/>
                    <a:pt x="1401207" y="3853746"/>
                    <a:pt x="1335693" y="3853746"/>
                  </a:cubicBezTo>
                  <a:cubicBezTo>
                    <a:pt x="1171907" y="3853746"/>
                    <a:pt x="1013580" y="3852476"/>
                    <a:pt x="849794" y="3851206"/>
                  </a:cubicBezTo>
                  <a:cubicBezTo>
                    <a:pt x="751522" y="3849936"/>
                    <a:pt x="653251" y="3848666"/>
                    <a:pt x="560438" y="3847396"/>
                  </a:cubicBezTo>
                  <a:cubicBezTo>
                    <a:pt x="385733" y="3846126"/>
                    <a:pt x="211028" y="3844856"/>
                    <a:pt x="48260" y="3844856"/>
                  </a:cubicBezTo>
                  <a:cubicBezTo>
                    <a:pt x="38100" y="3844856"/>
                    <a:pt x="29210" y="3844856"/>
                    <a:pt x="19050" y="3843586"/>
                  </a:cubicBezTo>
                  <a:cubicBezTo>
                    <a:pt x="10160" y="3842316"/>
                    <a:pt x="5080" y="3835966"/>
                    <a:pt x="7620" y="3827076"/>
                  </a:cubicBezTo>
                  <a:cubicBezTo>
                    <a:pt x="16510" y="3795171"/>
                    <a:pt x="12700" y="3720515"/>
                    <a:pt x="11430" y="3642873"/>
                  </a:cubicBezTo>
                  <a:cubicBezTo>
                    <a:pt x="10160" y="3484601"/>
                    <a:pt x="6350" y="3329316"/>
                    <a:pt x="7620" y="3171044"/>
                  </a:cubicBezTo>
                  <a:cubicBezTo>
                    <a:pt x="5080" y="2973952"/>
                    <a:pt x="0" y="534182"/>
                    <a:pt x="7620" y="334103"/>
                  </a:cubicBezTo>
                  <a:cubicBezTo>
                    <a:pt x="8890" y="295282"/>
                    <a:pt x="7620" y="253474"/>
                    <a:pt x="8890" y="214653"/>
                  </a:cubicBezTo>
                  <a:cubicBezTo>
                    <a:pt x="10160" y="151942"/>
                    <a:pt x="12700" y="83258"/>
                    <a:pt x="13970" y="44450"/>
                  </a:cubicBezTo>
                  <a:cubicBezTo>
                    <a:pt x="13970" y="41910"/>
                    <a:pt x="15240" y="39370"/>
                    <a:pt x="16510" y="38100"/>
                  </a:cubicBezTo>
                  <a:cubicBezTo>
                    <a:pt x="38100" y="35560"/>
                    <a:pt x="74540" y="30480"/>
                    <a:pt x="161892" y="29210"/>
                  </a:cubicBezTo>
                  <a:cubicBezTo>
                    <a:pt x="309300" y="25400"/>
                    <a:pt x="456707" y="22860"/>
                    <a:pt x="609574" y="20320"/>
                  </a:cubicBezTo>
                  <a:cubicBezTo>
                    <a:pt x="713306" y="17780"/>
                    <a:pt x="817037" y="16510"/>
                    <a:pt x="915308" y="13970"/>
                  </a:cubicBezTo>
                  <a:cubicBezTo>
                    <a:pt x="1013580" y="11430"/>
                    <a:pt x="1117311" y="8890"/>
                    <a:pt x="1215583" y="8890"/>
                  </a:cubicBezTo>
                  <a:cubicBezTo>
                    <a:pt x="1324774" y="7620"/>
                    <a:pt x="1433965" y="10160"/>
                    <a:pt x="1543155" y="8890"/>
                  </a:cubicBezTo>
                  <a:cubicBezTo>
                    <a:pt x="1679644" y="8890"/>
                    <a:pt x="4152814" y="6350"/>
                    <a:pt x="4289303" y="5080"/>
                  </a:cubicBezTo>
                  <a:cubicBezTo>
                    <a:pt x="4420332" y="3810"/>
                    <a:pt x="4551360" y="2540"/>
                    <a:pt x="4687849" y="2540"/>
                  </a:cubicBezTo>
                  <a:cubicBezTo>
                    <a:pt x="4911690" y="1270"/>
                    <a:pt x="5130072" y="0"/>
                    <a:pt x="5353913" y="0"/>
                  </a:cubicBezTo>
                  <a:cubicBezTo>
                    <a:pt x="5446725" y="0"/>
                    <a:pt x="5544996" y="2540"/>
                    <a:pt x="5637808" y="2540"/>
                  </a:cubicBezTo>
                  <a:cubicBezTo>
                    <a:pt x="5894407" y="3810"/>
                    <a:pt x="6156465" y="5080"/>
                    <a:pt x="6413063" y="7620"/>
                  </a:cubicBezTo>
                  <a:cubicBezTo>
                    <a:pt x="6549552" y="8890"/>
                    <a:pt x="6686039" y="12700"/>
                    <a:pt x="6822528" y="16510"/>
                  </a:cubicBezTo>
                  <a:cubicBezTo>
                    <a:pt x="6855286" y="16510"/>
                    <a:pt x="6888043" y="16510"/>
                    <a:pt x="6915340" y="16510"/>
                  </a:cubicBezTo>
                  <a:cubicBezTo>
                    <a:pt x="6943905" y="17780"/>
                    <a:pt x="6952795" y="20320"/>
                    <a:pt x="6962955" y="21590"/>
                  </a:cubicBezTo>
                  <a:close/>
                  <a:moveTo>
                    <a:pt x="6973115" y="3839776"/>
                  </a:moveTo>
                  <a:cubicBezTo>
                    <a:pt x="6974385" y="3823266"/>
                    <a:pt x="6975655" y="3810566"/>
                    <a:pt x="6975655" y="3797866"/>
                  </a:cubicBezTo>
                  <a:cubicBezTo>
                    <a:pt x="6974385" y="3630928"/>
                    <a:pt x="6973115" y="3472656"/>
                    <a:pt x="6973115" y="3302440"/>
                  </a:cubicBezTo>
                  <a:cubicBezTo>
                    <a:pt x="6973115" y="3224797"/>
                    <a:pt x="6975655" y="3147154"/>
                    <a:pt x="6974385" y="3069512"/>
                  </a:cubicBezTo>
                  <a:cubicBezTo>
                    <a:pt x="6974385" y="2997842"/>
                    <a:pt x="6973115" y="2923185"/>
                    <a:pt x="6971845" y="2851515"/>
                  </a:cubicBezTo>
                  <a:cubicBezTo>
                    <a:pt x="6966765" y="2741024"/>
                    <a:pt x="6955335" y="453553"/>
                    <a:pt x="6955335" y="343062"/>
                  </a:cubicBezTo>
                  <a:cubicBezTo>
                    <a:pt x="6952795" y="250488"/>
                    <a:pt x="6950255" y="154928"/>
                    <a:pt x="6947715" y="63500"/>
                  </a:cubicBezTo>
                  <a:cubicBezTo>
                    <a:pt x="6946445" y="44450"/>
                    <a:pt x="6945175" y="43180"/>
                    <a:pt x="6898962" y="41910"/>
                  </a:cubicBezTo>
                  <a:cubicBezTo>
                    <a:pt x="6882583" y="41910"/>
                    <a:pt x="6871664" y="41910"/>
                    <a:pt x="6855286" y="40640"/>
                  </a:cubicBezTo>
                  <a:cubicBezTo>
                    <a:pt x="6718797" y="36830"/>
                    <a:pt x="6576849" y="31750"/>
                    <a:pt x="6440361" y="30480"/>
                  </a:cubicBezTo>
                  <a:cubicBezTo>
                    <a:pt x="6107329" y="26670"/>
                    <a:pt x="5768838" y="25400"/>
                    <a:pt x="5435806" y="22860"/>
                  </a:cubicBezTo>
                  <a:cubicBezTo>
                    <a:pt x="5386670" y="22860"/>
                    <a:pt x="5332075" y="22860"/>
                    <a:pt x="5282939" y="22860"/>
                  </a:cubicBezTo>
                  <a:cubicBezTo>
                    <a:pt x="5201045" y="22860"/>
                    <a:pt x="5119153" y="22860"/>
                    <a:pt x="5042719" y="22860"/>
                  </a:cubicBezTo>
                  <a:cubicBezTo>
                    <a:pt x="4868014" y="22860"/>
                    <a:pt x="4693309" y="22860"/>
                    <a:pt x="4524063" y="24130"/>
                  </a:cubicBezTo>
                  <a:cubicBezTo>
                    <a:pt x="4376655" y="25400"/>
                    <a:pt x="1892566" y="29210"/>
                    <a:pt x="1745158" y="29210"/>
                  </a:cubicBezTo>
                  <a:cubicBezTo>
                    <a:pt x="1504939" y="29210"/>
                    <a:pt x="1264719" y="26670"/>
                    <a:pt x="1024499" y="33020"/>
                  </a:cubicBezTo>
                  <a:cubicBezTo>
                    <a:pt x="898930" y="36830"/>
                    <a:pt x="778820" y="36830"/>
                    <a:pt x="658710" y="38100"/>
                  </a:cubicBezTo>
                  <a:cubicBezTo>
                    <a:pt x="451248" y="41910"/>
                    <a:pt x="243785" y="45720"/>
                    <a:pt x="49530" y="50800"/>
                  </a:cubicBezTo>
                  <a:cubicBezTo>
                    <a:pt x="36830" y="50800"/>
                    <a:pt x="34290" y="53340"/>
                    <a:pt x="33020" y="74299"/>
                  </a:cubicBezTo>
                  <a:cubicBezTo>
                    <a:pt x="31750" y="128051"/>
                    <a:pt x="31750" y="181804"/>
                    <a:pt x="30480" y="235557"/>
                  </a:cubicBezTo>
                  <a:cubicBezTo>
                    <a:pt x="29210" y="325144"/>
                    <a:pt x="26670" y="411746"/>
                    <a:pt x="25400" y="501333"/>
                  </a:cubicBezTo>
                  <a:cubicBezTo>
                    <a:pt x="20320" y="596893"/>
                    <a:pt x="26670" y="2932144"/>
                    <a:pt x="29210" y="3027704"/>
                  </a:cubicBezTo>
                  <a:cubicBezTo>
                    <a:pt x="29210" y="3129237"/>
                    <a:pt x="29210" y="3233756"/>
                    <a:pt x="30480" y="3335289"/>
                  </a:cubicBezTo>
                  <a:cubicBezTo>
                    <a:pt x="30480" y="3409945"/>
                    <a:pt x="33020" y="3484601"/>
                    <a:pt x="33020" y="3559258"/>
                  </a:cubicBezTo>
                  <a:cubicBezTo>
                    <a:pt x="33020" y="3639886"/>
                    <a:pt x="33020" y="3720515"/>
                    <a:pt x="31750" y="3797866"/>
                  </a:cubicBezTo>
                  <a:cubicBezTo>
                    <a:pt x="31750" y="3801676"/>
                    <a:pt x="31750" y="3804216"/>
                    <a:pt x="31750" y="3808026"/>
                  </a:cubicBezTo>
                  <a:cubicBezTo>
                    <a:pt x="31750" y="3818186"/>
                    <a:pt x="35560" y="3821996"/>
                    <a:pt x="44450" y="3821996"/>
                  </a:cubicBezTo>
                  <a:cubicBezTo>
                    <a:pt x="85459" y="3821996"/>
                    <a:pt x="161892" y="3823266"/>
                    <a:pt x="232866" y="3823266"/>
                  </a:cubicBezTo>
                  <a:cubicBezTo>
                    <a:pt x="336597" y="3823266"/>
                    <a:pt x="445788" y="3820726"/>
                    <a:pt x="549519" y="3823266"/>
                  </a:cubicBezTo>
                  <a:cubicBezTo>
                    <a:pt x="718765" y="3827076"/>
                    <a:pt x="888011" y="3829616"/>
                    <a:pt x="1057256" y="3828346"/>
                  </a:cubicBezTo>
                  <a:cubicBezTo>
                    <a:pt x="1166447" y="3827076"/>
                    <a:pt x="1270178" y="3829616"/>
                    <a:pt x="1379369" y="3829616"/>
                  </a:cubicBezTo>
                  <a:cubicBezTo>
                    <a:pt x="1537696" y="3829616"/>
                    <a:pt x="1696022" y="3828346"/>
                    <a:pt x="1854349" y="3829616"/>
                  </a:cubicBezTo>
                  <a:cubicBezTo>
                    <a:pt x="2089109" y="3830886"/>
                    <a:pt x="4666011" y="3820726"/>
                    <a:pt x="4906231" y="3823266"/>
                  </a:cubicBezTo>
                  <a:cubicBezTo>
                    <a:pt x="5009962" y="3824536"/>
                    <a:pt x="5113693" y="3825806"/>
                    <a:pt x="5211965" y="3825806"/>
                  </a:cubicBezTo>
                  <a:cubicBezTo>
                    <a:pt x="5392130" y="3828346"/>
                    <a:pt x="5566834" y="3824536"/>
                    <a:pt x="5746999" y="3828346"/>
                  </a:cubicBezTo>
                  <a:cubicBezTo>
                    <a:pt x="5894407" y="3830886"/>
                    <a:pt x="6041814" y="3830886"/>
                    <a:pt x="6189222" y="3833426"/>
                  </a:cubicBezTo>
                  <a:cubicBezTo>
                    <a:pt x="6407603" y="3837236"/>
                    <a:pt x="6625985" y="3839776"/>
                    <a:pt x="6844366" y="3841046"/>
                  </a:cubicBezTo>
                  <a:cubicBezTo>
                    <a:pt x="6926260" y="3841046"/>
                    <a:pt x="6952795" y="3839776"/>
                    <a:pt x="6973115" y="3839776"/>
                  </a:cubicBezTo>
                  <a:close/>
                </a:path>
              </a:pathLst>
            </a:custGeom>
            <a:solidFill>
              <a:srgbClr val="FFFFFF"/>
            </a:solidFill>
          </p:spPr>
        </p:sp>
      </p:grpSp>
      <p:pic>
        <p:nvPicPr>
          <p:cNvPr id="9" name="Picture 2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866841" y="1452989"/>
            <a:ext cx="1181959" cy="1181959"/>
          </a:xfrm>
          <a:prstGeom prst="rect">
            <a:avLst/>
          </a:prstGeom>
        </p:spPr>
      </p:pic>
      <p:sp>
        <p:nvSpPr>
          <p:cNvPr id="2" name="Rectangle 1"/>
          <p:cNvSpPr/>
          <p:nvPr/>
        </p:nvSpPr>
        <p:spPr>
          <a:xfrm>
            <a:off x="1793695" y="2759139"/>
            <a:ext cx="6200086" cy="1738296"/>
          </a:xfrm>
          <a:prstGeom prst="rect">
            <a:avLst/>
          </a:prstGeom>
        </p:spPr>
        <p:txBody>
          <a:bodyPr wrap="square">
            <a:spAutoFit/>
          </a:bodyPr>
          <a:lstStyle/>
          <a:p>
            <a:pPr algn="just">
              <a:lnSpc>
                <a:spcPct val="150000"/>
              </a:lnSpc>
            </a:pP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yêu</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cách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p:txBody>
      </p:sp>
      <p:grpSp>
        <p:nvGrpSpPr>
          <p:cNvPr id="11" name="Group 13"/>
          <p:cNvGrpSpPr/>
          <p:nvPr/>
        </p:nvGrpSpPr>
        <p:grpSpPr>
          <a:xfrm>
            <a:off x="9176992" y="2058842"/>
            <a:ext cx="7758255" cy="3352800"/>
            <a:chOff x="0" y="0"/>
            <a:chExt cx="6990895" cy="3858826"/>
          </a:xfrm>
        </p:grpSpPr>
        <p:sp>
          <p:nvSpPr>
            <p:cNvPr id="12" name="Freeform 14"/>
            <p:cNvSpPr/>
            <p:nvPr/>
          </p:nvSpPr>
          <p:spPr>
            <a:xfrm>
              <a:off x="10160" y="16510"/>
              <a:ext cx="6968035" cy="3830886"/>
            </a:xfrm>
            <a:custGeom>
              <a:avLst/>
              <a:gdLst/>
              <a:ahLst/>
              <a:cxnLst/>
              <a:rect l="l" t="t" r="r" b="b"/>
              <a:pathLst>
                <a:path w="6968035" h="3830886">
                  <a:moveTo>
                    <a:pt x="6968035" y="3830886"/>
                  </a:moveTo>
                  <a:lnTo>
                    <a:pt x="0" y="3823266"/>
                  </a:lnTo>
                  <a:lnTo>
                    <a:pt x="0" y="1341878"/>
                  </a:lnTo>
                  <a:lnTo>
                    <a:pt x="17780" y="19050"/>
                  </a:lnTo>
                  <a:lnTo>
                    <a:pt x="3472781" y="0"/>
                  </a:lnTo>
                  <a:lnTo>
                    <a:pt x="6948985" y="5080"/>
                  </a:lnTo>
                  <a:close/>
                </a:path>
              </a:pathLst>
            </a:custGeom>
            <a:solidFill>
              <a:srgbClr val="FFFFFF"/>
            </a:solidFill>
          </p:spPr>
        </p:sp>
        <p:sp>
          <p:nvSpPr>
            <p:cNvPr id="13" name="Freeform 15"/>
            <p:cNvSpPr/>
            <p:nvPr/>
          </p:nvSpPr>
          <p:spPr>
            <a:xfrm>
              <a:off x="-3810" y="0"/>
              <a:ext cx="6997245" cy="3857556"/>
            </a:xfrm>
            <a:custGeom>
              <a:avLst/>
              <a:gdLst/>
              <a:ahLst/>
              <a:cxnLst/>
              <a:rect l="l" t="t" r="r" b="b"/>
              <a:pathLst>
                <a:path w="6997245" h="3857556">
                  <a:moveTo>
                    <a:pt x="6962955" y="21590"/>
                  </a:moveTo>
                  <a:cubicBezTo>
                    <a:pt x="6964225" y="34290"/>
                    <a:pt x="6964225" y="44450"/>
                    <a:pt x="6965495" y="54610"/>
                  </a:cubicBezTo>
                  <a:cubicBezTo>
                    <a:pt x="6968035" y="122079"/>
                    <a:pt x="6969305" y="205694"/>
                    <a:pt x="6971845" y="286323"/>
                  </a:cubicBezTo>
                  <a:cubicBezTo>
                    <a:pt x="6971845" y="402787"/>
                    <a:pt x="6984545" y="2699216"/>
                    <a:pt x="6990895" y="2815680"/>
                  </a:cubicBezTo>
                  <a:cubicBezTo>
                    <a:pt x="6997245" y="2991869"/>
                    <a:pt x="6993435" y="3171044"/>
                    <a:pt x="6993435" y="3347233"/>
                  </a:cubicBezTo>
                  <a:cubicBezTo>
                    <a:pt x="6993435" y="3502519"/>
                    <a:pt x="6994705" y="3645859"/>
                    <a:pt x="6995975" y="3796596"/>
                  </a:cubicBezTo>
                  <a:cubicBezTo>
                    <a:pt x="6995975" y="3818186"/>
                    <a:pt x="6995975" y="3832156"/>
                    <a:pt x="6995975" y="3856286"/>
                  </a:cubicBezTo>
                  <a:cubicBezTo>
                    <a:pt x="6973115" y="3856286"/>
                    <a:pt x="6952795" y="3857556"/>
                    <a:pt x="6915340" y="3856286"/>
                  </a:cubicBezTo>
                  <a:cubicBezTo>
                    <a:pt x="6560470" y="3851206"/>
                    <a:pt x="6200141" y="3857556"/>
                    <a:pt x="5845271" y="3852476"/>
                  </a:cubicBezTo>
                  <a:cubicBezTo>
                    <a:pt x="5632349" y="3848666"/>
                    <a:pt x="5424886" y="3851206"/>
                    <a:pt x="5211965" y="3848666"/>
                  </a:cubicBezTo>
                  <a:cubicBezTo>
                    <a:pt x="5113693" y="3847396"/>
                    <a:pt x="5015421" y="3846126"/>
                    <a:pt x="4917150" y="3844856"/>
                  </a:cubicBezTo>
                  <a:cubicBezTo>
                    <a:pt x="4857094" y="3844856"/>
                    <a:pt x="4802499" y="3846126"/>
                    <a:pt x="4742444" y="3846126"/>
                  </a:cubicBezTo>
                  <a:cubicBezTo>
                    <a:pt x="4589577" y="3844856"/>
                    <a:pt x="4169193" y="3846126"/>
                    <a:pt x="4016326" y="3844856"/>
                  </a:cubicBezTo>
                  <a:cubicBezTo>
                    <a:pt x="3907135" y="3843586"/>
                    <a:pt x="1723320" y="3852476"/>
                    <a:pt x="1614129" y="3851206"/>
                  </a:cubicBezTo>
                  <a:cubicBezTo>
                    <a:pt x="1586831" y="3851206"/>
                    <a:pt x="1554074" y="3852476"/>
                    <a:pt x="1526777" y="3852476"/>
                  </a:cubicBezTo>
                  <a:cubicBezTo>
                    <a:pt x="1461262" y="3852476"/>
                    <a:pt x="1401207" y="3853746"/>
                    <a:pt x="1335693" y="3853746"/>
                  </a:cubicBezTo>
                  <a:cubicBezTo>
                    <a:pt x="1171907" y="3853746"/>
                    <a:pt x="1013580" y="3852476"/>
                    <a:pt x="849794" y="3851206"/>
                  </a:cubicBezTo>
                  <a:cubicBezTo>
                    <a:pt x="751522" y="3849936"/>
                    <a:pt x="653251" y="3848666"/>
                    <a:pt x="560438" y="3847396"/>
                  </a:cubicBezTo>
                  <a:cubicBezTo>
                    <a:pt x="385733" y="3846126"/>
                    <a:pt x="211028" y="3844856"/>
                    <a:pt x="48260" y="3844856"/>
                  </a:cubicBezTo>
                  <a:cubicBezTo>
                    <a:pt x="38100" y="3844856"/>
                    <a:pt x="29210" y="3844856"/>
                    <a:pt x="19050" y="3843586"/>
                  </a:cubicBezTo>
                  <a:cubicBezTo>
                    <a:pt x="10160" y="3842316"/>
                    <a:pt x="5080" y="3835966"/>
                    <a:pt x="7620" y="3827076"/>
                  </a:cubicBezTo>
                  <a:cubicBezTo>
                    <a:pt x="16510" y="3795171"/>
                    <a:pt x="12700" y="3720515"/>
                    <a:pt x="11430" y="3642873"/>
                  </a:cubicBezTo>
                  <a:cubicBezTo>
                    <a:pt x="10160" y="3484601"/>
                    <a:pt x="6350" y="3329316"/>
                    <a:pt x="7620" y="3171044"/>
                  </a:cubicBezTo>
                  <a:cubicBezTo>
                    <a:pt x="5080" y="2973952"/>
                    <a:pt x="0" y="534182"/>
                    <a:pt x="7620" y="334103"/>
                  </a:cubicBezTo>
                  <a:cubicBezTo>
                    <a:pt x="8890" y="295282"/>
                    <a:pt x="7620" y="253474"/>
                    <a:pt x="8890" y="214653"/>
                  </a:cubicBezTo>
                  <a:cubicBezTo>
                    <a:pt x="10160" y="151942"/>
                    <a:pt x="12700" y="83258"/>
                    <a:pt x="13970" y="44450"/>
                  </a:cubicBezTo>
                  <a:cubicBezTo>
                    <a:pt x="13970" y="41910"/>
                    <a:pt x="15240" y="39370"/>
                    <a:pt x="16510" y="38100"/>
                  </a:cubicBezTo>
                  <a:cubicBezTo>
                    <a:pt x="38100" y="35560"/>
                    <a:pt x="74540" y="30480"/>
                    <a:pt x="161892" y="29210"/>
                  </a:cubicBezTo>
                  <a:cubicBezTo>
                    <a:pt x="309300" y="25400"/>
                    <a:pt x="456707" y="22860"/>
                    <a:pt x="609574" y="20320"/>
                  </a:cubicBezTo>
                  <a:cubicBezTo>
                    <a:pt x="713306" y="17780"/>
                    <a:pt x="817037" y="16510"/>
                    <a:pt x="915308" y="13970"/>
                  </a:cubicBezTo>
                  <a:cubicBezTo>
                    <a:pt x="1013580" y="11430"/>
                    <a:pt x="1117311" y="8890"/>
                    <a:pt x="1215583" y="8890"/>
                  </a:cubicBezTo>
                  <a:cubicBezTo>
                    <a:pt x="1324774" y="7620"/>
                    <a:pt x="1433965" y="10160"/>
                    <a:pt x="1543155" y="8890"/>
                  </a:cubicBezTo>
                  <a:cubicBezTo>
                    <a:pt x="1679644" y="8890"/>
                    <a:pt x="4152814" y="6350"/>
                    <a:pt x="4289303" y="5080"/>
                  </a:cubicBezTo>
                  <a:cubicBezTo>
                    <a:pt x="4420332" y="3810"/>
                    <a:pt x="4551360" y="2540"/>
                    <a:pt x="4687849" y="2540"/>
                  </a:cubicBezTo>
                  <a:cubicBezTo>
                    <a:pt x="4911690" y="1270"/>
                    <a:pt x="5130072" y="0"/>
                    <a:pt x="5353913" y="0"/>
                  </a:cubicBezTo>
                  <a:cubicBezTo>
                    <a:pt x="5446725" y="0"/>
                    <a:pt x="5544996" y="2540"/>
                    <a:pt x="5637808" y="2540"/>
                  </a:cubicBezTo>
                  <a:cubicBezTo>
                    <a:pt x="5894407" y="3810"/>
                    <a:pt x="6156465" y="5080"/>
                    <a:pt x="6413063" y="7620"/>
                  </a:cubicBezTo>
                  <a:cubicBezTo>
                    <a:pt x="6549552" y="8890"/>
                    <a:pt x="6686039" y="12700"/>
                    <a:pt x="6822528" y="16510"/>
                  </a:cubicBezTo>
                  <a:cubicBezTo>
                    <a:pt x="6855286" y="16510"/>
                    <a:pt x="6888043" y="16510"/>
                    <a:pt x="6915340" y="16510"/>
                  </a:cubicBezTo>
                  <a:cubicBezTo>
                    <a:pt x="6943905" y="17780"/>
                    <a:pt x="6952795" y="20320"/>
                    <a:pt x="6962955" y="21590"/>
                  </a:cubicBezTo>
                  <a:close/>
                  <a:moveTo>
                    <a:pt x="6973115" y="3839776"/>
                  </a:moveTo>
                  <a:cubicBezTo>
                    <a:pt x="6974385" y="3823266"/>
                    <a:pt x="6975655" y="3810566"/>
                    <a:pt x="6975655" y="3797866"/>
                  </a:cubicBezTo>
                  <a:cubicBezTo>
                    <a:pt x="6974385" y="3630928"/>
                    <a:pt x="6973115" y="3472656"/>
                    <a:pt x="6973115" y="3302440"/>
                  </a:cubicBezTo>
                  <a:cubicBezTo>
                    <a:pt x="6973115" y="3224797"/>
                    <a:pt x="6975655" y="3147154"/>
                    <a:pt x="6974385" y="3069512"/>
                  </a:cubicBezTo>
                  <a:cubicBezTo>
                    <a:pt x="6974385" y="2997842"/>
                    <a:pt x="6973115" y="2923185"/>
                    <a:pt x="6971845" y="2851515"/>
                  </a:cubicBezTo>
                  <a:cubicBezTo>
                    <a:pt x="6966765" y="2741024"/>
                    <a:pt x="6955335" y="453553"/>
                    <a:pt x="6955335" y="343062"/>
                  </a:cubicBezTo>
                  <a:cubicBezTo>
                    <a:pt x="6952795" y="250488"/>
                    <a:pt x="6950255" y="154928"/>
                    <a:pt x="6947715" y="63500"/>
                  </a:cubicBezTo>
                  <a:cubicBezTo>
                    <a:pt x="6946445" y="44450"/>
                    <a:pt x="6945175" y="43180"/>
                    <a:pt x="6898962" y="41910"/>
                  </a:cubicBezTo>
                  <a:cubicBezTo>
                    <a:pt x="6882583" y="41910"/>
                    <a:pt x="6871664" y="41910"/>
                    <a:pt x="6855286" y="40640"/>
                  </a:cubicBezTo>
                  <a:cubicBezTo>
                    <a:pt x="6718797" y="36830"/>
                    <a:pt x="6576849" y="31750"/>
                    <a:pt x="6440361" y="30480"/>
                  </a:cubicBezTo>
                  <a:cubicBezTo>
                    <a:pt x="6107329" y="26670"/>
                    <a:pt x="5768838" y="25400"/>
                    <a:pt x="5435806" y="22860"/>
                  </a:cubicBezTo>
                  <a:cubicBezTo>
                    <a:pt x="5386670" y="22860"/>
                    <a:pt x="5332075" y="22860"/>
                    <a:pt x="5282939" y="22860"/>
                  </a:cubicBezTo>
                  <a:cubicBezTo>
                    <a:pt x="5201045" y="22860"/>
                    <a:pt x="5119153" y="22860"/>
                    <a:pt x="5042719" y="22860"/>
                  </a:cubicBezTo>
                  <a:cubicBezTo>
                    <a:pt x="4868014" y="22860"/>
                    <a:pt x="4693309" y="22860"/>
                    <a:pt x="4524063" y="24130"/>
                  </a:cubicBezTo>
                  <a:cubicBezTo>
                    <a:pt x="4376655" y="25400"/>
                    <a:pt x="1892566" y="29210"/>
                    <a:pt x="1745158" y="29210"/>
                  </a:cubicBezTo>
                  <a:cubicBezTo>
                    <a:pt x="1504939" y="29210"/>
                    <a:pt x="1264719" y="26670"/>
                    <a:pt x="1024499" y="33020"/>
                  </a:cubicBezTo>
                  <a:cubicBezTo>
                    <a:pt x="898930" y="36830"/>
                    <a:pt x="778820" y="36830"/>
                    <a:pt x="658710" y="38100"/>
                  </a:cubicBezTo>
                  <a:cubicBezTo>
                    <a:pt x="451248" y="41910"/>
                    <a:pt x="243785" y="45720"/>
                    <a:pt x="49530" y="50800"/>
                  </a:cubicBezTo>
                  <a:cubicBezTo>
                    <a:pt x="36830" y="50800"/>
                    <a:pt x="34290" y="53340"/>
                    <a:pt x="33020" y="74299"/>
                  </a:cubicBezTo>
                  <a:cubicBezTo>
                    <a:pt x="31750" y="128051"/>
                    <a:pt x="31750" y="181804"/>
                    <a:pt x="30480" y="235557"/>
                  </a:cubicBezTo>
                  <a:cubicBezTo>
                    <a:pt x="29210" y="325144"/>
                    <a:pt x="26670" y="411746"/>
                    <a:pt x="25400" y="501333"/>
                  </a:cubicBezTo>
                  <a:cubicBezTo>
                    <a:pt x="20320" y="596893"/>
                    <a:pt x="26670" y="2932144"/>
                    <a:pt x="29210" y="3027704"/>
                  </a:cubicBezTo>
                  <a:cubicBezTo>
                    <a:pt x="29210" y="3129237"/>
                    <a:pt x="29210" y="3233756"/>
                    <a:pt x="30480" y="3335289"/>
                  </a:cubicBezTo>
                  <a:cubicBezTo>
                    <a:pt x="30480" y="3409945"/>
                    <a:pt x="33020" y="3484601"/>
                    <a:pt x="33020" y="3559258"/>
                  </a:cubicBezTo>
                  <a:cubicBezTo>
                    <a:pt x="33020" y="3639886"/>
                    <a:pt x="33020" y="3720515"/>
                    <a:pt x="31750" y="3797866"/>
                  </a:cubicBezTo>
                  <a:cubicBezTo>
                    <a:pt x="31750" y="3801676"/>
                    <a:pt x="31750" y="3804216"/>
                    <a:pt x="31750" y="3808026"/>
                  </a:cubicBezTo>
                  <a:cubicBezTo>
                    <a:pt x="31750" y="3818186"/>
                    <a:pt x="35560" y="3821996"/>
                    <a:pt x="44450" y="3821996"/>
                  </a:cubicBezTo>
                  <a:cubicBezTo>
                    <a:pt x="85459" y="3821996"/>
                    <a:pt x="161892" y="3823266"/>
                    <a:pt x="232866" y="3823266"/>
                  </a:cubicBezTo>
                  <a:cubicBezTo>
                    <a:pt x="336597" y="3823266"/>
                    <a:pt x="445788" y="3820726"/>
                    <a:pt x="549519" y="3823266"/>
                  </a:cubicBezTo>
                  <a:cubicBezTo>
                    <a:pt x="718765" y="3827076"/>
                    <a:pt x="888011" y="3829616"/>
                    <a:pt x="1057256" y="3828346"/>
                  </a:cubicBezTo>
                  <a:cubicBezTo>
                    <a:pt x="1166447" y="3827076"/>
                    <a:pt x="1270178" y="3829616"/>
                    <a:pt x="1379369" y="3829616"/>
                  </a:cubicBezTo>
                  <a:cubicBezTo>
                    <a:pt x="1537696" y="3829616"/>
                    <a:pt x="1696022" y="3828346"/>
                    <a:pt x="1854349" y="3829616"/>
                  </a:cubicBezTo>
                  <a:cubicBezTo>
                    <a:pt x="2089109" y="3830886"/>
                    <a:pt x="4666011" y="3820726"/>
                    <a:pt x="4906231" y="3823266"/>
                  </a:cubicBezTo>
                  <a:cubicBezTo>
                    <a:pt x="5009962" y="3824536"/>
                    <a:pt x="5113693" y="3825806"/>
                    <a:pt x="5211965" y="3825806"/>
                  </a:cubicBezTo>
                  <a:cubicBezTo>
                    <a:pt x="5392130" y="3828346"/>
                    <a:pt x="5566834" y="3824536"/>
                    <a:pt x="5746999" y="3828346"/>
                  </a:cubicBezTo>
                  <a:cubicBezTo>
                    <a:pt x="5894407" y="3830886"/>
                    <a:pt x="6041814" y="3830886"/>
                    <a:pt x="6189222" y="3833426"/>
                  </a:cubicBezTo>
                  <a:cubicBezTo>
                    <a:pt x="6407603" y="3837236"/>
                    <a:pt x="6625985" y="3839776"/>
                    <a:pt x="6844366" y="3841046"/>
                  </a:cubicBezTo>
                  <a:cubicBezTo>
                    <a:pt x="6926260" y="3841046"/>
                    <a:pt x="6952795" y="3839776"/>
                    <a:pt x="6973115" y="3839776"/>
                  </a:cubicBezTo>
                  <a:close/>
                </a:path>
              </a:pathLst>
            </a:custGeom>
            <a:solidFill>
              <a:srgbClr val="FFFFFF"/>
            </a:solidFill>
          </p:spPr>
        </p:sp>
      </p:grpSp>
      <p:pic>
        <p:nvPicPr>
          <p:cNvPr id="14" name="Picture 2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8602467" y="1467340"/>
            <a:ext cx="1132610" cy="1132610"/>
          </a:xfrm>
          <a:prstGeom prst="rect">
            <a:avLst/>
          </a:prstGeom>
        </p:spPr>
      </p:pic>
      <p:sp>
        <p:nvSpPr>
          <p:cNvPr id="15" name="Rectangle 14"/>
          <p:cNvSpPr/>
          <p:nvPr/>
        </p:nvSpPr>
        <p:spPr>
          <a:xfrm>
            <a:off x="9446050" y="2333236"/>
            <a:ext cx="7271313" cy="2723823"/>
          </a:xfrm>
          <a:prstGeom prst="rect">
            <a:avLst/>
          </a:prstGeom>
        </p:spPr>
        <p:txBody>
          <a:bodyPr wrap="square">
            <a:spAutoFit/>
          </a:bodyPr>
          <a:lstStyle/>
          <a:p>
            <a:pPr algn="just">
              <a:lnSpc>
                <a:spcPct val="150000"/>
              </a:lnSpc>
            </a:pP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văn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hóa</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hát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dân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ca,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nhạc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cụ</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cổ</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lễ</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nghề</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endParaRPr lang="en-US" sz="3800" dirty="0">
              <a:latin typeface="Arial" panose="020B0604020202020204" pitchFamily="34" charset="0"/>
              <a:cs typeface="Arial" panose="020B0604020202020204" pitchFamily="34" charset="0"/>
            </a:endParaRPr>
          </a:p>
        </p:txBody>
      </p:sp>
      <p:sp>
        <p:nvSpPr>
          <p:cNvPr id="3" name="Right Arrow 2"/>
          <p:cNvSpPr/>
          <p:nvPr/>
        </p:nvSpPr>
        <p:spPr>
          <a:xfrm>
            <a:off x="581623" y="7013604"/>
            <a:ext cx="1164899" cy="83820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993920" y="6214969"/>
            <a:ext cx="14892423" cy="2435470"/>
          </a:xfrm>
          <a:prstGeom prst="roundRect">
            <a:avLst/>
          </a:prstGeom>
          <a:solidFill>
            <a:schemeClr val="accent5">
              <a:lumMod val="20000"/>
              <a:lumOff val="80000"/>
            </a:schemeClr>
          </a:solidFill>
          <a:ln w="381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200" b="1" dirty="0">
                <a:solidFill>
                  <a:srgbClr val="FF0000"/>
                </a:solidFill>
                <a:latin typeface="Arial" panose="020B0604020202020204" pitchFamily="34" charset="0"/>
                <a:cs typeface="Arial" panose="020B0604020202020204" pitchFamily="34" charset="0"/>
              </a:rPr>
              <a:t>Tự </a:t>
            </a:r>
            <a:r>
              <a:rPr lang="en-US" sz="4200" b="1" dirty="0" err="1">
                <a:solidFill>
                  <a:srgbClr val="FF0000"/>
                </a:solidFill>
                <a:latin typeface="Arial" panose="020B0604020202020204" pitchFamily="34" charset="0"/>
                <a:cs typeface="Arial" panose="020B0604020202020204" pitchFamily="34" charset="0"/>
              </a:rPr>
              <a:t>hào</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yêu</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quý</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trân</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trọng</a:t>
            </a:r>
            <a:r>
              <a:rPr lang="en-US" sz="4200" b="1" dirty="0">
                <a:solidFill>
                  <a:srgbClr val="FF0000"/>
                </a:solidFill>
                <a:latin typeface="Arial" panose="020B0604020202020204" pitchFamily="34" charset="0"/>
                <a:cs typeface="Arial" panose="020B0604020202020204" pitchFamily="34" charset="0"/>
              </a:rPr>
              <a:t>, muốn học </a:t>
            </a:r>
            <a:r>
              <a:rPr lang="en-US" sz="4200" b="1" dirty="0" err="1">
                <a:solidFill>
                  <a:srgbClr val="FF0000"/>
                </a:solidFill>
                <a:latin typeface="Arial" panose="020B0604020202020204" pitchFamily="34" charset="0"/>
                <a:cs typeface="Arial" panose="020B0604020202020204" pitchFamily="34" charset="0"/>
              </a:rPr>
              <a:t>tập</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noi</a:t>
            </a:r>
            <a:r>
              <a:rPr lang="en-US" sz="4200" b="1" dirty="0">
                <a:solidFill>
                  <a:srgbClr val="FF0000"/>
                </a:solidFill>
                <a:latin typeface="Arial" panose="020B0604020202020204" pitchFamily="34" charset="0"/>
                <a:cs typeface="Arial" panose="020B0604020202020204" pitchFamily="34" charset="0"/>
              </a:rPr>
              <a:t> </a:t>
            </a:r>
            <a:r>
              <a:rPr lang="en-US" sz="4200" b="1" dirty="0" smtClean="0">
                <a:solidFill>
                  <a:srgbClr val="FF0000"/>
                </a:solidFill>
                <a:latin typeface="Arial" panose="020B0604020202020204" pitchFamily="34" charset="0"/>
                <a:cs typeface="Arial" panose="020B0604020202020204" pitchFamily="34" charset="0"/>
              </a:rPr>
              <a:t>the</a:t>
            </a:r>
            <a:r>
              <a:rPr lang="vi-VN" sz="4200" b="1" dirty="0" smtClean="0">
                <a:solidFill>
                  <a:srgbClr val="FF0000"/>
                </a:solidFill>
                <a:latin typeface="Arial" panose="020B0604020202020204" pitchFamily="34" charset="0"/>
                <a:cs typeface="Arial" panose="020B0604020202020204" pitchFamily="34" charset="0"/>
              </a:rPr>
              <a:t>o</a:t>
            </a:r>
            <a:r>
              <a:rPr lang="en-US" sz="4200" b="1" dirty="0" smtClean="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giữ</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gìn</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và</a:t>
            </a:r>
            <a:r>
              <a:rPr lang="en-US" sz="4200" b="1" dirty="0">
                <a:solidFill>
                  <a:srgbClr val="FF0000"/>
                </a:solidFill>
                <a:latin typeface="Arial" panose="020B0604020202020204" pitchFamily="34" charset="0"/>
                <a:cs typeface="Arial" panose="020B0604020202020204" pitchFamily="34" charset="0"/>
              </a:rPr>
              <a:t> phát </a:t>
            </a:r>
            <a:r>
              <a:rPr lang="en-US" sz="4200" b="1" dirty="0" err="1">
                <a:solidFill>
                  <a:srgbClr val="FF0000"/>
                </a:solidFill>
                <a:latin typeface="Arial" panose="020B0604020202020204" pitchFamily="34" charset="0"/>
                <a:cs typeface="Arial" panose="020B0604020202020204" pitchFamily="34" charset="0"/>
              </a:rPr>
              <a:t>huy</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những</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truyền</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thống</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đó</a:t>
            </a:r>
            <a:r>
              <a:rPr lang="en-US" sz="4200" b="1" dirty="0">
                <a:solidFill>
                  <a:srgbClr val="FF0000"/>
                </a:solidFill>
                <a:latin typeface="Arial" panose="020B0604020202020204" pitchFamily="34" charset="0"/>
                <a:cs typeface="Arial" panose="020B0604020202020204" pitchFamily="34" charset="0"/>
              </a:rPr>
              <a:t>.</a:t>
            </a:r>
          </a:p>
        </p:txBody>
      </p:sp>
      <p:pic>
        <p:nvPicPr>
          <p:cNvPr id="19" name="Picture 9"/>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l="47760" r="16072" b="46388"/>
          <a:stretch/>
        </p:blipFill>
        <p:spPr>
          <a:xfrm>
            <a:off x="16897406" y="7869306"/>
            <a:ext cx="1424713" cy="2414851"/>
          </a:xfrm>
          <a:prstGeom prst="rect">
            <a:avLst/>
          </a:prstGeom>
        </p:spPr>
      </p:pic>
    </p:spTree>
    <p:extLst>
      <p:ext uri="{BB962C8B-B14F-4D97-AF65-F5344CB8AC3E}">
        <p14:creationId xmlns:p14="http://schemas.microsoft.com/office/powerpoint/2010/main" val="254693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par>
                                <p:cTn id="19" presetID="16" presetClass="entr" presetSubtype="37"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outVertical)">
                                      <p:cBhvr>
                                        <p:cTn id="21" dur="500"/>
                                        <p:tgtEl>
                                          <p:spTgt spid="11"/>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out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3"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txBox="1"/>
          <p:nvPr/>
        </p:nvSpPr>
        <p:spPr>
          <a:xfrm>
            <a:off x="3352800" y="515748"/>
            <a:ext cx="11659169" cy="738664"/>
          </a:xfrm>
          <a:prstGeom prst="rect">
            <a:avLst/>
          </a:prstGeom>
        </p:spPr>
        <p:txBody>
          <a:bodyPr wrap="square" lIns="0" tIns="0" rIns="0" bIns="0" rtlCol="0" anchor="t">
            <a:spAutoFit/>
          </a:bodyPr>
          <a:lstStyle/>
          <a:p>
            <a:pPr marL="0" lvl="0" indent="0" algn="ctr">
              <a:spcBef>
                <a:spcPct val="0"/>
              </a:spcBef>
            </a:pPr>
            <a:r>
              <a:rPr lang="vi-VN" sz="4800" b="1" u="none" dirty="0" smtClean="0">
                <a:solidFill>
                  <a:srgbClr val="06605A"/>
                </a:solidFill>
                <a:latin typeface="Arial" panose="020B0604020202020204" pitchFamily="34" charset="0"/>
                <a:cs typeface="Arial" panose="020B0604020202020204" pitchFamily="34" charset="0"/>
              </a:rPr>
              <a:t>1. Một số truyền thống của quê hương</a:t>
            </a:r>
            <a:endParaRPr lang="en-US" sz="4800" b="1" u="none" dirty="0">
              <a:solidFill>
                <a:srgbClr val="06605A"/>
              </a:solidFill>
              <a:latin typeface="Arial" panose="020B0604020202020204" pitchFamily="34" charset="0"/>
              <a:cs typeface="Arial" panose="020B0604020202020204" pitchFamily="34" charset="0"/>
            </a:endParaRPr>
          </a:p>
        </p:txBody>
      </p:sp>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909089" y="-235321"/>
            <a:ext cx="1378911" cy="254497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94192">
            <a:off x="-269221" y="140415"/>
            <a:ext cx="2538400" cy="1398428"/>
          </a:xfrm>
          <a:prstGeom prst="rect">
            <a:avLst/>
          </a:prstGeom>
        </p:spPr>
      </p:pic>
      <p:pic>
        <p:nvPicPr>
          <p:cNvPr id="19" name="Picture 9"/>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l="47760" r="16072" b="46388"/>
          <a:stretch/>
        </p:blipFill>
        <p:spPr>
          <a:xfrm>
            <a:off x="16897406" y="7869306"/>
            <a:ext cx="1424713" cy="2414851"/>
          </a:xfrm>
          <a:prstGeom prst="rect">
            <a:avLst/>
          </a:prstGeom>
        </p:spPr>
      </p:pic>
      <p:pic>
        <p:nvPicPr>
          <p:cNvPr id="18" name="Picture 3"/>
          <p:cNvPicPr>
            <a:picLocks noChangeAspect="1"/>
          </p:cNvPicPr>
          <p:nvPr/>
        </p:nvPicPr>
        <p:blipFill>
          <a:blip r:embed="rId13"/>
          <a:srcRect/>
          <a:stretch>
            <a:fillRect/>
          </a:stretch>
        </p:blipFill>
        <p:spPr>
          <a:xfrm flipH="1">
            <a:off x="381000" y="2092657"/>
            <a:ext cx="5181600" cy="8191500"/>
          </a:xfrm>
          <a:prstGeom prst="rect">
            <a:avLst/>
          </a:prstGeom>
        </p:spPr>
      </p:pic>
      <p:sp>
        <p:nvSpPr>
          <p:cNvPr id="20" name="Rounded Rectangular Callout 19"/>
          <p:cNvSpPr/>
          <p:nvPr/>
        </p:nvSpPr>
        <p:spPr>
          <a:xfrm>
            <a:off x="5791768" y="1943100"/>
            <a:ext cx="10819831" cy="4038600"/>
          </a:xfrm>
          <a:prstGeom prst="wedgeRoundRectCallout">
            <a:avLst>
              <a:gd name="adj1" fmla="val -52417"/>
              <a:gd name="adj2" fmla="val 48301"/>
              <a:gd name="adj3" fmla="val 16667"/>
            </a:avLst>
          </a:prstGeom>
          <a:solidFill>
            <a:schemeClr val="bg1"/>
          </a:solidFill>
          <a:ln w="38100">
            <a:solidFill>
              <a:schemeClr val="accent5">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b="1" dirty="0">
                <a:solidFill>
                  <a:srgbClr val="FF0000"/>
                </a:solidFill>
              </a:rPr>
              <a:t>Ý </a:t>
            </a:r>
            <a:r>
              <a:rPr lang="vi-VN" sz="4000" b="1" dirty="0" smtClean="0">
                <a:solidFill>
                  <a:srgbClr val="FF0000"/>
                </a:solidFill>
              </a:rPr>
              <a:t>nghĩa: </a:t>
            </a:r>
            <a:r>
              <a:rPr lang="vi-VN" sz="4000" dirty="0">
                <a:solidFill>
                  <a:schemeClr val="tx1"/>
                </a:solidFill>
              </a:rPr>
              <a:t>truyền thống quê hương có vai trò quan trọng trong việc hình thành tư tưởng, đạo đức, lối sống tốt đẹp của mỗi cá nhân. </a:t>
            </a:r>
          </a:p>
        </p:txBody>
      </p:sp>
    </p:spTree>
    <p:extLst>
      <p:ext uri="{BB962C8B-B14F-4D97-AF65-F5344CB8AC3E}">
        <p14:creationId xmlns:p14="http://schemas.microsoft.com/office/powerpoint/2010/main" val="175182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900" decel="100000" fill="hold"/>
                                        <p:tgtEl>
                                          <p:spTgt spid="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900" decel="100000" fill="hold"/>
                                        <p:tgtEl>
                                          <p:spTgt spid="2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t="2729" r="16048" b="1106"/>
          <a:stretch>
            <a:fillRect/>
          </a:stretch>
        </p:blipFill>
        <p:spPr>
          <a:xfrm rot="-5400000">
            <a:off x="7447986" y="-1583385"/>
            <a:ext cx="8001976" cy="1375311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l="7297" b="26380"/>
          <a:stretch>
            <a:fillRect/>
          </a:stretch>
        </p:blipFill>
        <p:spPr>
          <a:xfrm>
            <a:off x="-406356" y="4407111"/>
            <a:ext cx="6472391" cy="5904341"/>
          </a:xfrm>
          <a:prstGeom prst="rect">
            <a:avLst/>
          </a:prstGeom>
        </p:spPr>
      </p:pic>
      <p:sp>
        <p:nvSpPr>
          <p:cNvPr id="5" name="TextBox 5"/>
          <p:cNvSpPr txBox="1"/>
          <p:nvPr/>
        </p:nvSpPr>
        <p:spPr>
          <a:xfrm>
            <a:off x="5801233" y="3765554"/>
            <a:ext cx="11849100" cy="3671326"/>
          </a:xfrm>
          <a:prstGeom prst="rect">
            <a:avLst/>
          </a:prstGeom>
        </p:spPr>
        <p:txBody>
          <a:bodyPr wrap="square" lIns="0" tIns="0" rIns="0" bIns="0" rtlCol="0" anchor="t">
            <a:spAutoFit/>
          </a:bodyPr>
          <a:lstStyle/>
          <a:p>
            <a:pPr algn="ctr">
              <a:lnSpc>
                <a:spcPts val="15112"/>
              </a:lnSpc>
            </a:pPr>
            <a:r>
              <a:rPr lang="vi-VN" sz="9000" b="1" dirty="0">
                <a:solidFill>
                  <a:srgbClr val="C3113D"/>
                </a:solidFill>
              </a:rPr>
              <a:t>TỰ HÀO VỀ TRUYỀN THỐNG QUÊ HƯƠNG </a:t>
            </a:r>
            <a:endParaRPr lang="en-US" sz="9000" b="1" dirty="0">
              <a:solidFill>
                <a:srgbClr val="C3113D"/>
              </a:solidFill>
            </a:endParaRPr>
          </a:p>
        </p:txBody>
      </p:sp>
      <p:grpSp>
        <p:nvGrpSpPr>
          <p:cNvPr id="7" name="Group 7"/>
          <p:cNvGrpSpPr/>
          <p:nvPr/>
        </p:nvGrpSpPr>
        <p:grpSpPr>
          <a:xfrm>
            <a:off x="6800299" y="1747080"/>
            <a:ext cx="9390153" cy="1260694"/>
            <a:chOff x="0" y="0"/>
            <a:chExt cx="2845501" cy="317500"/>
          </a:xfrm>
        </p:grpSpPr>
        <p:sp>
          <p:nvSpPr>
            <p:cNvPr id="8" name="Freeform 8"/>
            <p:cNvSpPr/>
            <p:nvPr/>
          </p:nvSpPr>
          <p:spPr>
            <a:xfrm>
              <a:off x="10160" y="16510"/>
              <a:ext cx="2822641" cy="289560"/>
            </a:xfrm>
            <a:custGeom>
              <a:avLst/>
              <a:gdLst/>
              <a:ahLst/>
              <a:cxnLst/>
              <a:rect l="l" t="t" r="r" b="b"/>
              <a:pathLst>
                <a:path w="2822641" h="289560">
                  <a:moveTo>
                    <a:pt x="2822641" y="289560"/>
                  </a:moveTo>
                  <a:lnTo>
                    <a:pt x="0" y="281940"/>
                  </a:lnTo>
                  <a:lnTo>
                    <a:pt x="0" y="113654"/>
                  </a:lnTo>
                  <a:lnTo>
                    <a:pt x="17780" y="19050"/>
                  </a:lnTo>
                  <a:lnTo>
                    <a:pt x="1405413" y="0"/>
                  </a:lnTo>
                  <a:lnTo>
                    <a:pt x="2803591" y="5080"/>
                  </a:lnTo>
                  <a:close/>
                </a:path>
              </a:pathLst>
            </a:custGeom>
            <a:solidFill>
              <a:srgbClr val="06605A"/>
            </a:solidFill>
          </p:spPr>
        </p:sp>
        <p:sp>
          <p:nvSpPr>
            <p:cNvPr id="9" name="Freeform 9"/>
            <p:cNvSpPr/>
            <p:nvPr/>
          </p:nvSpPr>
          <p:spPr>
            <a:xfrm>
              <a:off x="-3810" y="0"/>
              <a:ext cx="2851851" cy="316230"/>
            </a:xfrm>
            <a:custGeom>
              <a:avLst/>
              <a:gdLst/>
              <a:ahLst/>
              <a:cxnLst/>
              <a:rect l="l" t="t" r="r" b="b"/>
              <a:pathLst>
                <a:path w="2851851" h="316230">
                  <a:moveTo>
                    <a:pt x="2817561" y="21590"/>
                  </a:moveTo>
                  <a:cubicBezTo>
                    <a:pt x="2818831" y="34290"/>
                    <a:pt x="2818831" y="44450"/>
                    <a:pt x="2820101" y="54610"/>
                  </a:cubicBezTo>
                  <a:cubicBezTo>
                    <a:pt x="2822641" y="67284"/>
                    <a:pt x="2823911" y="71537"/>
                    <a:pt x="2826451" y="75638"/>
                  </a:cubicBezTo>
                  <a:cubicBezTo>
                    <a:pt x="2826451" y="81561"/>
                    <a:pt x="2839151" y="198359"/>
                    <a:pt x="2845501" y="204283"/>
                  </a:cubicBezTo>
                  <a:cubicBezTo>
                    <a:pt x="2851851" y="213244"/>
                    <a:pt x="2848041" y="222357"/>
                    <a:pt x="2848041" y="231318"/>
                  </a:cubicBezTo>
                  <a:cubicBezTo>
                    <a:pt x="2848041" y="239216"/>
                    <a:pt x="2849311" y="246506"/>
                    <a:pt x="2850581" y="255270"/>
                  </a:cubicBezTo>
                  <a:cubicBezTo>
                    <a:pt x="2850581" y="276860"/>
                    <a:pt x="2850581" y="290830"/>
                    <a:pt x="2850581" y="314960"/>
                  </a:cubicBezTo>
                  <a:cubicBezTo>
                    <a:pt x="2827721" y="314960"/>
                    <a:pt x="2807401" y="316230"/>
                    <a:pt x="2783392" y="314960"/>
                  </a:cubicBezTo>
                  <a:cubicBezTo>
                    <a:pt x="2642213" y="309880"/>
                    <a:pt x="2498861" y="316230"/>
                    <a:pt x="2357682" y="311150"/>
                  </a:cubicBezTo>
                  <a:cubicBezTo>
                    <a:pt x="2272975" y="307340"/>
                    <a:pt x="2190439" y="309880"/>
                    <a:pt x="2105732" y="307340"/>
                  </a:cubicBezTo>
                  <a:cubicBezTo>
                    <a:pt x="2066636" y="306070"/>
                    <a:pt x="2027540" y="304800"/>
                    <a:pt x="1988444" y="303530"/>
                  </a:cubicBezTo>
                  <a:cubicBezTo>
                    <a:pt x="1964552" y="303530"/>
                    <a:pt x="1942832" y="304800"/>
                    <a:pt x="1918940" y="304800"/>
                  </a:cubicBezTo>
                  <a:cubicBezTo>
                    <a:pt x="1858125" y="303530"/>
                    <a:pt x="1690882" y="304800"/>
                    <a:pt x="1630066" y="303530"/>
                  </a:cubicBezTo>
                  <a:cubicBezTo>
                    <a:pt x="1586626" y="302260"/>
                    <a:pt x="717831" y="311150"/>
                    <a:pt x="674391" y="309880"/>
                  </a:cubicBezTo>
                  <a:cubicBezTo>
                    <a:pt x="663531" y="309880"/>
                    <a:pt x="650499" y="311150"/>
                    <a:pt x="639639" y="311150"/>
                  </a:cubicBezTo>
                  <a:cubicBezTo>
                    <a:pt x="613575" y="311150"/>
                    <a:pt x="589684" y="312420"/>
                    <a:pt x="563620" y="312420"/>
                  </a:cubicBezTo>
                  <a:cubicBezTo>
                    <a:pt x="498460" y="312420"/>
                    <a:pt x="435472" y="311150"/>
                    <a:pt x="370313" y="309880"/>
                  </a:cubicBezTo>
                  <a:cubicBezTo>
                    <a:pt x="331217" y="308610"/>
                    <a:pt x="292121" y="307340"/>
                    <a:pt x="255197" y="306070"/>
                  </a:cubicBezTo>
                  <a:cubicBezTo>
                    <a:pt x="185694" y="304800"/>
                    <a:pt x="116190" y="303530"/>
                    <a:pt x="48260" y="303530"/>
                  </a:cubicBezTo>
                  <a:cubicBezTo>
                    <a:pt x="38100" y="303530"/>
                    <a:pt x="29210" y="303530"/>
                    <a:pt x="19050" y="302260"/>
                  </a:cubicBezTo>
                  <a:cubicBezTo>
                    <a:pt x="10160" y="300990"/>
                    <a:pt x="5080" y="294640"/>
                    <a:pt x="7620" y="285750"/>
                  </a:cubicBezTo>
                  <a:cubicBezTo>
                    <a:pt x="16510" y="254101"/>
                    <a:pt x="12700" y="250303"/>
                    <a:pt x="11430" y="246354"/>
                  </a:cubicBezTo>
                  <a:cubicBezTo>
                    <a:pt x="10160" y="238305"/>
                    <a:pt x="6350" y="230407"/>
                    <a:pt x="7620" y="222357"/>
                  </a:cubicBezTo>
                  <a:cubicBezTo>
                    <a:pt x="5080" y="212333"/>
                    <a:pt x="0" y="88244"/>
                    <a:pt x="7620" y="78068"/>
                  </a:cubicBezTo>
                  <a:cubicBezTo>
                    <a:pt x="8890" y="76094"/>
                    <a:pt x="7620" y="73967"/>
                    <a:pt x="8890" y="71993"/>
                  </a:cubicBezTo>
                  <a:cubicBezTo>
                    <a:pt x="10160" y="68803"/>
                    <a:pt x="12700" y="65310"/>
                    <a:pt x="13970" y="44450"/>
                  </a:cubicBezTo>
                  <a:cubicBezTo>
                    <a:pt x="13970" y="41910"/>
                    <a:pt x="15240" y="39370"/>
                    <a:pt x="16510" y="38100"/>
                  </a:cubicBezTo>
                  <a:cubicBezTo>
                    <a:pt x="38100" y="35560"/>
                    <a:pt x="61890" y="30480"/>
                    <a:pt x="96642" y="29210"/>
                  </a:cubicBezTo>
                  <a:cubicBezTo>
                    <a:pt x="155286" y="25400"/>
                    <a:pt x="213930" y="22860"/>
                    <a:pt x="274745" y="20320"/>
                  </a:cubicBezTo>
                  <a:cubicBezTo>
                    <a:pt x="316013" y="17780"/>
                    <a:pt x="357281" y="16510"/>
                    <a:pt x="396377" y="13970"/>
                  </a:cubicBezTo>
                  <a:cubicBezTo>
                    <a:pt x="435472" y="11430"/>
                    <a:pt x="476740" y="8890"/>
                    <a:pt x="515836" y="8890"/>
                  </a:cubicBezTo>
                  <a:cubicBezTo>
                    <a:pt x="559276" y="7620"/>
                    <a:pt x="602716" y="10160"/>
                    <a:pt x="646155" y="8890"/>
                  </a:cubicBezTo>
                  <a:cubicBezTo>
                    <a:pt x="700455" y="8890"/>
                    <a:pt x="1684366" y="6350"/>
                    <a:pt x="1738665" y="5080"/>
                  </a:cubicBezTo>
                  <a:cubicBezTo>
                    <a:pt x="1790793" y="3810"/>
                    <a:pt x="1842921" y="2540"/>
                    <a:pt x="1897221" y="2540"/>
                  </a:cubicBezTo>
                  <a:cubicBezTo>
                    <a:pt x="1986272" y="1270"/>
                    <a:pt x="2073152" y="0"/>
                    <a:pt x="2162203" y="0"/>
                  </a:cubicBezTo>
                  <a:cubicBezTo>
                    <a:pt x="2199127" y="0"/>
                    <a:pt x="2238223" y="2540"/>
                    <a:pt x="2275147" y="2540"/>
                  </a:cubicBezTo>
                  <a:cubicBezTo>
                    <a:pt x="2377230" y="3810"/>
                    <a:pt x="2481485" y="5080"/>
                    <a:pt x="2583569" y="7620"/>
                  </a:cubicBezTo>
                  <a:cubicBezTo>
                    <a:pt x="2637869" y="8890"/>
                    <a:pt x="2692168" y="12700"/>
                    <a:pt x="2746468" y="16510"/>
                  </a:cubicBezTo>
                  <a:cubicBezTo>
                    <a:pt x="2759500" y="16510"/>
                    <a:pt x="2772532" y="16510"/>
                    <a:pt x="2783392" y="16510"/>
                  </a:cubicBezTo>
                  <a:cubicBezTo>
                    <a:pt x="2798511" y="17780"/>
                    <a:pt x="2807401" y="20320"/>
                    <a:pt x="2817561" y="21590"/>
                  </a:cubicBezTo>
                  <a:close/>
                  <a:moveTo>
                    <a:pt x="2827721" y="298450"/>
                  </a:moveTo>
                  <a:cubicBezTo>
                    <a:pt x="2828991" y="281940"/>
                    <a:pt x="2830261" y="269240"/>
                    <a:pt x="2830261" y="256540"/>
                  </a:cubicBezTo>
                  <a:cubicBezTo>
                    <a:pt x="2828991" y="245747"/>
                    <a:pt x="2827721" y="237697"/>
                    <a:pt x="2827721" y="229040"/>
                  </a:cubicBezTo>
                  <a:cubicBezTo>
                    <a:pt x="2827721" y="225091"/>
                    <a:pt x="2830261" y="221142"/>
                    <a:pt x="2828991" y="217193"/>
                  </a:cubicBezTo>
                  <a:cubicBezTo>
                    <a:pt x="2828991" y="213548"/>
                    <a:pt x="2827721" y="209751"/>
                    <a:pt x="2826451" y="206105"/>
                  </a:cubicBezTo>
                  <a:cubicBezTo>
                    <a:pt x="2821371" y="200486"/>
                    <a:pt x="2809941" y="84143"/>
                    <a:pt x="2809941" y="78524"/>
                  </a:cubicBezTo>
                  <a:cubicBezTo>
                    <a:pt x="2807401" y="73815"/>
                    <a:pt x="2804861" y="68955"/>
                    <a:pt x="2802321" y="63500"/>
                  </a:cubicBezTo>
                  <a:cubicBezTo>
                    <a:pt x="2801051" y="44450"/>
                    <a:pt x="2799781" y="43180"/>
                    <a:pt x="2776876" y="41910"/>
                  </a:cubicBezTo>
                  <a:cubicBezTo>
                    <a:pt x="2770360" y="41910"/>
                    <a:pt x="2766016" y="41910"/>
                    <a:pt x="2759500" y="40640"/>
                  </a:cubicBezTo>
                  <a:cubicBezTo>
                    <a:pt x="2705200" y="36830"/>
                    <a:pt x="2648729" y="31750"/>
                    <a:pt x="2594429" y="30480"/>
                  </a:cubicBezTo>
                  <a:cubicBezTo>
                    <a:pt x="2461938" y="26670"/>
                    <a:pt x="2327274" y="25400"/>
                    <a:pt x="2194783" y="22860"/>
                  </a:cubicBezTo>
                  <a:cubicBezTo>
                    <a:pt x="2175235" y="22860"/>
                    <a:pt x="2153515" y="22860"/>
                    <a:pt x="2133967" y="22860"/>
                  </a:cubicBezTo>
                  <a:cubicBezTo>
                    <a:pt x="2101388" y="22860"/>
                    <a:pt x="2068808" y="22860"/>
                    <a:pt x="2038400" y="22860"/>
                  </a:cubicBezTo>
                  <a:cubicBezTo>
                    <a:pt x="1968896" y="22860"/>
                    <a:pt x="1899393" y="22860"/>
                    <a:pt x="1832061" y="24130"/>
                  </a:cubicBezTo>
                  <a:cubicBezTo>
                    <a:pt x="1773417" y="25400"/>
                    <a:pt x="785163" y="29210"/>
                    <a:pt x="726519" y="29210"/>
                  </a:cubicBezTo>
                  <a:cubicBezTo>
                    <a:pt x="630951" y="29210"/>
                    <a:pt x="535384" y="26670"/>
                    <a:pt x="439816" y="33020"/>
                  </a:cubicBezTo>
                  <a:cubicBezTo>
                    <a:pt x="389861" y="36830"/>
                    <a:pt x="342077" y="36830"/>
                    <a:pt x="294293" y="38100"/>
                  </a:cubicBezTo>
                  <a:cubicBezTo>
                    <a:pt x="211758" y="41910"/>
                    <a:pt x="129222" y="45720"/>
                    <a:pt x="49530" y="50800"/>
                  </a:cubicBezTo>
                  <a:cubicBezTo>
                    <a:pt x="36830" y="50800"/>
                    <a:pt x="34290" y="53340"/>
                    <a:pt x="33020" y="64854"/>
                  </a:cubicBezTo>
                  <a:cubicBezTo>
                    <a:pt x="31750" y="67588"/>
                    <a:pt x="31750" y="70322"/>
                    <a:pt x="30480" y="73056"/>
                  </a:cubicBezTo>
                  <a:cubicBezTo>
                    <a:pt x="29210" y="77612"/>
                    <a:pt x="26670" y="82017"/>
                    <a:pt x="25400" y="86573"/>
                  </a:cubicBezTo>
                  <a:cubicBezTo>
                    <a:pt x="20320" y="91434"/>
                    <a:pt x="26670" y="210206"/>
                    <a:pt x="29210" y="215067"/>
                  </a:cubicBezTo>
                  <a:cubicBezTo>
                    <a:pt x="29210" y="220231"/>
                    <a:pt x="29210" y="225547"/>
                    <a:pt x="30480" y="230711"/>
                  </a:cubicBezTo>
                  <a:cubicBezTo>
                    <a:pt x="30480" y="234508"/>
                    <a:pt x="33020" y="238305"/>
                    <a:pt x="33020" y="242102"/>
                  </a:cubicBezTo>
                  <a:cubicBezTo>
                    <a:pt x="33020" y="246203"/>
                    <a:pt x="33020" y="250303"/>
                    <a:pt x="31750" y="256540"/>
                  </a:cubicBezTo>
                  <a:cubicBezTo>
                    <a:pt x="31750" y="260350"/>
                    <a:pt x="31750" y="262890"/>
                    <a:pt x="31750" y="266700"/>
                  </a:cubicBezTo>
                  <a:cubicBezTo>
                    <a:pt x="31750" y="276860"/>
                    <a:pt x="35560" y="280670"/>
                    <a:pt x="44450" y="280670"/>
                  </a:cubicBezTo>
                  <a:cubicBezTo>
                    <a:pt x="66234" y="280670"/>
                    <a:pt x="96642" y="281940"/>
                    <a:pt x="124878" y="281940"/>
                  </a:cubicBezTo>
                  <a:cubicBezTo>
                    <a:pt x="166146" y="281940"/>
                    <a:pt x="209586" y="279400"/>
                    <a:pt x="250853" y="281940"/>
                  </a:cubicBezTo>
                  <a:cubicBezTo>
                    <a:pt x="318185" y="285750"/>
                    <a:pt x="385517" y="288290"/>
                    <a:pt x="452848" y="287020"/>
                  </a:cubicBezTo>
                  <a:cubicBezTo>
                    <a:pt x="496288" y="285750"/>
                    <a:pt x="537556" y="288290"/>
                    <a:pt x="580996" y="288290"/>
                  </a:cubicBezTo>
                  <a:cubicBezTo>
                    <a:pt x="643983" y="288290"/>
                    <a:pt x="706971" y="287020"/>
                    <a:pt x="769959" y="288290"/>
                  </a:cubicBezTo>
                  <a:cubicBezTo>
                    <a:pt x="863354" y="289560"/>
                    <a:pt x="1888533" y="279400"/>
                    <a:pt x="1984100" y="281940"/>
                  </a:cubicBezTo>
                  <a:cubicBezTo>
                    <a:pt x="2025368" y="283210"/>
                    <a:pt x="2066636" y="284480"/>
                    <a:pt x="2105732" y="284480"/>
                  </a:cubicBezTo>
                  <a:cubicBezTo>
                    <a:pt x="2177407" y="287020"/>
                    <a:pt x="2246911" y="283210"/>
                    <a:pt x="2318586" y="287020"/>
                  </a:cubicBezTo>
                  <a:cubicBezTo>
                    <a:pt x="2377230" y="289560"/>
                    <a:pt x="2435874" y="289560"/>
                    <a:pt x="2494517" y="292100"/>
                  </a:cubicBezTo>
                  <a:cubicBezTo>
                    <a:pt x="2581397" y="295910"/>
                    <a:pt x="2668276" y="298450"/>
                    <a:pt x="2755156" y="299720"/>
                  </a:cubicBezTo>
                  <a:cubicBezTo>
                    <a:pt x="2787736" y="299720"/>
                    <a:pt x="2807401" y="298450"/>
                    <a:pt x="2827721" y="298450"/>
                  </a:cubicBezTo>
                  <a:close/>
                </a:path>
              </a:pathLst>
            </a:custGeom>
            <a:solidFill>
              <a:srgbClr val="06605A"/>
            </a:solidFill>
          </p:spPr>
        </p:sp>
      </p:grpSp>
      <p:sp>
        <p:nvSpPr>
          <p:cNvPr id="10" name="TextBox 10"/>
          <p:cNvSpPr txBox="1"/>
          <p:nvPr/>
        </p:nvSpPr>
        <p:spPr>
          <a:xfrm>
            <a:off x="10433465" y="1924571"/>
            <a:ext cx="2574573" cy="984885"/>
          </a:xfrm>
          <a:prstGeom prst="rect">
            <a:avLst/>
          </a:prstGeom>
        </p:spPr>
        <p:txBody>
          <a:bodyPr wrap="square" lIns="0" tIns="0" rIns="0" bIns="0" rtlCol="0" anchor="t">
            <a:spAutoFit/>
          </a:bodyPr>
          <a:lstStyle/>
          <a:p>
            <a:pPr marL="0" lvl="0" indent="0" algn="ctr">
              <a:spcBef>
                <a:spcPct val="0"/>
              </a:spcBef>
            </a:pPr>
            <a:r>
              <a:rPr lang="vi-VN" sz="6400" b="1" u="none" spc="188" dirty="0" smtClean="0">
                <a:solidFill>
                  <a:srgbClr val="FFFFFF"/>
                </a:solidFill>
              </a:rPr>
              <a:t>BÀI 1</a:t>
            </a:r>
            <a:endParaRPr lang="en-US" sz="6400" b="1" u="none" spc="188" dirty="0">
              <a:solidFill>
                <a:srgbClr val="FFFFFF"/>
              </a:solidFill>
            </a:endParaRPr>
          </a:p>
        </p:txBody>
      </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6699515" y="569260"/>
            <a:ext cx="1378911" cy="2544970"/>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136537">
            <a:off x="5640645" y="2544385"/>
            <a:ext cx="1466160" cy="1391519"/>
          </a:xfrm>
          <a:prstGeom prst="rect">
            <a:avLst/>
          </a:prstGeom>
        </p:spPr>
      </p:pic>
      <p:pic>
        <p:nvPicPr>
          <p:cNvPr id="14" name="Picture 2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894192">
            <a:off x="-702009" y="3113153"/>
            <a:ext cx="1707041" cy="940425"/>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478234" y="313949"/>
            <a:ext cx="3507441" cy="25955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01825">
            <a:off x="11689" y="9125963"/>
            <a:ext cx="2036658" cy="1018329"/>
          </a:xfrm>
          <a:prstGeom prst="rect">
            <a:avLst/>
          </a:prstGeom>
        </p:spPr>
      </p:pic>
      <p:pic>
        <p:nvPicPr>
          <p:cNvPr id="23" name="Picture 23"/>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6598041" y="-71461"/>
            <a:ext cx="1723296" cy="1629298"/>
          </a:xfrm>
          <a:prstGeom prst="rect">
            <a:avLst/>
          </a:prstGeom>
        </p:spPr>
      </p:pic>
      <p:sp>
        <p:nvSpPr>
          <p:cNvPr id="24" name="TextBox 16"/>
          <p:cNvSpPr txBox="1"/>
          <p:nvPr/>
        </p:nvSpPr>
        <p:spPr>
          <a:xfrm>
            <a:off x="2057400" y="571500"/>
            <a:ext cx="14097000" cy="738664"/>
          </a:xfrm>
          <a:prstGeom prst="rect">
            <a:avLst/>
          </a:prstGeom>
        </p:spPr>
        <p:txBody>
          <a:bodyPr wrap="square" lIns="0" tIns="0" rIns="0" bIns="0" rtlCol="0" anchor="t">
            <a:spAutoFit/>
          </a:bodyPr>
          <a:lstStyle/>
          <a:p>
            <a:pPr marL="0" lvl="0" indent="0" algn="ctr">
              <a:spcBef>
                <a:spcPct val="0"/>
              </a:spcBef>
            </a:pPr>
            <a:r>
              <a:rPr lang="vi-VN" sz="4800" b="1" u="none" dirty="0" smtClean="0">
                <a:solidFill>
                  <a:srgbClr val="06605A"/>
                </a:solidFill>
                <a:latin typeface="Arial" panose="020B0604020202020204" pitchFamily="34" charset="0"/>
                <a:cs typeface="Arial" panose="020B0604020202020204" pitchFamily="34" charset="0"/>
              </a:rPr>
              <a:t>2. Giữ gìn và phát huy truyền thống quê hương</a:t>
            </a:r>
            <a:endParaRPr lang="en-US" sz="4800" b="1" u="none" dirty="0">
              <a:solidFill>
                <a:srgbClr val="06605A"/>
              </a:solidFill>
              <a:latin typeface="Arial" panose="020B0604020202020204" pitchFamily="34" charset="0"/>
              <a:cs typeface="Arial" panose="020B0604020202020204" pitchFamily="34" charset="0"/>
            </a:endParaRPr>
          </a:p>
        </p:txBody>
      </p:sp>
      <p:sp>
        <p:nvSpPr>
          <p:cNvPr id="25" name="Rectangle 24"/>
          <p:cNvSpPr/>
          <p:nvPr/>
        </p:nvSpPr>
        <p:spPr>
          <a:xfrm>
            <a:off x="1273576" y="1329214"/>
            <a:ext cx="7976459" cy="3208571"/>
          </a:xfrm>
          <a:prstGeom prst="rect">
            <a:avLst/>
          </a:prstGeom>
        </p:spPr>
        <p:txBody>
          <a:bodyPr wrap="square">
            <a:spAutoFit/>
          </a:bodyPr>
          <a:lstStyle/>
          <a:p>
            <a:pPr marL="685800" indent="-685800" algn="just">
              <a:lnSpc>
                <a:spcPct val="150000"/>
              </a:lnSpc>
              <a:buFont typeface="Wingdings" panose="05000000000000000000" pitchFamily="2" charset="2"/>
              <a:buChar char="Ø"/>
            </a:pPr>
            <a:r>
              <a:rPr lang="vi-VN"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Đọc các trường </a:t>
            </a:r>
            <a:r>
              <a:rPr lang="fr-FR" sz="45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hợp</a:t>
            </a:r>
            <a:r>
              <a:rPr lang="fr-FR"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SGK tr.7, </a:t>
            </a:r>
            <a:r>
              <a:rPr lang="fr-FR"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8</a:t>
            </a:r>
            <a:r>
              <a:rPr lang="vi-VN"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thảo luận nhóm</a:t>
            </a:r>
            <a:r>
              <a:rPr lang="fr-FR"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trả</a:t>
            </a: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lời</a:t>
            </a: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5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hỏi</a:t>
            </a:r>
            <a:r>
              <a:rPr lang="vi-VN"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p>
        </p:txBody>
      </p:sp>
      <p:pic>
        <p:nvPicPr>
          <p:cNvPr id="26" name="Picture 25"/>
          <p:cNvPicPr>
            <a:picLocks noChangeAspect="1"/>
          </p:cNvPicPr>
          <p:nvPr/>
        </p:nvPicPr>
        <p:blipFill rotWithShape="1">
          <a:blip r:embed="rId19">
            <a:extLst>
              <a:ext uri="{28A0092B-C50C-407E-A947-70E740481C1C}">
                <a14:useLocalDpi xmlns:a14="http://schemas.microsoft.com/office/drawing/2010/main" val="0"/>
              </a:ext>
            </a:extLst>
          </a:blip>
          <a:srcRect b="52015"/>
          <a:stretch/>
        </p:blipFill>
        <p:spPr>
          <a:xfrm>
            <a:off x="9677400" y="1614630"/>
            <a:ext cx="8610600" cy="2709551"/>
          </a:xfrm>
          <a:prstGeom prst="rect">
            <a:avLst/>
          </a:prstGeom>
        </p:spPr>
      </p:pic>
      <p:pic>
        <p:nvPicPr>
          <p:cNvPr id="27" name="Picture 2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677400" y="6917229"/>
            <a:ext cx="8610600" cy="2950371"/>
          </a:xfrm>
          <a:prstGeom prst="rect">
            <a:avLst/>
          </a:prstGeom>
        </p:spPr>
      </p:pic>
      <p:pic>
        <p:nvPicPr>
          <p:cNvPr id="28" name="Picture 27"/>
          <p:cNvPicPr>
            <a:picLocks noChangeAspect="1"/>
          </p:cNvPicPr>
          <p:nvPr/>
        </p:nvPicPr>
        <p:blipFill rotWithShape="1">
          <a:blip r:embed="rId19">
            <a:extLst>
              <a:ext uri="{28A0092B-C50C-407E-A947-70E740481C1C}">
                <a14:useLocalDpi xmlns:a14="http://schemas.microsoft.com/office/drawing/2010/main" val="0"/>
              </a:ext>
            </a:extLst>
          </a:blip>
          <a:srcRect l="1000" t="46626" r="-1000" b="1543"/>
          <a:stretch/>
        </p:blipFill>
        <p:spPr>
          <a:xfrm>
            <a:off x="9677399" y="4311318"/>
            <a:ext cx="8643938" cy="2605911"/>
          </a:xfrm>
          <a:prstGeom prst="rect">
            <a:avLst/>
          </a:prstGeom>
        </p:spPr>
      </p:pic>
      <p:sp>
        <p:nvSpPr>
          <p:cNvPr id="29" name="Rectangle 28"/>
          <p:cNvSpPr/>
          <p:nvPr/>
        </p:nvSpPr>
        <p:spPr>
          <a:xfrm>
            <a:off x="2057400" y="4530866"/>
            <a:ext cx="7028190" cy="3970318"/>
          </a:xfrm>
          <a:prstGeom prst="rect">
            <a:avLst/>
          </a:prstGeom>
        </p:spPr>
        <p:txBody>
          <a:bodyPr wrap="square">
            <a:spAutoFit/>
          </a:bodyPr>
          <a:lstStyle/>
          <a:p>
            <a:pPr marL="571500" indent="-571500" algn="just">
              <a:lnSpc>
                <a:spcPct val="150000"/>
              </a:lnSpc>
              <a:buFont typeface="Wingdings" panose="05000000000000000000" pitchFamily="2" charset="2"/>
              <a:buChar char="v"/>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bạn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hoạt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giữ</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gìn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phát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huy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quê</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hương</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inVertical)">
                                      <p:cBhvr>
                                        <p:cTn id="14" dur="500"/>
                                        <p:tgtEl>
                                          <p:spTgt spid="26"/>
                                        </p:tgtEl>
                                      </p:cBhvr>
                                    </p:animEffect>
                                  </p:childTnLst>
                                </p:cTn>
                              </p:par>
                              <p:par>
                                <p:cTn id="15" presetID="16" presetClass="entr" presetSubtype="21"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par>
                                <p:cTn id="18" presetID="16" presetClass="entr" presetSubtype="21"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3"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heel(3)">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01825">
            <a:off x="11689" y="9125963"/>
            <a:ext cx="2036658" cy="1018329"/>
          </a:xfrm>
          <a:prstGeom prst="rect">
            <a:avLst/>
          </a:prstGeom>
        </p:spPr>
      </p:pic>
      <p:pic>
        <p:nvPicPr>
          <p:cNvPr id="23" name="Picture 23"/>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6598041" y="-71461"/>
            <a:ext cx="1723296" cy="1629298"/>
          </a:xfrm>
          <a:prstGeom prst="rect">
            <a:avLst/>
          </a:prstGeom>
        </p:spPr>
      </p:pic>
      <p:sp>
        <p:nvSpPr>
          <p:cNvPr id="24" name="TextBox 16"/>
          <p:cNvSpPr txBox="1"/>
          <p:nvPr/>
        </p:nvSpPr>
        <p:spPr>
          <a:xfrm>
            <a:off x="2057400" y="571500"/>
            <a:ext cx="14097000" cy="738664"/>
          </a:xfrm>
          <a:prstGeom prst="rect">
            <a:avLst/>
          </a:prstGeom>
        </p:spPr>
        <p:txBody>
          <a:bodyPr wrap="square" lIns="0" tIns="0" rIns="0" bIns="0" rtlCol="0" anchor="t">
            <a:spAutoFit/>
          </a:bodyPr>
          <a:lstStyle/>
          <a:p>
            <a:pPr marL="0" lvl="0" indent="0" algn="ctr">
              <a:spcBef>
                <a:spcPct val="0"/>
              </a:spcBef>
            </a:pPr>
            <a:r>
              <a:rPr lang="vi-VN" sz="4800" b="1" u="none" dirty="0" smtClean="0">
                <a:solidFill>
                  <a:srgbClr val="06605A"/>
                </a:solidFill>
                <a:latin typeface="Arial" panose="020B0604020202020204" pitchFamily="34" charset="0"/>
                <a:cs typeface="Arial" panose="020B0604020202020204" pitchFamily="34" charset="0"/>
              </a:rPr>
              <a:t>2. Giữ gìn và phát huy truyền thống quê hương</a:t>
            </a:r>
            <a:endParaRPr lang="en-US" sz="4800" b="1" u="none" dirty="0">
              <a:solidFill>
                <a:srgbClr val="06605A"/>
              </a:solidFill>
              <a:latin typeface="Arial" panose="020B0604020202020204" pitchFamily="34" charset="0"/>
              <a:cs typeface="Arial" panose="020B0604020202020204" pitchFamily="34" charset="0"/>
            </a:endParaRPr>
          </a:p>
        </p:txBody>
      </p:sp>
      <p:grpSp>
        <p:nvGrpSpPr>
          <p:cNvPr id="14" name="Group 3"/>
          <p:cNvGrpSpPr/>
          <p:nvPr/>
        </p:nvGrpSpPr>
        <p:grpSpPr>
          <a:xfrm>
            <a:off x="2123115" y="2079294"/>
            <a:ext cx="14358737" cy="4421393"/>
            <a:chOff x="0" y="0"/>
            <a:chExt cx="11605404" cy="3858826"/>
          </a:xfrm>
        </p:grpSpPr>
        <p:sp>
          <p:nvSpPr>
            <p:cNvPr id="15" name="Freeform 4"/>
            <p:cNvSpPr/>
            <p:nvPr/>
          </p:nvSpPr>
          <p:spPr>
            <a:xfrm>
              <a:off x="10160" y="16510"/>
              <a:ext cx="11582544" cy="3830886"/>
            </a:xfrm>
            <a:custGeom>
              <a:avLst/>
              <a:gdLst/>
              <a:ahLst/>
              <a:cxnLst/>
              <a:rect l="l" t="t" r="r" b="b"/>
              <a:pathLst>
                <a:path w="11582544" h="3830886">
                  <a:moveTo>
                    <a:pt x="11582544" y="3830886"/>
                  </a:moveTo>
                  <a:lnTo>
                    <a:pt x="0" y="3823266"/>
                  </a:lnTo>
                  <a:lnTo>
                    <a:pt x="0" y="1341878"/>
                  </a:lnTo>
                  <a:lnTo>
                    <a:pt x="17780" y="19050"/>
                  </a:lnTo>
                  <a:lnTo>
                    <a:pt x="5774103" y="0"/>
                  </a:lnTo>
                  <a:lnTo>
                    <a:pt x="11563494" y="5080"/>
                  </a:lnTo>
                  <a:close/>
                </a:path>
              </a:pathLst>
            </a:custGeom>
            <a:solidFill>
              <a:srgbClr val="FFFFFF"/>
            </a:solidFill>
          </p:spPr>
        </p:sp>
        <p:sp>
          <p:nvSpPr>
            <p:cNvPr id="16" name="Freeform 5"/>
            <p:cNvSpPr/>
            <p:nvPr/>
          </p:nvSpPr>
          <p:spPr>
            <a:xfrm>
              <a:off x="-3810" y="0"/>
              <a:ext cx="11611754" cy="3857556"/>
            </a:xfrm>
            <a:custGeom>
              <a:avLst/>
              <a:gdLst/>
              <a:ahLst/>
              <a:cxnLst/>
              <a:rect l="l" t="t" r="r" b="b"/>
              <a:pathLst>
                <a:path w="11611754" h="3857556">
                  <a:moveTo>
                    <a:pt x="11577464" y="21590"/>
                  </a:moveTo>
                  <a:cubicBezTo>
                    <a:pt x="11578734" y="34290"/>
                    <a:pt x="11578734" y="44450"/>
                    <a:pt x="11580004" y="54610"/>
                  </a:cubicBezTo>
                  <a:cubicBezTo>
                    <a:pt x="11582544" y="122079"/>
                    <a:pt x="11583814" y="205694"/>
                    <a:pt x="11586354" y="286323"/>
                  </a:cubicBezTo>
                  <a:cubicBezTo>
                    <a:pt x="11586354" y="402787"/>
                    <a:pt x="11599054" y="2699216"/>
                    <a:pt x="11605404" y="2815680"/>
                  </a:cubicBezTo>
                  <a:cubicBezTo>
                    <a:pt x="11611754" y="2991869"/>
                    <a:pt x="11607944" y="3171044"/>
                    <a:pt x="11607944" y="3347233"/>
                  </a:cubicBezTo>
                  <a:cubicBezTo>
                    <a:pt x="11607944" y="3502519"/>
                    <a:pt x="11609214" y="3645859"/>
                    <a:pt x="11610484" y="3796596"/>
                  </a:cubicBezTo>
                  <a:cubicBezTo>
                    <a:pt x="11610484" y="3818186"/>
                    <a:pt x="11610484" y="3832156"/>
                    <a:pt x="11610484" y="3856286"/>
                  </a:cubicBezTo>
                  <a:cubicBezTo>
                    <a:pt x="11587624" y="3856286"/>
                    <a:pt x="11567304" y="3857556"/>
                    <a:pt x="11514882" y="3856286"/>
                  </a:cubicBezTo>
                  <a:cubicBezTo>
                    <a:pt x="10922139" y="3851206"/>
                    <a:pt x="10320277" y="3857556"/>
                    <a:pt x="9727534" y="3852476"/>
                  </a:cubicBezTo>
                  <a:cubicBezTo>
                    <a:pt x="9371888" y="3848666"/>
                    <a:pt x="9025362" y="3851206"/>
                    <a:pt x="8669715" y="3848666"/>
                  </a:cubicBezTo>
                  <a:cubicBezTo>
                    <a:pt x="8505571" y="3847396"/>
                    <a:pt x="8341427" y="3846126"/>
                    <a:pt x="8177282" y="3844856"/>
                  </a:cubicBezTo>
                  <a:cubicBezTo>
                    <a:pt x="8076972" y="3844856"/>
                    <a:pt x="7985781" y="3846126"/>
                    <a:pt x="7885471" y="3846126"/>
                  </a:cubicBezTo>
                  <a:cubicBezTo>
                    <a:pt x="7630135" y="3844856"/>
                    <a:pt x="6927963" y="3846126"/>
                    <a:pt x="6672627" y="3844856"/>
                  </a:cubicBezTo>
                  <a:cubicBezTo>
                    <a:pt x="6490245" y="3843586"/>
                    <a:pt x="2842595" y="3852476"/>
                    <a:pt x="2660213" y="3851206"/>
                  </a:cubicBezTo>
                  <a:cubicBezTo>
                    <a:pt x="2614617" y="3851206"/>
                    <a:pt x="2559903" y="3852476"/>
                    <a:pt x="2514307" y="3852476"/>
                  </a:cubicBezTo>
                  <a:cubicBezTo>
                    <a:pt x="2404878" y="3852476"/>
                    <a:pt x="2304567" y="3853746"/>
                    <a:pt x="2195138" y="3853746"/>
                  </a:cubicBezTo>
                  <a:cubicBezTo>
                    <a:pt x="1921564" y="3853746"/>
                    <a:pt x="1657109" y="3852476"/>
                    <a:pt x="1383536" y="3851206"/>
                  </a:cubicBezTo>
                  <a:cubicBezTo>
                    <a:pt x="1219392" y="3849936"/>
                    <a:pt x="1055247" y="3848666"/>
                    <a:pt x="900222" y="3847396"/>
                  </a:cubicBezTo>
                  <a:cubicBezTo>
                    <a:pt x="608410" y="3846126"/>
                    <a:pt x="316598" y="3844856"/>
                    <a:pt x="48260" y="3844856"/>
                  </a:cubicBezTo>
                  <a:cubicBezTo>
                    <a:pt x="38100" y="3844856"/>
                    <a:pt x="29210" y="3844856"/>
                    <a:pt x="19050" y="3843586"/>
                  </a:cubicBezTo>
                  <a:cubicBezTo>
                    <a:pt x="10160" y="3842316"/>
                    <a:pt x="5080" y="3835966"/>
                    <a:pt x="7620" y="3827076"/>
                  </a:cubicBezTo>
                  <a:cubicBezTo>
                    <a:pt x="16510" y="3795171"/>
                    <a:pt x="12700" y="3720515"/>
                    <a:pt x="11430" y="3642873"/>
                  </a:cubicBezTo>
                  <a:cubicBezTo>
                    <a:pt x="10160" y="3484601"/>
                    <a:pt x="6350" y="3329316"/>
                    <a:pt x="7620" y="3171044"/>
                  </a:cubicBezTo>
                  <a:cubicBezTo>
                    <a:pt x="5080" y="2973952"/>
                    <a:pt x="0" y="534182"/>
                    <a:pt x="7620" y="334103"/>
                  </a:cubicBezTo>
                  <a:cubicBezTo>
                    <a:pt x="8890" y="295282"/>
                    <a:pt x="7620" y="253474"/>
                    <a:pt x="8890" y="214653"/>
                  </a:cubicBezTo>
                  <a:cubicBezTo>
                    <a:pt x="10160" y="151942"/>
                    <a:pt x="12700" y="83258"/>
                    <a:pt x="13970" y="44450"/>
                  </a:cubicBezTo>
                  <a:cubicBezTo>
                    <a:pt x="13970" y="41910"/>
                    <a:pt x="15240" y="39370"/>
                    <a:pt x="16510" y="38100"/>
                  </a:cubicBezTo>
                  <a:cubicBezTo>
                    <a:pt x="38100" y="35560"/>
                    <a:pt x="88620" y="30480"/>
                    <a:pt x="234526" y="29210"/>
                  </a:cubicBezTo>
                  <a:cubicBezTo>
                    <a:pt x="480743" y="25400"/>
                    <a:pt x="726959" y="22860"/>
                    <a:pt x="982294" y="20320"/>
                  </a:cubicBezTo>
                  <a:cubicBezTo>
                    <a:pt x="1155558" y="17780"/>
                    <a:pt x="1328821" y="16510"/>
                    <a:pt x="1492965" y="13970"/>
                  </a:cubicBezTo>
                  <a:cubicBezTo>
                    <a:pt x="1657109" y="11430"/>
                    <a:pt x="1830373" y="8890"/>
                    <a:pt x="1994517" y="8890"/>
                  </a:cubicBezTo>
                  <a:cubicBezTo>
                    <a:pt x="2176900" y="7620"/>
                    <a:pt x="2359282" y="10160"/>
                    <a:pt x="2541665" y="8890"/>
                  </a:cubicBezTo>
                  <a:cubicBezTo>
                    <a:pt x="2769643" y="8890"/>
                    <a:pt x="6900605" y="6350"/>
                    <a:pt x="7128584" y="5080"/>
                  </a:cubicBezTo>
                  <a:cubicBezTo>
                    <a:pt x="7347442" y="3810"/>
                    <a:pt x="7566301" y="2540"/>
                    <a:pt x="7794279" y="2540"/>
                  </a:cubicBezTo>
                  <a:cubicBezTo>
                    <a:pt x="8168164" y="1270"/>
                    <a:pt x="8532929" y="0"/>
                    <a:pt x="8906813" y="0"/>
                  </a:cubicBezTo>
                  <a:cubicBezTo>
                    <a:pt x="9061838" y="0"/>
                    <a:pt x="9225982" y="2540"/>
                    <a:pt x="9381007" y="2540"/>
                  </a:cubicBezTo>
                  <a:cubicBezTo>
                    <a:pt x="9809606" y="3810"/>
                    <a:pt x="10247324" y="5080"/>
                    <a:pt x="10675923" y="7620"/>
                  </a:cubicBezTo>
                  <a:cubicBezTo>
                    <a:pt x="10903900" y="8890"/>
                    <a:pt x="11131879" y="12700"/>
                    <a:pt x="11359857" y="16510"/>
                  </a:cubicBezTo>
                  <a:cubicBezTo>
                    <a:pt x="11414572" y="16510"/>
                    <a:pt x="11469286" y="16510"/>
                    <a:pt x="11514882" y="16510"/>
                  </a:cubicBezTo>
                  <a:cubicBezTo>
                    <a:pt x="11558414" y="17780"/>
                    <a:pt x="11567304" y="20320"/>
                    <a:pt x="11577464" y="21590"/>
                  </a:cubicBezTo>
                  <a:close/>
                  <a:moveTo>
                    <a:pt x="11587624" y="3839776"/>
                  </a:moveTo>
                  <a:cubicBezTo>
                    <a:pt x="11588894" y="3823266"/>
                    <a:pt x="11590164" y="3810566"/>
                    <a:pt x="11590164" y="3797866"/>
                  </a:cubicBezTo>
                  <a:cubicBezTo>
                    <a:pt x="11588894" y="3630928"/>
                    <a:pt x="11587624" y="3472656"/>
                    <a:pt x="11587624" y="3302440"/>
                  </a:cubicBezTo>
                  <a:cubicBezTo>
                    <a:pt x="11587624" y="3224797"/>
                    <a:pt x="11590164" y="3147154"/>
                    <a:pt x="11588894" y="3069512"/>
                  </a:cubicBezTo>
                  <a:cubicBezTo>
                    <a:pt x="11588894" y="2997842"/>
                    <a:pt x="11587624" y="2923185"/>
                    <a:pt x="11586354" y="2851515"/>
                  </a:cubicBezTo>
                  <a:cubicBezTo>
                    <a:pt x="11581274" y="2741024"/>
                    <a:pt x="11569844" y="453553"/>
                    <a:pt x="11569844" y="343062"/>
                  </a:cubicBezTo>
                  <a:cubicBezTo>
                    <a:pt x="11567304" y="250488"/>
                    <a:pt x="11564764" y="154928"/>
                    <a:pt x="11562224" y="63500"/>
                  </a:cubicBezTo>
                  <a:cubicBezTo>
                    <a:pt x="11560954" y="44450"/>
                    <a:pt x="11559684" y="43180"/>
                    <a:pt x="11487525" y="41910"/>
                  </a:cubicBezTo>
                  <a:cubicBezTo>
                    <a:pt x="11460167" y="41910"/>
                    <a:pt x="11441930" y="41910"/>
                    <a:pt x="11414572" y="40640"/>
                  </a:cubicBezTo>
                  <a:cubicBezTo>
                    <a:pt x="11186594" y="36830"/>
                    <a:pt x="10949497" y="31750"/>
                    <a:pt x="10721519" y="30480"/>
                  </a:cubicBezTo>
                  <a:cubicBezTo>
                    <a:pt x="10165252" y="26670"/>
                    <a:pt x="9599866" y="25400"/>
                    <a:pt x="9043600" y="22860"/>
                  </a:cubicBezTo>
                  <a:cubicBezTo>
                    <a:pt x="8961528" y="22860"/>
                    <a:pt x="8870336" y="22860"/>
                    <a:pt x="8788265" y="22860"/>
                  </a:cubicBezTo>
                  <a:cubicBezTo>
                    <a:pt x="8651478" y="22860"/>
                    <a:pt x="8514691" y="22860"/>
                    <a:pt x="8387023" y="22860"/>
                  </a:cubicBezTo>
                  <a:cubicBezTo>
                    <a:pt x="8095211" y="22860"/>
                    <a:pt x="7803399" y="22860"/>
                    <a:pt x="7520706" y="24130"/>
                  </a:cubicBezTo>
                  <a:cubicBezTo>
                    <a:pt x="7274489" y="25400"/>
                    <a:pt x="3125288" y="29210"/>
                    <a:pt x="2879072" y="29210"/>
                  </a:cubicBezTo>
                  <a:cubicBezTo>
                    <a:pt x="2477831" y="29210"/>
                    <a:pt x="2076589" y="26670"/>
                    <a:pt x="1675348" y="33020"/>
                  </a:cubicBezTo>
                  <a:cubicBezTo>
                    <a:pt x="1465608" y="36830"/>
                    <a:pt x="1264987" y="36830"/>
                    <a:pt x="1064366" y="38100"/>
                  </a:cubicBezTo>
                  <a:cubicBezTo>
                    <a:pt x="717840" y="41910"/>
                    <a:pt x="371313" y="45720"/>
                    <a:pt x="49530" y="50800"/>
                  </a:cubicBezTo>
                  <a:cubicBezTo>
                    <a:pt x="36830" y="50800"/>
                    <a:pt x="34290" y="53340"/>
                    <a:pt x="33020" y="74299"/>
                  </a:cubicBezTo>
                  <a:cubicBezTo>
                    <a:pt x="31750" y="128051"/>
                    <a:pt x="31750" y="181804"/>
                    <a:pt x="30480" y="235557"/>
                  </a:cubicBezTo>
                  <a:cubicBezTo>
                    <a:pt x="29210" y="325144"/>
                    <a:pt x="26670" y="411746"/>
                    <a:pt x="25400" y="501333"/>
                  </a:cubicBezTo>
                  <a:cubicBezTo>
                    <a:pt x="20320" y="596893"/>
                    <a:pt x="26670" y="2932144"/>
                    <a:pt x="29210" y="3027704"/>
                  </a:cubicBezTo>
                  <a:cubicBezTo>
                    <a:pt x="29210" y="3129237"/>
                    <a:pt x="29210" y="3233756"/>
                    <a:pt x="30480" y="3335289"/>
                  </a:cubicBezTo>
                  <a:cubicBezTo>
                    <a:pt x="30480" y="3409945"/>
                    <a:pt x="33020" y="3484601"/>
                    <a:pt x="33020" y="3559258"/>
                  </a:cubicBezTo>
                  <a:cubicBezTo>
                    <a:pt x="33020" y="3639886"/>
                    <a:pt x="33020" y="3720515"/>
                    <a:pt x="31750" y="3797866"/>
                  </a:cubicBezTo>
                  <a:cubicBezTo>
                    <a:pt x="31750" y="3801676"/>
                    <a:pt x="31750" y="3804216"/>
                    <a:pt x="31750" y="3808026"/>
                  </a:cubicBezTo>
                  <a:cubicBezTo>
                    <a:pt x="31750" y="3818186"/>
                    <a:pt x="35560" y="3821996"/>
                    <a:pt x="44450" y="3821996"/>
                  </a:cubicBezTo>
                  <a:cubicBezTo>
                    <a:pt x="106859" y="3821996"/>
                    <a:pt x="234526" y="3823266"/>
                    <a:pt x="353075" y="3823266"/>
                  </a:cubicBezTo>
                  <a:cubicBezTo>
                    <a:pt x="526338" y="3823266"/>
                    <a:pt x="708721" y="3820726"/>
                    <a:pt x="881984" y="3823266"/>
                  </a:cubicBezTo>
                  <a:cubicBezTo>
                    <a:pt x="1164677" y="3827076"/>
                    <a:pt x="1447370" y="3829616"/>
                    <a:pt x="1730063" y="3828346"/>
                  </a:cubicBezTo>
                  <a:cubicBezTo>
                    <a:pt x="1912445" y="3827076"/>
                    <a:pt x="2085708" y="3829616"/>
                    <a:pt x="2268091" y="3829616"/>
                  </a:cubicBezTo>
                  <a:cubicBezTo>
                    <a:pt x="2532545" y="3829616"/>
                    <a:pt x="2797000" y="3828346"/>
                    <a:pt x="3061455" y="3829616"/>
                  </a:cubicBezTo>
                  <a:cubicBezTo>
                    <a:pt x="3453577" y="3830886"/>
                    <a:pt x="7757803" y="3820726"/>
                    <a:pt x="8159045" y="3823266"/>
                  </a:cubicBezTo>
                  <a:cubicBezTo>
                    <a:pt x="8332308" y="3824536"/>
                    <a:pt x="8505572" y="3825806"/>
                    <a:pt x="8669716" y="3825806"/>
                  </a:cubicBezTo>
                  <a:cubicBezTo>
                    <a:pt x="8970646" y="3828346"/>
                    <a:pt x="9262459" y="3824536"/>
                    <a:pt x="9563390" y="3828346"/>
                  </a:cubicBezTo>
                  <a:cubicBezTo>
                    <a:pt x="9809606" y="3830886"/>
                    <a:pt x="10055823" y="3830886"/>
                    <a:pt x="10302039" y="3833426"/>
                  </a:cubicBezTo>
                  <a:cubicBezTo>
                    <a:pt x="10666804" y="3837236"/>
                    <a:pt x="11031569" y="3839776"/>
                    <a:pt x="11396334" y="3841046"/>
                  </a:cubicBezTo>
                  <a:cubicBezTo>
                    <a:pt x="11533120" y="3841046"/>
                    <a:pt x="11567304" y="3839776"/>
                    <a:pt x="11587624" y="3839776"/>
                  </a:cubicBezTo>
                  <a:close/>
                </a:path>
              </a:pathLst>
            </a:custGeom>
            <a:solidFill>
              <a:srgbClr val="FFFFFF"/>
            </a:solidFill>
          </p:spPr>
        </p:sp>
      </p:grpSp>
      <p:pic>
        <p:nvPicPr>
          <p:cNvPr id="17" name="Picture 13"/>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6036640" y="1462015"/>
            <a:ext cx="852556" cy="1279634"/>
          </a:xfrm>
          <a:prstGeom prst="rect">
            <a:avLst/>
          </a:prstGeom>
        </p:spPr>
      </p:pic>
      <p:pic>
        <p:nvPicPr>
          <p:cNvPr id="18" name="Picture 22"/>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54286" y="1605062"/>
            <a:ext cx="914586" cy="1687994"/>
          </a:xfrm>
          <a:prstGeom prst="rect">
            <a:avLst/>
          </a:prstGeom>
        </p:spPr>
      </p:pic>
      <p:sp>
        <p:nvSpPr>
          <p:cNvPr id="3" name="Rectangle 2"/>
          <p:cNvSpPr/>
          <p:nvPr/>
        </p:nvSpPr>
        <p:spPr>
          <a:xfrm>
            <a:off x="2286000" y="3092525"/>
            <a:ext cx="13498339" cy="2862322"/>
          </a:xfrm>
          <a:prstGeom prst="rect">
            <a:avLst/>
          </a:prstGeom>
        </p:spPr>
        <p:txBody>
          <a:bodyPr wrap="square">
            <a:spAutoFit/>
          </a:bodyPr>
          <a:lstStyle/>
          <a:p>
            <a:pPr algn="just">
              <a:lnSpc>
                <a:spcPct val="150000"/>
              </a:lnSpc>
            </a:pPr>
            <a:r>
              <a:rPr lang="en-US" sz="4000" dirty="0" err="1" smtClean="0">
                <a:latin typeface="Arial" panose="020B0604020202020204" pitchFamily="34" charset="0"/>
                <a:cs typeface="Arial" panose="020B0604020202020204" pitchFamily="34" charset="0"/>
              </a:rPr>
              <a:t>Thanh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rủ</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bè</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nhóm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sưu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tầm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ảnh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phỏng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vấn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những</a:t>
            </a:r>
            <a:r>
              <a:rPr lang="en-US" sz="4000" dirty="0" smtClean="0">
                <a:latin typeface="Arial" panose="020B0604020202020204" pitchFamily="34" charset="0"/>
                <a:cs typeface="Arial" panose="020B0604020202020204" pitchFamily="34" charset="0"/>
              </a:rPr>
              <a:t> câu </a:t>
            </a:r>
            <a:r>
              <a:rPr lang="en-US" sz="4000" dirty="0" err="1" smtClean="0">
                <a:latin typeface="Arial" panose="020B0604020202020204" pitchFamily="34" charset="0"/>
                <a:cs typeface="Arial" panose="020B0604020202020204" pitchFamily="34" charset="0"/>
              </a:rPr>
              <a:t>chuyện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cả</a:t>
            </a:r>
            <a:r>
              <a:rPr lang="en-US" sz="4000" dirty="0" err="1" smtClean="0">
                <a:latin typeface="Arial" panose="020B0604020202020204" pitchFamily="34" charset="0"/>
                <a:cs typeface="Arial" panose="020B0604020202020204" pitchFamily="34" charset="0"/>
              </a:rPr>
              <a:t>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chia </a:t>
            </a:r>
            <a:r>
              <a:rPr lang="en-US" sz="4000" dirty="0" err="1" smtClean="0">
                <a:latin typeface="Arial" panose="020B0604020202020204" pitchFamily="34" charset="0"/>
                <a:cs typeface="Arial" panose="020B0604020202020204" pitchFamily="34" charset="0"/>
              </a:rPr>
              <a:t>sẻ</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về</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lịch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chống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giặc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ngoại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xâm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thủ</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đô</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bè</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4" name="TextBox 3"/>
          <p:cNvSpPr txBox="1"/>
          <p:nvPr/>
        </p:nvSpPr>
        <p:spPr>
          <a:xfrm>
            <a:off x="6643442" y="2449059"/>
            <a:ext cx="4715522" cy="784830"/>
          </a:xfrm>
          <a:prstGeom prst="rect">
            <a:avLst/>
          </a:prstGeom>
          <a:noFill/>
        </p:spPr>
        <p:txBody>
          <a:bodyPr wrap="none" rtlCol="0">
            <a:spAutoFit/>
          </a:bodyPr>
          <a:lstStyle/>
          <a:p>
            <a:r>
              <a:rPr lang="vi-VN" sz="4500" b="1" dirty="0" smtClean="0">
                <a:solidFill>
                  <a:srgbClr val="FF0000"/>
                </a:solidFill>
              </a:rPr>
              <a:t>TRƯỜNG HỢP 1</a:t>
            </a:r>
            <a:endParaRPr lang="en-US" sz="4500" b="1" dirty="0">
              <a:solidFill>
                <a:srgbClr val="FF0000"/>
              </a:solidFill>
            </a:endParaRPr>
          </a:p>
        </p:txBody>
      </p:sp>
      <p:pic>
        <p:nvPicPr>
          <p:cNvPr id="32" name="Picture 31"/>
          <p:cNvPicPr>
            <a:picLocks noChangeAspect="1"/>
          </p:cNvPicPr>
          <p:nvPr/>
        </p:nvPicPr>
        <p:blipFill rotWithShape="1">
          <a:blip r:embed="rId22" cstate="print">
            <a:extLst>
              <a:ext uri="{28A0092B-C50C-407E-A947-70E740481C1C}">
                <a14:useLocalDpi xmlns:a14="http://schemas.microsoft.com/office/drawing/2010/main" val="0"/>
              </a:ext>
            </a:extLst>
          </a:blip>
          <a:srcRect l="11491" t="8440" r="11059" b="5284"/>
          <a:stretch/>
        </p:blipFill>
        <p:spPr>
          <a:xfrm>
            <a:off x="14197885" y="5753101"/>
            <a:ext cx="4090115" cy="4556078"/>
          </a:xfrm>
          <a:prstGeom prst="rect">
            <a:avLst/>
          </a:prstGeom>
        </p:spPr>
      </p:pic>
    </p:spTree>
    <p:extLst>
      <p:ext uri="{BB962C8B-B14F-4D97-AF65-F5344CB8AC3E}">
        <p14:creationId xmlns:p14="http://schemas.microsoft.com/office/powerpoint/2010/main" val="399085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3"/>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strVal val="#ppt_w+.3"/>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Effect transition="in" filter="fade">
                                      <p:cBhvr>
                                        <p:cTn id="24" dur="1000"/>
                                        <p:tgtEl>
                                          <p:spTgt spid="14"/>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3"/>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01825">
            <a:off x="11689" y="9125963"/>
            <a:ext cx="2036658" cy="1018329"/>
          </a:xfrm>
          <a:prstGeom prst="rect">
            <a:avLst/>
          </a:prstGeom>
        </p:spPr>
      </p:pic>
      <p:pic>
        <p:nvPicPr>
          <p:cNvPr id="23" name="Picture 23"/>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6598041" y="-71461"/>
            <a:ext cx="1723296" cy="1629298"/>
          </a:xfrm>
          <a:prstGeom prst="rect">
            <a:avLst/>
          </a:prstGeom>
        </p:spPr>
      </p:pic>
      <p:sp>
        <p:nvSpPr>
          <p:cNvPr id="24" name="TextBox 16"/>
          <p:cNvSpPr txBox="1"/>
          <p:nvPr/>
        </p:nvSpPr>
        <p:spPr>
          <a:xfrm>
            <a:off x="2057400" y="571500"/>
            <a:ext cx="14097000" cy="738664"/>
          </a:xfrm>
          <a:prstGeom prst="rect">
            <a:avLst/>
          </a:prstGeom>
        </p:spPr>
        <p:txBody>
          <a:bodyPr wrap="square" lIns="0" tIns="0" rIns="0" bIns="0" rtlCol="0" anchor="t">
            <a:spAutoFit/>
          </a:bodyPr>
          <a:lstStyle/>
          <a:p>
            <a:pPr marL="0" lvl="0" indent="0" algn="ctr">
              <a:spcBef>
                <a:spcPct val="0"/>
              </a:spcBef>
            </a:pPr>
            <a:r>
              <a:rPr lang="vi-VN" sz="4800" b="1" u="none" dirty="0" smtClean="0">
                <a:solidFill>
                  <a:srgbClr val="06605A"/>
                </a:solidFill>
                <a:latin typeface="Arial" panose="020B0604020202020204" pitchFamily="34" charset="0"/>
                <a:cs typeface="Arial" panose="020B0604020202020204" pitchFamily="34" charset="0"/>
              </a:rPr>
              <a:t>2. Giữ gìn và phát huy truyền thống quê hương</a:t>
            </a:r>
            <a:endParaRPr lang="en-US" sz="4800" b="1" u="none" dirty="0">
              <a:solidFill>
                <a:srgbClr val="06605A"/>
              </a:solidFill>
              <a:latin typeface="Arial" panose="020B0604020202020204" pitchFamily="34" charset="0"/>
              <a:cs typeface="Arial" panose="020B0604020202020204" pitchFamily="34" charset="0"/>
            </a:endParaRPr>
          </a:p>
        </p:txBody>
      </p:sp>
      <p:grpSp>
        <p:nvGrpSpPr>
          <p:cNvPr id="14" name="Group 3"/>
          <p:cNvGrpSpPr/>
          <p:nvPr/>
        </p:nvGrpSpPr>
        <p:grpSpPr>
          <a:xfrm>
            <a:off x="2123115" y="2079294"/>
            <a:ext cx="14358737" cy="6112206"/>
            <a:chOff x="0" y="0"/>
            <a:chExt cx="11605404" cy="3858826"/>
          </a:xfrm>
        </p:grpSpPr>
        <p:sp>
          <p:nvSpPr>
            <p:cNvPr id="15" name="Freeform 4"/>
            <p:cNvSpPr/>
            <p:nvPr/>
          </p:nvSpPr>
          <p:spPr>
            <a:xfrm>
              <a:off x="10160" y="16510"/>
              <a:ext cx="11582544" cy="3830886"/>
            </a:xfrm>
            <a:custGeom>
              <a:avLst/>
              <a:gdLst/>
              <a:ahLst/>
              <a:cxnLst/>
              <a:rect l="l" t="t" r="r" b="b"/>
              <a:pathLst>
                <a:path w="11582544" h="3830886">
                  <a:moveTo>
                    <a:pt x="11582544" y="3830886"/>
                  </a:moveTo>
                  <a:lnTo>
                    <a:pt x="0" y="3823266"/>
                  </a:lnTo>
                  <a:lnTo>
                    <a:pt x="0" y="1341878"/>
                  </a:lnTo>
                  <a:lnTo>
                    <a:pt x="17780" y="19050"/>
                  </a:lnTo>
                  <a:lnTo>
                    <a:pt x="5774103" y="0"/>
                  </a:lnTo>
                  <a:lnTo>
                    <a:pt x="11563494" y="5080"/>
                  </a:lnTo>
                  <a:close/>
                </a:path>
              </a:pathLst>
            </a:custGeom>
            <a:solidFill>
              <a:srgbClr val="FFFFFF"/>
            </a:solidFill>
          </p:spPr>
        </p:sp>
        <p:sp>
          <p:nvSpPr>
            <p:cNvPr id="16" name="Freeform 5"/>
            <p:cNvSpPr/>
            <p:nvPr/>
          </p:nvSpPr>
          <p:spPr>
            <a:xfrm>
              <a:off x="-3810" y="0"/>
              <a:ext cx="11611754" cy="3857556"/>
            </a:xfrm>
            <a:custGeom>
              <a:avLst/>
              <a:gdLst/>
              <a:ahLst/>
              <a:cxnLst/>
              <a:rect l="l" t="t" r="r" b="b"/>
              <a:pathLst>
                <a:path w="11611754" h="3857556">
                  <a:moveTo>
                    <a:pt x="11577464" y="21590"/>
                  </a:moveTo>
                  <a:cubicBezTo>
                    <a:pt x="11578734" y="34290"/>
                    <a:pt x="11578734" y="44450"/>
                    <a:pt x="11580004" y="54610"/>
                  </a:cubicBezTo>
                  <a:cubicBezTo>
                    <a:pt x="11582544" y="122079"/>
                    <a:pt x="11583814" y="205694"/>
                    <a:pt x="11586354" y="286323"/>
                  </a:cubicBezTo>
                  <a:cubicBezTo>
                    <a:pt x="11586354" y="402787"/>
                    <a:pt x="11599054" y="2699216"/>
                    <a:pt x="11605404" y="2815680"/>
                  </a:cubicBezTo>
                  <a:cubicBezTo>
                    <a:pt x="11611754" y="2991869"/>
                    <a:pt x="11607944" y="3171044"/>
                    <a:pt x="11607944" y="3347233"/>
                  </a:cubicBezTo>
                  <a:cubicBezTo>
                    <a:pt x="11607944" y="3502519"/>
                    <a:pt x="11609214" y="3645859"/>
                    <a:pt x="11610484" y="3796596"/>
                  </a:cubicBezTo>
                  <a:cubicBezTo>
                    <a:pt x="11610484" y="3818186"/>
                    <a:pt x="11610484" y="3832156"/>
                    <a:pt x="11610484" y="3856286"/>
                  </a:cubicBezTo>
                  <a:cubicBezTo>
                    <a:pt x="11587624" y="3856286"/>
                    <a:pt x="11567304" y="3857556"/>
                    <a:pt x="11514882" y="3856286"/>
                  </a:cubicBezTo>
                  <a:cubicBezTo>
                    <a:pt x="10922139" y="3851206"/>
                    <a:pt x="10320277" y="3857556"/>
                    <a:pt x="9727534" y="3852476"/>
                  </a:cubicBezTo>
                  <a:cubicBezTo>
                    <a:pt x="9371888" y="3848666"/>
                    <a:pt x="9025362" y="3851206"/>
                    <a:pt x="8669715" y="3848666"/>
                  </a:cubicBezTo>
                  <a:cubicBezTo>
                    <a:pt x="8505571" y="3847396"/>
                    <a:pt x="8341427" y="3846126"/>
                    <a:pt x="8177282" y="3844856"/>
                  </a:cubicBezTo>
                  <a:cubicBezTo>
                    <a:pt x="8076972" y="3844856"/>
                    <a:pt x="7985781" y="3846126"/>
                    <a:pt x="7885471" y="3846126"/>
                  </a:cubicBezTo>
                  <a:cubicBezTo>
                    <a:pt x="7630135" y="3844856"/>
                    <a:pt x="6927963" y="3846126"/>
                    <a:pt x="6672627" y="3844856"/>
                  </a:cubicBezTo>
                  <a:cubicBezTo>
                    <a:pt x="6490245" y="3843586"/>
                    <a:pt x="2842595" y="3852476"/>
                    <a:pt x="2660213" y="3851206"/>
                  </a:cubicBezTo>
                  <a:cubicBezTo>
                    <a:pt x="2614617" y="3851206"/>
                    <a:pt x="2559903" y="3852476"/>
                    <a:pt x="2514307" y="3852476"/>
                  </a:cubicBezTo>
                  <a:cubicBezTo>
                    <a:pt x="2404878" y="3852476"/>
                    <a:pt x="2304567" y="3853746"/>
                    <a:pt x="2195138" y="3853746"/>
                  </a:cubicBezTo>
                  <a:cubicBezTo>
                    <a:pt x="1921564" y="3853746"/>
                    <a:pt x="1657109" y="3852476"/>
                    <a:pt x="1383536" y="3851206"/>
                  </a:cubicBezTo>
                  <a:cubicBezTo>
                    <a:pt x="1219392" y="3849936"/>
                    <a:pt x="1055247" y="3848666"/>
                    <a:pt x="900222" y="3847396"/>
                  </a:cubicBezTo>
                  <a:cubicBezTo>
                    <a:pt x="608410" y="3846126"/>
                    <a:pt x="316598" y="3844856"/>
                    <a:pt x="48260" y="3844856"/>
                  </a:cubicBezTo>
                  <a:cubicBezTo>
                    <a:pt x="38100" y="3844856"/>
                    <a:pt x="29210" y="3844856"/>
                    <a:pt x="19050" y="3843586"/>
                  </a:cubicBezTo>
                  <a:cubicBezTo>
                    <a:pt x="10160" y="3842316"/>
                    <a:pt x="5080" y="3835966"/>
                    <a:pt x="7620" y="3827076"/>
                  </a:cubicBezTo>
                  <a:cubicBezTo>
                    <a:pt x="16510" y="3795171"/>
                    <a:pt x="12700" y="3720515"/>
                    <a:pt x="11430" y="3642873"/>
                  </a:cubicBezTo>
                  <a:cubicBezTo>
                    <a:pt x="10160" y="3484601"/>
                    <a:pt x="6350" y="3329316"/>
                    <a:pt x="7620" y="3171044"/>
                  </a:cubicBezTo>
                  <a:cubicBezTo>
                    <a:pt x="5080" y="2973952"/>
                    <a:pt x="0" y="534182"/>
                    <a:pt x="7620" y="334103"/>
                  </a:cubicBezTo>
                  <a:cubicBezTo>
                    <a:pt x="8890" y="295282"/>
                    <a:pt x="7620" y="253474"/>
                    <a:pt x="8890" y="214653"/>
                  </a:cubicBezTo>
                  <a:cubicBezTo>
                    <a:pt x="10160" y="151942"/>
                    <a:pt x="12700" y="83258"/>
                    <a:pt x="13970" y="44450"/>
                  </a:cubicBezTo>
                  <a:cubicBezTo>
                    <a:pt x="13970" y="41910"/>
                    <a:pt x="15240" y="39370"/>
                    <a:pt x="16510" y="38100"/>
                  </a:cubicBezTo>
                  <a:cubicBezTo>
                    <a:pt x="38100" y="35560"/>
                    <a:pt x="88620" y="30480"/>
                    <a:pt x="234526" y="29210"/>
                  </a:cubicBezTo>
                  <a:cubicBezTo>
                    <a:pt x="480743" y="25400"/>
                    <a:pt x="726959" y="22860"/>
                    <a:pt x="982294" y="20320"/>
                  </a:cubicBezTo>
                  <a:cubicBezTo>
                    <a:pt x="1155558" y="17780"/>
                    <a:pt x="1328821" y="16510"/>
                    <a:pt x="1492965" y="13970"/>
                  </a:cubicBezTo>
                  <a:cubicBezTo>
                    <a:pt x="1657109" y="11430"/>
                    <a:pt x="1830373" y="8890"/>
                    <a:pt x="1994517" y="8890"/>
                  </a:cubicBezTo>
                  <a:cubicBezTo>
                    <a:pt x="2176900" y="7620"/>
                    <a:pt x="2359282" y="10160"/>
                    <a:pt x="2541665" y="8890"/>
                  </a:cubicBezTo>
                  <a:cubicBezTo>
                    <a:pt x="2769643" y="8890"/>
                    <a:pt x="6900605" y="6350"/>
                    <a:pt x="7128584" y="5080"/>
                  </a:cubicBezTo>
                  <a:cubicBezTo>
                    <a:pt x="7347442" y="3810"/>
                    <a:pt x="7566301" y="2540"/>
                    <a:pt x="7794279" y="2540"/>
                  </a:cubicBezTo>
                  <a:cubicBezTo>
                    <a:pt x="8168164" y="1270"/>
                    <a:pt x="8532929" y="0"/>
                    <a:pt x="8906813" y="0"/>
                  </a:cubicBezTo>
                  <a:cubicBezTo>
                    <a:pt x="9061838" y="0"/>
                    <a:pt x="9225982" y="2540"/>
                    <a:pt x="9381007" y="2540"/>
                  </a:cubicBezTo>
                  <a:cubicBezTo>
                    <a:pt x="9809606" y="3810"/>
                    <a:pt x="10247324" y="5080"/>
                    <a:pt x="10675923" y="7620"/>
                  </a:cubicBezTo>
                  <a:cubicBezTo>
                    <a:pt x="10903900" y="8890"/>
                    <a:pt x="11131879" y="12700"/>
                    <a:pt x="11359857" y="16510"/>
                  </a:cubicBezTo>
                  <a:cubicBezTo>
                    <a:pt x="11414572" y="16510"/>
                    <a:pt x="11469286" y="16510"/>
                    <a:pt x="11514882" y="16510"/>
                  </a:cubicBezTo>
                  <a:cubicBezTo>
                    <a:pt x="11558414" y="17780"/>
                    <a:pt x="11567304" y="20320"/>
                    <a:pt x="11577464" y="21590"/>
                  </a:cubicBezTo>
                  <a:close/>
                  <a:moveTo>
                    <a:pt x="11587624" y="3839776"/>
                  </a:moveTo>
                  <a:cubicBezTo>
                    <a:pt x="11588894" y="3823266"/>
                    <a:pt x="11590164" y="3810566"/>
                    <a:pt x="11590164" y="3797866"/>
                  </a:cubicBezTo>
                  <a:cubicBezTo>
                    <a:pt x="11588894" y="3630928"/>
                    <a:pt x="11587624" y="3472656"/>
                    <a:pt x="11587624" y="3302440"/>
                  </a:cubicBezTo>
                  <a:cubicBezTo>
                    <a:pt x="11587624" y="3224797"/>
                    <a:pt x="11590164" y="3147154"/>
                    <a:pt x="11588894" y="3069512"/>
                  </a:cubicBezTo>
                  <a:cubicBezTo>
                    <a:pt x="11588894" y="2997842"/>
                    <a:pt x="11587624" y="2923185"/>
                    <a:pt x="11586354" y="2851515"/>
                  </a:cubicBezTo>
                  <a:cubicBezTo>
                    <a:pt x="11581274" y="2741024"/>
                    <a:pt x="11569844" y="453553"/>
                    <a:pt x="11569844" y="343062"/>
                  </a:cubicBezTo>
                  <a:cubicBezTo>
                    <a:pt x="11567304" y="250488"/>
                    <a:pt x="11564764" y="154928"/>
                    <a:pt x="11562224" y="63500"/>
                  </a:cubicBezTo>
                  <a:cubicBezTo>
                    <a:pt x="11560954" y="44450"/>
                    <a:pt x="11559684" y="43180"/>
                    <a:pt x="11487525" y="41910"/>
                  </a:cubicBezTo>
                  <a:cubicBezTo>
                    <a:pt x="11460167" y="41910"/>
                    <a:pt x="11441930" y="41910"/>
                    <a:pt x="11414572" y="40640"/>
                  </a:cubicBezTo>
                  <a:cubicBezTo>
                    <a:pt x="11186594" y="36830"/>
                    <a:pt x="10949497" y="31750"/>
                    <a:pt x="10721519" y="30480"/>
                  </a:cubicBezTo>
                  <a:cubicBezTo>
                    <a:pt x="10165252" y="26670"/>
                    <a:pt x="9599866" y="25400"/>
                    <a:pt x="9043600" y="22860"/>
                  </a:cubicBezTo>
                  <a:cubicBezTo>
                    <a:pt x="8961528" y="22860"/>
                    <a:pt x="8870336" y="22860"/>
                    <a:pt x="8788265" y="22860"/>
                  </a:cubicBezTo>
                  <a:cubicBezTo>
                    <a:pt x="8651478" y="22860"/>
                    <a:pt x="8514691" y="22860"/>
                    <a:pt x="8387023" y="22860"/>
                  </a:cubicBezTo>
                  <a:cubicBezTo>
                    <a:pt x="8095211" y="22860"/>
                    <a:pt x="7803399" y="22860"/>
                    <a:pt x="7520706" y="24130"/>
                  </a:cubicBezTo>
                  <a:cubicBezTo>
                    <a:pt x="7274489" y="25400"/>
                    <a:pt x="3125288" y="29210"/>
                    <a:pt x="2879072" y="29210"/>
                  </a:cubicBezTo>
                  <a:cubicBezTo>
                    <a:pt x="2477831" y="29210"/>
                    <a:pt x="2076589" y="26670"/>
                    <a:pt x="1675348" y="33020"/>
                  </a:cubicBezTo>
                  <a:cubicBezTo>
                    <a:pt x="1465608" y="36830"/>
                    <a:pt x="1264987" y="36830"/>
                    <a:pt x="1064366" y="38100"/>
                  </a:cubicBezTo>
                  <a:cubicBezTo>
                    <a:pt x="717840" y="41910"/>
                    <a:pt x="371313" y="45720"/>
                    <a:pt x="49530" y="50800"/>
                  </a:cubicBezTo>
                  <a:cubicBezTo>
                    <a:pt x="36830" y="50800"/>
                    <a:pt x="34290" y="53340"/>
                    <a:pt x="33020" y="74299"/>
                  </a:cubicBezTo>
                  <a:cubicBezTo>
                    <a:pt x="31750" y="128051"/>
                    <a:pt x="31750" y="181804"/>
                    <a:pt x="30480" y="235557"/>
                  </a:cubicBezTo>
                  <a:cubicBezTo>
                    <a:pt x="29210" y="325144"/>
                    <a:pt x="26670" y="411746"/>
                    <a:pt x="25400" y="501333"/>
                  </a:cubicBezTo>
                  <a:cubicBezTo>
                    <a:pt x="20320" y="596893"/>
                    <a:pt x="26670" y="2932144"/>
                    <a:pt x="29210" y="3027704"/>
                  </a:cubicBezTo>
                  <a:cubicBezTo>
                    <a:pt x="29210" y="3129237"/>
                    <a:pt x="29210" y="3233756"/>
                    <a:pt x="30480" y="3335289"/>
                  </a:cubicBezTo>
                  <a:cubicBezTo>
                    <a:pt x="30480" y="3409945"/>
                    <a:pt x="33020" y="3484601"/>
                    <a:pt x="33020" y="3559258"/>
                  </a:cubicBezTo>
                  <a:cubicBezTo>
                    <a:pt x="33020" y="3639886"/>
                    <a:pt x="33020" y="3720515"/>
                    <a:pt x="31750" y="3797866"/>
                  </a:cubicBezTo>
                  <a:cubicBezTo>
                    <a:pt x="31750" y="3801676"/>
                    <a:pt x="31750" y="3804216"/>
                    <a:pt x="31750" y="3808026"/>
                  </a:cubicBezTo>
                  <a:cubicBezTo>
                    <a:pt x="31750" y="3818186"/>
                    <a:pt x="35560" y="3821996"/>
                    <a:pt x="44450" y="3821996"/>
                  </a:cubicBezTo>
                  <a:cubicBezTo>
                    <a:pt x="106859" y="3821996"/>
                    <a:pt x="234526" y="3823266"/>
                    <a:pt x="353075" y="3823266"/>
                  </a:cubicBezTo>
                  <a:cubicBezTo>
                    <a:pt x="526338" y="3823266"/>
                    <a:pt x="708721" y="3820726"/>
                    <a:pt x="881984" y="3823266"/>
                  </a:cubicBezTo>
                  <a:cubicBezTo>
                    <a:pt x="1164677" y="3827076"/>
                    <a:pt x="1447370" y="3829616"/>
                    <a:pt x="1730063" y="3828346"/>
                  </a:cubicBezTo>
                  <a:cubicBezTo>
                    <a:pt x="1912445" y="3827076"/>
                    <a:pt x="2085708" y="3829616"/>
                    <a:pt x="2268091" y="3829616"/>
                  </a:cubicBezTo>
                  <a:cubicBezTo>
                    <a:pt x="2532545" y="3829616"/>
                    <a:pt x="2797000" y="3828346"/>
                    <a:pt x="3061455" y="3829616"/>
                  </a:cubicBezTo>
                  <a:cubicBezTo>
                    <a:pt x="3453577" y="3830886"/>
                    <a:pt x="7757803" y="3820726"/>
                    <a:pt x="8159045" y="3823266"/>
                  </a:cubicBezTo>
                  <a:cubicBezTo>
                    <a:pt x="8332308" y="3824536"/>
                    <a:pt x="8505572" y="3825806"/>
                    <a:pt x="8669716" y="3825806"/>
                  </a:cubicBezTo>
                  <a:cubicBezTo>
                    <a:pt x="8970646" y="3828346"/>
                    <a:pt x="9262459" y="3824536"/>
                    <a:pt x="9563390" y="3828346"/>
                  </a:cubicBezTo>
                  <a:cubicBezTo>
                    <a:pt x="9809606" y="3830886"/>
                    <a:pt x="10055823" y="3830886"/>
                    <a:pt x="10302039" y="3833426"/>
                  </a:cubicBezTo>
                  <a:cubicBezTo>
                    <a:pt x="10666804" y="3837236"/>
                    <a:pt x="11031569" y="3839776"/>
                    <a:pt x="11396334" y="3841046"/>
                  </a:cubicBezTo>
                  <a:cubicBezTo>
                    <a:pt x="11533120" y="3841046"/>
                    <a:pt x="11567304" y="3839776"/>
                    <a:pt x="11587624" y="3839776"/>
                  </a:cubicBezTo>
                  <a:close/>
                </a:path>
              </a:pathLst>
            </a:custGeom>
            <a:solidFill>
              <a:srgbClr val="FFFFFF"/>
            </a:solidFill>
          </p:spPr>
        </p:sp>
      </p:grpSp>
      <p:pic>
        <p:nvPicPr>
          <p:cNvPr id="17" name="Picture 13"/>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6036640" y="1462015"/>
            <a:ext cx="852556" cy="1279634"/>
          </a:xfrm>
          <a:prstGeom prst="rect">
            <a:avLst/>
          </a:prstGeom>
        </p:spPr>
      </p:pic>
      <p:pic>
        <p:nvPicPr>
          <p:cNvPr id="18" name="Picture 22"/>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54286" y="1605062"/>
            <a:ext cx="914586" cy="1687994"/>
          </a:xfrm>
          <a:prstGeom prst="rect">
            <a:avLst/>
          </a:prstGeom>
        </p:spPr>
      </p:pic>
      <p:sp>
        <p:nvSpPr>
          <p:cNvPr id="3" name="Rectangle 2"/>
          <p:cNvSpPr/>
          <p:nvPr/>
        </p:nvSpPr>
        <p:spPr>
          <a:xfrm>
            <a:off x="2585019" y="3092525"/>
            <a:ext cx="13199320" cy="4820037"/>
          </a:xfrm>
          <a:prstGeom prst="rect">
            <a:avLst/>
          </a:prstGeom>
        </p:spPr>
        <p:txBody>
          <a:bodyPr wrap="square">
            <a:spAutoFit/>
          </a:bodyPr>
          <a:lstStyle/>
          <a:p>
            <a:pPr algn="just">
              <a:lnSpc>
                <a:spcPct val="150000"/>
              </a:lnSpc>
            </a:pPr>
            <a:r>
              <a:rPr lang="vi-VN" sz="4200" dirty="0">
                <a:solidFill>
                  <a:srgbClr val="000000"/>
                </a:solidFill>
                <a:ea typeface="Calibri" panose="020F0502020204030204" pitchFamily="34" charset="0"/>
                <a:cs typeface="Arial" panose="020B0604020202020204" pitchFamily="34" charset="0"/>
              </a:rPr>
              <a:t>Hòa đã phát huy truyền thống quê hương bằng việc trân trọng trang phục truyền thống dân tộc mình, tham gia câu lạc bộ may, thêu trang phục truyền thống và mong muốn được mặc bộ trang phục truyền thống dân tộc trong lễ tốt nghiệp THCS.</a:t>
            </a:r>
            <a:endParaRPr lang="en-US" sz="4200" dirty="0">
              <a:latin typeface="Arial" panose="020B0604020202020204" pitchFamily="34" charset="0"/>
              <a:cs typeface="Arial" panose="020B0604020202020204" pitchFamily="34" charset="0"/>
            </a:endParaRPr>
          </a:p>
        </p:txBody>
      </p:sp>
      <p:sp>
        <p:nvSpPr>
          <p:cNvPr id="4" name="TextBox 3"/>
          <p:cNvSpPr txBox="1"/>
          <p:nvPr/>
        </p:nvSpPr>
        <p:spPr>
          <a:xfrm>
            <a:off x="6643442" y="2449059"/>
            <a:ext cx="4715522" cy="784830"/>
          </a:xfrm>
          <a:prstGeom prst="rect">
            <a:avLst/>
          </a:prstGeom>
          <a:noFill/>
        </p:spPr>
        <p:txBody>
          <a:bodyPr wrap="none" rtlCol="0">
            <a:spAutoFit/>
          </a:bodyPr>
          <a:lstStyle/>
          <a:p>
            <a:r>
              <a:rPr lang="vi-VN" sz="4500" b="1" dirty="0" smtClean="0">
                <a:solidFill>
                  <a:srgbClr val="FF0000"/>
                </a:solidFill>
              </a:rPr>
              <a:t>TRƯỜNG HỢP 2</a:t>
            </a:r>
            <a:endParaRPr lang="en-US" sz="4500" b="1" dirty="0">
              <a:solidFill>
                <a:srgbClr val="FF0000"/>
              </a:solidFill>
            </a:endParaRPr>
          </a:p>
        </p:txBody>
      </p:sp>
      <p:pic>
        <p:nvPicPr>
          <p:cNvPr id="2" name="Picture 1"/>
          <p:cNvPicPr>
            <a:picLocks noChangeAspect="1"/>
          </p:cNvPicPr>
          <p:nvPr/>
        </p:nvPicPr>
        <p:blipFill rotWithShape="1">
          <a:blip r:embed="rId22" cstate="print">
            <a:extLst>
              <a:ext uri="{28A0092B-C50C-407E-A947-70E740481C1C}">
                <a14:useLocalDpi xmlns:a14="http://schemas.microsoft.com/office/drawing/2010/main" val="0"/>
              </a:ext>
            </a:extLst>
          </a:blip>
          <a:srcRect l="11491" t="8440" r="11059" b="5284"/>
          <a:stretch/>
        </p:blipFill>
        <p:spPr>
          <a:xfrm>
            <a:off x="14799252" y="6422977"/>
            <a:ext cx="3488748" cy="3886201"/>
          </a:xfrm>
          <a:prstGeom prst="rect">
            <a:avLst/>
          </a:prstGeom>
        </p:spPr>
      </p:pic>
    </p:spTree>
    <p:extLst>
      <p:ext uri="{BB962C8B-B14F-4D97-AF65-F5344CB8AC3E}">
        <p14:creationId xmlns:p14="http://schemas.microsoft.com/office/powerpoint/2010/main" val="18001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01825">
            <a:off x="11689" y="9125963"/>
            <a:ext cx="2036658" cy="1018329"/>
          </a:xfrm>
          <a:prstGeom prst="rect">
            <a:avLst/>
          </a:prstGeom>
        </p:spPr>
      </p:pic>
      <p:pic>
        <p:nvPicPr>
          <p:cNvPr id="23" name="Picture 23"/>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6598041" y="-71461"/>
            <a:ext cx="1723296" cy="1629298"/>
          </a:xfrm>
          <a:prstGeom prst="rect">
            <a:avLst/>
          </a:prstGeom>
        </p:spPr>
      </p:pic>
      <p:sp>
        <p:nvSpPr>
          <p:cNvPr id="24" name="TextBox 16"/>
          <p:cNvSpPr txBox="1"/>
          <p:nvPr/>
        </p:nvSpPr>
        <p:spPr>
          <a:xfrm>
            <a:off x="2057400" y="571500"/>
            <a:ext cx="14097000" cy="738664"/>
          </a:xfrm>
          <a:prstGeom prst="rect">
            <a:avLst/>
          </a:prstGeom>
        </p:spPr>
        <p:txBody>
          <a:bodyPr wrap="square" lIns="0" tIns="0" rIns="0" bIns="0" rtlCol="0" anchor="t">
            <a:spAutoFit/>
          </a:bodyPr>
          <a:lstStyle/>
          <a:p>
            <a:pPr marL="0" lvl="0" indent="0" algn="ctr">
              <a:spcBef>
                <a:spcPct val="0"/>
              </a:spcBef>
            </a:pPr>
            <a:r>
              <a:rPr lang="vi-VN" sz="4800" b="1" u="none" dirty="0" smtClean="0">
                <a:solidFill>
                  <a:srgbClr val="06605A"/>
                </a:solidFill>
                <a:latin typeface="Arial" panose="020B0604020202020204" pitchFamily="34" charset="0"/>
                <a:cs typeface="Arial" panose="020B0604020202020204" pitchFamily="34" charset="0"/>
              </a:rPr>
              <a:t>2. Giữ gìn và phát huy truyền thống quê hương</a:t>
            </a:r>
            <a:endParaRPr lang="en-US" sz="4800" b="1" u="none" dirty="0">
              <a:solidFill>
                <a:srgbClr val="06605A"/>
              </a:solidFill>
              <a:latin typeface="Arial" panose="020B0604020202020204" pitchFamily="34" charset="0"/>
              <a:cs typeface="Arial" panose="020B0604020202020204" pitchFamily="34" charset="0"/>
            </a:endParaRPr>
          </a:p>
        </p:txBody>
      </p:sp>
      <p:grpSp>
        <p:nvGrpSpPr>
          <p:cNvPr id="14" name="Group 3"/>
          <p:cNvGrpSpPr/>
          <p:nvPr/>
        </p:nvGrpSpPr>
        <p:grpSpPr>
          <a:xfrm>
            <a:off x="2123115" y="2079294"/>
            <a:ext cx="14358737" cy="4588206"/>
            <a:chOff x="0" y="0"/>
            <a:chExt cx="11605404" cy="3858826"/>
          </a:xfrm>
        </p:grpSpPr>
        <p:sp>
          <p:nvSpPr>
            <p:cNvPr id="15" name="Freeform 4"/>
            <p:cNvSpPr/>
            <p:nvPr/>
          </p:nvSpPr>
          <p:spPr>
            <a:xfrm>
              <a:off x="10160" y="16510"/>
              <a:ext cx="11582544" cy="3830886"/>
            </a:xfrm>
            <a:custGeom>
              <a:avLst/>
              <a:gdLst/>
              <a:ahLst/>
              <a:cxnLst/>
              <a:rect l="l" t="t" r="r" b="b"/>
              <a:pathLst>
                <a:path w="11582544" h="3830886">
                  <a:moveTo>
                    <a:pt x="11582544" y="3830886"/>
                  </a:moveTo>
                  <a:lnTo>
                    <a:pt x="0" y="3823266"/>
                  </a:lnTo>
                  <a:lnTo>
                    <a:pt x="0" y="1341878"/>
                  </a:lnTo>
                  <a:lnTo>
                    <a:pt x="17780" y="19050"/>
                  </a:lnTo>
                  <a:lnTo>
                    <a:pt x="5774103" y="0"/>
                  </a:lnTo>
                  <a:lnTo>
                    <a:pt x="11563494" y="5080"/>
                  </a:lnTo>
                  <a:close/>
                </a:path>
              </a:pathLst>
            </a:custGeom>
            <a:solidFill>
              <a:srgbClr val="FFFFFF"/>
            </a:solidFill>
          </p:spPr>
        </p:sp>
        <p:sp>
          <p:nvSpPr>
            <p:cNvPr id="16" name="Freeform 5"/>
            <p:cNvSpPr/>
            <p:nvPr/>
          </p:nvSpPr>
          <p:spPr>
            <a:xfrm>
              <a:off x="-3810" y="0"/>
              <a:ext cx="11611754" cy="3857556"/>
            </a:xfrm>
            <a:custGeom>
              <a:avLst/>
              <a:gdLst/>
              <a:ahLst/>
              <a:cxnLst/>
              <a:rect l="l" t="t" r="r" b="b"/>
              <a:pathLst>
                <a:path w="11611754" h="3857556">
                  <a:moveTo>
                    <a:pt x="11577464" y="21590"/>
                  </a:moveTo>
                  <a:cubicBezTo>
                    <a:pt x="11578734" y="34290"/>
                    <a:pt x="11578734" y="44450"/>
                    <a:pt x="11580004" y="54610"/>
                  </a:cubicBezTo>
                  <a:cubicBezTo>
                    <a:pt x="11582544" y="122079"/>
                    <a:pt x="11583814" y="205694"/>
                    <a:pt x="11586354" y="286323"/>
                  </a:cubicBezTo>
                  <a:cubicBezTo>
                    <a:pt x="11586354" y="402787"/>
                    <a:pt x="11599054" y="2699216"/>
                    <a:pt x="11605404" y="2815680"/>
                  </a:cubicBezTo>
                  <a:cubicBezTo>
                    <a:pt x="11611754" y="2991869"/>
                    <a:pt x="11607944" y="3171044"/>
                    <a:pt x="11607944" y="3347233"/>
                  </a:cubicBezTo>
                  <a:cubicBezTo>
                    <a:pt x="11607944" y="3502519"/>
                    <a:pt x="11609214" y="3645859"/>
                    <a:pt x="11610484" y="3796596"/>
                  </a:cubicBezTo>
                  <a:cubicBezTo>
                    <a:pt x="11610484" y="3818186"/>
                    <a:pt x="11610484" y="3832156"/>
                    <a:pt x="11610484" y="3856286"/>
                  </a:cubicBezTo>
                  <a:cubicBezTo>
                    <a:pt x="11587624" y="3856286"/>
                    <a:pt x="11567304" y="3857556"/>
                    <a:pt x="11514882" y="3856286"/>
                  </a:cubicBezTo>
                  <a:cubicBezTo>
                    <a:pt x="10922139" y="3851206"/>
                    <a:pt x="10320277" y="3857556"/>
                    <a:pt x="9727534" y="3852476"/>
                  </a:cubicBezTo>
                  <a:cubicBezTo>
                    <a:pt x="9371888" y="3848666"/>
                    <a:pt x="9025362" y="3851206"/>
                    <a:pt x="8669715" y="3848666"/>
                  </a:cubicBezTo>
                  <a:cubicBezTo>
                    <a:pt x="8505571" y="3847396"/>
                    <a:pt x="8341427" y="3846126"/>
                    <a:pt x="8177282" y="3844856"/>
                  </a:cubicBezTo>
                  <a:cubicBezTo>
                    <a:pt x="8076972" y="3844856"/>
                    <a:pt x="7985781" y="3846126"/>
                    <a:pt x="7885471" y="3846126"/>
                  </a:cubicBezTo>
                  <a:cubicBezTo>
                    <a:pt x="7630135" y="3844856"/>
                    <a:pt x="6927963" y="3846126"/>
                    <a:pt x="6672627" y="3844856"/>
                  </a:cubicBezTo>
                  <a:cubicBezTo>
                    <a:pt x="6490245" y="3843586"/>
                    <a:pt x="2842595" y="3852476"/>
                    <a:pt x="2660213" y="3851206"/>
                  </a:cubicBezTo>
                  <a:cubicBezTo>
                    <a:pt x="2614617" y="3851206"/>
                    <a:pt x="2559903" y="3852476"/>
                    <a:pt x="2514307" y="3852476"/>
                  </a:cubicBezTo>
                  <a:cubicBezTo>
                    <a:pt x="2404878" y="3852476"/>
                    <a:pt x="2304567" y="3853746"/>
                    <a:pt x="2195138" y="3853746"/>
                  </a:cubicBezTo>
                  <a:cubicBezTo>
                    <a:pt x="1921564" y="3853746"/>
                    <a:pt x="1657109" y="3852476"/>
                    <a:pt x="1383536" y="3851206"/>
                  </a:cubicBezTo>
                  <a:cubicBezTo>
                    <a:pt x="1219392" y="3849936"/>
                    <a:pt x="1055247" y="3848666"/>
                    <a:pt x="900222" y="3847396"/>
                  </a:cubicBezTo>
                  <a:cubicBezTo>
                    <a:pt x="608410" y="3846126"/>
                    <a:pt x="316598" y="3844856"/>
                    <a:pt x="48260" y="3844856"/>
                  </a:cubicBezTo>
                  <a:cubicBezTo>
                    <a:pt x="38100" y="3844856"/>
                    <a:pt x="29210" y="3844856"/>
                    <a:pt x="19050" y="3843586"/>
                  </a:cubicBezTo>
                  <a:cubicBezTo>
                    <a:pt x="10160" y="3842316"/>
                    <a:pt x="5080" y="3835966"/>
                    <a:pt x="7620" y="3827076"/>
                  </a:cubicBezTo>
                  <a:cubicBezTo>
                    <a:pt x="16510" y="3795171"/>
                    <a:pt x="12700" y="3720515"/>
                    <a:pt x="11430" y="3642873"/>
                  </a:cubicBezTo>
                  <a:cubicBezTo>
                    <a:pt x="10160" y="3484601"/>
                    <a:pt x="6350" y="3329316"/>
                    <a:pt x="7620" y="3171044"/>
                  </a:cubicBezTo>
                  <a:cubicBezTo>
                    <a:pt x="5080" y="2973952"/>
                    <a:pt x="0" y="534182"/>
                    <a:pt x="7620" y="334103"/>
                  </a:cubicBezTo>
                  <a:cubicBezTo>
                    <a:pt x="8890" y="295282"/>
                    <a:pt x="7620" y="253474"/>
                    <a:pt x="8890" y="214653"/>
                  </a:cubicBezTo>
                  <a:cubicBezTo>
                    <a:pt x="10160" y="151942"/>
                    <a:pt x="12700" y="83258"/>
                    <a:pt x="13970" y="44450"/>
                  </a:cubicBezTo>
                  <a:cubicBezTo>
                    <a:pt x="13970" y="41910"/>
                    <a:pt x="15240" y="39370"/>
                    <a:pt x="16510" y="38100"/>
                  </a:cubicBezTo>
                  <a:cubicBezTo>
                    <a:pt x="38100" y="35560"/>
                    <a:pt x="88620" y="30480"/>
                    <a:pt x="234526" y="29210"/>
                  </a:cubicBezTo>
                  <a:cubicBezTo>
                    <a:pt x="480743" y="25400"/>
                    <a:pt x="726959" y="22860"/>
                    <a:pt x="982294" y="20320"/>
                  </a:cubicBezTo>
                  <a:cubicBezTo>
                    <a:pt x="1155558" y="17780"/>
                    <a:pt x="1328821" y="16510"/>
                    <a:pt x="1492965" y="13970"/>
                  </a:cubicBezTo>
                  <a:cubicBezTo>
                    <a:pt x="1657109" y="11430"/>
                    <a:pt x="1830373" y="8890"/>
                    <a:pt x="1994517" y="8890"/>
                  </a:cubicBezTo>
                  <a:cubicBezTo>
                    <a:pt x="2176900" y="7620"/>
                    <a:pt x="2359282" y="10160"/>
                    <a:pt x="2541665" y="8890"/>
                  </a:cubicBezTo>
                  <a:cubicBezTo>
                    <a:pt x="2769643" y="8890"/>
                    <a:pt x="6900605" y="6350"/>
                    <a:pt x="7128584" y="5080"/>
                  </a:cubicBezTo>
                  <a:cubicBezTo>
                    <a:pt x="7347442" y="3810"/>
                    <a:pt x="7566301" y="2540"/>
                    <a:pt x="7794279" y="2540"/>
                  </a:cubicBezTo>
                  <a:cubicBezTo>
                    <a:pt x="8168164" y="1270"/>
                    <a:pt x="8532929" y="0"/>
                    <a:pt x="8906813" y="0"/>
                  </a:cubicBezTo>
                  <a:cubicBezTo>
                    <a:pt x="9061838" y="0"/>
                    <a:pt x="9225982" y="2540"/>
                    <a:pt x="9381007" y="2540"/>
                  </a:cubicBezTo>
                  <a:cubicBezTo>
                    <a:pt x="9809606" y="3810"/>
                    <a:pt x="10247324" y="5080"/>
                    <a:pt x="10675923" y="7620"/>
                  </a:cubicBezTo>
                  <a:cubicBezTo>
                    <a:pt x="10903900" y="8890"/>
                    <a:pt x="11131879" y="12700"/>
                    <a:pt x="11359857" y="16510"/>
                  </a:cubicBezTo>
                  <a:cubicBezTo>
                    <a:pt x="11414572" y="16510"/>
                    <a:pt x="11469286" y="16510"/>
                    <a:pt x="11514882" y="16510"/>
                  </a:cubicBezTo>
                  <a:cubicBezTo>
                    <a:pt x="11558414" y="17780"/>
                    <a:pt x="11567304" y="20320"/>
                    <a:pt x="11577464" y="21590"/>
                  </a:cubicBezTo>
                  <a:close/>
                  <a:moveTo>
                    <a:pt x="11587624" y="3839776"/>
                  </a:moveTo>
                  <a:cubicBezTo>
                    <a:pt x="11588894" y="3823266"/>
                    <a:pt x="11590164" y="3810566"/>
                    <a:pt x="11590164" y="3797866"/>
                  </a:cubicBezTo>
                  <a:cubicBezTo>
                    <a:pt x="11588894" y="3630928"/>
                    <a:pt x="11587624" y="3472656"/>
                    <a:pt x="11587624" y="3302440"/>
                  </a:cubicBezTo>
                  <a:cubicBezTo>
                    <a:pt x="11587624" y="3224797"/>
                    <a:pt x="11590164" y="3147154"/>
                    <a:pt x="11588894" y="3069512"/>
                  </a:cubicBezTo>
                  <a:cubicBezTo>
                    <a:pt x="11588894" y="2997842"/>
                    <a:pt x="11587624" y="2923185"/>
                    <a:pt x="11586354" y="2851515"/>
                  </a:cubicBezTo>
                  <a:cubicBezTo>
                    <a:pt x="11581274" y="2741024"/>
                    <a:pt x="11569844" y="453553"/>
                    <a:pt x="11569844" y="343062"/>
                  </a:cubicBezTo>
                  <a:cubicBezTo>
                    <a:pt x="11567304" y="250488"/>
                    <a:pt x="11564764" y="154928"/>
                    <a:pt x="11562224" y="63500"/>
                  </a:cubicBezTo>
                  <a:cubicBezTo>
                    <a:pt x="11560954" y="44450"/>
                    <a:pt x="11559684" y="43180"/>
                    <a:pt x="11487525" y="41910"/>
                  </a:cubicBezTo>
                  <a:cubicBezTo>
                    <a:pt x="11460167" y="41910"/>
                    <a:pt x="11441930" y="41910"/>
                    <a:pt x="11414572" y="40640"/>
                  </a:cubicBezTo>
                  <a:cubicBezTo>
                    <a:pt x="11186594" y="36830"/>
                    <a:pt x="10949497" y="31750"/>
                    <a:pt x="10721519" y="30480"/>
                  </a:cubicBezTo>
                  <a:cubicBezTo>
                    <a:pt x="10165252" y="26670"/>
                    <a:pt x="9599866" y="25400"/>
                    <a:pt x="9043600" y="22860"/>
                  </a:cubicBezTo>
                  <a:cubicBezTo>
                    <a:pt x="8961528" y="22860"/>
                    <a:pt x="8870336" y="22860"/>
                    <a:pt x="8788265" y="22860"/>
                  </a:cubicBezTo>
                  <a:cubicBezTo>
                    <a:pt x="8651478" y="22860"/>
                    <a:pt x="8514691" y="22860"/>
                    <a:pt x="8387023" y="22860"/>
                  </a:cubicBezTo>
                  <a:cubicBezTo>
                    <a:pt x="8095211" y="22860"/>
                    <a:pt x="7803399" y="22860"/>
                    <a:pt x="7520706" y="24130"/>
                  </a:cubicBezTo>
                  <a:cubicBezTo>
                    <a:pt x="7274489" y="25400"/>
                    <a:pt x="3125288" y="29210"/>
                    <a:pt x="2879072" y="29210"/>
                  </a:cubicBezTo>
                  <a:cubicBezTo>
                    <a:pt x="2477831" y="29210"/>
                    <a:pt x="2076589" y="26670"/>
                    <a:pt x="1675348" y="33020"/>
                  </a:cubicBezTo>
                  <a:cubicBezTo>
                    <a:pt x="1465608" y="36830"/>
                    <a:pt x="1264987" y="36830"/>
                    <a:pt x="1064366" y="38100"/>
                  </a:cubicBezTo>
                  <a:cubicBezTo>
                    <a:pt x="717840" y="41910"/>
                    <a:pt x="371313" y="45720"/>
                    <a:pt x="49530" y="50800"/>
                  </a:cubicBezTo>
                  <a:cubicBezTo>
                    <a:pt x="36830" y="50800"/>
                    <a:pt x="34290" y="53340"/>
                    <a:pt x="33020" y="74299"/>
                  </a:cubicBezTo>
                  <a:cubicBezTo>
                    <a:pt x="31750" y="128051"/>
                    <a:pt x="31750" y="181804"/>
                    <a:pt x="30480" y="235557"/>
                  </a:cubicBezTo>
                  <a:cubicBezTo>
                    <a:pt x="29210" y="325144"/>
                    <a:pt x="26670" y="411746"/>
                    <a:pt x="25400" y="501333"/>
                  </a:cubicBezTo>
                  <a:cubicBezTo>
                    <a:pt x="20320" y="596893"/>
                    <a:pt x="26670" y="2932144"/>
                    <a:pt x="29210" y="3027704"/>
                  </a:cubicBezTo>
                  <a:cubicBezTo>
                    <a:pt x="29210" y="3129237"/>
                    <a:pt x="29210" y="3233756"/>
                    <a:pt x="30480" y="3335289"/>
                  </a:cubicBezTo>
                  <a:cubicBezTo>
                    <a:pt x="30480" y="3409945"/>
                    <a:pt x="33020" y="3484601"/>
                    <a:pt x="33020" y="3559258"/>
                  </a:cubicBezTo>
                  <a:cubicBezTo>
                    <a:pt x="33020" y="3639886"/>
                    <a:pt x="33020" y="3720515"/>
                    <a:pt x="31750" y="3797866"/>
                  </a:cubicBezTo>
                  <a:cubicBezTo>
                    <a:pt x="31750" y="3801676"/>
                    <a:pt x="31750" y="3804216"/>
                    <a:pt x="31750" y="3808026"/>
                  </a:cubicBezTo>
                  <a:cubicBezTo>
                    <a:pt x="31750" y="3818186"/>
                    <a:pt x="35560" y="3821996"/>
                    <a:pt x="44450" y="3821996"/>
                  </a:cubicBezTo>
                  <a:cubicBezTo>
                    <a:pt x="106859" y="3821996"/>
                    <a:pt x="234526" y="3823266"/>
                    <a:pt x="353075" y="3823266"/>
                  </a:cubicBezTo>
                  <a:cubicBezTo>
                    <a:pt x="526338" y="3823266"/>
                    <a:pt x="708721" y="3820726"/>
                    <a:pt x="881984" y="3823266"/>
                  </a:cubicBezTo>
                  <a:cubicBezTo>
                    <a:pt x="1164677" y="3827076"/>
                    <a:pt x="1447370" y="3829616"/>
                    <a:pt x="1730063" y="3828346"/>
                  </a:cubicBezTo>
                  <a:cubicBezTo>
                    <a:pt x="1912445" y="3827076"/>
                    <a:pt x="2085708" y="3829616"/>
                    <a:pt x="2268091" y="3829616"/>
                  </a:cubicBezTo>
                  <a:cubicBezTo>
                    <a:pt x="2532545" y="3829616"/>
                    <a:pt x="2797000" y="3828346"/>
                    <a:pt x="3061455" y="3829616"/>
                  </a:cubicBezTo>
                  <a:cubicBezTo>
                    <a:pt x="3453577" y="3830886"/>
                    <a:pt x="7757803" y="3820726"/>
                    <a:pt x="8159045" y="3823266"/>
                  </a:cubicBezTo>
                  <a:cubicBezTo>
                    <a:pt x="8332308" y="3824536"/>
                    <a:pt x="8505572" y="3825806"/>
                    <a:pt x="8669716" y="3825806"/>
                  </a:cubicBezTo>
                  <a:cubicBezTo>
                    <a:pt x="8970646" y="3828346"/>
                    <a:pt x="9262459" y="3824536"/>
                    <a:pt x="9563390" y="3828346"/>
                  </a:cubicBezTo>
                  <a:cubicBezTo>
                    <a:pt x="9809606" y="3830886"/>
                    <a:pt x="10055823" y="3830886"/>
                    <a:pt x="10302039" y="3833426"/>
                  </a:cubicBezTo>
                  <a:cubicBezTo>
                    <a:pt x="10666804" y="3837236"/>
                    <a:pt x="11031569" y="3839776"/>
                    <a:pt x="11396334" y="3841046"/>
                  </a:cubicBezTo>
                  <a:cubicBezTo>
                    <a:pt x="11533120" y="3841046"/>
                    <a:pt x="11567304" y="3839776"/>
                    <a:pt x="11587624" y="3839776"/>
                  </a:cubicBezTo>
                  <a:close/>
                </a:path>
              </a:pathLst>
            </a:custGeom>
            <a:solidFill>
              <a:srgbClr val="FFFFFF"/>
            </a:solidFill>
          </p:spPr>
        </p:sp>
      </p:grpSp>
      <p:pic>
        <p:nvPicPr>
          <p:cNvPr id="17" name="Picture 13"/>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6036640" y="1462015"/>
            <a:ext cx="852556" cy="1279634"/>
          </a:xfrm>
          <a:prstGeom prst="rect">
            <a:avLst/>
          </a:prstGeom>
        </p:spPr>
      </p:pic>
      <p:pic>
        <p:nvPicPr>
          <p:cNvPr id="18" name="Picture 22"/>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54286" y="1605062"/>
            <a:ext cx="914586" cy="1687994"/>
          </a:xfrm>
          <a:prstGeom prst="rect">
            <a:avLst/>
          </a:prstGeom>
        </p:spPr>
      </p:pic>
      <p:sp>
        <p:nvSpPr>
          <p:cNvPr id="3" name="Rectangle 2"/>
          <p:cNvSpPr/>
          <p:nvPr/>
        </p:nvSpPr>
        <p:spPr>
          <a:xfrm>
            <a:off x="2585018" y="3092525"/>
            <a:ext cx="13569381" cy="3000821"/>
          </a:xfrm>
          <a:prstGeom prst="rect">
            <a:avLst/>
          </a:prstGeom>
        </p:spPr>
        <p:txBody>
          <a:bodyPr wrap="square">
            <a:spAutoFit/>
          </a:bodyPr>
          <a:lstStyle/>
          <a:p>
            <a:pPr algn="just">
              <a:lnSpc>
                <a:spcPct val="150000"/>
              </a:lnSpc>
            </a:pPr>
            <a:r>
              <a:rPr lang="vi-VN" sz="4200" dirty="0">
                <a:solidFill>
                  <a:srgbClr val="000000"/>
                </a:solidFill>
                <a:ea typeface="Calibri" panose="020F0502020204030204" pitchFamily="34" charset="0"/>
                <a:cs typeface="Arial" panose="020B0604020202020204" pitchFamily="34" charset="0"/>
              </a:rPr>
              <a:t>Bình đã cùng các anh chị nhắc nhở khách du lịch không vứt rác bừa bãi, hạn chế việc thắp hương và báo với các chú công an khi thấy hiện tượng tiêu cực. </a:t>
            </a:r>
            <a:endParaRPr lang="en-US" sz="4200" dirty="0">
              <a:latin typeface="Arial" panose="020B0604020202020204" pitchFamily="34" charset="0"/>
              <a:cs typeface="Arial" panose="020B0604020202020204" pitchFamily="34" charset="0"/>
            </a:endParaRPr>
          </a:p>
        </p:txBody>
      </p:sp>
      <p:sp>
        <p:nvSpPr>
          <p:cNvPr id="4" name="TextBox 3"/>
          <p:cNvSpPr txBox="1"/>
          <p:nvPr/>
        </p:nvSpPr>
        <p:spPr>
          <a:xfrm>
            <a:off x="6643442" y="2449059"/>
            <a:ext cx="4715522" cy="784830"/>
          </a:xfrm>
          <a:prstGeom prst="rect">
            <a:avLst/>
          </a:prstGeom>
          <a:noFill/>
        </p:spPr>
        <p:txBody>
          <a:bodyPr wrap="none" rtlCol="0">
            <a:spAutoFit/>
          </a:bodyPr>
          <a:lstStyle/>
          <a:p>
            <a:r>
              <a:rPr lang="vi-VN" sz="4500" b="1" dirty="0" smtClean="0">
                <a:solidFill>
                  <a:srgbClr val="FF0000"/>
                </a:solidFill>
              </a:rPr>
              <a:t>TRƯỜNG HỢP 3</a:t>
            </a:r>
            <a:endParaRPr lang="en-US" sz="4500" b="1" dirty="0">
              <a:solidFill>
                <a:srgbClr val="FF0000"/>
              </a:solidFill>
            </a:endParaRPr>
          </a:p>
        </p:txBody>
      </p:sp>
      <p:pic>
        <p:nvPicPr>
          <p:cNvPr id="19" name="Picture 18"/>
          <p:cNvPicPr>
            <a:picLocks noChangeAspect="1"/>
          </p:cNvPicPr>
          <p:nvPr/>
        </p:nvPicPr>
        <p:blipFill rotWithShape="1">
          <a:blip r:embed="rId22" cstate="print">
            <a:extLst>
              <a:ext uri="{28A0092B-C50C-407E-A947-70E740481C1C}">
                <a14:useLocalDpi xmlns:a14="http://schemas.microsoft.com/office/drawing/2010/main" val="0"/>
              </a:ext>
            </a:extLst>
          </a:blip>
          <a:srcRect l="11491" t="8440" r="11059" b="5284"/>
          <a:stretch/>
        </p:blipFill>
        <p:spPr>
          <a:xfrm>
            <a:off x="14478000" y="6065127"/>
            <a:ext cx="3810000" cy="4244051"/>
          </a:xfrm>
          <a:prstGeom prst="rect">
            <a:avLst/>
          </a:prstGeom>
        </p:spPr>
      </p:pic>
    </p:spTree>
    <p:extLst>
      <p:ext uri="{BB962C8B-B14F-4D97-AF65-F5344CB8AC3E}">
        <p14:creationId xmlns:p14="http://schemas.microsoft.com/office/powerpoint/2010/main" val="138118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5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500"/>
                                        <p:tgtEl>
                                          <p:spTgt spid="1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500"/>
                                        <p:tgtEl>
                                          <p:spTgt spid="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par>
                                <p:cTn id="17" presetID="6"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01825">
            <a:off x="11689" y="9125963"/>
            <a:ext cx="2036658" cy="1018329"/>
          </a:xfrm>
          <a:prstGeom prst="rect">
            <a:avLst/>
          </a:prstGeom>
        </p:spPr>
      </p:pic>
      <p:pic>
        <p:nvPicPr>
          <p:cNvPr id="23" name="Picture 23"/>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6598041" y="-71461"/>
            <a:ext cx="1723296" cy="1629298"/>
          </a:xfrm>
          <a:prstGeom prst="rect">
            <a:avLst/>
          </a:prstGeom>
        </p:spPr>
      </p:pic>
      <p:sp>
        <p:nvSpPr>
          <p:cNvPr id="24" name="TextBox 16"/>
          <p:cNvSpPr txBox="1"/>
          <p:nvPr/>
        </p:nvSpPr>
        <p:spPr>
          <a:xfrm>
            <a:off x="2057400" y="571500"/>
            <a:ext cx="14097000" cy="738664"/>
          </a:xfrm>
          <a:prstGeom prst="rect">
            <a:avLst/>
          </a:prstGeom>
        </p:spPr>
        <p:txBody>
          <a:bodyPr wrap="square" lIns="0" tIns="0" rIns="0" bIns="0" rtlCol="0" anchor="t">
            <a:spAutoFit/>
          </a:bodyPr>
          <a:lstStyle/>
          <a:p>
            <a:pPr marL="0" lvl="0" indent="0" algn="ctr">
              <a:spcBef>
                <a:spcPct val="0"/>
              </a:spcBef>
            </a:pPr>
            <a:r>
              <a:rPr lang="vi-VN" sz="4800" b="1" u="none" dirty="0" smtClean="0">
                <a:solidFill>
                  <a:srgbClr val="06605A"/>
                </a:solidFill>
                <a:latin typeface="Arial" panose="020B0604020202020204" pitchFamily="34" charset="0"/>
                <a:cs typeface="Arial" panose="020B0604020202020204" pitchFamily="34" charset="0"/>
              </a:rPr>
              <a:t>2. Giữ gìn và phát huy truyền thống quê hương</a:t>
            </a:r>
            <a:endParaRPr lang="en-US" sz="4800" b="1" u="none" dirty="0">
              <a:solidFill>
                <a:srgbClr val="06605A"/>
              </a:solidFill>
              <a:latin typeface="Arial" panose="020B0604020202020204" pitchFamily="34" charset="0"/>
              <a:cs typeface="Arial" panose="020B0604020202020204" pitchFamily="34" charset="0"/>
            </a:endParaRPr>
          </a:p>
        </p:txBody>
      </p:sp>
      <p:sp>
        <p:nvSpPr>
          <p:cNvPr id="2" name="TextBox 1"/>
          <p:cNvSpPr txBox="1"/>
          <p:nvPr/>
        </p:nvSpPr>
        <p:spPr>
          <a:xfrm>
            <a:off x="10058400" y="1866900"/>
            <a:ext cx="5152373" cy="738664"/>
          </a:xfrm>
          <a:prstGeom prst="rect">
            <a:avLst/>
          </a:prstGeom>
          <a:noFill/>
        </p:spPr>
        <p:txBody>
          <a:bodyPr wrap="none" rtlCol="0">
            <a:spAutoFit/>
          </a:bodyPr>
          <a:lstStyle/>
          <a:p>
            <a:r>
              <a:rPr lang="vi-VN" sz="4200" b="1" dirty="0" smtClean="0">
                <a:solidFill>
                  <a:srgbClr val="FF0000"/>
                </a:solidFill>
              </a:rPr>
              <a:t>THẢO LUẬN NHÓM</a:t>
            </a:r>
            <a:endParaRPr lang="en-US" sz="4200" b="1" dirty="0">
              <a:solidFill>
                <a:srgbClr val="FF0000"/>
              </a:solidFill>
            </a:endParaRPr>
          </a:p>
        </p:txBody>
      </p:sp>
      <p:pic>
        <p:nvPicPr>
          <p:cNvPr id="11" name="Picture 15"/>
          <p:cNvPicPr>
            <a:picLocks noChangeAspect="1"/>
          </p:cNvPicPr>
          <p:nvPr/>
        </p:nvPicPr>
        <p:blipFill>
          <a:blip r:embed="rId19"/>
          <a:srcRect l="3687"/>
          <a:stretch>
            <a:fillRect/>
          </a:stretch>
        </p:blipFill>
        <p:spPr>
          <a:xfrm>
            <a:off x="1219200" y="1866900"/>
            <a:ext cx="3909189" cy="6248400"/>
          </a:xfrm>
          <a:prstGeom prst="rect">
            <a:avLst/>
          </a:prstGeom>
        </p:spPr>
      </p:pic>
      <p:pic>
        <p:nvPicPr>
          <p:cNvPr id="12" name="Picture 16"/>
          <p:cNvPicPr>
            <a:picLocks noChangeAspect="1"/>
          </p:cNvPicPr>
          <p:nvPr/>
        </p:nvPicPr>
        <p:blipFill>
          <a:blip r:embed="rId20"/>
          <a:srcRect/>
          <a:stretch>
            <a:fillRect/>
          </a:stretch>
        </p:blipFill>
        <p:spPr>
          <a:xfrm>
            <a:off x="5029200" y="3860297"/>
            <a:ext cx="3108784" cy="5774830"/>
          </a:xfrm>
          <a:prstGeom prst="rect">
            <a:avLst/>
          </a:prstGeom>
        </p:spPr>
      </p:pic>
      <p:sp>
        <p:nvSpPr>
          <p:cNvPr id="3" name="Rectangle 2"/>
          <p:cNvSpPr/>
          <p:nvPr/>
        </p:nvSpPr>
        <p:spPr>
          <a:xfrm>
            <a:off x="8654996" y="2628879"/>
            <a:ext cx="8413803" cy="3000821"/>
          </a:xfrm>
          <a:prstGeom prst="rect">
            <a:avLst/>
          </a:prstGeom>
        </p:spPr>
        <p:txBody>
          <a:bodyPr wrap="square">
            <a:spAutoFit/>
          </a:bodyPr>
          <a:lstStyle/>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Theo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học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cần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làm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giữ</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gìn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phát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huy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tốt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đẹp</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quê</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hương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mình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096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par>
                                <p:cTn id="10" presetID="5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
                                        </p:tgtEl>
                                        <p:attrNameLst>
                                          <p:attrName>ppt_x</p:attrName>
                                          <p:attrName>ppt_y</p:attrName>
                                        </p:attrNameLst>
                                      </p:cBhvr>
                                    </p:animMotion>
                                    <p:animEffect transition="in" filter="fade">
                                      <p:cBhvr>
                                        <p:cTn id="14" dur="1000"/>
                                        <p:tgtEl>
                                          <p:spTgt spid="12"/>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Scale>
                                      <p:cBhvr>
                                        <p:cTn id="1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gtEl>
                                        <p:attrNameLst>
                                          <p:attrName>ppt_x</p:attrName>
                                          <p:attrName>ppt_y</p:attrName>
                                        </p:attrNameLst>
                                      </p:cBhvr>
                                    </p:animMotion>
                                    <p:animEffect transition="in" filter="fade">
                                      <p:cBhvr>
                                        <p:cTn id="19" dur="1000"/>
                                        <p:tgtEl>
                                          <p:spTgt spid="3"/>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Scale>
                                      <p:cBhvr>
                                        <p:cTn id="22"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
                                        </p:tgtEl>
                                        <p:attrNameLst>
                                          <p:attrName>ppt_x</p:attrName>
                                          <p:attrName>ppt_y</p:attrName>
                                        </p:attrNameLst>
                                      </p:cBhvr>
                                    </p:animMotion>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01825">
            <a:off x="-42490" y="9248609"/>
            <a:ext cx="2036658" cy="1018329"/>
          </a:xfrm>
          <a:prstGeom prst="rect">
            <a:avLst/>
          </a:prstGeom>
        </p:spPr>
      </p:pic>
      <p:pic>
        <p:nvPicPr>
          <p:cNvPr id="23" name="Picture 23"/>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6598041" y="-71461"/>
            <a:ext cx="1723296" cy="1629298"/>
          </a:xfrm>
          <a:prstGeom prst="rect">
            <a:avLst/>
          </a:prstGeom>
        </p:spPr>
      </p:pic>
      <p:sp>
        <p:nvSpPr>
          <p:cNvPr id="24" name="TextBox 16"/>
          <p:cNvSpPr txBox="1"/>
          <p:nvPr/>
        </p:nvSpPr>
        <p:spPr>
          <a:xfrm>
            <a:off x="2057400" y="571500"/>
            <a:ext cx="14097000" cy="738664"/>
          </a:xfrm>
          <a:prstGeom prst="rect">
            <a:avLst/>
          </a:prstGeom>
        </p:spPr>
        <p:txBody>
          <a:bodyPr wrap="square" lIns="0" tIns="0" rIns="0" bIns="0" rtlCol="0" anchor="t">
            <a:spAutoFit/>
          </a:bodyPr>
          <a:lstStyle/>
          <a:p>
            <a:pPr marL="0" lvl="0" indent="0" algn="ctr">
              <a:spcBef>
                <a:spcPct val="0"/>
              </a:spcBef>
            </a:pPr>
            <a:r>
              <a:rPr lang="vi-VN" sz="4800" b="1" u="none" dirty="0" smtClean="0">
                <a:solidFill>
                  <a:srgbClr val="06605A"/>
                </a:solidFill>
                <a:latin typeface="Arial" panose="020B0604020202020204" pitchFamily="34" charset="0"/>
                <a:cs typeface="Arial" panose="020B0604020202020204" pitchFamily="34" charset="0"/>
              </a:rPr>
              <a:t>2. Giữ gìn và phát huy truyền thống quê hương</a:t>
            </a:r>
            <a:endParaRPr lang="en-US" sz="4800" b="1" u="none" dirty="0">
              <a:solidFill>
                <a:srgbClr val="06605A"/>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573280" y="3617202"/>
            <a:ext cx="5217920" cy="5755214"/>
          </a:xfrm>
          <a:prstGeom prst="rect">
            <a:avLst/>
          </a:prstGeom>
        </p:spPr>
      </p:pic>
      <p:pic>
        <p:nvPicPr>
          <p:cNvPr id="8" name="Picture 8"/>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349742" y="3675409"/>
            <a:ext cx="5436115" cy="5638800"/>
          </a:xfrm>
          <a:prstGeom prst="rect">
            <a:avLst/>
          </a:prstGeom>
        </p:spPr>
      </p:pic>
      <p:pic>
        <p:nvPicPr>
          <p:cNvPr id="10" name="Picture 11"/>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2294115" y="3733614"/>
            <a:ext cx="5336055" cy="5638802"/>
          </a:xfrm>
          <a:prstGeom prst="rect">
            <a:avLst/>
          </a:prstGeom>
        </p:spPr>
      </p:pic>
      <p:sp>
        <p:nvSpPr>
          <p:cNvPr id="3" name="TextBox 2"/>
          <p:cNvSpPr txBox="1"/>
          <p:nvPr/>
        </p:nvSpPr>
        <p:spPr>
          <a:xfrm>
            <a:off x="2996942" y="3796548"/>
            <a:ext cx="641522" cy="1077218"/>
          </a:xfrm>
          <a:prstGeom prst="rect">
            <a:avLst/>
          </a:prstGeom>
          <a:noFill/>
        </p:spPr>
        <p:txBody>
          <a:bodyPr wrap="none" rtlCol="0">
            <a:spAutoFit/>
          </a:bodyPr>
          <a:lstStyle/>
          <a:p>
            <a:r>
              <a:rPr lang="vi-VN" sz="6400" b="1" dirty="0" smtClean="0">
                <a:solidFill>
                  <a:schemeClr val="bg1"/>
                </a:solidFill>
              </a:rPr>
              <a:t>1</a:t>
            </a:r>
            <a:endParaRPr lang="en-US" sz="6400" b="1" dirty="0">
              <a:solidFill>
                <a:schemeClr val="bg1"/>
              </a:solidFill>
            </a:endParaRPr>
          </a:p>
        </p:txBody>
      </p:sp>
      <p:sp>
        <p:nvSpPr>
          <p:cNvPr id="16" name="TextBox 15"/>
          <p:cNvSpPr txBox="1"/>
          <p:nvPr/>
        </p:nvSpPr>
        <p:spPr>
          <a:xfrm>
            <a:off x="8810280" y="3816619"/>
            <a:ext cx="641522" cy="1077218"/>
          </a:xfrm>
          <a:prstGeom prst="rect">
            <a:avLst/>
          </a:prstGeom>
          <a:noFill/>
        </p:spPr>
        <p:txBody>
          <a:bodyPr wrap="none" rtlCol="0">
            <a:spAutoFit/>
          </a:bodyPr>
          <a:lstStyle/>
          <a:p>
            <a:r>
              <a:rPr lang="vi-VN" sz="6400" b="1" dirty="0">
                <a:solidFill>
                  <a:schemeClr val="bg1"/>
                </a:solidFill>
              </a:rPr>
              <a:t>2</a:t>
            </a:r>
            <a:endParaRPr lang="en-US" sz="6400" b="1" dirty="0">
              <a:solidFill>
                <a:schemeClr val="bg1"/>
              </a:solidFill>
            </a:endParaRPr>
          </a:p>
        </p:txBody>
      </p:sp>
      <p:sp>
        <p:nvSpPr>
          <p:cNvPr id="17" name="TextBox 16"/>
          <p:cNvSpPr txBox="1"/>
          <p:nvPr/>
        </p:nvSpPr>
        <p:spPr>
          <a:xfrm>
            <a:off x="14807942" y="3879006"/>
            <a:ext cx="641522" cy="1077218"/>
          </a:xfrm>
          <a:prstGeom prst="rect">
            <a:avLst/>
          </a:prstGeom>
          <a:noFill/>
        </p:spPr>
        <p:txBody>
          <a:bodyPr wrap="none" rtlCol="0">
            <a:spAutoFit/>
          </a:bodyPr>
          <a:lstStyle/>
          <a:p>
            <a:r>
              <a:rPr lang="vi-VN" sz="6400" b="1" dirty="0" smtClean="0">
                <a:solidFill>
                  <a:schemeClr val="bg1"/>
                </a:solidFill>
              </a:rPr>
              <a:t>3</a:t>
            </a:r>
            <a:endParaRPr lang="en-US" sz="6400" b="1" dirty="0">
              <a:solidFill>
                <a:schemeClr val="bg1"/>
              </a:solidFill>
            </a:endParaRPr>
          </a:p>
        </p:txBody>
      </p:sp>
      <p:sp>
        <p:nvSpPr>
          <p:cNvPr id="5" name="Rectangle 4"/>
          <p:cNvSpPr/>
          <p:nvPr/>
        </p:nvSpPr>
        <p:spPr>
          <a:xfrm>
            <a:off x="800480" y="1418917"/>
            <a:ext cx="16534637" cy="2031325"/>
          </a:xfrm>
          <a:prstGeom prst="rect">
            <a:avLst/>
          </a:prstGeom>
        </p:spPr>
        <p:txBody>
          <a:bodyPr wrap="square">
            <a:spAutoFit/>
          </a:bodyPr>
          <a:lstStyle/>
          <a:p>
            <a:pPr algn="just">
              <a:lnSpc>
                <a:spcPct val="150000"/>
              </a:lnSpc>
              <a:spcBef>
                <a:spcPts val="300"/>
              </a:spcBef>
              <a:spcAft>
                <a:spcPts val="300"/>
              </a:spcAft>
            </a:pPr>
            <a:r>
              <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Những việc cần làm </a:t>
            </a: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giữ</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gìn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phát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huy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tốt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đẹp</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quê</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hương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mình</a:t>
            </a:r>
            <a:r>
              <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4" name="TextBox 3"/>
          <p:cNvSpPr txBox="1"/>
          <p:nvPr/>
        </p:nvSpPr>
        <p:spPr>
          <a:xfrm>
            <a:off x="924369" y="5018924"/>
            <a:ext cx="4515739" cy="2800767"/>
          </a:xfrm>
          <a:prstGeom prst="rect">
            <a:avLst/>
          </a:prstGeom>
          <a:no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Tìm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hiểu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và</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tự</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hào</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về</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truyền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thống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tốt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đẹp</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của</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quê</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hương</a:t>
            </a:r>
            <a:endParaRPr lang="en-US" sz="4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698606" y="5119004"/>
            <a:ext cx="4814587" cy="4093428"/>
          </a:xfrm>
          <a:prstGeom prst="rect">
            <a:avLst/>
          </a:prstGeom>
          <a:noFill/>
        </p:spPr>
        <p:txBody>
          <a:bodyPr wrap="square" rtlCol="0">
            <a:spAutoFit/>
          </a:bodyPr>
          <a:lstStyle/>
          <a:p>
            <a:r>
              <a:rPr lang="en-US" sz="4400" dirty="0" err="1" smtClean="0">
                <a:latin typeface="Times New Roman" panose="02020603050405020304" pitchFamily="18" charset="0"/>
                <a:cs typeface="Times New Roman" panose="02020603050405020304" pitchFamily="18" charset="0"/>
              </a:rPr>
              <a:t>Có</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những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việc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làm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phù</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hợp</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để</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giữ</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gìn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và</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phát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huy</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truyền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thống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của</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quê</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hương</a:t>
            </a:r>
            <a:endParaRPr lang="en-US" sz="4400" dirty="0" smtClean="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2739387" y="5119004"/>
            <a:ext cx="4177013" cy="3477875"/>
          </a:xfrm>
          <a:prstGeom prst="rect">
            <a:avLst/>
          </a:prstGeom>
          <a:noFill/>
        </p:spPr>
        <p:txBody>
          <a:bodyPr wrap="square" rtlCol="0">
            <a:spAutoFit/>
          </a:bodyPr>
          <a:lstStyle/>
          <a:p>
            <a:r>
              <a:rPr lang="en-US" sz="4400" dirty="0" err="1" smtClean="0">
                <a:latin typeface="Times New Roman" panose="02020603050405020304" pitchFamily="18" charset="0"/>
                <a:cs typeface="Times New Roman" panose="02020603050405020304" pitchFamily="18" charset="0"/>
              </a:rPr>
              <a:t>Cần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phê</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phán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ngăn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chặn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những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việc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làm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gây</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tổn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hại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đến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truyền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thống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quê</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hương</a:t>
            </a:r>
            <a:endParaRPr lang="en-US" sz="4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248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outVertical)">
                                      <p:cBhvr>
                                        <p:cTn id="20" dur="500"/>
                                        <p:tgtEl>
                                          <p:spTgt spid="16"/>
                                        </p:tgtEl>
                                      </p:cBhvr>
                                    </p:animEffect>
                                  </p:childTnLst>
                                </p:cTn>
                              </p:par>
                              <p:par>
                                <p:cTn id="21" presetID="16" presetClass="entr" presetSubtype="37"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out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par>
                                <p:cTn id="29" presetID="16" presetClass="entr" presetSubtype="21"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b="64907"/>
          <a:stretch>
            <a:fillRect/>
          </a:stretch>
        </p:blipFill>
        <p:spPr>
          <a:xfrm>
            <a:off x="0" y="7898217"/>
            <a:ext cx="18288000" cy="2388783"/>
          </a:xfrm>
          <a:prstGeom prst="rect">
            <a:avLst/>
          </a:prstGeom>
        </p:spPr>
      </p:pic>
      <p:sp>
        <p:nvSpPr>
          <p:cNvPr id="4" name="TextBox 4"/>
          <p:cNvSpPr txBox="1"/>
          <p:nvPr/>
        </p:nvSpPr>
        <p:spPr>
          <a:xfrm>
            <a:off x="5787402" y="3276391"/>
            <a:ext cx="6704290" cy="1052019"/>
          </a:xfrm>
          <a:prstGeom prst="rect">
            <a:avLst/>
          </a:prstGeom>
        </p:spPr>
        <p:txBody>
          <a:bodyPr wrap="square" lIns="0" tIns="0" rIns="0" bIns="0" rtlCol="0" anchor="t">
            <a:spAutoFit/>
          </a:bodyPr>
          <a:lstStyle/>
          <a:p>
            <a:pPr marL="0" lvl="0" indent="0" algn="ctr">
              <a:lnSpc>
                <a:spcPts val="8000"/>
              </a:lnSpc>
              <a:spcBef>
                <a:spcPct val="0"/>
              </a:spcBef>
            </a:pPr>
            <a:r>
              <a:rPr lang="vi-VN" sz="8600" b="1" u="none" spc="400" dirty="0" smtClean="0">
                <a:solidFill>
                  <a:srgbClr val="C3113D"/>
                </a:solidFill>
              </a:rPr>
              <a:t>LUYỆN TẬP</a:t>
            </a:r>
            <a:endParaRPr lang="en-US" sz="8600" b="1" u="none" spc="400" dirty="0">
              <a:solidFill>
                <a:srgbClr val="C3113D"/>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196359" y="4976898"/>
            <a:ext cx="6295333" cy="6146534"/>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119243" y="6032232"/>
            <a:ext cx="1331872" cy="1403313"/>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36885" y="6032232"/>
            <a:ext cx="1331872" cy="1403313"/>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4307" t="5308"/>
          <a:stretch>
            <a:fillRect/>
          </a:stretch>
        </p:blipFill>
        <p:spPr>
          <a:xfrm>
            <a:off x="0" y="0"/>
            <a:ext cx="3673770" cy="224729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4307" t="5308"/>
          <a:stretch>
            <a:fillRect/>
          </a:stretch>
        </p:blipFill>
        <p:spPr>
          <a:xfrm flipH="1">
            <a:off x="14614230" y="0"/>
            <a:ext cx="3673770" cy="2247293"/>
          </a:xfrm>
          <a:prstGeom prst="rect">
            <a:avLst/>
          </a:prstGeom>
        </p:spPr>
      </p:pic>
      <p:pic>
        <p:nvPicPr>
          <p:cNvPr id="11"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534400" y="747800"/>
            <a:ext cx="1235232" cy="1854007"/>
          </a:xfrm>
          <a:prstGeom prst="rect">
            <a:avLst/>
          </a:prstGeom>
        </p:spPr>
      </p:pic>
      <p:pic>
        <p:nvPicPr>
          <p:cNvPr id="12" name="Picture 2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0" y="156960"/>
            <a:ext cx="1723296" cy="1629298"/>
          </a:xfrm>
          <a:prstGeom prst="rect">
            <a:avLst/>
          </a:prstGeom>
        </p:spPr>
      </p:pic>
    </p:spTree>
    <p:extLst>
      <p:ext uri="{BB962C8B-B14F-4D97-AF65-F5344CB8AC3E}">
        <p14:creationId xmlns:p14="http://schemas.microsoft.com/office/powerpoint/2010/main" val="246192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020535" y="0"/>
            <a:ext cx="2286000" cy="169164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23785">
            <a:off x="125481" y="8908711"/>
            <a:ext cx="1415731" cy="1227825"/>
          </a:xfrm>
          <a:prstGeom prst="rect">
            <a:avLst/>
          </a:prstGeom>
        </p:spPr>
      </p:pic>
      <p:sp>
        <p:nvSpPr>
          <p:cNvPr id="17" name="TextBox 16"/>
          <p:cNvSpPr txBox="1"/>
          <p:nvPr/>
        </p:nvSpPr>
        <p:spPr>
          <a:xfrm>
            <a:off x="6858000" y="571500"/>
            <a:ext cx="3810000" cy="800219"/>
          </a:xfrm>
          <a:prstGeom prst="rect">
            <a:avLst/>
          </a:prstGeom>
        </p:spPr>
        <p:txBody>
          <a:bodyPr wrap="square" lIns="0" tIns="0" rIns="0" bIns="0" rtlCol="0" anchor="t">
            <a:spAutoFit/>
          </a:bodyPr>
          <a:lstStyle/>
          <a:p>
            <a:pPr marL="0" lvl="0" indent="0" algn="ctr">
              <a:spcBef>
                <a:spcPct val="0"/>
              </a:spcBef>
            </a:pPr>
            <a:r>
              <a:rPr lang="vi-VN" sz="5200" b="1" dirty="0" smtClean="0">
                <a:solidFill>
                  <a:srgbClr val="FF0000"/>
                </a:solidFill>
                <a:latin typeface="Arial" panose="020B0604020202020204" pitchFamily="34" charset="0"/>
                <a:cs typeface="Arial" panose="020B0604020202020204" pitchFamily="34" charset="0"/>
              </a:rPr>
              <a:t>BÀI TẬP 1</a:t>
            </a:r>
            <a:endParaRPr lang="en-US" sz="5200" b="1" u="none" dirty="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849822" y="1343916"/>
            <a:ext cx="15849600" cy="2057999"/>
          </a:xfrm>
          <a:prstGeom prst="rect">
            <a:avLst/>
          </a:prstGeom>
          <a:noFill/>
        </p:spPr>
        <p:txBody>
          <a:bodyPr wrap="square" rtlCol="0">
            <a:spAutoFit/>
          </a:bodyPr>
          <a:lstStyle/>
          <a:p>
            <a:pPr algn="just">
              <a:lnSpc>
                <a:spcPct val="150000"/>
              </a:lnSpc>
            </a:pPr>
            <a:r>
              <a:rPr lang="vi-VN" sz="4500" b="1" dirty="0" smtClean="0"/>
              <a:t>Em tán thành hay không tán thành với những quan điểm dưới đây? Vì sao?</a:t>
            </a:r>
            <a:endParaRPr lang="en-US" sz="4500" b="1" dirty="0"/>
          </a:p>
        </p:txBody>
      </p:sp>
      <p:sp>
        <p:nvSpPr>
          <p:cNvPr id="19" name="TextBox 18"/>
          <p:cNvSpPr txBox="1"/>
          <p:nvPr/>
        </p:nvSpPr>
        <p:spPr>
          <a:xfrm>
            <a:off x="833346" y="3401915"/>
            <a:ext cx="15849600" cy="5909310"/>
          </a:xfrm>
          <a:prstGeom prst="rect">
            <a:avLst/>
          </a:prstGeom>
          <a:noFill/>
        </p:spPr>
        <p:txBody>
          <a:bodyPr wrap="square" rtlCol="0">
            <a:spAutoFit/>
          </a:bodyPr>
          <a:lstStyle/>
          <a:p>
            <a:pPr marL="742950" indent="-742950" algn="just">
              <a:lnSpc>
                <a:spcPct val="150000"/>
              </a:lnSpc>
              <a:buAutoNum type="alphaLcParenR"/>
            </a:pPr>
            <a:r>
              <a:rPr lang="vi-VN" sz="4200" dirty="0" smtClean="0"/>
              <a:t>Tự hào về truyền thống quê hương cũng chính là tự hào về nguồn gốc, dòng họ, tổ tiên của mình.</a:t>
            </a:r>
          </a:p>
          <a:p>
            <a:pPr marL="742950" indent="-742950" algn="just">
              <a:lnSpc>
                <a:spcPct val="150000"/>
              </a:lnSpc>
              <a:buAutoNum type="alphaLcParenR"/>
            </a:pPr>
            <a:r>
              <a:rPr lang="vi-VN" sz="4200" dirty="0" smtClean="0"/>
              <a:t>Nghề thủ công truyền thống không còn là niềm tự hào của quê hương vì không phù hợp với cuộc sống hiện đại.</a:t>
            </a:r>
          </a:p>
          <a:p>
            <a:pPr marL="742950" indent="-742950" algn="just">
              <a:lnSpc>
                <a:spcPct val="150000"/>
              </a:lnSpc>
              <a:buAutoNum type="alphaLcParenR"/>
            </a:pPr>
            <a:r>
              <a:rPr lang="vi-VN" sz="4200" dirty="0" smtClean="0"/>
              <a:t>Truyện dân gian và những làn điệu dân ca địa phương là một phần của truyền thống văn hóa quê hương.</a:t>
            </a:r>
            <a:endParaRPr lang="en-US" sz="4200" dirty="0"/>
          </a:p>
        </p:txBody>
      </p:sp>
      <p:pic>
        <p:nvPicPr>
          <p:cNvPr id="21"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3886" y="144163"/>
            <a:ext cx="1331872" cy="14033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020535" y="0"/>
            <a:ext cx="2286000" cy="1691640"/>
          </a:xfrm>
          <a:prstGeom prst="rect">
            <a:avLst/>
          </a:prstGeom>
        </p:spPr>
      </p:pic>
      <p:sp>
        <p:nvSpPr>
          <p:cNvPr id="17" name="TextBox 16"/>
          <p:cNvSpPr txBox="1"/>
          <p:nvPr/>
        </p:nvSpPr>
        <p:spPr>
          <a:xfrm>
            <a:off x="6858000" y="571500"/>
            <a:ext cx="3810000" cy="800219"/>
          </a:xfrm>
          <a:prstGeom prst="rect">
            <a:avLst/>
          </a:prstGeom>
        </p:spPr>
        <p:txBody>
          <a:bodyPr wrap="square" lIns="0" tIns="0" rIns="0" bIns="0" rtlCol="0" anchor="t">
            <a:spAutoFit/>
          </a:bodyPr>
          <a:lstStyle/>
          <a:p>
            <a:pPr marL="0" lvl="0" indent="0" algn="ctr">
              <a:spcBef>
                <a:spcPct val="0"/>
              </a:spcBef>
            </a:pPr>
            <a:r>
              <a:rPr lang="vi-VN" sz="5200" b="1" dirty="0" smtClean="0">
                <a:solidFill>
                  <a:srgbClr val="FF0000"/>
                </a:solidFill>
                <a:latin typeface="Arial" panose="020B0604020202020204" pitchFamily="34" charset="0"/>
                <a:cs typeface="Arial" panose="020B0604020202020204" pitchFamily="34" charset="0"/>
              </a:rPr>
              <a:t>BÀI TẬP 1</a:t>
            </a:r>
            <a:endParaRPr lang="en-US" sz="5200" b="1" u="none" dirty="0">
              <a:solidFill>
                <a:srgbClr val="FF0000"/>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78369851"/>
              </p:ext>
            </p:extLst>
          </p:nvPr>
        </p:nvGraphicFramePr>
        <p:xfrm>
          <a:off x="990600" y="1796313"/>
          <a:ext cx="16459200" cy="7940040"/>
        </p:xfrm>
        <a:graphic>
          <a:graphicData uri="http://schemas.openxmlformats.org/drawingml/2006/table">
            <a:tbl>
              <a:tblPr firstRow="1" bandRow="1">
                <a:tableStyleId>{5940675A-B579-460E-94D1-54222C63F5DA}</a:tableStyleId>
              </a:tblPr>
              <a:tblGrid>
                <a:gridCol w="5867400">
                  <a:extLst>
                    <a:ext uri="{9D8B030D-6E8A-4147-A177-3AD203B41FA5}">
                      <a16:colId xmlns:a16="http://schemas.microsoft.com/office/drawing/2014/main" val="3650178107"/>
                    </a:ext>
                  </a:extLst>
                </a:gridCol>
                <a:gridCol w="1905000">
                  <a:extLst>
                    <a:ext uri="{9D8B030D-6E8A-4147-A177-3AD203B41FA5}">
                      <a16:colId xmlns:a16="http://schemas.microsoft.com/office/drawing/2014/main" val="3402304535"/>
                    </a:ext>
                  </a:extLst>
                </a:gridCol>
                <a:gridCol w="2057400">
                  <a:extLst>
                    <a:ext uri="{9D8B030D-6E8A-4147-A177-3AD203B41FA5}">
                      <a16:colId xmlns:a16="http://schemas.microsoft.com/office/drawing/2014/main" val="3913396926"/>
                    </a:ext>
                  </a:extLst>
                </a:gridCol>
                <a:gridCol w="6629400">
                  <a:extLst>
                    <a:ext uri="{9D8B030D-6E8A-4147-A177-3AD203B41FA5}">
                      <a16:colId xmlns:a16="http://schemas.microsoft.com/office/drawing/2014/main" val="2856091792"/>
                    </a:ext>
                  </a:extLst>
                </a:gridCol>
              </a:tblGrid>
              <a:tr h="1372811">
                <a:tc>
                  <a:txBody>
                    <a:bodyPr/>
                    <a:lstStyle/>
                    <a:p>
                      <a:pPr marL="0" marR="0" algn="ctr">
                        <a:lnSpc>
                          <a:spcPct val="150000"/>
                        </a:lnSpc>
                        <a:spcBef>
                          <a:spcPts val="300"/>
                        </a:spcBef>
                        <a:spcAft>
                          <a:spcPts val="300"/>
                        </a:spcAft>
                      </a:pPr>
                      <a:r>
                        <a:rPr lang="en-US" sz="3200" b="1"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rPr>
                        <a:t>Ý </a:t>
                      </a:r>
                      <a:r>
                        <a:rPr lang="en-US" sz="3200" b="1" dirty="0" err="1">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rPr>
                        <a:t>kiến</a:t>
                      </a:r>
                      <a:endParaRPr lang="en-US" sz="32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marL="0" marR="0" algn="ctr">
                        <a:lnSpc>
                          <a:spcPct val="150000"/>
                        </a:lnSpc>
                        <a:spcBef>
                          <a:spcPts val="300"/>
                        </a:spcBef>
                        <a:spcAft>
                          <a:spcPts val="300"/>
                        </a:spcAft>
                      </a:pPr>
                      <a:r>
                        <a:rPr lang="en-US" sz="3200" b="1" dirty="0" err="1">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rPr>
                        <a:t>Đồng</a:t>
                      </a:r>
                      <a:r>
                        <a:rPr lang="en-US" sz="3200" b="1"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err="1">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rPr>
                        <a:t>tình</a:t>
                      </a:r>
                      <a:endParaRPr lang="en-US" sz="32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marL="0" marR="0" algn="ctr">
                        <a:lnSpc>
                          <a:spcPct val="150000"/>
                        </a:lnSpc>
                        <a:spcBef>
                          <a:spcPts val="300"/>
                        </a:spcBef>
                        <a:spcAft>
                          <a:spcPts val="300"/>
                        </a:spcAft>
                      </a:pPr>
                      <a:r>
                        <a:rPr lang="en-US" sz="3200" b="1" dirty="0" err="1">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rPr>
                        <a:t>Không</a:t>
                      </a:r>
                      <a:r>
                        <a:rPr lang="en-US" sz="3200" b="1"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rPr>
                        <a:t> </a:t>
                      </a:r>
                      <a:endParaRPr lang="vi-VN" sz="3200" b="1" dirty="0" smtClean="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50000"/>
                        </a:lnSpc>
                        <a:spcBef>
                          <a:spcPts val="300"/>
                        </a:spcBef>
                        <a:spcAft>
                          <a:spcPts val="300"/>
                        </a:spcAft>
                      </a:pPr>
                      <a:r>
                        <a:rPr lang="en-US" sz="3200" b="1" dirty="0" err="1" smtClean="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rPr>
                        <a:t>đồng</a:t>
                      </a:r>
                      <a:r>
                        <a:rPr lang="en-US" sz="3200" b="1" dirty="0" smtClean="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err="1">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rPr>
                        <a:t>tình</a:t>
                      </a:r>
                      <a:endParaRPr lang="en-US" sz="32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marL="0" marR="0" algn="ctr">
                        <a:lnSpc>
                          <a:spcPct val="150000"/>
                        </a:lnSpc>
                        <a:spcBef>
                          <a:spcPts val="300"/>
                        </a:spcBef>
                        <a:spcAft>
                          <a:spcPts val="300"/>
                        </a:spcAft>
                      </a:pPr>
                      <a:r>
                        <a:rPr lang="en-US" sz="3200" b="1" dirty="0" err="1">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rPr>
                        <a:t>Giải</a:t>
                      </a:r>
                      <a:r>
                        <a:rPr lang="en-US" sz="3200" b="1"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rPr>
                        <a:t> thích</a:t>
                      </a:r>
                      <a:endParaRPr lang="en-US" sz="32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264933784"/>
                  </a:ext>
                </a:extLst>
              </a:tr>
              <a:tr h="1717000">
                <a:tc>
                  <a:txBody>
                    <a:bodyPr/>
                    <a:lstStyle/>
                    <a:p>
                      <a:pPr marL="0" marR="0" algn="just">
                        <a:lnSpc>
                          <a:spcPct val="150000"/>
                        </a:lnSpc>
                        <a:spcBef>
                          <a:spcPts val="300"/>
                        </a:spcBef>
                        <a:spcAft>
                          <a:spcPts val="300"/>
                        </a:spcAft>
                      </a:pPr>
                      <a:r>
                        <a:rPr lang="en-US" sz="2800" dirty="0">
                          <a:effectLst/>
                          <a:latin typeface="Arial" panose="020B0604020202020204" pitchFamily="34" charset="0"/>
                          <a:ea typeface="Calibri" panose="020F0502020204030204" pitchFamily="34" charset="0"/>
                          <a:cs typeface="Arial" panose="020B0604020202020204" pitchFamily="34" charset="0"/>
                        </a:rPr>
                        <a:t>Tự </a:t>
                      </a:r>
                      <a:r>
                        <a:rPr lang="en-US" sz="2800" dirty="0" err="1">
                          <a:effectLst/>
                          <a:latin typeface="Arial" panose="020B0604020202020204" pitchFamily="34" charset="0"/>
                          <a:ea typeface="Calibri" panose="020F0502020204030204" pitchFamily="34" charset="0"/>
                          <a:cs typeface="Arial" panose="020B0604020202020204" pitchFamily="34" charset="0"/>
                        </a:rPr>
                        <a:t>hào</a:t>
                      </a:r>
                      <a:r>
                        <a:rPr lang="en-US" sz="2800" dirty="0">
                          <a:effectLst/>
                          <a:latin typeface="Arial" panose="020B0604020202020204" pitchFamily="34" charset="0"/>
                          <a:ea typeface="Calibri" panose="020F0502020204030204" pitchFamily="34" charset="0"/>
                          <a:cs typeface="Arial" panose="020B0604020202020204" pitchFamily="34" charset="0"/>
                        </a:rPr>
                        <a:t> về </a:t>
                      </a:r>
                      <a:r>
                        <a:rPr lang="en-US" sz="2800" dirty="0" err="1">
                          <a:effectLst/>
                          <a:latin typeface="Arial" panose="020B0604020202020204" pitchFamily="34" charset="0"/>
                          <a:ea typeface="Calibri" panose="020F0502020204030204" pitchFamily="34" charset="0"/>
                          <a:cs typeface="Arial" panose="020B0604020202020204" pitchFamily="34" charset="0"/>
                        </a:rPr>
                        <a:t>truyền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thống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quê</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hương</a:t>
                      </a:r>
                      <a:r>
                        <a:rPr lang="en-US" sz="2800" dirty="0">
                          <a:effectLst/>
                          <a:latin typeface="Arial" panose="020B0604020202020204" pitchFamily="34" charset="0"/>
                          <a:ea typeface="Calibri" panose="020F0502020204030204" pitchFamily="34" charset="0"/>
                          <a:cs typeface="Arial" panose="020B0604020202020204" pitchFamily="34" charset="0"/>
                        </a:rPr>
                        <a:t> cũng chính là tự </a:t>
                      </a:r>
                      <a:r>
                        <a:rPr lang="en-US" sz="2800" dirty="0" err="1">
                          <a:effectLst/>
                          <a:latin typeface="Arial" panose="020B0604020202020204" pitchFamily="34" charset="0"/>
                          <a:ea typeface="Calibri" panose="020F0502020204030204" pitchFamily="34" charset="0"/>
                          <a:cs typeface="Arial" panose="020B0604020202020204" pitchFamily="34" charset="0"/>
                        </a:rPr>
                        <a:t>hào</a:t>
                      </a:r>
                      <a:r>
                        <a:rPr lang="en-US" sz="2800" dirty="0">
                          <a:effectLst/>
                          <a:latin typeface="Arial" panose="020B0604020202020204" pitchFamily="34" charset="0"/>
                          <a:ea typeface="Calibri" panose="020F0502020204030204" pitchFamily="34" charset="0"/>
                          <a:cs typeface="Arial" panose="020B0604020202020204" pitchFamily="34" charset="0"/>
                        </a:rPr>
                        <a:t> về </a:t>
                      </a:r>
                      <a:r>
                        <a:rPr lang="en-US" sz="2800" dirty="0" err="1">
                          <a:effectLst/>
                          <a:latin typeface="Arial" panose="020B0604020202020204" pitchFamily="34" charset="0"/>
                          <a:ea typeface="Calibri" panose="020F0502020204030204" pitchFamily="34" charset="0"/>
                          <a:cs typeface="Arial" panose="020B0604020202020204" pitchFamily="34" charset="0"/>
                        </a:rPr>
                        <a:t>nguồn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gốc</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dòng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họ</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tổ</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tiên</a:t>
                      </a:r>
                      <a:r>
                        <a:rPr lang="en-US" sz="2800" dirty="0">
                          <a:effectLst/>
                          <a:latin typeface="Arial" panose="020B0604020202020204" pitchFamily="34" charset="0"/>
                          <a:ea typeface="Calibri" panose="020F0502020204030204" pitchFamily="34" charset="0"/>
                          <a:cs typeface="Arial" panose="020B0604020202020204" pitchFamily="34" charset="0"/>
                        </a:rPr>
                        <a:t> của mình.</a:t>
                      </a:r>
                    </a:p>
                  </a:txBody>
                  <a:tcPr marL="68580" marR="68580" marT="0" marB="0" anchor="ctr"/>
                </a:tc>
                <a:tc>
                  <a:txBody>
                    <a:bodyPr/>
                    <a:lstStyle/>
                    <a:p>
                      <a:pPr>
                        <a:lnSpc>
                          <a:spcPct val="150000"/>
                        </a:lnSpc>
                      </a:pPr>
                      <a:endParaRPr lang="en-US" sz="2800" dirty="0">
                        <a:latin typeface="Arial" panose="020B0604020202020204" pitchFamily="34" charset="0"/>
                        <a:cs typeface="Arial" panose="020B0604020202020204" pitchFamily="34" charset="0"/>
                      </a:endParaRPr>
                    </a:p>
                  </a:txBody>
                  <a:tcPr anchor="ctr"/>
                </a:tc>
                <a:tc>
                  <a:txBody>
                    <a:bodyPr/>
                    <a:lstStyle/>
                    <a:p>
                      <a:pPr>
                        <a:lnSpc>
                          <a:spcPct val="150000"/>
                        </a:lnSpc>
                      </a:pPr>
                      <a:endParaRPr lang="en-US" sz="2800" dirty="0">
                        <a:latin typeface="Arial" panose="020B0604020202020204" pitchFamily="34" charset="0"/>
                        <a:cs typeface="Arial" panose="020B0604020202020204" pitchFamily="34" charset="0"/>
                      </a:endParaRPr>
                    </a:p>
                  </a:txBody>
                  <a:tcPr anchor="ctr"/>
                </a:tc>
                <a:tc>
                  <a:txBody>
                    <a:bodyPr/>
                    <a:lstStyle/>
                    <a:p>
                      <a:pPr>
                        <a:lnSpc>
                          <a:spcPct val="150000"/>
                        </a:lnSpc>
                      </a:pP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88835431"/>
                  </a:ext>
                </a:extLst>
              </a:tr>
              <a:tr h="2277912">
                <a:tc>
                  <a:txBody>
                    <a:bodyPr/>
                    <a:lstStyle/>
                    <a:p>
                      <a:pPr marL="0" marR="0" algn="just">
                        <a:lnSpc>
                          <a:spcPct val="150000"/>
                        </a:lnSpc>
                        <a:spcBef>
                          <a:spcPts val="300"/>
                        </a:spcBef>
                        <a:spcAft>
                          <a:spcPts val="300"/>
                        </a:spcAft>
                      </a:pPr>
                      <a:r>
                        <a:rPr lang="en-US" sz="2800" dirty="0" err="1">
                          <a:effectLst/>
                          <a:latin typeface="Arial" panose="020B0604020202020204" pitchFamily="34" charset="0"/>
                          <a:ea typeface="Calibri" panose="020F0502020204030204" pitchFamily="34" charset="0"/>
                          <a:cs typeface="Arial" panose="020B0604020202020204" pitchFamily="34" charset="0"/>
                        </a:rPr>
                        <a:t>Nghề</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thủ</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công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truyền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thống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không</a:t>
                      </a:r>
                      <a:r>
                        <a:rPr lang="en-US" sz="2800" dirty="0">
                          <a:effectLst/>
                          <a:latin typeface="Arial" panose="020B0604020202020204" pitchFamily="34" charset="0"/>
                          <a:ea typeface="Calibri" panose="020F0502020204030204" pitchFamily="34" charset="0"/>
                          <a:cs typeface="Arial" panose="020B0604020202020204" pitchFamily="34" charset="0"/>
                        </a:rPr>
                        <a:t> còn là </a:t>
                      </a:r>
                      <a:r>
                        <a:rPr lang="en-US" sz="2800" dirty="0" err="1">
                          <a:effectLst/>
                          <a:latin typeface="Arial" panose="020B0604020202020204" pitchFamily="34" charset="0"/>
                          <a:ea typeface="Calibri" panose="020F0502020204030204" pitchFamily="34" charset="0"/>
                          <a:cs typeface="Arial" panose="020B0604020202020204" pitchFamily="34" charset="0"/>
                        </a:rPr>
                        <a:t>niềm</a:t>
                      </a:r>
                      <a:r>
                        <a:rPr lang="en-US" sz="2800" dirty="0">
                          <a:effectLst/>
                          <a:latin typeface="Arial" panose="020B0604020202020204" pitchFamily="34" charset="0"/>
                          <a:ea typeface="Calibri" panose="020F0502020204030204" pitchFamily="34" charset="0"/>
                          <a:cs typeface="Arial" panose="020B0604020202020204" pitchFamily="34" charset="0"/>
                        </a:rPr>
                        <a:t> tự </a:t>
                      </a:r>
                      <a:r>
                        <a:rPr lang="en-US" sz="2800" dirty="0" err="1">
                          <a:effectLst/>
                          <a:latin typeface="Arial" panose="020B0604020202020204" pitchFamily="34" charset="0"/>
                          <a:ea typeface="Calibri" panose="020F0502020204030204" pitchFamily="34" charset="0"/>
                          <a:cs typeface="Arial" panose="020B0604020202020204" pitchFamily="34" charset="0"/>
                        </a:rPr>
                        <a:t>hào</a:t>
                      </a:r>
                      <a:r>
                        <a:rPr lang="en-US" sz="2800" dirty="0">
                          <a:effectLst/>
                          <a:latin typeface="Arial" panose="020B0604020202020204" pitchFamily="34" charset="0"/>
                          <a:ea typeface="Calibri" panose="020F0502020204030204" pitchFamily="34" charset="0"/>
                          <a:cs typeface="Arial" panose="020B0604020202020204" pitchFamily="34" charset="0"/>
                        </a:rPr>
                        <a:t> của </a:t>
                      </a:r>
                      <a:r>
                        <a:rPr lang="en-US" sz="2800" dirty="0" err="1">
                          <a:effectLst/>
                          <a:latin typeface="Arial" panose="020B0604020202020204" pitchFamily="34" charset="0"/>
                          <a:ea typeface="Calibri" panose="020F0502020204030204" pitchFamily="34" charset="0"/>
                          <a:cs typeface="Arial" panose="020B0604020202020204" pitchFamily="34" charset="0"/>
                        </a:rPr>
                        <a:t>quê</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hương</a:t>
                      </a:r>
                      <a:r>
                        <a:rPr lang="en-US" sz="2800" dirty="0">
                          <a:effectLst/>
                          <a:latin typeface="Arial" panose="020B0604020202020204" pitchFamily="34" charset="0"/>
                          <a:ea typeface="Calibri" panose="020F0502020204030204" pitchFamily="34" charset="0"/>
                          <a:cs typeface="Arial" panose="020B0604020202020204" pitchFamily="34" charset="0"/>
                        </a:rPr>
                        <a:t> vì </a:t>
                      </a:r>
                      <a:r>
                        <a:rPr lang="en-US" sz="2800" dirty="0" err="1">
                          <a:effectLst/>
                          <a:latin typeface="Arial" panose="020B0604020202020204" pitchFamily="34" charset="0"/>
                          <a:ea typeface="Calibri" panose="020F0502020204030204" pitchFamily="34" charset="0"/>
                          <a:cs typeface="Arial" panose="020B0604020202020204" pitchFamily="34" charset="0"/>
                        </a:rPr>
                        <a:t>không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phù</a:t>
                      </a:r>
                      <a:r>
                        <a:rPr lang="en-US" sz="2800" dirty="0">
                          <a:effectLst/>
                          <a:latin typeface="Arial" panose="020B0604020202020204" pitchFamily="34" charset="0"/>
                          <a:ea typeface="Calibri" panose="020F0502020204030204" pitchFamily="34" charset="0"/>
                          <a:cs typeface="Arial" panose="020B0604020202020204" pitchFamily="34" charset="0"/>
                        </a:rPr>
                        <a:t> hợp với </a:t>
                      </a:r>
                      <a:r>
                        <a:rPr lang="en-US" sz="2800" dirty="0" err="1">
                          <a:effectLst/>
                          <a:latin typeface="Arial" panose="020B0604020202020204" pitchFamily="34" charset="0"/>
                          <a:ea typeface="Calibri" panose="020F0502020204030204" pitchFamily="34" charset="0"/>
                          <a:cs typeface="Arial" panose="020B0604020202020204" pitchFamily="34" charset="0"/>
                        </a:rPr>
                        <a:t>cuộc</a:t>
                      </a:r>
                      <a:r>
                        <a:rPr lang="en-US" sz="2800" dirty="0">
                          <a:effectLst/>
                          <a:latin typeface="Arial" panose="020B0604020202020204" pitchFamily="34" charset="0"/>
                          <a:ea typeface="Calibri" panose="020F0502020204030204" pitchFamily="34" charset="0"/>
                          <a:cs typeface="Arial" panose="020B0604020202020204" pitchFamily="34" charset="0"/>
                        </a:rPr>
                        <a:t> sống </a:t>
                      </a:r>
                      <a:r>
                        <a:rPr lang="en-US" sz="2800" dirty="0" err="1">
                          <a:effectLst/>
                          <a:latin typeface="Arial" panose="020B0604020202020204" pitchFamily="34" charset="0"/>
                          <a:ea typeface="Calibri" panose="020F0502020204030204" pitchFamily="34" charset="0"/>
                          <a:cs typeface="Arial" panose="020B0604020202020204" pitchFamily="34" charset="0"/>
                        </a:rPr>
                        <a:t>hiện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đại</a:t>
                      </a:r>
                      <a:r>
                        <a:rPr lang="en-US"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tc>
                <a:tc>
                  <a:txBody>
                    <a:bodyPr/>
                    <a:lstStyle/>
                    <a:p>
                      <a:pPr>
                        <a:lnSpc>
                          <a:spcPct val="150000"/>
                        </a:lnSpc>
                      </a:pPr>
                      <a:endParaRPr lang="en-US" sz="2800" dirty="0">
                        <a:latin typeface="Arial" panose="020B0604020202020204" pitchFamily="34" charset="0"/>
                        <a:cs typeface="Arial" panose="020B0604020202020204" pitchFamily="34" charset="0"/>
                      </a:endParaRPr>
                    </a:p>
                  </a:txBody>
                  <a:tcPr anchor="ctr"/>
                </a:tc>
                <a:tc>
                  <a:txBody>
                    <a:bodyPr/>
                    <a:lstStyle/>
                    <a:p>
                      <a:pPr>
                        <a:lnSpc>
                          <a:spcPct val="150000"/>
                        </a:lnSpc>
                      </a:pPr>
                      <a:endParaRPr lang="en-US" sz="2800">
                        <a:latin typeface="Arial" panose="020B0604020202020204" pitchFamily="34" charset="0"/>
                        <a:cs typeface="Arial" panose="020B0604020202020204" pitchFamily="34" charset="0"/>
                      </a:endParaRPr>
                    </a:p>
                  </a:txBody>
                  <a:tcPr anchor="ctr"/>
                </a:tc>
                <a:tc>
                  <a:txBody>
                    <a:bodyPr/>
                    <a:lstStyle/>
                    <a:p>
                      <a:pPr>
                        <a:lnSpc>
                          <a:spcPct val="150000"/>
                        </a:lnSpc>
                      </a:pP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83416545"/>
                  </a:ext>
                </a:extLst>
              </a:tr>
              <a:tr h="1717000">
                <a:tc>
                  <a:txBody>
                    <a:bodyPr/>
                    <a:lstStyle/>
                    <a:p>
                      <a:pPr marL="0" marR="0" algn="just">
                        <a:lnSpc>
                          <a:spcPct val="150000"/>
                        </a:lnSpc>
                        <a:spcBef>
                          <a:spcPts val="300"/>
                        </a:spcBef>
                        <a:spcAft>
                          <a:spcPts val="300"/>
                        </a:spcAft>
                      </a:pPr>
                      <a:r>
                        <a:rPr lang="en-US" sz="2800" dirty="0" err="1">
                          <a:effectLst/>
                          <a:latin typeface="Arial" panose="020B0604020202020204" pitchFamily="34" charset="0"/>
                          <a:ea typeface="Calibri" panose="020F0502020204030204" pitchFamily="34" charset="0"/>
                          <a:cs typeface="Arial" panose="020B0604020202020204" pitchFamily="34" charset="0"/>
                        </a:rPr>
                        <a:t>Truyện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dân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gian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và</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những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làn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điệu</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dân</a:t>
                      </a:r>
                      <a:r>
                        <a:rPr lang="en-US" sz="2800" dirty="0">
                          <a:effectLst/>
                          <a:latin typeface="Arial" panose="020B0604020202020204" pitchFamily="34" charset="0"/>
                          <a:ea typeface="Calibri" panose="020F0502020204030204" pitchFamily="34" charset="0"/>
                          <a:cs typeface="Arial" panose="020B0604020202020204" pitchFamily="34" charset="0"/>
                        </a:rPr>
                        <a:t> ca địa </a:t>
                      </a:r>
                      <a:r>
                        <a:rPr lang="en-US" sz="2800" dirty="0" err="1">
                          <a:effectLst/>
                          <a:latin typeface="Arial" panose="020B0604020202020204" pitchFamily="34" charset="0"/>
                          <a:ea typeface="Calibri" panose="020F0502020204030204" pitchFamily="34" charset="0"/>
                          <a:cs typeface="Arial" panose="020B0604020202020204" pitchFamily="34" charset="0"/>
                        </a:rPr>
                        <a:t>phương</a:t>
                      </a:r>
                      <a:r>
                        <a:rPr lang="en-US" sz="2800" dirty="0">
                          <a:effectLst/>
                          <a:latin typeface="Arial" panose="020B0604020202020204" pitchFamily="34" charset="0"/>
                          <a:ea typeface="Calibri" panose="020F0502020204030204" pitchFamily="34" charset="0"/>
                          <a:cs typeface="Arial" panose="020B0604020202020204" pitchFamily="34" charset="0"/>
                        </a:rPr>
                        <a:t> là một phần của </a:t>
                      </a:r>
                      <a:r>
                        <a:rPr lang="en-US" sz="2800" dirty="0" err="1">
                          <a:effectLst/>
                          <a:latin typeface="Arial" panose="020B0604020202020204" pitchFamily="34" charset="0"/>
                          <a:ea typeface="Calibri" panose="020F0502020204030204" pitchFamily="34" charset="0"/>
                          <a:cs typeface="Arial" panose="020B0604020202020204" pitchFamily="34" charset="0"/>
                        </a:rPr>
                        <a:t>truyền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thống</a:t>
                      </a:r>
                      <a:r>
                        <a:rPr lang="en-US" sz="2800" dirty="0">
                          <a:effectLst/>
                          <a:latin typeface="Arial" panose="020B0604020202020204" pitchFamily="34" charset="0"/>
                          <a:ea typeface="Calibri" panose="020F0502020204030204" pitchFamily="34" charset="0"/>
                          <a:cs typeface="Arial" panose="020B0604020202020204" pitchFamily="34" charset="0"/>
                        </a:rPr>
                        <a:t> văn hóa </a:t>
                      </a:r>
                      <a:r>
                        <a:rPr lang="en-US" sz="2800" dirty="0" err="1">
                          <a:effectLst/>
                          <a:latin typeface="Arial" panose="020B0604020202020204" pitchFamily="34" charset="0"/>
                          <a:ea typeface="Calibri" panose="020F0502020204030204" pitchFamily="34" charset="0"/>
                          <a:cs typeface="Arial" panose="020B0604020202020204" pitchFamily="34" charset="0"/>
                        </a:rPr>
                        <a:t>quê</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hương</a:t>
                      </a:r>
                      <a:r>
                        <a:rPr lang="en-US" sz="28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tc>
                <a:tc>
                  <a:txBody>
                    <a:bodyPr/>
                    <a:lstStyle/>
                    <a:p>
                      <a:pPr>
                        <a:lnSpc>
                          <a:spcPct val="150000"/>
                        </a:lnSpc>
                      </a:pPr>
                      <a:endParaRPr lang="en-US" sz="2800" dirty="0">
                        <a:latin typeface="Arial" panose="020B0604020202020204" pitchFamily="34" charset="0"/>
                        <a:cs typeface="Arial" panose="020B0604020202020204" pitchFamily="34" charset="0"/>
                      </a:endParaRPr>
                    </a:p>
                  </a:txBody>
                  <a:tcPr anchor="ctr"/>
                </a:tc>
                <a:tc>
                  <a:txBody>
                    <a:bodyPr/>
                    <a:lstStyle/>
                    <a:p>
                      <a:pPr>
                        <a:lnSpc>
                          <a:spcPct val="150000"/>
                        </a:lnSpc>
                      </a:pPr>
                      <a:endParaRPr lang="en-US" sz="2800" dirty="0">
                        <a:latin typeface="Arial" panose="020B0604020202020204" pitchFamily="34" charset="0"/>
                        <a:cs typeface="Arial" panose="020B0604020202020204" pitchFamily="34" charset="0"/>
                      </a:endParaRPr>
                    </a:p>
                  </a:txBody>
                  <a:tcPr anchor="ctr"/>
                </a:tc>
                <a:tc>
                  <a:txBody>
                    <a:bodyPr/>
                    <a:lstStyle/>
                    <a:p>
                      <a:pPr>
                        <a:lnSpc>
                          <a:spcPct val="150000"/>
                        </a:lnSpc>
                      </a:pP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88550168"/>
                  </a:ext>
                </a:extLst>
              </a:tr>
            </a:tbl>
          </a:graphicData>
        </a:graphic>
      </p:graphicFrame>
      <p:pic>
        <p:nvPicPr>
          <p:cNvPr id="8"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94192">
            <a:off x="-269221" y="140415"/>
            <a:ext cx="2538400" cy="1398428"/>
          </a:xfrm>
          <a:prstGeom prst="rect">
            <a:avLst/>
          </a:prstGeom>
        </p:spPr>
      </p:pic>
      <p:sp>
        <p:nvSpPr>
          <p:cNvPr id="4" name="Rectangle 3"/>
          <p:cNvSpPr/>
          <p:nvPr/>
        </p:nvSpPr>
        <p:spPr>
          <a:xfrm>
            <a:off x="10820400" y="3170991"/>
            <a:ext cx="6476309" cy="2031325"/>
          </a:xfrm>
          <a:prstGeom prst="rect">
            <a:avLst/>
          </a:prstGeom>
        </p:spPr>
        <p:txBody>
          <a:bodyPr wrap="square">
            <a:spAutoFit/>
          </a:bodyPr>
          <a:lstStyle/>
          <a:p>
            <a:pPr algn="just">
              <a:lnSpc>
                <a:spcPct val="150000"/>
              </a:lnSpc>
            </a:pPr>
            <a:r>
              <a:rPr lang="en-US" sz="2800" dirty="0" err="1">
                <a:latin typeface="Arial" panose="020B0604020202020204" pitchFamily="34" charset="0"/>
                <a:ea typeface="Calibri" panose="020F0502020204030204" pitchFamily="34" charset="0"/>
                <a:cs typeface="Arial" panose="020B0604020202020204" pitchFamily="34" charset="0"/>
              </a:rPr>
              <a:t>Quê</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hương</a:t>
            </a:r>
            <a:r>
              <a:rPr lang="en-US" sz="2800" dirty="0">
                <a:latin typeface="Arial" panose="020B0604020202020204" pitchFamily="34" charset="0"/>
                <a:ea typeface="Calibri" panose="020F0502020204030204" pitchFamily="34" charset="0"/>
                <a:cs typeface="Arial" panose="020B0604020202020204" pitchFamily="34" charset="0"/>
              </a:rPr>
              <a:t> là </a:t>
            </a:r>
            <a:r>
              <a:rPr lang="en-US" sz="2800" dirty="0" err="1">
                <a:latin typeface="Arial" panose="020B0604020202020204" pitchFamily="34" charset="0"/>
                <a:ea typeface="Calibri" panose="020F0502020204030204" pitchFamily="34" charset="0"/>
                <a:cs typeface="Arial" panose="020B0604020202020204" pitchFamily="34" charset="0"/>
              </a:rPr>
              <a:t>gốc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rễ</a:t>
            </a:r>
            <a:r>
              <a:rPr lang="en-US" sz="2800" dirty="0">
                <a:latin typeface="Arial" panose="020B0604020202020204" pitchFamily="34" charset="0"/>
                <a:ea typeface="Calibri" panose="020F0502020204030204" pitchFamily="34" charset="0"/>
                <a:cs typeface="Arial" panose="020B0604020202020204" pitchFamily="34" charset="0"/>
              </a:rPr>
              <a:t> của </a:t>
            </a:r>
            <a:r>
              <a:rPr lang="en-US" sz="2800" dirty="0" err="1">
                <a:latin typeface="Arial" panose="020B0604020202020204" pitchFamily="34" charset="0"/>
                <a:ea typeface="Calibri" panose="020F0502020204030204" pitchFamily="34" charset="0"/>
                <a:cs typeface="Arial" panose="020B0604020202020204" pitchFamily="34" charset="0"/>
              </a:rPr>
              <a:t>gia</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đình</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dòng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họ</a:t>
            </a:r>
            <a:r>
              <a:rPr lang="en-US" sz="2800" dirty="0">
                <a:latin typeface="Arial" panose="020B0604020202020204" pitchFamily="34" charset="0"/>
                <a:ea typeface="Calibri" panose="020F0502020204030204" pitchFamily="34" charset="0"/>
                <a:cs typeface="Arial" panose="020B0604020202020204" pitchFamily="34" charset="0"/>
              </a:rPr>
              <a:t> của mình, là </a:t>
            </a:r>
            <a:r>
              <a:rPr lang="en-US" sz="2800" dirty="0" err="1">
                <a:latin typeface="Arial" panose="020B0604020202020204" pitchFamily="34" charset="0"/>
                <a:ea typeface="Calibri" panose="020F0502020204030204" pitchFamily="34" charset="0"/>
                <a:cs typeface="Arial" panose="020B0604020202020204" pitchFamily="34" charset="0"/>
              </a:rPr>
              <a:t>nơi</a:t>
            </a:r>
            <a:r>
              <a:rPr lang="en-US" sz="2800" dirty="0">
                <a:latin typeface="Arial" panose="020B0604020202020204" pitchFamily="34" charset="0"/>
                <a:ea typeface="Calibri" panose="020F0502020204030204" pitchFamily="34" charset="0"/>
                <a:cs typeface="Arial" panose="020B0604020202020204" pitchFamily="34" charset="0"/>
              </a:rPr>
              <a:t> mình, ông bà, bố mẹ </a:t>
            </a:r>
            <a:r>
              <a:rPr lang="en-US" sz="2800" dirty="0" err="1">
                <a:latin typeface="Arial" panose="020B0604020202020204" pitchFamily="34" charset="0"/>
                <a:ea typeface="Calibri" panose="020F0502020204030204" pitchFamily="34" charset="0"/>
                <a:cs typeface="Arial" panose="020B0604020202020204" pitchFamily="34" charset="0"/>
              </a:rPr>
              <a:t>được</a:t>
            </a:r>
            <a:r>
              <a:rPr lang="en-US" sz="2800" dirty="0">
                <a:latin typeface="Arial" panose="020B0604020202020204" pitchFamily="34" charset="0"/>
                <a:ea typeface="Calibri" panose="020F0502020204030204" pitchFamily="34" charset="0"/>
                <a:cs typeface="Arial" panose="020B0604020202020204" pitchFamily="34" charset="0"/>
              </a:rPr>
              <a:t> sinh </a:t>
            </a:r>
            <a:r>
              <a:rPr lang="en-US" sz="2800" dirty="0" err="1">
                <a:latin typeface="Arial" panose="020B0604020202020204" pitchFamily="34" charset="0"/>
                <a:ea typeface="Calibri" panose="020F0502020204030204" pitchFamily="34" charset="0"/>
                <a:cs typeface="Arial" panose="020B0604020202020204" pitchFamily="34" charset="0"/>
              </a:rPr>
              <a:t>ra.</a:t>
            </a:r>
            <a:endParaRPr lang="en-US" sz="2800" dirty="0">
              <a:latin typeface="Arial" panose="020B0604020202020204" pitchFamily="34" charset="0"/>
              <a:cs typeface="Arial" panose="020B0604020202020204" pitchFamily="34" charset="0"/>
            </a:endParaRPr>
          </a:p>
        </p:txBody>
      </p:sp>
      <p:sp>
        <p:nvSpPr>
          <p:cNvPr id="13" name="Rectangle 12"/>
          <p:cNvSpPr/>
          <p:nvPr/>
        </p:nvSpPr>
        <p:spPr>
          <a:xfrm>
            <a:off x="10820399" y="5042237"/>
            <a:ext cx="6476309" cy="2597827"/>
          </a:xfrm>
          <a:prstGeom prst="rect">
            <a:avLst/>
          </a:prstGeom>
        </p:spPr>
        <p:txBody>
          <a:bodyPr wrap="square">
            <a:spAutoFit/>
          </a:bodyPr>
          <a:lstStyle/>
          <a:p>
            <a:pPr algn="just">
              <a:lnSpc>
                <a:spcPct val="150000"/>
              </a:lnSpc>
            </a:pPr>
            <a:r>
              <a:rPr lang="vi-VN" sz="2800" dirty="0">
                <a:ea typeface="Calibri" panose="020F0502020204030204" pitchFamily="34" charset="0"/>
                <a:cs typeface="Arial" panose="020B0604020202020204" pitchFamily="34" charset="0"/>
              </a:rPr>
              <a:t>Nghề thủ công truyền thống là một nét đẹp truyền thống của địa phương, mang đến bản sắc riêng  và là niềm tự hào của truyền thống quê hương. </a:t>
            </a:r>
            <a:endParaRPr lang="en-US" sz="2800" dirty="0">
              <a:latin typeface="Arial" panose="020B0604020202020204" pitchFamily="34" charset="0"/>
              <a:cs typeface="Arial" panose="020B0604020202020204" pitchFamily="34" charset="0"/>
            </a:endParaRPr>
          </a:p>
        </p:txBody>
      </p:sp>
      <p:sp>
        <p:nvSpPr>
          <p:cNvPr id="16" name="Rectangle 15"/>
          <p:cNvSpPr/>
          <p:nvPr/>
        </p:nvSpPr>
        <p:spPr>
          <a:xfrm>
            <a:off x="10820399" y="7437058"/>
            <a:ext cx="6476309" cy="2031325"/>
          </a:xfrm>
          <a:prstGeom prst="rect">
            <a:avLst/>
          </a:prstGeom>
        </p:spPr>
        <p:txBody>
          <a:bodyPr wrap="square">
            <a:spAutoFit/>
          </a:bodyPr>
          <a:lstStyle/>
          <a:p>
            <a:pPr algn="just">
              <a:lnSpc>
                <a:spcPct val="150000"/>
              </a:lnSpc>
            </a:pPr>
            <a:r>
              <a:rPr lang="vi-VN" sz="2800" dirty="0">
                <a:ea typeface="Calibri" panose="020F0502020204030204" pitchFamily="34" charset="0"/>
                <a:cs typeface="Arial" panose="020B0604020202020204" pitchFamily="34" charset="0"/>
              </a:rPr>
              <a:t>Những câu chuyện, làm điệu dân ca </a:t>
            </a:r>
            <a:r>
              <a:rPr lang="vi-VN" sz="2800" dirty="0" smtClean="0">
                <a:ea typeface="Calibri" panose="020F0502020204030204" pitchFamily="34" charset="0"/>
                <a:cs typeface="Arial" panose="020B0604020202020204" pitchFamily="34" charset="0"/>
              </a:rPr>
              <a:t>góp </a:t>
            </a:r>
            <a:r>
              <a:rPr lang="vi-VN" sz="2800" dirty="0">
                <a:ea typeface="Calibri" panose="020F0502020204030204" pitchFamily="34" charset="0"/>
                <a:cs typeface="Arial" panose="020B0604020202020204" pitchFamily="34" charset="0"/>
              </a:rPr>
              <a:t>phần tạo nên bản sắc văn hóa riêng có của địa phương </a:t>
            </a:r>
            <a:r>
              <a:rPr lang="vi-VN" sz="2800" dirty="0" smtClean="0">
                <a:ea typeface="Calibri" panose="020F0502020204030204" pitchFamily="34" charset="0"/>
                <a:cs typeface="Arial" panose="020B0604020202020204" pitchFamily="34" charset="0"/>
              </a:rPr>
              <a:t>đó.</a:t>
            </a:r>
            <a:endParaRPr lang="en-US" sz="2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62800" y="3376173"/>
            <a:ext cx="1316885" cy="1316885"/>
          </a:xfrm>
          <a:prstGeom prst="rect">
            <a:avLst/>
          </a:prstGeom>
        </p:spPr>
      </p:pic>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86733" y="5750764"/>
            <a:ext cx="1716968" cy="1180772"/>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62799" y="7640064"/>
            <a:ext cx="1316885" cy="1316885"/>
          </a:xfrm>
          <a:prstGeom prst="rect">
            <a:avLst/>
          </a:prstGeom>
        </p:spPr>
      </p:pic>
    </p:spTree>
    <p:extLst>
      <p:ext uri="{BB962C8B-B14F-4D97-AF65-F5344CB8AC3E}">
        <p14:creationId xmlns:p14="http://schemas.microsoft.com/office/powerpoint/2010/main" val="409549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020535" y="0"/>
            <a:ext cx="2286000" cy="169164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23785">
            <a:off x="125481" y="8908711"/>
            <a:ext cx="1415731" cy="1227825"/>
          </a:xfrm>
          <a:prstGeom prst="rect">
            <a:avLst/>
          </a:prstGeom>
        </p:spPr>
      </p:pic>
      <p:sp>
        <p:nvSpPr>
          <p:cNvPr id="17" name="TextBox 16"/>
          <p:cNvSpPr txBox="1"/>
          <p:nvPr/>
        </p:nvSpPr>
        <p:spPr>
          <a:xfrm>
            <a:off x="6858000" y="571500"/>
            <a:ext cx="3810000" cy="800219"/>
          </a:xfrm>
          <a:prstGeom prst="rect">
            <a:avLst/>
          </a:prstGeom>
        </p:spPr>
        <p:txBody>
          <a:bodyPr wrap="square" lIns="0" tIns="0" rIns="0" bIns="0" rtlCol="0" anchor="t">
            <a:spAutoFit/>
          </a:bodyPr>
          <a:lstStyle/>
          <a:p>
            <a:pPr marL="0" lvl="0" indent="0" algn="ctr">
              <a:spcBef>
                <a:spcPct val="0"/>
              </a:spcBef>
            </a:pPr>
            <a:r>
              <a:rPr lang="vi-VN" sz="5200" b="1" dirty="0" smtClean="0">
                <a:solidFill>
                  <a:srgbClr val="FF0000"/>
                </a:solidFill>
                <a:latin typeface="Arial" panose="020B0604020202020204" pitchFamily="34" charset="0"/>
                <a:cs typeface="Arial" panose="020B0604020202020204" pitchFamily="34" charset="0"/>
              </a:rPr>
              <a:t>BÀI TẬP 2</a:t>
            </a:r>
            <a:endParaRPr lang="en-US" sz="5200" b="1" u="none" dirty="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849822" y="1343916"/>
            <a:ext cx="15849600" cy="3208571"/>
          </a:xfrm>
          <a:prstGeom prst="rect">
            <a:avLst/>
          </a:prstGeom>
          <a:noFill/>
        </p:spPr>
        <p:txBody>
          <a:bodyPr wrap="square" rtlCol="0">
            <a:spAutoFit/>
          </a:bodyPr>
          <a:lstStyle/>
          <a:p>
            <a:pPr algn="just">
              <a:lnSpc>
                <a:spcPct val="150000"/>
              </a:lnSpc>
            </a:pPr>
            <a:r>
              <a:rPr lang="vi-VN" sz="4500" b="1" dirty="0" smtClean="0"/>
              <a:t>Em hãy liệt kê những việc nên làm, những việc không nên làm để giữ gìn và phát huy truyền thống tốt đẹp của quê hương theo gợi ý dưới đây:</a:t>
            </a:r>
            <a:endParaRPr lang="en-US" sz="4500" b="1" dirty="0"/>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413422" y="5896403"/>
            <a:ext cx="4572000" cy="457200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861020228"/>
              </p:ext>
            </p:extLst>
          </p:nvPr>
        </p:nvGraphicFramePr>
        <p:xfrm>
          <a:off x="1021588" y="4776508"/>
          <a:ext cx="14782800" cy="2540000"/>
        </p:xfrm>
        <a:graphic>
          <a:graphicData uri="http://schemas.openxmlformats.org/drawingml/2006/table">
            <a:tbl>
              <a:tblPr firstRow="1" bandRow="1">
                <a:tableStyleId>{5940675A-B579-460E-94D1-54222C63F5DA}</a:tableStyleId>
              </a:tblPr>
              <a:tblGrid>
                <a:gridCol w="7467600">
                  <a:extLst>
                    <a:ext uri="{9D8B030D-6E8A-4147-A177-3AD203B41FA5}">
                      <a16:colId xmlns:a16="http://schemas.microsoft.com/office/drawing/2014/main" val="201178406"/>
                    </a:ext>
                  </a:extLst>
                </a:gridCol>
                <a:gridCol w="7315200">
                  <a:extLst>
                    <a:ext uri="{9D8B030D-6E8A-4147-A177-3AD203B41FA5}">
                      <a16:colId xmlns:a16="http://schemas.microsoft.com/office/drawing/2014/main" val="2073975987"/>
                    </a:ext>
                  </a:extLst>
                </a:gridCol>
              </a:tblGrid>
              <a:tr h="1270000">
                <a:tc>
                  <a:txBody>
                    <a:bodyPr/>
                    <a:lstStyle/>
                    <a:p>
                      <a:pPr algn="ctr"/>
                      <a:r>
                        <a:rPr lang="vi-VN" sz="4200" b="1" dirty="0" smtClean="0"/>
                        <a:t>Việc</a:t>
                      </a:r>
                      <a:r>
                        <a:rPr lang="vi-VN" sz="4200" b="1" baseline="0" dirty="0" smtClean="0"/>
                        <a:t> nên làm</a:t>
                      </a:r>
                      <a:endParaRPr lang="en-US" sz="4200" b="1" dirty="0"/>
                    </a:p>
                  </a:txBody>
                  <a:tcPr anchor="ctr">
                    <a:solidFill>
                      <a:schemeClr val="accent6">
                        <a:lumMod val="20000"/>
                        <a:lumOff val="80000"/>
                      </a:schemeClr>
                    </a:solidFill>
                  </a:tcPr>
                </a:tc>
                <a:tc>
                  <a:txBody>
                    <a:bodyPr/>
                    <a:lstStyle/>
                    <a:p>
                      <a:pPr algn="ctr"/>
                      <a:r>
                        <a:rPr lang="vi-VN" sz="4200" b="1" dirty="0" smtClean="0"/>
                        <a:t>Việc</a:t>
                      </a:r>
                      <a:r>
                        <a:rPr lang="vi-VN" sz="4200" b="1" baseline="0" dirty="0" smtClean="0"/>
                        <a:t> không nên làm</a:t>
                      </a:r>
                      <a:endParaRPr lang="en-US" sz="4200" b="1" dirty="0"/>
                    </a:p>
                  </a:txBody>
                  <a:tcPr anchor="ctr">
                    <a:solidFill>
                      <a:schemeClr val="accent6">
                        <a:lumMod val="20000"/>
                        <a:lumOff val="80000"/>
                      </a:schemeClr>
                    </a:solidFill>
                  </a:tcPr>
                </a:tc>
                <a:extLst>
                  <a:ext uri="{0D108BD9-81ED-4DB2-BD59-A6C34878D82A}">
                    <a16:rowId xmlns:a16="http://schemas.microsoft.com/office/drawing/2014/main" val="3427112888"/>
                  </a:ext>
                </a:extLst>
              </a:tr>
              <a:tr h="1270000">
                <a:tc>
                  <a:txBody>
                    <a:bodyPr/>
                    <a:lstStyle/>
                    <a:p>
                      <a:pPr algn="ctr"/>
                      <a:endParaRPr lang="en-US" sz="4200" dirty="0"/>
                    </a:p>
                  </a:txBody>
                  <a:tcPr anchor="ctr"/>
                </a:tc>
                <a:tc>
                  <a:txBody>
                    <a:bodyPr/>
                    <a:lstStyle/>
                    <a:p>
                      <a:pPr algn="ctr"/>
                      <a:endParaRPr lang="en-US" sz="4200" dirty="0"/>
                    </a:p>
                  </a:txBody>
                  <a:tcPr anchor="ctr"/>
                </a:tc>
                <a:extLst>
                  <a:ext uri="{0D108BD9-81ED-4DB2-BD59-A6C34878D82A}">
                    <a16:rowId xmlns:a16="http://schemas.microsoft.com/office/drawing/2014/main" val="2412518495"/>
                  </a:ext>
                </a:extLst>
              </a:tr>
            </a:tbl>
          </a:graphicData>
        </a:graphic>
      </p:graphicFrame>
      <p:pic>
        <p:nvPicPr>
          <p:cNvPr id="11" name="Picture 2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0" y="156960"/>
            <a:ext cx="1723296" cy="1629298"/>
          </a:xfrm>
          <a:prstGeom prst="rect">
            <a:avLst/>
          </a:prstGeom>
        </p:spPr>
      </p:pic>
    </p:spTree>
    <p:extLst>
      <p:ext uri="{BB962C8B-B14F-4D97-AF65-F5344CB8AC3E}">
        <p14:creationId xmlns:p14="http://schemas.microsoft.com/office/powerpoint/2010/main" val="4039553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a:xfrm>
            <a:off x="4514123" y="1141433"/>
            <a:ext cx="12418260" cy="432819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828755">
              <a:lnSpc>
                <a:spcPct val="150000"/>
              </a:lnSpc>
            </a:pPr>
            <a:r>
              <a:rPr lang="vi-VN" sz="5600" b="1" dirty="0" smtClean="0">
                <a:solidFill>
                  <a:srgbClr val="FFFF00"/>
                </a:solidFill>
                <a:latin typeface="Arial" panose="020B0604020202020204" pitchFamily="34" charset="0"/>
                <a:cs typeface="Arial" panose="020B0604020202020204" pitchFamily="34" charset="0"/>
                <a:sym typeface="Arial"/>
              </a:rPr>
              <a:t>Bánh mì cay, dừa dầm, chả chìa Hạ Lũng là đặc sản nổi tiếng của tỉnh nào nước ta?</a:t>
            </a:r>
            <a:endParaRPr lang="en-US" sz="5600" dirty="0">
              <a:solidFill>
                <a:srgbClr val="00FF00"/>
              </a:solidFill>
              <a:latin typeface="Arial" panose="020B0604020202020204" pitchFamily="34" charset="0"/>
              <a:cs typeface="Arial" panose="020B0604020202020204" pitchFamily="34" charset="0"/>
              <a:sym typeface="Arial"/>
            </a:endParaRPr>
          </a:p>
        </p:txBody>
      </p:sp>
      <p:grpSp>
        <p:nvGrpSpPr>
          <p:cNvPr id="61" name="Group 60"/>
          <p:cNvGrpSpPr/>
          <p:nvPr/>
        </p:nvGrpSpPr>
        <p:grpSpPr>
          <a:xfrm>
            <a:off x="4229968" y="947200"/>
            <a:ext cx="581687" cy="4686914"/>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dirty="0">
                  <a:solidFill>
                    <a:prstClr val="white"/>
                  </a:solidFill>
                  <a:latin typeface="Calibri"/>
                  <a:sym typeface="Aria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828755"/>
              <a:endParaRPr lang="en-US" sz="2700">
                <a:solidFill>
                  <a:prstClr val="black"/>
                </a:solidFill>
                <a:latin typeface="Calibri"/>
                <a:sym typeface="Arial"/>
              </a:endParaRPr>
            </a:p>
          </p:txBody>
        </p:sp>
      </p:grpSp>
      <p:sp>
        <p:nvSpPr>
          <p:cNvPr id="58" name="Left Bracket 57"/>
          <p:cNvSpPr/>
          <p:nvPr/>
        </p:nvSpPr>
        <p:spPr>
          <a:xfrm flipH="1">
            <a:off x="16611127" y="1065373"/>
            <a:ext cx="321257" cy="4686914"/>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828755"/>
            <a:endParaRPr lang="en-US" sz="2700">
              <a:solidFill>
                <a:prstClr val="black"/>
              </a:solidFill>
              <a:latin typeface="Calibri"/>
              <a:sym typeface="Arial"/>
            </a:endParaRPr>
          </a:p>
        </p:txBody>
      </p:sp>
      <p:grpSp>
        <p:nvGrpSpPr>
          <p:cNvPr id="8" name="Group 7"/>
          <p:cNvGrpSpPr/>
          <p:nvPr/>
        </p:nvGrpSpPr>
        <p:grpSpPr>
          <a:xfrm>
            <a:off x="2875521" y="2062462"/>
            <a:ext cx="683922" cy="4882778"/>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dirty="0">
                  <a:solidFill>
                    <a:prstClr val="white"/>
                  </a:solidFill>
                  <a:latin typeface="Calibri"/>
                  <a:sym typeface="Aria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grpSp>
      <p:grpSp>
        <p:nvGrpSpPr>
          <p:cNvPr id="31" name="Group 30"/>
          <p:cNvGrpSpPr/>
          <p:nvPr/>
        </p:nvGrpSpPr>
        <p:grpSpPr>
          <a:xfrm>
            <a:off x="3126652" y="5880893"/>
            <a:ext cx="11508659" cy="3982013"/>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55"/>
                <a:endParaRPr lang="en-US" sz="3000" dirty="0">
                  <a:solidFill>
                    <a:prstClr val="white"/>
                  </a:solidFill>
                  <a:latin typeface="Times New Roman" panose="02020603050405020304" pitchFamily="18" charset="0"/>
                  <a:cs typeface="Times New Roman" panose="02020603050405020304" pitchFamily="18" charset="0"/>
                  <a:sym typeface="Arial"/>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en-US" sz="3000" b="1" dirty="0">
                    <a:solidFill>
                      <a:srgbClr val="FF0000"/>
                    </a:solidFill>
                    <a:latin typeface="Arial" panose="020B0604020202020204" pitchFamily="34" charset="0"/>
                    <a:cs typeface="Arial" panose="020B0604020202020204" pitchFamily="34" charset="0"/>
                    <a:sym typeface="Arial"/>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vi-VN" sz="8500" b="1" dirty="0" smtClean="0">
                  <a:solidFill>
                    <a:prstClr val="white"/>
                  </a:solidFill>
                  <a:latin typeface="Arial" panose="020B0604020202020204" pitchFamily="34" charset="0"/>
                  <a:cs typeface="Arial" panose="020B0604020202020204" pitchFamily="34" charset="0"/>
                  <a:sym typeface="Arial"/>
                </a:rPr>
                <a:t>HẢI PHÒNG</a:t>
              </a:r>
              <a:endParaRPr lang="en-US" sz="8500" b="1" dirty="0">
                <a:solidFill>
                  <a:prstClr val="white"/>
                </a:solidFill>
                <a:latin typeface="Arial" panose="020B0604020202020204" pitchFamily="34" charset="0"/>
                <a:cs typeface="Arial" panose="020B0604020202020204" pitchFamily="34" charset="0"/>
                <a:sym typeface="Arial"/>
              </a:endParaRPr>
            </a:p>
          </p:txBody>
        </p:sp>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2433264" y="456599"/>
            <a:ext cx="1623432" cy="1623432"/>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9000" b="1" dirty="0">
                <a:solidFill>
                  <a:srgbClr val="008CF5"/>
                </a:solidFill>
                <a:latin typeface="Arial" panose="020B0604020202020204" pitchFamily="34" charset="0"/>
                <a:cs typeface="Arial" panose="020B0604020202020204" pitchFamily="34" charset="0"/>
                <a:sym typeface="Arial"/>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84795" y="277250"/>
              <a:ext cx="480046" cy="830997"/>
            </a:xfrm>
            <a:prstGeom prst="rect">
              <a:avLst/>
            </a:prstGeom>
            <a:noFill/>
          </p:spPr>
          <p:txBody>
            <a:bodyPr wrap="none" rtlCol="0">
              <a:spAutoFit/>
            </a:bodyPr>
            <a:lstStyle/>
            <a:p>
              <a:pPr algn="ctr" defTabSz="1828755"/>
              <a:r>
                <a:rPr lang="en-US" sz="75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sym typeface="Arial"/>
                </a:rPr>
                <a:t>1</a:t>
              </a:r>
            </a:p>
          </p:txBody>
        </p:sp>
      </p:grpSp>
      <p:sp>
        <p:nvSpPr>
          <p:cNvPr id="35" name="Parallelogram 34"/>
          <p:cNvSpPr/>
          <p:nvPr/>
        </p:nvSpPr>
        <p:spPr>
          <a:xfrm flipH="1">
            <a:off x="14635307" y="9776864"/>
            <a:ext cx="1725018" cy="51014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en-US" sz="1500" b="1" dirty="0">
                <a:solidFill>
                  <a:srgbClr val="FF0000"/>
                </a:solidFill>
                <a:latin typeface="Arial" panose="020B0604020202020204" pitchFamily="34" charset="0"/>
                <a:cs typeface="Arial" panose="020B0604020202020204" pitchFamily="34" charset="0"/>
                <a:sym typeface="Arial"/>
              </a:rPr>
              <a:t>Answer</a:t>
            </a:r>
          </a:p>
        </p:txBody>
      </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26472" y="3331310"/>
            <a:ext cx="1296641" cy="156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2869086" y="3781061"/>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10</a:t>
            </a:r>
          </a:p>
        </p:txBody>
      </p:sp>
      <p:sp>
        <p:nvSpPr>
          <p:cNvPr id="45" name="Oval 176"/>
          <p:cNvSpPr>
            <a:spLocks noChangeArrowheads="1"/>
          </p:cNvSpPr>
          <p:nvPr/>
        </p:nvSpPr>
        <p:spPr bwMode="auto">
          <a:xfrm>
            <a:off x="2875235" y="3739913"/>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9</a:t>
            </a:r>
          </a:p>
        </p:txBody>
      </p:sp>
      <p:sp>
        <p:nvSpPr>
          <p:cNvPr id="46" name="Oval 176"/>
          <p:cNvSpPr>
            <a:spLocks noChangeArrowheads="1"/>
          </p:cNvSpPr>
          <p:nvPr/>
        </p:nvSpPr>
        <p:spPr bwMode="auto">
          <a:xfrm>
            <a:off x="2868594" y="3801311"/>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8</a:t>
            </a:r>
          </a:p>
        </p:txBody>
      </p:sp>
      <p:sp>
        <p:nvSpPr>
          <p:cNvPr id="47" name="Oval 176"/>
          <p:cNvSpPr>
            <a:spLocks noChangeArrowheads="1"/>
          </p:cNvSpPr>
          <p:nvPr/>
        </p:nvSpPr>
        <p:spPr bwMode="auto">
          <a:xfrm>
            <a:off x="2894370" y="376517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7</a:t>
            </a:r>
          </a:p>
        </p:txBody>
      </p:sp>
      <p:sp>
        <p:nvSpPr>
          <p:cNvPr id="48" name="Oval 176"/>
          <p:cNvSpPr>
            <a:spLocks noChangeArrowheads="1"/>
          </p:cNvSpPr>
          <p:nvPr/>
        </p:nvSpPr>
        <p:spPr bwMode="auto">
          <a:xfrm>
            <a:off x="2875235" y="378602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6</a:t>
            </a:r>
          </a:p>
        </p:txBody>
      </p:sp>
      <p:sp>
        <p:nvSpPr>
          <p:cNvPr id="49" name="Oval 176"/>
          <p:cNvSpPr>
            <a:spLocks noChangeArrowheads="1"/>
          </p:cNvSpPr>
          <p:nvPr/>
        </p:nvSpPr>
        <p:spPr bwMode="auto">
          <a:xfrm>
            <a:off x="2892344" y="37806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5</a:t>
            </a:r>
          </a:p>
        </p:txBody>
      </p:sp>
      <p:sp>
        <p:nvSpPr>
          <p:cNvPr id="50" name="Oval 176"/>
          <p:cNvSpPr>
            <a:spLocks noChangeArrowheads="1"/>
          </p:cNvSpPr>
          <p:nvPr/>
        </p:nvSpPr>
        <p:spPr bwMode="auto">
          <a:xfrm>
            <a:off x="2839598" y="3784007"/>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4</a:t>
            </a:r>
          </a:p>
        </p:txBody>
      </p:sp>
      <p:sp>
        <p:nvSpPr>
          <p:cNvPr id="51" name="Oval 176"/>
          <p:cNvSpPr>
            <a:spLocks noChangeArrowheads="1"/>
          </p:cNvSpPr>
          <p:nvPr/>
        </p:nvSpPr>
        <p:spPr bwMode="auto">
          <a:xfrm>
            <a:off x="2849951" y="37449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3</a:t>
            </a:r>
          </a:p>
        </p:txBody>
      </p:sp>
      <p:sp>
        <p:nvSpPr>
          <p:cNvPr id="52" name="Oval 176"/>
          <p:cNvSpPr>
            <a:spLocks noChangeArrowheads="1"/>
          </p:cNvSpPr>
          <p:nvPr/>
        </p:nvSpPr>
        <p:spPr bwMode="auto">
          <a:xfrm>
            <a:off x="2876780" y="3772127"/>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2</a:t>
            </a:r>
          </a:p>
        </p:txBody>
      </p:sp>
      <p:sp>
        <p:nvSpPr>
          <p:cNvPr id="56" name="Oval 176"/>
          <p:cNvSpPr>
            <a:spLocks noChangeArrowheads="1"/>
          </p:cNvSpPr>
          <p:nvPr/>
        </p:nvSpPr>
        <p:spPr bwMode="auto">
          <a:xfrm>
            <a:off x="2892344" y="370949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1</a:t>
            </a:r>
          </a:p>
        </p:txBody>
      </p:sp>
      <p:sp>
        <p:nvSpPr>
          <p:cNvPr id="59" name="Oval 176"/>
          <p:cNvSpPr>
            <a:spLocks noChangeArrowheads="1"/>
          </p:cNvSpPr>
          <p:nvPr/>
        </p:nvSpPr>
        <p:spPr bwMode="auto">
          <a:xfrm>
            <a:off x="2829482" y="375348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defTabSz="1828755" eaLnBrk="0" hangingPunct="0">
              <a:defRPr/>
            </a:pPr>
            <a:r>
              <a:rPr lang="en-US" sz="4200" dirty="0">
                <a:solidFill>
                  <a:srgbClr val="DC2608"/>
                </a:solidFill>
                <a:latin typeface=".VnBlack" pitchFamily="34" charset="0"/>
                <a:cs typeface="Arial"/>
                <a:sym typeface="Arial"/>
              </a:rPr>
              <a:t>0</a:t>
            </a:r>
          </a:p>
        </p:txBody>
      </p:sp>
    </p:spTree>
    <p:extLst>
      <p:ext uri="{BB962C8B-B14F-4D97-AF65-F5344CB8AC3E}">
        <p14:creationId xmlns:p14="http://schemas.microsoft.com/office/powerpoint/2010/main" val="392220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020535" y="0"/>
            <a:ext cx="2286000" cy="1691640"/>
          </a:xfrm>
          <a:prstGeom prst="rect">
            <a:avLst/>
          </a:prstGeom>
        </p:spPr>
      </p:pic>
      <p:sp>
        <p:nvSpPr>
          <p:cNvPr id="17" name="TextBox 16"/>
          <p:cNvSpPr txBox="1"/>
          <p:nvPr/>
        </p:nvSpPr>
        <p:spPr>
          <a:xfrm>
            <a:off x="7162800" y="342841"/>
            <a:ext cx="3810000" cy="800219"/>
          </a:xfrm>
          <a:prstGeom prst="rect">
            <a:avLst/>
          </a:prstGeom>
        </p:spPr>
        <p:txBody>
          <a:bodyPr wrap="square" lIns="0" tIns="0" rIns="0" bIns="0" rtlCol="0" anchor="t">
            <a:spAutoFit/>
          </a:bodyPr>
          <a:lstStyle/>
          <a:p>
            <a:pPr marL="0" lvl="0" indent="0" algn="ctr">
              <a:spcBef>
                <a:spcPct val="0"/>
              </a:spcBef>
            </a:pPr>
            <a:r>
              <a:rPr lang="vi-VN" sz="5200" b="1" dirty="0" smtClean="0">
                <a:solidFill>
                  <a:srgbClr val="FF0000"/>
                </a:solidFill>
                <a:latin typeface="Arial" panose="020B0604020202020204" pitchFamily="34" charset="0"/>
                <a:cs typeface="Arial" panose="020B0604020202020204" pitchFamily="34" charset="0"/>
              </a:rPr>
              <a:t>BÀI TẬP 2</a:t>
            </a:r>
            <a:endParaRPr lang="en-US" sz="5200" b="1" u="none" dirty="0">
              <a:solidFill>
                <a:srgbClr val="FF0000"/>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5990473"/>
              </p:ext>
            </p:extLst>
          </p:nvPr>
        </p:nvGraphicFramePr>
        <p:xfrm>
          <a:off x="762000" y="1485900"/>
          <a:ext cx="16611600" cy="8449551"/>
        </p:xfrm>
        <a:graphic>
          <a:graphicData uri="http://schemas.openxmlformats.org/drawingml/2006/table">
            <a:tbl>
              <a:tblPr firstRow="1" bandRow="1">
                <a:tableStyleId>{5940675A-B579-460E-94D1-54222C63F5DA}</a:tableStyleId>
              </a:tblPr>
              <a:tblGrid>
                <a:gridCol w="8515865">
                  <a:extLst>
                    <a:ext uri="{9D8B030D-6E8A-4147-A177-3AD203B41FA5}">
                      <a16:colId xmlns:a16="http://schemas.microsoft.com/office/drawing/2014/main" val="201178406"/>
                    </a:ext>
                  </a:extLst>
                </a:gridCol>
                <a:gridCol w="8095735">
                  <a:extLst>
                    <a:ext uri="{9D8B030D-6E8A-4147-A177-3AD203B41FA5}">
                      <a16:colId xmlns:a16="http://schemas.microsoft.com/office/drawing/2014/main" val="2073975987"/>
                    </a:ext>
                  </a:extLst>
                </a:gridCol>
              </a:tblGrid>
              <a:tr h="1042911">
                <a:tc>
                  <a:txBody>
                    <a:bodyPr/>
                    <a:lstStyle/>
                    <a:p>
                      <a:pPr algn="ctr"/>
                      <a:r>
                        <a:rPr lang="vi-VN" sz="4200" b="1" dirty="0" smtClean="0"/>
                        <a:t>Việc</a:t>
                      </a:r>
                      <a:r>
                        <a:rPr lang="vi-VN" sz="4200" b="1" baseline="0" dirty="0" smtClean="0"/>
                        <a:t> nên làm</a:t>
                      </a:r>
                      <a:endParaRPr lang="en-US" sz="4200" b="1" dirty="0"/>
                    </a:p>
                  </a:txBody>
                  <a:tcPr anchor="ctr">
                    <a:solidFill>
                      <a:schemeClr val="accent6">
                        <a:lumMod val="20000"/>
                        <a:lumOff val="80000"/>
                      </a:schemeClr>
                    </a:solidFill>
                  </a:tcPr>
                </a:tc>
                <a:tc>
                  <a:txBody>
                    <a:bodyPr/>
                    <a:lstStyle/>
                    <a:p>
                      <a:pPr algn="ctr"/>
                      <a:r>
                        <a:rPr lang="vi-VN" sz="4200" b="1" dirty="0" smtClean="0"/>
                        <a:t>Việc</a:t>
                      </a:r>
                      <a:r>
                        <a:rPr lang="vi-VN" sz="4200" b="1" baseline="0" dirty="0" smtClean="0"/>
                        <a:t> không nên làm</a:t>
                      </a:r>
                      <a:endParaRPr lang="en-US" sz="4200" b="1" dirty="0"/>
                    </a:p>
                  </a:txBody>
                  <a:tcPr anchor="ctr">
                    <a:solidFill>
                      <a:schemeClr val="accent6">
                        <a:lumMod val="20000"/>
                        <a:lumOff val="80000"/>
                      </a:schemeClr>
                    </a:solidFill>
                  </a:tcPr>
                </a:tc>
                <a:extLst>
                  <a:ext uri="{0D108BD9-81ED-4DB2-BD59-A6C34878D82A}">
                    <a16:rowId xmlns:a16="http://schemas.microsoft.com/office/drawing/2014/main" val="3427112888"/>
                  </a:ext>
                </a:extLst>
              </a:tr>
              <a:tr h="1270000">
                <a:tc>
                  <a:txBody>
                    <a:bodyPr/>
                    <a:lstStyle/>
                    <a:p>
                      <a:pPr marL="457200" indent="-457200" algn="just">
                        <a:lnSpc>
                          <a:spcPct val="150000"/>
                        </a:lnSpc>
                        <a:buFontTx/>
                        <a:buChar char="-"/>
                      </a:pPr>
                      <a:r>
                        <a:rPr lang="vi-VN" sz="3200" dirty="0" smtClean="0"/>
                        <a:t>Tìm hiểu về truyền thống quê hương mình.</a:t>
                      </a:r>
                    </a:p>
                    <a:p>
                      <a:pPr marL="457200" indent="-457200" algn="just">
                        <a:lnSpc>
                          <a:spcPct val="150000"/>
                        </a:lnSpc>
                        <a:buFontTx/>
                        <a:buChar char="-"/>
                      </a:pPr>
                      <a:r>
                        <a:rPr lang="vi-VN" sz="3200" dirty="0" smtClean="0"/>
                        <a:t>Tham gia các lễ hội truyền thống, sinh hoạt văn hóa của địa phương, quê hương.</a:t>
                      </a:r>
                    </a:p>
                    <a:p>
                      <a:pPr marL="457200" indent="-457200" algn="just">
                        <a:lnSpc>
                          <a:spcPct val="150000"/>
                        </a:lnSpc>
                        <a:buFontTx/>
                        <a:buChar char="-"/>
                      </a:pPr>
                      <a:r>
                        <a:rPr lang="vi-VN" sz="3200" dirty="0" smtClean="0"/>
                        <a:t>Phê phán những việc làm trái ngược với truyền thống tốt đẹp của quê hương.</a:t>
                      </a:r>
                    </a:p>
                    <a:p>
                      <a:pPr marL="457200" indent="-457200" algn="just">
                        <a:lnSpc>
                          <a:spcPct val="150000"/>
                        </a:lnSpc>
                        <a:buFontTx/>
                        <a:buChar char="-"/>
                      </a:pPr>
                      <a:r>
                        <a:rPr lang="vi-VN" sz="3200" dirty="0" smtClean="0"/>
                        <a:t>Tuyên truyền, giới thiệu các giá trị văn hóa truyền thống.</a:t>
                      </a:r>
                    </a:p>
                    <a:p>
                      <a:pPr marL="457200" indent="-457200" algn="just">
                        <a:lnSpc>
                          <a:spcPct val="150000"/>
                        </a:lnSpc>
                        <a:buFontTx/>
                        <a:buChar char="-"/>
                      </a:pPr>
                      <a:r>
                        <a:rPr lang="vi-VN" sz="3200" dirty="0" smtClean="0"/>
                        <a:t>Kính trọng người lớn tuổi, trân trọng những người lính, cựu chiến binh, TNXP ở địa phương đã chiến đấu vì đất nước.</a:t>
                      </a:r>
                    </a:p>
                  </a:txBody>
                  <a:tcPr anchor="ctr"/>
                </a:tc>
                <a:tc>
                  <a:txBody>
                    <a:bodyPr/>
                    <a:lstStyle/>
                    <a:p>
                      <a:pPr algn="just">
                        <a:lnSpc>
                          <a:spcPct val="150000"/>
                        </a:lnSpc>
                      </a:pPr>
                      <a:r>
                        <a:rPr lang="vi-VN" sz="3200" dirty="0" smtClean="0"/>
                        <a:t>- Chê bai các giá trị truyền thống.</a:t>
                      </a:r>
                    </a:p>
                    <a:p>
                      <a:pPr algn="just">
                        <a:lnSpc>
                          <a:spcPct val="150000"/>
                        </a:lnSpc>
                      </a:pPr>
                      <a:r>
                        <a:rPr lang="vi-VN" sz="3200" dirty="0" smtClean="0"/>
                        <a:t>- Trêu chọc các bác thương binh, con em gia đình thương binh liệt sĩ, người có công với cách mạng.</a:t>
                      </a:r>
                    </a:p>
                    <a:p>
                      <a:pPr algn="just">
                        <a:lnSpc>
                          <a:spcPct val="150000"/>
                        </a:lnSpc>
                      </a:pPr>
                      <a:r>
                        <a:rPr lang="vi-VN" sz="3200" dirty="0" smtClean="0"/>
                        <a:t>- Viết, vẽ bậy lên các khu di tích, bảo tàng văn hóa.</a:t>
                      </a:r>
                    </a:p>
                    <a:p>
                      <a:pPr algn="just">
                        <a:lnSpc>
                          <a:spcPct val="150000"/>
                        </a:lnSpc>
                      </a:pPr>
                      <a:r>
                        <a:rPr lang="vi-VN" sz="3200" dirty="0" smtClean="0"/>
                        <a:t>- Xả rác bừa bãi, tiếp tay cho việc chèo kéo khách du lịch,…tại các lễ hội. </a:t>
                      </a:r>
                    </a:p>
                    <a:p>
                      <a:pPr algn="ctr"/>
                      <a:endParaRPr lang="en-US" sz="4200" dirty="0"/>
                    </a:p>
                  </a:txBody>
                  <a:tcPr/>
                </a:tc>
                <a:extLst>
                  <a:ext uri="{0D108BD9-81ED-4DB2-BD59-A6C34878D82A}">
                    <a16:rowId xmlns:a16="http://schemas.microsoft.com/office/drawing/2014/main" val="2412518495"/>
                  </a:ext>
                </a:extLst>
              </a:tr>
            </a:tbl>
          </a:graphicData>
        </a:graphic>
      </p:graphicFrame>
      <p:pic>
        <p:nvPicPr>
          <p:cNvPr id="8"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6377582" y="8191500"/>
            <a:ext cx="1910418" cy="2125639"/>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l="4307" t="5308"/>
          <a:stretch>
            <a:fillRect/>
          </a:stretch>
        </p:blipFill>
        <p:spPr>
          <a:xfrm>
            <a:off x="0" y="1"/>
            <a:ext cx="2514600" cy="1538214"/>
          </a:xfrm>
          <a:prstGeom prst="rect">
            <a:avLst/>
          </a:prstGeom>
        </p:spPr>
      </p:pic>
    </p:spTree>
    <p:extLst>
      <p:ext uri="{BB962C8B-B14F-4D97-AF65-F5344CB8AC3E}">
        <p14:creationId xmlns:p14="http://schemas.microsoft.com/office/powerpoint/2010/main" val="29313940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020535" y="0"/>
            <a:ext cx="2286000" cy="169164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23785">
            <a:off x="125481" y="8908711"/>
            <a:ext cx="1415731" cy="1227825"/>
          </a:xfrm>
          <a:prstGeom prst="rect">
            <a:avLst/>
          </a:prstGeom>
        </p:spPr>
      </p:pic>
      <p:sp>
        <p:nvSpPr>
          <p:cNvPr id="17" name="TextBox 16"/>
          <p:cNvSpPr txBox="1"/>
          <p:nvPr/>
        </p:nvSpPr>
        <p:spPr>
          <a:xfrm>
            <a:off x="6858000" y="571500"/>
            <a:ext cx="3810000" cy="800219"/>
          </a:xfrm>
          <a:prstGeom prst="rect">
            <a:avLst/>
          </a:prstGeom>
        </p:spPr>
        <p:txBody>
          <a:bodyPr wrap="square" lIns="0" tIns="0" rIns="0" bIns="0" rtlCol="0" anchor="t">
            <a:spAutoFit/>
          </a:bodyPr>
          <a:lstStyle/>
          <a:p>
            <a:pPr marL="0" lvl="0" indent="0" algn="ctr">
              <a:spcBef>
                <a:spcPct val="0"/>
              </a:spcBef>
            </a:pPr>
            <a:r>
              <a:rPr lang="vi-VN" sz="5200" b="1" dirty="0" smtClean="0">
                <a:solidFill>
                  <a:srgbClr val="FF0000"/>
                </a:solidFill>
                <a:latin typeface="Arial" panose="020B0604020202020204" pitchFamily="34" charset="0"/>
                <a:cs typeface="Arial" panose="020B0604020202020204" pitchFamily="34" charset="0"/>
              </a:rPr>
              <a:t>BÀI TẬP 3</a:t>
            </a:r>
            <a:endParaRPr lang="en-US" sz="5200" b="1" u="none" dirty="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849822" y="1343916"/>
            <a:ext cx="15849600" cy="2169825"/>
          </a:xfrm>
          <a:prstGeom prst="rect">
            <a:avLst/>
          </a:prstGeom>
          <a:noFill/>
        </p:spPr>
        <p:txBody>
          <a:bodyPr wrap="square" rtlCol="0">
            <a:spAutoFit/>
          </a:bodyPr>
          <a:lstStyle/>
          <a:p>
            <a:pPr algn="just">
              <a:lnSpc>
                <a:spcPct val="150000"/>
              </a:lnSpc>
            </a:pPr>
            <a:r>
              <a:rPr lang="vi-VN" sz="4500" b="1" dirty="0" smtClean="0"/>
              <a:t>Em đồng tình hay không đồng tình với những hành vi của các bạn dưới đây? Vì sao?</a:t>
            </a:r>
            <a:endParaRPr lang="en-US" sz="4500" b="1" dirty="0"/>
          </a:p>
        </p:txBody>
      </p:sp>
      <p:sp>
        <p:nvSpPr>
          <p:cNvPr id="19" name="TextBox 18"/>
          <p:cNvSpPr txBox="1"/>
          <p:nvPr/>
        </p:nvSpPr>
        <p:spPr>
          <a:xfrm>
            <a:off x="833346" y="3401915"/>
            <a:ext cx="16845054" cy="5909310"/>
          </a:xfrm>
          <a:prstGeom prst="rect">
            <a:avLst/>
          </a:prstGeom>
          <a:noFill/>
        </p:spPr>
        <p:txBody>
          <a:bodyPr wrap="square" rtlCol="0">
            <a:spAutoFit/>
          </a:bodyPr>
          <a:lstStyle/>
          <a:p>
            <a:pPr marL="742950" indent="-742950" algn="just">
              <a:lnSpc>
                <a:spcPct val="150000"/>
              </a:lnSpc>
              <a:buAutoNum type="alphaLcParenR"/>
            </a:pPr>
            <a:r>
              <a:rPr lang="vi-VN" sz="4200" dirty="0" smtClean="0"/>
              <a:t>K cùng các bạn trong lớp lập nhóm tìm hiểu về truyền thống yêu nước, chống giặc ngoại xâm của thành phố nơi mình sinh sống.</a:t>
            </a:r>
          </a:p>
          <a:p>
            <a:pPr marL="742950" indent="-742950" algn="just">
              <a:lnSpc>
                <a:spcPct val="150000"/>
              </a:lnSpc>
              <a:buAutoNum type="alphaLcParenR"/>
            </a:pPr>
            <a:r>
              <a:rPr lang="vi-VN" sz="4200" dirty="0" smtClean="0"/>
              <a:t>Trong lễ hội đầu xuân, M theo một số anh chị đi chèo kèo khách mua đồ lưu niệm.</a:t>
            </a:r>
          </a:p>
          <a:p>
            <a:pPr marL="742950" indent="-742950" algn="just">
              <a:lnSpc>
                <a:spcPct val="150000"/>
              </a:lnSpc>
              <a:buAutoNum type="alphaLcParenR"/>
            </a:pPr>
            <a:r>
              <a:rPr lang="vi-VN" sz="4200" dirty="0" smtClean="0"/>
              <a:t>A vận động các bạn trong lớp tham gia hội thi “Tự hào truyền thống quê hương” do trường tổ chức.</a:t>
            </a:r>
            <a:endParaRPr lang="en-US" sz="4200" dirty="0"/>
          </a:p>
        </p:txBody>
      </p:sp>
    </p:spTree>
    <p:extLst>
      <p:ext uri="{BB962C8B-B14F-4D97-AF65-F5344CB8AC3E}">
        <p14:creationId xmlns:p14="http://schemas.microsoft.com/office/powerpoint/2010/main" val="20184877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020535" y="0"/>
            <a:ext cx="2286000" cy="1691640"/>
          </a:xfrm>
          <a:prstGeom prst="rect">
            <a:avLst/>
          </a:prstGeom>
        </p:spPr>
      </p:pic>
      <p:sp>
        <p:nvSpPr>
          <p:cNvPr id="17" name="TextBox 16"/>
          <p:cNvSpPr txBox="1"/>
          <p:nvPr/>
        </p:nvSpPr>
        <p:spPr>
          <a:xfrm>
            <a:off x="7277100" y="445710"/>
            <a:ext cx="3810000" cy="800219"/>
          </a:xfrm>
          <a:prstGeom prst="rect">
            <a:avLst/>
          </a:prstGeom>
        </p:spPr>
        <p:txBody>
          <a:bodyPr wrap="square" lIns="0" tIns="0" rIns="0" bIns="0" rtlCol="0" anchor="t">
            <a:spAutoFit/>
          </a:bodyPr>
          <a:lstStyle/>
          <a:p>
            <a:pPr marL="0" lvl="0" indent="0" algn="ctr">
              <a:spcBef>
                <a:spcPct val="0"/>
              </a:spcBef>
            </a:pPr>
            <a:r>
              <a:rPr lang="vi-VN" sz="5200" b="1" dirty="0" smtClean="0">
                <a:solidFill>
                  <a:srgbClr val="FF0000"/>
                </a:solidFill>
                <a:latin typeface="Arial" panose="020B0604020202020204" pitchFamily="34" charset="0"/>
                <a:cs typeface="Arial" panose="020B0604020202020204" pitchFamily="34" charset="0"/>
              </a:rPr>
              <a:t>BÀI TẬP 3</a:t>
            </a:r>
            <a:endParaRPr lang="en-US" sz="5200" b="1" u="none"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762000" y="1485900"/>
            <a:ext cx="16840200" cy="7632859"/>
          </a:xfrm>
          <a:prstGeom prst="rect">
            <a:avLst/>
          </a:prstGeom>
        </p:spPr>
        <p:txBody>
          <a:bodyPr wrap="square">
            <a:spAutoFit/>
          </a:bodyPr>
          <a:lstStyle/>
          <a:p>
            <a:pPr marL="742950" indent="-742950" algn="just">
              <a:lnSpc>
                <a:spcPct val="150000"/>
              </a:lnSpc>
              <a:spcBef>
                <a:spcPts val="300"/>
              </a:spcBef>
              <a:spcAft>
                <a:spcPts val="300"/>
              </a:spcAft>
              <a:buAutoNum type="alphaLcParenR"/>
            </a:pPr>
            <a:r>
              <a:rPr lang="en-US" sz="4000" b="1" dirty="0" err="1"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Đồng</a:t>
            </a:r>
            <a:r>
              <a:rPr lang="en-US" sz="40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4000" b="1" dirty="0" err="1"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tình</a:t>
            </a:r>
            <a:r>
              <a:rPr lang="vi-VN" sz="40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a:t>
            </a:r>
            <a:r>
              <a:rPr lang="en-US" sz="40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Từ </a:t>
            </a:r>
            <a:r>
              <a:rPr lang="en-US" sz="4000" dirty="0">
                <a:latin typeface="Arial" panose="020B0604020202020204" pitchFamily="34" charset="0"/>
                <a:ea typeface="Calibri" panose="020F0502020204030204" pitchFamily="34" charset="0"/>
                <a:cs typeface="Arial" panose="020B0604020202020204" pitchFamily="34" charset="0"/>
              </a:rPr>
              <a:t>việc </a:t>
            </a:r>
            <a:r>
              <a:rPr lang="en-US" sz="4000" dirty="0" err="1">
                <a:latin typeface="Arial" panose="020B0604020202020204" pitchFamily="34" charset="0"/>
                <a:ea typeface="Calibri" panose="020F0502020204030204" pitchFamily="34" charset="0"/>
                <a:cs typeface="Arial" panose="020B0604020202020204" pitchFamily="34" charset="0"/>
              </a:rPr>
              <a:t>tìm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truyền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thống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yêu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chống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giặc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xâm</a:t>
            </a:r>
            <a:r>
              <a:rPr lang="en-US" sz="4000" dirty="0">
                <a:latin typeface="Arial" panose="020B0604020202020204" pitchFamily="34" charset="0"/>
                <a:ea typeface="Calibri" panose="020F0502020204030204" pitchFamily="34" charset="0"/>
                <a:cs typeface="Arial" panose="020B0604020202020204" pitchFamily="34" charset="0"/>
              </a:rPr>
              <a:t> sẽ </a:t>
            </a:r>
            <a:r>
              <a:rPr lang="en-US" sz="4000" dirty="0" err="1">
                <a:latin typeface="Arial" panose="020B0604020202020204" pitchFamily="34" charset="0"/>
                <a:ea typeface="Calibri" panose="020F0502020204030204" pitchFamily="34" charset="0"/>
                <a:cs typeface="Arial" panose="020B0604020202020204" pitchFamily="34" charset="0"/>
              </a:rPr>
              <a:t>giúp</a:t>
            </a:r>
            <a:r>
              <a:rPr lang="en-US" sz="4000" dirty="0">
                <a:latin typeface="Arial" panose="020B0604020202020204" pitchFamily="34" charset="0"/>
                <a:ea typeface="Calibri" panose="020F0502020204030204" pitchFamily="34" charset="0"/>
                <a:cs typeface="Arial" panose="020B0604020202020204" pitchFamily="34" charset="0"/>
              </a:rPr>
              <a:t> </a:t>
            </a:r>
            <a:r>
              <a:rPr lang="vi-VN" sz="4000" dirty="0" smtClean="0">
                <a:latin typeface="Arial" panose="020B0604020202020204" pitchFamily="34" charset="0"/>
                <a:ea typeface="Calibri" panose="020F0502020204030204" pitchFamily="34" charset="0"/>
                <a:cs typeface="Arial" panose="020B0604020202020204" pitchFamily="34" charset="0"/>
              </a:rPr>
              <a:t>em</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hiểu hơn về </a:t>
            </a:r>
            <a:r>
              <a:rPr lang="en-US" sz="4000" dirty="0" err="1">
                <a:latin typeface="Arial" panose="020B0604020202020204" pitchFamily="34" charset="0"/>
                <a:ea typeface="Calibri" panose="020F0502020204030204" pitchFamily="34" charset="0"/>
                <a:cs typeface="Arial" panose="020B0604020202020204" pitchFamily="34" charset="0"/>
              </a:rPr>
              <a:t>lịch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sử</a:t>
            </a:r>
            <a:r>
              <a:rPr lang="en-US" sz="4000" dirty="0">
                <a:latin typeface="Arial" panose="020B0604020202020204" pitchFamily="34" charset="0"/>
                <a:ea typeface="Calibri" panose="020F0502020204030204" pitchFamily="34" charset="0"/>
                <a:cs typeface="Arial" panose="020B0604020202020204" pitchFamily="34" charset="0"/>
              </a:rPr>
              <a:t>, thêm </a:t>
            </a:r>
            <a:r>
              <a:rPr lang="en-US" sz="4000" dirty="0" err="1">
                <a:latin typeface="Arial" panose="020B0604020202020204" pitchFamily="34" charset="0"/>
                <a:ea typeface="Calibri" panose="020F0502020204030204" pitchFamily="34" charset="0"/>
                <a:cs typeface="Arial" panose="020B0604020202020204" pitchFamily="34" charset="0"/>
              </a:rPr>
              <a:t>yêu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quý</a:t>
            </a:r>
            <a:r>
              <a:rPr lang="en-US" sz="4000" dirty="0">
                <a:latin typeface="Arial" panose="020B0604020202020204" pitchFamily="34" charset="0"/>
                <a:ea typeface="Calibri" panose="020F0502020204030204" pitchFamily="34" charset="0"/>
                <a:cs typeface="Arial" panose="020B0604020202020204" pitchFamily="34" charset="0"/>
              </a:rPr>
              <a:t>, tự </a:t>
            </a:r>
            <a:r>
              <a:rPr lang="en-US" sz="4000" dirty="0" err="1">
                <a:latin typeface="Arial" panose="020B0604020202020204" pitchFamily="34" charset="0"/>
                <a:ea typeface="Calibri" panose="020F0502020204030204" pitchFamily="34" charset="0"/>
                <a:cs typeface="Arial" panose="020B0604020202020204" pitchFamily="34" charset="0"/>
              </a:rPr>
              <a:t>hào</a:t>
            </a:r>
            <a:r>
              <a:rPr lang="en-US" sz="4000" dirty="0">
                <a:latin typeface="Arial" panose="020B0604020202020204" pitchFamily="34" charset="0"/>
                <a:ea typeface="Calibri" panose="020F0502020204030204" pitchFamily="34" charset="0"/>
                <a:cs typeface="Arial" panose="020B0604020202020204" pitchFamily="34" charset="0"/>
              </a:rPr>
              <a:t> về </a:t>
            </a:r>
            <a:r>
              <a:rPr lang="en-US" sz="4000" dirty="0" err="1">
                <a:latin typeface="Arial" panose="020B0604020202020204" pitchFamily="34" charset="0"/>
                <a:ea typeface="Calibri" panose="020F0502020204030204" pitchFamily="34" charset="0"/>
                <a:cs typeface="Arial" panose="020B0604020202020204" pitchFamily="34" charset="0"/>
              </a:rPr>
              <a:t>nơi</a:t>
            </a:r>
            <a:r>
              <a:rPr lang="en-US" sz="4000" dirty="0">
                <a:latin typeface="Arial" panose="020B0604020202020204" pitchFamily="34" charset="0"/>
                <a:ea typeface="Calibri" panose="020F0502020204030204" pitchFamily="34" charset="0"/>
                <a:cs typeface="Arial" panose="020B0604020202020204" pitchFamily="34" charset="0"/>
              </a:rPr>
              <a:t> mình sinh sống</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vi-VN" sz="4000" dirty="0" smtClean="0">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Bef>
                <a:spcPts val="300"/>
              </a:spcBef>
              <a:spcAft>
                <a:spcPts val="300"/>
              </a:spcAft>
              <a:buAutoNum type="alphaLcParenR"/>
            </a:pPr>
            <a:r>
              <a:rPr lang="vi-VN" sz="4000" b="1" dirty="0">
                <a:solidFill>
                  <a:schemeClr val="accent5">
                    <a:lumMod val="50000"/>
                  </a:schemeClr>
                </a:solidFill>
                <a:ea typeface="Calibri" panose="020F0502020204030204" pitchFamily="34" charset="0"/>
                <a:cs typeface="Arial" panose="020B0604020202020204" pitchFamily="34" charset="0"/>
              </a:rPr>
              <a:t>Không đồng </a:t>
            </a:r>
            <a:r>
              <a:rPr lang="vi-VN" sz="4000" b="1" dirty="0" smtClean="0">
                <a:solidFill>
                  <a:schemeClr val="accent5">
                    <a:lumMod val="50000"/>
                  </a:schemeClr>
                </a:solidFill>
                <a:ea typeface="Calibri" panose="020F0502020204030204" pitchFamily="34" charset="0"/>
                <a:cs typeface="Arial" panose="020B0604020202020204" pitchFamily="34" charset="0"/>
              </a:rPr>
              <a:t>tình: </a:t>
            </a:r>
            <a:r>
              <a:rPr lang="vi-VN" sz="4000" dirty="0" smtClean="0">
                <a:ea typeface="Calibri" panose="020F0502020204030204" pitchFamily="34" charset="0"/>
                <a:cs typeface="Arial" panose="020B0604020202020204" pitchFamily="34" charset="0"/>
              </a:rPr>
              <a:t>Việc </a:t>
            </a:r>
            <a:r>
              <a:rPr lang="vi-VN" sz="4000" dirty="0">
                <a:ea typeface="Calibri" panose="020F0502020204030204" pitchFamily="34" charset="0"/>
                <a:cs typeface="Arial" panose="020B0604020202020204" pitchFamily="34" charset="0"/>
              </a:rPr>
              <a:t>chèo kéo khách mua đồ lưu niệm là hành vi thiếu văn hóa, không nên làm vì ảnh hưởng đến không gian của lễ hội, vi phạm quy định của địa phương. </a:t>
            </a:r>
            <a:endParaRPr lang="vi-VN" sz="4000" dirty="0" smtClean="0">
              <a:ea typeface="Calibri" panose="020F0502020204030204" pitchFamily="34" charset="0"/>
              <a:cs typeface="Arial" panose="020B0604020202020204" pitchFamily="34" charset="0"/>
            </a:endParaRPr>
          </a:p>
          <a:p>
            <a:pPr marL="742950" indent="-742950" algn="just">
              <a:lnSpc>
                <a:spcPct val="150000"/>
              </a:lnSpc>
              <a:spcBef>
                <a:spcPts val="300"/>
              </a:spcBef>
              <a:spcAft>
                <a:spcPts val="300"/>
              </a:spcAft>
              <a:buAutoNum type="alphaLcParenR"/>
            </a:pPr>
            <a:r>
              <a:rPr lang="vi-VN" sz="4000" b="1" dirty="0">
                <a:solidFill>
                  <a:schemeClr val="accent5">
                    <a:lumMod val="50000"/>
                  </a:schemeClr>
                </a:solidFill>
                <a:ea typeface="Calibri" panose="020F0502020204030204" pitchFamily="34" charset="0"/>
                <a:cs typeface="Arial" panose="020B0604020202020204" pitchFamily="34" charset="0"/>
              </a:rPr>
              <a:t>Đồng </a:t>
            </a:r>
            <a:r>
              <a:rPr lang="vi-VN" sz="4000" b="1" dirty="0" smtClean="0">
                <a:solidFill>
                  <a:schemeClr val="accent5">
                    <a:lumMod val="50000"/>
                  </a:schemeClr>
                </a:solidFill>
                <a:ea typeface="Calibri" panose="020F0502020204030204" pitchFamily="34" charset="0"/>
                <a:cs typeface="Arial" panose="020B0604020202020204" pitchFamily="34" charset="0"/>
              </a:rPr>
              <a:t>tình: </a:t>
            </a:r>
            <a:r>
              <a:rPr lang="vi-VN" sz="4000" dirty="0" smtClean="0">
                <a:ea typeface="Calibri" panose="020F0502020204030204" pitchFamily="34" charset="0"/>
                <a:cs typeface="Arial" panose="020B0604020202020204" pitchFamily="34" charset="0"/>
              </a:rPr>
              <a:t>Thông </a:t>
            </a:r>
            <a:r>
              <a:rPr lang="vi-VN" sz="4000" dirty="0">
                <a:ea typeface="Calibri" panose="020F0502020204030204" pitchFamily="34" charset="0"/>
                <a:cs typeface="Arial" panose="020B0604020202020204" pitchFamily="34" charset="0"/>
              </a:rPr>
              <a:t>qua việc tham gia hội thi, </a:t>
            </a:r>
            <a:r>
              <a:rPr lang="vi-VN" sz="4000" dirty="0" smtClean="0">
                <a:ea typeface="Calibri" panose="020F0502020204030204" pitchFamily="34" charset="0"/>
                <a:cs typeface="Arial" panose="020B0604020202020204" pitchFamily="34" charset="0"/>
              </a:rPr>
              <a:t>em sẽ </a:t>
            </a:r>
            <a:r>
              <a:rPr lang="vi-VN" sz="4000" dirty="0">
                <a:ea typeface="Calibri" panose="020F0502020204030204" pitchFamily="34" charset="0"/>
                <a:cs typeface="Arial" panose="020B0604020202020204" pitchFamily="34" charset="0"/>
              </a:rPr>
              <a:t>hiểu biết hơn về truyền thống của quê hương, </a:t>
            </a:r>
            <a:r>
              <a:rPr lang="vi-VN" sz="4000" dirty="0" smtClean="0">
                <a:ea typeface="Calibri" panose="020F0502020204030204" pitchFamily="34" charset="0"/>
                <a:cs typeface="Arial" panose="020B0604020202020204" pitchFamily="34" charset="0"/>
              </a:rPr>
              <a:t>thêm </a:t>
            </a:r>
            <a:r>
              <a:rPr lang="vi-VN" sz="4000" dirty="0">
                <a:ea typeface="Calibri" panose="020F0502020204030204" pitchFamily="34" charset="0"/>
                <a:cs typeface="Arial" panose="020B0604020202020204" pitchFamily="34" charset="0"/>
              </a:rPr>
              <a:t>tự hào về quê hương </a:t>
            </a:r>
            <a:r>
              <a:rPr lang="vi-VN" sz="4000" dirty="0" smtClean="0">
                <a:ea typeface="Calibri" panose="020F0502020204030204" pitchFamily="34" charset="0"/>
                <a:cs typeface="Arial" panose="020B0604020202020204" pitchFamily="34" charset="0"/>
              </a:rPr>
              <a:t>mình</a:t>
            </a:r>
            <a:r>
              <a:rPr lang="vi-VN" sz="4000" dirty="0">
                <a:ea typeface="Calibri" panose="020F0502020204030204" pitchFamily="34" charset="0"/>
                <a:cs typeface="Arial" panose="020B0604020202020204" pitchFamily="34" charset="0"/>
              </a:rPr>
              <a:t>.</a:t>
            </a:r>
          </a:p>
        </p:txBody>
      </p:sp>
      <p:pic>
        <p:nvPicPr>
          <p:cNvPr id="8"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4307" t="5308"/>
          <a:stretch>
            <a:fillRect/>
          </a:stretch>
        </p:blipFill>
        <p:spPr>
          <a:xfrm>
            <a:off x="0" y="1"/>
            <a:ext cx="2514600" cy="1538214"/>
          </a:xfrm>
          <a:prstGeom prst="rect">
            <a:avLst/>
          </a:prstGeom>
        </p:spPr>
      </p:pic>
      <p:pic>
        <p:nvPicPr>
          <p:cNvPr id="9"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823785">
            <a:off x="16455669" y="8324590"/>
            <a:ext cx="1415731" cy="1227825"/>
          </a:xfrm>
          <a:prstGeom prst="rect">
            <a:avLst/>
          </a:prstGeom>
        </p:spPr>
      </p:pic>
      <p:pic>
        <p:nvPicPr>
          <p:cNvPr id="10"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669706">
            <a:off x="176566" y="8807144"/>
            <a:ext cx="1358743" cy="1361218"/>
          </a:xfrm>
          <a:prstGeom prst="rect">
            <a:avLst/>
          </a:prstGeom>
        </p:spPr>
      </p:pic>
    </p:spTree>
    <p:extLst>
      <p:ext uri="{BB962C8B-B14F-4D97-AF65-F5344CB8AC3E}">
        <p14:creationId xmlns:p14="http://schemas.microsoft.com/office/powerpoint/2010/main" val="54060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ou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020535" y="0"/>
            <a:ext cx="2286000" cy="169164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23785">
            <a:off x="125481" y="8908711"/>
            <a:ext cx="1415731" cy="1227825"/>
          </a:xfrm>
          <a:prstGeom prst="rect">
            <a:avLst/>
          </a:prstGeom>
        </p:spPr>
      </p:pic>
      <p:sp>
        <p:nvSpPr>
          <p:cNvPr id="17" name="TextBox 16"/>
          <p:cNvSpPr txBox="1"/>
          <p:nvPr/>
        </p:nvSpPr>
        <p:spPr>
          <a:xfrm>
            <a:off x="6869622" y="444992"/>
            <a:ext cx="3810000" cy="800219"/>
          </a:xfrm>
          <a:prstGeom prst="rect">
            <a:avLst/>
          </a:prstGeom>
        </p:spPr>
        <p:txBody>
          <a:bodyPr wrap="square" lIns="0" tIns="0" rIns="0" bIns="0" rtlCol="0" anchor="t">
            <a:spAutoFit/>
          </a:bodyPr>
          <a:lstStyle/>
          <a:p>
            <a:pPr marL="0" lvl="0" indent="0" algn="ctr">
              <a:spcBef>
                <a:spcPct val="0"/>
              </a:spcBef>
            </a:pPr>
            <a:r>
              <a:rPr lang="vi-VN" sz="5200" b="1" dirty="0" smtClean="0">
                <a:solidFill>
                  <a:srgbClr val="FF0000"/>
                </a:solidFill>
                <a:latin typeface="Arial" panose="020B0604020202020204" pitchFamily="34" charset="0"/>
                <a:cs typeface="Arial" panose="020B0604020202020204" pitchFamily="34" charset="0"/>
              </a:rPr>
              <a:t>BÀI TẬP 4</a:t>
            </a:r>
            <a:endParaRPr lang="en-US" sz="5200" b="1" u="none" dirty="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849822" y="1171408"/>
            <a:ext cx="5398578" cy="1131079"/>
          </a:xfrm>
          <a:prstGeom prst="rect">
            <a:avLst/>
          </a:prstGeom>
          <a:noFill/>
        </p:spPr>
        <p:txBody>
          <a:bodyPr wrap="square" rtlCol="0">
            <a:spAutoFit/>
          </a:bodyPr>
          <a:lstStyle/>
          <a:p>
            <a:pPr algn="just">
              <a:lnSpc>
                <a:spcPct val="150000"/>
              </a:lnSpc>
            </a:pPr>
            <a:r>
              <a:rPr lang="vi-VN" sz="4500" b="1" dirty="0" smtClean="0"/>
              <a:t>Xử lí tình huống:</a:t>
            </a:r>
            <a:endParaRPr lang="en-US" sz="4500" b="1" dirty="0"/>
          </a:p>
        </p:txBody>
      </p:sp>
      <p:sp>
        <p:nvSpPr>
          <p:cNvPr id="19" name="TextBox 18"/>
          <p:cNvSpPr txBox="1"/>
          <p:nvPr/>
        </p:nvSpPr>
        <p:spPr>
          <a:xfrm>
            <a:off x="804913" y="2094730"/>
            <a:ext cx="16416287" cy="7478970"/>
          </a:xfrm>
          <a:prstGeom prst="rect">
            <a:avLst/>
          </a:prstGeom>
          <a:noFill/>
        </p:spPr>
        <p:txBody>
          <a:bodyPr wrap="square" rtlCol="0">
            <a:spAutoFit/>
          </a:bodyPr>
          <a:lstStyle/>
          <a:p>
            <a:pPr marL="742950" indent="-742950" algn="just">
              <a:lnSpc>
                <a:spcPct val="150000"/>
              </a:lnSpc>
              <a:buAutoNum type="alphaLcParenR"/>
            </a:pPr>
            <a:r>
              <a:rPr lang="vi-VN" sz="4000" dirty="0" smtClean="0"/>
              <a:t>Phát huy truyền thống “Uống nước nhớ nguồn”, trường của H tổ chức lễ dâng hương tại khu tưởng niệm các anh hùng liệt sĩ. Sau lễ dâng hương, các bạn tập trung nghe kể về những tấm gương hi sinh anh dũng chống giặc ngoại xâm, bảo vệ Tổ quốc. Trong khi các bạn trật tự ngồi nghe thì H lại đùa nghịch, trêu chọc khiến các bạn xung quanh mất tập trung.</a:t>
            </a:r>
          </a:p>
          <a:p>
            <a:pPr lvl="2" algn="just">
              <a:lnSpc>
                <a:spcPct val="150000"/>
              </a:lnSpc>
            </a:pPr>
            <a:r>
              <a:rPr lang="vi-VN" sz="4000" b="1" i="1" dirty="0" smtClean="0">
                <a:solidFill>
                  <a:schemeClr val="accent5">
                    <a:lumMod val="50000"/>
                  </a:schemeClr>
                </a:solidFill>
              </a:rPr>
              <a:t>Em có đồng tình với hành động của H không? Nếu là bạn cùng lớp với H, em sẽ khuyên H điều gì?</a:t>
            </a:r>
            <a:endParaRPr lang="en-US" sz="4000" b="1" i="1" dirty="0">
              <a:solidFill>
                <a:schemeClr val="accent5">
                  <a:lumMod val="50000"/>
                </a:schemeClr>
              </a:solidFill>
            </a:endParaRPr>
          </a:p>
        </p:txBody>
      </p:sp>
    </p:spTree>
    <p:extLst>
      <p:ext uri="{BB962C8B-B14F-4D97-AF65-F5344CB8AC3E}">
        <p14:creationId xmlns:p14="http://schemas.microsoft.com/office/powerpoint/2010/main" val="39681929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020535" y="0"/>
            <a:ext cx="2286000" cy="1691640"/>
          </a:xfrm>
          <a:prstGeom prst="rect">
            <a:avLst/>
          </a:prstGeom>
        </p:spPr>
      </p:pic>
      <p:sp>
        <p:nvSpPr>
          <p:cNvPr id="17" name="TextBox 16"/>
          <p:cNvSpPr txBox="1"/>
          <p:nvPr/>
        </p:nvSpPr>
        <p:spPr>
          <a:xfrm>
            <a:off x="6869622" y="444992"/>
            <a:ext cx="3810000" cy="800219"/>
          </a:xfrm>
          <a:prstGeom prst="rect">
            <a:avLst/>
          </a:prstGeom>
        </p:spPr>
        <p:txBody>
          <a:bodyPr wrap="square" lIns="0" tIns="0" rIns="0" bIns="0" rtlCol="0" anchor="t">
            <a:spAutoFit/>
          </a:bodyPr>
          <a:lstStyle/>
          <a:p>
            <a:pPr marL="0" lvl="0" indent="0" algn="ctr">
              <a:spcBef>
                <a:spcPct val="0"/>
              </a:spcBef>
            </a:pPr>
            <a:r>
              <a:rPr lang="vi-VN" sz="5200" b="1" dirty="0" smtClean="0">
                <a:solidFill>
                  <a:srgbClr val="FF0000"/>
                </a:solidFill>
                <a:latin typeface="Arial" panose="020B0604020202020204" pitchFamily="34" charset="0"/>
                <a:cs typeface="Arial" panose="020B0604020202020204" pitchFamily="34" charset="0"/>
              </a:rPr>
              <a:t>BÀI TẬP 4</a:t>
            </a:r>
            <a:endParaRPr lang="en-US" sz="5200" b="1" u="none" dirty="0">
              <a:solidFill>
                <a:srgbClr val="FF0000"/>
              </a:solidFill>
              <a:latin typeface="Arial" panose="020B0604020202020204" pitchFamily="34" charset="0"/>
              <a:cs typeface="Arial" panose="020B0604020202020204" pitchFamily="34" charset="0"/>
            </a:endParaRPr>
          </a:p>
        </p:txBody>
      </p:sp>
      <p:sp>
        <p:nvSpPr>
          <p:cNvPr id="19" name="TextBox 18"/>
          <p:cNvSpPr txBox="1"/>
          <p:nvPr/>
        </p:nvSpPr>
        <p:spPr>
          <a:xfrm>
            <a:off x="609600" y="1409700"/>
            <a:ext cx="17035722" cy="5789534"/>
          </a:xfrm>
          <a:prstGeom prst="rect">
            <a:avLst/>
          </a:prstGeom>
          <a:noFill/>
        </p:spPr>
        <p:txBody>
          <a:bodyPr wrap="square" rtlCol="0">
            <a:spAutoFit/>
          </a:bodyPr>
          <a:lstStyle/>
          <a:p>
            <a:pPr marL="742950" indent="-742950" algn="just">
              <a:lnSpc>
                <a:spcPct val="150000"/>
              </a:lnSpc>
              <a:buAutoNum type="alphaLcParenR"/>
            </a:pPr>
            <a:r>
              <a:rPr lang="vi-VN" sz="4200" b="1" dirty="0">
                <a:solidFill>
                  <a:schemeClr val="accent5">
                    <a:lumMod val="50000"/>
                  </a:schemeClr>
                </a:solidFill>
              </a:rPr>
              <a:t>Tình huống 1: không đồng tình với hành động của H.</a:t>
            </a:r>
          </a:p>
          <a:p>
            <a:pPr marL="1028700" lvl="1" indent="-571500" algn="just">
              <a:lnSpc>
                <a:spcPct val="150000"/>
              </a:lnSpc>
              <a:buFont typeface="Wingdings" panose="05000000000000000000" pitchFamily="2" charset="2"/>
              <a:buChar char="v"/>
            </a:pPr>
            <a:r>
              <a:rPr lang="vi-VN" sz="4200" dirty="0" smtClean="0"/>
              <a:t>Nên </a:t>
            </a:r>
            <a:r>
              <a:rPr lang="vi-VN" sz="4200" dirty="0"/>
              <a:t>nói với H rằng </a:t>
            </a:r>
            <a:r>
              <a:rPr lang="vi-VN" sz="4200" dirty="0" smtClean="0"/>
              <a:t>chúng ta </a:t>
            </a:r>
            <a:r>
              <a:rPr lang="vi-VN" sz="4200" dirty="0"/>
              <a:t>cần nghe để biết và hiểu ông cha ngày xưa đã chiến đấu, hi sinh để bảo vệ Tổ quốc như thế nào. </a:t>
            </a:r>
            <a:endParaRPr lang="vi-VN" sz="4200" dirty="0" smtClean="0"/>
          </a:p>
          <a:p>
            <a:pPr marL="1028700" lvl="1" indent="-571500" algn="just">
              <a:lnSpc>
                <a:spcPct val="150000"/>
              </a:lnSpc>
              <a:buFont typeface="Wingdings" panose="05000000000000000000" pitchFamily="2" charset="2"/>
              <a:buChar char="v"/>
            </a:pPr>
            <a:r>
              <a:rPr lang="vi-VN" sz="4200" dirty="0" smtClean="0"/>
              <a:t>Là học sinh, </a:t>
            </a:r>
            <a:r>
              <a:rPr lang="vi-VN" sz="4200" dirty="0"/>
              <a:t>cần lắng nghe và hiểu lịch sử để kế thừa và phát huy truyền thống yêu nước, phấn đấu học tập, rèn luyện để góp phần xây dựng và bảo vệ Tổ quốc trong thời đại mới. </a:t>
            </a: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82601" y="6213208"/>
            <a:ext cx="5310806" cy="4391814"/>
          </a:xfrm>
          <a:prstGeom prst="rect">
            <a:avLst/>
          </a:prstGeom>
        </p:spPr>
      </p:pic>
      <p:pic>
        <p:nvPicPr>
          <p:cNvPr id="6"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4307" t="5308"/>
          <a:stretch>
            <a:fillRect/>
          </a:stretch>
        </p:blipFill>
        <p:spPr>
          <a:xfrm>
            <a:off x="0" y="1"/>
            <a:ext cx="2514600" cy="1538214"/>
          </a:xfrm>
          <a:prstGeom prst="rect">
            <a:avLst/>
          </a:prstGeom>
        </p:spPr>
      </p:pic>
      <p:pic>
        <p:nvPicPr>
          <p:cNvPr id="7"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922" y="7827241"/>
            <a:ext cx="1766554" cy="2459759"/>
          </a:xfrm>
          <a:prstGeom prst="rect">
            <a:avLst/>
          </a:prstGeom>
        </p:spPr>
      </p:pic>
    </p:spTree>
    <p:extLst>
      <p:ext uri="{BB962C8B-B14F-4D97-AF65-F5344CB8AC3E}">
        <p14:creationId xmlns:p14="http://schemas.microsoft.com/office/powerpoint/2010/main" val="3007448484"/>
      </p:ext>
    </p:extLst>
  </p:cSld>
  <p:clrMapOvr>
    <a:masterClrMapping/>
  </p:clrMapOvr>
  <p:transition spd="slow">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020535" y="0"/>
            <a:ext cx="2286000" cy="169164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23785">
            <a:off x="125481" y="8908711"/>
            <a:ext cx="1415731" cy="1227825"/>
          </a:xfrm>
          <a:prstGeom prst="rect">
            <a:avLst/>
          </a:prstGeom>
        </p:spPr>
      </p:pic>
      <p:sp>
        <p:nvSpPr>
          <p:cNvPr id="17" name="TextBox 16"/>
          <p:cNvSpPr txBox="1"/>
          <p:nvPr/>
        </p:nvSpPr>
        <p:spPr>
          <a:xfrm>
            <a:off x="6869622" y="444992"/>
            <a:ext cx="3810000" cy="800219"/>
          </a:xfrm>
          <a:prstGeom prst="rect">
            <a:avLst/>
          </a:prstGeom>
        </p:spPr>
        <p:txBody>
          <a:bodyPr wrap="square" lIns="0" tIns="0" rIns="0" bIns="0" rtlCol="0" anchor="t">
            <a:spAutoFit/>
          </a:bodyPr>
          <a:lstStyle/>
          <a:p>
            <a:pPr marL="0" lvl="0" indent="0" algn="ctr">
              <a:spcBef>
                <a:spcPct val="0"/>
              </a:spcBef>
            </a:pPr>
            <a:r>
              <a:rPr lang="vi-VN" sz="5200" b="1" dirty="0" smtClean="0">
                <a:solidFill>
                  <a:srgbClr val="FF0000"/>
                </a:solidFill>
                <a:latin typeface="Arial" panose="020B0604020202020204" pitchFamily="34" charset="0"/>
                <a:cs typeface="Arial" panose="020B0604020202020204" pitchFamily="34" charset="0"/>
              </a:rPr>
              <a:t>BÀI TẬP 4</a:t>
            </a:r>
            <a:endParaRPr lang="en-US" sz="5200" b="1" u="none" dirty="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849822" y="1171408"/>
            <a:ext cx="5398578" cy="1131079"/>
          </a:xfrm>
          <a:prstGeom prst="rect">
            <a:avLst/>
          </a:prstGeom>
          <a:noFill/>
        </p:spPr>
        <p:txBody>
          <a:bodyPr wrap="square" rtlCol="0">
            <a:spAutoFit/>
          </a:bodyPr>
          <a:lstStyle/>
          <a:p>
            <a:pPr algn="just">
              <a:lnSpc>
                <a:spcPct val="150000"/>
              </a:lnSpc>
            </a:pPr>
            <a:r>
              <a:rPr lang="vi-VN" sz="4500" b="1" dirty="0" smtClean="0"/>
              <a:t>Xử lí tình huống:</a:t>
            </a:r>
            <a:endParaRPr lang="en-US" sz="4500" b="1" dirty="0"/>
          </a:p>
        </p:txBody>
      </p:sp>
      <p:sp>
        <p:nvSpPr>
          <p:cNvPr id="19" name="TextBox 18"/>
          <p:cNvSpPr txBox="1"/>
          <p:nvPr/>
        </p:nvSpPr>
        <p:spPr>
          <a:xfrm>
            <a:off x="804913" y="2094730"/>
            <a:ext cx="16416287" cy="6555641"/>
          </a:xfrm>
          <a:prstGeom prst="rect">
            <a:avLst/>
          </a:prstGeom>
          <a:noFill/>
        </p:spPr>
        <p:txBody>
          <a:bodyPr wrap="square" rtlCol="0">
            <a:spAutoFit/>
          </a:bodyPr>
          <a:lstStyle/>
          <a:p>
            <a:pPr algn="just">
              <a:lnSpc>
                <a:spcPct val="150000"/>
              </a:lnSpc>
            </a:pPr>
            <a:r>
              <a:rPr lang="vi-VN" sz="4000" dirty="0" smtClean="0"/>
              <a:t>b) Chào mừng ngày Quốc tế Phụ nữ 8-3, trường của T tổ chức cuộc thi nấu ăn giữa các chi đội. Khi cả lớp thảo luận sẽ chọn nấu món gì, T đề xuất chọn các món ăn truyền thống của quê hương xứ Huế như bún bò, bánh bèo, nem lụi,..nhưng một số bạn lại cho rằng những món ăn bình dân như vậy không phù hợp để dự thi mà nên chọn những món ăn nước ngoài sẽ mới mẻ và hợp thời hơn.</a:t>
            </a:r>
          </a:p>
          <a:p>
            <a:pPr lvl="2" algn="just">
              <a:lnSpc>
                <a:spcPct val="150000"/>
              </a:lnSpc>
            </a:pPr>
            <a:r>
              <a:rPr lang="vi-VN" sz="4000" b="1" i="1" dirty="0" smtClean="0">
                <a:solidFill>
                  <a:schemeClr val="accent5">
                    <a:lumMod val="50000"/>
                  </a:schemeClr>
                </a:solidFill>
              </a:rPr>
              <a:t>Nếu là T, em sẽ thuyết phục các bạn trong lớp như thế nào?</a:t>
            </a:r>
            <a:endParaRPr lang="en-US" sz="4000" b="1" i="1" dirty="0">
              <a:solidFill>
                <a:schemeClr val="accent5">
                  <a:lumMod val="50000"/>
                </a:schemeClr>
              </a:solidFill>
            </a:endParaRPr>
          </a:p>
        </p:txBody>
      </p:sp>
    </p:spTree>
    <p:extLst>
      <p:ext uri="{BB962C8B-B14F-4D97-AF65-F5344CB8AC3E}">
        <p14:creationId xmlns:p14="http://schemas.microsoft.com/office/powerpoint/2010/main" val="19893425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020535" y="0"/>
            <a:ext cx="2286000" cy="1691640"/>
          </a:xfrm>
          <a:prstGeom prst="rect">
            <a:avLst/>
          </a:prstGeom>
        </p:spPr>
      </p:pic>
      <p:sp>
        <p:nvSpPr>
          <p:cNvPr id="17" name="TextBox 16"/>
          <p:cNvSpPr txBox="1"/>
          <p:nvPr/>
        </p:nvSpPr>
        <p:spPr>
          <a:xfrm>
            <a:off x="6869622" y="444992"/>
            <a:ext cx="3810000" cy="800219"/>
          </a:xfrm>
          <a:prstGeom prst="rect">
            <a:avLst/>
          </a:prstGeom>
        </p:spPr>
        <p:txBody>
          <a:bodyPr wrap="square" lIns="0" tIns="0" rIns="0" bIns="0" rtlCol="0" anchor="t">
            <a:spAutoFit/>
          </a:bodyPr>
          <a:lstStyle/>
          <a:p>
            <a:pPr marL="0" lvl="0" indent="0" algn="ctr">
              <a:spcBef>
                <a:spcPct val="0"/>
              </a:spcBef>
            </a:pPr>
            <a:r>
              <a:rPr lang="vi-VN" sz="5200" b="1" dirty="0" smtClean="0">
                <a:solidFill>
                  <a:srgbClr val="FF0000"/>
                </a:solidFill>
                <a:latin typeface="Arial" panose="020B0604020202020204" pitchFamily="34" charset="0"/>
                <a:cs typeface="Arial" panose="020B0604020202020204" pitchFamily="34" charset="0"/>
              </a:rPr>
              <a:t>BÀI TẬP 4</a:t>
            </a:r>
            <a:endParaRPr lang="en-US" sz="5200" b="1" u="none" dirty="0">
              <a:solidFill>
                <a:srgbClr val="FF0000"/>
              </a:solidFill>
              <a:latin typeface="Arial" panose="020B0604020202020204" pitchFamily="34" charset="0"/>
              <a:cs typeface="Arial" panose="020B0604020202020204" pitchFamily="34" charset="0"/>
            </a:endParaRPr>
          </a:p>
        </p:txBody>
      </p:sp>
      <p:sp>
        <p:nvSpPr>
          <p:cNvPr id="19" name="TextBox 18"/>
          <p:cNvSpPr txBox="1"/>
          <p:nvPr/>
        </p:nvSpPr>
        <p:spPr>
          <a:xfrm>
            <a:off x="685800" y="1445945"/>
            <a:ext cx="16687800" cy="4939814"/>
          </a:xfrm>
          <a:prstGeom prst="rect">
            <a:avLst/>
          </a:prstGeom>
          <a:noFill/>
        </p:spPr>
        <p:txBody>
          <a:bodyPr wrap="square" rtlCol="0">
            <a:spAutoFit/>
          </a:bodyPr>
          <a:lstStyle/>
          <a:p>
            <a:pPr algn="just">
              <a:lnSpc>
                <a:spcPct val="150000"/>
              </a:lnSpc>
            </a:pPr>
            <a:r>
              <a:rPr lang="vi-VN" sz="4200" b="1" dirty="0">
                <a:solidFill>
                  <a:schemeClr val="accent5">
                    <a:lumMod val="50000"/>
                  </a:schemeClr>
                </a:solidFill>
              </a:rPr>
              <a:t>b) Tình huống 2: </a:t>
            </a:r>
          </a:p>
          <a:p>
            <a:pPr marL="571500" indent="-571500" algn="just">
              <a:lnSpc>
                <a:spcPct val="150000"/>
              </a:lnSpc>
              <a:buFont typeface="Wingdings" panose="05000000000000000000" pitchFamily="2" charset="2"/>
              <a:buChar char="v"/>
            </a:pPr>
            <a:r>
              <a:rPr lang="vi-VN" sz="4000" dirty="0" smtClean="0"/>
              <a:t>Nếu </a:t>
            </a:r>
            <a:r>
              <a:rPr lang="vi-VN" sz="4000" dirty="0"/>
              <a:t>là T, em sẽ thuyết phục các bạn rằng </a:t>
            </a:r>
            <a:r>
              <a:rPr lang="vi-VN" sz="4000" dirty="0" smtClean="0"/>
              <a:t>những </a:t>
            </a:r>
            <a:r>
              <a:rPr lang="vi-VN" sz="4000" dirty="0"/>
              <a:t>món ăn truyền thống quê hương đã tồn tại và phát triển từ lâu đời, có các giá trị đặc </a:t>
            </a:r>
            <a:r>
              <a:rPr lang="vi-VN" sz="4000" dirty="0" smtClean="0"/>
              <a:t>biệt.</a:t>
            </a:r>
          </a:p>
          <a:p>
            <a:pPr marL="571500" indent="-571500" algn="just">
              <a:lnSpc>
                <a:spcPct val="150000"/>
              </a:lnSpc>
              <a:buFont typeface="Wingdings" panose="05000000000000000000" pitchFamily="2" charset="2"/>
              <a:buChar char="v"/>
            </a:pPr>
            <a:r>
              <a:rPr lang="vi-VN" sz="4000" dirty="0" smtClean="0"/>
              <a:t>Trong </a:t>
            </a:r>
            <a:r>
              <a:rPr lang="vi-VN" sz="4000" dirty="0"/>
              <a:t>dịp chào mừng Quốc tế Phụ nữ, chúng ta nên chọn những món ăn quen thuộc hằng ngày mà các bà, các mẹ vẫn nấu cho chúng ta. </a:t>
            </a: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82601" y="6213208"/>
            <a:ext cx="5310806" cy="4391814"/>
          </a:xfrm>
          <a:prstGeom prst="rect">
            <a:avLst/>
          </a:prstGeom>
        </p:spPr>
      </p:pic>
      <p:pic>
        <p:nvPicPr>
          <p:cNvPr id="8"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2400" y="7590288"/>
            <a:ext cx="1766554" cy="2459759"/>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l="4307" t="5308"/>
          <a:stretch>
            <a:fillRect/>
          </a:stretch>
        </p:blipFill>
        <p:spPr>
          <a:xfrm>
            <a:off x="0" y="1"/>
            <a:ext cx="2514600" cy="1538214"/>
          </a:xfrm>
          <a:prstGeom prst="rect">
            <a:avLst/>
          </a:prstGeom>
        </p:spPr>
      </p:pic>
    </p:spTree>
    <p:extLst>
      <p:ext uri="{BB962C8B-B14F-4D97-AF65-F5344CB8AC3E}">
        <p14:creationId xmlns:p14="http://schemas.microsoft.com/office/powerpoint/2010/main" val="1281386828"/>
      </p:ext>
    </p:extLst>
  </p:cSld>
  <p:clrMapOvr>
    <a:masterClrMapping/>
  </p:clrMapOvr>
  <p:transition spd="slow">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b="64907"/>
          <a:stretch>
            <a:fillRect/>
          </a:stretch>
        </p:blipFill>
        <p:spPr>
          <a:xfrm>
            <a:off x="0" y="7898217"/>
            <a:ext cx="18288000" cy="2388783"/>
          </a:xfrm>
          <a:prstGeom prst="rect">
            <a:avLst/>
          </a:prstGeom>
        </p:spPr>
      </p:pic>
      <p:sp>
        <p:nvSpPr>
          <p:cNvPr id="4" name="TextBox 4"/>
          <p:cNvSpPr txBox="1"/>
          <p:nvPr/>
        </p:nvSpPr>
        <p:spPr>
          <a:xfrm>
            <a:off x="5787402" y="3276391"/>
            <a:ext cx="6704290" cy="1052019"/>
          </a:xfrm>
          <a:prstGeom prst="rect">
            <a:avLst/>
          </a:prstGeom>
        </p:spPr>
        <p:txBody>
          <a:bodyPr wrap="square" lIns="0" tIns="0" rIns="0" bIns="0" rtlCol="0" anchor="t">
            <a:spAutoFit/>
          </a:bodyPr>
          <a:lstStyle/>
          <a:p>
            <a:pPr marL="0" lvl="0" indent="0" algn="ctr">
              <a:lnSpc>
                <a:spcPts val="8000"/>
              </a:lnSpc>
              <a:spcBef>
                <a:spcPct val="0"/>
              </a:spcBef>
            </a:pPr>
            <a:r>
              <a:rPr lang="vi-VN" sz="8600" b="1" u="none" spc="400" dirty="0" smtClean="0">
                <a:solidFill>
                  <a:srgbClr val="C3113D"/>
                </a:solidFill>
              </a:rPr>
              <a:t>VẬN DỤNG</a:t>
            </a:r>
            <a:endParaRPr lang="en-US" sz="8600" b="1" u="none" spc="400" dirty="0">
              <a:solidFill>
                <a:srgbClr val="C3113D"/>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196359" y="4976898"/>
            <a:ext cx="6295333" cy="6146534"/>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119243" y="6032232"/>
            <a:ext cx="1331872" cy="1403313"/>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36885" y="6032232"/>
            <a:ext cx="1331872" cy="1403313"/>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4307" t="5308"/>
          <a:stretch>
            <a:fillRect/>
          </a:stretch>
        </p:blipFill>
        <p:spPr>
          <a:xfrm>
            <a:off x="0" y="0"/>
            <a:ext cx="3673770" cy="224729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4307" t="5308"/>
          <a:stretch>
            <a:fillRect/>
          </a:stretch>
        </p:blipFill>
        <p:spPr>
          <a:xfrm flipH="1">
            <a:off x="14614230" y="0"/>
            <a:ext cx="3673770" cy="2247293"/>
          </a:xfrm>
          <a:prstGeom prst="rect">
            <a:avLst/>
          </a:prstGeom>
        </p:spPr>
      </p:pic>
      <p:pic>
        <p:nvPicPr>
          <p:cNvPr id="11"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534400" y="747800"/>
            <a:ext cx="1235232" cy="1854007"/>
          </a:xfrm>
          <a:prstGeom prst="rect">
            <a:avLst/>
          </a:prstGeom>
        </p:spPr>
      </p:pic>
    </p:spTree>
    <p:extLst>
      <p:ext uri="{BB962C8B-B14F-4D97-AF65-F5344CB8AC3E}">
        <p14:creationId xmlns:p14="http://schemas.microsoft.com/office/powerpoint/2010/main" val="3780036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t="26790" r="2168"/>
          <a:stretch>
            <a:fillRect/>
          </a:stretch>
        </p:blipFill>
        <p:spPr>
          <a:xfrm>
            <a:off x="325682" y="0"/>
            <a:ext cx="5283925" cy="4125878"/>
          </a:xfrm>
          <a:prstGeom prst="rect">
            <a:avLst/>
          </a:prstGeom>
        </p:spPr>
      </p:pic>
      <p:sp>
        <p:nvSpPr>
          <p:cNvPr id="4" name="TextBox 4"/>
          <p:cNvSpPr txBox="1"/>
          <p:nvPr/>
        </p:nvSpPr>
        <p:spPr>
          <a:xfrm>
            <a:off x="728000" y="312903"/>
            <a:ext cx="4479288" cy="2954655"/>
          </a:xfrm>
          <a:prstGeom prst="rect">
            <a:avLst/>
          </a:prstGeom>
        </p:spPr>
        <p:txBody>
          <a:bodyPr wrap="square" lIns="0" tIns="0" rIns="0" bIns="0" rtlCol="0" anchor="t">
            <a:spAutoFit/>
          </a:bodyPr>
          <a:lstStyle/>
          <a:p>
            <a:pPr marL="0" lvl="0" indent="0" algn="ctr">
              <a:lnSpc>
                <a:spcPct val="150000"/>
              </a:lnSpc>
              <a:spcBef>
                <a:spcPct val="0"/>
              </a:spcBef>
            </a:pPr>
            <a:r>
              <a:rPr lang="vi-VN" sz="6400" b="1" dirty="0" smtClean="0">
                <a:solidFill>
                  <a:srgbClr val="FFFFFF"/>
                </a:solidFill>
              </a:rPr>
              <a:t>BÀI TẬP </a:t>
            </a:r>
          </a:p>
          <a:p>
            <a:pPr marL="0" lvl="0" indent="0" algn="ctr">
              <a:lnSpc>
                <a:spcPct val="150000"/>
              </a:lnSpc>
              <a:spcBef>
                <a:spcPct val="0"/>
              </a:spcBef>
            </a:pPr>
            <a:r>
              <a:rPr lang="vi-VN" sz="6400" b="1" dirty="0" smtClean="0">
                <a:solidFill>
                  <a:srgbClr val="FFFFFF"/>
                </a:solidFill>
              </a:rPr>
              <a:t>VẬN DỤNG</a:t>
            </a:r>
            <a:endParaRPr lang="en-US" sz="6400" b="1" u="none" dirty="0">
              <a:solidFill>
                <a:srgbClr val="FFFFFF"/>
              </a:solidFill>
            </a:endParaRPr>
          </a:p>
        </p:txBody>
      </p:sp>
      <p:grpSp>
        <p:nvGrpSpPr>
          <p:cNvPr id="6" name="Group 6"/>
          <p:cNvGrpSpPr/>
          <p:nvPr/>
        </p:nvGrpSpPr>
        <p:grpSpPr>
          <a:xfrm>
            <a:off x="6011925" y="1028700"/>
            <a:ext cx="11590275" cy="7975894"/>
            <a:chOff x="0" y="0"/>
            <a:chExt cx="4063114" cy="1675757"/>
          </a:xfrm>
        </p:grpSpPr>
        <p:sp>
          <p:nvSpPr>
            <p:cNvPr id="7" name="Freeform 7"/>
            <p:cNvSpPr/>
            <p:nvPr/>
          </p:nvSpPr>
          <p:spPr>
            <a:xfrm>
              <a:off x="10160" y="16510"/>
              <a:ext cx="4040254" cy="1647817"/>
            </a:xfrm>
            <a:custGeom>
              <a:avLst/>
              <a:gdLst/>
              <a:ahLst/>
              <a:cxnLst/>
              <a:rect l="l" t="t" r="r" b="b"/>
              <a:pathLst>
                <a:path w="4040254" h="1647817">
                  <a:moveTo>
                    <a:pt x="4040254" y="1647817"/>
                  </a:moveTo>
                  <a:lnTo>
                    <a:pt x="0" y="1640197"/>
                  </a:lnTo>
                  <a:lnTo>
                    <a:pt x="0" y="584733"/>
                  </a:lnTo>
                  <a:lnTo>
                    <a:pt x="17780" y="19050"/>
                  </a:lnTo>
                  <a:lnTo>
                    <a:pt x="2012655" y="0"/>
                  </a:lnTo>
                  <a:lnTo>
                    <a:pt x="4021204" y="5080"/>
                  </a:lnTo>
                  <a:close/>
                </a:path>
              </a:pathLst>
            </a:custGeom>
            <a:solidFill>
              <a:srgbClr val="FFFFFF"/>
            </a:solidFill>
          </p:spPr>
        </p:sp>
        <p:sp>
          <p:nvSpPr>
            <p:cNvPr id="8" name="Freeform 8"/>
            <p:cNvSpPr/>
            <p:nvPr/>
          </p:nvSpPr>
          <p:spPr>
            <a:xfrm>
              <a:off x="-3810" y="0"/>
              <a:ext cx="4069464" cy="1674487"/>
            </a:xfrm>
            <a:custGeom>
              <a:avLst/>
              <a:gdLst/>
              <a:ahLst/>
              <a:cxnLst/>
              <a:rect l="l" t="t" r="r" b="b"/>
              <a:pathLst>
                <a:path w="4069464" h="1674487">
                  <a:moveTo>
                    <a:pt x="4035174" y="21590"/>
                  </a:moveTo>
                  <a:cubicBezTo>
                    <a:pt x="4036444" y="34290"/>
                    <a:pt x="4036444" y="44450"/>
                    <a:pt x="4037714" y="54610"/>
                  </a:cubicBezTo>
                  <a:cubicBezTo>
                    <a:pt x="4040254" y="88301"/>
                    <a:pt x="4041524" y="122992"/>
                    <a:pt x="4044064" y="156445"/>
                  </a:cubicBezTo>
                  <a:cubicBezTo>
                    <a:pt x="4044064" y="204766"/>
                    <a:pt x="4056764" y="1157550"/>
                    <a:pt x="4063114" y="1205871"/>
                  </a:cubicBezTo>
                  <a:cubicBezTo>
                    <a:pt x="4069464" y="1278971"/>
                    <a:pt x="4065654" y="1353311"/>
                    <a:pt x="4065654" y="1426411"/>
                  </a:cubicBezTo>
                  <a:cubicBezTo>
                    <a:pt x="4065654" y="1490839"/>
                    <a:pt x="4066924" y="1550311"/>
                    <a:pt x="4068194" y="1613527"/>
                  </a:cubicBezTo>
                  <a:cubicBezTo>
                    <a:pt x="4068194" y="1635117"/>
                    <a:pt x="4068194" y="1649087"/>
                    <a:pt x="4068194" y="1673217"/>
                  </a:cubicBezTo>
                  <a:cubicBezTo>
                    <a:pt x="4045334" y="1673217"/>
                    <a:pt x="4025014" y="1674487"/>
                    <a:pt x="3997056" y="1673217"/>
                  </a:cubicBezTo>
                  <a:cubicBezTo>
                    <a:pt x="3793110" y="1668137"/>
                    <a:pt x="3586026" y="1674487"/>
                    <a:pt x="3382081" y="1669407"/>
                  </a:cubicBezTo>
                  <a:cubicBezTo>
                    <a:pt x="3259713" y="1665597"/>
                    <a:pt x="3140483" y="1668137"/>
                    <a:pt x="3018115" y="1665597"/>
                  </a:cubicBezTo>
                  <a:cubicBezTo>
                    <a:pt x="2961638" y="1664327"/>
                    <a:pt x="2905161" y="1663057"/>
                    <a:pt x="2848683" y="1661787"/>
                  </a:cubicBezTo>
                  <a:cubicBezTo>
                    <a:pt x="2814169" y="1661787"/>
                    <a:pt x="2782793" y="1663057"/>
                    <a:pt x="2748279" y="1663057"/>
                  </a:cubicBezTo>
                  <a:cubicBezTo>
                    <a:pt x="2660426" y="1661787"/>
                    <a:pt x="2418828" y="1663057"/>
                    <a:pt x="2330975" y="1661787"/>
                  </a:cubicBezTo>
                  <a:cubicBezTo>
                    <a:pt x="2268222" y="1660517"/>
                    <a:pt x="1013170" y="1669407"/>
                    <a:pt x="950417" y="1668137"/>
                  </a:cubicBezTo>
                  <a:cubicBezTo>
                    <a:pt x="934729" y="1668137"/>
                    <a:pt x="915903" y="1669407"/>
                    <a:pt x="900215" y="1669407"/>
                  </a:cubicBezTo>
                  <a:cubicBezTo>
                    <a:pt x="862564" y="1669407"/>
                    <a:pt x="828050" y="1670677"/>
                    <a:pt x="790398" y="1670677"/>
                  </a:cubicBezTo>
                  <a:cubicBezTo>
                    <a:pt x="696269" y="1670677"/>
                    <a:pt x="605278" y="1669407"/>
                    <a:pt x="511149" y="1668137"/>
                  </a:cubicBezTo>
                  <a:cubicBezTo>
                    <a:pt x="454672" y="1666867"/>
                    <a:pt x="398195" y="1665597"/>
                    <a:pt x="344855" y="1664327"/>
                  </a:cubicBezTo>
                  <a:cubicBezTo>
                    <a:pt x="244451" y="1663057"/>
                    <a:pt x="144047" y="1661787"/>
                    <a:pt x="48260" y="1661787"/>
                  </a:cubicBezTo>
                  <a:cubicBezTo>
                    <a:pt x="38100" y="1661787"/>
                    <a:pt x="29210" y="1661787"/>
                    <a:pt x="19050" y="1660517"/>
                  </a:cubicBezTo>
                  <a:cubicBezTo>
                    <a:pt x="10160" y="1659247"/>
                    <a:pt x="5080" y="1652897"/>
                    <a:pt x="7620" y="1644007"/>
                  </a:cubicBezTo>
                  <a:cubicBezTo>
                    <a:pt x="16510" y="1612260"/>
                    <a:pt x="12700" y="1581285"/>
                    <a:pt x="11430" y="1549072"/>
                  </a:cubicBezTo>
                  <a:cubicBezTo>
                    <a:pt x="10160" y="1483405"/>
                    <a:pt x="6350" y="1418977"/>
                    <a:pt x="7620" y="1353311"/>
                  </a:cubicBezTo>
                  <a:cubicBezTo>
                    <a:pt x="5080" y="1271538"/>
                    <a:pt x="0" y="259281"/>
                    <a:pt x="7620" y="176269"/>
                  </a:cubicBezTo>
                  <a:cubicBezTo>
                    <a:pt x="8890" y="160162"/>
                    <a:pt x="7620" y="142816"/>
                    <a:pt x="8890" y="126709"/>
                  </a:cubicBezTo>
                  <a:cubicBezTo>
                    <a:pt x="10160" y="100690"/>
                    <a:pt x="12700" y="72194"/>
                    <a:pt x="13970" y="44450"/>
                  </a:cubicBezTo>
                  <a:cubicBezTo>
                    <a:pt x="13970" y="41910"/>
                    <a:pt x="15240" y="39370"/>
                    <a:pt x="16510" y="38100"/>
                  </a:cubicBezTo>
                  <a:cubicBezTo>
                    <a:pt x="38100" y="35560"/>
                    <a:pt x="65606" y="30480"/>
                    <a:pt x="115808" y="29210"/>
                  </a:cubicBezTo>
                  <a:cubicBezTo>
                    <a:pt x="200524" y="25400"/>
                    <a:pt x="285240" y="22860"/>
                    <a:pt x="373094" y="20320"/>
                  </a:cubicBezTo>
                  <a:cubicBezTo>
                    <a:pt x="432709" y="17780"/>
                    <a:pt x="492324" y="16510"/>
                    <a:pt x="548801" y="13970"/>
                  </a:cubicBezTo>
                  <a:cubicBezTo>
                    <a:pt x="605278" y="11430"/>
                    <a:pt x="664893" y="8890"/>
                    <a:pt x="721370" y="8890"/>
                  </a:cubicBezTo>
                  <a:cubicBezTo>
                    <a:pt x="784123" y="7620"/>
                    <a:pt x="846876" y="10160"/>
                    <a:pt x="909628" y="8890"/>
                  </a:cubicBezTo>
                  <a:cubicBezTo>
                    <a:pt x="988069" y="8890"/>
                    <a:pt x="2409415" y="6350"/>
                    <a:pt x="2487856" y="5080"/>
                  </a:cubicBezTo>
                  <a:cubicBezTo>
                    <a:pt x="2563159" y="3810"/>
                    <a:pt x="2638462" y="2540"/>
                    <a:pt x="2716903" y="2540"/>
                  </a:cubicBezTo>
                  <a:cubicBezTo>
                    <a:pt x="2845546" y="1270"/>
                    <a:pt x="2971051" y="0"/>
                    <a:pt x="3099694" y="0"/>
                  </a:cubicBezTo>
                  <a:cubicBezTo>
                    <a:pt x="3153033" y="0"/>
                    <a:pt x="3209511" y="2540"/>
                    <a:pt x="3262851" y="2540"/>
                  </a:cubicBezTo>
                  <a:cubicBezTo>
                    <a:pt x="3410319" y="3810"/>
                    <a:pt x="3560925" y="5080"/>
                    <a:pt x="3708394" y="7620"/>
                  </a:cubicBezTo>
                  <a:cubicBezTo>
                    <a:pt x="3786835" y="8890"/>
                    <a:pt x="3865275" y="12700"/>
                    <a:pt x="3943716" y="16510"/>
                  </a:cubicBezTo>
                  <a:cubicBezTo>
                    <a:pt x="3962542" y="16510"/>
                    <a:pt x="3981368" y="16510"/>
                    <a:pt x="3997056" y="16510"/>
                  </a:cubicBezTo>
                  <a:cubicBezTo>
                    <a:pt x="4016124" y="17780"/>
                    <a:pt x="4025014" y="20320"/>
                    <a:pt x="4035174" y="21590"/>
                  </a:cubicBezTo>
                  <a:close/>
                  <a:moveTo>
                    <a:pt x="4045334" y="1656707"/>
                  </a:moveTo>
                  <a:cubicBezTo>
                    <a:pt x="4046604" y="1640197"/>
                    <a:pt x="4047874" y="1627497"/>
                    <a:pt x="4047874" y="1614797"/>
                  </a:cubicBezTo>
                  <a:cubicBezTo>
                    <a:pt x="4046604" y="1544116"/>
                    <a:pt x="4045334" y="1478449"/>
                    <a:pt x="4045334" y="1407827"/>
                  </a:cubicBezTo>
                  <a:cubicBezTo>
                    <a:pt x="4045334" y="1375613"/>
                    <a:pt x="4047874" y="1343399"/>
                    <a:pt x="4046604" y="1311185"/>
                  </a:cubicBezTo>
                  <a:cubicBezTo>
                    <a:pt x="4046604" y="1281449"/>
                    <a:pt x="4045334" y="1250475"/>
                    <a:pt x="4044064" y="1220739"/>
                  </a:cubicBezTo>
                  <a:cubicBezTo>
                    <a:pt x="4038984" y="1174896"/>
                    <a:pt x="4027554" y="225829"/>
                    <a:pt x="4027554" y="179986"/>
                  </a:cubicBezTo>
                  <a:cubicBezTo>
                    <a:pt x="4025014" y="141577"/>
                    <a:pt x="4022474" y="101929"/>
                    <a:pt x="4019934" y="63500"/>
                  </a:cubicBezTo>
                  <a:cubicBezTo>
                    <a:pt x="4018664" y="44450"/>
                    <a:pt x="4017394" y="43180"/>
                    <a:pt x="3987643" y="41910"/>
                  </a:cubicBezTo>
                  <a:cubicBezTo>
                    <a:pt x="3978230" y="41910"/>
                    <a:pt x="3971955" y="41910"/>
                    <a:pt x="3962542" y="40640"/>
                  </a:cubicBezTo>
                  <a:cubicBezTo>
                    <a:pt x="3884101" y="36830"/>
                    <a:pt x="3802523" y="31750"/>
                    <a:pt x="3724082" y="30480"/>
                  </a:cubicBezTo>
                  <a:cubicBezTo>
                    <a:pt x="3532687" y="26670"/>
                    <a:pt x="3338154" y="25400"/>
                    <a:pt x="3146758" y="22860"/>
                  </a:cubicBezTo>
                  <a:cubicBezTo>
                    <a:pt x="3118520" y="22860"/>
                    <a:pt x="3087143" y="22860"/>
                    <a:pt x="3058905" y="22860"/>
                  </a:cubicBezTo>
                  <a:cubicBezTo>
                    <a:pt x="3011840" y="22860"/>
                    <a:pt x="2964776" y="22860"/>
                    <a:pt x="2920849" y="22860"/>
                  </a:cubicBezTo>
                  <a:cubicBezTo>
                    <a:pt x="2820445" y="22860"/>
                    <a:pt x="2720041" y="22860"/>
                    <a:pt x="2622774" y="24130"/>
                  </a:cubicBezTo>
                  <a:cubicBezTo>
                    <a:pt x="2538058" y="25400"/>
                    <a:pt x="1110437" y="29210"/>
                    <a:pt x="1025721" y="29210"/>
                  </a:cubicBezTo>
                  <a:cubicBezTo>
                    <a:pt x="887665" y="29210"/>
                    <a:pt x="749609" y="26670"/>
                    <a:pt x="611554" y="33020"/>
                  </a:cubicBezTo>
                  <a:cubicBezTo>
                    <a:pt x="539388" y="36830"/>
                    <a:pt x="470360" y="36830"/>
                    <a:pt x="401332" y="38100"/>
                  </a:cubicBezTo>
                  <a:cubicBezTo>
                    <a:pt x="282102" y="41910"/>
                    <a:pt x="162872" y="45720"/>
                    <a:pt x="49530" y="50800"/>
                  </a:cubicBezTo>
                  <a:cubicBezTo>
                    <a:pt x="36830" y="50800"/>
                    <a:pt x="34290" y="53340"/>
                    <a:pt x="33020" y="68477"/>
                  </a:cubicBezTo>
                  <a:cubicBezTo>
                    <a:pt x="31750" y="90779"/>
                    <a:pt x="31750" y="113080"/>
                    <a:pt x="30480" y="135382"/>
                  </a:cubicBezTo>
                  <a:cubicBezTo>
                    <a:pt x="29210" y="172552"/>
                    <a:pt x="26670" y="208483"/>
                    <a:pt x="25400" y="245652"/>
                  </a:cubicBezTo>
                  <a:cubicBezTo>
                    <a:pt x="20320" y="285300"/>
                    <a:pt x="26670" y="1254192"/>
                    <a:pt x="29210" y="1293839"/>
                  </a:cubicBezTo>
                  <a:cubicBezTo>
                    <a:pt x="29210" y="1335965"/>
                    <a:pt x="29210" y="1379330"/>
                    <a:pt x="30480" y="1421455"/>
                  </a:cubicBezTo>
                  <a:cubicBezTo>
                    <a:pt x="30480" y="1452430"/>
                    <a:pt x="33020" y="1483405"/>
                    <a:pt x="33020" y="1514380"/>
                  </a:cubicBezTo>
                  <a:cubicBezTo>
                    <a:pt x="33020" y="1547833"/>
                    <a:pt x="33020" y="1581285"/>
                    <a:pt x="31750" y="1614797"/>
                  </a:cubicBezTo>
                  <a:cubicBezTo>
                    <a:pt x="31750" y="1618607"/>
                    <a:pt x="31750" y="1621147"/>
                    <a:pt x="31750" y="1624957"/>
                  </a:cubicBezTo>
                  <a:cubicBezTo>
                    <a:pt x="31750" y="1635117"/>
                    <a:pt x="35560" y="1638927"/>
                    <a:pt x="44450" y="1638927"/>
                  </a:cubicBezTo>
                  <a:cubicBezTo>
                    <a:pt x="71881" y="1638927"/>
                    <a:pt x="115808" y="1640197"/>
                    <a:pt x="156597" y="1640197"/>
                  </a:cubicBezTo>
                  <a:cubicBezTo>
                    <a:pt x="216212" y="1640197"/>
                    <a:pt x="278965" y="1637657"/>
                    <a:pt x="338580" y="1640197"/>
                  </a:cubicBezTo>
                  <a:cubicBezTo>
                    <a:pt x="435846" y="1644007"/>
                    <a:pt x="533113" y="1646547"/>
                    <a:pt x="630379" y="1645277"/>
                  </a:cubicBezTo>
                  <a:cubicBezTo>
                    <a:pt x="693132" y="1644007"/>
                    <a:pt x="752747" y="1646547"/>
                    <a:pt x="815499" y="1646547"/>
                  </a:cubicBezTo>
                  <a:cubicBezTo>
                    <a:pt x="906491" y="1646547"/>
                    <a:pt x="997482" y="1645277"/>
                    <a:pt x="1088473" y="1646547"/>
                  </a:cubicBezTo>
                  <a:cubicBezTo>
                    <a:pt x="1223391" y="1647817"/>
                    <a:pt x="2704353" y="1637657"/>
                    <a:pt x="2842408" y="1640197"/>
                  </a:cubicBezTo>
                  <a:cubicBezTo>
                    <a:pt x="2902023" y="1641467"/>
                    <a:pt x="2961638" y="1642737"/>
                    <a:pt x="3018116" y="1642737"/>
                  </a:cubicBezTo>
                  <a:cubicBezTo>
                    <a:pt x="3121657" y="1645277"/>
                    <a:pt x="3222061" y="1641467"/>
                    <a:pt x="3325603" y="1645277"/>
                  </a:cubicBezTo>
                  <a:cubicBezTo>
                    <a:pt x="3410319" y="1647817"/>
                    <a:pt x="3495035" y="1647817"/>
                    <a:pt x="3579751" y="1650357"/>
                  </a:cubicBezTo>
                  <a:cubicBezTo>
                    <a:pt x="3705257" y="1654167"/>
                    <a:pt x="3830762" y="1656707"/>
                    <a:pt x="3956267" y="1657977"/>
                  </a:cubicBezTo>
                  <a:cubicBezTo>
                    <a:pt x="4003331" y="1657977"/>
                    <a:pt x="4025014" y="1656707"/>
                    <a:pt x="4045334" y="1656707"/>
                  </a:cubicBezTo>
                  <a:close/>
                </a:path>
              </a:pathLst>
            </a:custGeom>
            <a:solidFill>
              <a:srgbClr val="FFFFFF"/>
            </a:solidFill>
          </p:spPr>
        </p:sp>
      </p:grpSp>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787627" y="664068"/>
            <a:ext cx="2031623" cy="967986"/>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569253" y="234980"/>
            <a:ext cx="1736280" cy="1647887"/>
          </a:xfrm>
          <a:prstGeom prst="rect">
            <a:avLst/>
          </a:prstGeom>
        </p:spPr>
      </p:pic>
      <p:pic>
        <p:nvPicPr>
          <p:cNvPr id="22" name="Picture 2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450890" y="4438781"/>
            <a:ext cx="4766634" cy="6637085"/>
          </a:xfrm>
          <a:prstGeom prst="rect">
            <a:avLst/>
          </a:prstGeom>
        </p:spPr>
      </p:pic>
      <p:pic>
        <p:nvPicPr>
          <p:cNvPr id="23" name="Picture 23"/>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4038955">
            <a:off x="5337836" y="8172735"/>
            <a:ext cx="1888658" cy="2473243"/>
          </a:xfrm>
          <a:prstGeom prst="rect">
            <a:avLst/>
          </a:prstGeom>
        </p:spPr>
      </p:pic>
      <p:sp>
        <p:nvSpPr>
          <p:cNvPr id="24" name="TextBox 23"/>
          <p:cNvSpPr txBox="1"/>
          <p:nvPr/>
        </p:nvSpPr>
        <p:spPr>
          <a:xfrm>
            <a:off x="6356199" y="1815639"/>
            <a:ext cx="10523259" cy="6555641"/>
          </a:xfrm>
          <a:prstGeom prst="rect">
            <a:avLst/>
          </a:prstGeom>
          <a:noFill/>
        </p:spPr>
        <p:txBody>
          <a:bodyPr wrap="square" rtlCol="0">
            <a:spAutoFit/>
          </a:bodyPr>
          <a:lstStyle/>
          <a:p>
            <a:pPr marL="742950" indent="-742950" algn="just">
              <a:lnSpc>
                <a:spcPct val="150000"/>
              </a:lnSpc>
              <a:buAutoNum type="arabicPeriod"/>
            </a:pPr>
            <a:r>
              <a:rPr lang="vi-VN" sz="4000" dirty="0" smtClean="0"/>
              <a:t>Em hãy tìm hiểu về một truyền thống của quê hương và viết bài giới thiệu truyền đó cho mọi người.</a:t>
            </a:r>
          </a:p>
          <a:p>
            <a:pPr marL="742950" indent="-742950" algn="just">
              <a:lnSpc>
                <a:spcPct val="150000"/>
              </a:lnSpc>
              <a:buAutoNum type="arabicPeriod"/>
            </a:pPr>
            <a:r>
              <a:rPr lang="vi-VN" sz="4000" dirty="0" smtClean="0"/>
              <a:t>Em hãy cùng các bạn trong nhóm tập một làn điệu dân ca, điệu múa truyền thống hoặc một bài hát ca ngợi truyền thống quê hương để biểu diễn trước lớp.</a:t>
            </a:r>
            <a:endParaRPr lang="en-US" sz="4000" dirty="0"/>
          </a:p>
        </p:txBody>
      </p:sp>
      <p:pic>
        <p:nvPicPr>
          <p:cNvPr id="25" name="Picture 22"/>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12737042">
            <a:off x="16456530" y="6416572"/>
            <a:ext cx="845856" cy="3909416"/>
          </a:xfrm>
          <a:prstGeom prst="rect">
            <a:avLst/>
          </a:prstGeom>
        </p:spPr>
      </p:pic>
    </p:spTree>
  </p:cSld>
  <p:clrMapOvr>
    <a:masterClrMapping/>
  </p:clrMapOvr>
  <p:transition spd="slow">
    <p:strip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b="64907"/>
          <a:stretch>
            <a:fillRect/>
          </a:stretch>
        </p:blipFill>
        <p:spPr>
          <a:xfrm>
            <a:off x="0" y="7898217"/>
            <a:ext cx="18288000" cy="2388783"/>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7297" b="26380"/>
          <a:stretch>
            <a:fillRect/>
          </a:stretch>
        </p:blipFill>
        <p:spPr>
          <a:xfrm>
            <a:off x="13944600" y="6233249"/>
            <a:ext cx="4844636" cy="4053751"/>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16675"/>
          <a:stretch>
            <a:fillRect/>
          </a:stretch>
        </p:blipFill>
        <p:spPr>
          <a:xfrm>
            <a:off x="-31845" y="-10236"/>
            <a:ext cx="4058573" cy="7744536"/>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278890" y="7124700"/>
            <a:ext cx="3437102" cy="3355862"/>
          </a:xfrm>
          <a:prstGeom prst="rect">
            <a:avLst/>
          </a:prstGeom>
        </p:spPr>
      </p:pic>
      <p:sp>
        <p:nvSpPr>
          <p:cNvPr id="15" name="TextBox 4"/>
          <p:cNvSpPr txBox="1"/>
          <p:nvPr/>
        </p:nvSpPr>
        <p:spPr>
          <a:xfrm>
            <a:off x="5453550" y="781787"/>
            <a:ext cx="10624650" cy="979755"/>
          </a:xfrm>
          <a:prstGeom prst="rect">
            <a:avLst/>
          </a:prstGeom>
        </p:spPr>
        <p:txBody>
          <a:bodyPr lIns="0" tIns="0" rIns="0" bIns="0" rtlCol="0" anchor="t">
            <a:spAutoFit/>
          </a:bodyPr>
          <a:lstStyle/>
          <a:p>
            <a:pPr marL="0" lvl="0" indent="0" algn="ctr">
              <a:lnSpc>
                <a:spcPts val="8000"/>
              </a:lnSpc>
              <a:spcBef>
                <a:spcPct val="0"/>
              </a:spcBef>
            </a:pPr>
            <a:r>
              <a:rPr lang="vi-VN" sz="6400" b="1" u="none" spc="400" dirty="0" smtClean="0">
                <a:solidFill>
                  <a:srgbClr val="C3113D"/>
                </a:solidFill>
              </a:rPr>
              <a:t>HƯỚNG DẪN VỀ NHÀ</a:t>
            </a:r>
            <a:endParaRPr lang="en-US" sz="6400" b="1" u="none" spc="400" dirty="0">
              <a:solidFill>
                <a:srgbClr val="C3113D"/>
              </a:solidFill>
            </a:endParaRPr>
          </a:p>
        </p:txBody>
      </p:sp>
      <p:pic>
        <p:nvPicPr>
          <p:cNvPr id="16"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078200" y="58674"/>
            <a:ext cx="2209800" cy="1635252"/>
          </a:xfrm>
          <a:prstGeom prst="rect">
            <a:avLst/>
          </a:prstGeom>
        </p:spPr>
      </p:pic>
      <p:sp>
        <p:nvSpPr>
          <p:cNvPr id="17" name="Rectangle 16"/>
          <p:cNvSpPr/>
          <p:nvPr/>
        </p:nvSpPr>
        <p:spPr>
          <a:xfrm>
            <a:off x="5263051" y="1761542"/>
            <a:ext cx="11920049" cy="5439951"/>
          </a:xfrm>
          <a:prstGeom prst="rect">
            <a:avLst/>
          </a:prstGeom>
        </p:spPr>
        <p:txBody>
          <a:bodyPr wrap="square">
            <a:spAutoFit/>
          </a:bodyPr>
          <a:lstStyle/>
          <a:p>
            <a:pPr algn="just">
              <a:lnSpc>
                <a:spcPct val="150000"/>
              </a:lnSpc>
              <a:spcBef>
                <a:spcPts val="300"/>
              </a:spcBef>
              <a:spcAft>
                <a:spcPts val="300"/>
              </a:spcAft>
            </a:pPr>
            <a:r>
              <a:rPr lang="vi-VN"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Ô</a:t>
            </a:r>
            <a:r>
              <a:rPr lang="en-US"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n </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lại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kiến</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thức</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đã học. </a:t>
            </a:r>
            <a:endParaRPr lang="en-US" sz="45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45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Hoàn</a:t>
            </a:r>
            <a:r>
              <a:rPr lang="en-US"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thành các bài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tập</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của </a:t>
            </a:r>
            <a:r>
              <a:rPr lang="en-US" sz="4500" b="1" i="1" dirty="0">
                <a:solidFill>
                  <a:srgbClr val="000000"/>
                </a:solidFill>
                <a:latin typeface="Arial" panose="020B0604020202020204" pitchFamily="34" charset="0"/>
                <a:ea typeface="Calibri" panose="020F0502020204030204" pitchFamily="34" charset="0"/>
                <a:cs typeface="Arial" panose="020B0604020202020204" pitchFamily="34" charset="0"/>
              </a:rPr>
              <a:t>Bài 1 </a:t>
            </a:r>
            <a:r>
              <a:rPr lang="en-US" sz="4500" i="1" dirty="0">
                <a:solidFill>
                  <a:srgbClr val="000000"/>
                </a:solidFill>
                <a:latin typeface="Arial" panose="020B0604020202020204" pitchFamily="34" charset="0"/>
                <a:ea typeface="Calibri" panose="020F0502020204030204" pitchFamily="34" charset="0"/>
                <a:cs typeface="Arial" panose="020B0604020202020204" pitchFamily="34" charset="0"/>
              </a:rPr>
              <a:t>– Tự </a:t>
            </a:r>
            <a:r>
              <a:rPr lang="en-US"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hào</a:t>
            </a:r>
            <a:r>
              <a:rPr lang="en-US" sz="4500" i="1" dirty="0">
                <a:solidFill>
                  <a:srgbClr val="000000"/>
                </a:solidFill>
                <a:latin typeface="Arial" panose="020B0604020202020204" pitchFamily="34" charset="0"/>
                <a:ea typeface="Calibri" panose="020F0502020204030204" pitchFamily="34" charset="0"/>
                <a:cs typeface="Arial" panose="020B0604020202020204" pitchFamily="34" charset="0"/>
              </a:rPr>
              <a:t> về </a:t>
            </a:r>
            <a:r>
              <a:rPr lang="en-US"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en-US"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en-US"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quê</a:t>
            </a:r>
            <a:r>
              <a:rPr lang="en-US"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hương</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vi-VN" sz="45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vi-VN"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Đọc</a:t>
            </a:r>
            <a:r>
              <a:rPr lang="en-US"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chuẩn</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bị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trước</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nội dung </a:t>
            </a:r>
            <a:r>
              <a:rPr lang="en-US" sz="4500" b="1" i="1" dirty="0">
                <a:solidFill>
                  <a:srgbClr val="000000"/>
                </a:solidFill>
                <a:latin typeface="Arial" panose="020B0604020202020204" pitchFamily="34" charset="0"/>
                <a:ea typeface="Calibri" panose="020F0502020204030204" pitchFamily="34" charset="0"/>
                <a:cs typeface="Arial" panose="020B0604020202020204" pitchFamily="34" charset="0"/>
              </a:rPr>
              <a:t>Bài 2 </a:t>
            </a:r>
            <a:r>
              <a:rPr lang="en-US"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en-US" sz="4500" i="1" dirty="0">
                <a:solidFill>
                  <a:srgbClr val="000000"/>
                </a:solidFill>
                <a:latin typeface="Arial" panose="020B0604020202020204" pitchFamily="34" charset="0"/>
                <a:ea typeface="Calibri" panose="020F0502020204030204" pitchFamily="34" charset="0"/>
                <a:cs typeface="Arial" panose="020B0604020202020204" pitchFamily="34" charset="0"/>
              </a:rPr>
              <a:t> tâm, cảm </a:t>
            </a:r>
            <a:r>
              <a:rPr lang="en-US"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en-US"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en-US" sz="4500" i="1"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en-US"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en-US"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9"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4320086" y="1859286"/>
            <a:ext cx="854057" cy="854057"/>
          </a:xfrm>
          <a:prstGeom prst="rect">
            <a:avLst/>
          </a:prstGeom>
        </p:spPr>
      </p:pic>
      <p:pic>
        <p:nvPicPr>
          <p:cNvPr id="22"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4320085" y="3014577"/>
            <a:ext cx="854057" cy="854057"/>
          </a:xfrm>
          <a:prstGeom prst="rect">
            <a:avLst/>
          </a:prstGeom>
        </p:spPr>
      </p:pic>
      <p:pic>
        <p:nvPicPr>
          <p:cNvPr id="23"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4320084" y="5212086"/>
            <a:ext cx="854057" cy="854057"/>
          </a:xfrm>
          <a:prstGeom prst="rect">
            <a:avLst/>
          </a:prstGeom>
        </p:spPr>
      </p:pic>
    </p:spTree>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a:xfrm>
            <a:off x="4616294" y="1126559"/>
            <a:ext cx="12233327" cy="432819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828755">
              <a:lnSpc>
                <a:spcPct val="150000"/>
              </a:lnSpc>
            </a:pPr>
            <a:r>
              <a:rPr lang="vi-VN" sz="4800" b="1" dirty="0" smtClean="0">
                <a:solidFill>
                  <a:srgbClr val="FFFF00"/>
                </a:solidFill>
                <a:latin typeface="Arial" panose="020B0604020202020204" pitchFamily="34" charset="0"/>
                <a:cs typeface="Arial" panose="020B0604020202020204" pitchFamily="34" charset="0"/>
                <a:sym typeface="Arial"/>
              </a:rPr>
              <a:t>Điền từ còn thiếu trong câu ca dao sau:</a:t>
            </a:r>
            <a:endParaRPr lang="vi-VN" sz="4800" dirty="0">
              <a:solidFill>
                <a:prstClr val="white"/>
              </a:solidFill>
              <a:latin typeface="Arial" panose="020B0604020202020204" pitchFamily="34" charset="0"/>
              <a:cs typeface="Arial" panose="020B0604020202020204" pitchFamily="34" charset="0"/>
              <a:sym typeface="Arial"/>
            </a:endParaRPr>
          </a:p>
          <a:p>
            <a:pPr algn="ctr" defTabSz="1828755">
              <a:lnSpc>
                <a:spcPct val="150000"/>
              </a:lnSpc>
            </a:pPr>
            <a:r>
              <a:rPr lang="vi-VN" sz="4800" b="1" dirty="0" smtClean="0">
                <a:solidFill>
                  <a:prstClr val="white"/>
                </a:solidFill>
                <a:latin typeface="Arial" panose="020B0604020202020204" pitchFamily="34" charset="0"/>
                <a:cs typeface="Arial" panose="020B0604020202020204" pitchFamily="34" charset="0"/>
                <a:sym typeface="Arial"/>
              </a:rPr>
              <a:t>Nhiễu điều phủ lấy giá gương</a:t>
            </a:r>
          </a:p>
          <a:p>
            <a:pPr algn="ctr" defTabSz="1828755">
              <a:lnSpc>
                <a:spcPct val="150000"/>
              </a:lnSpc>
            </a:pPr>
            <a:r>
              <a:rPr lang="vi-VN" sz="4800" b="1" dirty="0" smtClean="0">
                <a:solidFill>
                  <a:prstClr val="white"/>
                </a:solidFill>
                <a:latin typeface="Arial" panose="020B0604020202020204" pitchFamily="34" charset="0"/>
                <a:cs typeface="Arial" panose="020B0604020202020204" pitchFamily="34" charset="0"/>
                <a:sym typeface="Arial"/>
              </a:rPr>
              <a:t>Người trong một nước phải...nhau cùng</a:t>
            </a:r>
            <a:endParaRPr lang="vi-VN" sz="4800" b="1" dirty="0" smtClean="0">
              <a:solidFill>
                <a:srgbClr val="FFFF00"/>
              </a:solidFill>
              <a:latin typeface="Arial" panose="020B0604020202020204" pitchFamily="34" charset="0"/>
              <a:cs typeface="Arial" panose="020B0604020202020204" pitchFamily="34" charset="0"/>
              <a:sym typeface="Arial"/>
            </a:endParaRPr>
          </a:p>
        </p:txBody>
      </p:sp>
      <p:grpSp>
        <p:nvGrpSpPr>
          <p:cNvPr id="61" name="Group 60"/>
          <p:cNvGrpSpPr/>
          <p:nvPr/>
        </p:nvGrpSpPr>
        <p:grpSpPr>
          <a:xfrm>
            <a:off x="4229968" y="947200"/>
            <a:ext cx="581687" cy="4686914"/>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dirty="0">
                  <a:solidFill>
                    <a:prstClr val="white"/>
                  </a:solidFill>
                  <a:latin typeface="Calibri"/>
                  <a:sym typeface="Aria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828755"/>
              <a:endParaRPr lang="en-US" sz="2700">
                <a:solidFill>
                  <a:prstClr val="black"/>
                </a:solidFill>
                <a:latin typeface="Calibri"/>
                <a:sym typeface="Arial"/>
              </a:endParaRPr>
            </a:p>
          </p:txBody>
        </p:sp>
      </p:grpSp>
      <p:sp>
        <p:nvSpPr>
          <p:cNvPr id="58" name="Left Bracket 57"/>
          <p:cNvSpPr/>
          <p:nvPr/>
        </p:nvSpPr>
        <p:spPr>
          <a:xfrm flipH="1">
            <a:off x="16528363" y="987854"/>
            <a:ext cx="321257" cy="4686914"/>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828755"/>
            <a:endParaRPr lang="en-US" sz="2700">
              <a:solidFill>
                <a:prstClr val="black"/>
              </a:solidFill>
              <a:latin typeface="Calibri"/>
              <a:sym typeface="Arial"/>
            </a:endParaRPr>
          </a:p>
        </p:txBody>
      </p:sp>
      <p:grpSp>
        <p:nvGrpSpPr>
          <p:cNvPr id="8" name="Group 7"/>
          <p:cNvGrpSpPr/>
          <p:nvPr/>
        </p:nvGrpSpPr>
        <p:grpSpPr>
          <a:xfrm>
            <a:off x="2875521" y="2062462"/>
            <a:ext cx="683922" cy="4882778"/>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dirty="0">
                  <a:solidFill>
                    <a:prstClr val="white"/>
                  </a:solidFill>
                  <a:latin typeface="Calibri"/>
                  <a:sym typeface="Aria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grpSp>
      <p:grpSp>
        <p:nvGrpSpPr>
          <p:cNvPr id="31" name="Group 30"/>
          <p:cNvGrpSpPr/>
          <p:nvPr/>
        </p:nvGrpSpPr>
        <p:grpSpPr>
          <a:xfrm>
            <a:off x="3126652" y="5880893"/>
            <a:ext cx="11508659" cy="3982013"/>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55"/>
                <a:endParaRPr lang="en-US" sz="3000" dirty="0">
                  <a:solidFill>
                    <a:prstClr val="white"/>
                  </a:solidFill>
                  <a:latin typeface="Times New Roman" panose="02020603050405020304" pitchFamily="18" charset="0"/>
                  <a:cs typeface="Times New Roman" panose="02020603050405020304" pitchFamily="18" charset="0"/>
                  <a:sym typeface="Arial"/>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en-US" sz="3000" b="1" dirty="0">
                    <a:solidFill>
                      <a:srgbClr val="FF0000"/>
                    </a:solidFill>
                    <a:latin typeface="Arial" panose="020B0604020202020204" pitchFamily="34" charset="0"/>
                    <a:cs typeface="Arial" panose="020B0604020202020204" pitchFamily="34" charset="0"/>
                    <a:sym typeface="Arial"/>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vi-VN" sz="8500" b="1" dirty="0" smtClean="0">
                  <a:solidFill>
                    <a:prstClr val="white"/>
                  </a:solidFill>
                  <a:latin typeface="Arial" panose="020B0604020202020204" pitchFamily="34" charset="0"/>
                  <a:cs typeface="Arial" panose="020B0604020202020204" pitchFamily="34" charset="0"/>
                  <a:sym typeface="Arial"/>
                </a:rPr>
                <a:t>THƯƠNG NHAU</a:t>
              </a:r>
              <a:endParaRPr lang="en-US" sz="8500" b="1" dirty="0">
                <a:solidFill>
                  <a:prstClr val="white"/>
                </a:solidFill>
                <a:latin typeface="Arial" panose="020B0604020202020204" pitchFamily="34" charset="0"/>
                <a:cs typeface="Arial" panose="020B0604020202020204" pitchFamily="34" charset="0"/>
                <a:sym typeface="Arial"/>
              </a:endParaRPr>
            </a:p>
          </p:txBody>
        </p:sp>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2433264" y="456599"/>
            <a:ext cx="1623432" cy="1623432"/>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9000" b="1" dirty="0">
                <a:solidFill>
                  <a:srgbClr val="008CF5"/>
                </a:solidFill>
                <a:latin typeface="Arial" panose="020B0604020202020204" pitchFamily="34" charset="0"/>
                <a:cs typeface="Arial" panose="020B0604020202020204" pitchFamily="34" charset="0"/>
                <a:sym typeface="Arial"/>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84795" y="277250"/>
              <a:ext cx="480046" cy="830997"/>
            </a:xfrm>
            <a:prstGeom prst="rect">
              <a:avLst/>
            </a:prstGeom>
            <a:noFill/>
          </p:spPr>
          <p:txBody>
            <a:bodyPr wrap="none" rtlCol="0">
              <a:spAutoFit/>
            </a:bodyPr>
            <a:lstStyle/>
            <a:p>
              <a:pPr algn="ctr" defTabSz="1828755"/>
              <a:r>
                <a:rPr lang="en-US" sz="75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sym typeface="Arial"/>
                </a:rPr>
                <a:t>2</a:t>
              </a:r>
            </a:p>
          </p:txBody>
        </p:sp>
      </p:grpSp>
      <p:sp>
        <p:nvSpPr>
          <p:cNvPr id="35" name="Parallelogram 34"/>
          <p:cNvSpPr/>
          <p:nvPr/>
        </p:nvSpPr>
        <p:spPr>
          <a:xfrm flipH="1">
            <a:off x="14614205" y="9860125"/>
            <a:ext cx="1607826" cy="42688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en-US" sz="1500" b="1" dirty="0">
                <a:solidFill>
                  <a:srgbClr val="FF0000"/>
                </a:solidFill>
                <a:latin typeface="Arial" panose="020B0604020202020204" pitchFamily="34" charset="0"/>
                <a:cs typeface="Arial" panose="020B0604020202020204" pitchFamily="34" charset="0"/>
                <a:sym typeface="Arial"/>
              </a:rPr>
              <a:t>Answer</a:t>
            </a:r>
          </a:p>
        </p:txBody>
      </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26472" y="3331310"/>
            <a:ext cx="1296641" cy="156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2869086" y="3781061"/>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10</a:t>
            </a:r>
          </a:p>
        </p:txBody>
      </p:sp>
      <p:sp>
        <p:nvSpPr>
          <p:cNvPr id="45" name="Oval 176"/>
          <p:cNvSpPr>
            <a:spLocks noChangeArrowheads="1"/>
          </p:cNvSpPr>
          <p:nvPr/>
        </p:nvSpPr>
        <p:spPr bwMode="auto">
          <a:xfrm>
            <a:off x="2875235" y="3739913"/>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9</a:t>
            </a:r>
          </a:p>
        </p:txBody>
      </p:sp>
      <p:sp>
        <p:nvSpPr>
          <p:cNvPr id="46" name="Oval 176"/>
          <p:cNvSpPr>
            <a:spLocks noChangeArrowheads="1"/>
          </p:cNvSpPr>
          <p:nvPr/>
        </p:nvSpPr>
        <p:spPr bwMode="auto">
          <a:xfrm>
            <a:off x="2868594" y="3801311"/>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8</a:t>
            </a:r>
          </a:p>
        </p:txBody>
      </p:sp>
      <p:sp>
        <p:nvSpPr>
          <p:cNvPr id="47" name="Oval 176"/>
          <p:cNvSpPr>
            <a:spLocks noChangeArrowheads="1"/>
          </p:cNvSpPr>
          <p:nvPr/>
        </p:nvSpPr>
        <p:spPr bwMode="auto">
          <a:xfrm>
            <a:off x="2894370" y="376517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7</a:t>
            </a:r>
          </a:p>
        </p:txBody>
      </p:sp>
      <p:sp>
        <p:nvSpPr>
          <p:cNvPr id="48" name="Oval 176"/>
          <p:cNvSpPr>
            <a:spLocks noChangeArrowheads="1"/>
          </p:cNvSpPr>
          <p:nvPr/>
        </p:nvSpPr>
        <p:spPr bwMode="auto">
          <a:xfrm>
            <a:off x="2875235" y="378602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6</a:t>
            </a:r>
          </a:p>
        </p:txBody>
      </p:sp>
      <p:sp>
        <p:nvSpPr>
          <p:cNvPr id="49" name="Oval 176"/>
          <p:cNvSpPr>
            <a:spLocks noChangeArrowheads="1"/>
          </p:cNvSpPr>
          <p:nvPr/>
        </p:nvSpPr>
        <p:spPr bwMode="auto">
          <a:xfrm>
            <a:off x="2892344" y="37806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5</a:t>
            </a:r>
          </a:p>
        </p:txBody>
      </p:sp>
      <p:sp>
        <p:nvSpPr>
          <p:cNvPr id="50" name="Oval 176"/>
          <p:cNvSpPr>
            <a:spLocks noChangeArrowheads="1"/>
          </p:cNvSpPr>
          <p:nvPr/>
        </p:nvSpPr>
        <p:spPr bwMode="auto">
          <a:xfrm>
            <a:off x="2839598" y="3784007"/>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4</a:t>
            </a:r>
          </a:p>
        </p:txBody>
      </p:sp>
      <p:sp>
        <p:nvSpPr>
          <p:cNvPr id="51" name="Oval 176"/>
          <p:cNvSpPr>
            <a:spLocks noChangeArrowheads="1"/>
          </p:cNvSpPr>
          <p:nvPr/>
        </p:nvSpPr>
        <p:spPr bwMode="auto">
          <a:xfrm>
            <a:off x="2849951" y="37449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3</a:t>
            </a:r>
          </a:p>
        </p:txBody>
      </p:sp>
      <p:sp>
        <p:nvSpPr>
          <p:cNvPr id="52" name="Oval 176"/>
          <p:cNvSpPr>
            <a:spLocks noChangeArrowheads="1"/>
          </p:cNvSpPr>
          <p:nvPr/>
        </p:nvSpPr>
        <p:spPr bwMode="auto">
          <a:xfrm>
            <a:off x="2876780" y="3772127"/>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2</a:t>
            </a:r>
          </a:p>
        </p:txBody>
      </p:sp>
      <p:sp>
        <p:nvSpPr>
          <p:cNvPr id="56" name="Oval 176"/>
          <p:cNvSpPr>
            <a:spLocks noChangeArrowheads="1"/>
          </p:cNvSpPr>
          <p:nvPr/>
        </p:nvSpPr>
        <p:spPr bwMode="auto">
          <a:xfrm>
            <a:off x="2892344" y="370949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1</a:t>
            </a:r>
          </a:p>
        </p:txBody>
      </p:sp>
      <p:sp>
        <p:nvSpPr>
          <p:cNvPr id="59" name="Oval 176"/>
          <p:cNvSpPr>
            <a:spLocks noChangeArrowheads="1"/>
          </p:cNvSpPr>
          <p:nvPr/>
        </p:nvSpPr>
        <p:spPr bwMode="auto">
          <a:xfrm>
            <a:off x="2829482" y="375348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defTabSz="1828755" eaLnBrk="0" hangingPunct="0">
              <a:defRPr/>
            </a:pPr>
            <a:r>
              <a:rPr lang="en-US" sz="4200" dirty="0">
                <a:solidFill>
                  <a:srgbClr val="DC2608"/>
                </a:solidFill>
                <a:latin typeface=".VnBlack" pitchFamily="34" charset="0"/>
                <a:cs typeface="Arial"/>
                <a:sym typeface="Arial"/>
              </a:rPr>
              <a:t>0</a:t>
            </a:r>
          </a:p>
        </p:txBody>
      </p:sp>
    </p:spTree>
    <p:extLst>
      <p:ext uri="{BB962C8B-B14F-4D97-AF65-F5344CB8AC3E}">
        <p14:creationId xmlns:p14="http://schemas.microsoft.com/office/powerpoint/2010/main" val="19974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524000" y="3343486"/>
            <a:ext cx="15240000" cy="3145028"/>
          </a:xfrm>
          <a:prstGeom prst="rect">
            <a:avLst/>
          </a:prstGeom>
        </p:spPr>
        <p:txBody>
          <a:bodyPr wrap="square" lIns="0" tIns="0" rIns="0" bIns="0" rtlCol="0" anchor="t">
            <a:spAutoFit/>
          </a:bodyPr>
          <a:lstStyle/>
          <a:p>
            <a:pPr marL="0" lvl="0" indent="0" algn="ctr">
              <a:lnSpc>
                <a:spcPct val="150000"/>
              </a:lnSpc>
              <a:spcBef>
                <a:spcPct val="0"/>
              </a:spcBef>
            </a:pPr>
            <a:r>
              <a:rPr lang="vi-VN" sz="7200" b="1" dirty="0" smtClean="0">
                <a:solidFill>
                  <a:srgbClr val="C3113D"/>
                </a:solidFill>
              </a:rPr>
              <a:t>CẢM ƠN CÁC EM ĐÃ </a:t>
            </a:r>
          </a:p>
          <a:p>
            <a:pPr marL="0" lvl="0" indent="0" algn="ctr">
              <a:lnSpc>
                <a:spcPct val="150000"/>
              </a:lnSpc>
              <a:spcBef>
                <a:spcPct val="0"/>
              </a:spcBef>
            </a:pPr>
            <a:r>
              <a:rPr lang="vi-VN" sz="7200" b="1" dirty="0" smtClean="0">
                <a:solidFill>
                  <a:srgbClr val="C3113D"/>
                </a:solidFill>
              </a:rPr>
              <a:t>LẮNG NGHE BÀI GIẢNG!</a:t>
            </a:r>
            <a:endParaRPr lang="en-US" sz="7200" b="1" u="none" dirty="0">
              <a:solidFill>
                <a:srgbClr val="C3113D"/>
              </a:solidFill>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803706">
            <a:off x="-1065371" y="4513212"/>
            <a:ext cx="2247300" cy="1969197"/>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367595" y="1445403"/>
            <a:ext cx="1552810" cy="1473757"/>
          </a:xfrm>
          <a:prstGeom prst="rect">
            <a:avLst/>
          </a:prstGeom>
        </p:spPr>
      </p:pic>
      <p:pic>
        <p:nvPicPr>
          <p:cNvPr id="14" name="Picture 5"/>
          <p:cNvPicPr>
            <a:picLocks noChangeAspect="1"/>
          </p:cNvPicPr>
          <p:nvPr/>
        </p:nvPicPr>
        <p:blipFill>
          <a:blip r:embed="rId11"/>
          <a:srcRect b="64907"/>
          <a:stretch>
            <a:fillRect/>
          </a:stretch>
        </p:blipFill>
        <p:spPr>
          <a:xfrm>
            <a:off x="0" y="7898217"/>
            <a:ext cx="18288000" cy="2388783"/>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4644937" y="6730045"/>
            <a:ext cx="3643063" cy="3556955"/>
          </a:xfrm>
          <a:prstGeom prst="rect">
            <a:avLst/>
          </a:prstGeom>
        </p:spPr>
      </p:pic>
      <p:pic>
        <p:nvPicPr>
          <p:cNvPr id="16"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l="4307" t="5308"/>
          <a:stretch>
            <a:fillRect/>
          </a:stretch>
        </p:blipFill>
        <p:spPr>
          <a:xfrm>
            <a:off x="0" y="0"/>
            <a:ext cx="3673770" cy="2247293"/>
          </a:xfrm>
          <a:prstGeom prst="rect">
            <a:avLst/>
          </a:prstGeom>
        </p:spPr>
      </p:pic>
      <p:pic>
        <p:nvPicPr>
          <p:cNvPr id="17"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l="4307" t="5308"/>
          <a:stretch>
            <a:fillRect/>
          </a:stretch>
        </p:blipFill>
        <p:spPr>
          <a:xfrm flipH="1">
            <a:off x="14644937" y="-1"/>
            <a:ext cx="3673770" cy="2247293"/>
          </a:xfrm>
          <a:prstGeom prst="rect">
            <a:avLst/>
          </a:prstGeom>
        </p:spPr>
      </p:pic>
      <p:pic>
        <p:nvPicPr>
          <p:cNvPr id="18"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0" y="7091485"/>
            <a:ext cx="2819400" cy="3137024"/>
          </a:xfrm>
          <a:prstGeom prst="rect">
            <a:avLst/>
          </a:prstGeom>
        </p:spPr>
      </p:pic>
      <p:pic>
        <p:nvPicPr>
          <p:cNvPr id="19" name="Picture 24"/>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894192">
            <a:off x="16865878" y="3997233"/>
            <a:ext cx="2538400" cy="1398428"/>
          </a:xfrm>
          <a:prstGeom prst="rect">
            <a:avLst/>
          </a:prstGeom>
        </p:spPr>
      </p:pic>
    </p:spTree>
    <p:extLst>
      <p:ext uri="{BB962C8B-B14F-4D97-AF65-F5344CB8AC3E}">
        <p14:creationId xmlns:p14="http://schemas.microsoft.com/office/powerpoint/2010/main" val="716002724"/>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a:xfrm>
            <a:off x="4616293" y="1126559"/>
            <a:ext cx="12048392" cy="432819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828755">
              <a:lnSpc>
                <a:spcPct val="150000"/>
              </a:lnSpc>
            </a:pPr>
            <a:r>
              <a:rPr lang="vi-VN" sz="4800" b="1" dirty="0" smtClean="0">
                <a:solidFill>
                  <a:srgbClr val="FFFF00"/>
                </a:solidFill>
                <a:latin typeface="Arial" panose="020B0604020202020204" pitchFamily="34" charset="0"/>
                <a:cs typeface="Arial" panose="020B0604020202020204" pitchFamily="34" charset="0"/>
                <a:sym typeface="Arial"/>
              </a:rPr>
              <a:t>Làn điệu dân ca quan họ là dàn điệu truyền thống nổi tiếng của tỉnh nào nước ta?</a:t>
            </a:r>
            <a:endParaRPr lang="en-US" sz="4800" dirty="0">
              <a:solidFill>
                <a:srgbClr val="00FF00"/>
              </a:solidFill>
              <a:latin typeface="Arial" panose="020B0604020202020204" pitchFamily="34" charset="0"/>
              <a:cs typeface="Arial" panose="020B0604020202020204" pitchFamily="34" charset="0"/>
              <a:sym typeface="Arial"/>
            </a:endParaRPr>
          </a:p>
        </p:txBody>
      </p:sp>
      <p:grpSp>
        <p:nvGrpSpPr>
          <p:cNvPr id="61" name="Group 60"/>
          <p:cNvGrpSpPr/>
          <p:nvPr/>
        </p:nvGrpSpPr>
        <p:grpSpPr>
          <a:xfrm>
            <a:off x="4229968" y="947200"/>
            <a:ext cx="581687" cy="4686914"/>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dirty="0">
                  <a:solidFill>
                    <a:prstClr val="white"/>
                  </a:solidFill>
                  <a:latin typeface="Calibri"/>
                  <a:sym typeface="Aria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828755"/>
              <a:endParaRPr lang="en-US" sz="2700">
                <a:solidFill>
                  <a:prstClr val="black"/>
                </a:solidFill>
                <a:latin typeface="Calibri"/>
                <a:sym typeface="Arial"/>
              </a:endParaRPr>
            </a:p>
          </p:txBody>
        </p:sp>
      </p:grpSp>
      <p:sp>
        <p:nvSpPr>
          <p:cNvPr id="58" name="Left Bracket 57"/>
          <p:cNvSpPr/>
          <p:nvPr/>
        </p:nvSpPr>
        <p:spPr>
          <a:xfrm flipH="1">
            <a:off x="16343429" y="987854"/>
            <a:ext cx="321257" cy="4686914"/>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828755"/>
            <a:endParaRPr lang="en-US" sz="2700">
              <a:solidFill>
                <a:prstClr val="black"/>
              </a:solidFill>
              <a:latin typeface="Calibri"/>
              <a:sym typeface="Arial"/>
            </a:endParaRPr>
          </a:p>
        </p:txBody>
      </p:sp>
      <p:grpSp>
        <p:nvGrpSpPr>
          <p:cNvPr id="8" name="Group 7"/>
          <p:cNvGrpSpPr/>
          <p:nvPr/>
        </p:nvGrpSpPr>
        <p:grpSpPr>
          <a:xfrm>
            <a:off x="2875521" y="2062462"/>
            <a:ext cx="683922" cy="4882778"/>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dirty="0">
                  <a:solidFill>
                    <a:prstClr val="white"/>
                  </a:solidFill>
                  <a:latin typeface="Calibri"/>
                  <a:sym typeface="Aria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grpSp>
      <p:grpSp>
        <p:nvGrpSpPr>
          <p:cNvPr id="31" name="Group 30"/>
          <p:cNvGrpSpPr/>
          <p:nvPr/>
        </p:nvGrpSpPr>
        <p:grpSpPr>
          <a:xfrm>
            <a:off x="3126652" y="5880893"/>
            <a:ext cx="11508659" cy="3982013"/>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55"/>
                <a:endParaRPr lang="en-US" sz="3000" dirty="0">
                  <a:solidFill>
                    <a:prstClr val="white"/>
                  </a:solidFill>
                  <a:latin typeface="Times New Roman" panose="02020603050405020304" pitchFamily="18" charset="0"/>
                  <a:cs typeface="Times New Roman" panose="02020603050405020304" pitchFamily="18" charset="0"/>
                  <a:sym typeface="Arial"/>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en-US" sz="3000" b="1" dirty="0">
                    <a:solidFill>
                      <a:srgbClr val="FF0000"/>
                    </a:solidFill>
                    <a:latin typeface="Arial" panose="020B0604020202020204" pitchFamily="34" charset="0"/>
                    <a:cs typeface="Arial" panose="020B0604020202020204" pitchFamily="34" charset="0"/>
                    <a:sym typeface="Arial"/>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vi-VN" sz="8500" b="1" dirty="0" smtClean="0">
                  <a:solidFill>
                    <a:prstClr val="white"/>
                  </a:solidFill>
                  <a:latin typeface="Arial" panose="020B0604020202020204" pitchFamily="34" charset="0"/>
                  <a:cs typeface="Arial" panose="020B0604020202020204" pitchFamily="34" charset="0"/>
                  <a:sym typeface="Arial"/>
                </a:rPr>
                <a:t>BẮC NINH</a:t>
              </a:r>
              <a:endParaRPr lang="en-US" sz="8500" b="1" dirty="0">
                <a:solidFill>
                  <a:prstClr val="white"/>
                </a:solidFill>
                <a:latin typeface="Arial" panose="020B0604020202020204" pitchFamily="34" charset="0"/>
                <a:cs typeface="Arial" panose="020B0604020202020204" pitchFamily="34" charset="0"/>
                <a:sym typeface="Arial"/>
              </a:endParaRPr>
            </a:p>
          </p:txBody>
        </p:sp>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2433264" y="456599"/>
            <a:ext cx="1623432" cy="1623432"/>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9000" b="1" dirty="0">
                <a:solidFill>
                  <a:srgbClr val="008CF5"/>
                </a:solidFill>
                <a:latin typeface="Arial" panose="020B0604020202020204" pitchFamily="34" charset="0"/>
                <a:cs typeface="Arial" panose="020B0604020202020204" pitchFamily="34" charset="0"/>
                <a:sym typeface="Arial"/>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84795" y="277250"/>
              <a:ext cx="480046" cy="830997"/>
            </a:xfrm>
            <a:prstGeom prst="rect">
              <a:avLst/>
            </a:prstGeom>
            <a:noFill/>
          </p:spPr>
          <p:txBody>
            <a:bodyPr wrap="none" rtlCol="0">
              <a:spAutoFit/>
            </a:bodyPr>
            <a:lstStyle/>
            <a:p>
              <a:pPr algn="ctr" defTabSz="1828755"/>
              <a:r>
                <a:rPr lang="en-US" sz="75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sym typeface="Arial"/>
                </a:rPr>
                <a:t>3</a:t>
              </a:r>
            </a:p>
          </p:txBody>
        </p:sp>
      </p:gr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26472" y="3331310"/>
            <a:ext cx="1296641" cy="156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2869086" y="3781061"/>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10</a:t>
            </a:r>
          </a:p>
        </p:txBody>
      </p:sp>
      <p:sp>
        <p:nvSpPr>
          <p:cNvPr id="45" name="Oval 176"/>
          <p:cNvSpPr>
            <a:spLocks noChangeArrowheads="1"/>
          </p:cNvSpPr>
          <p:nvPr/>
        </p:nvSpPr>
        <p:spPr bwMode="auto">
          <a:xfrm>
            <a:off x="2875235" y="3739913"/>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9</a:t>
            </a:r>
          </a:p>
        </p:txBody>
      </p:sp>
      <p:sp>
        <p:nvSpPr>
          <p:cNvPr id="46" name="Oval 176"/>
          <p:cNvSpPr>
            <a:spLocks noChangeArrowheads="1"/>
          </p:cNvSpPr>
          <p:nvPr/>
        </p:nvSpPr>
        <p:spPr bwMode="auto">
          <a:xfrm>
            <a:off x="2868594" y="3801311"/>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8</a:t>
            </a:r>
          </a:p>
        </p:txBody>
      </p:sp>
      <p:sp>
        <p:nvSpPr>
          <p:cNvPr id="47" name="Oval 176"/>
          <p:cNvSpPr>
            <a:spLocks noChangeArrowheads="1"/>
          </p:cNvSpPr>
          <p:nvPr/>
        </p:nvSpPr>
        <p:spPr bwMode="auto">
          <a:xfrm>
            <a:off x="2894370" y="376517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7</a:t>
            </a:r>
          </a:p>
        </p:txBody>
      </p:sp>
      <p:sp>
        <p:nvSpPr>
          <p:cNvPr id="48" name="Oval 176"/>
          <p:cNvSpPr>
            <a:spLocks noChangeArrowheads="1"/>
          </p:cNvSpPr>
          <p:nvPr/>
        </p:nvSpPr>
        <p:spPr bwMode="auto">
          <a:xfrm>
            <a:off x="2875235" y="378602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6</a:t>
            </a:r>
          </a:p>
        </p:txBody>
      </p:sp>
      <p:sp>
        <p:nvSpPr>
          <p:cNvPr id="49" name="Oval 176"/>
          <p:cNvSpPr>
            <a:spLocks noChangeArrowheads="1"/>
          </p:cNvSpPr>
          <p:nvPr/>
        </p:nvSpPr>
        <p:spPr bwMode="auto">
          <a:xfrm>
            <a:off x="2892344" y="37806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5</a:t>
            </a:r>
          </a:p>
        </p:txBody>
      </p:sp>
      <p:sp>
        <p:nvSpPr>
          <p:cNvPr id="50" name="Oval 176"/>
          <p:cNvSpPr>
            <a:spLocks noChangeArrowheads="1"/>
          </p:cNvSpPr>
          <p:nvPr/>
        </p:nvSpPr>
        <p:spPr bwMode="auto">
          <a:xfrm>
            <a:off x="2839598" y="3784007"/>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4</a:t>
            </a:r>
          </a:p>
        </p:txBody>
      </p:sp>
      <p:sp>
        <p:nvSpPr>
          <p:cNvPr id="51" name="Oval 176"/>
          <p:cNvSpPr>
            <a:spLocks noChangeArrowheads="1"/>
          </p:cNvSpPr>
          <p:nvPr/>
        </p:nvSpPr>
        <p:spPr bwMode="auto">
          <a:xfrm>
            <a:off x="2849951" y="37449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3</a:t>
            </a:r>
          </a:p>
        </p:txBody>
      </p:sp>
      <p:sp>
        <p:nvSpPr>
          <p:cNvPr id="52" name="Oval 176"/>
          <p:cNvSpPr>
            <a:spLocks noChangeArrowheads="1"/>
          </p:cNvSpPr>
          <p:nvPr/>
        </p:nvSpPr>
        <p:spPr bwMode="auto">
          <a:xfrm>
            <a:off x="2876780" y="3772127"/>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2</a:t>
            </a:r>
          </a:p>
        </p:txBody>
      </p:sp>
      <p:sp>
        <p:nvSpPr>
          <p:cNvPr id="56" name="Oval 176"/>
          <p:cNvSpPr>
            <a:spLocks noChangeArrowheads="1"/>
          </p:cNvSpPr>
          <p:nvPr/>
        </p:nvSpPr>
        <p:spPr bwMode="auto">
          <a:xfrm>
            <a:off x="2892344" y="370949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1</a:t>
            </a:r>
          </a:p>
        </p:txBody>
      </p:sp>
      <p:sp>
        <p:nvSpPr>
          <p:cNvPr id="59" name="Oval 176"/>
          <p:cNvSpPr>
            <a:spLocks noChangeArrowheads="1"/>
          </p:cNvSpPr>
          <p:nvPr/>
        </p:nvSpPr>
        <p:spPr bwMode="auto">
          <a:xfrm>
            <a:off x="2829482" y="375348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defTabSz="1828755" eaLnBrk="0" hangingPunct="0">
              <a:defRPr/>
            </a:pPr>
            <a:r>
              <a:rPr lang="en-US" sz="4200" dirty="0">
                <a:solidFill>
                  <a:srgbClr val="DC2608"/>
                </a:solidFill>
                <a:latin typeface=".VnBlack" pitchFamily="34" charset="0"/>
                <a:cs typeface="Arial"/>
                <a:sym typeface="Arial"/>
              </a:rPr>
              <a:t>0</a:t>
            </a:r>
          </a:p>
        </p:txBody>
      </p:sp>
      <p:sp>
        <p:nvSpPr>
          <p:cNvPr id="41" name="Parallelogram 40">
            <a:extLst>
              <a:ext uri="{FF2B5EF4-FFF2-40B4-BE49-F238E27FC236}">
                <a16:creationId xmlns:a16="http://schemas.microsoft.com/office/drawing/2014/main" id="{B5BB0C9A-65F0-33F4-FD76-AD8F15DE4E1B}"/>
              </a:ext>
            </a:extLst>
          </p:cNvPr>
          <p:cNvSpPr/>
          <p:nvPr/>
        </p:nvSpPr>
        <p:spPr>
          <a:xfrm flipH="1">
            <a:off x="14614205" y="9860125"/>
            <a:ext cx="1607826" cy="42688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en-US" sz="1500" b="1" dirty="0">
                <a:solidFill>
                  <a:srgbClr val="FF0000"/>
                </a:solidFill>
                <a:latin typeface="Arial" panose="020B0604020202020204" pitchFamily="34" charset="0"/>
                <a:cs typeface="Arial" panose="020B0604020202020204" pitchFamily="34" charset="0"/>
                <a:sym typeface="Arial"/>
              </a:rPr>
              <a:t>Answer</a:t>
            </a:r>
          </a:p>
        </p:txBody>
      </p:sp>
    </p:spTree>
    <p:extLst>
      <p:ext uri="{BB962C8B-B14F-4D97-AF65-F5344CB8AC3E}">
        <p14:creationId xmlns:p14="http://schemas.microsoft.com/office/powerpoint/2010/main" val="257930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41"/>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41"/>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a:xfrm>
            <a:off x="4616294" y="1126559"/>
            <a:ext cx="12233327" cy="432819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828755">
              <a:lnSpc>
                <a:spcPct val="150000"/>
              </a:lnSpc>
            </a:pPr>
            <a:r>
              <a:rPr lang="vi-VN" sz="4800" b="1" dirty="0" smtClean="0">
                <a:solidFill>
                  <a:srgbClr val="FFFF00"/>
                </a:solidFill>
                <a:latin typeface="Arial" panose="020B0604020202020204" pitchFamily="34" charset="0"/>
                <a:cs typeface="Arial" panose="020B0604020202020204" pitchFamily="34" charset="0"/>
                <a:sym typeface="Arial"/>
              </a:rPr>
              <a:t>Trang phục truyền thống của người phụ nữ miền Bắc Việt Nam thời xưa là trang phục nào?</a:t>
            </a:r>
            <a:endParaRPr lang="en-US" sz="4800" dirty="0">
              <a:solidFill>
                <a:prstClr val="white"/>
              </a:solidFill>
              <a:latin typeface="Arial" panose="020B0604020202020204" pitchFamily="34" charset="0"/>
              <a:cs typeface="Arial" panose="020B0604020202020204" pitchFamily="34" charset="0"/>
              <a:sym typeface="Arial"/>
            </a:endParaRPr>
          </a:p>
        </p:txBody>
      </p:sp>
      <p:grpSp>
        <p:nvGrpSpPr>
          <p:cNvPr id="61" name="Group 60"/>
          <p:cNvGrpSpPr/>
          <p:nvPr/>
        </p:nvGrpSpPr>
        <p:grpSpPr>
          <a:xfrm>
            <a:off x="4229968" y="947200"/>
            <a:ext cx="581687" cy="4686914"/>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dirty="0">
                  <a:solidFill>
                    <a:prstClr val="white"/>
                  </a:solidFill>
                  <a:latin typeface="Calibri"/>
                  <a:sym typeface="Aria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828755"/>
              <a:endParaRPr lang="en-US" sz="2700">
                <a:solidFill>
                  <a:prstClr val="black"/>
                </a:solidFill>
                <a:latin typeface="Calibri"/>
                <a:sym typeface="Arial"/>
              </a:endParaRPr>
            </a:p>
          </p:txBody>
        </p:sp>
      </p:grpSp>
      <p:sp>
        <p:nvSpPr>
          <p:cNvPr id="58" name="Left Bracket 57"/>
          <p:cNvSpPr/>
          <p:nvPr/>
        </p:nvSpPr>
        <p:spPr>
          <a:xfrm flipH="1">
            <a:off x="16528363" y="987854"/>
            <a:ext cx="321257" cy="4686914"/>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828755"/>
            <a:endParaRPr lang="en-US" sz="2700">
              <a:solidFill>
                <a:prstClr val="black"/>
              </a:solidFill>
              <a:latin typeface="Calibri"/>
              <a:sym typeface="Arial"/>
            </a:endParaRPr>
          </a:p>
        </p:txBody>
      </p:sp>
      <p:grpSp>
        <p:nvGrpSpPr>
          <p:cNvPr id="8" name="Group 7"/>
          <p:cNvGrpSpPr/>
          <p:nvPr/>
        </p:nvGrpSpPr>
        <p:grpSpPr>
          <a:xfrm>
            <a:off x="2875521" y="2062462"/>
            <a:ext cx="683922" cy="4882778"/>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dirty="0">
                  <a:solidFill>
                    <a:prstClr val="white"/>
                  </a:solidFill>
                  <a:latin typeface="Calibri"/>
                  <a:sym typeface="Aria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grpSp>
      <p:grpSp>
        <p:nvGrpSpPr>
          <p:cNvPr id="31" name="Group 30"/>
          <p:cNvGrpSpPr/>
          <p:nvPr/>
        </p:nvGrpSpPr>
        <p:grpSpPr>
          <a:xfrm>
            <a:off x="3126652" y="5880893"/>
            <a:ext cx="11508659" cy="3982013"/>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55"/>
                <a:endParaRPr lang="en-US" sz="3000" dirty="0">
                  <a:solidFill>
                    <a:prstClr val="white"/>
                  </a:solidFill>
                  <a:latin typeface="Times New Roman" panose="02020603050405020304" pitchFamily="18" charset="0"/>
                  <a:cs typeface="Times New Roman" panose="02020603050405020304" pitchFamily="18" charset="0"/>
                  <a:sym typeface="Arial"/>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en-US" sz="3000" b="1" dirty="0">
                    <a:solidFill>
                      <a:srgbClr val="FF0000"/>
                    </a:solidFill>
                    <a:latin typeface="Arial" panose="020B0604020202020204" pitchFamily="34" charset="0"/>
                    <a:cs typeface="Arial" panose="020B0604020202020204" pitchFamily="34" charset="0"/>
                    <a:sym typeface="Arial"/>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vi-VN" sz="8500" b="1" dirty="0" smtClean="0">
                  <a:solidFill>
                    <a:prstClr val="white"/>
                  </a:solidFill>
                  <a:latin typeface="Arial" panose="020B0604020202020204" pitchFamily="34" charset="0"/>
                  <a:cs typeface="Arial" panose="020B0604020202020204" pitchFamily="34" charset="0"/>
                  <a:sym typeface="Arial"/>
                </a:rPr>
                <a:t>ÁO TỨ THÂN</a:t>
              </a:r>
              <a:endParaRPr lang="en-US" sz="8500" b="1" dirty="0">
                <a:solidFill>
                  <a:prstClr val="white"/>
                </a:solidFill>
                <a:latin typeface="Arial" panose="020B0604020202020204" pitchFamily="34" charset="0"/>
                <a:cs typeface="Arial" panose="020B0604020202020204" pitchFamily="34" charset="0"/>
                <a:sym typeface="Arial"/>
              </a:endParaRPr>
            </a:p>
          </p:txBody>
        </p:sp>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2433264" y="456599"/>
            <a:ext cx="1623432" cy="1623432"/>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9000" b="1" dirty="0">
                <a:solidFill>
                  <a:srgbClr val="008CF5"/>
                </a:solidFill>
                <a:latin typeface="Arial" panose="020B0604020202020204" pitchFamily="34" charset="0"/>
                <a:cs typeface="Arial" panose="020B0604020202020204" pitchFamily="34" charset="0"/>
                <a:sym typeface="Arial"/>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84795" y="277250"/>
              <a:ext cx="480046" cy="830997"/>
            </a:xfrm>
            <a:prstGeom prst="rect">
              <a:avLst/>
            </a:prstGeom>
            <a:noFill/>
          </p:spPr>
          <p:txBody>
            <a:bodyPr wrap="none" rtlCol="0">
              <a:spAutoFit/>
            </a:bodyPr>
            <a:lstStyle/>
            <a:p>
              <a:pPr algn="ctr" defTabSz="1828755"/>
              <a:r>
                <a:rPr lang="en-US" sz="75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sym typeface="Arial"/>
                </a:rPr>
                <a:t>4</a:t>
              </a:r>
            </a:p>
          </p:txBody>
        </p:sp>
      </p:gr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26472" y="3331310"/>
            <a:ext cx="1296641" cy="156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2869086" y="3781061"/>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10</a:t>
            </a:r>
          </a:p>
        </p:txBody>
      </p:sp>
      <p:sp>
        <p:nvSpPr>
          <p:cNvPr id="45" name="Oval 176"/>
          <p:cNvSpPr>
            <a:spLocks noChangeArrowheads="1"/>
          </p:cNvSpPr>
          <p:nvPr/>
        </p:nvSpPr>
        <p:spPr bwMode="auto">
          <a:xfrm>
            <a:off x="2875235" y="3739913"/>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9</a:t>
            </a:r>
          </a:p>
        </p:txBody>
      </p:sp>
      <p:sp>
        <p:nvSpPr>
          <p:cNvPr id="46" name="Oval 176"/>
          <p:cNvSpPr>
            <a:spLocks noChangeArrowheads="1"/>
          </p:cNvSpPr>
          <p:nvPr/>
        </p:nvSpPr>
        <p:spPr bwMode="auto">
          <a:xfrm>
            <a:off x="2868594" y="3801311"/>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8</a:t>
            </a:r>
          </a:p>
        </p:txBody>
      </p:sp>
      <p:sp>
        <p:nvSpPr>
          <p:cNvPr id="47" name="Oval 176"/>
          <p:cNvSpPr>
            <a:spLocks noChangeArrowheads="1"/>
          </p:cNvSpPr>
          <p:nvPr/>
        </p:nvSpPr>
        <p:spPr bwMode="auto">
          <a:xfrm>
            <a:off x="2894370" y="376517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7</a:t>
            </a:r>
          </a:p>
        </p:txBody>
      </p:sp>
      <p:sp>
        <p:nvSpPr>
          <p:cNvPr id="48" name="Oval 176"/>
          <p:cNvSpPr>
            <a:spLocks noChangeArrowheads="1"/>
          </p:cNvSpPr>
          <p:nvPr/>
        </p:nvSpPr>
        <p:spPr bwMode="auto">
          <a:xfrm>
            <a:off x="2875235" y="378602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6</a:t>
            </a:r>
          </a:p>
        </p:txBody>
      </p:sp>
      <p:sp>
        <p:nvSpPr>
          <p:cNvPr id="49" name="Oval 176"/>
          <p:cNvSpPr>
            <a:spLocks noChangeArrowheads="1"/>
          </p:cNvSpPr>
          <p:nvPr/>
        </p:nvSpPr>
        <p:spPr bwMode="auto">
          <a:xfrm>
            <a:off x="2892344" y="37806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5</a:t>
            </a:r>
          </a:p>
        </p:txBody>
      </p:sp>
      <p:sp>
        <p:nvSpPr>
          <p:cNvPr id="50" name="Oval 176"/>
          <p:cNvSpPr>
            <a:spLocks noChangeArrowheads="1"/>
          </p:cNvSpPr>
          <p:nvPr/>
        </p:nvSpPr>
        <p:spPr bwMode="auto">
          <a:xfrm>
            <a:off x="2839598" y="3784007"/>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4</a:t>
            </a:r>
          </a:p>
        </p:txBody>
      </p:sp>
      <p:sp>
        <p:nvSpPr>
          <p:cNvPr id="51" name="Oval 176"/>
          <p:cNvSpPr>
            <a:spLocks noChangeArrowheads="1"/>
          </p:cNvSpPr>
          <p:nvPr/>
        </p:nvSpPr>
        <p:spPr bwMode="auto">
          <a:xfrm>
            <a:off x="2849951" y="37449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3</a:t>
            </a:r>
          </a:p>
        </p:txBody>
      </p:sp>
      <p:sp>
        <p:nvSpPr>
          <p:cNvPr id="52" name="Oval 176"/>
          <p:cNvSpPr>
            <a:spLocks noChangeArrowheads="1"/>
          </p:cNvSpPr>
          <p:nvPr/>
        </p:nvSpPr>
        <p:spPr bwMode="auto">
          <a:xfrm>
            <a:off x="2876780" y="3772127"/>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2</a:t>
            </a:r>
          </a:p>
        </p:txBody>
      </p:sp>
      <p:sp>
        <p:nvSpPr>
          <p:cNvPr id="56" name="Oval 176"/>
          <p:cNvSpPr>
            <a:spLocks noChangeArrowheads="1"/>
          </p:cNvSpPr>
          <p:nvPr/>
        </p:nvSpPr>
        <p:spPr bwMode="auto">
          <a:xfrm>
            <a:off x="2892344" y="370949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1</a:t>
            </a:r>
          </a:p>
        </p:txBody>
      </p:sp>
      <p:sp>
        <p:nvSpPr>
          <p:cNvPr id="59" name="Oval 176"/>
          <p:cNvSpPr>
            <a:spLocks noChangeArrowheads="1"/>
          </p:cNvSpPr>
          <p:nvPr/>
        </p:nvSpPr>
        <p:spPr bwMode="auto">
          <a:xfrm>
            <a:off x="2829482" y="375348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defTabSz="1828755" eaLnBrk="0" hangingPunct="0">
              <a:defRPr/>
            </a:pPr>
            <a:r>
              <a:rPr lang="en-US" sz="4200" dirty="0">
                <a:solidFill>
                  <a:srgbClr val="DC2608"/>
                </a:solidFill>
                <a:latin typeface=".VnBlack" pitchFamily="34" charset="0"/>
                <a:cs typeface="Arial"/>
                <a:sym typeface="Arial"/>
              </a:rPr>
              <a:t>0</a:t>
            </a:r>
          </a:p>
        </p:txBody>
      </p:sp>
      <p:sp>
        <p:nvSpPr>
          <p:cNvPr id="42" name="Parallelogram 41">
            <a:extLst>
              <a:ext uri="{FF2B5EF4-FFF2-40B4-BE49-F238E27FC236}">
                <a16:creationId xmlns:a16="http://schemas.microsoft.com/office/drawing/2014/main" id="{89A0EA39-193C-783B-D520-E1F9AE9BDABB}"/>
              </a:ext>
            </a:extLst>
          </p:cNvPr>
          <p:cNvSpPr/>
          <p:nvPr/>
        </p:nvSpPr>
        <p:spPr>
          <a:xfrm flipH="1">
            <a:off x="14614205" y="9860125"/>
            <a:ext cx="1607826" cy="42688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en-US" sz="1500" b="1" dirty="0">
                <a:solidFill>
                  <a:srgbClr val="FF0000"/>
                </a:solidFill>
                <a:latin typeface="Arial" panose="020B0604020202020204" pitchFamily="34" charset="0"/>
                <a:cs typeface="Arial" panose="020B0604020202020204" pitchFamily="34" charset="0"/>
                <a:sym typeface="Arial"/>
              </a:rPr>
              <a:t>Answer</a:t>
            </a:r>
          </a:p>
        </p:txBody>
      </p:sp>
    </p:spTree>
    <p:extLst>
      <p:ext uri="{BB962C8B-B14F-4D97-AF65-F5344CB8AC3E}">
        <p14:creationId xmlns:p14="http://schemas.microsoft.com/office/powerpoint/2010/main" val="338982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42"/>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42"/>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a:xfrm>
            <a:off x="4616293" y="1126559"/>
            <a:ext cx="12048392" cy="432819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828755">
              <a:lnSpc>
                <a:spcPct val="150000"/>
              </a:lnSpc>
            </a:pPr>
            <a:r>
              <a:rPr lang="vi-VN" sz="4800" b="1" dirty="0">
                <a:solidFill>
                  <a:srgbClr val="FFFF00"/>
                </a:solidFill>
                <a:cs typeface="Arial" panose="020B0604020202020204" pitchFamily="34" charset="0"/>
                <a:sym typeface="Arial"/>
              </a:rPr>
              <a:t>Điền từ còn thiếu trong câu ca dao sau:</a:t>
            </a:r>
            <a:endParaRPr lang="vi-VN" sz="4800" dirty="0">
              <a:solidFill>
                <a:prstClr val="white"/>
              </a:solidFill>
              <a:cs typeface="Arial" panose="020B0604020202020204" pitchFamily="34" charset="0"/>
              <a:sym typeface="Arial"/>
            </a:endParaRPr>
          </a:p>
          <a:p>
            <a:pPr algn="ctr" defTabSz="1828755">
              <a:lnSpc>
                <a:spcPct val="150000"/>
              </a:lnSpc>
            </a:pPr>
            <a:r>
              <a:rPr lang="vi-VN" sz="4800" b="1" dirty="0" smtClean="0">
                <a:solidFill>
                  <a:prstClr val="white"/>
                </a:solidFill>
                <a:cs typeface="Arial" panose="020B0604020202020204" pitchFamily="34" charset="0"/>
                <a:sym typeface="Arial"/>
              </a:rPr>
              <a:t>Dù ai đi ngược về xuôi</a:t>
            </a:r>
          </a:p>
          <a:p>
            <a:pPr algn="ctr" defTabSz="1828755">
              <a:lnSpc>
                <a:spcPct val="150000"/>
              </a:lnSpc>
            </a:pPr>
            <a:r>
              <a:rPr lang="vi-VN" sz="4800" b="1" dirty="0" smtClean="0">
                <a:solidFill>
                  <a:prstClr val="white"/>
                </a:solidFill>
                <a:cs typeface="Arial" panose="020B0604020202020204" pitchFamily="34" charset="0"/>
                <a:sym typeface="Arial"/>
              </a:rPr>
              <a:t>Nhớ ngày...mồng mười tháng ba</a:t>
            </a:r>
            <a:endParaRPr lang="vi-VN" sz="4800" b="1" dirty="0">
              <a:solidFill>
                <a:srgbClr val="FFFF00"/>
              </a:solidFill>
              <a:cs typeface="Arial" panose="020B0604020202020204" pitchFamily="34" charset="0"/>
              <a:sym typeface="Arial"/>
            </a:endParaRPr>
          </a:p>
        </p:txBody>
      </p:sp>
      <p:grpSp>
        <p:nvGrpSpPr>
          <p:cNvPr id="61" name="Group 60"/>
          <p:cNvGrpSpPr/>
          <p:nvPr/>
        </p:nvGrpSpPr>
        <p:grpSpPr>
          <a:xfrm>
            <a:off x="4229968" y="947200"/>
            <a:ext cx="581687" cy="4686914"/>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dirty="0">
                  <a:solidFill>
                    <a:prstClr val="white"/>
                  </a:solidFill>
                  <a:latin typeface="Calibri"/>
                  <a:sym typeface="Aria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828755"/>
              <a:endParaRPr lang="en-US" sz="2700">
                <a:solidFill>
                  <a:prstClr val="black"/>
                </a:solidFill>
                <a:latin typeface="Calibri"/>
                <a:sym typeface="Arial"/>
              </a:endParaRPr>
            </a:p>
          </p:txBody>
        </p:sp>
      </p:grpSp>
      <p:sp>
        <p:nvSpPr>
          <p:cNvPr id="58" name="Left Bracket 57"/>
          <p:cNvSpPr/>
          <p:nvPr/>
        </p:nvSpPr>
        <p:spPr>
          <a:xfrm flipH="1">
            <a:off x="16343429" y="987854"/>
            <a:ext cx="321257" cy="4686914"/>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828755"/>
            <a:endParaRPr lang="en-US" sz="2700">
              <a:solidFill>
                <a:prstClr val="black"/>
              </a:solidFill>
              <a:latin typeface="Calibri"/>
              <a:sym typeface="Arial"/>
            </a:endParaRPr>
          </a:p>
        </p:txBody>
      </p:sp>
      <p:grpSp>
        <p:nvGrpSpPr>
          <p:cNvPr id="8" name="Group 7"/>
          <p:cNvGrpSpPr/>
          <p:nvPr/>
        </p:nvGrpSpPr>
        <p:grpSpPr>
          <a:xfrm>
            <a:off x="2875521" y="2062462"/>
            <a:ext cx="683922" cy="4882778"/>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dirty="0">
                  <a:solidFill>
                    <a:prstClr val="white"/>
                  </a:solidFill>
                  <a:latin typeface="Calibri"/>
                  <a:sym typeface="Aria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grpSp>
      <p:grpSp>
        <p:nvGrpSpPr>
          <p:cNvPr id="31" name="Group 30"/>
          <p:cNvGrpSpPr/>
          <p:nvPr/>
        </p:nvGrpSpPr>
        <p:grpSpPr>
          <a:xfrm>
            <a:off x="3126652" y="5880893"/>
            <a:ext cx="11508659" cy="3982013"/>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55"/>
                <a:endParaRPr lang="vi-VN" sz="3000" noProof="1">
                  <a:solidFill>
                    <a:prstClr val="white"/>
                  </a:solidFill>
                  <a:latin typeface="Times New Roman" panose="02020603050405020304" pitchFamily="18" charset="0"/>
                  <a:cs typeface="Times New Roman" panose="02020603050405020304" pitchFamily="18" charset="0"/>
                  <a:sym typeface="Arial"/>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vi-VN" sz="3000" b="1" noProof="1">
                    <a:solidFill>
                      <a:srgbClr val="FF0000"/>
                    </a:solidFill>
                    <a:latin typeface="Arial" panose="020B0604020202020204" pitchFamily="34" charset="0"/>
                    <a:cs typeface="Arial" panose="020B0604020202020204" pitchFamily="34" charset="0"/>
                    <a:sym typeface="Arial"/>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vi-VN" sz="2700" noProof="1">
                  <a:solidFill>
                    <a:prstClr val="white"/>
                  </a:solidFill>
                  <a:latin typeface="Calibri"/>
                  <a:sym typeface="Arial"/>
                </a:endParaRPr>
              </a:p>
            </p:txBody>
          </p:sp>
        </p:grpSp>
        <p:cxnSp>
          <p:nvCxnSpPr>
            <p:cNvPr id="75" name="Straight Connector 74"/>
            <p:cNvCxnSpPr>
              <a:cxnSpLocks/>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vi-VN" sz="9900" b="1" noProof="1" smtClean="0">
                  <a:solidFill>
                    <a:prstClr val="white"/>
                  </a:solidFill>
                  <a:latin typeface="Arial" panose="020B0604020202020204" pitchFamily="34" charset="0"/>
                  <a:cs typeface="Arial" panose="020B0604020202020204" pitchFamily="34" charset="0"/>
                  <a:sym typeface="Arial"/>
                </a:rPr>
                <a:t>GIỖ TỔ</a:t>
              </a:r>
              <a:endParaRPr lang="vi-VN" sz="9900" b="1" noProof="1">
                <a:solidFill>
                  <a:prstClr val="white"/>
                </a:solidFill>
                <a:latin typeface="Arial" panose="020B0604020202020204" pitchFamily="34" charset="0"/>
                <a:cs typeface="Arial" panose="020B0604020202020204" pitchFamily="34" charset="0"/>
                <a:sym typeface="Arial"/>
              </a:endParaRPr>
            </a:p>
          </p:txBody>
        </p:sp>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2433264" y="456599"/>
            <a:ext cx="1623432" cy="1623432"/>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9000" b="1" dirty="0">
                <a:solidFill>
                  <a:srgbClr val="008CF5"/>
                </a:solidFill>
                <a:latin typeface="Arial" panose="020B0604020202020204" pitchFamily="34" charset="0"/>
                <a:cs typeface="Arial" panose="020B0604020202020204" pitchFamily="34" charset="0"/>
                <a:sym typeface="Arial"/>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84795" y="277250"/>
              <a:ext cx="480046" cy="830997"/>
            </a:xfrm>
            <a:prstGeom prst="rect">
              <a:avLst/>
            </a:prstGeom>
            <a:noFill/>
          </p:spPr>
          <p:txBody>
            <a:bodyPr wrap="none" rtlCol="0">
              <a:spAutoFit/>
            </a:bodyPr>
            <a:lstStyle/>
            <a:p>
              <a:pPr algn="ctr" defTabSz="1828755"/>
              <a:r>
                <a:rPr lang="en-US" sz="75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sym typeface="Arial"/>
                </a:rPr>
                <a:t>5</a:t>
              </a:r>
            </a:p>
          </p:txBody>
        </p:sp>
      </p:gr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26472" y="3331310"/>
            <a:ext cx="1296641" cy="156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2869086" y="3781061"/>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10</a:t>
            </a:r>
          </a:p>
        </p:txBody>
      </p:sp>
      <p:sp>
        <p:nvSpPr>
          <p:cNvPr id="45" name="Oval 176"/>
          <p:cNvSpPr>
            <a:spLocks noChangeArrowheads="1"/>
          </p:cNvSpPr>
          <p:nvPr/>
        </p:nvSpPr>
        <p:spPr bwMode="auto">
          <a:xfrm>
            <a:off x="2875235" y="3739913"/>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9</a:t>
            </a:r>
          </a:p>
        </p:txBody>
      </p:sp>
      <p:sp>
        <p:nvSpPr>
          <p:cNvPr id="46" name="Oval 176"/>
          <p:cNvSpPr>
            <a:spLocks noChangeArrowheads="1"/>
          </p:cNvSpPr>
          <p:nvPr/>
        </p:nvSpPr>
        <p:spPr bwMode="auto">
          <a:xfrm>
            <a:off x="2868594" y="3801311"/>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8</a:t>
            </a:r>
          </a:p>
        </p:txBody>
      </p:sp>
      <p:sp>
        <p:nvSpPr>
          <p:cNvPr id="47" name="Oval 176"/>
          <p:cNvSpPr>
            <a:spLocks noChangeArrowheads="1"/>
          </p:cNvSpPr>
          <p:nvPr/>
        </p:nvSpPr>
        <p:spPr bwMode="auto">
          <a:xfrm>
            <a:off x="2894370" y="376517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7</a:t>
            </a:r>
          </a:p>
        </p:txBody>
      </p:sp>
      <p:sp>
        <p:nvSpPr>
          <p:cNvPr id="48" name="Oval 176"/>
          <p:cNvSpPr>
            <a:spLocks noChangeArrowheads="1"/>
          </p:cNvSpPr>
          <p:nvPr/>
        </p:nvSpPr>
        <p:spPr bwMode="auto">
          <a:xfrm>
            <a:off x="2875235" y="378602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6</a:t>
            </a:r>
          </a:p>
        </p:txBody>
      </p:sp>
      <p:sp>
        <p:nvSpPr>
          <p:cNvPr id="49" name="Oval 176"/>
          <p:cNvSpPr>
            <a:spLocks noChangeArrowheads="1"/>
          </p:cNvSpPr>
          <p:nvPr/>
        </p:nvSpPr>
        <p:spPr bwMode="auto">
          <a:xfrm>
            <a:off x="2892344" y="37806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5</a:t>
            </a:r>
          </a:p>
        </p:txBody>
      </p:sp>
      <p:sp>
        <p:nvSpPr>
          <p:cNvPr id="50" name="Oval 176"/>
          <p:cNvSpPr>
            <a:spLocks noChangeArrowheads="1"/>
          </p:cNvSpPr>
          <p:nvPr/>
        </p:nvSpPr>
        <p:spPr bwMode="auto">
          <a:xfrm>
            <a:off x="2839598" y="3784007"/>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4</a:t>
            </a:r>
          </a:p>
        </p:txBody>
      </p:sp>
      <p:sp>
        <p:nvSpPr>
          <p:cNvPr id="51" name="Oval 176"/>
          <p:cNvSpPr>
            <a:spLocks noChangeArrowheads="1"/>
          </p:cNvSpPr>
          <p:nvPr/>
        </p:nvSpPr>
        <p:spPr bwMode="auto">
          <a:xfrm>
            <a:off x="2849951" y="37449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3</a:t>
            </a:r>
          </a:p>
        </p:txBody>
      </p:sp>
      <p:sp>
        <p:nvSpPr>
          <p:cNvPr id="52" name="Oval 176"/>
          <p:cNvSpPr>
            <a:spLocks noChangeArrowheads="1"/>
          </p:cNvSpPr>
          <p:nvPr/>
        </p:nvSpPr>
        <p:spPr bwMode="auto">
          <a:xfrm>
            <a:off x="2876780" y="3772127"/>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2</a:t>
            </a:r>
          </a:p>
        </p:txBody>
      </p:sp>
      <p:sp>
        <p:nvSpPr>
          <p:cNvPr id="56" name="Oval 176"/>
          <p:cNvSpPr>
            <a:spLocks noChangeArrowheads="1"/>
          </p:cNvSpPr>
          <p:nvPr/>
        </p:nvSpPr>
        <p:spPr bwMode="auto">
          <a:xfrm>
            <a:off x="2892344" y="370949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1</a:t>
            </a:r>
          </a:p>
        </p:txBody>
      </p:sp>
      <p:sp>
        <p:nvSpPr>
          <p:cNvPr id="59" name="Oval 176"/>
          <p:cNvSpPr>
            <a:spLocks noChangeArrowheads="1"/>
          </p:cNvSpPr>
          <p:nvPr/>
        </p:nvSpPr>
        <p:spPr bwMode="auto">
          <a:xfrm>
            <a:off x="2829482" y="375348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defTabSz="1828755" eaLnBrk="0" hangingPunct="0">
              <a:defRPr/>
            </a:pPr>
            <a:r>
              <a:rPr lang="en-US" sz="4200" dirty="0">
                <a:solidFill>
                  <a:srgbClr val="DC2608"/>
                </a:solidFill>
                <a:latin typeface=".VnBlack" pitchFamily="34" charset="0"/>
                <a:cs typeface="Arial"/>
                <a:sym typeface="Arial"/>
              </a:rPr>
              <a:t>0</a:t>
            </a:r>
          </a:p>
        </p:txBody>
      </p:sp>
      <p:sp>
        <p:nvSpPr>
          <p:cNvPr id="42" name="Parallelogram 41">
            <a:extLst>
              <a:ext uri="{FF2B5EF4-FFF2-40B4-BE49-F238E27FC236}">
                <a16:creationId xmlns:a16="http://schemas.microsoft.com/office/drawing/2014/main" id="{ADD6EC79-A562-FF63-2DFC-326C5B99C9EE}"/>
              </a:ext>
            </a:extLst>
          </p:cNvPr>
          <p:cNvSpPr/>
          <p:nvPr/>
        </p:nvSpPr>
        <p:spPr>
          <a:xfrm flipH="1">
            <a:off x="14614205" y="9860125"/>
            <a:ext cx="1607826" cy="42688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en-US" sz="1500" b="1" dirty="0">
                <a:solidFill>
                  <a:srgbClr val="FF0000"/>
                </a:solidFill>
                <a:latin typeface="Arial" panose="020B0604020202020204" pitchFamily="34" charset="0"/>
                <a:cs typeface="Arial" panose="020B0604020202020204" pitchFamily="34" charset="0"/>
                <a:sym typeface="Arial"/>
              </a:rPr>
              <a:t>Answer</a:t>
            </a:r>
          </a:p>
        </p:txBody>
      </p:sp>
    </p:spTree>
    <p:extLst>
      <p:ext uri="{BB962C8B-B14F-4D97-AF65-F5344CB8AC3E}">
        <p14:creationId xmlns:p14="http://schemas.microsoft.com/office/powerpoint/2010/main" val="187164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42"/>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42"/>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b="64907"/>
          <a:stretch>
            <a:fillRect/>
          </a:stretch>
        </p:blipFill>
        <p:spPr>
          <a:xfrm>
            <a:off x="0" y="7898217"/>
            <a:ext cx="18288000" cy="2388783"/>
          </a:xfrm>
          <a:prstGeom prst="rect">
            <a:avLst/>
          </a:prstGeom>
        </p:spPr>
      </p:pic>
      <p:sp>
        <p:nvSpPr>
          <p:cNvPr id="4" name="TextBox 4"/>
          <p:cNvSpPr txBox="1"/>
          <p:nvPr/>
        </p:nvSpPr>
        <p:spPr>
          <a:xfrm>
            <a:off x="6554510" y="3256235"/>
            <a:ext cx="5178980" cy="1052019"/>
          </a:xfrm>
          <a:prstGeom prst="rect">
            <a:avLst/>
          </a:prstGeom>
        </p:spPr>
        <p:txBody>
          <a:bodyPr wrap="square" lIns="0" tIns="0" rIns="0" bIns="0" rtlCol="0" anchor="t">
            <a:spAutoFit/>
          </a:bodyPr>
          <a:lstStyle/>
          <a:p>
            <a:pPr marL="0" lvl="0" indent="0" algn="ctr">
              <a:lnSpc>
                <a:spcPts val="8000"/>
              </a:lnSpc>
              <a:spcBef>
                <a:spcPct val="0"/>
              </a:spcBef>
            </a:pPr>
            <a:r>
              <a:rPr lang="vi-VN" sz="8600" b="1" u="none" spc="400" dirty="0" smtClean="0">
                <a:solidFill>
                  <a:srgbClr val="C3113D"/>
                </a:solidFill>
              </a:rPr>
              <a:t>MỞ ĐẦU</a:t>
            </a:r>
            <a:endParaRPr lang="en-US" sz="8600" b="1" u="none" spc="400" dirty="0">
              <a:solidFill>
                <a:srgbClr val="C3113D"/>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196359" y="4976898"/>
            <a:ext cx="6295333" cy="6146534"/>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119243" y="6032232"/>
            <a:ext cx="1331872" cy="1403313"/>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36885" y="6032232"/>
            <a:ext cx="1331872" cy="1403313"/>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4307" t="5308"/>
          <a:stretch>
            <a:fillRect/>
          </a:stretch>
        </p:blipFill>
        <p:spPr>
          <a:xfrm>
            <a:off x="0" y="0"/>
            <a:ext cx="3673770" cy="224729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4307" t="5308"/>
          <a:stretch>
            <a:fillRect/>
          </a:stretch>
        </p:blipFill>
        <p:spPr>
          <a:xfrm flipH="1">
            <a:off x="14614230" y="0"/>
            <a:ext cx="3673770" cy="2247293"/>
          </a:xfrm>
          <a:prstGeom prst="rect">
            <a:avLst/>
          </a:prstGeom>
        </p:spPr>
      </p:pic>
      <p:pic>
        <p:nvPicPr>
          <p:cNvPr id="11"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534400" y="747800"/>
            <a:ext cx="1235232" cy="185400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448073"/>
            <a:ext cx="5334000" cy="987450"/>
          </a:xfrm>
          <a:prstGeom prst="rect">
            <a:avLst/>
          </a:prstGeom>
        </p:spPr>
        <p:txBody>
          <a:bodyPr wrap="square" lIns="0" tIns="0" rIns="0" bIns="0" rtlCol="0" anchor="t">
            <a:spAutoFit/>
          </a:bodyPr>
          <a:lstStyle/>
          <a:p>
            <a:pPr>
              <a:lnSpc>
                <a:spcPts val="7679"/>
              </a:lnSpc>
            </a:pPr>
            <a:r>
              <a:rPr lang="vi-VN" sz="6399" b="1" dirty="0" smtClean="0">
                <a:solidFill>
                  <a:srgbClr val="06605A"/>
                </a:solidFill>
              </a:rPr>
              <a:t>MỞ ĐẦU</a:t>
            </a:r>
            <a:endParaRPr lang="en-US" sz="6399" b="1" dirty="0">
              <a:solidFill>
                <a:srgbClr val="06605A"/>
              </a:solidFill>
            </a:endParaRPr>
          </a:p>
        </p:txBody>
      </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64279" y="33856"/>
            <a:ext cx="1382550" cy="1456710"/>
          </a:xfrm>
          <a:prstGeom prst="rect">
            <a:avLst/>
          </a:prstGeom>
        </p:spPr>
      </p:pic>
      <p:pic>
        <p:nvPicPr>
          <p:cNvPr id="9" name="Picture 9"/>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47760" r="16072" b="46388"/>
          <a:stretch/>
        </p:blipFill>
        <p:spPr>
          <a:xfrm>
            <a:off x="16878072" y="7872149"/>
            <a:ext cx="1424713" cy="2414851"/>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4038955">
            <a:off x="-833039" y="2108525"/>
            <a:ext cx="1669447" cy="2186181"/>
          </a:xfrm>
          <a:prstGeom prst="rect">
            <a:avLst/>
          </a:prstGeom>
        </p:spPr>
      </p:pic>
      <p:pic>
        <p:nvPicPr>
          <p:cNvPr id="12" name="Picture 11" descr="Graphical user interface&#10;&#10;Description automatically generated with medium confidence"/>
          <p:cNvPicPr/>
          <p:nvPr/>
        </p:nvPicPr>
        <p:blipFill>
          <a:blip r:embed="rId14" cstate="print">
            <a:extLst>
              <a:ext uri="{28A0092B-C50C-407E-A947-70E740481C1C}">
                <a14:useLocalDpi xmlns:a14="http://schemas.microsoft.com/office/drawing/2010/main" val="0"/>
              </a:ext>
            </a:extLst>
          </a:blip>
          <a:stretch>
            <a:fillRect/>
          </a:stretch>
        </p:blipFill>
        <p:spPr>
          <a:xfrm>
            <a:off x="1332131" y="1897961"/>
            <a:ext cx="8497669" cy="4074296"/>
          </a:xfrm>
          <a:prstGeom prst="rect">
            <a:avLst/>
          </a:prstGeom>
        </p:spPr>
      </p:pic>
      <p:pic>
        <p:nvPicPr>
          <p:cNvPr id="13" name="Picture 12" descr="Graphical user interface, application&#10;&#10;Description automatically generated"/>
          <p:cNvPicPr/>
          <p:nvPr/>
        </p:nvPicPr>
        <p:blipFill>
          <a:blip r:embed="rId15" cstate="print">
            <a:extLst>
              <a:ext uri="{28A0092B-C50C-407E-A947-70E740481C1C}">
                <a14:useLocalDpi xmlns:a14="http://schemas.microsoft.com/office/drawing/2010/main" val="0"/>
              </a:ext>
            </a:extLst>
          </a:blip>
          <a:stretch>
            <a:fillRect/>
          </a:stretch>
        </p:blipFill>
        <p:spPr>
          <a:xfrm>
            <a:off x="9753601" y="1897961"/>
            <a:ext cx="7667625" cy="4066902"/>
          </a:xfrm>
          <a:prstGeom prst="rect">
            <a:avLst/>
          </a:prstGeom>
        </p:spPr>
      </p:pic>
      <p:sp>
        <p:nvSpPr>
          <p:cNvPr id="14" name="Rectangle 13"/>
          <p:cNvSpPr/>
          <p:nvPr/>
        </p:nvSpPr>
        <p:spPr>
          <a:xfrm>
            <a:off x="2057400" y="5972257"/>
            <a:ext cx="14706600" cy="4047262"/>
          </a:xfrm>
          <a:prstGeom prst="rect">
            <a:avLst/>
          </a:prstGeom>
        </p:spPr>
        <p:txBody>
          <a:bodyPr wrap="square">
            <a:spAutoFit/>
          </a:bodyPr>
          <a:lstStyle/>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 Theo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ảnh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nói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về</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quê</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hương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b)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Hãy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hiểu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biết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về</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quê</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hương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bức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ảnh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5" name="Picture 9"/>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2351" t="1692" r="53574" b="33178"/>
          <a:stretch/>
        </p:blipFill>
        <p:spPr>
          <a:xfrm>
            <a:off x="-92582" y="7372066"/>
            <a:ext cx="1921382" cy="2933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par>
                                <p:cTn id="15" presetID="25"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3"/>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0" dur="1000" fill="hold"/>
                                        <p:tgtEl>
                                          <p:spTgt spid="1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2290</Words>
  <Application>Microsoft Office PowerPoint</Application>
  <PresentationFormat>Custom</PresentationFormat>
  <Paragraphs>220</Paragraphs>
  <Slides>40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Times New Roman</vt:lpstr>
      <vt:lpstr>.VnBlack</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PCHOME</cp:lastModifiedBy>
  <cp:revision>13</cp:revision>
  <dcterms:created xsi:type="dcterms:W3CDTF">2006-08-16T00:00:00Z</dcterms:created>
  <dcterms:modified xsi:type="dcterms:W3CDTF">2024-09-18T03:28:49Z</dcterms:modified>
  <dc:identifier>DAEswOIwa4E</dc:identifier>
</cp:coreProperties>
</file>