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23" r:id="rId2"/>
    <p:sldId id="259" r:id="rId3"/>
    <p:sldId id="258" r:id="rId4"/>
    <p:sldId id="304" r:id="rId5"/>
    <p:sldId id="260" r:id="rId6"/>
    <p:sldId id="261" r:id="rId7"/>
    <p:sldId id="307" r:id="rId8"/>
    <p:sldId id="291" r:id="rId9"/>
    <p:sldId id="308" r:id="rId10"/>
    <p:sldId id="309" r:id="rId11"/>
    <p:sldId id="262" r:id="rId12"/>
    <p:sldId id="263" r:id="rId13"/>
    <p:sldId id="311" r:id="rId14"/>
    <p:sldId id="310" r:id="rId15"/>
    <p:sldId id="265" r:id="rId16"/>
    <p:sldId id="266" r:id="rId17"/>
    <p:sldId id="315" r:id="rId18"/>
    <p:sldId id="268" r:id="rId19"/>
    <p:sldId id="269" r:id="rId20"/>
    <p:sldId id="302" r:id="rId21"/>
    <p:sldId id="272" r:id="rId22"/>
    <p:sldId id="316" r:id="rId23"/>
    <p:sldId id="317" r:id="rId24"/>
    <p:sldId id="318" r:id="rId25"/>
    <p:sldId id="277" r:id="rId26"/>
    <p:sldId id="279" r:id="rId27"/>
    <p:sldId id="297" r:id="rId28"/>
    <p:sldId id="320" r:id="rId29"/>
    <p:sldId id="280" r:id="rId30"/>
    <p:sldId id="321" r:id="rId31"/>
    <p:sldId id="281" r:id="rId32"/>
    <p:sldId id="283" r:id="rId33"/>
    <p:sldId id="284" r:id="rId34"/>
    <p:sldId id="322" r:id="rId35"/>
    <p:sldId id="298" r:id="rId36"/>
    <p:sldId id="325" r:id="rId37"/>
    <p:sldId id="286" r:id="rId38"/>
    <p:sldId id="288" r:id="rId39"/>
    <p:sldId id="299" r:id="rId40"/>
    <p:sldId id="301" r:id="rId41"/>
    <p:sldId id="32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434" autoAdjust="0"/>
  </p:normalViewPr>
  <p:slideViewPr>
    <p:cSldViewPr>
      <p:cViewPr varScale="1">
        <p:scale>
          <a:sx n="77" d="100"/>
          <a:sy n="77" d="100"/>
        </p:scale>
        <p:origin x="907"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D50A7D-F89B-4C37-9AFB-3F54E3785722}" type="datetimeFigureOut">
              <a:rPr lang="en-US" smtClean="0"/>
              <a:t>10/11/2024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EF39F-E4DF-4A07-8E4C-96EAC958B8D9}" type="slidenum">
              <a:rPr lang="en-US" smtClean="0"/>
              <a:t>‹#›</a:t>
            </a:fld>
            <a:endParaRPr lang="en-US"/>
          </a:p>
        </p:txBody>
      </p:sp>
    </p:spTree>
    <p:extLst>
      <p:ext uri="{BB962C8B-B14F-4D97-AF65-F5344CB8AC3E}">
        <p14:creationId xmlns:p14="http://schemas.microsoft.com/office/powerpoint/2010/main" val="2948053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EF39F-E4DF-4A07-8E4C-96EAC958B8D9}" type="slidenum">
              <a:rPr lang="en-US" smtClean="0"/>
              <a:t>6</a:t>
            </a:fld>
            <a:endParaRPr lang="en-US"/>
          </a:p>
        </p:txBody>
      </p:sp>
    </p:spTree>
    <p:extLst>
      <p:ext uri="{BB962C8B-B14F-4D97-AF65-F5344CB8AC3E}">
        <p14:creationId xmlns:p14="http://schemas.microsoft.com/office/powerpoint/2010/main" val="119147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F16468-6B56-44F6-B536-5A27C9EE3B95}"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67881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16468-6B56-44F6-B536-5A27C9EE3B95}"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194841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16468-6B56-44F6-B536-5A27C9EE3B95}"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2490957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16468-6B56-44F6-B536-5A27C9EE3B95}"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115999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F16468-6B56-44F6-B536-5A27C9EE3B95}"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49040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F16468-6B56-44F6-B536-5A27C9EE3B95}"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54727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F16468-6B56-44F6-B536-5A27C9EE3B95}"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240745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F16468-6B56-44F6-B536-5A27C9EE3B95}"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1361959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16468-6B56-44F6-B536-5A27C9EE3B95}"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381984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F16468-6B56-44F6-B536-5A27C9EE3B95}"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55122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F16468-6B56-44F6-B536-5A27C9EE3B95}"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EEE7-D934-4B48-A3B8-380B9B95A80A}" type="slidenum">
              <a:rPr lang="en-US" smtClean="0"/>
              <a:t>‹#›</a:t>
            </a:fld>
            <a:endParaRPr lang="en-US"/>
          </a:p>
        </p:txBody>
      </p:sp>
    </p:spTree>
    <p:extLst>
      <p:ext uri="{BB962C8B-B14F-4D97-AF65-F5344CB8AC3E}">
        <p14:creationId xmlns:p14="http://schemas.microsoft.com/office/powerpoint/2010/main" val="301621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16468-6B56-44F6-B536-5A27C9EE3B95}" type="datetimeFigureOut">
              <a:rPr lang="en-US" smtClean="0"/>
              <a:t>10/11/2024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CEEE7-D934-4B48-A3B8-380B9B95A80A}" type="slidenum">
              <a:rPr lang="en-US" smtClean="0"/>
              <a:t>‹#›</a:t>
            </a:fld>
            <a:endParaRPr lang="en-US"/>
          </a:p>
        </p:txBody>
      </p:sp>
    </p:spTree>
    <p:extLst>
      <p:ext uri="{BB962C8B-B14F-4D97-AF65-F5344CB8AC3E}">
        <p14:creationId xmlns:p14="http://schemas.microsoft.com/office/powerpoint/2010/main" val="398332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23462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771" y="4292569"/>
            <a:ext cx="11353800" cy="2554545"/>
          </a:xfrm>
          <a:prstGeom prst="rect">
            <a:avLst/>
          </a:prstGeom>
        </p:spPr>
        <p:txBody>
          <a:bodyPr wrap="square">
            <a:spAutoFit/>
          </a:bodyPr>
          <a:lstStyle/>
          <a:p>
            <a:pPr algn="just"/>
            <a:r>
              <a:rPr lang="en-US" sz="3200" b="1" dirty="0" smtClean="0">
                <a:latin typeface="Times New Roman" pitchFamily="18" charset="0"/>
                <a:cs typeface="Times New Roman" pitchFamily="18" charset="0"/>
              </a:rPr>
              <a:t>=&gt;</a:t>
            </a:r>
            <a:r>
              <a:rPr lang="vi-VN" sz="3200" b="1"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Cường </a:t>
            </a:r>
            <a:r>
              <a:rPr lang="vi-VN" sz="3200" dirty="0">
                <a:latin typeface="Times New Roman" pitchFamily="18" charset="0"/>
                <a:cs typeface="Times New Roman" pitchFamily="18" charset="0"/>
              </a:rPr>
              <a:t>độ hô hấp của một vận động viên đang thi đấu </a:t>
            </a:r>
            <a:r>
              <a:rPr lang="vi-VN" sz="3200" b="1" dirty="0">
                <a:solidFill>
                  <a:srgbClr val="C00000"/>
                </a:solidFill>
                <a:latin typeface="Times New Roman" pitchFamily="18" charset="0"/>
                <a:cs typeface="Times New Roman" pitchFamily="18" charset="0"/>
              </a:rPr>
              <a:t>nhanh hơn </a:t>
            </a:r>
            <a:r>
              <a:rPr lang="vi-VN" sz="3200" dirty="0">
                <a:latin typeface="Times New Roman" pitchFamily="18" charset="0"/>
                <a:cs typeface="Times New Roman" pitchFamily="18" charset="0"/>
              </a:rPr>
              <a:t>một nhân viên văn </a:t>
            </a:r>
            <a:r>
              <a:rPr lang="vi-VN" sz="3200" dirty="0" smtClean="0">
                <a:latin typeface="Times New Roman" pitchFamily="18" charset="0"/>
                <a:cs typeface="Times New Roman" pitchFamily="18" charset="0"/>
              </a:rPr>
              <a:t>phòng. </a:t>
            </a:r>
          </a:p>
          <a:p>
            <a:pPr algn="just"/>
            <a:r>
              <a:rPr lang="vi-VN" sz="3200" dirty="0" smtClean="0">
                <a:latin typeface="Times New Roman" pitchFamily="18" charset="0"/>
                <a:cs typeface="Times New Roman" pitchFamily="18" charset="0"/>
              </a:rPr>
              <a:t>    Vì  </a:t>
            </a:r>
            <a:r>
              <a:rPr lang="vi-VN" sz="3200" dirty="0">
                <a:latin typeface="Times New Roman" pitchFamily="18" charset="0"/>
                <a:cs typeface="Times New Roman" pitchFamily="18" charset="0"/>
              </a:rPr>
              <a:t>vận động viên </a:t>
            </a:r>
            <a:r>
              <a:rPr lang="vi-VN" sz="3200" dirty="0" smtClean="0">
                <a:latin typeface="Times New Roman" pitchFamily="18" charset="0"/>
                <a:cs typeface="Times New Roman" pitchFamily="18" charset="0"/>
              </a:rPr>
              <a:t>đang hoạt động mạnh, cần được cung cấp nhiều  </a:t>
            </a:r>
            <a:r>
              <a:rPr lang="vi-VN" sz="3200" dirty="0">
                <a:latin typeface="Times New Roman" pitchFamily="18" charset="0"/>
                <a:cs typeface="Times New Roman" pitchFamily="18" charset="0"/>
              </a:rPr>
              <a:t>năng lượng </a:t>
            </a:r>
            <a:r>
              <a:rPr lang="vi-VN" sz="3200" dirty="0" smtClean="0">
                <a:latin typeface="Times New Roman" pitchFamily="18" charset="0"/>
                <a:cs typeface="Times New Roman" pitchFamily="18" charset="0"/>
              </a:rPr>
              <a:t>hơn, nhịp hô hấp và nhịp tim tăng để tăng cường vận chuyển oxygen đến tế bào cơ </a:t>
            </a:r>
            <a:r>
              <a:rPr lang="vi-VN" sz="3200" dirty="0" smtClean="0">
                <a:latin typeface="Times New Roman" pitchFamily="18" charset="0"/>
                <a:cs typeface="Times New Roman" pitchFamily="18" charset="0"/>
                <a:sym typeface="Wingdings"/>
              </a:rPr>
              <a:t></a:t>
            </a:r>
            <a:r>
              <a:rPr lang="vi-VN" sz="3200" dirty="0" smtClean="0">
                <a:latin typeface="Times New Roman" pitchFamily="18" charset="0"/>
                <a:cs typeface="Times New Roman" pitchFamily="18" charset="0"/>
              </a:rPr>
              <a:t>  C</a:t>
            </a:r>
            <a:r>
              <a:rPr lang="en-US" sz="3200" dirty="0" err="1" smtClean="0">
                <a:latin typeface="Times New Roman" pitchFamily="18" charset="0"/>
                <a:cs typeface="Times New Roman" pitchFamily="18" charset="0"/>
              </a:rPr>
              <a:t>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hấp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3" y="381000"/>
            <a:ext cx="5257800" cy="2895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45773"/>
            <a:ext cx="5562600" cy="2954628"/>
          </a:xfrm>
          <a:prstGeom prst="rect">
            <a:avLst/>
          </a:prstGeom>
        </p:spPr>
      </p:pic>
      <p:sp>
        <p:nvSpPr>
          <p:cNvPr id="7" name="Rectangle 6"/>
          <p:cNvSpPr/>
          <p:nvPr/>
        </p:nvSpPr>
        <p:spPr>
          <a:xfrm>
            <a:off x="381000" y="3200401"/>
            <a:ext cx="11582400" cy="1146211"/>
          </a:xfrm>
          <a:prstGeom prst="rect">
            <a:avLst/>
          </a:prstGeom>
        </p:spPr>
        <p:txBody>
          <a:bodyPr wrap="square">
            <a:spAutoFit/>
          </a:bodyPr>
          <a:lstStyle/>
          <a:p>
            <a:pPr>
              <a:lnSpc>
                <a:spcPct val="107000"/>
              </a:lnSpc>
              <a:spcAft>
                <a:spcPts val="800"/>
              </a:spcAft>
              <a:defRPr/>
            </a:pP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So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sánh</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cường</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hô</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viên</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đang</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đấu</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viên</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phòng</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khác</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nhau</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10309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704582" y="504414"/>
            <a:ext cx="10896600" cy="149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GB" altLang="en-US" sz="4400" dirty="0" smtClean="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Hãy</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xác</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định</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quá</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trình</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chuyển</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hóa</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năng</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lượng</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trong</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hô</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hấp</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tế</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4400" dirty="0" err="1">
                <a:solidFill>
                  <a:srgbClr val="FF0000"/>
                </a:solidFill>
                <a:latin typeface="Times New Roman" panose="02020603050405020304" pitchFamily="18" charset="0"/>
                <a:ea typeface="Calibri" pitchFamily="34" charset="0"/>
                <a:cs typeface="Times New Roman" panose="02020603050405020304" pitchFamily="18" charset="0"/>
              </a:rPr>
              <a:t>bào</a:t>
            </a:r>
            <a:r>
              <a:rPr lang="en-GB" altLang="en-US" sz="4400" dirty="0">
                <a:solidFill>
                  <a:srgbClr val="FF0000"/>
                </a:solidFill>
                <a:latin typeface="Times New Roman" panose="02020603050405020304" pitchFamily="18" charset="0"/>
                <a:ea typeface="Calibri" pitchFamily="34" charset="0"/>
                <a:cs typeface="Times New Roman" panose="02020603050405020304" pitchFamily="18" charset="0"/>
              </a:rPr>
              <a:t>?</a:t>
            </a:r>
          </a:p>
        </p:txBody>
      </p:sp>
      <p:sp>
        <p:nvSpPr>
          <p:cNvPr id="2" name="Rectangle 1"/>
          <p:cNvSpPr/>
          <p:nvPr/>
        </p:nvSpPr>
        <p:spPr>
          <a:xfrm>
            <a:off x="704582" y="2151727"/>
            <a:ext cx="10515600" cy="2554545"/>
          </a:xfrm>
          <a:prstGeom prst="rect">
            <a:avLst/>
          </a:prstGeom>
        </p:spPr>
        <p:txBody>
          <a:bodyPr wrap="square">
            <a:spAutoFit/>
          </a:bodyPr>
          <a:lstStyle/>
          <a:p>
            <a:pPr marL="571500" indent="-571500" algn="just">
              <a:buFont typeface="Symbol"/>
              <a:buChar char="Þ"/>
            </a:pPr>
            <a:r>
              <a:rPr lang="vi-VN" sz="4000" dirty="0" smtClean="0">
                <a:latin typeface="Times New Roman" panose="02020603050405020304" pitchFamily="18" charset="0"/>
                <a:cs typeface="Times New Roman" panose="02020603050405020304" pitchFamily="18" charset="0"/>
              </a:rPr>
              <a:t>Trong </a:t>
            </a:r>
            <a:r>
              <a:rPr lang="vi-VN" sz="4000" dirty="0">
                <a:latin typeface="Times New Roman" panose="02020603050405020304" pitchFamily="18" charset="0"/>
                <a:cs typeface="Times New Roman" panose="02020603050405020304" pitchFamily="18" charset="0"/>
              </a:rPr>
              <a:t>hô hấp tế bào, hóa năng trong glucose (năng lượng khó sử dụng) được chuyển hóa thành hóa năng tích lũy trong các phân tử ATP (năng lượng dễ sử dụng) và nhiệt năng</a:t>
            </a:r>
            <a:r>
              <a:rPr lang="vi-VN" sz="4000" dirty="0" smtClean="0">
                <a:latin typeface="Times New Roman" panose="02020603050405020304" pitchFamily="18" charset="0"/>
                <a:cs typeface="Times New Roman" panose="02020603050405020304" pitchFamily="18" charset="0"/>
              </a:rPr>
              <a:t>.</a:t>
            </a:r>
          </a:p>
        </p:txBody>
      </p:sp>
      <p:sp>
        <p:nvSpPr>
          <p:cNvPr id="3" name="Rounded Rectangle 2"/>
          <p:cNvSpPr/>
          <p:nvPr/>
        </p:nvSpPr>
        <p:spPr>
          <a:xfrm>
            <a:off x="2971800" y="5105400"/>
            <a:ext cx="4876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3200400" y="5257800"/>
            <a:ext cx="4559261" cy="584775"/>
          </a:xfrm>
          <a:prstGeom prst="rect">
            <a:avLst/>
          </a:prstGeom>
        </p:spPr>
        <p:txBody>
          <a:bodyPr wrap="none">
            <a:spAutoFit/>
          </a:bodyPr>
          <a:lstStyle/>
          <a:p>
            <a:r>
              <a:rPr lang="vi-VN" sz="3200" dirty="0">
                <a:latin typeface="Times New Roman" panose="02020603050405020304" pitchFamily="18" charset="0"/>
                <a:cs typeface="Times New Roman" panose="02020603050405020304" pitchFamily="18" charset="0"/>
              </a:rPr>
              <a:t> </a:t>
            </a:r>
            <a:r>
              <a:rPr lang="vi-VN" sz="3200" b="1" dirty="0">
                <a:solidFill>
                  <a:srgbClr val="C00000"/>
                </a:solidFill>
                <a:latin typeface="Times New Roman" panose="02020603050405020304" pitchFamily="18" charset="0"/>
                <a:cs typeface="Times New Roman" panose="02020603050405020304" pitchFamily="18" charset="0"/>
              </a:rPr>
              <a:t>Hoá năng → nhiệt năng </a:t>
            </a:r>
            <a:endParaRPr lang="vi-VN" sz="3200" dirty="0"/>
          </a:p>
        </p:txBody>
      </p:sp>
    </p:spTree>
    <p:extLst>
      <p:ext uri="{BB962C8B-B14F-4D97-AF65-F5344CB8AC3E}">
        <p14:creationId xmlns:p14="http://schemas.microsoft.com/office/powerpoint/2010/main" val="259819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anim calcmode="lin" valueType="num">
                                      <p:cBhvr>
                                        <p:cTn id="8" dur="1000" fill="hold"/>
                                        <p:tgtEl>
                                          <p:spTgt spid="9219"/>
                                        </p:tgtEl>
                                        <p:attrNameLst>
                                          <p:attrName>ppt_x</p:attrName>
                                        </p:attrNameLst>
                                      </p:cBhvr>
                                      <p:tavLst>
                                        <p:tav tm="0">
                                          <p:val>
                                            <p:strVal val="#ppt_x"/>
                                          </p:val>
                                        </p:tav>
                                        <p:tav tm="100000">
                                          <p:val>
                                            <p:strVal val="#ppt_x"/>
                                          </p:val>
                                        </p:tav>
                                      </p:tavLst>
                                    </p:anim>
                                    <p:anim calcmode="lin" valueType="num">
                                      <p:cBhvr>
                                        <p:cTn id="9"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52" y="-1524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4"/>
          <p:cNvSpPr txBox="1">
            <a:spLocks noChangeArrowheads="1"/>
          </p:cNvSpPr>
          <p:nvPr/>
        </p:nvSpPr>
        <p:spPr bwMode="auto">
          <a:xfrm>
            <a:off x="2057400" y="294570"/>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3600" dirty="0" err="1" smtClean="0">
                <a:solidFill>
                  <a:srgbClr val="FF0000"/>
                </a:solidFill>
              </a:rPr>
              <a:t>Hô</a:t>
            </a:r>
            <a:r>
              <a:rPr lang="en-GB" altLang="en-US" sz="3600" dirty="0" smtClean="0">
                <a:solidFill>
                  <a:srgbClr val="FF0000"/>
                </a:solidFill>
              </a:rPr>
              <a:t> </a:t>
            </a:r>
            <a:r>
              <a:rPr lang="en-GB" altLang="en-US" sz="3600" dirty="0" err="1">
                <a:solidFill>
                  <a:srgbClr val="FF0000"/>
                </a:solidFill>
              </a:rPr>
              <a:t>hấp</a:t>
            </a:r>
            <a:r>
              <a:rPr lang="en-GB" altLang="en-US" sz="3600" dirty="0">
                <a:solidFill>
                  <a:srgbClr val="FF0000"/>
                </a:solidFill>
              </a:rPr>
              <a:t> </a:t>
            </a:r>
            <a:r>
              <a:rPr lang="en-GB" altLang="en-US" sz="3600" dirty="0" err="1">
                <a:solidFill>
                  <a:srgbClr val="FF0000"/>
                </a:solidFill>
              </a:rPr>
              <a:t>tế</a:t>
            </a:r>
            <a:r>
              <a:rPr lang="en-GB" altLang="en-US" sz="3600" dirty="0">
                <a:solidFill>
                  <a:srgbClr val="FF0000"/>
                </a:solidFill>
              </a:rPr>
              <a:t> </a:t>
            </a:r>
            <a:r>
              <a:rPr lang="en-GB" altLang="en-US" sz="3600" dirty="0" err="1">
                <a:solidFill>
                  <a:srgbClr val="FF0000"/>
                </a:solidFill>
              </a:rPr>
              <a:t>bào</a:t>
            </a:r>
            <a:r>
              <a:rPr lang="en-GB" altLang="en-US" sz="3600" dirty="0">
                <a:solidFill>
                  <a:srgbClr val="FF0000"/>
                </a:solidFill>
              </a:rPr>
              <a:t> </a:t>
            </a:r>
            <a:r>
              <a:rPr lang="en-GB" altLang="en-US" sz="3600" dirty="0" err="1">
                <a:solidFill>
                  <a:srgbClr val="FF0000"/>
                </a:solidFill>
              </a:rPr>
              <a:t>là</a:t>
            </a:r>
            <a:r>
              <a:rPr lang="en-GB" altLang="en-US" sz="3600" dirty="0">
                <a:solidFill>
                  <a:srgbClr val="FF0000"/>
                </a:solidFill>
              </a:rPr>
              <a:t> </a:t>
            </a:r>
            <a:r>
              <a:rPr lang="en-GB" altLang="en-US" sz="3600" dirty="0" err="1">
                <a:solidFill>
                  <a:srgbClr val="FF0000"/>
                </a:solidFill>
              </a:rPr>
              <a:t>gì</a:t>
            </a:r>
            <a:r>
              <a:rPr lang="en-GB" altLang="en-US" sz="3600" dirty="0">
                <a:solidFill>
                  <a:srgbClr val="FF0000"/>
                </a:solidFill>
              </a:rPr>
              <a:t>?</a:t>
            </a:r>
          </a:p>
        </p:txBody>
      </p:sp>
      <p:sp>
        <p:nvSpPr>
          <p:cNvPr id="10244" name="TextBox 5"/>
          <p:cNvSpPr txBox="1">
            <a:spLocks noChangeArrowheads="1"/>
          </p:cNvSpPr>
          <p:nvPr/>
        </p:nvSpPr>
        <p:spPr bwMode="auto">
          <a:xfrm>
            <a:off x="1524000" y="3429000"/>
            <a:ext cx="716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3600" dirty="0" smtClean="0">
                <a:solidFill>
                  <a:srgbClr val="FF0000"/>
                </a:solidFill>
              </a:rPr>
              <a:t> </a:t>
            </a:r>
            <a:r>
              <a:rPr lang="en-GB" altLang="en-US" sz="3600" dirty="0" err="1">
                <a:solidFill>
                  <a:srgbClr val="FF0000"/>
                </a:solidFill>
              </a:rPr>
              <a:t>Viết</a:t>
            </a:r>
            <a:r>
              <a:rPr lang="en-GB" altLang="en-US" sz="3600" dirty="0">
                <a:solidFill>
                  <a:srgbClr val="FF0000"/>
                </a:solidFill>
              </a:rPr>
              <a:t> </a:t>
            </a:r>
            <a:r>
              <a:rPr lang="en-GB" altLang="en-US" sz="3600" dirty="0" err="1">
                <a:solidFill>
                  <a:srgbClr val="FF0000"/>
                </a:solidFill>
              </a:rPr>
              <a:t>phương</a:t>
            </a:r>
            <a:r>
              <a:rPr lang="en-GB" altLang="en-US" sz="3600" dirty="0">
                <a:solidFill>
                  <a:srgbClr val="FF0000"/>
                </a:solidFill>
              </a:rPr>
              <a:t> </a:t>
            </a:r>
            <a:r>
              <a:rPr lang="en-GB" altLang="en-US" sz="3600" dirty="0" err="1">
                <a:solidFill>
                  <a:srgbClr val="FF0000"/>
                </a:solidFill>
              </a:rPr>
              <a:t>trình</a:t>
            </a:r>
            <a:r>
              <a:rPr lang="en-GB" altLang="en-US" sz="3600" dirty="0">
                <a:solidFill>
                  <a:srgbClr val="FF0000"/>
                </a:solidFill>
              </a:rPr>
              <a:t> </a:t>
            </a:r>
            <a:r>
              <a:rPr lang="en-GB" altLang="en-US" sz="3600" dirty="0" err="1">
                <a:solidFill>
                  <a:srgbClr val="FF0000"/>
                </a:solidFill>
              </a:rPr>
              <a:t>hô</a:t>
            </a:r>
            <a:r>
              <a:rPr lang="en-GB" altLang="en-US" sz="3600" dirty="0">
                <a:solidFill>
                  <a:srgbClr val="FF0000"/>
                </a:solidFill>
              </a:rPr>
              <a:t> </a:t>
            </a:r>
            <a:r>
              <a:rPr lang="en-GB" altLang="en-US" sz="3600" dirty="0" err="1">
                <a:solidFill>
                  <a:srgbClr val="FF0000"/>
                </a:solidFill>
              </a:rPr>
              <a:t>hấp</a:t>
            </a:r>
            <a:r>
              <a:rPr lang="en-GB" altLang="en-US" sz="3600" dirty="0">
                <a:solidFill>
                  <a:srgbClr val="FF0000"/>
                </a:solidFill>
              </a:rPr>
              <a:t> </a:t>
            </a:r>
            <a:r>
              <a:rPr lang="en-GB" altLang="en-US" sz="3600" dirty="0" err="1">
                <a:solidFill>
                  <a:srgbClr val="FF0000"/>
                </a:solidFill>
              </a:rPr>
              <a:t>tế</a:t>
            </a:r>
            <a:r>
              <a:rPr lang="en-GB" altLang="en-US" sz="3600" dirty="0">
                <a:solidFill>
                  <a:srgbClr val="FF0000"/>
                </a:solidFill>
              </a:rPr>
              <a:t> </a:t>
            </a:r>
            <a:r>
              <a:rPr lang="en-GB" altLang="en-US" sz="3600" dirty="0" err="1">
                <a:solidFill>
                  <a:srgbClr val="FF0000"/>
                </a:solidFill>
              </a:rPr>
              <a:t>bào</a:t>
            </a:r>
            <a:r>
              <a:rPr lang="en-GB" altLang="en-US" sz="3600" dirty="0">
                <a:solidFill>
                  <a:srgbClr val="FF0000"/>
                </a:solidFill>
              </a:rPr>
              <a:t>?</a:t>
            </a:r>
          </a:p>
        </p:txBody>
      </p:sp>
      <p:sp>
        <p:nvSpPr>
          <p:cNvPr id="5" name="TextBox 7"/>
          <p:cNvSpPr txBox="1">
            <a:spLocks noChangeArrowheads="1"/>
          </p:cNvSpPr>
          <p:nvPr/>
        </p:nvSpPr>
        <p:spPr bwMode="auto">
          <a:xfrm>
            <a:off x="1143000" y="1222001"/>
            <a:ext cx="1070878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GB" altLang="en-US" sz="3600" dirty="0">
                <a:cs typeface="Times New Roman" pitchFamily="18" charset="0"/>
              </a:rPr>
              <a:t>- </a:t>
            </a:r>
            <a:r>
              <a:rPr lang="en-GB" altLang="en-US" sz="3600" dirty="0" err="1">
                <a:cs typeface="Times New Roman" pitchFamily="18" charset="0"/>
              </a:rPr>
              <a:t>Hô</a:t>
            </a:r>
            <a:r>
              <a:rPr lang="en-GB" altLang="en-US" sz="3600" dirty="0">
                <a:cs typeface="Times New Roman" pitchFamily="18" charset="0"/>
              </a:rPr>
              <a:t> </a:t>
            </a:r>
            <a:r>
              <a:rPr lang="en-GB" altLang="en-US" sz="3600" dirty="0" err="1">
                <a:cs typeface="Times New Roman" pitchFamily="18" charset="0"/>
              </a:rPr>
              <a:t>hấp</a:t>
            </a:r>
            <a:r>
              <a:rPr lang="en-GB" altLang="en-US" sz="3600" dirty="0">
                <a:cs typeface="Times New Roman" pitchFamily="18" charset="0"/>
              </a:rPr>
              <a:t> </a:t>
            </a:r>
            <a:r>
              <a:rPr lang="en-GB" altLang="en-US" sz="3600" dirty="0" err="1">
                <a:cs typeface="Times New Roman" pitchFamily="18" charset="0"/>
              </a:rPr>
              <a:t>tế</a:t>
            </a:r>
            <a:r>
              <a:rPr lang="en-GB" altLang="en-US" sz="3600" dirty="0">
                <a:cs typeface="Times New Roman" pitchFamily="18" charset="0"/>
              </a:rPr>
              <a:t> </a:t>
            </a:r>
            <a:r>
              <a:rPr lang="en-GB" altLang="en-US" sz="3600" dirty="0" err="1">
                <a:cs typeface="Times New Roman" pitchFamily="18" charset="0"/>
              </a:rPr>
              <a:t>bào</a:t>
            </a:r>
            <a:r>
              <a:rPr lang="en-GB" altLang="en-US" sz="3600" dirty="0">
                <a:cs typeface="Times New Roman" pitchFamily="18" charset="0"/>
              </a:rPr>
              <a:t> </a:t>
            </a:r>
            <a:r>
              <a:rPr lang="en-GB" altLang="en-US" sz="3600" dirty="0" err="1">
                <a:cs typeface="Times New Roman" pitchFamily="18" charset="0"/>
              </a:rPr>
              <a:t>là</a:t>
            </a:r>
            <a:r>
              <a:rPr lang="en-GB" altLang="en-US" sz="3600" dirty="0">
                <a:cs typeface="Times New Roman" pitchFamily="18" charset="0"/>
              </a:rPr>
              <a:t> </a:t>
            </a:r>
            <a:r>
              <a:rPr lang="en-GB" altLang="en-US" sz="3600" dirty="0" err="1">
                <a:cs typeface="Times New Roman" pitchFamily="18" charset="0"/>
              </a:rPr>
              <a:t>quá</a:t>
            </a:r>
            <a:r>
              <a:rPr lang="en-GB" altLang="en-US" sz="3600" dirty="0">
                <a:cs typeface="Times New Roman" pitchFamily="18" charset="0"/>
              </a:rPr>
              <a:t> </a:t>
            </a:r>
            <a:r>
              <a:rPr lang="en-GB" altLang="en-US" sz="3600" dirty="0" err="1">
                <a:cs typeface="Times New Roman" pitchFamily="18" charset="0"/>
              </a:rPr>
              <a:t>trình</a:t>
            </a:r>
            <a:r>
              <a:rPr lang="en-GB" altLang="en-US" sz="3600" dirty="0">
                <a:cs typeface="Times New Roman" pitchFamily="18" charset="0"/>
              </a:rPr>
              <a:t> </a:t>
            </a:r>
            <a:r>
              <a:rPr lang="en-GB" altLang="en-US" sz="3600" dirty="0" err="1">
                <a:cs typeface="Times New Roman" pitchFamily="18" charset="0"/>
              </a:rPr>
              <a:t>tế</a:t>
            </a:r>
            <a:r>
              <a:rPr lang="en-GB" altLang="en-US" sz="3600" dirty="0">
                <a:cs typeface="Times New Roman" pitchFamily="18" charset="0"/>
              </a:rPr>
              <a:t> </a:t>
            </a:r>
            <a:r>
              <a:rPr lang="en-GB" altLang="en-US" sz="3600" dirty="0" err="1">
                <a:cs typeface="Times New Roman" pitchFamily="18" charset="0"/>
              </a:rPr>
              <a:t>bào</a:t>
            </a:r>
            <a:r>
              <a:rPr lang="en-GB" altLang="en-US" sz="3600" dirty="0">
                <a:cs typeface="Times New Roman" pitchFamily="18" charset="0"/>
              </a:rPr>
              <a:t> </a:t>
            </a:r>
            <a:r>
              <a:rPr lang="en-GB" altLang="en-US" sz="3600" dirty="0" err="1">
                <a:cs typeface="Times New Roman" pitchFamily="18" charset="0"/>
              </a:rPr>
              <a:t>phân</a:t>
            </a:r>
            <a:r>
              <a:rPr lang="en-GB" altLang="en-US" sz="3600" dirty="0">
                <a:cs typeface="Times New Roman" pitchFamily="18" charset="0"/>
              </a:rPr>
              <a:t> </a:t>
            </a:r>
            <a:r>
              <a:rPr lang="en-GB" altLang="en-US" sz="3600" dirty="0" err="1">
                <a:cs typeface="Times New Roman" pitchFamily="18" charset="0"/>
              </a:rPr>
              <a:t>giải</a:t>
            </a:r>
            <a:r>
              <a:rPr lang="en-GB" altLang="en-US" sz="3600" dirty="0">
                <a:cs typeface="Times New Roman" pitchFamily="18" charset="0"/>
              </a:rPr>
              <a:t> </a:t>
            </a:r>
            <a:r>
              <a:rPr lang="en-GB" altLang="en-US" sz="3600" dirty="0" err="1">
                <a:cs typeface="Times New Roman" pitchFamily="18" charset="0"/>
              </a:rPr>
              <a:t>chất</a:t>
            </a:r>
            <a:r>
              <a:rPr lang="en-GB" altLang="en-US" sz="3600" dirty="0">
                <a:cs typeface="Times New Roman" pitchFamily="18" charset="0"/>
              </a:rPr>
              <a:t> </a:t>
            </a:r>
            <a:r>
              <a:rPr lang="en-GB" altLang="en-US" sz="3600" dirty="0" err="1">
                <a:cs typeface="Times New Roman" pitchFamily="18" charset="0"/>
              </a:rPr>
              <a:t>hữu</a:t>
            </a:r>
            <a:r>
              <a:rPr lang="en-GB" altLang="en-US" sz="3600" dirty="0">
                <a:cs typeface="Times New Roman" pitchFamily="18" charset="0"/>
              </a:rPr>
              <a:t> </a:t>
            </a:r>
            <a:r>
              <a:rPr lang="en-GB" altLang="en-US" sz="3600" dirty="0" err="1">
                <a:cs typeface="Times New Roman" pitchFamily="18" charset="0"/>
              </a:rPr>
              <a:t>cơ</a:t>
            </a:r>
            <a:r>
              <a:rPr lang="en-GB" altLang="en-US" sz="3600" dirty="0">
                <a:cs typeface="Times New Roman" pitchFamily="18" charset="0"/>
              </a:rPr>
              <a:t> </a:t>
            </a:r>
            <a:r>
              <a:rPr lang="en-GB" altLang="en-US" sz="3600" dirty="0" err="1">
                <a:cs typeface="Times New Roman" pitchFamily="18" charset="0"/>
              </a:rPr>
              <a:t>tạo</a:t>
            </a:r>
            <a:r>
              <a:rPr lang="en-GB" altLang="en-US" sz="3600" dirty="0">
                <a:cs typeface="Times New Roman" pitchFamily="18" charset="0"/>
              </a:rPr>
              <a:t> </a:t>
            </a:r>
            <a:r>
              <a:rPr lang="en-GB" altLang="en-US" sz="3600" dirty="0" err="1">
                <a:cs typeface="Times New Roman" pitchFamily="18" charset="0"/>
              </a:rPr>
              <a:t>thành</a:t>
            </a:r>
            <a:r>
              <a:rPr lang="en-GB" altLang="en-US" sz="3600" dirty="0">
                <a:cs typeface="Times New Roman" pitchFamily="18" charset="0"/>
              </a:rPr>
              <a:t> carbon dioxide, </a:t>
            </a:r>
            <a:r>
              <a:rPr lang="en-GB" altLang="en-US" sz="3600" dirty="0" err="1">
                <a:cs typeface="Times New Roman" pitchFamily="18" charset="0"/>
              </a:rPr>
              <a:t>nước</a:t>
            </a:r>
            <a:r>
              <a:rPr lang="en-GB" altLang="en-US" sz="3600" dirty="0">
                <a:cs typeface="Times New Roman" pitchFamily="18" charset="0"/>
              </a:rPr>
              <a:t>, </a:t>
            </a:r>
            <a:r>
              <a:rPr lang="en-GB" altLang="en-US" sz="3600" dirty="0" err="1">
                <a:cs typeface="Times New Roman" pitchFamily="18" charset="0"/>
              </a:rPr>
              <a:t>đồng</a:t>
            </a:r>
            <a:r>
              <a:rPr lang="en-GB" altLang="en-US" sz="3600" dirty="0">
                <a:cs typeface="Times New Roman" pitchFamily="18" charset="0"/>
              </a:rPr>
              <a:t> </a:t>
            </a:r>
            <a:r>
              <a:rPr lang="en-GB" altLang="en-US" sz="3600" dirty="0" err="1">
                <a:cs typeface="Times New Roman" pitchFamily="18" charset="0"/>
              </a:rPr>
              <a:t>thời</a:t>
            </a:r>
            <a:r>
              <a:rPr lang="en-GB" altLang="en-US" sz="3600" dirty="0">
                <a:cs typeface="Times New Roman" pitchFamily="18" charset="0"/>
              </a:rPr>
              <a:t> </a:t>
            </a:r>
            <a:r>
              <a:rPr lang="en-GB" altLang="en-US" sz="3600" dirty="0" err="1">
                <a:cs typeface="Times New Roman" pitchFamily="18" charset="0"/>
              </a:rPr>
              <a:t>giải</a:t>
            </a:r>
            <a:r>
              <a:rPr lang="en-GB" altLang="en-US" sz="3600" dirty="0">
                <a:cs typeface="Times New Roman" pitchFamily="18" charset="0"/>
              </a:rPr>
              <a:t> </a:t>
            </a:r>
            <a:r>
              <a:rPr lang="en-GB" altLang="en-US" sz="3600" dirty="0" err="1">
                <a:cs typeface="Times New Roman" pitchFamily="18" charset="0"/>
              </a:rPr>
              <a:t>phóng</a:t>
            </a:r>
            <a:r>
              <a:rPr lang="en-GB" altLang="en-US" sz="3600" dirty="0">
                <a:cs typeface="Times New Roman" pitchFamily="18" charset="0"/>
              </a:rPr>
              <a:t> </a:t>
            </a:r>
            <a:r>
              <a:rPr lang="en-GB" altLang="en-US" sz="3600" dirty="0" err="1">
                <a:cs typeface="Times New Roman" pitchFamily="18" charset="0"/>
              </a:rPr>
              <a:t>năng</a:t>
            </a:r>
            <a:r>
              <a:rPr lang="en-GB" altLang="en-US" sz="3600" dirty="0">
                <a:cs typeface="Times New Roman" pitchFamily="18" charset="0"/>
              </a:rPr>
              <a:t> </a:t>
            </a:r>
            <a:r>
              <a:rPr lang="en-GB" altLang="en-US" sz="3600" dirty="0" err="1">
                <a:cs typeface="Times New Roman" pitchFamily="18" charset="0"/>
              </a:rPr>
              <a:t>lượng</a:t>
            </a:r>
            <a:r>
              <a:rPr lang="en-GB" altLang="en-US" sz="3600" dirty="0">
                <a:cs typeface="Times New Roman" pitchFamily="18" charset="0"/>
              </a:rPr>
              <a:t> </a:t>
            </a:r>
            <a:r>
              <a:rPr lang="en-GB" altLang="en-US" sz="3600" dirty="0" err="1">
                <a:cs typeface="Times New Roman" pitchFamily="18" charset="0"/>
              </a:rPr>
              <a:t>cung</a:t>
            </a:r>
            <a:r>
              <a:rPr lang="en-GB" altLang="en-US" sz="3600" dirty="0">
                <a:cs typeface="Times New Roman" pitchFamily="18" charset="0"/>
              </a:rPr>
              <a:t> </a:t>
            </a:r>
            <a:r>
              <a:rPr lang="en-GB" altLang="en-US" sz="3600" dirty="0" err="1">
                <a:cs typeface="Times New Roman" pitchFamily="18" charset="0"/>
              </a:rPr>
              <a:t>cấp</a:t>
            </a:r>
            <a:r>
              <a:rPr lang="en-GB" altLang="en-US" sz="3600" dirty="0">
                <a:cs typeface="Times New Roman" pitchFamily="18" charset="0"/>
              </a:rPr>
              <a:t> </a:t>
            </a:r>
            <a:r>
              <a:rPr lang="en-GB" altLang="en-US" sz="3600" dirty="0" err="1">
                <a:cs typeface="Times New Roman" pitchFamily="18" charset="0"/>
              </a:rPr>
              <a:t>cho</a:t>
            </a:r>
            <a:r>
              <a:rPr lang="en-GB" altLang="en-US" sz="3600" dirty="0">
                <a:cs typeface="Times New Roman" pitchFamily="18" charset="0"/>
              </a:rPr>
              <a:t> </a:t>
            </a:r>
            <a:r>
              <a:rPr lang="en-GB" altLang="en-US" sz="3600" dirty="0" err="1">
                <a:cs typeface="Times New Roman" pitchFamily="18" charset="0"/>
              </a:rPr>
              <a:t>các</a:t>
            </a:r>
            <a:r>
              <a:rPr lang="en-GB" altLang="en-US" sz="3600" dirty="0">
                <a:cs typeface="Times New Roman" pitchFamily="18" charset="0"/>
              </a:rPr>
              <a:t> </a:t>
            </a:r>
            <a:r>
              <a:rPr lang="en-GB" altLang="en-US" sz="3600" dirty="0" err="1">
                <a:cs typeface="Times New Roman" pitchFamily="18" charset="0"/>
              </a:rPr>
              <a:t>hoạt</a:t>
            </a:r>
            <a:r>
              <a:rPr lang="en-GB" altLang="en-US" sz="3600" dirty="0">
                <a:cs typeface="Times New Roman" pitchFamily="18" charset="0"/>
              </a:rPr>
              <a:t> </a:t>
            </a:r>
            <a:r>
              <a:rPr lang="en-GB" altLang="en-US" sz="3600" dirty="0" err="1">
                <a:cs typeface="Times New Roman" pitchFamily="18" charset="0"/>
              </a:rPr>
              <a:t>động</a:t>
            </a:r>
            <a:r>
              <a:rPr lang="en-GB" altLang="en-US" sz="3600" dirty="0">
                <a:cs typeface="Times New Roman" pitchFamily="18" charset="0"/>
              </a:rPr>
              <a:t> </a:t>
            </a:r>
            <a:r>
              <a:rPr lang="en-GB" altLang="en-US" sz="3600" dirty="0" err="1">
                <a:cs typeface="Times New Roman" pitchFamily="18" charset="0"/>
              </a:rPr>
              <a:t>sống</a:t>
            </a:r>
            <a:r>
              <a:rPr lang="en-GB" altLang="en-US" sz="3600" dirty="0">
                <a:cs typeface="Times New Roman" pitchFamily="18" charset="0"/>
              </a:rPr>
              <a:t> </a:t>
            </a:r>
            <a:r>
              <a:rPr lang="en-GB" altLang="en-US" sz="3600" dirty="0" err="1">
                <a:cs typeface="Times New Roman" pitchFamily="18" charset="0"/>
              </a:rPr>
              <a:t>của</a:t>
            </a:r>
            <a:r>
              <a:rPr lang="en-GB" altLang="en-US" sz="3600" dirty="0">
                <a:cs typeface="Times New Roman" pitchFamily="18" charset="0"/>
              </a:rPr>
              <a:t> </a:t>
            </a:r>
            <a:r>
              <a:rPr lang="en-GB" altLang="en-US" sz="3600" dirty="0" err="1">
                <a:cs typeface="Times New Roman" pitchFamily="18" charset="0"/>
              </a:rPr>
              <a:t>tế</a:t>
            </a:r>
            <a:r>
              <a:rPr lang="en-GB" altLang="en-US" sz="3600" dirty="0">
                <a:cs typeface="Times New Roman" pitchFamily="18" charset="0"/>
              </a:rPr>
              <a:t> </a:t>
            </a:r>
            <a:r>
              <a:rPr lang="en-GB" altLang="en-US" sz="3600" dirty="0" err="1">
                <a:cs typeface="Times New Roman" pitchFamily="18" charset="0"/>
              </a:rPr>
              <a:t>bào</a:t>
            </a:r>
            <a:r>
              <a:rPr lang="en-GB" altLang="en-US" sz="3600" dirty="0">
                <a:cs typeface="Times New Roman" pitchFamily="18" charset="0"/>
              </a:rPr>
              <a:t> </a:t>
            </a:r>
            <a:r>
              <a:rPr lang="en-GB" altLang="en-US" sz="3600" dirty="0" err="1">
                <a:cs typeface="Times New Roman" pitchFamily="18" charset="0"/>
              </a:rPr>
              <a:t>và</a:t>
            </a:r>
            <a:r>
              <a:rPr lang="en-GB" altLang="en-US" sz="3600" dirty="0">
                <a:cs typeface="Times New Roman" pitchFamily="18" charset="0"/>
              </a:rPr>
              <a:t> </a:t>
            </a:r>
            <a:r>
              <a:rPr lang="en-GB" altLang="en-US" sz="3600" dirty="0" err="1">
                <a:cs typeface="Times New Roman" pitchFamily="18" charset="0"/>
              </a:rPr>
              <a:t>cơ</a:t>
            </a:r>
            <a:r>
              <a:rPr lang="en-GB" altLang="en-US" sz="3600" dirty="0">
                <a:cs typeface="Times New Roman" pitchFamily="18" charset="0"/>
              </a:rPr>
              <a:t> </a:t>
            </a:r>
            <a:r>
              <a:rPr lang="en-GB" altLang="en-US" sz="3600" dirty="0" err="1">
                <a:cs typeface="Times New Roman" pitchFamily="18" charset="0"/>
              </a:rPr>
              <a:t>thể</a:t>
            </a:r>
            <a:r>
              <a:rPr lang="en-GB" altLang="en-US" sz="3600" dirty="0">
                <a:cs typeface="Times New Roman" pitchFamily="18" charset="0"/>
              </a:rPr>
              <a:t>.</a:t>
            </a:r>
          </a:p>
        </p:txBody>
      </p:sp>
      <p:sp>
        <p:nvSpPr>
          <p:cNvPr id="6" name="TextBox 5"/>
          <p:cNvSpPr txBox="1"/>
          <p:nvPr/>
        </p:nvSpPr>
        <p:spPr>
          <a:xfrm>
            <a:off x="1524000" y="4059598"/>
            <a:ext cx="11849100" cy="1754326"/>
          </a:xfrm>
          <a:prstGeom prst="rect">
            <a:avLst/>
          </a:prstGeom>
          <a:noFill/>
        </p:spPr>
        <p:txBody>
          <a:bodyPr wrap="square">
            <a:spAutoFit/>
          </a:bodyPr>
          <a:lstStyle/>
          <a:p>
            <a:pPr>
              <a:defRPr/>
            </a:pPr>
            <a:r>
              <a:rPr lang="en-GB" sz="3200" dirty="0" smtClean="0">
                <a:latin typeface="Times New Roman" pitchFamily="18" charset="0"/>
                <a:cs typeface="Times New Roman" pitchFamily="18" charset="0"/>
              </a:rPr>
              <a:t> </a:t>
            </a:r>
            <a:r>
              <a:rPr lang="en-GB" sz="3200" dirty="0" err="1">
                <a:latin typeface="Times New Roman" pitchFamily="18" charset="0"/>
                <a:cs typeface="Times New Roman" pitchFamily="18" charset="0"/>
              </a:rPr>
              <a:t>Phương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trình</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hô</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hấp</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tế</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bào</a:t>
            </a:r>
            <a:r>
              <a:rPr lang="en-GB" sz="3200" dirty="0">
                <a:latin typeface="Times New Roman" pitchFamily="18" charset="0"/>
                <a:cs typeface="Times New Roman" pitchFamily="18" charset="0"/>
              </a:rPr>
              <a:t>:</a:t>
            </a:r>
          </a:p>
          <a:p>
            <a:pPr>
              <a:defRPr/>
            </a:pPr>
            <a:r>
              <a:rPr lang="en-GB" sz="3200" dirty="0">
                <a:latin typeface="Times New Roman" pitchFamily="18" charset="0"/>
                <a:cs typeface="Times New Roman" pitchFamily="18" charset="0"/>
              </a:rPr>
              <a:t>Glucose + Oxygen → </a:t>
            </a:r>
            <a:r>
              <a:rPr lang="en-GB" sz="3200" dirty="0" err="1">
                <a:latin typeface="Times New Roman" pitchFamily="18" charset="0"/>
                <a:cs typeface="Times New Roman" pitchFamily="18" charset="0"/>
              </a:rPr>
              <a:t>Nước</a:t>
            </a:r>
            <a:r>
              <a:rPr lang="en-GB" sz="3200" dirty="0">
                <a:latin typeface="Times New Roman" pitchFamily="18" charset="0"/>
                <a:cs typeface="Times New Roman" pitchFamily="18" charset="0"/>
              </a:rPr>
              <a:t> + Carbon dioxide + </a:t>
            </a:r>
            <a:r>
              <a:rPr lang="en-GB" sz="3200" dirty="0" err="1">
                <a:latin typeface="Times New Roman" pitchFamily="18" charset="0"/>
                <a:cs typeface="Times New Roman" pitchFamily="18" charset="0"/>
              </a:rPr>
              <a:t>Năng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lượng</a:t>
            </a:r>
            <a:r>
              <a:rPr lang="en-GB" sz="3200" dirty="0">
                <a:latin typeface="Times New Roman" pitchFamily="18" charset="0"/>
                <a:cs typeface="Times New Roman" pitchFamily="18" charset="0"/>
              </a:rPr>
              <a:t> </a:t>
            </a:r>
            <a:endParaRPr lang="en-GB" sz="3200" dirty="0" smtClean="0">
              <a:latin typeface="Times New Roman" pitchFamily="18" charset="0"/>
              <a:cs typeface="Times New Roman" pitchFamily="18" charset="0"/>
            </a:endParaRPr>
          </a:p>
          <a:p>
            <a:pPr>
              <a:defRPr/>
            </a:pPr>
            <a:r>
              <a:rPr lang="en-GB" sz="3200" dirty="0">
                <a:latin typeface="Times New Roman" pitchFamily="18" charset="0"/>
                <a:cs typeface="Times New Roman" pitchFamily="18" charset="0"/>
              </a:rPr>
              <a:t> </a:t>
            </a:r>
            <a:r>
              <a:rPr lang="en-GB" sz="3200" dirty="0" smtClean="0">
                <a:latin typeface="Times New Roman" pitchFamily="18" charset="0"/>
                <a:cs typeface="Times New Roman" pitchFamily="18" charset="0"/>
              </a:rPr>
              <a:t>                                                                            </a:t>
            </a:r>
            <a:r>
              <a:rPr lang="en-GB" sz="4400" dirty="0" smtClean="0">
                <a:latin typeface="Times New Roman" pitchFamily="18" charset="0"/>
                <a:cs typeface="Times New Roman" pitchFamily="18" charset="0"/>
              </a:rPr>
              <a:t>(</a:t>
            </a:r>
            <a:r>
              <a:rPr lang="en-GB" sz="3200" dirty="0">
                <a:latin typeface="Times New Roman" pitchFamily="18" charset="0"/>
                <a:cs typeface="Times New Roman" pitchFamily="18" charset="0"/>
              </a:rPr>
              <a:t>ATP </a:t>
            </a: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Nhiệt</a:t>
            </a:r>
            <a:r>
              <a:rPr lang="en-GB" sz="3200" dirty="0">
                <a:latin typeface="Times New Roman" pitchFamily="18" charset="0"/>
                <a:cs typeface="Times New Roman" pitchFamily="18" charset="0"/>
              </a:rPr>
              <a:t>)</a:t>
            </a:r>
          </a:p>
        </p:txBody>
      </p:sp>
      <p:sp>
        <p:nvSpPr>
          <p:cNvPr id="7" name="Right Arrow 6"/>
          <p:cNvSpPr/>
          <p:nvPr/>
        </p:nvSpPr>
        <p:spPr>
          <a:xfrm>
            <a:off x="35722" y="2669673"/>
            <a:ext cx="1031077" cy="17213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vi-VN" dirty="0" smtClean="0"/>
              <a:t>Tiểu kết </a:t>
            </a:r>
            <a:endParaRPr lang="en-GB" dirty="0"/>
          </a:p>
        </p:txBody>
      </p:sp>
    </p:spTree>
    <p:extLst>
      <p:ext uri="{BB962C8B-B14F-4D97-AF65-F5344CB8AC3E}">
        <p14:creationId xmlns:p14="http://schemas.microsoft.com/office/powerpoint/2010/main" val="37780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10243"/>
                                        </p:tgtEl>
                                        <p:attrNameLst>
                                          <p:attrName>ppt_x</p:attrName>
                                        </p:attrNameLst>
                                      </p:cBhvr>
                                      <p:tavLst>
                                        <p:tav tm="0">
                                          <p:val>
                                            <p:strVal val="ppt_x"/>
                                          </p:val>
                                        </p:tav>
                                        <p:tav tm="100000">
                                          <p:val>
                                            <p:strVal val="ppt_x"/>
                                          </p:val>
                                        </p:tav>
                                      </p:tavLst>
                                    </p:anim>
                                    <p:anim calcmode="lin" valueType="num">
                                      <p:cBhvr additive="base">
                                        <p:cTn id="17" dur="500"/>
                                        <p:tgtEl>
                                          <p:spTgt spid="10243"/>
                                        </p:tgtEl>
                                        <p:attrNameLst>
                                          <p:attrName>ppt_y</p:attrName>
                                        </p:attrNameLst>
                                      </p:cBhvr>
                                      <p:tavLst>
                                        <p:tav tm="0">
                                          <p:val>
                                            <p:strVal val="ppt_y"/>
                                          </p:val>
                                        </p:tav>
                                        <p:tav tm="100000">
                                          <p:val>
                                            <p:strVal val="1+ppt_h/2"/>
                                          </p:val>
                                        </p:tav>
                                      </p:tavLst>
                                    </p:anim>
                                    <p:set>
                                      <p:cBhvr>
                                        <p:cTn id="18" dur="1" fill="hold">
                                          <p:stCondLst>
                                            <p:cond delay="499"/>
                                          </p:stCondLst>
                                        </p:cTn>
                                        <p:tgtEl>
                                          <p:spTgt spid="1024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10244"/>
                                        </p:tgtEl>
                                        <p:attrNameLst>
                                          <p:attrName>style.visibility</p:attrName>
                                        </p:attrNameLst>
                                      </p:cBhvr>
                                      <p:to>
                                        <p:strVal val="visible"/>
                                      </p:to>
                                    </p:set>
                                    <p:animEffect transition="in" filter="fade">
                                      <p:cBhvr>
                                        <p:cTn id="23" dur="500"/>
                                        <p:tgtEl>
                                          <p:spTgt spid="1024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xit" presetSubtype="32" fill="hold" grpId="0" nodeType="clickEffect">
                                  <p:stCondLst>
                                    <p:cond delay="0"/>
                                  </p:stCondLst>
                                  <p:childTnLst>
                                    <p:animEffect transition="out" filter="circle(out)">
                                      <p:cBhvr>
                                        <p:cTn id="32" dur="2000"/>
                                        <p:tgtEl>
                                          <p:spTgt spid="10244"/>
                                        </p:tgtEl>
                                      </p:cBhvr>
                                    </p:animEffect>
                                    <p:set>
                                      <p:cBhvr>
                                        <p:cTn id="33" dur="1" fill="hold">
                                          <p:stCondLst>
                                            <p:cond delay="1999"/>
                                          </p:stCondLst>
                                        </p:cTn>
                                        <p:tgtEl>
                                          <p:spTgt spid="1024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3" grpId="1"/>
      <p:bldP spid="10244" grpId="0"/>
      <p:bldP spid="10244" grpId="1"/>
      <p:bldP spid="5" grpId="0"/>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2667000" y="138491"/>
            <a:ext cx="7440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5000" b="1" dirty="0">
                <a:solidFill>
                  <a:srgbClr val="FF0000"/>
                </a:solidFill>
                <a:latin typeface="Times New Roman" pitchFamily="18" charset="0"/>
                <a:cs typeface="Times New Roman" pitchFamily="18" charset="0"/>
              </a:rPr>
              <a:t>BÀI 25. HÔ HẤP TẾ BÀO </a:t>
            </a:r>
          </a:p>
        </p:txBody>
      </p:sp>
      <p:sp>
        <p:nvSpPr>
          <p:cNvPr id="20" name="Rounded Rectangle 19"/>
          <p:cNvSpPr/>
          <p:nvPr/>
        </p:nvSpPr>
        <p:spPr>
          <a:xfrm>
            <a:off x="533400" y="1600200"/>
            <a:ext cx="5181600" cy="1219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1. HÔ HẤP TẾ BÀO</a:t>
            </a:r>
            <a:endParaRPr lang="en-US" sz="4000" b="1"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228600" y="3429000"/>
            <a:ext cx="11658600" cy="1219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2</a:t>
            </a:r>
            <a:r>
              <a:rPr lang="en-US" sz="4000" b="1" dirty="0" smtClean="0">
                <a:latin typeface="Times New Roman" panose="02020603050405020304" pitchFamily="18" charset="0"/>
                <a:cs typeface="Times New Roman" panose="02020603050405020304" pitchFamily="18" charset="0"/>
              </a:rPr>
              <a:t>. MỐI QUAN HỆ HAI CHIỀU GIỮA TỔNG HỢP VÀ PHÂN GIẢI CHẤT HỮU CƠ Ở TẾ BÀO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274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152400"/>
            <a:ext cx="10210800" cy="1219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400" b="1" dirty="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 MỐI QUAN HỆ HAI CHIỀU GIỮA TỔNG HỢP VÀ PHÂN GIẢI CHẤT HỮU CƠ Ở TẾ BÀO </a:t>
            </a:r>
            <a:endParaRPr lang="en-US" sz="24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533400" y="1981200"/>
            <a:ext cx="10363200" cy="838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200" dirty="0" err="1" smtClean="0">
                <a:solidFill>
                  <a:srgbClr val="FF0000"/>
                </a:solidFill>
              </a:rPr>
              <a:t>Tìm</a:t>
            </a:r>
            <a:r>
              <a:rPr lang="en-US" sz="3200" dirty="0" smtClean="0">
                <a:solidFill>
                  <a:srgbClr val="FF0000"/>
                </a:solidFill>
              </a:rPr>
              <a:t> </a:t>
            </a:r>
            <a:r>
              <a:rPr lang="en-US" sz="3200" dirty="0" err="1" smtClean="0">
                <a:solidFill>
                  <a:srgbClr val="FF0000"/>
                </a:solidFill>
              </a:rPr>
              <a:t>hiểu</a:t>
            </a:r>
            <a:r>
              <a:rPr lang="en-US" sz="3200" dirty="0" smtClean="0">
                <a:solidFill>
                  <a:srgbClr val="FF0000"/>
                </a:solidFill>
              </a:rPr>
              <a:t> </a:t>
            </a:r>
            <a:r>
              <a:rPr lang="en-US" sz="3200" dirty="0" err="1" smtClean="0">
                <a:solidFill>
                  <a:srgbClr val="FF0000"/>
                </a:solidFill>
              </a:rPr>
              <a:t>mối</a:t>
            </a:r>
            <a:r>
              <a:rPr lang="en-US" sz="3200" dirty="0" smtClean="0">
                <a:solidFill>
                  <a:srgbClr val="FF0000"/>
                </a:solidFill>
              </a:rPr>
              <a:t> </a:t>
            </a:r>
            <a:r>
              <a:rPr lang="en-US" sz="3200" dirty="0" err="1" smtClean="0">
                <a:solidFill>
                  <a:srgbClr val="FF0000"/>
                </a:solidFill>
              </a:rPr>
              <a:t>quan</a:t>
            </a:r>
            <a:r>
              <a:rPr lang="en-US" sz="3200" dirty="0" smtClean="0">
                <a:solidFill>
                  <a:srgbClr val="FF0000"/>
                </a:solidFill>
              </a:rPr>
              <a:t> </a:t>
            </a:r>
            <a:r>
              <a:rPr lang="en-US" sz="3200" dirty="0" err="1" smtClean="0">
                <a:solidFill>
                  <a:srgbClr val="FF0000"/>
                </a:solidFill>
              </a:rPr>
              <a:t>hệ</a:t>
            </a:r>
            <a:r>
              <a:rPr lang="en-US" sz="3200" dirty="0" smtClean="0">
                <a:solidFill>
                  <a:srgbClr val="FF0000"/>
                </a:solidFill>
              </a:rPr>
              <a:t> </a:t>
            </a:r>
            <a:r>
              <a:rPr lang="en-US" sz="3200" dirty="0" err="1" smtClean="0">
                <a:solidFill>
                  <a:srgbClr val="FF0000"/>
                </a:solidFill>
              </a:rPr>
              <a:t>hai</a:t>
            </a:r>
            <a:r>
              <a:rPr lang="en-US" sz="3200" dirty="0" smtClean="0">
                <a:solidFill>
                  <a:srgbClr val="FF0000"/>
                </a:solidFill>
              </a:rPr>
              <a:t> </a:t>
            </a:r>
            <a:r>
              <a:rPr lang="en-US" sz="3200" dirty="0" err="1" smtClean="0">
                <a:solidFill>
                  <a:srgbClr val="FF0000"/>
                </a:solidFill>
              </a:rPr>
              <a:t>chiều</a:t>
            </a:r>
            <a:r>
              <a:rPr lang="en-US" sz="3200" dirty="0" smtClean="0">
                <a:solidFill>
                  <a:srgbClr val="FF0000"/>
                </a:solidFill>
              </a:rPr>
              <a:t> </a:t>
            </a:r>
            <a:r>
              <a:rPr lang="en-US" sz="3200" dirty="0" err="1" smtClean="0">
                <a:solidFill>
                  <a:srgbClr val="FF0000"/>
                </a:solidFill>
              </a:rPr>
              <a:t>giữa</a:t>
            </a:r>
            <a:r>
              <a:rPr lang="en-US" sz="3200" dirty="0" smtClean="0">
                <a:solidFill>
                  <a:srgbClr val="FF0000"/>
                </a:solidFill>
              </a:rPr>
              <a:t> </a:t>
            </a:r>
            <a:r>
              <a:rPr lang="en-US" sz="3200" dirty="0" err="1" smtClean="0">
                <a:solidFill>
                  <a:srgbClr val="FF0000"/>
                </a:solidFill>
              </a:rPr>
              <a:t>tổng</a:t>
            </a:r>
            <a:r>
              <a:rPr lang="en-US" sz="3200" dirty="0" smtClean="0">
                <a:solidFill>
                  <a:srgbClr val="FF0000"/>
                </a:solidFill>
              </a:rPr>
              <a:t> </a:t>
            </a:r>
            <a:r>
              <a:rPr lang="en-US" sz="3200" dirty="0" err="1" smtClean="0">
                <a:solidFill>
                  <a:srgbClr val="FF0000"/>
                </a:solidFill>
              </a:rPr>
              <a:t>hợp</a:t>
            </a:r>
            <a:r>
              <a:rPr lang="en-US" sz="3200" dirty="0" smtClean="0">
                <a:solidFill>
                  <a:srgbClr val="FF0000"/>
                </a:solidFill>
              </a:rPr>
              <a:t>  </a:t>
            </a:r>
            <a:r>
              <a:rPr lang="en-US" sz="3200" dirty="0" err="1" smtClean="0">
                <a:solidFill>
                  <a:srgbClr val="FF0000"/>
                </a:solidFill>
              </a:rPr>
              <a:t>và</a:t>
            </a:r>
            <a:r>
              <a:rPr lang="en-US" sz="3200" dirty="0" smtClean="0">
                <a:solidFill>
                  <a:srgbClr val="FF0000"/>
                </a:solidFill>
              </a:rPr>
              <a:t> </a:t>
            </a:r>
            <a:r>
              <a:rPr lang="en-US" sz="3200" dirty="0" err="1" smtClean="0">
                <a:solidFill>
                  <a:srgbClr val="FF0000"/>
                </a:solidFill>
              </a:rPr>
              <a:t>phân</a:t>
            </a:r>
            <a:r>
              <a:rPr lang="en-US" sz="3200" dirty="0" smtClean="0">
                <a:solidFill>
                  <a:srgbClr val="FF0000"/>
                </a:solidFill>
              </a:rPr>
              <a:t> </a:t>
            </a:r>
            <a:r>
              <a:rPr lang="en-US" sz="3200" dirty="0" err="1" smtClean="0">
                <a:solidFill>
                  <a:srgbClr val="FF0000"/>
                </a:solidFill>
              </a:rPr>
              <a:t>giải</a:t>
            </a:r>
            <a:r>
              <a:rPr lang="en-US" sz="3200" dirty="0" smtClean="0">
                <a:solidFill>
                  <a:srgbClr val="FF0000"/>
                </a:solidFill>
              </a:rPr>
              <a:t> </a:t>
            </a:r>
            <a:r>
              <a:rPr lang="en-US" sz="3200" dirty="0" err="1" smtClean="0">
                <a:solidFill>
                  <a:srgbClr val="FF0000"/>
                </a:solidFill>
              </a:rPr>
              <a:t>chất</a:t>
            </a:r>
            <a:r>
              <a:rPr lang="en-US" sz="3200" dirty="0" smtClean="0">
                <a:solidFill>
                  <a:srgbClr val="FF0000"/>
                </a:solidFill>
              </a:rPr>
              <a:t> </a:t>
            </a:r>
            <a:r>
              <a:rPr lang="en-US" sz="3200" dirty="0" err="1" smtClean="0">
                <a:solidFill>
                  <a:srgbClr val="FF0000"/>
                </a:solidFill>
              </a:rPr>
              <a:t>hữu</a:t>
            </a:r>
            <a:r>
              <a:rPr lang="en-US" sz="3200" dirty="0" smtClean="0">
                <a:solidFill>
                  <a:srgbClr val="FF0000"/>
                </a:solidFill>
              </a:rPr>
              <a:t> </a:t>
            </a:r>
            <a:r>
              <a:rPr lang="en-US" sz="3200" dirty="0" err="1" smtClean="0">
                <a:solidFill>
                  <a:srgbClr val="FF0000"/>
                </a:solidFill>
              </a:rPr>
              <a:t>cơ</a:t>
            </a:r>
            <a:r>
              <a:rPr lang="en-US" sz="3200" dirty="0" smtClean="0">
                <a:solidFill>
                  <a:srgbClr val="FF0000"/>
                </a:solidFill>
              </a:rPr>
              <a:t> ở </a:t>
            </a:r>
            <a:r>
              <a:rPr lang="en-US" sz="3200" dirty="0" err="1" smtClean="0">
                <a:solidFill>
                  <a:srgbClr val="FF0000"/>
                </a:solidFill>
              </a:rPr>
              <a:t>tế</a:t>
            </a:r>
            <a:r>
              <a:rPr lang="en-US" sz="3200" dirty="0" smtClean="0">
                <a:solidFill>
                  <a:srgbClr val="FF0000"/>
                </a:solidFill>
              </a:rPr>
              <a:t> </a:t>
            </a:r>
            <a:r>
              <a:rPr lang="en-US" sz="3200" dirty="0" err="1" smtClean="0">
                <a:solidFill>
                  <a:srgbClr val="FF0000"/>
                </a:solidFill>
              </a:rPr>
              <a:t>bào</a:t>
            </a:r>
            <a:endParaRPr lang="en-US" sz="3200" dirty="0">
              <a:solidFill>
                <a:srgbClr val="FF0000"/>
              </a:solidFill>
            </a:endParaRPr>
          </a:p>
        </p:txBody>
      </p:sp>
    </p:spTree>
    <p:extLst>
      <p:ext uri="{BB962C8B-B14F-4D97-AF65-F5344CB8AC3E}">
        <p14:creationId xmlns:p14="http://schemas.microsoft.com/office/powerpoint/2010/main" val="103593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
            <a:ext cx="10668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992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arn(inVertical)">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533400" y="910115"/>
            <a:ext cx="606693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3600" dirty="0" smtClean="0">
                <a:solidFill>
                  <a:srgbClr val="FF0000"/>
                </a:solidFill>
                <a:latin typeface="Times New Roman" panose="02020603050405020304" pitchFamily="18" charset="0"/>
                <a:cs typeface="Times New Roman" panose="02020603050405020304" pitchFamily="18" charset="0"/>
              </a:rPr>
              <a:t>4. </a:t>
            </a:r>
            <a:r>
              <a:rPr lang="en-GB" altLang="en-US" sz="3600" dirty="0">
                <a:solidFill>
                  <a:srgbClr val="FF0000"/>
                </a:solidFill>
                <a:latin typeface="Times New Roman" panose="02020603050405020304" pitchFamily="18" charset="0"/>
                <a:cs typeface="Times New Roman" panose="02020603050405020304" pitchFamily="18" charset="0"/>
              </a:rPr>
              <a:t>Quan </a:t>
            </a:r>
            <a:r>
              <a:rPr lang="en-GB" altLang="en-US" sz="3600" dirty="0" err="1">
                <a:solidFill>
                  <a:srgbClr val="FF0000"/>
                </a:solidFill>
                <a:latin typeface="Times New Roman" panose="02020603050405020304" pitchFamily="18" charset="0"/>
                <a:cs typeface="Times New Roman" panose="02020603050405020304" pitchFamily="18" charset="0"/>
              </a:rPr>
              <a:t>sát</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hình</a:t>
            </a:r>
            <a:r>
              <a:rPr lang="en-GB" altLang="en-US" sz="3600" dirty="0">
                <a:solidFill>
                  <a:srgbClr val="FF0000"/>
                </a:solidFill>
                <a:latin typeface="Times New Roman" panose="02020603050405020304" pitchFamily="18" charset="0"/>
                <a:cs typeface="Times New Roman" panose="02020603050405020304" pitchFamily="18" charset="0"/>
              </a:rPr>
              <a:t> 25.2, </a:t>
            </a:r>
            <a:r>
              <a:rPr lang="en-GB" altLang="en-US" sz="3600" dirty="0" err="1">
                <a:solidFill>
                  <a:srgbClr val="FF0000"/>
                </a:solidFill>
                <a:latin typeface="Times New Roman" panose="02020603050405020304" pitchFamily="18" charset="0"/>
                <a:cs typeface="Times New Roman" panose="02020603050405020304" pitchFamily="18" charset="0"/>
              </a:rPr>
              <a:t>hãy</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cho</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biết</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quá</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trình</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tổng</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hợp</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và</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phân</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giải</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chất</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hữu</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cơ</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trong</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tế</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bào</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có</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mối</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quan</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hệ</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với</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nhau</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như</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thế</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nào</a:t>
            </a:r>
            <a:r>
              <a:rPr lang="en-GB" altLang="en-US" sz="3600" dirty="0">
                <a:solidFill>
                  <a:srgbClr val="FF0000"/>
                </a:solidFill>
                <a:latin typeface="Times New Roman" panose="02020603050405020304" pitchFamily="18" charset="0"/>
                <a:cs typeface="Times New Roman" panose="02020603050405020304" pitchFamily="18" charset="0"/>
              </a:rPr>
              <a:t>?</a:t>
            </a:r>
          </a:p>
        </p:txBody>
      </p:sp>
      <p:sp>
        <p:nvSpPr>
          <p:cNvPr id="13316" name="Rectangle 6"/>
          <p:cNvSpPr>
            <a:spLocks noChangeArrowheads="1"/>
          </p:cNvSpPr>
          <p:nvPr/>
        </p:nvSpPr>
        <p:spPr bwMode="auto">
          <a:xfrm>
            <a:off x="1371600" y="4267200"/>
            <a:ext cx="10210800" cy="183069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en-GB" altLang="en-US" sz="3600" dirty="0" err="1">
                <a:latin typeface="Times New Roman" panose="02020603050405020304" pitchFamily="18" charset="0"/>
                <a:ea typeface="Calibri" pitchFamily="34" charset="0"/>
                <a:cs typeface="Times New Roman" panose="02020603050405020304" pitchFamily="18" charset="0"/>
              </a:rPr>
              <a:t>Quá</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trình</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tổng</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hợp</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cung</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cấp</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nguyên</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liệu</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cho</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quá</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trình</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phân</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giải</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ngược</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lại</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quá</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trình</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phân</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giải</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cung</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cấp</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năng</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lượng</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và</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nguyên</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liệu</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cho</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quá</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trình</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tổng</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hợp</a:t>
            </a:r>
            <a:r>
              <a:rPr lang="en-GB" altLang="en-US" sz="3600" dirty="0">
                <a:latin typeface="Times New Roman" panose="02020603050405020304" pitchFamily="18" charset="0"/>
                <a:ea typeface="Calibri" pitchFamily="34" charset="0"/>
                <a:cs typeface="Times New Roman" panose="02020603050405020304" pitchFamily="18" charset="0"/>
              </a:rPr>
              <a:t>.</a:t>
            </a:r>
          </a:p>
        </p:txBody>
      </p:sp>
      <p:sp>
        <p:nvSpPr>
          <p:cNvPr id="8" name="Right Arrow 7"/>
          <p:cNvSpPr/>
          <p:nvPr/>
        </p:nvSpPr>
        <p:spPr>
          <a:xfrm>
            <a:off x="228600" y="4789450"/>
            <a:ext cx="1032164"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a:p>
        </p:txBody>
      </p:sp>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04800"/>
            <a:ext cx="521473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627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barn(inVertical)">
                                      <p:cBhvr>
                                        <p:cTn id="10"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57200" y="533400"/>
            <a:ext cx="4953000" cy="22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en-GB" altLang="en-US" sz="3200" dirty="0" smtClean="0">
                <a:solidFill>
                  <a:srgbClr val="FF0000"/>
                </a:solidFill>
                <a:latin typeface="Times New Roman" panose="02020603050405020304" pitchFamily="18" charset="0"/>
                <a:ea typeface="Calibri" pitchFamily="34" charset="0"/>
                <a:cs typeface="Times New Roman" panose="02020603050405020304" pitchFamily="18" charset="0"/>
              </a:rPr>
              <a:t> 5. </a:t>
            </a:r>
            <a:r>
              <a:rPr lang="en-GB" altLang="en-US" sz="3200" dirty="0" err="1" smtClean="0">
                <a:solidFill>
                  <a:srgbClr val="FF0000"/>
                </a:solidFill>
                <a:latin typeface="Times New Roman" panose="02020603050405020304" pitchFamily="18" charset="0"/>
                <a:ea typeface="Calibri" pitchFamily="34" charset="0"/>
                <a:cs typeface="Times New Roman" panose="02020603050405020304" pitchFamily="18" charset="0"/>
              </a:rPr>
              <a:t>Dựa</a:t>
            </a:r>
            <a:r>
              <a:rPr lang="en-GB" altLang="en-US" sz="3200" dirty="0" smtClean="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vào</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kiến</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thức</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đã</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học</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hãy</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phân</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tích</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mối</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quan</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hệ</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giữa</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quá</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trình</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quang</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hợp</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và</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quá</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trình</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hô</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hấp</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tế</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 </a:t>
            </a:r>
            <a:r>
              <a:rPr lang="en-GB" altLang="en-US" sz="3200" dirty="0" err="1">
                <a:solidFill>
                  <a:srgbClr val="FF0000"/>
                </a:solidFill>
                <a:latin typeface="Times New Roman" panose="02020603050405020304" pitchFamily="18" charset="0"/>
                <a:ea typeface="Calibri" pitchFamily="34" charset="0"/>
                <a:cs typeface="Times New Roman" panose="02020603050405020304" pitchFamily="18" charset="0"/>
              </a:rPr>
              <a:t>bào</a:t>
            </a:r>
            <a:r>
              <a:rPr lang="en-GB" altLang="en-US" sz="3200" dirty="0">
                <a:solidFill>
                  <a:srgbClr val="FF0000"/>
                </a:solidFill>
                <a:latin typeface="Times New Roman" panose="02020603050405020304" pitchFamily="18" charset="0"/>
                <a:ea typeface="Calibri" pitchFamily="34" charset="0"/>
                <a:cs typeface="Times New Roman" panose="02020603050405020304" pitchFamily="18" charset="0"/>
              </a:rPr>
              <a:t>?</a:t>
            </a:r>
          </a:p>
        </p:txBody>
      </p:sp>
      <p:sp>
        <p:nvSpPr>
          <p:cNvPr id="7" name="Rectangle 7"/>
          <p:cNvSpPr>
            <a:spLocks noChangeArrowheads="1"/>
          </p:cNvSpPr>
          <p:nvPr/>
        </p:nvSpPr>
        <p:spPr bwMode="auto">
          <a:xfrm>
            <a:off x="457200" y="2971800"/>
            <a:ext cx="5600700" cy="36090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GB" altLang="en-US" sz="3600" dirty="0" err="1">
                <a:latin typeface="Times New Roman" panose="02020603050405020304" pitchFamily="18" charset="0"/>
                <a:ea typeface="Calibri" pitchFamily="34" charset="0"/>
                <a:cs typeface="Times New Roman" panose="02020603050405020304" pitchFamily="18" charset="0"/>
              </a:rPr>
              <a:t>Quang</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hợp</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và</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hô</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hấp</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tế</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bào</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có</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mối</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quan</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hệ</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mật</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thiết</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với</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nhau</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trong</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đó</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sản</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phẩm</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của</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quá</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trình</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này</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là</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nguồn</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nguyên</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liệu</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cho</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quá</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trình</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kia</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và</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ngược</a:t>
            </a:r>
            <a:r>
              <a:rPr lang="en-GB" altLang="en-US" sz="3600" dirty="0">
                <a:latin typeface="Times New Roman" panose="02020603050405020304" pitchFamily="18" charset="0"/>
                <a:ea typeface="Calibri" pitchFamily="34" charset="0"/>
                <a:cs typeface="Times New Roman" panose="02020603050405020304" pitchFamily="18" charset="0"/>
              </a:rPr>
              <a:t> </a:t>
            </a:r>
            <a:r>
              <a:rPr lang="en-GB" altLang="en-US" sz="3600" dirty="0" err="1">
                <a:latin typeface="Times New Roman" panose="02020603050405020304" pitchFamily="18" charset="0"/>
                <a:ea typeface="Calibri" pitchFamily="34" charset="0"/>
                <a:cs typeface="Times New Roman" panose="02020603050405020304" pitchFamily="18" charset="0"/>
              </a:rPr>
              <a:t>lại</a:t>
            </a:r>
            <a:r>
              <a:rPr lang="en-GB" altLang="en-US" sz="3600" dirty="0">
                <a:latin typeface="Times New Roman" panose="02020603050405020304" pitchFamily="18" charset="0"/>
                <a:ea typeface="Calibri" pitchFamily="34" charset="0"/>
                <a:cs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6096000" y="228600"/>
            <a:ext cx="5667375" cy="6553200"/>
          </a:xfrm>
          <a:prstGeom prst="rect">
            <a:avLst/>
          </a:prstGeom>
        </p:spPr>
      </p:pic>
    </p:spTree>
    <p:extLst>
      <p:ext uri="{BB962C8B-B14F-4D97-AF65-F5344CB8AC3E}">
        <p14:creationId xmlns:p14="http://schemas.microsoft.com/office/powerpoint/2010/main" val="143843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533400" y="152400"/>
            <a:ext cx="10439400" cy="1077218"/>
          </a:xfrm>
          <a:prstGeom prst="rect">
            <a:avLst/>
          </a:prstGeom>
          <a:solidFill>
            <a:schemeClr val="bg1"/>
          </a:solidFill>
          <a:ln>
            <a:noFill/>
          </a:ln>
        </p:spPr>
        <p:txBody>
          <a:bodyPr wrap="square">
            <a:spAutoFit/>
          </a:bodyPr>
          <a:lstStyle/>
          <a:p>
            <a:r>
              <a:rPr lang="en-GB" altLang="en-US" sz="3200" dirty="0" err="1">
                <a:solidFill>
                  <a:srgbClr val="C00000"/>
                </a:solidFill>
                <a:latin typeface="Times New Roman" panose="02020603050405020304" pitchFamily="18" charset="0"/>
                <a:cs typeface="Times New Roman" panose="02020603050405020304" pitchFamily="18" charset="0"/>
              </a:rPr>
              <a:t>Dựa</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vào</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hình</a:t>
            </a:r>
            <a:r>
              <a:rPr lang="en-GB" altLang="en-US" sz="3200" dirty="0">
                <a:solidFill>
                  <a:srgbClr val="C00000"/>
                </a:solidFill>
                <a:latin typeface="Times New Roman" panose="02020603050405020304" pitchFamily="18" charset="0"/>
                <a:cs typeface="Times New Roman" panose="02020603050405020304" pitchFamily="18" charset="0"/>
              </a:rPr>
              <a:t> 25.2, </a:t>
            </a:r>
            <a:r>
              <a:rPr lang="en-GB" altLang="en-US" sz="3200" dirty="0" err="1">
                <a:solidFill>
                  <a:srgbClr val="C00000"/>
                </a:solidFill>
                <a:latin typeface="Times New Roman" panose="02020603050405020304" pitchFamily="18" charset="0"/>
                <a:cs typeface="Times New Roman" panose="02020603050405020304" pitchFamily="18" charset="0"/>
              </a:rPr>
              <a:t>hãy</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lập</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bảng</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phân</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biệt</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quá</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trình</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tổng</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hợp</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và</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phân</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giải</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chất</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hữu</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cơ</a:t>
            </a:r>
            <a:r>
              <a:rPr lang="en-GB" altLang="en-US" sz="3200" dirty="0">
                <a:solidFill>
                  <a:srgbClr val="C00000"/>
                </a:solidFill>
                <a:latin typeface="Times New Roman" panose="02020603050405020304" pitchFamily="18" charset="0"/>
                <a:cs typeface="Times New Roman" panose="02020603050405020304" pitchFamily="18" charset="0"/>
              </a:rPr>
              <a:t> ở </a:t>
            </a:r>
            <a:r>
              <a:rPr lang="en-GB" altLang="en-US" sz="3200" dirty="0" err="1">
                <a:solidFill>
                  <a:srgbClr val="C00000"/>
                </a:solidFill>
                <a:latin typeface="Times New Roman" panose="02020603050405020304" pitchFamily="18" charset="0"/>
                <a:cs typeface="Times New Roman" panose="02020603050405020304" pitchFamily="18" charset="0"/>
              </a:rPr>
              <a:t>tế</a:t>
            </a:r>
            <a:r>
              <a:rPr lang="en-GB" altLang="en-US" sz="3200" dirty="0">
                <a:solidFill>
                  <a:srgbClr val="C00000"/>
                </a:solidFill>
                <a:latin typeface="Times New Roman" panose="02020603050405020304" pitchFamily="18" charset="0"/>
                <a:cs typeface="Times New Roman" panose="02020603050405020304" pitchFamily="18" charset="0"/>
              </a:rPr>
              <a:t> </a:t>
            </a:r>
            <a:r>
              <a:rPr lang="en-GB" altLang="en-US" sz="3200" dirty="0" err="1">
                <a:solidFill>
                  <a:srgbClr val="C00000"/>
                </a:solidFill>
                <a:latin typeface="Times New Roman" panose="02020603050405020304" pitchFamily="18" charset="0"/>
                <a:cs typeface="Times New Roman" panose="02020603050405020304" pitchFamily="18" charset="0"/>
              </a:rPr>
              <a:t>bào</a:t>
            </a:r>
            <a:r>
              <a:rPr lang="en-GB" altLang="en-US" sz="3200" dirty="0">
                <a:solidFill>
                  <a:srgbClr val="C00000"/>
                </a:solidFill>
                <a:latin typeface="Times New Roman" panose="02020603050405020304" pitchFamily="18" charset="0"/>
                <a:cs typeface="Times New Roman" panose="02020603050405020304" pitchFamily="18"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3431881017"/>
              </p:ext>
            </p:extLst>
          </p:nvPr>
        </p:nvGraphicFramePr>
        <p:xfrm>
          <a:off x="569890" y="1600200"/>
          <a:ext cx="10936310" cy="4696616"/>
        </p:xfrm>
        <a:graphic>
          <a:graphicData uri="http://schemas.openxmlformats.org/drawingml/2006/table">
            <a:tbl>
              <a:tblPr firstRow="1" firstCol="1" bandRow="1"/>
              <a:tblGrid>
                <a:gridCol w="2795747">
                  <a:extLst>
                    <a:ext uri="{9D8B030D-6E8A-4147-A177-3AD203B41FA5}">
                      <a16:colId xmlns:a16="http://schemas.microsoft.com/office/drawing/2014/main" xmlns="" val="20000"/>
                    </a:ext>
                  </a:extLst>
                </a:gridCol>
                <a:gridCol w="4494319">
                  <a:extLst>
                    <a:ext uri="{9D8B030D-6E8A-4147-A177-3AD203B41FA5}">
                      <a16:colId xmlns:a16="http://schemas.microsoft.com/office/drawing/2014/main" xmlns="" val="20001"/>
                    </a:ext>
                  </a:extLst>
                </a:gridCol>
                <a:gridCol w="3646244">
                  <a:extLst>
                    <a:ext uri="{9D8B030D-6E8A-4147-A177-3AD203B41FA5}">
                      <a16:colId xmlns:a16="http://schemas.microsoft.com/office/drawing/2014/main" xmlns="" val="20002"/>
                    </a:ext>
                  </a:extLst>
                </a:gridCol>
              </a:tblGrid>
              <a:tr h="761999">
                <a:tc>
                  <a:txBody>
                    <a:bodyPr/>
                    <a:lstStyle/>
                    <a:p>
                      <a:pPr algn="ctr">
                        <a:lnSpc>
                          <a:spcPct val="107000"/>
                        </a:lnSpc>
                        <a:spcAft>
                          <a:spcPts val="0"/>
                        </a:spcAft>
                      </a:pP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chí</a:t>
                      </a:r>
                      <a:endParaRPr lang="en-GB"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endParaRPr lang="en-GB"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GB"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a:t>
                      </a:r>
                      <a:endParaRPr lang="en-GB"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GB"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782779">
                <a:tc>
                  <a:txBody>
                    <a:bodyPr/>
                    <a:lstStyle/>
                    <a:p>
                      <a:pPr>
                        <a:lnSpc>
                          <a:spcPct val="107000"/>
                        </a:lnSpc>
                        <a:spcAft>
                          <a:spcPts val="0"/>
                        </a:spcAft>
                      </a:pPr>
                      <a:r>
                        <a:rPr lang="en-GB" sz="320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GB" sz="3200" baseline="0"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aseline="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dụ</a:t>
                      </a:r>
                      <a:endParaRPr lang="en-GB"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GB" sz="3200"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endParaRPr lang="en-GB"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Hô</a:t>
                      </a:r>
                      <a:r>
                        <a:rPr lang="en-GB" sz="3200" baseline="0"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aseline="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GB" sz="3200" baseline="0"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aseline="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GB" sz="3200" baseline="0"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aseline="0"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bào</a:t>
                      </a:r>
                      <a:endParaRPr lang="en-GB"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82779">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liệu</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giản</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phức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tạp</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82779">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phẩm</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phức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tạp</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giản</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01110">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lũy</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phóng</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70341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arn(inVertical)">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3606"/>
            <a:ext cx="14859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5"/>
          <p:cNvSpPr txBox="1">
            <a:spLocks noChangeArrowheads="1"/>
          </p:cNvSpPr>
          <p:nvPr/>
        </p:nvSpPr>
        <p:spPr bwMode="auto">
          <a:xfrm>
            <a:off x="277349" y="1359481"/>
            <a:ext cx="6324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GB" altLang="en-US" sz="3600" dirty="0" smtClean="0">
                <a:solidFill>
                  <a:srgbClr val="FF0000"/>
                </a:solidFill>
              </a:rPr>
              <a:t> </a:t>
            </a:r>
            <a:r>
              <a:rPr lang="en-GB" altLang="en-US" sz="3600" dirty="0" err="1">
                <a:solidFill>
                  <a:srgbClr val="FF0000"/>
                </a:solidFill>
              </a:rPr>
              <a:t>Em</a:t>
            </a:r>
            <a:r>
              <a:rPr lang="en-GB" altLang="en-US" sz="3600" dirty="0">
                <a:solidFill>
                  <a:srgbClr val="FF0000"/>
                </a:solidFill>
              </a:rPr>
              <a:t> </a:t>
            </a:r>
            <a:r>
              <a:rPr lang="en-GB" altLang="en-US" sz="3600" dirty="0" err="1">
                <a:solidFill>
                  <a:srgbClr val="FF0000"/>
                </a:solidFill>
              </a:rPr>
              <a:t>hãy</a:t>
            </a:r>
            <a:r>
              <a:rPr lang="en-GB" altLang="en-US" sz="3600" dirty="0">
                <a:solidFill>
                  <a:srgbClr val="FF0000"/>
                </a:solidFill>
              </a:rPr>
              <a:t> </a:t>
            </a:r>
            <a:r>
              <a:rPr lang="en-GB" altLang="en-US" sz="3600" dirty="0" err="1">
                <a:solidFill>
                  <a:srgbClr val="FF0000"/>
                </a:solidFill>
              </a:rPr>
              <a:t>nêu</a:t>
            </a:r>
            <a:r>
              <a:rPr lang="en-GB" altLang="en-US" sz="3600" dirty="0">
                <a:solidFill>
                  <a:srgbClr val="FF0000"/>
                </a:solidFill>
              </a:rPr>
              <a:t> </a:t>
            </a:r>
            <a:r>
              <a:rPr lang="en-GB" altLang="en-US" sz="3600" dirty="0" err="1">
                <a:solidFill>
                  <a:srgbClr val="FF0000"/>
                </a:solidFill>
              </a:rPr>
              <a:t>mối</a:t>
            </a:r>
            <a:r>
              <a:rPr lang="en-GB" altLang="en-US" sz="3600" dirty="0">
                <a:solidFill>
                  <a:srgbClr val="FF0000"/>
                </a:solidFill>
              </a:rPr>
              <a:t> </a:t>
            </a:r>
            <a:r>
              <a:rPr lang="en-GB" altLang="en-US" sz="3600" dirty="0" err="1">
                <a:solidFill>
                  <a:srgbClr val="FF0000"/>
                </a:solidFill>
              </a:rPr>
              <a:t>quan</a:t>
            </a:r>
            <a:r>
              <a:rPr lang="en-GB" altLang="en-US" sz="3600" dirty="0">
                <a:solidFill>
                  <a:srgbClr val="FF0000"/>
                </a:solidFill>
              </a:rPr>
              <a:t> </a:t>
            </a:r>
            <a:r>
              <a:rPr lang="en-GB" altLang="en-US" sz="3600" dirty="0" err="1">
                <a:solidFill>
                  <a:srgbClr val="FF0000"/>
                </a:solidFill>
              </a:rPr>
              <a:t>hệ</a:t>
            </a:r>
            <a:r>
              <a:rPr lang="en-GB" altLang="en-US" sz="3600" dirty="0">
                <a:solidFill>
                  <a:srgbClr val="FF0000"/>
                </a:solidFill>
              </a:rPr>
              <a:t> </a:t>
            </a:r>
            <a:r>
              <a:rPr lang="en-GB" altLang="en-US" sz="3600" dirty="0" err="1">
                <a:solidFill>
                  <a:srgbClr val="FF0000"/>
                </a:solidFill>
              </a:rPr>
              <a:t>hai</a:t>
            </a:r>
            <a:r>
              <a:rPr lang="en-GB" altLang="en-US" sz="3600" dirty="0">
                <a:solidFill>
                  <a:srgbClr val="FF0000"/>
                </a:solidFill>
              </a:rPr>
              <a:t> </a:t>
            </a:r>
            <a:r>
              <a:rPr lang="en-GB" altLang="en-US" sz="3600" dirty="0" err="1">
                <a:solidFill>
                  <a:srgbClr val="FF0000"/>
                </a:solidFill>
              </a:rPr>
              <a:t>chiều</a:t>
            </a:r>
            <a:r>
              <a:rPr lang="en-GB" altLang="en-US" sz="3600" dirty="0">
                <a:solidFill>
                  <a:srgbClr val="FF0000"/>
                </a:solidFill>
              </a:rPr>
              <a:t> </a:t>
            </a:r>
            <a:r>
              <a:rPr lang="en-GB" altLang="en-US" sz="3600" dirty="0" err="1">
                <a:solidFill>
                  <a:srgbClr val="FF0000"/>
                </a:solidFill>
              </a:rPr>
              <a:t>giữa</a:t>
            </a:r>
            <a:r>
              <a:rPr lang="en-GB" altLang="en-US" sz="3600" dirty="0">
                <a:solidFill>
                  <a:srgbClr val="FF0000"/>
                </a:solidFill>
              </a:rPr>
              <a:t> </a:t>
            </a:r>
            <a:r>
              <a:rPr lang="en-GB" altLang="en-US" sz="3600" dirty="0" err="1">
                <a:solidFill>
                  <a:srgbClr val="FF0000"/>
                </a:solidFill>
              </a:rPr>
              <a:t>tổng</a:t>
            </a:r>
            <a:r>
              <a:rPr lang="en-GB" altLang="en-US" sz="3600" dirty="0">
                <a:solidFill>
                  <a:srgbClr val="FF0000"/>
                </a:solidFill>
              </a:rPr>
              <a:t> </a:t>
            </a:r>
            <a:r>
              <a:rPr lang="en-GB" altLang="en-US" sz="3600" dirty="0" err="1">
                <a:solidFill>
                  <a:srgbClr val="FF0000"/>
                </a:solidFill>
              </a:rPr>
              <a:t>hợp</a:t>
            </a:r>
            <a:r>
              <a:rPr lang="en-GB" altLang="en-US" sz="3600" dirty="0">
                <a:solidFill>
                  <a:srgbClr val="FF0000"/>
                </a:solidFill>
              </a:rPr>
              <a:t> </a:t>
            </a:r>
            <a:r>
              <a:rPr lang="en-GB" altLang="en-US" sz="3600" dirty="0" err="1">
                <a:solidFill>
                  <a:srgbClr val="FF0000"/>
                </a:solidFill>
              </a:rPr>
              <a:t>và</a:t>
            </a:r>
            <a:r>
              <a:rPr lang="en-GB" altLang="en-US" sz="3600" dirty="0">
                <a:solidFill>
                  <a:srgbClr val="FF0000"/>
                </a:solidFill>
              </a:rPr>
              <a:t> </a:t>
            </a:r>
            <a:r>
              <a:rPr lang="en-GB" altLang="en-US" sz="3600" dirty="0" err="1">
                <a:solidFill>
                  <a:srgbClr val="FF0000"/>
                </a:solidFill>
              </a:rPr>
              <a:t>phân</a:t>
            </a:r>
            <a:r>
              <a:rPr lang="en-GB" altLang="en-US" sz="3600" dirty="0">
                <a:solidFill>
                  <a:srgbClr val="FF0000"/>
                </a:solidFill>
              </a:rPr>
              <a:t> </a:t>
            </a:r>
            <a:r>
              <a:rPr lang="en-GB" altLang="en-US" sz="3600" dirty="0" err="1">
                <a:solidFill>
                  <a:srgbClr val="FF0000"/>
                </a:solidFill>
              </a:rPr>
              <a:t>giải</a:t>
            </a:r>
            <a:r>
              <a:rPr lang="en-GB" altLang="en-US" sz="3600" dirty="0">
                <a:solidFill>
                  <a:srgbClr val="FF0000"/>
                </a:solidFill>
              </a:rPr>
              <a:t> </a:t>
            </a:r>
            <a:r>
              <a:rPr lang="en-GB" altLang="en-US" sz="3600" dirty="0" err="1">
                <a:solidFill>
                  <a:srgbClr val="FF0000"/>
                </a:solidFill>
              </a:rPr>
              <a:t>chất</a:t>
            </a:r>
            <a:r>
              <a:rPr lang="en-GB" altLang="en-US" sz="3600" dirty="0">
                <a:solidFill>
                  <a:srgbClr val="FF0000"/>
                </a:solidFill>
              </a:rPr>
              <a:t> </a:t>
            </a:r>
            <a:r>
              <a:rPr lang="en-GB" altLang="en-US" sz="3600" dirty="0" err="1">
                <a:solidFill>
                  <a:srgbClr val="FF0000"/>
                </a:solidFill>
              </a:rPr>
              <a:t>hữu</a:t>
            </a:r>
            <a:r>
              <a:rPr lang="en-GB" altLang="en-US" sz="3600" dirty="0">
                <a:solidFill>
                  <a:srgbClr val="FF0000"/>
                </a:solidFill>
              </a:rPr>
              <a:t> </a:t>
            </a:r>
            <a:r>
              <a:rPr lang="en-GB" altLang="en-US" sz="3600" dirty="0" err="1">
                <a:solidFill>
                  <a:srgbClr val="FF0000"/>
                </a:solidFill>
              </a:rPr>
              <a:t>cơ</a:t>
            </a:r>
            <a:r>
              <a:rPr lang="en-GB" altLang="en-US" sz="3600" dirty="0">
                <a:solidFill>
                  <a:srgbClr val="FF0000"/>
                </a:solidFill>
              </a:rPr>
              <a:t> ở </a:t>
            </a:r>
            <a:r>
              <a:rPr lang="en-GB" altLang="en-US" sz="3600" dirty="0" err="1">
                <a:solidFill>
                  <a:srgbClr val="FF0000"/>
                </a:solidFill>
              </a:rPr>
              <a:t>tế</a:t>
            </a:r>
            <a:r>
              <a:rPr lang="en-GB" altLang="en-US" sz="3600" dirty="0">
                <a:solidFill>
                  <a:srgbClr val="FF0000"/>
                </a:solidFill>
              </a:rPr>
              <a:t> </a:t>
            </a:r>
            <a:r>
              <a:rPr lang="en-GB" altLang="en-US" sz="3600" dirty="0" err="1">
                <a:solidFill>
                  <a:srgbClr val="FF0000"/>
                </a:solidFill>
              </a:rPr>
              <a:t>bào</a:t>
            </a:r>
            <a:r>
              <a:rPr lang="en-GB" altLang="en-US" sz="3600" dirty="0">
                <a:solidFill>
                  <a:srgbClr val="FF0000"/>
                </a:solidFill>
              </a:rPr>
              <a:t>?</a:t>
            </a:r>
          </a:p>
        </p:txBody>
      </p:sp>
      <p:sp>
        <p:nvSpPr>
          <p:cNvPr id="16389" name="TextBox 6"/>
          <p:cNvSpPr txBox="1">
            <a:spLocks noChangeArrowheads="1"/>
          </p:cNvSpPr>
          <p:nvPr/>
        </p:nvSpPr>
        <p:spPr bwMode="auto">
          <a:xfrm>
            <a:off x="1001486" y="3834885"/>
            <a:ext cx="10744200" cy="2554545"/>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GB" altLang="en-US" sz="4000" dirty="0" err="1" smtClean="0"/>
              <a:t>Quá</a:t>
            </a:r>
            <a:r>
              <a:rPr lang="en-GB" altLang="en-US" sz="4000" dirty="0" smtClean="0"/>
              <a:t> </a:t>
            </a:r>
            <a:r>
              <a:rPr lang="en-GB" altLang="en-US" sz="4000" dirty="0" err="1"/>
              <a:t>trình</a:t>
            </a:r>
            <a:r>
              <a:rPr lang="en-GB" altLang="en-US" sz="4000" dirty="0"/>
              <a:t> </a:t>
            </a:r>
            <a:r>
              <a:rPr lang="en-GB" altLang="en-US" sz="4000" dirty="0" err="1"/>
              <a:t>tổng</a:t>
            </a:r>
            <a:r>
              <a:rPr lang="en-GB" altLang="en-US" sz="4000" dirty="0"/>
              <a:t> </a:t>
            </a:r>
            <a:r>
              <a:rPr lang="en-GB" altLang="en-US" sz="4000" dirty="0" err="1"/>
              <a:t>hợp</a:t>
            </a:r>
            <a:r>
              <a:rPr lang="en-GB" altLang="en-US" sz="4000" dirty="0"/>
              <a:t> </a:t>
            </a:r>
            <a:r>
              <a:rPr lang="en-GB" altLang="en-US" sz="4000" dirty="0" err="1"/>
              <a:t>và</a:t>
            </a:r>
            <a:r>
              <a:rPr lang="en-GB" altLang="en-US" sz="4000" dirty="0"/>
              <a:t> </a:t>
            </a:r>
            <a:r>
              <a:rPr lang="en-GB" altLang="en-US" sz="4000" dirty="0" err="1"/>
              <a:t>phân</a:t>
            </a:r>
            <a:r>
              <a:rPr lang="en-GB" altLang="en-US" sz="4000" dirty="0"/>
              <a:t> </a:t>
            </a:r>
            <a:r>
              <a:rPr lang="en-GB" altLang="en-US" sz="4000" dirty="0" err="1"/>
              <a:t>giải</a:t>
            </a:r>
            <a:r>
              <a:rPr lang="en-GB" altLang="en-US" sz="4000" dirty="0"/>
              <a:t> </a:t>
            </a:r>
            <a:r>
              <a:rPr lang="en-GB" altLang="en-US" sz="4000" dirty="0" err="1"/>
              <a:t>các</a:t>
            </a:r>
            <a:r>
              <a:rPr lang="en-GB" altLang="en-US" sz="4000" dirty="0"/>
              <a:t> </a:t>
            </a:r>
            <a:r>
              <a:rPr lang="en-GB" altLang="en-US" sz="4000" dirty="0" err="1"/>
              <a:t>chất</a:t>
            </a:r>
            <a:r>
              <a:rPr lang="en-GB" altLang="en-US" sz="4000" dirty="0"/>
              <a:t> </a:t>
            </a:r>
            <a:r>
              <a:rPr lang="en-GB" altLang="en-US" sz="4000" dirty="0" err="1"/>
              <a:t>hữu</a:t>
            </a:r>
            <a:r>
              <a:rPr lang="en-GB" altLang="en-US" sz="4000" dirty="0"/>
              <a:t> </a:t>
            </a:r>
            <a:r>
              <a:rPr lang="en-GB" altLang="en-US" sz="4000" dirty="0" err="1"/>
              <a:t>cơ</a:t>
            </a:r>
            <a:r>
              <a:rPr lang="en-GB" altLang="en-US" sz="4000" dirty="0"/>
              <a:t> </a:t>
            </a:r>
            <a:r>
              <a:rPr lang="en-GB" altLang="en-US" sz="4000" dirty="0" err="1"/>
              <a:t>trong</a:t>
            </a:r>
            <a:r>
              <a:rPr lang="en-GB" altLang="en-US" sz="4000" dirty="0"/>
              <a:t> </a:t>
            </a:r>
            <a:r>
              <a:rPr lang="en-GB" altLang="en-US" sz="4000" dirty="0" err="1"/>
              <a:t>tế</a:t>
            </a:r>
            <a:r>
              <a:rPr lang="en-GB" altLang="en-US" sz="4000" dirty="0"/>
              <a:t> </a:t>
            </a:r>
            <a:r>
              <a:rPr lang="en-GB" altLang="en-US" sz="4000" dirty="0" err="1"/>
              <a:t>bào</a:t>
            </a:r>
            <a:r>
              <a:rPr lang="en-GB" altLang="en-US" sz="4000" dirty="0"/>
              <a:t> </a:t>
            </a:r>
            <a:r>
              <a:rPr lang="en-GB" altLang="en-US" sz="4000" dirty="0" err="1"/>
              <a:t>là</a:t>
            </a:r>
            <a:r>
              <a:rPr lang="en-GB" altLang="en-US" sz="4000" dirty="0"/>
              <a:t> </a:t>
            </a:r>
            <a:r>
              <a:rPr lang="en-GB" altLang="en-US" sz="4000" dirty="0" err="1"/>
              <a:t>hai</a:t>
            </a:r>
            <a:r>
              <a:rPr lang="en-GB" altLang="en-US" sz="4000" dirty="0"/>
              <a:t> </a:t>
            </a:r>
            <a:r>
              <a:rPr lang="en-GB" altLang="en-US" sz="4000" dirty="0" err="1"/>
              <a:t>quá</a:t>
            </a:r>
            <a:r>
              <a:rPr lang="en-GB" altLang="en-US" sz="4000" dirty="0"/>
              <a:t> </a:t>
            </a:r>
            <a:r>
              <a:rPr lang="en-GB" altLang="en-US" sz="4000" dirty="0" err="1"/>
              <a:t>trình</a:t>
            </a:r>
            <a:r>
              <a:rPr lang="en-GB" altLang="en-US" sz="4000" dirty="0"/>
              <a:t> </a:t>
            </a:r>
            <a:r>
              <a:rPr lang="en-GB" altLang="en-US" sz="4000" dirty="0" err="1"/>
              <a:t>trái</a:t>
            </a:r>
            <a:r>
              <a:rPr lang="en-GB" altLang="en-US" sz="4000" dirty="0"/>
              <a:t> </a:t>
            </a:r>
            <a:r>
              <a:rPr lang="en-GB" altLang="en-US" sz="4000" dirty="0" err="1"/>
              <a:t>ngược</a:t>
            </a:r>
            <a:r>
              <a:rPr lang="en-GB" altLang="en-US" sz="4000" dirty="0"/>
              <a:t> </a:t>
            </a:r>
            <a:r>
              <a:rPr lang="en-GB" altLang="en-US" sz="4000" dirty="0" err="1"/>
              <a:t>nhưng</a:t>
            </a:r>
            <a:r>
              <a:rPr lang="en-GB" altLang="en-US" sz="4000" dirty="0"/>
              <a:t> </a:t>
            </a:r>
            <a:r>
              <a:rPr lang="en-GB" altLang="en-US" sz="4000" dirty="0" err="1"/>
              <a:t>có</a:t>
            </a:r>
            <a:r>
              <a:rPr lang="en-GB" altLang="en-US" sz="4000" dirty="0"/>
              <a:t> </a:t>
            </a:r>
            <a:r>
              <a:rPr lang="en-GB" altLang="en-US" sz="4000" dirty="0" err="1"/>
              <a:t>mối</a:t>
            </a:r>
            <a:r>
              <a:rPr lang="en-GB" altLang="en-US" sz="4000" dirty="0"/>
              <a:t> </a:t>
            </a:r>
            <a:r>
              <a:rPr lang="en-GB" altLang="en-US" sz="4000" dirty="0" err="1"/>
              <a:t>quan</a:t>
            </a:r>
            <a:r>
              <a:rPr lang="en-GB" altLang="en-US" sz="4000" dirty="0"/>
              <a:t> </a:t>
            </a:r>
            <a:r>
              <a:rPr lang="en-GB" altLang="en-US" sz="4000" dirty="0" err="1"/>
              <a:t>hệ</a:t>
            </a:r>
            <a:r>
              <a:rPr lang="en-GB" altLang="en-US" sz="4000" dirty="0"/>
              <a:t> </a:t>
            </a:r>
            <a:r>
              <a:rPr lang="en-GB" altLang="en-US" sz="4000" dirty="0" err="1"/>
              <a:t>mật</a:t>
            </a:r>
            <a:r>
              <a:rPr lang="en-GB" altLang="en-US" sz="4000" dirty="0"/>
              <a:t> </a:t>
            </a:r>
            <a:r>
              <a:rPr lang="en-GB" altLang="en-US" sz="4000" dirty="0" err="1"/>
              <a:t>thiết</a:t>
            </a:r>
            <a:r>
              <a:rPr lang="en-GB" altLang="en-US" sz="4000" dirty="0"/>
              <a:t> </a:t>
            </a:r>
            <a:r>
              <a:rPr lang="en-GB" altLang="en-US" sz="4000" dirty="0" err="1"/>
              <a:t>với</a:t>
            </a:r>
            <a:r>
              <a:rPr lang="en-GB" altLang="en-US" sz="4000" dirty="0"/>
              <a:t> </a:t>
            </a:r>
            <a:r>
              <a:rPr lang="en-GB" altLang="en-US" sz="4000" dirty="0" err="1"/>
              <a:t>nhau</a:t>
            </a:r>
            <a:r>
              <a:rPr lang="en-GB" altLang="en-US" sz="4000" dirty="0"/>
              <a:t> </a:t>
            </a:r>
            <a:r>
              <a:rPr lang="en-GB" altLang="en-US" sz="4000" dirty="0" err="1"/>
              <a:t>đảm</a:t>
            </a:r>
            <a:r>
              <a:rPr lang="en-GB" altLang="en-US" sz="4000" dirty="0"/>
              <a:t> </a:t>
            </a:r>
            <a:r>
              <a:rPr lang="en-GB" altLang="en-US" sz="4000" dirty="0" err="1"/>
              <a:t>bảo</a:t>
            </a:r>
            <a:r>
              <a:rPr lang="en-GB" altLang="en-US" sz="4000" dirty="0"/>
              <a:t> </a:t>
            </a:r>
            <a:r>
              <a:rPr lang="en-GB" altLang="en-US" sz="4000" dirty="0" err="1"/>
              <a:t>duy</a:t>
            </a:r>
            <a:r>
              <a:rPr lang="en-GB" altLang="en-US" sz="4000" dirty="0"/>
              <a:t> </a:t>
            </a:r>
            <a:r>
              <a:rPr lang="en-GB" altLang="en-US" sz="4000" dirty="0" err="1"/>
              <a:t>trì</a:t>
            </a:r>
            <a:r>
              <a:rPr lang="en-GB" altLang="en-US" sz="4000" dirty="0"/>
              <a:t> </a:t>
            </a:r>
            <a:r>
              <a:rPr lang="en-GB" altLang="en-US" sz="4000" dirty="0" err="1"/>
              <a:t>các</a:t>
            </a:r>
            <a:r>
              <a:rPr lang="en-GB" altLang="en-US" sz="4000" dirty="0"/>
              <a:t> </a:t>
            </a:r>
            <a:r>
              <a:rPr lang="en-GB" altLang="en-US" sz="4000" dirty="0" err="1"/>
              <a:t>hoạt</a:t>
            </a:r>
            <a:r>
              <a:rPr lang="en-GB" altLang="en-US" sz="4000" dirty="0"/>
              <a:t> </a:t>
            </a:r>
            <a:r>
              <a:rPr lang="en-GB" altLang="en-US" sz="4000" dirty="0" err="1"/>
              <a:t>động</a:t>
            </a:r>
            <a:r>
              <a:rPr lang="en-GB" altLang="en-US" sz="4000" dirty="0"/>
              <a:t> </a:t>
            </a:r>
            <a:r>
              <a:rPr lang="en-GB" altLang="en-US" sz="4000" dirty="0" err="1"/>
              <a:t>sống</a:t>
            </a:r>
            <a:r>
              <a:rPr lang="en-GB" altLang="en-US" sz="4000" dirty="0"/>
              <a:t> </a:t>
            </a:r>
            <a:r>
              <a:rPr lang="en-GB" altLang="en-US" sz="4000" dirty="0" err="1"/>
              <a:t>của</a:t>
            </a:r>
            <a:r>
              <a:rPr lang="en-GB" altLang="en-US" sz="4000" dirty="0"/>
              <a:t> </a:t>
            </a:r>
            <a:r>
              <a:rPr lang="en-GB" altLang="en-US" sz="4000" dirty="0" err="1"/>
              <a:t>tế</a:t>
            </a:r>
            <a:r>
              <a:rPr lang="en-GB" altLang="en-US" sz="4000" dirty="0"/>
              <a:t> </a:t>
            </a:r>
            <a:r>
              <a:rPr lang="en-GB" altLang="en-US" sz="4000" dirty="0" err="1"/>
              <a:t>bào</a:t>
            </a:r>
            <a:r>
              <a:rPr lang="en-GB" altLang="en-US" sz="4000" dirty="0"/>
              <a:t>.</a:t>
            </a:r>
          </a:p>
        </p:txBody>
      </p:sp>
      <p:sp>
        <p:nvSpPr>
          <p:cNvPr id="8" name="Right Arrow 7"/>
          <p:cNvSpPr/>
          <p:nvPr/>
        </p:nvSpPr>
        <p:spPr>
          <a:xfrm>
            <a:off x="152400" y="4251505"/>
            <a:ext cx="849086" cy="17213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vi-VN" dirty="0" smtClean="0"/>
              <a:t>Tiểu kết </a:t>
            </a:r>
            <a:endParaRPr lang="en-GB" dirty="0"/>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840"/>
            <a:ext cx="5181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561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arn(inVertical)">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389"/>
                                        </p:tgtEl>
                                        <p:attrNameLst>
                                          <p:attrName>style.visibility</p:attrName>
                                        </p:attrNameLst>
                                      </p:cBhvr>
                                      <p:to>
                                        <p:strVal val="visible"/>
                                      </p:to>
                                    </p:set>
                                    <p:animEffect transition="in" filter="barn(inVertical)">
                                      <p:cBhvr>
                                        <p:cTn id="15"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11E4803-1A32-BD5C-7C56-EB4984961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89"/>
            <a:ext cx="11658600" cy="6854688"/>
          </a:xfrm>
          <a:prstGeom prst="rect">
            <a:avLst/>
          </a:prstGeom>
        </p:spPr>
      </p:pic>
      <p:pic>
        <p:nvPicPr>
          <p:cNvPr id="10"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52800" y="486980"/>
            <a:ext cx="959201" cy="6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304800" y="838200"/>
            <a:ext cx="4267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3600" b="1" u="sng" dirty="0">
                <a:solidFill>
                  <a:srgbClr val="3333FF"/>
                </a:solidFill>
                <a:latin typeface="Times New Roman" pitchFamily="18" charset="0"/>
                <a:cs typeface="Times New Roman" pitchFamily="18" charset="0"/>
              </a:rPr>
              <a:t>I. </a:t>
            </a:r>
            <a:r>
              <a:rPr lang="en-US" altLang="en-US" sz="3600" b="1" u="sng" dirty="0" err="1">
                <a:solidFill>
                  <a:srgbClr val="3333FF"/>
                </a:solidFill>
                <a:latin typeface="Times New Roman" pitchFamily="18" charset="0"/>
                <a:cs typeface="Times New Roman" pitchFamily="18" charset="0"/>
              </a:rPr>
              <a:t>Hô</a:t>
            </a:r>
            <a:r>
              <a:rPr lang="en-US" altLang="en-US" sz="3600" b="1" u="sng" dirty="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hấp</a:t>
            </a:r>
            <a:r>
              <a:rPr lang="en-US" altLang="en-US" sz="3600" b="1" u="sng" dirty="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tế</a:t>
            </a:r>
            <a:r>
              <a:rPr lang="en-US" altLang="en-US" sz="3600" b="1" u="sng" dirty="0">
                <a:solidFill>
                  <a:srgbClr val="3333FF"/>
                </a:solidFill>
                <a:latin typeface="Times New Roman" pitchFamily="18" charset="0"/>
                <a:cs typeface="Times New Roman" pitchFamily="18" charset="0"/>
              </a:rPr>
              <a:t> </a:t>
            </a:r>
            <a:r>
              <a:rPr lang="en-US" altLang="en-US" sz="3600" b="1" u="sng" dirty="0" err="1">
                <a:solidFill>
                  <a:srgbClr val="3333FF"/>
                </a:solidFill>
                <a:latin typeface="Times New Roman" pitchFamily="18" charset="0"/>
                <a:cs typeface="Times New Roman" pitchFamily="18" charset="0"/>
              </a:rPr>
              <a:t>bào</a:t>
            </a:r>
            <a:r>
              <a:rPr lang="en-US" altLang="en-US" sz="36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6887" y="4218445"/>
            <a:ext cx="2098883" cy="2798510"/>
          </a:xfrm>
          <a:prstGeom prst="rect">
            <a:avLst/>
          </a:prstGeom>
        </p:spPr>
      </p:pic>
      <p:sp>
        <p:nvSpPr>
          <p:cNvPr id="13" name="Text Box 20"/>
          <p:cNvSpPr txBox="1">
            <a:spLocks noChangeArrowheads="1"/>
          </p:cNvSpPr>
          <p:nvPr/>
        </p:nvSpPr>
        <p:spPr bwMode="auto">
          <a:xfrm>
            <a:off x="2667000" y="138491"/>
            <a:ext cx="7440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5000" b="1" dirty="0">
                <a:solidFill>
                  <a:srgbClr val="FF0000"/>
                </a:solidFill>
                <a:latin typeface="Times New Roman" pitchFamily="18" charset="0"/>
                <a:cs typeface="Times New Roman" pitchFamily="18" charset="0"/>
              </a:rPr>
              <a:t>BÀI 25. HÔ HẤP TẾ BÀO </a:t>
            </a:r>
          </a:p>
        </p:txBody>
      </p:sp>
    </p:spTree>
    <p:extLst>
      <p:ext uri="{BB962C8B-B14F-4D97-AF65-F5344CB8AC3E}">
        <p14:creationId xmlns:p14="http://schemas.microsoft.com/office/powerpoint/2010/main" val="10247566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0"/>
          <p:cNvSpPr txBox="1">
            <a:spLocks noChangeArrowheads="1"/>
          </p:cNvSpPr>
          <p:nvPr/>
        </p:nvSpPr>
        <p:spPr bwMode="auto">
          <a:xfrm>
            <a:off x="304800" y="447021"/>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Hô</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hấp</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tế</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bào</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5306" y="4231627"/>
            <a:ext cx="2098883" cy="2798510"/>
          </a:xfrm>
          <a:prstGeom prst="rect">
            <a:avLst/>
          </a:prstGeom>
        </p:spPr>
      </p:pic>
      <p:sp>
        <p:nvSpPr>
          <p:cNvPr id="13" name="Text Box 20"/>
          <p:cNvSpPr txBox="1">
            <a:spLocks noChangeArrowheads="1"/>
          </p:cNvSpPr>
          <p:nvPr/>
        </p:nvSpPr>
        <p:spPr bwMode="auto">
          <a:xfrm>
            <a:off x="3380400" y="0"/>
            <a:ext cx="469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25. HÔ HẤP TẾ BÀO </a:t>
            </a:r>
          </a:p>
        </p:txBody>
      </p:sp>
      <p:sp>
        <p:nvSpPr>
          <p:cNvPr id="7" name="TextBox 7"/>
          <p:cNvSpPr txBox="1">
            <a:spLocks noChangeArrowheads="1"/>
          </p:cNvSpPr>
          <p:nvPr/>
        </p:nvSpPr>
        <p:spPr bwMode="auto">
          <a:xfrm>
            <a:off x="533400" y="914401"/>
            <a:ext cx="11125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2800" dirty="0">
                <a:cs typeface="Times New Roman" pitchFamily="18" charset="0"/>
              </a:rPr>
              <a:t>- </a:t>
            </a:r>
            <a:r>
              <a:rPr lang="en-GB" altLang="en-US" sz="2800" dirty="0" err="1">
                <a:cs typeface="Times New Roman" pitchFamily="18" charset="0"/>
              </a:rPr>
              <a:t>Hô</a:t>
            </a:r>
            <a:r>
              <a:rPr lang="en-GB" altLang="en-US" sz="2800" dirty="0">
                <a:cs typeface="Times New Roman" pitchFamily="18" charset="0"/>
              </a:rPr>
              <a:t> </a:t>
            </a:r>
            <a:r>
              <a:rPr lang="en-GB" altLang="en-US" sz="2800" dirty="0" err="1">
                <a:cs typeface="Times New Roman" pitchFamily="18" charset="0"/>
              </a:rPr>
              <a:t>hấp</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là</a:t>
            </a:r>
            <a:r>
              <a:rPr lang="en-GB" altLang="en-US" sz="2800" dirty="0">
                <a:cs typeface="Times New Roman" pitchFamily="18" charset="0"/>
              </a:rPr>
              <a:t> </a:t>
            </a:r>
            <a:r>
              <a:rPr lang="en-GB" altLang="en-US" sz="2800" dirty="0" err="1">
                <a:cs typeface="Times New Roman" pitchFamily="18" charset="0"/>
              </a:rPr>
              <a:t>quá</a:t>
            </a:r>
            <a:r>
              <a:rPr lang="en-GB" altLang="en-US" sz="2800" dirty="0">
                <a:cs typeface="Times New Roman" pitchFamily="18" charset="0"/>
              </a:rPr>
              <a:t> </a:t>
            </a:r>
            <a:r>
              <a:rPr lang="en-GB" altLang="en-US" sz="2800" dirty="0" err="1">
                <a:cs typeface="Times New Roman" pitchFamily="18" charset="0"/>
              </a:rPr>
              <a:t>trình</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phân</a:t>
            </a:r>
            <a:r>
              <a:rPr lang="en-GB" altLang="en-US" sz="2800" dirty="0">
                <a:cs typeface="Times New Roman" pitchFamily="18" charset="0"/>
              </a:rPr>
              <a:t> </a:t>
            </a:r>
            <a:r>
              <a:rPr lang="en-GB" altLang="en-US" sz="2800" dirty="0" err="1">
                <a:cs typeface="Times New Roman" pitchFamily="18" charset="0"/>
              </a:rPr>
              <a:t>giải</a:t>
            </a:r>
            <a:r>
              <a:rPr lang="en-GB" altLang="en-US" sz="2800" dirty="0">
                <a:cs typeface="Times New Roman" pitchFamily="18" charset="0"/>
              </a:rPr>
              <a:t> </a:t>
            </a:r>
            <a:r>
              <a:rPr lang="en-GB" altLang="en-US" sz="2800" dirty="0" err="1">
                <a:cs typeface="Times New Roman" pitchFamily="18" charset="0"/>
              </a:rPr>
              <a:t>chất</a:t>
            </a:r>
            <a:r>
              <a:rPr lang="en-GB" altLang="en-US" sz="2800" dirty="0">
                <a:cs typeface="Times New Roman" pitchFamily="18" charset="0"/>
              </a:rPr>
              <a:t> </a:t>
            </a:r>
            <a:r>
              <a:rPr lang="en-GB" altLang="en-US" sz="2800" dirty="0" err="1">
                <a:cs typeface="Times New Roman" pitchFamily="18" charset="0"/>
              </a:rPr>
              <a:t>hữu</a:t>
            </a:r>
            <a:r>
              <a:rPr lang="en-GB" altLang="en-US" sz="2800" dirty="0">
                <a:cs typeface="Times New Roman" pitchFamily="18" charset="0"/>
              </a:rPr>
              <a:t> </a:t>
            </a:r>
            <a:r>
              <a:rPr lang="en-GB" altLang="en-US" sz="2800" dirty="0" err="1">
                <a:cs typeface="Times New Roman" pitchFamily="18" charset="0"/>
              </a:rPr>
              <a:t>cơ</a:t>
            </a:r>
            <a:r>
              <a:rPr lang="en-GB" altLang="en-US" sz="2800" dirty="0">
                <a:cs typeface="Times New Roman" pitchFamily="18" charset="0"/>
              </a:rPr>
              <a:t> </a:t>
            </a:r>
            <a:r>
              <a:rPr lang="en-GB" altLang="en-US" sz="2800" dirty="0" err="1">
                <a:cs typeface="Times New Roman" pitchFamily="18" charset="0"/>
              </a:rPr>
              <a:t>tạo</a:t>
            </a:r>
            <a:r>
              <a:rPr lang="en-GB" altLang="en-US" sz="2800" dirty="0">
                <a:cs typeface="Times New Roman" pitchFamily="18" charset="0"/>
              </a:rPr>
              <a:t> </a:t>
            </a:r>
            <a:r>
              <a:rPr lang="en-GB" altLang="en-US" sz="2800" dirty="0" err="1">
                <a:cs typeface="Times New Roman" pitchFamily="18" charset="0"/>
              </a:rPr>
              <a:t>thành</a:t>
            </a:r>
            <a:r>
              <a:rPr lang="en-GB" altLang="en-US" sz="2800" dirty="0">
                <a:cs typeface="Times New Roman" pitchFamily="18" charset="0"/>
              </a:rPr>
              <a:t> carbon dioxide, </a:t>
            </a:r>
            <a:r>
              <a:rPr lang="en-GB" altLang="en-US" sz="2800" dirty="0" err="1">
                <a:cs typeface="Times New Roman" pitchFamily="18" charset="0"/>
              </a:rPr>
              <a:t>nước</a:t>
            </a:r>
            <a:r>
              <a:rPr lang="en-GB" altLang="en-US" sz="2800" dirty="0">
                <a:cs typeface="Times New Roman" pitchFamily="18" charset="0"/>
              </a:rPr>
              <a:t>, </a:t>
            </a:r>
            <a:r>
              <a:rPr lang="en-GB" altLang="en-US" sz="2800" dirty="0" err="1">
                <a:cs typeface="Times New Roman" pitchFamily="18" charset="0"/>
              </a:rPr>
              <a:t>đồng</a:t>
            </a:r>
            <a:r>
              <a:rPr lang="en-GB" altLang="en-US" sz="2800" dirty="0">
                <a:cs typeface="Times New Roman" pitchFamily="18" charset="0"/>
              </a:rPr>
              <a:t> </a:t>
            </a:r>
            <a:r>
              <a:rPr lang="en-GB" altLang="en-US" sz="2800" dirty="0" err="1">
                <a:cs typeface="Times New Roman" pitchFamily="18" charset="0"/>
              </a:rPr>
              <a:t>thời</a:t>
            </a:r>
            <a:r>
              <a:rPr lang="en-GB" altLang="en-US" sz="2800" dirty="0">
                <a:cs typeface="Times New Roman" pitchFamily="18" charset="0"/>
              </a:rPr>
              <a:t> </a:t>
            </a:r>
            <a:r>
              <a:rPr lang="en-GB" altLang="en-US" sz="2800" dirty="0" err="1">
                <a:cs typeface="Times New Roman" pitchFamily="18" charset="0"/>
              </a:rPr>
              <a:t>giải</a:t>
            </a:r>
            <a:r>
              <a:rPr lang="en-GB" altLang="en-US" sz="2800" dirty="0">
                <a:cs typeface="Times New Roman" pitchFamily="18" charset="0"/>
              </a:rPr>
              <a:t> </a:t>
            </a:r>
            <a:r>
              <a:rPr lang="en-GB" altLang="en-US" sz="2800" dirty="0" err="1">
                <a:cs typeface="Times New Roman" pitchFamily="18" charset="0"/>
              </a:rPr>
              <a:t>phóng</a:t>
            </a:r>
            <a:r>
              <a:rPr lang="en-GB" altLang="en-US" sz="2800" dirty="0">
                <a:cs typeface="Times New Roman" pitchFamily="18" charset="0"/>
              </a:rPr>
              <a:t> </a:t>
            </a:r>
            <a:r>
              <a:rPr lang="en-GB" altLang="en-US" sz="2800" dirty="0" err="1">
                <a:cs typeface="Times New Roman" pitchFamily="18" charset="0"/>
              </a:rPr>
              <a:t>năng</a:t>
            </a:r>
            <a:r>
              <a:rPr lang="en-GB" altLang="en-US" sz="2800" dirty="0">
                <a:cs typeface="Times New Roman" pitchFamily="18" charset="0"/>
              </a:rPr>
              <a:t> </a:t>
            </a:r>
            <a:r>
              <a:rPr lang="en-GB" altLang="en-US" sz="2800" dirty="0" err="1">
                <a:cs typeface="Times New Roman" pitchFamily="18" charset="0"/>
              </a:rPr>
              <a:t>lượng</a:t>
            </a:r>
            <a:r>
              <a:rPr lang="en-GB" altLang="en-US" sz="2800" dirty="0">
                <a:cs typeface="Times New Roman" pitchFamily="18" charset="0"/>
              </a:rPr>
              <a:t> </a:t>
            </a:r>
            <a:r>
              <a:rPr lang="en-GB" altLang="en-US" sz="2800" dirty="0" err="1">
                <a:cs typeface="Times New Roman" pitchFamily="18" charset="0"/>
              </a:rPr>
              <a:t>cung</a:t>
            </a:r>
            <a:r>
              <a:rPr lang="en-GB" altLang="en-US" sz="2800" dirty="0">
                <a:cs typeface="Times New Roman" pitchFamily="18" charset="0"/>
              </a:rPr>
              <a:t> </a:t>
            </a:r>
            <a:r>
              <a:rPr lang="en-GB" altLang="en-US" sz="2800" dirty="0" err="1">
                <a:cs typeface="Times New Roman" pitchFamily="18" charset="0"/>
              </a:rPr>
              <a:t>cấp</a:t>
            </a:r>
            <a:r>
              <a:rPr lang="en-GB" altLang="en-US" sz="2800" dirty="0">
                <a:cs typeface="Times New Roman" pitchFamily="18" charset="0"/>
              </a:rPr>
              <a:t> </a:t>
            </a:r>
            <a:r>
              <a:rPr lang="en-GB" altLang="en-US" sz="2800" dirty="0" err="1">
                <a:cs typeface="Times New Roman" pitchFamily="18" charset="0"/>
              </a:rPr>
              <a:t>cho</a:t>
            </a:r>
            <a:r>
              <a:rPr lang="en-GB" altLang="en-US" sz="2800" dirty="0">
                <a:cs typeface="Times New Roman" pitchFamily="18" charset="0"/>
              </a:rPr>
              <a:t> </a:t>
            </a:r>
            <a:r>
              <a:rPr lang="en-GB" altLang="en-US" sz="2800" dirty="0" err="1">
                <a:cs typeface="Times New Roman" pitchFamily="18" charset="0"/>
              </a:rPr>
              <a:t>các</a:t>
            </a:r>
            <a:r>
              <a:rPr lang="en-GB" altLang="en-US" sz="2800" dirty="0">
                <a:cs typeface="Times New Roman" pitchFamily="18" charset="0"/>
              </a:rPr>
              <a:t> </a:t>
            </a:r>
            <a:r>
              <a:rPr lang="en-GB" altLang="en-US" sz="2800" dirty="0" err="1">
                <a:cs typeface="Times New Roman" pitchFamily="18" charset="0"/>
              </a:rPr>
              <a:t>hoạt</a:t>
            </a:r>
            <a:r>
              <a:rPr lang="en-GB" altLang="en-US" sz="2800" dirty="0">
                <a:cs typeface="Times New Roman" pitchFamily="18" charset="0"/>
              </a:rPr>
              <a:t> </a:t>
            </a:r>
            <a:r>
              <a:rPr lang="en-GB" altLang="en-US" sz="2800" dirty="0" err="1">
                <a:cs typeface="Times New Roman" pitchFamily="18" charset="0"/>
              </a:rPr>
              <a:t>động</a:t>
            </a:r>
            <a:r>
              <a:rPr lang="en-GB" altLang="en-US" sz="2800" dirty="0">
                <a:cs typeface="Times New Roman" pitchFamily="18" charset="0"/>
              </a:rPr>
              <a:t> </a:t>
            </a:r>
            <a:r>
              <a:rPr lang="en-GB" altLang="en-US" sz="2800" dirty="0" err="1">
                <a:cs typeface="Times New Roman" pitchFamily="18" charset="0"/>
              </a:rPr>
              <a:t>sống</a:t>
            </a:r>
            <a:r>
              <a:rPr lang="en-GB" altLang="en-US" sz="2800" dirty="0">
                <a:cs typeface="Times New Roman" pitchFamily="18" charset="0"/>
              </a:rPr>
              <a:t> </a:t>
            </a:r>
            <a:r>
              <a:rPr lang="en-GB" altLang="en-US" sz="2800" dirty="0" err="1">
                <a:cs typeface="Times New Roman" pitchFamily="18" charset="0"/>
              </a:rPr>
              <a:t>của</a:t>
            </a:r>
            <a:r>
              <a:rPr lang="en-GB" altLang="en-US" sz="2800" dirty="0">
                <a:cs typeface="Times New Roman" pitchFamily="18" charset="0"/>
              </a:rPr>
              <a:t> </a:t>
            </a:r>
            <a:r>
              <a:rPr lang="en-GB" altLang="en-US" sz="2800" dirty="0" err="1">
                <a:cs typeface="Times New Roman" pitchFamily="18" charset="0"/>
              </a:rPr>
              <a:t>tế</a:t>
            </a:r>
            <a:r>
              <a:rPr lang="en-GB" altLang="en-US" sz="2800" dirty="0">
                <a:cs typeface="Times New Roman" pitchFamily="18" charset="0"/>
              </a:rPr>
              <a:t> </a:t>
            </a:r>
            <a:r>
              <a:rPr lang="en-GB" altLang="en-US" sz="2800" dirty="0" err="1">
                <a:cs typeface="Times New Roman" pitchFamily="18" charset="0"/>
              </a:rPr>
              <a:t>bào</a:t>
            </a:r>
            <a:r>
              <a:rPr lang="en-GB" altLang="en-US" sz="2800" dirty="0">
                <a:cs typeface="Times New Roman" pitchFamily="18" charset="0"/>
              </a:rPr>
              <a:t> </a:t>
            </a:r>
            <a:r>
              <a:rPr lang="en-GB" altLang="en-US" sz="2800" dirty="0" err="1">
                <a:cs typeface="Times New Roman" pitchFamily="18" charset="0"/>
              </a:rPr>
              <a:t>và</a:t>
            </a:r>
            <a:r>
              <a:rPr lang="en-GB" altLang="en-US" sz="2800" dirty="0">
                <a:cs typeface="Times New Roman" pitchFamily="18" charset="0"/>
              </a:rPr>
              <a:t> </a:t>
            </a:r>
            <a:r>
              <a:rPr lang="en-GB" altLang="en-US" sz="2800" dirty="0" err="1">
                <a:cs typeface="Times New Roman" pitchFamily="18" charset="0"/>
              </a:rPr>
              <a:t>cơ</a:t>
            </a:r>
            <a:r>
              <a:rPr lang="en-GB" altLang="en-US" sz="2800" dirty="0">
                <a:cs typeface="Times New Roman" pitchFamily="18" charset="0"/>
              </a:rPr>
              <a:t> </a:t>
            </a:r>
            <a:r>
              <a:rPr lang="en-GB" altLang="en-US" sz="2800" dirty="0" err="1">
                <a:cs typeface="Times New Roman" pitchFamily="18" charset="0"/>
              </a:rPr>
              <a:t>thể</a:t>
            </a:r>
            <a:r>
              <a:rPr lang="en-GB" altLang="en-US" sz="2800" dirty="0">
                <a:cs typeface="Times New Roman" pitchFamily="18" charset="0"/>
              </a:rPr>
              <a:t>.</a:t>
            </a:r>
          </a:p>
        </p:txBody>
      </p:sp>
      <p:sp>
        <p:nvSpPr>
          <p:cNvPr id="8" name="TextBox 7"/>
          <p:cNvSpPr txBox="1"/>
          <p:nvPr/>
        </p:nvSpPr>
        <p:spPr>
          <a:xfrm>
            <a:off x="457200" y="2197101"/>
            <a:ext cx="11201400" cy="954107"/>
          </a:xfrm>
          <a:prstGeom prst="rect">
            <a:avLst/>
          </a:prstGeom>
          <a:noFill/>
        </p:spPr>
        <p:txBody>
          <a:bodyPr wrap="square">
            <a:spAutoFit/>
          </a:bodyPr>
          <a:lstStyle/>
          <a:p>
            <a:pPr>
              <a:defRPr/>
            </a:pP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Phương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trình</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hô</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hấp</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tế</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bào</a:t>
            </a:r>
            <a:r>
              <a:rPr lang="en-GB" sz="2800" dirty="0">
                <a:latin typeface="Times New Roman" pitchFamily="18" charset="0"/>
                <a:cs typeface="Times New Roman" pitchFamily="18" charset="0"/>
              </a:rPr>
              <a:t>:</a:t>
            </a:r>
          </a:p>
          <a:p>
            <a:pPr>
              <a:defRPr/>
            </a:pPr>
            <a:r>
              <a:rPr lang="en-GB" sz="2800" dirty="0">
                <a:latin typeface="Times New Roman" pitchFamily="18" charset="0"/>
                <a:cs typeface="Times New Roman" pitchFamily="18" charset="0"/>
              </a:rPr>
              <a:t>Glucose + Oxygen → </a:t>
            </a:r>
            <a:r>
              <a:rPr lang="en-GB" sz="2800" dirty="0" err="1">
                <a:latin typeface="Times New Roman" pitchFamily="18" charset="0"/>
                <a:cs typeface="Times New Roman" pitchFamily="18" charset="0"/>
              </a:rPr>
              <a:t>Nước</a:t>
            </a:r>
            <a:r>
              <a:rPr lang="en-GB" sz="2800" dirty="0">
                <a:latin typeface="Times New Roman" pitchFamily="18" charset="0"/>
                <a:cs typeface="Times New Roman" pitchFamily="18" charset="0"/>
              </a:rPr>
              <a:t> + Carbon dioxide + </a:t>
            </a:r>
            <a:r>
              <a:rPr lang="en-GB" sz="2800" dirty="0" err="1">
                <a:latin typeface="Times New Roman" pitchFamily="18" charset="0"/>
                <a:cs typeface="Times New Roman" pitchFamily="18" charset="0"/>
              </a:rPr>
              <a:t>Năng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lượng</a:t>
            </a:r>
            <a:r>
              <a:rPr lang="en-GB" sz="2800" dirty="0">
                <a:latin typeface="Times New Roman" pitchFamily="18" charset="0"/>
                <a:cs typeface="Times New Roman" pitchFamily="18" charset="0"/>
              </a:rPr>
              <a:t> (ATP + </a:t>
            </a:r>
            <a:r>
              <a:rPr lang="en-GB" sz="2800" dirty="0" err="1">
                <a:latin typeface="Times New Roman" pitchFamily="18" charset="0"/>
                <a:cs typeface="Times New Roman" pitchFamily="18" charset="0"/>
              </a:rPr>
              <a:t>Nhiệt</a:t>
            </a:r>
            <a:r>
              <a:rPr lang="en-GB" sz="2800" dirty="0">
                <a:latin typeface="Times New Roman" pitchFamily="18" charset="0"/>
                <a:cs typeface="Times New Roman" pitchFamily="18" charset="0"/>
              </a:rPr>
              <a:t>)</a:t>
            </a:r>
          </a:p>
        </p:txBody>
      </p:sp>
      <p:sp>
        <p:nvSpPr>
          <p:cNvPr id="14" name="TextBox 5"/>
          <p:cNvSpPr txBox="1">
            <a:spLocks noChangeArrowheads="1"/>
          </p:cNvSpPr>
          <p:nvPr/>
        </p:nvSpPr>
        <p:spPr bwMode="auto">
          <a:xfrm>
            <a:off x="304801" y="3313093"/>
            <a:ext cx="11468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GB" altLang="en-US" sz="2800" b="1" u="sng" dirty="0">
                <a:solidFill>
                  <a:srgbClr val="0000FF"/>
                </a:solidFill>
                <a:cs typeface="Times New Roman" pitchFamily="18" charset="0"/>
              </a:rPr>
              <a:t>II. </a:t>
            </a:r>
            <a:r>
              <a:rPr lang="en-GB" altLang="en-US" sz="2800" b="1" u="sng" dirty="0" err="1">
                <a:solidFill>
                  <a:srgbClr val="0000FF"/>
                </a:solidFill>
                <a:cs typeface="Times New Roman" pitchFamily="18" charset="0"/>
              </a:rPr>
              <a:t>Mối</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quan</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hệ</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hai</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chiều</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giữa</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tổng</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hợp</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và</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phân</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giải</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chất</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hữu</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cơ</a:t>
            </a:r>
            <a:r>
              <a:rPr lang="en-GB" altLang="en-US" sz="2800" b="1" u="sng" dirty="0">
                <a:solidFill>
                  <a:srgbClr val="0000FF"/>
                </a:solidFill>
                <a:cs typeface="Times New Roman" pitchFamily="18" charset="0"/>
              </a:rPr>
              <a:t> ở </a:t>
            </a:r>
            <a:r>
              <a:rPr lang="en-GB" altLang="en-US" sz="2800" b="1" u="sng" dirty="0" err="1">
                <a:solidFill>
                  <a:srgbClr val="0000FF"/>
                </a:solidFill>
                <a:cs typeface="Times New Roman" pitchFamily="18" charset="0"/>
              </a:rPr>
              <a:t>tế</a:t>
            </a:r>
            <a:r>
              <a:rPr lang="en-GB" altLang="en-US" sz="2800" b="1" u="sng" dirty="0">
                <a:solidFill>
                  <a:srgbClr val="0000FF"/>
                </a:solidFill>
                <a:cs typeface="Times New Roman" pitchFamily="18" charset="0"/>
              </a:rPr>
              <a:t> </a:t>
            </a:r>
            <a:r>
              <a:rPr lang="en-GB" altLang="en-US" sz="2800" b="1" u="sng" dirty="0" err="1">
                <a:solidFill>
                  <a:srgbClr val="0000FF"/>
                </a:solidFill>
                <a:cs typeface="Times New Roman" pitchFamily="18" charset="0"/>
              </a:rPr>
              <a:t>bào</a:t>
            </a:r>
            <a:r>
              <a:rPr lang="en-GB" altLang="en-US" sz="2800" b="1" u="sng" dirty="0">
                <a:solidFill>
                  <a:srgbClr val="0000FF"/>
                </a:solidFill>
                <a:cs typeface="Times New Roman" pitchFamily="18" charset="0"/>
              </a:rPr>
              <a:t>:</a:t>
            </a:r>
          </a:p>
        </p:txBody>
      </p:sp>
      <p:sp>
        <p:nvSpPr>
          <p:cNvPr id="2" name="TextBox 1">
            <a:extLst>
              <a:ext uri="{FF2B5EF4-FFF2-40B4-BE49-F238E27FC236}">
                <a16:creationId xmlns:a16="http://schemas.microsoft.com/office/drawing/2014/main" xmlns="" id="{D39BFE9E-D42C-1EA8-33F0-D0BC5A478E55}"/>
              </a:ext>
            </a:extLst>
          </p:cNvPr>
          <p:cNvSpPr txBox="1">
            <a:spLocks noChangeArrowheads="1"/>
          </p:cNvSpPr>
          <p:nvPr/>
        </p:nvSpPr>
        <p:spPr bwMode="auto">
          <a:xfrm>
            <a:off x="457200" y="3886200"/>
            <a:ext cx="9829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GB" altLang="en-US" sz="2800" dirty="0"/>
              <a:t> </a:t>
            </a:r>
            <a:r>
              <a:rPr lang="en-GB" altLang="en-US" sz="2800" dirty="0" err="1"/>
              <a:t>Quá</a:t>
            </a:r>
            <a:r>
              <a:rPr lang="en-GB" altLang="en-US" sz="2800" dirty="0"/>
              <a:t> </a:t>
            </a:r>
            <a:r>
              <a:rPr lang="en-GB" altLang="en-US" sz="2800" dirty="0" err="1"/>
              <a:t>trình</a:t>
            </a:r>
            <a:r>
              <a:rPr lang="en-GB" altLang="en-US" sz="2800" dirty="0"/>
              <a:t> </a:t>
            </a:r>
            <a:r>
              <a:rPr lang="en-GB" altLang="en-US" sz="2800" dirty="0" err="1"/>
              <a:t>tổng</a:t>
            </a:r>
            <a:r>
              <a:rPr lang="en-GB" altLang="en-US" sz="2800" dirty="0"/>
              <a:t> </a:t>
            </a:r>
            <a:r>
              <a:rPr lang="en-GB" altLang="en-US" sz="2800" dirty="0" err="1"/>
              <a:t>hợp</a:t>
            </a:r>
            <a:r>
              <a:rPr lang="en-GB" altLang="en-US" sz="2800" dirty="0"/>
              <a:t> </a:t>
            </a:r>
            <a:r>
              <a:rPr lang="en-GB" altLang="en-US" sz="2800" dirty="0" err="1"/>
              <a:t>và</a:t>
            </a:r>
            <a:r>
              <a:rPr lang="en-GB" altLang="en-US" sz="2800" dirty="0"/>
              <a:t> </a:t>
            </a:r>
            <a:r>
              <a:rPr lang="en-GB" altLang="en-US" sz="2800" dirty="0" err="1"/>
              <a:t>phân</a:t>
            </a:r>
            <a:r>
              <a:rPr lang="en-GB" altLang="en-US" sz="2800" dirty="0"/>
              <a:t> </a:t>
            </a:r>
            <a:r>
              <a:rPr lang="en-GB" altLang="en-US" sz="2800" dirty="0" err="1"/>
              <a:t>giải</a:t>
            </a:r>
            <a:r>
              <a:rPr lang="en-GB" altLang="en-US" sz="2800" dirty="0"/>
              <a:t> </a:t>
            </a:r>
            <a:r>
              <a:rPr lang="en-GB" altLang="en-US" sz="2800" dirty="0" err="1"/>
              <a:t>các</a:t>
            </a:r>
            <a:r>
              <a:rPr lang="en-GB" altLang="en-US" sz="2800" dirty="0"/>
              <a:t> </a:t>
            </a:r>
            <a:r>
              <a:rPr lang="en-GB" altLang="en-US" sz="2800" dirty="0" err="1"/>
              <a:t>chất</a:t>
            </a:r>
            <a:r>
              <a:rPr lang="en-GB" altLang="en-US" sz="2800" dirty="0"/>
              <a:t> </a:t>
            </a:r>
            <a:r>
              <a:rPr lang="en-GB" altLang="en-US" sz="2800" dirty="0" err="1"/>
              <a:t>hữu</a:t>
            </a:r>
            <a:r>
              <a:rPr lang="en-GB" altLang="en-US" sz="2800" dirty="0"/>
              <a:t> </a:t>
            </a:r>
            <a:r>
              <a:rPr lang="en-GB" altLang="en-US" sz="2800" dirty="0" err="1"/>
              <a:t>cơ</a:t>
            </a:r>
            <a:r>
              <a:rPr lang="en-GB" altLang="en-US" sz="2800" dirty="0"/>
              <a:t> </a:t>
            </a:r>
            <a:r>
              <a:rPr lang="en-GB" altLang="en-US" sz="2800" dirty="0" err="1"/>
              <a:t>trong</a:t>
            </a:r>
            <a:r>
              <a:rPr lang="en-GB" altLang="en-US" sz="2800" dirty="0"/>
              <a:t> </a:t>
            </a:r>
            <a:r>
              <a:rPr lang="en-GB" altLang="en-US" sz="2800" dirty="0" err="1"/>
              <a:t>tế</a:t>
            </a:r>
            <a:r>
              <a:rPr lang="en-GB" altLang="en-US" sz="2800" dirty="0"/>
              <a:t> </a:t>
            </a:r>
            <a:r>
              <a:rPr lang="en-GB" altLang="en-US" sz="2800" dirty="0" err="1"/>
              <a:t>bào</a:t>
            </a:r>
            <a:r>
              <a:rPr lang="en-GB" altLang="en-US" sz="2800" dirty="0"/>
              <a:t> </a:t>
            </a:r>
            <a:r>
              <a:rPr lang="en-GB" altLang="en-US" sz="2800" dirty="0" err="1"/>
              <a:t>là</a:t>
            </a:r>
            <a:r>
              <a:rPr lang="en-GB" altLang="en-US" sz="2800" dirty="0"/>
              <a:t> </a:t>
            </a:r>
            <a:r>
              <a:rPr lang="en-GB" altLang="en-US" sz="2800" dirty="0" err="1"/>
              <a:t>hai</a:t>
            </a:r>
            <a:r>
              <a:rPr lang="en-GB" altLang="en-US" sz="2800" dirty="0"/>
              <a:t> </a:t>
            </a:r>
            <a:r>
              <a:rPr lang="en-GB" altLang="en-US" sz="2800" dirty="0" err="1"/>
              <a:t>quá</a:t>
            </a:r>
            <a:r>
              <a:rPr lang="en-GB" altLang="en-US" sz="2800" dirty="0"/>
              <a:t> </a:t>
            </a:r>
            <a:r>
              <a:rPr lang="en-GB" altLang="en-US" sz="2800" dirty="0" err="1"/>
              <a:t>trình</a:t>
            </a:r>
            <a:r>
              <a:rPr lang="en-GB" altLang="en-US" sz="2800" dirty="0"/>
              <a:t> </a:t>
            </a:r>
            <a:r>
              <a:rPr lang="en-GB" altLang="en-US" sz="2800" dirty="0" err="1"/>
              <a:t>trái</a:t>
            </a:r>
            <a:r>
              <a:rPr lang="en-GB" altLang="en-US" sz="2800" dirty="0"/>
              <a:t> </a:t>
            </a:r>
            <a:r>
              <a:rPr lang="en-GB" altLang="en-US" sz="2800" dirty="0" err="1"/>
              <a:t>ngược</a:t>
            </a:r>
            <a:r>
              <a:rPr lang="en-GB" altLang="en-US" sz="2800" dirty="0"/>
              <a:t> </a:t>
            </a:r>
            <a:r>
              <a:rPr lang="en-GB" altLang="en-US" sz="2800" dirty="0" err="1"/>
              <a:t>nhưng</a:t>
            </a:r>
            <a:r>
              <a:rPr lang="en-GB" altLang="en-US" sz="2800" dirty="0"/>
              <a:t> </a:t>
            </a:r>
            <a:r>
              <a:rPr lang="en-GB" altLang="en-US" sz="2800" dirty="0" err="1"/>
              <a:t>có</a:t>
            </a:r>
            <a:r>
              <a:rPr lang="en-GB" altLang="en-US" sz="2800" dirty="0"/>
              <a:t> </a:t>
            </a:r>
            <a:r>
              <a:rPr lang="en-GB" altLang="en-US" sz="2800" dirty="0" err="1"/>
              <a:t>mối</a:t>
            </a:r>
            <a:r>
              <a:rPr lang="en-GB" altLang="en-US" sz="2800" dirty="0"/>
              <a:t> </a:t>
            </a:r>
            <a:r>
              <a:rPr lang="en-GB" altLang="en-US" sz="2800" dirty="0" err="1"/>
              <a:t>quan</a:t>
            </a:r>
            <a:r>
              <a:rPr lang="en-GB" altLang="en-US" sz="2800" dirty="0"/>
              <a:t> </a:t>
            </a:r>
            <a:r>
              <a:rPr lang="en-GB" altLang="en-US" sz="2800" dirty="0" err="1"/>
              <a:t>hệ</a:t>
            </a:r>
            <a:r>
              <a:rPr lang="en-GB" altLang="en-US" sz="2800" dirty="0"/>
              <a:t> </a:t>
            </a:r>
            <a:r>
              <a:rPr lang="en-GB" altLang="en-US" sz="2800" dirty="0" err="1"/>
              <a:t>mật</a:t>
            </a:r>
            <a:r>
              <a:rPr lang="en-GB" altLang="en-US" sz="2800" dirty="0"/>
              <a:t> </a:t>
            </a:r>
            <a:r>
              <a:rPr lang="en-GB" altLang="en-US" sz="2800" dirty="0" err="1"/>
              <a:t>thiết</a:t>
            </a:r>
            <a:r>
              <a:rPr lang="en-GB" altLang="en-US" sz="2800" dirty="0"/>
              <a:t> </a:t>
            </a:r>
            <a:r>
              <a:rPr lang="en-GB" altLang="en-US" sz="2800" dirty="0" err="1"/>
              <a:t>với</a:t>
            </a:r>
            <a:r>
              <a:rPr lang="en-GB" altLang="en-US" sz="2800" dirty="0"/>
              <a:t> </a:t>
            </a:r>
            <a:r>
              <a:rPr lang="en-GB" altLang="en-US" sz="2800" dirty="0" err="1"/>
              <a:t>nhau</a:t>
            </a:r>
            <a:r>
              <a:rPr lang="en-GB" altLang="en-US" sz="2800" dirty="0"/>
              <a:t> </a:t>
            </a:r>
            <a:r>
              <a:rPr lang="en-GB" altLang="en-US" sz="2800" dirty="0" err="1"/>
              <a:t>đảm</a:t>
            </a:r>
            <a:r>
              <a:rPr lang="en-GB" altLang="en-US" sz="2800" dirty="0"/>
              <a:t> </a:t>
            </a:r>
            <a:r>
              <a:rPr lang="en-GB" altLang="en-US" sz="2800" dirty="0" err="1"/>
              <a:t>bảo</a:t>
            </a:r>
            <a:r>
              <a:rPr lang="en-GB" altLang="en-US" sz="2800" dirty="0"/>
              <a:t> </a:t>
            </a:r>
            <a:r>
              <a:rPr lang="en-GB" altLang="en-US" sz="2800" dirty="0" err="1"/>
              <a:t>duy</a:t>
            </a:r>
            <a:r>
              <a:rPr lang="en-GB" altLang="en-US" sz="2800" dirty="0"/>
              <a:t> </a:t>
            </a:r>
            <a:r>
              <a:rPr lang="en-GB" altLang="en-US" sz="2800" dirty="0" err="1"/>
              <a:t>trì</a:t>
            </a:r>
            <a:r>
              <a:rPr lang="en-GB" altLang="en-US" sz="2800" dirty="0"/>
              <a:t> </a:t>
            </a:r>
            <a:r>
              <a:rPr lang="en-GB" altLang="en-US" sz="2800" dirty="0" err="1"/>
              <a:t>các</a:t>
            </a:r>
            <a:r>
              <a:rPr lang="en-GB" altLang="en-US" sz="2800" dirty="0"/>
              <a:t> </a:t>
            </a:r>
            <a:r>
              <a:rPr lang="en-GB" altLang="en-US" sz="2800" dirty="0" err="1"/>
              <a:t>hoạt</a:t>
            </a:r>
            <a:r>
              <a:rPr lang="en-GB" altLang="en-US" sz="2800" dirty="0"/>
              <a:t> </a:t>
            </a:r>
            <a:r>
              <a:rPr lang="en-GB" altLang="en-US" sz="2800" dirty="0" err="1"/>
              <a:t>động</a:t>
            </a:r>
            <a:r>
              <a:rPr lang="en-GB" altLang="en-US" sz="2800" dirty="0"/>
              <a:t> </a:t>
            </a:r>
            <a:r>
              <a:rPr lang="en-GB" altLang="en-US" sz="2800" dirty="0" err="1"/>
              <a:t>sống</a:t>
            </a:r>
            <a:r>
              <a:rPr lang="en-GB" altLang="en-US" sz="2800" dirty="0"/>
              <a:t> </a:t>
            </a:r>
            <a:r>
              <a:rPr lang="en-GB" altLang="en-US" sz="2800" dirty="0" err="1"/>
              <a:t>của</a:t>
            </a:r>
            <a:r>
              <a:rPr lang="en-GB" altLang="en-US" sz="2800" dirty="0"/>
              <a:t> </a:t>
            </a:r>
            <a:r>
              <a:rPr lang="en-GB" altLang="en-US" sz="2800" dirty="0" err="1"/>
              <a:t>tế</a:t>
            </a:r>
            <a:r>
              <a:rPr lang="en-GB" altLang="en-US" sz="2800" dirty="0"/>
              <a:t> </a:t>
            </a:r>
            <a:r>
              <a:rPr lang="en-GB" altLang="en-US" sz="2800" dirty="0" err="1"/>
              <a:t>bào</a:t>
            </a:r>
            <a:r>
              <a:rPr lang="en-GB" altLang="en-US" sz="2800" dirty="0"/>
              <a:t>.</a:t>
            </a:r>
          </a:p>
        </p:txBody>
      </p:sp>
      <p:sp>
        <p:nvSpPr>
          <p:cNvPr id="3" name="TextBox 2">
            <a:extLst>
              <a:ext uri="{FF2B5EF4-FFF2-40B4-BE49-F238E27FC236}">
                <a16:creationId xmlns:a16="http://schemas.microsoft.com/office/drawing/2014/main" xmlns="" id="{6031B65E-DEFA-1B6F-5CCB-D9E1DF13FE6B}"/>
              </a:ext>
            </a:extLst>
          </p:cNvPr>
          <p:cNvSpPr txBox="1"/>
          <p:nvPr/>
        </p:nvSpPr>
        <p:spPr>
          <a:xfrm>
            <a:off x="457200" y="5630882"/>
            <a:ext cx="8817429" cy="523220"/>
          </a:xfrm>
          <a:prstGeom prst="rect">
            <a:avLst/>
          </a:prstGeom>
          <a:noFill/>
        </p:spPr>
        <p:txBody>
          <a:bodyPr wrap="square">
            <a:spAutoFit/>
          </a:bodyPr>
          <a:lstStyle/>
          <a:p>
            <a:pPr>
              <a:defRPr/>
            </a:pPr>
            <a:r>
              <a:rPr lang="en-GB" sz="2800" b="1" u="sng" dirty="0">
                <a:solidFill>
                  <a:srgbClr val="0000FF"/>
                </a:solidFill>
                <a:latin typeface="Times New Roman" pitchFamily="18" charset="0"/>
                <a:cs typeface="Times New Roman" pitchFamily="18" charset="0"/>
              </a:rPr>
              <a:t>III. </a:t>
            </a:r>
            <a:r>
              <a:rPr lang="en-GB" sz="2800" b="1" u="sng" dirty="0" err="1">
                <a:solidFill>
                  <a:srgbClr val="0000FF"/>
                </a:solidFill>
                <a:latin typeface="Times New Roman" pitchFamily="18" charset="0"/>
                <a:cs typeface="Times New Roman" pitchFamily="18" charset="0"/>
              </a:rPr>
              <a:t>Một</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số</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yếu</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tố</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ảnh</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hưởng</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đến</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hô</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hấp</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tế</a:t>
            </a:r>
            <a:r>
              <a:rPr lang="en-GB" sz="2800" b="1" u="sng" dirty="0">
                <a:solidFill>
                  <a:srgbClr val="0000FF"/>
                </a:solidFill>
                <a:latin typeface="Times New Roman" pitchFamily="18" charset="0"/>
                <a:cs typeface="Times New Roman" pitchFamily="18" charset="0"/>
              </a:rPr>
              <a:t> </a:t>
            </a:r>
            <a:r>
              <a:rPr lang="en-GB" sz="2800" b="1" u="sng" dirty="0" err="1" smtClean="0">
                <a:solidFill>
                  <a:srgbClr val="0000FF"/>
                </a:solidFill>
                <a:latin typeface="Times New Roman" pitchFamily="18" charset="0"/>
                <a:cs typeface="Times New Roman" pitchFamily="18" charset="0"/>
              </a:rPr>
              <a:t>bào</a:t>
            </a:r>
            <a:r>
              <a:rPr lang="en-GB" sz="2800" b="1" u="sng" dirty="0">
                <a:solidFill>
                  <a:srgbClr val="0000FF"/>
                </a:solidFill>
                <a:latin typeface="Times New Roman" pitchFamily="18" charset="0"/>
                <a:cs typeface="Times New Roman" pitchFamily="18" charset="0"/>
              </a:rPr>
              <a:t>.</a:t>
            </a:r>
            <a:endParaRPr lang="en-GB" sz="2800" b="1" u="sng"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928525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auto">
          <a:xfrm>
            <a:off x="639651" y="1605261"/>
            <a:ext cx="10363200" cy="58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3200" dirty="0" smtClean="0">
                <a:solidFill>
                  <a:srgbClr val="0000FF"/>
                </a:solidFill>
                <a:latin typeface="Times New Roman" pitchFamily="18" charset="0"/>
                <a:ea typeface="Calibri" pitchFamily="34" charset="0"/>
                <a:cs typeface="Times New Roman" pitchFamily="18" charset="0"/>
              </a:rPr>
              <a:t>6.</a:t>
            </a:r>
            <a:r>
              <a:rPr lang="vi-VN" altLang="en-US" sz="3200" dirty="0" smtClean="0">
                <a:solidFill>
                  <a:srgbClr val="0000FF"/>
                </a:solidFill>
                <a:latin typeface="Times New Roman" pitchFamily="18" charset="0"/>
                <a:ea typeface="Calibri" pitchFamily="34" charset="0"/>
                <a:cs typeface="Times New Roman" pitchFamily="18" charset="0"/>
              </a:rPr>
              <a:t> </a:t>
            </a:r>
            <a:r>
              <a:rPr lang="vi-VN" altLang="en-US" sz="3200" dirty="0">
                <a:solidFill>
                  <a:srgbClr val="0000FF"/>
                </a:solidFill>
                <a:latin typeface="Times New Roman" pitchFamily="18" charset="0"/>
                <a:ea typeface="Calibri" pitchFamily="34" charset="0"/>
                <a:cs typeface="Times New Roman" pitchFamily="18" charset="0"/>
              </a:rPr>
              <a:t>Quá trình hô hấp tế bào có thể bị ảnh hưởng bởi yếu tố nào?</a:t>
            </a:r>
            <a:endParaRPr lang="en-GB" altLang="en-US" sz="3200" dirty="0">
              <a:solidFill>
                <a:srgbClr val="0000FF"/>
              </a:solidFill>
              <a:latin typeface="Times New Roman" pitchFamily="18" charset="0"/>
              <a:ea typeface="Calibri" pitchFamily="34" charset="0"/>
              <a:cs typeface="Times New Roman" pitchFamily="18" charset="0"/>
            </a:endParaRPr>
          </a:p>
        </p:txBody>
      </p:sp>
      <p:sp>
        <p:nvSpPr>
          <p:cNvPr id="19462" name="Rectangle 10"/>
          <p:cNvSpPr>
            <a:spLocks noChangeArrowheads="1"/>
          </p:cNvSpPr>
          <p:nvPr/>
        </p:nvSpPr>
        <p:spPr bwMode="auto">
          <a:xfrm>
            <a:off x="573110" y="2549176"/>
            <a:ext cx="10668000"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3200" dirty="0" smtClean="0">
                <a:solidFill>
                  <a:srgbClr val="0000FF"/>
                </a:solidFill>
                <a:latin typeface="Times New Roman" pitchFamily="18" charset="0"/>
                <a:ea typeface="Calibri" pitchFamily="34" charset="0"/>
                <a:cs typeface="Times New Roman" pitchFamily="18" charset="0"/>
              </a:rPr>
              <a:t>7. </a:t>
            </a:r>
            <a:r>
              <a:rPr lang="vi-VN" altLang="en-US" sz="3200" dirty="0" smtClean="0">
                <a:solidFill>
                  <a:srgbClr val="0000FF"/>
                </a:solidFill>
                <a:latin typeface="Times New Roman" pitchFamily="18" charset="0"/>
                <a:ea typeface="Calibri" pitchFamily="34" charset="0"/>
                <a:cs typeface="Times New Roman" pitchFamily="18" charset="0"/>
              </a:rPr>
              <a:t>Nhiệt </a:t>
            </a:r>
            <a:r>
              <a:rPr lang="vi-VN" altLang="en-US" sz="3200" dirty="0">
                <a:solidFill>
                  <a:srgbClr val="0000FF"/>
                </a:solidFill>
                <a:latin typeface="Times New Roman" pitchFamily="18" charset="0"/>
                <a:ea typeface="Calibri" pitchFamily="34" charset="0"/>
                <a:cs typeface="Times New Roman" pitchFamily="18" charset="0"/>
              </a:rPr>
              <a:t>độ ảnh hưởng như thế nào đến quá trình hô hấp tế bào?</a:t>
            </a:r>
            <a:endParaRPr lang="en-GB" altLang="en-US" sz="3200" dirty="0">
              <a:solidFill>
                <a:srgbClr val="0000FF"/>
              </a:solidFill>
              <a:latin typeface="Times New Roman" pitchFamily="18" charset="0"/>
              <a:ea typeface="Calibri" pitchFamily="34" charset="0"/>
              <a:cs typeface="Times New Roman" pitchFamily="18" charset="0"/>
            </a:endParaRPr>
          </a:p>
        </p:txBody>
      </p:sp>
      <p:sp>
        <p:nvSpPr>
          <p:cNvPr id="10" name="Rectangle 5"/>
          <p:cNvSpPr>
            <a:spLocks noChangeArrowheads="1"/>
          </p:cNvSpPr>
          <p:nvPr/>
        </p:nvSpPr>
        <p:spPr bwMode="auto">
          <a:xfrm>
            <a:off x="573110" y="3305028"/>
            <a:ext cx="10371634" cy="11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3200" dirty="0">
                <a:solidFill>
                  <a:srgbClr val="0000FF"/>
                </a:solidFill>
                <a:latin typeface="+mj-lt"/>
                <a:ea typeface="Calibri" pitchFamily="34" charset="0"/>
                <a:cs typeface="Times New Roman" pitchFamily="18" charset="0"/>
              </a:rPr>
              <a:t>8</a:t>
            </a:r>
            <a:r>
              <a:rPr lang="en-US" altLang="en-US" sz="3200" dirty="0" smtClean="0">
                <a:solidFill>
                  <a:srgbClr val="0000FF"/>
                </a:solidFill>
                <a:latin typeface="+mj-lt"/>
                <a:ea typeface="Calibri" pitchFamily="34" charset="0"/>
                <a:cs typeface="Times New Roman" pitchFamily="18" charset="0"/>
              </a:rPr>
              <a:t>. </a:t>
            </a:r>
            <a:r>
              <a:rPr lang="vi-VN" altLang="en-US" sz="3200" dirty="0">
                <a:solidFill>
                  <a:srgbClr val="0000FF"/>
                </a:solidFill>
                <a:latin typeface="+mj-lt"/>
                <a:ea typeface="Calibri" pitchFamily="34" charset="0"/>
                <a:cs typeface="Times New Roman" pitchFamily="18" charset="0"/>
              </a:rPr>
              <a:t>Hàm lượng nước và cường độ hô hấp có mối quan hệ với nhau như thế nào? Giải thích</a:t>
            </a:r>
            <a:r>
              <a:rPr lang="en-US" altLang="en-US" sz="3200" dirty="0">
                <a:solidFill>
                  <a:srgbClr val="0000FF"/>
                </a:solidFill>
                <a:latin typeface="Times New Roman" panose="02020603050405020304" pitchFamily="18" charset="0"/>
                <a:ea typeface="Calibri" pitchFamily="34" charset="0"/>
                <a:cs typeface="Times New Roman" panose="02020603050405020304" pitchFamily="18" charset="0"/>
              </a:rPr>
              <a:t>?</a:t>
            </a:r>
            <a:endParaRPr lang="en-GB" altLang="en-US" sz="3200" dirty="0">
              <a:solidFill>
                <a:srgbClr val="0000FF"/>
              </a:solidFill>
              <a:latin typeface="Times New Roman" panose="02020603050405020304" pitchFamily="18" charset="0"/>
              <a:ea typeface="Calibri" pitchFamily="34" charset="0"/>
              <a:cs typeface="Times New Roman" panose="02020603050405020304" pitchFamily="18" charset="0"/>
            </a:endParaRPr>
          </a:p>
        </p:txBody>
      </p:sp>
      <p:sp>
        <p:nvSpPr>
          <p:cNvPr id="14" name="Rectangle 5"/>
          <p:cNvSpPr>
            <a:spLocks noChangeArrowheads="1"/>
          </p:cNvSpPr>
          <p:nvPr/>
        </p:nvSpPr>
        <p:spPr bwMode="auto">
          <a:xfrm>
            <a:off x="639651" y="4724400"/>
            <a:ext cx="10439400" cy="16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3200" dirty="0" smtClean="0">
                <a:solidFill>
                  <a:srgbClr val="0000FF"/>
                </a:solidFill>
                <a:latin typeface="+mj-lt"/>
                <a:ea typeface="Calibri" pitchFamily="34" charset="0"/>
                <a:cs typeface="Times New Roman" pitchFamily="18" charset="0"/>
              </a:rPr>
              <a:t>9. </a:t>
            </a:r>
            <a:r>
              <a:rPr lang="vi-VN" altLang="en-US" sz="3200" dirty="0">
                <a:solidFill>
                  <a:srgbClr val="0000FF"/>
                </a:solidFill>
                <a:latin typeface="+mj-lt"/>
                <a:ea typeface="Calibri" pitchFamily="34" charset="0"/>
                <a:cs typeface="Times New Roman" pitchFamily="18" charset="0"/>
              </a:rPr>
              <a:t>Nồng độ oxygen và carbon dioxide ảnh hưởng đến quá trình hô hấp tế bào như thế nào? Điều gì sẽ xảy ra nếu cây bị ngập úng?</a:t>
            </a:r>
            <a:endParaRPr lang="en-GB" altLang="en-US" sz="3200" dirty="0">
              <a:solidFill>
                <a:srgbClr val="0000FF"/>
              </a:solidFill>
              <a:latin typeface="+mj-lt"/>
              <a:ea typeface="Calibri" pitchFamily="34" charset="0"/>
              <a:cs typeface="Times New Roman" pitchFamily="18" charset="0"/>
            </a:endParaRPr>
          </a:p>
        </p:txBody>
      </p:sp>
      <p:sp>
        <p:nvSpPr>
          <p:cNvPr id="6" name="Rectangle 6"/>
          <p:cNvSpPr>
            <a:spLocks noChangeArrowheads="1"/>
          </p:cNvSpPr>
          <p:nvPr/>
        </p:nvSpPr>
        <p:spPr bwMode="auto">
          <a:xfrm>
            <a:off x="304800" y="-37342"/>
            <a:ext cx="1143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4000" dirty="0">
                <a:solidFill>
                  <a:srgbClr val="C00000"/>
                </a:solidFill>
                <a:latin typeface="Times New Roman" panose="02020603050405020304" pitchFamily="18" charset="0"/>
                <a:cs typeface="Times New Roman" panose="02020603050405020304" pitchFamily="18" charset="0"/>
              </a:rPr>
              <a:t>Đ</a:t>
            </a:r>
            <a:r>
              <a:rPr lang="vi-VN" altLang="en-US" sz="4000" dirty="0">
                <a:solidFill>
                  <a:srgbClr val="C00000"/>
                </a:solidFill>
                <a:latin typeface="Times New Roman" panose="02020603050405020304" pitchFamily="18" charset="0"/>
                <a:cs typeface="Times New Roman" panose="02020603050405020304" pitchFamily="18" charset="0"/>
              </a:rPr>
              <a:t>ọc thông tin trong bảng 25.1, </a:t>
            </a:r>
            <a:r>
              <a:rPr lang="en-GB" altLang="en-US" sz="4000" dirty="0" err="1">
                <a:solidFill>
                  <a:srgbClr val="C00000"/>
                </a:solidFill>
                <a:latin typeface="Times New Roman" panose="02020603050405020304" pitchFamily="18" charset="0"/>
                <a:cs typeface="Times New Roman" panose="02020603050405020304" pitchFamily="18" charset="0"/>
              </a:rPr>
              <a:t>em</a:t>
            </a:r>
            <a:r>
              <a:rPr lang="en-GB" altLang="en-US" sz="4000" dirty="0">
                <a:solidFill>
                  <a:srgbClr val="C00000"/>
                </a:solidFill>
                <a:latin typeface="Times New Roman" panose="02020603050405020304" pitchFamily="18" charset="0"/>
                <a:cs typeface="Times New Roman" panose="02020603050405020304" pitchFamily="18" charset="0"/>
              </a:rPr>
              <a:t> </a:t>
            </a:r>
            <a:r>
              <a:rPr lang="en-GB" altLang="en-US" sz="4000" dirty="0" err="1">
                <a:solidFill>
                  <a:srgbClr val="C00000"/>
                </a:solidFill>
                <a:latin typeface="Times New Roman" panose="02020603050405020304" pitchFamily="18" charset="0"/>
                <a:cs typeface="Times New Roman" panose="02020603050405020304" pitchFamily="18" charset="0"/>
              </a:rPr>
              <a:t>hãy</a:t>
            </a:r>
            <a:r>
              <a:rPr lang="en-GB" altLang="en-US" sz="4000" dirty="0">
                <a:solidFill>
                  <a:srgbClr val="C00000"/>
                </a:solidFill>
                <a:latin typeface="Times New Roman" panose="02020603050405020304" pitchFamily="18" charset="0"/>
                <a:cs typeface="Times New Roman" panose="02020603050405020304" pitchFamily="18" charset="0"/>
              </a:rPr>
              <a:t> </a:t>
            </a:r>
            <a:r>
              <a:rPr lang="vi-VN" altLang="en-US" sz="4000" dirty="0">
                <a:solidFill>
                  <a:srgbClr val="C00000"/>
                </a:solidFill>
                <a:latin typeface="Times New Roman" panose="02020603050405020304" pitchFamily="18" charset="0"/>
                <a:cs typeface="Times New Roman" panose="02020603050405020304" pitchFamily="18" charset="0"/>
              </a:rPr>
              <a:t>nêu ảnh hưởng của một số yếu tố đến hô hấp tế bào</a:t>
            </a:r>
            <a:r>
              <a:rPr lang="en-US" altLang="en-US" sz="4000" dirty="0">
                <a:solidFill>
                  <a:srgbClr val="C00000"/>
                </a:solidFill>
                <a:latin typeface="Times New Roman" panose="02020603050405020304" pitchFamily="18" charset="0"/>
                <a:cs typeface="Times New Roman" panose="02020603050405020304" pitchFamily="18" charset="0"/>
              </a:rPr>
              <a:t>?</a:t>
            </a:r>
            <a:endParaRPr lang="en-GB" altLang="en-US" sz="4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1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auto">
          <a:xfrm>
            <a:off x="533400" y="63501"/>
            <a:ext cx="11049000"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solidFill>
                  <a:srgbClr val="0000FF"/>
                </a:solidFill>
                <a:latin typeface="Times New Roman" pitchFamily="18" charset="0"/>
                <a:ea typeface="Calibri" pitchFamily="34" charset="0"/>
                <a:cs typeface="Times New Roman" pitchFamily="18" charset="0"/>
              </a:rPr>
              <a:t>6.</a:t>
            </a:r>
            <a:r>
              <a:rPr lang="vi-VN" altLang="en-US" sz="2800" dirty="0" smtClean="0">
                <a:solidFill>
                  <a:srgbClr val="0000FF"/>
                </a:solidFill>
                <a:latin typeface="Times New Roman" pitchFamily="18" charset="0"/>
                <a:ea typeface="Calibri" pitchFamily="34" charset="0"/>
                <a:cs typeface="Times New Roman" pitchFamily="18" charset="0"/>
              </a:rPr>
              <a:t> </a:t>
            </a:r>
            <a:r>
              <a:rPr lang="vi-VN" altLang="en-US" sz="2800" dirty="0">
                <a:solidFill>
                  <a:srgbClr val="0000FF"/>
                </a:solidFill>
                <a:latin typeface="Times New Roman" pitchFamily="18" charset="0"/>
                <a:ea typeface="Calibri" pitchFamily="34" charset="0"/>
                <a:cs typeface="Times New Roman" pitchFamily="18" charset="0"/>
              </a:rPr>
              <a:t>Quá trình hô hấp tế bào có thể bị ảnh hưởng bởi yếu tố nào?</a:t>
            </a:r>
            <a:endParaRPr lang="en-GB" altLang="en-US" sz="2800" dirty="0">
              <a:solidFill>
                <a:srgbClr val="0000FF"/>
              </a:solidFill>
              <a:latin typeface="Times New Roman" pitchFamily="18" charset="0"/>
              <a:ea typeface="Calibri" pitchFamily="34" charset="0"/>
              <a:cs typeface="Times New Roman" pitchFamily="18" charset="0"/>
            </a:endParaRPr>
          </a:p>
        </p:txBody>
      </p:sp>
      <p:sp>
        <p:nvSpPr>
          <p:cNvPr id="19460" name="Rectangle 7"/>
          <p:cNvSpPr>
            <a:spLocks noChangeArrowheads="1"/>
          </p:cNvSpPr>
          <p:nvPr/>
        </p:nvSpPr>
        <p:spPr bwMode="auto">
          <a:xfrm>
            <a:off x="1447800" y="685800"/>
            <a:ext cx="10134600" cy="14754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vi-VN" altLang="en-US" sz="2800" dirty="0">
                <a:latin typeface="Times New Roman" pitchFamily="18" charset="0"/>
                <a:ea typeface="Calibri" pitchFamily="34" charset="0"/>
                <a:cs typeface="Times New Roman" pitchFamily="18" charset="0"/>
              </a:rPr>
              <a:t>Quá trình hô hấp tế bào có thể bị ảnh hưởng bởi một số yếu tố môi trường như nhiệt độ, hàm lượng nước, nồng độ oxygen, nồng độ carbon dioxide,...</a:t>
            </a:r>
            <a:endParaRPr lang="en-GB" altLang="en-US" sz="2800" dirty="0">
              <a:latin typeface="Times New Roman" pitchFamily="18" charset="0"/>
              <a:ea typeface="Calibri" pitchFamily="34" charset="0"/>
              <a:cs typeface="Times New Roman" pitchFamily="18" charset="0"/>
            </a:endParaRPr>
          </a:p>
        </p:txBody>
      </p:sp>
      <p:sp>
        <p:nvSpPr>
          <p:cNvPr id="9" name="Right Arrow 8"/>
          <p:cNvSpPr/>
          <p:nvPr/>
        </p:nvSpPr>
        <p:spPr>
          <a:xfrm>
            <a:off x="480391" y="840388"/>
            <a:ext cx="457200" cy="627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a:latin typeface="Times New Roman" pitchFamily="18" charset="0"/>
              <a:cs typeface="Times New Roman" pitchFamily="18" charset="0"/>
            </a:endParaRPr>
          </a:p>
        </p:txBody>
      </p:sp>
      <p:sp>
        <p:nvSpPr>
          <p:cNvPr id="19462" name="Rectangle 10"/>
          <p:cNvSpPr>
            <a:spLocks noChangeArrowheads="1"/>
          </p:cNvSpPr>
          <p:nvPr/>
        </p:nvSpPr>
        <p:spPr bwMode="auto">
          <a:xfrm>
            <a:off x="447261" y="2042566"/>
            <a:ext cx="9490364"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solidFill>
                  <a:srgbClr val="0000FF"/>
                </a:solidFill>
                <a:latin typeface="Times New Roman" pitchFamily="18" charset="0"/>
                <a:ea typeface="Calibri" pitchFamily="34" charset="0"/>
                <a:cs typeface="Times New Roman" pitchFamily="18" charset="0"/>
              </a:rPr>
              <a:t>7. </a:t>
            </a:r>
            <a:r>
              <a:rPr lang="vi-VN" altLang="en-US" sz="2800" dirty="0">
                <a:solidFill>
                  <a:srgbClr val="0000FF"/>
                </a:solidFill>
                <a:latin typeface="Times New Roman" pitchFamily="18" charset="0"/>
                <a:ea typeface="Calibri" pitchFamily="34" charset="0"/>
                <a:cs typeface="Times New Roman" pitchFamily="18" charset="0"/>
              </a:rPr>
              <a:t>Nhiệt độ ảnh hưởng như thế nào đến quá trình hô hấp tế bào?</a:t>
            </a:r>
            <a:endParaRPr lang="en-GB" altLang="en-US" sz="2800" dirty="0">
              <a:solidFill>
                <a:srgbClr val="0000FF"/>
              </a:solidFill>
              <a:latin typeface="Times New Roman" pitchFamily="18" charset="0"/>
              <a:ea typeface="Calibri" pitchFamily="34" charset="0"/>
              <a:cs typeface="Times New Roman" pitchFamily="18" charset="0"/>
            </a:endParaRPr>
          </a:p>
        </p:txBody>
      </p:sp>
      <p:sp>
        <p:nvSpPr>
          <p:cNvPr id="12" name="Right Arrow 11"/>
          <p:cNvSpPr/>
          <p:nvPr/>
        </p:nvSpPr>
        <p:spPr>
          <a:xfrm>
            <a:off x="480391" y="2821599"/>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a:latin typeface="Times New Roman" pitchFamily="18" charset="0"/>
              <a:cs typeface="Times New Roman" pitchFamily="18" charset="0"/>
            </a:endParaRPr>
          </a:p>
        </p:txBody>
      </p:sp>
      <p:sp>
        <p:nvSpPr>
          <p:cNvPr id="19464" name="Rectangle 13"/>
          <p:cNvSpPr>
            <a:spLocks noChangeArrowheads="1"/>
          </p:cNvSpPr>
          <p:nvPr/>
        </p:nvSpPr>
        <p:spPr bwMode="auto">
          <a:xfrm>
            <a:off x="1447800" y="2667000"/>
            <a:ext cx="9982200" cy="101438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vi-VN" altLang="en-US" sz="2800" dirty="0">
                <a:latin typeface="Times New Roman" pitchFamily="18" charset="0"/>
                <a:ea typeface="Calibri" pitchFamily="34" charset="0"/>
                <a:cs typeface="Times New Roman" pitchFamily="18" charset="0"/>
              </a:rPr>
              <a:t>Nhiệt độ ảnh hưởng đến quá trình hô hấp tế bào thông qua sự tác động đến các enzyme xúc tác phản ứng hóa học.</a:t>
            </a:r>
            <a:endParaRPr lang="en-GB" altLang="en-US" sz="2800" dirty="0">
              <a:latin typeface="Times New Roman" pitchFamily="18" charset="0"/>
              <a:ea typeface="Calibri" pitchFamily="34" charset="0"/>
              <a:cs typeface="Times New Roman" pitchFamily="18" charset="0"/>
            </a:endParaRPr>
          </a:p>
        </p:txBody>
      </p:sp>
      <p:sp>
        <p:nvSpPr>
          <p:cNvPr id="10" name="Rectangle 5"/>
          <p:cNvSpPr>
            <a:spLocks noChangeArrowheads="1"/>
          </p:cNvSpPr>
          <p:nvPr/>
        </p:nvSpPr>
        <p:spPr bwMode="auto">
          <a:xfrm>
            <a:off x="559904" y="3967797"/>
            <a:ext cx="11022496"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solidFill>
                  <a:srgbClr val="0000FF"/>
                </a:solidFill>
                <a:latin typeface="+mj-lt"/>
                <a:ea typeface="Calibri" pitchFamily="34" charset="0"/>
                <a:cs typeface="Times New Roman" pitchFamily="18" charset="0"/>
              </a:rPr>
              <a:t>8. </a:t>
            </a:r>
            <a:r>
              <a:rPr lang="vi-VN" altLang="en-US" sz="2800" dirty="0">
                <a:solidFill>
                  <a:srgbClr val="0000FF"/>
                </a:solidFill>
                <a:latin typeface="+mj-lt"/>
                <a:ea typeface="Calibri" pitchFamily="34" charset="0"/>
                <a:cs typeface="Times New Roman" pitchFamily="18" charset="0"/>
              </a:rPr>
              <a:t>Hàm lượng nước và cường độ hô hấp có mối quan hệ với nhau như thế nào? Giải thích</a:t>
            </a:r>
            <a:r>
              <a:rPr lang="en-US" altLang="en-US" sz="2800" dirty="0">
                <a:solidFill>
                  <a:srgbClr val="0000FF"/>
                </a:solidFill>
                <a:latin typeface="Times New Roman" panose="02020603050405020304" pitchFamily="18" charset="0"/>
                <a:ea typeface="Calibri" pitchFamily="34" charset="0"/>
                <a:cs typeface="Times New Roman" panose="02020603050405020304" pitchFamily="18" charset="0"/>
              </a:rPr>
              <a:t>?</a:t>
            </a:r>
            <a:endParaRPr lang="en-GB" altLang="en-US" sz="2800" dirty="0">
              <a:solidFill>
                <a:srgbClr val="0000FF"/>
              </a:solidFill>
              <a:latin typeface="Times New Roman" panose="02020603050405020304" pitchFamily="18" charset="0"/>
              <a:ea typeface="Calibri" pitchFamily="34" charset="0"/>
              <a:cs typeface="Times New Roman" panose="02020603050405020304" pitchFamily="18" charset="0"/>
            </a:endParaRPr>
          </a:p>
        </p:txBody>
      </p:sp>
      <p:sp>
        <p:nvSpPr>
          <p:cNvPr id="11" name="Rectangle 7"/>
          <p:cNvSpPr>
            <a:spLocks noChangeArrowheads="1"/>
          </p:cNvSpPr>
          <p:nvPr/>
        </p:nvSpPr>
        <p:spPr bwMode="auto">
          <a:xfrm>
            <a:off x="1447800" y="4997772"/>
            <a:ext cx="10134600" cy="193642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vi-VN" altLang="en-US" sz="2800" dirty="0">
                <a:latin typeface="+mj-lt"/>
                <a:ea typeface="Calibri" pitchFamily="34" charset="0"/>
                <a:cs typeface="Times New Roman" pitchFamily="18" charset="0"/>
              </a:rPr>
              <a:t>Cường độ hô hấp tỉ lệ thuận với hàm lượng nước trong tế bào, hàm lượng nước tăng thì hô hấp tế bào tăng. Do nước vừa là nguyên liệu, vừa là môi trường cho các phản ứng hóa học trong quá trình hô hấp tế bào.</a:t>
            </a:r>
            <a:endParaRPr lang="en-GB" altLang="en-US" sz="2800" dirty="0">
              <a:latin typeface="+mj-lt"/>
              <a:ea typeface="Calibri" pitchFamily="34" charset="0"/>
              <a:cs typeface="Times New Roman" pitchFamily="18" charset="0"/>
            </a:endParaRPr>
          </a:p>
        </p:txBody>
      </p:sp>
      <p:sp>
        <p:nvSpPr>
          <p:cNvPr id="13" name="Right Arrow 12"/>
          <p:cNvSpPr/>
          <p:nvPr/>
        </p:nvSpPr>
        <p:spPr>
          <a:xfrm>
            <a:off x="762000" y="5499725"/>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a:latin typeface="+mj-lt"/>
            </a:endParaRPr>
          </a:p>
        </p:txBody>
      </p:sp>
    </p:spTree>
    <p:extLst>
      <p:ext uri="{BB962C8B-B14F-4D97-AF65-F5344CB8AC3E}">
        <p14:creationId xmlns:p14="http://schemas.microsoft.com/office/powerpoint/2010/main" val="300226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barn(inVertical)">
                                      <p:cBhvr>
                                        <p:cTn id="10" dur="500"/>
                                        <p:tgtEl>
                                          <p:spTgt spid="194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464"/>
                                        </p:tgtEl>
                                        <p:attrNameLst>
                                          <p:attrName>style.visibility</p:attrName>
                                        </p:attrNameLst>
                                      </p:cBhvr>
                                      <p:to>
                                        <p:strVal val="visible"/>
                                      </p:to>
                                    </p:set>
                                    <p:animEffect transition="in" filter="barn(inVertical)">
                                      <p:cBhvr>
                                        <p:cTn id="18" dur="500"/>
                                        <p:tgtEl>
                                          <p:spTgt spid="1946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9" grpId="0" animBg="1"/>
      <p:bldP spid="12" grpId="0" animBg="1"/>
      <p:bldP spid="19464" grpId="0" animBg="1"/>
      <p:bldP spid="11"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228601" y="152400"/>
            <a:ext cx="10210800"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solidFill>
                  <a:srgbClr val="0000FF"/>
                </a:solidFill>
                <a:latin typeface="+mj-lt"/>
                <a:ea typeface="Calibri" pitchFamily="34" charset="0"/>
                <a:cs typeface="Times New Roman" pitchFamily="18" charset="0"/>
              </a:rPr>
              <a:t>9. </a:t>
            </a:r>
            <a:r>
              <a:rPr lang="vi-VN" altLang="en-US" sz="2800" dirty="0">
                <a:solidFill>
                  <a:srgbClr val="0000FF"/>
                </a:solidFill>
                <a:latin typeface="+mj-lt"/>
                <a:ea typeface="Calibri" pitchFamily="34" charset="0"/>
                <a:cs typeface="Times New Roman" pitchFamily="18" charset="0"/>
              </a:rPr>
              <a:t>Nồng độ oxygen và carbon dioxide ảnh hưởng đến quá trình hô hấp tế bào như thế nào? Điều gì sẽ xảy ra nếu cây bị ngập úng?</a:t>
            </a:r>
            <a:endParaRPr lang="en-GB" altLang="en-US" sz="2800" dirty="0">
              <a:solidFill>
                <a:srgbClr val="0000FF"/>
              </a:solidFill>
              <a:latin typeface="+mj-lt"/>
              <a:ea typeface="Calibri" pitchFamily="34" charset="0"/>
              <a:cs typeface="Times New Roman" pitchFamily="18" charset="0"/>
            </a:endParaRPr>
          </a:p>
        </p:txBody>
      </p:sp>
      <p:sp>
        <p:nvSpPr>
          <p:cNvPr id="21508" name="Rectangle 7"/>
          <p:cNvSpPr>
            <a:spLocks noChangeArrowheads="1"/>
          </p:cNvSpPr>
          <p:nvPr/>
        </p:nvSpPr>
        <p:spPr bwMode="auto">
          <a:xfrm>
            <a:off x="914400" y="1604354"/>
            <a:ext cx="11049000" cy="444705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vi-VN" altLang="en-US" sz="3600" dirty="0">
                <a:latin typeface="Times New Roman" panose="02020603050405020304" pitchFamily="18" charset="0"/>
                <a:ea typeface="Calibri" pitchFamily="34" charset="0"/>
                <a:cs typeface="Times New Roman" panose="02020603050405020304" pitchFamily="18" charset="0"/>
              </a:rPr>
              <a:t>- Nồng độ oxygen: oxygen là nguyên liệu của hô hấp nên khi nồng độ oxygen giảm thì cường độ hô hấp giảm.</a:t>
            </a:r>
            <a:endParaRPr lang="en-GB" altLang="en-US" sz="3600" dirty="0">
              <a:latin typeface="Times New Roman" panose="02020603050405020304" pitchFamily="18" charset="0"/>
              <a:ea typeface="Calibri" pitchFamily="34" charset="0"/>
              <a:cs typeface="Times New Roman" panose="02020603050405020304" pitchFamily="18" charset="0"/>
            </a:endParaRPr>
          </a:p>
          <a:p>
            <a:pPr algn="just">
              <a:lnSpc>
                <a:spcPct val="107000"/>
              </a:lnSpc>
              <a:spcAft>
                <a:spcPts val="800"/>
              </a:spcAft>
            </a:pPr>
            <a:r>
              <a:rPr lang="vi-VN" altLang="en-US" sz="3600" dirty="0">
                <a:latin typeface="Times New Roman" panose="02020603050405020304" pitchFamily="18" charset="0"/>
                <a:ea typeface="Calibri" pitchFamily="34" charset="0"/>
                <a:cs typeface="Times New Roman" panose="02020603050405020304" pitchFamily="18" charset="0"/>
              </a:rPr>
              <a:t>- Nồng độ carbon dioxide: khi nồng độ carbon dioxide tăng sẽ ức chế quá trình hô hấp.</a:t>
            </a:r>
            <a:endParaRPr lang="en-GB" altLang="en-US" sz="3600" dirty="0">
              <a:latin typeface="Times New Roman" panose="02020603050405020304" pitchFamily="18" charset="0"/>
              <a:ea typeface="Calibri" pitchFamily="34" charset="0"/>
              <a:cs typeface="Times New Roman" panose="02020603050405020304" pitchFamily="18" charset="0"/>
            </a:endParaRPr>
          </a:p>
          <a:p>
            <a:pPr algn="just">
              <a:lnSpc>
                <a:spcPct val="107000"/>
              </a:lnSpc>
              <a:spcAft>
                <a:spcPts val="800"/>
              </a:spcAft>
            </a:pPr>
            <a:r>
              <a:rPr lang="vi-VN" altLang="en-US" sz="3600" dirty="0">
                <a:latin typeface="Times New Roman" panose="02020603050405020304" pitchFamily="18" charset="0"/>
                <a:ea typeface="Calibri" pitchFamily="34" charset="0"/>
                <a:cs typeface="Times New Roman" panose="02020603050405020304" pitchFamily="18" charset="0"/>
              </a:rPr>
              <a:t>- Khi cây bị ngập úng rễ, cây sẽ bị thiếu oxygen nên không thực hiện được quá trình hô hấp tế bào dẫn đến rễ chết và không được phục hồi, cây chết.</a:t>
            </a:r>
            <a:endParaRPr lang="en-GB" altLang="en-US" sz="3600" dirty="0">
              <a:latin typeface="Times New Roman" panose="02020603050405020304" pitchFamily="18" charset="0"/>
              <a:ea typeface="Calibri" pitchFamily="34" charset="0"/>
              <a:cs typeface="Times New Roman" panose="02020603050405020304" pitchFamily="18" charset="0"/>
            </a:endParaRPr>
          </a:p>
        </p:txBody>
      </p:sp>
      <p:sp>
        <p:nvSpPr>
          <p:cNvPr id="9" name="Right Arrow 8"/>
          <p:cNvSpPr/>
          <p:nvPr/>
        </p:nvSpPr>
        <p:spPr>
          <a:xfrm>
            <a:off x="0" y="2799179"/>
            <a:ext cx="765314" cy="2057400"/>
          </a:xfrm>
          <a:prstGeom prst="rightArrow">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753851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barn(inVertical)">
                                      <p:cBhvr>
                                        <p:cTn id="10"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614430" y="762000"/>
            <a:ext cx="1082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3600" dirty="0" smtClean="0">
                <a:solidFill>
                  <a:srgbClr val="C00000"/>
                </a:solidFill>
                <a:cs typeface="Times New Roman" pitchFamily="18" charset="0"/>
              </a:rPr>
              <a:t> </a:t>
            </a:r>
            <a:r>
              <a:rPr lang="en-GB" altLang="en-US" sz="3600" dirty="0" err="1">
                <a:solidFill>
                  <a:srgbClr val="C00000"/>
                </a:solidFill>
                <a:cs typeface="Times New Roman" pitchFamily="18" charset="0"/>
              </a:rPr>
              <a:t>Em</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hãy</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nêu</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một</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số</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yếu</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tố</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ảnh</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hưởng</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đến</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hô</a:t>
            </a:r>
            <a:r>
              <a:rPr lang="en-GB" altLang="en-US" sz="3600" dirty="0">
                <a:solidFill>
                  <a:srgbClr val="C00000"/>
                </a:solidFill>
                <a:cs typeface="Times New Roman" pitchFamily="18" charset="0"/>
              </a:rPr>
              <a:t> </a:t>
            </a:r>
            <a:r>
              <a:rPr lang="en-GB" altLang="en-US" sz="3600" dirty="0" err="1">
                <a:solidFill>
                  <a:srgbClr val="C00000"/>
                </a:solidFill>
                <a:cs typeface="Times New Roman" pitchFamily="18" charset="0"/>
              </a:rPr>
              <a:t>hấp</a:t>
            </a:r>
            <a:r>
              <a:rPr lang="en-GB" altLang="en-US" sz="3600" dirty="0">
                <a:solidFill>
                  <a:srgbClr val="C00000"/>
                </a:solidFill>
                <a:cs typeface="Times New Roman" pitchFamily="18" charset="0"/>
              </a:rPr>
              <a:t> </a:t>
            </a:r>
            <a:r>
              <a:rPr lang="en-GB" altLang="en-US" sz="3600" dirty="0" err="1" smtClean="0">
                <a:solidFill>
                  <a:srgbClr val="C00000"/>
                </a:solidFill>
                <a:cs typeface="Times New Roman" pitchFamily="18" charset="0"/>
              </a:rPr>
              <a:t>tế</a:t>
            </a:r>
            <a:r>
              <a:rPr lang="en-GB" altLang="en-US" sz="3600" dirty="0">
                <a:solidFill>
                  <a:srgbClr val="C00000"/>
                </a:solidFill>
                <a:cs typeface="Times New Roman" pitchFamily="18" charset="0"/>
              </a:rPr>
              <a:t> </a:t>
            </a:r>
            <a:r>
              <a:rPr lang="en-GB" altLang="en-US" sz="3600" dirty="0" err="1" smtClean="0">
                <a:solidFill>
                  <a:srgbClr val="C00000"/>
                </a:solidFill>
                <a:cs typeface="Times New Roman" pitchFamily="18" charset="0"/>
              </a:rPr>
              <a:t>bào</a:t>
            </a:r>
            <a:r>
              <a:rPr lang="en-GB" altLang="en-US" sz="3600" dirty="0">
                <a:solidFill>
                  <a:srgbClr val="C00000"/>
                </a:solidFill>
                <a:cs typeface="Times New Roman" pitchFamily="18" charset="0"/>
              </a:rPr>
              <a:t>?</a:t>
            </a:r>
          </a:p>
        </p:txBody>
      </p:sp>
      <p:sp>
        <p:nvSpPr>
          <p:cNvPr id="7" name="TextBox 7"/>
          <p:cNvSpPr txBox="1">
            <a:spLocks noChangeArrowheads="1"/>
          </p:cNvSpPr>
          <p:nvPr/>
        </p:nvSpPr>
        <p:spPr bwMode="auto">
          <a:xfrm>
            <a:off x="1580882" y="2483246"/>
            <a:ext cx="10001518" cy="2800767"/>
          </a:xfrm>
          <a:prstGeom prst="rect">
            <a:avLst/>
          </a:prstGeom>
          <a:ln/>
          <a:extLst/>
        </p:spPr>
        <p:style>
          <a:lnRef idx="1">
            <a:schemeClr val="accent2"/>
          </a:lnRef>
          <a:fillRef idx="3">
            <a:schemeClr val="accent2"/>
          </a:fillRef>
          <a:effectRef idx="2">
            <a:schemeClr val="accent2"/>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4400" dirty="0" err="1" smtClean="0">
                <a:solidFill>
                  <a:srgbClr val="FFFF00"/>
                </a:solidFill>
                <a:cs typeface="Times New Roman" pitchFamily="18" charset="0"/>
              </a:rPr>
              <a:t>Cường</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độ</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của</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quá</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trình</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hô</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hấp</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tế</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bào</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ảnh</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hưởng</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bởi</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một</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số</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yếu</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tố</a:t>
            </a:r>
            <a:r>
              <a:rPr lang="en-GB" altLang="en-US" sz="4400" dirty="0" smtClean="0">
                <a:solidFill>
                  <a:srgbClr val="FFFF00"/>
                </a:solidFill>
                <a:cs typeface="Times New Roman" pitchFamily="18" charset="0"/>
              </a:rPr>
              <a:t>  </a:t>
            </a:r>
            <a:r>
              <a:rPr lang="en-GB" altLang="en-US" sz="4400" dirty="0" err="1" smtClean="0">
                <a:solidFill>
                  <a:srgbClr val="FFFF00"/>
                </a:solidFill>
                <a:cs typeface="Times New Roman" pitchFamily="18" charset="0"/>
              </a:rPr>
              <a:t>như</a:t>
            </a:r>
            <a:r>
              <a:rPr lang="en-GB" altLang="en-US" sz="4400" dirty="0" smtClean="0">
                <a:solidFill>
                  <a:srgbClr val="FFFF00"/>
                </a:solidFill>
                <a:cs typeface="Times New Roman" pitchFamily="18" charset="0"/>
              </a:rPr>
              <a:t> </a:t>
            </a:r>
            <a:r>
              <a:rPr lang="en-GB" altLang="en-US" sz="4400" dirty="0" err="1">
                <a:solidFill>
                  <a:srgbClr val="FFFF00"/>
                </a:solidFill>
                <a:cs typeface="Times New Roman" pitchFamily="18" charset="0"/>
              </a:rPr>
              <a:t>nhiệt</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độ</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hàm</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lượng</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nước</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nồng</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độ</a:t>
            </a:r>
            <a:r>
              <a:rPr lang="en-GB" altLang="en-US" sz="4400" dirty="0">
                <a:solidFill>
                  <a:srgbClr val="FFFF00"/>
                </a:solidFill>
                <a:cs typeface="Times New Roman" pitchFamily="18" charset="0"/>
              </a:rPr>
              <a:t> oxygen, </a:t>
            </a:r>
            <a:r>
              <a:rPr lang="en-GB" altLang="en-US" sz="4400" dirty="0" err="1">
                <a:solidFill>
                  <a:srgbClr val="FFFF00"/>
                </a:solidFill>
                <a:cs typeface="Times New Roman" pitchFamily="18" charset="0"/>
              </a:rPr>
              <a:t>nồng</a:t>
            </a:r>
            <a:r>
              <a:rPr lang="en-GB" altLang="en-US" sz="4400" dirty="0">
                <a:solidFill>
                  <a:srgbClr val="FFFF00"/>
                </a:solidFill>
                <a:cs typeface="Times New Roman" pitchFamily="18" charset="0"/>
              </a:rPr>
              <a:t> </a:t>
            </a:r>
            <a:r>
              <a:rPr lang="en-GB" altLang="en-US" sz="4400" dirty="0" err="1">
                <a:solidFill>
                  <a:srgbClr val="FFFF00"/>
                </a:solidFill>
                <a:cs typeface="Times New Roman" pitchFamily="18" charset="0"/>
              </a:rPr>
              <a:t>độ</a:t>
            </a:r>
            <a:r>
              <a:rPr lang="en-GB" altLang="en-US" sz="4400" dirty="0">
                <a:solidFill>
                  <a:srgbClr val="FFFF00"/>
                </a:solidFill>
                <a:cs typeface="Times New Roman" pitchFamily="18" charset="0"/>
              </a:rPr>
              <a:t> carbon dioxide.</a:t>
            </a:r>
          </a:p>
        </p:txBody>
      </p:sp>
      <p:sp>
        <p:nvSpPr>
          <p:cNvPr id="8" name="Right Arrow 7"/>
          <p:cNvSpPr/>
          <p:nvPr/>
        </p:nvSpPr>
        <p:spPr>
          <a:xfrm>
            <a:off x="114837" y="2327532"/>
            <a:ext cx="1295400" cy="163486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GB" sz="2400" dirty="0" err="1" smtClean="0">
                <a:latin typeface="Times New Roman" pitchFamily="18" charset="0"/>
                <a:cs typeface="Times New Roman" pitchFamily="18" charset="0"/>
              </a:rPr>
              <a:t>Tiểu</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kết</a:t>
            </a:r>
            <a:endParaRPr lang="en-GB" sz="2400" dirty="0">
              <a:latin typeface="Times New Roman" pitchFamily="18" charset="0"/>
              <a:cs typeface="Times New Roman" pitchFamily="18" charset="0"/>
            </a:endParaRPr>
          </a:p>
        </p:txBody>
      </p:sp>
      <p:pic>
        <p:nvPicPr>
          <p:cNvPr id="1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3607"/>
            <a:ext cx="462030" cy="99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5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851079" y="26184"/>
            <a:ext cx="105027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4000" dirty="0" smtClean="0">
                <a:solidFill>
                  <a:srgbClr val="FF0000"/>
                </a:solidFill>
                <a:latin typeface="+mj-lt"/>
                <a:cs typeface="Calibri" pitchFamily="34" charset="0"/>
              </a:rPr>
              <a:t> </a:t>
            </a:r>
            <a:r>
              <a:rPr lang="vi-VN" altLang="en-US" sz="4000" dirty="0">
                <a:solidFill>
                  <a:srgbClr val="FF0000"/>
                </a:solidFill>
                <a:latin typeface="+mj-lt"/>
                <a:cs typeface="Calibri" pitchFamily="34" charset="0"/>
              </a:rPr>
              <a:t>Vì sao trước khi gieo, người ta thường ngâm hạt trong nước ấm (khoảng 40</a:t>
            </a:r>
            <a:r>
              <a:rPr lang="vi-VN" altLang="en-US" sz="4000" spc="-150" baseline="30000" dirty="0">
                <a:solidFill>
                  <a:srgbClr val="FF0000"/>
                </a:solidFill>
                <a:latin typeface="+mj-lt"/>
                <a:cs typeface="Calibri" pitchFamily="34" charset="0"/>
              </a:rPr>
              <a:t>o</a:t>
            </a:r>
            <a:r>
              <a:rPr lang="vi-VN" altLang="en-US" sz="4000" dirty="0">
                <a:solidFill>
                  <a:srgbClr val="FF0000"/>
                </a:solidFill>
                <a:latin typeface="+mj-lt"/>
                <a:cs typeface="Calibri" pitchFamily="34" charset="0"/>
              </a:rPr>
              <a:t>C)?</a:t>
            </a:r>
            <a:endParaRPr lang="en-GB" altLang="en-US" sz="4000" dirty="0">
              <a:solidFill>
                <a:srgbClr val="FF0000"/>
              </a:solidFill>
              <a:latin typeface="+mj-lt"/>
            </a:endParaRPr>
          </a:p>
        </p:txBody>
      </p:sp>
      <p:sp>
        <p:nvSpPr>
          <p:cNvPr id="24580" name="Rectangle 7"/>
          <p:cNvSpPr>
            <a:spLocks noChangeArrowheads="1"/>
          </p:cNvSpPr>
          <p:nvPr/>
        </p:nvSpPr>
        <p:spPr bwMode="auto">
          <a:xfrm>
            <a:off x="1355501" y="1752600"/>
            <a:ext cx="9982200" cy="4005071"/>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07000"/>
              </a:lnSpc>
              <a:spcAft>
                <a:spcPts val="800"/>
              </a:spcAft>
            </a:pPr>
            <a:r>
              <a:rPr lang="vi-VN" altLang="en-US" sz="4800" dirty="0">
                <a:latin typeface="+mj-lt"/>
                <a:ea typeface="Calibri" pitchFamily="34" charset="0"/>
                <a:cs typeface="Times New Roman" pitchFamily="18" charset="0"/>
              </a:rPr>
              <a:t>Ngâm hạt trong nước ấm để làm tăng nhiệt độ và độ ẩm. Nhờ đó, làm tăng tốc độ hô hấp tế bào, kích thích hạt nảy mầm nhanh hơn và tỉ lệ nảy mầm cao hơn.</a:t>
            </a:r>
            <a:endParaRPr lang="en-GB" altLang="en-US" sz="4800" dirty="0">
              <a:latin typeface="+mj-lt"/>
              <a:ea typeface="Calibri" pitchFamily="34" charset="0"/>
              <a:cs typeface="Times New Roman" pitchFamily="18" charset="0"/>
            </a:endParaRPr>
          </a:p>
        </p:txBody>
      </p:sp>
      <p:sp>
        <p:nvSpPr>
          <p:cNvPr id="9" name="Right Arrow 8"/>
          <p:cNvSpPr/>
          <p:nvPr/>
        </p:nvSpPr>
        <p:spPr>
          <a:xfrm>
            <a:off x="381000" y="2819400"/>
            <a:ext cx="914400" cy="1600200"/>
          </a:xfrm>
          <a:prstGeom prst="rightArrow">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GB" sz="280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3607"/>
            <a:ext cx="462030" cy="99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103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arn(inVertical)">
                                      <p:cBhvr>
                                        <p:cTn id="7" dur="5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barn(inVertical)">
                                      <p:cBhvr>
                                        <p:cTn id="15"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ChangeArrowheads="1"/>
          </p:cNvSpPr>
          <p:nvPr/>
        </p:nvSpPr>
        <p:spPr bwMode="auto">
          <a:xfrm>
            <a:off x="413150" y="950894"/>
            <a:ext cx="110930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smtClean="0">
                <a:latin typeface="Times New Roman" pitchFamily="18" charset="0"/>
                <a:cs typeface="Times New Roman" pitchFamily="18" charset="0"/>
              </a:rPr>
              <a:t>10.</a:t>
            </a:r>
            <a:r>
              <a:rPr lang="vi-VN" altLang="en-US" sz="2800" dirty="0" smtClean="0">
                <a:latin typeface="Times New Roman" pitchFamily="18" charset="0"/>
                <a:cs typeface="Times New Roman" pitchFamily="18" charset="0"/>
              </a:rPr>
              <a:t> </a:t>
            </a:r>
            <a:r>
              <a:rPr lang="vi-VN" altLang="en-US" sz="2800" dirty="0">
                <a:latin typeface="Times New Roman" pitchFamily="18" charset="0"/>
                <a:cs typeface="Times New Roman" pitchFamily="18" charset="0"/>
              </a:rPr>
              <a:t>Vì sao hô hấp tế bào gây ảnh hưởng đến hiệu quả của quá trình bảo quản lương thực, thực phẩm?</a:t>
            </a:r>
            <a:endParaRPr lang="en-GB" altLang="en-US" sz="2800" dirty="0">
              <a:latin typeface="Times New Roman" pitchFamily="18" charset="0"/>
              <a:cs typeface="Times New Roman" pitchFamily="18" charset="0"/>
            </a:endParaRPr>
          </a:p>
        </p:txBody>
      </p:sp>
      <p:sp>
        <p:nvSpPr>
          <p:cNvPr id="26630" name="Rectangle 10"/>
          <p:cNvSpPr>
            <a:spLocks noChangeArrowheads="1"/>
          </p:cNvSpPr>
          <p:nvPr/>
        </p:nvSpPr>
        <p:spPr bwMode="auto">
          <a:xfrm>
            <a:off x="413150" y="1891198"/>
            <a:ext cx="11093050"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solidFill>
                  <a:srgbClr val="FF0000"/>
                </a:solidFill>
                <a:latin typeface="Times New Roman" pitchFamily="18" charset="0"/>
                <a:ea typeface="Calibri" pitchFamily="34" charset="0"/>
                <a:cs typeface="Times New Roman" pitchFamily="18" charset="0"/>
              </a:rPr>
              <a:t>11.</a:t>
            </a:r>
            <a:r>
              <a:rPr lang="vi-VN" altLang="en-US" sz="2800" dirty="0" smtClean="0">
                <a:solidFill>
                  <a:srgbClr val="FF0000"/>
                </a:solidFill>
                <a:latin typeface="Times New Roman" pitchFamily="18" charset="0"/>
                <a:ea typeface="Calibri" pitchFamily="34" charset="0"/>
                <a:cs typeface="Times New Roman" pitchFamily="18" charset="0"/>
              </a:rPr>
              <a:t> </a:t>
            </a:r>
            <a:r>
              <a:rPr lang="vi-VN" altLang="en-US" sz="2800" dirty="0">
                <a:solidFill>
                  <a:srgbClr val="FF0000"/>
                </a:solidFill>
                <a:latin typeface="Times New Roman" pitchFamily="18" charset="0"/>
                <a:ea typeface="Calibri" pitchFamily="34" charset="0"/>
                <a:cs typeface="Times New Roman" pitchFamily="18" charset="0"/>
              </a:rPr>
              <a:t>Kể tên một số biện pháp được sử dụng để bảo quản lương thực, thực phẩm. Hiện nay, gia đình em đang áp dụng những biện pháp bảo quản nào?</a:t>
            </a:r>
            <a:endParaRPr lang="en-GB" altLang="en-US" sz="2800" dirty="0">
              <a:solidFill>
                <a:srgbClr val="FF0000"/>
              </a:solidFill>
              <a:latin typeface="Times New Roman" pitchFamily="18" charset="0"/>
              <a:ea typeface="Calibri" pitchFamily="34" charset="0"/>
              <a:cs typeface="Times New Roman" pitchFamily="18" charset="0"/>
            </a:endParaRPr>
          </a:p>
        </p:txBody>
      </p:sp>
      <p:sp>
        <p:nvSpPr>
          <p:cNvPr id="10" name="Rectangle 5"/>
          <p:cNvSpPr>
            <a:spLocks noChangeArrowheads="1"/>
          </p:cNvSpPr>
          <p:nvPr/>
        </p:nvSpPr>
        <p:spPr bwMode="auto">
          <a:xfrm>
            <a:off x="449544" y="3024272"/>
            <a:ext cx="10848528"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latin typeface="Times New Roman" pitchFamily="18" charset="0"/>
                <a:ea typeface="Calibri" pitchFamily="34" charset="0"/>
                <a:cs typeface="Times New Roman" pitchFamily="18" charset="0"/>
              </a:rPr>
              <a:t>12.</a:t>
            </a:r>
            <a:r>
              <a:rPr lang="vi-VN" altLang="en-US" sz="2800" dirty="0" smtClean="0">
                <a:latin typeface="Times New Roman" pitchFamily="18" charset="0"/>
                <a:ea typeface="Calibri" pitchFamily="34" charset="0"/>
                <a:cs typeface="Times New Roman" pitchFamily="18" charset="0"/>
              </a:rPr>
              <a:t> </a:t>
            </a:r>
            <a:r>
              <a:rPr lang="vi-VN" altLang="en-US" sz="2800" dirty="0">
                <a:latin typeface="Times New Roman" pitchFamily="18" charset="0"/>
                <a:ea typeface="Calibri" pitchFamily="34" charset="0"/>
                <a:cs typeface="Times New Roman" pitchFamily="18" charset="0"/>
              </a:rPr>
              <a:t>Vì sao các loại hạt được đem phơi khô trước khi đưa vào kho bảo quản?</a:t>
            </a:r>
            <a:endParaRPr lang="en-GB" altLang="en-US" sz="2800" dirty="0">
              <a:latin typeface="Times New Roman" pitchFamily="18" charset="0"/>
              <a:ea typeface="Calibri" pitchFamily="34" charset="0"/>
              <a:cs typeface="Times New Roman" pitchFamily="18" charset="0"/>
            </a:endParaRPr>
          </a:p>
        </p:txBody>
      </p:sp>
      <p:sp>
        <p:nvSpPr>
          <p:cNvPr id="11" name="Rectangle 10"/>
          <p:cNvSpPr>
            <a:spLocks noChangeArrowheads="1"/>
          </p:cNvSpPr>
          <p:nvPr/>
        </p:nvSpPr>
        <p:spPr bwMode="auto">
          <a:xfrm>
            <a:off x="413150" y="4038600"/>
            <a:ext cx="11016850" cy="10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en-US" altLang="en-US" sz="2800" dirty="0" smtClean="0">
                <a:solidFill>
                  <a:srgbClr val="FF0000"/>
                </a:solidFill>
                <a:latin typeface="Times New Roman" pitchFamily="18" charset="0"/>
                <a:ea typeface="Calibri" pitchFamily="34" charset="0"/>
                <a:cs typeface="Times New Roman" pitchFamily="18" charset="0"/>
              </a:rPr>
              <a:t>13.</a:t>
            </a:r>
            <a:r>
              <a:rPr lang="vi-VN" altLang="en-US" sz="2800" dirty="0" smtClean="0">
                <a:solidFill>
                  <a:srgbClr val="FF0000"/>
                </a:solidFill>
                <a:latin typeface="Times New Roman" pitchFamily="18" charset="0"/>
                <a:ea typeface="Calibri" pitchFamily="34" charset="0"/>
                <a:cs typeface="Times New Roman" pitchFamily="18" charset="0"/>
              </a:rPr>
              <a:t> </a:t>
            </a:r>
            <a:r>
              <a:rPr lang="vi-VN" altLang="en-US" sz="2800" dirty="0">
                <a:solidFill>
                  <a:srgbClr val="FF0000"/>
                </a:solidFill>
                <a:latin typeface="Times New Roman" pitchFamily="18" charset="0"/>
                <a:ea typeface="Calibri" pitchFamily="34" charset="0"/>
                <a:cs typeface="Times New Roman" pitchFamily="18" charset="0"/>
              </a:rPr>
              <a:t>Em hãy cho biết cơ sở khoa học của việc bảo quản lương thực, thực phẩm ở nồng độ carbon dioxide cao và nồng độ oxygen thấp</a:t>
            </a:r>
            <a:r>
              <a:rPr lang="en-US" altLang="en-US" sz="2800" dirty="0">
                <a:solidFill>
                  <a:srgbClr val="FF0000"/>
                </a:solidFill>
                <a:latin typeface="Times New Roman" pitchFamily="18" charset="0"/>
                <a:ea typeface="Calibri" pitchFamily="34" charset="0"/>
                <a:cs typeface="Times New Roman" pitchFamily="18" charset="0"/>
              </a:rPr>
              <a:t>?</a:t>
            </a:r>
            <a:endParaRPr lang="en-GB" altLang="en-US" sz="2800" dirty="0">
              <a:solidFill>
                <a:srgbClr val="FF0000"/>
              </a:solidFill>
              <a:latin typeface="Times New Roman" pitchFamily="18" charset="0"/>
              <a:ea typeface="Calibri" pitchFamily="34" charset="0"/>
              <a:cs typeface="Times New Roman" pitchFamily="18" charset="0"/>
            </a:endParaRPr>
          </a:p>
        </p:txBody>
      </p:sp>
      <p:sp>
        <p:nvSpPr>
          <p:cNvPr id="12" name="Rectangle 11"/>
          <p:cNvSpPr>
            <a:spLocks noChangeArrowheads="1"/>
          </p:cNvSpPr>
          <p:nvPr/>
        </p:nvSpPr>
        <p:spPr bwMode="auto">
          <a:xfrm>
            <a:off x="413150" y="5164850"/>
            <a:ext cx="11181456" cy="147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en-US" sz="2800" dirty="0" smtClean="0">
                <a:latin typeface="Times New Roman" pitchFamily="18" charset="0"/>
                <a:ea typeface="Calibri" pitchFamily="34" charset="0"/>
                <a:cs typeface="Times New Roman" pitchFamily="18" charset="0"/>
              </a:rPr>
              <a:t>14.</a:t>
            </a:r>
            <a:r>
              <a:rPr lang="vi-VN" sz="2800" dirty="0" smtClean="0">
                <a:latin typeface="Times New Roman" pitchFamily="18" charset="0"/>
                <a:ea typeface="Calibri" pitchFamily="34" charset="0"/>
                <a:cs typeface="Times New Roman" pitchFamily="18" charset="0"/>
              </a:rPr>
              <a:t> </a:t>
            </a:r>
            <a:r>
              <a:rPr lang="vi-VN" sz="2800" dirty="0">
                <a:latin typeface="Times New Roman" pitchFamily="18" charset="0"/>
                <a:ea typeface="Calibri" pitchFamily="34" charset="0"/>
                <a:cs typeface="Times New Roman" pitchFamily="18" charset="0"/>
              </a:rPr>
              <a:t>Em hãy chọn biện pháp bảo quản phù hợp cho các loại lương thực, thực phẩm sau: rau lang, quả nho, củ cà rốt, hạt thóc, hạt ngô, thịt heo, quả táo, thịt bò, hạt lạc</a:t>
            </a:r>
            <a:r>
              <a:rPr lang="en-US" sz="2800" dirty="0">
                <a:latin typeface="Times New Roman" pitchFamily="18" charset="0"/>
                <a:ea typeface="Calibri" pitchFamily="34" charset="0"/>
                <a:cs typeface="Times New Roman" pitchFamily="18" charset="0"/>
              </a:rPr>
              <a:t>?</a:t>
            </a:r>
            <a:endParaRPr lang="en-GB" sz="2800" dirty="0">
              <a:latin typeface="Times New Roman" pitchFamily="18" charset="0"/>
              <a:ea typeface="Calibri" pitchFamily="34" charset="0"/>
              <a:cs typeface="Times New Roman" pitchFamily="18" charset="0"/>
            </a:endParaRPr>
          </a:p>
        </p:txBody>
      </p:sp>
      <p:sp>
        <p:nvSpPr>
          <p:cNvPr id="13" name="Rectangle 12"/>
          <p:cNvSpPr>
            <a:spLocks noChangeArrowheads="1"/>
          </p:cNvSpPr>
          <p:nvPr/>
        </p:nvSpPr>
        <p:spPr bwMode="auto">
          <a:xfrm>
            <a:off x="92275" y="99893"/>
            <a:ext cx="11658600" cy="523220"/>
          </a:xfrm>
          <a:prstGeom prst="rect">
            <a:avLst/>
          </a:prstGeom>
          <a:ln/>
          <a:extLst/>
        </p:spPr>
        <p:style>
          <a:lnRef idx="1">
            <a:schemeClr val="accent5"/>
          </a:lnRef>
          <a:fillRef idx="3">
            <a:schemeClr val="accent5"/>
          </a:fillRef>
          <a:effectRef idx="2">
            <a:schemeClr val="accent5"/>
          </a:effectRef>
          <a:fontRef idx="minor">
            <a:schemeClr val="lt1"/>
          </a:fontRef>
        </p:style>
        <p:txBody>
          <a:bodyPr wrap="square">
            <a:spAutoFit/>
          </a:bodyPr>
          <a:lstStyle/>
          <a:p>
            <a:pPr indent="254000">
              <a:spcAft>
                <a:spcPts val="500"/>
              </a:spcAft>
              <a:tabLst>
                <a:tab pos="503238" algn="l"/>
              </a:tabLst>
            </a:pPr>
            <a:r>
              <a:rPr lang="en-GB" sz="2800" dirty="0" smtClean="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Tìm</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hiểu</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mối</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quan</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hệ</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giữa</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hô</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hấp</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tế</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bào</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và</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bảo</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quản</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lương</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thực</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thực</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phẩm</a:t>
            </a:r>
            <a:endParaRPr lang="en-GB" sz="2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2140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1000"/>
                                        <p:tgtEl>
                                          <p:spTgt spid="26627"/>
                                        </p:tgtEl>
                                      </p:cBhvr>
                                    </p:animEffect>
                                    <p:anim calcmode="lin" valueType="num">
                                      <p:cBhvr>
                                        <p:cTn id="8" dur="1000" fill="hold"/>
                                        <p:tgtEl>
                                          <p:spTgt spid="26627"/>
                                        </p:tgtEl>
                                        <p:attrNameLst>
                                          <p:attrName>ppt_x</p:attrName>
                                        </p:attrNameLst>
                                      </p:cBhvr>
                                      <p:tavLst>
                                        <p:tav tm="0">
                                          <p:val>
                                            <p:strVal val="#ppt_x"/>
                                          </p:val>
                                        </p:tav>
                                        <p:tav tm="100000">
                                          <p:val>
                                            <p:strVal val="#ppt_x"/>
                                          </p:val>
                                        </p:tav>
                                      </p:tavLst>
                                    </p:anim>
                                    <p:anim calcmode="lin" valueType="num">
                                      <p:cBhvr>
                                        <p:cTn id="9" dur="1000" fill="hold"/>
                                        <p:tgtEl>
                                          <p:spTgt spid="266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630"/>
                                        </p:tgtEl>
                                        <p:attrNameLst>
                                          <p:attrName>style.visibility</p:attrName>
                                        </p:attrNameLst>
                                      </p:cBhvr>
                                      <p:to>
                                        <p:strVal val="visible"/>
                                      </p:to>
                                    </p:set>
                                    <p:animEffect transition="in" filter="fade">
                                      <p:cBhvr>
                                        <p:cTn id="14" dur="1000"/>
                                        <p:tgtEl>
                                          <p:spTgt spid="26630"/>
                                        </p:tgtEl>
                                      </p:cBhvr>
                                    </p:animEffect>
                                    <p:anim calcmode="lin" valueType="num">
                                      <p:cBhvr>
                                        <p:cTn id="15" dur="1000" fill="hold"/>
                                        <p:tgtEl>
                                          <p:spTgt spid="26630"/>
                                        </p:tgtEl>
                                        <p:attrNameLst>
                                          <p:attrName>ppt_x</p:attrName>
                                        </p:attrNameLst>
                                      </p:cBhvr>
                                      <p:tavLst>
                                        <p:tav tm="0">
                                          <p:val>
                                            <p:strVal val="#ppt_x"/>
                                          </p:val>
                                        </p:tav>
                                        <p:tav tm="100000">
                                          <p:val>
                                            <p:strVal val="#ppt_x"/>
                                          </p:val>
                                        </p:tav>
                                      </p:tavLst>
                                    </p:anim>
                                    <p:anim calcmode="lin" valueType="num">
                                      <p:cBhvr>
                                        <p:cTn id="16" dur="1000" fill="hold"/>
                                        <p:tgtEl>
                                          <p:spTgt spid="266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30"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ChangeArrowheads="1"/>
          </p:cNvSpPr>
          <p:nvPr/>
        </p:nvSpPr>
        <p:spPr bwMode="auto">
          <a:xfrm>
            <a:off x="495300" y="228600"/>
            <a:ext cx="11277600" cy="1200329"/>
          </a:xfrm>
          <a:prstGeom prst="rect">
            <a:avLst/>
          </a:prstGeom>
          <a:ln/>
          <a:extLst/>
        </p:spPr>
        <p:style>
          <a:lnRef idx="1">
            <a:schemeClr val="accent4"/>
          </a:lnRef>
          <a:fillRef idx="3">
            <a:schemeClr val="accent4"/>
          </a:fillRef>
          <a:effectRef idx="2">
            <a:schemeClr val="accent4"/>
          </a:effectRef>
          <a:fontRef idx="minor">
            <a:schemeClr val="lt1"/>
          </a:fontRef>
        </p:style>
        <p:txBody>
          <a:bodyPr wrap="square">
            <a:spAutoFit/>
          </a:bodyPr>
          <a:lstStyle/>
          <a:p>
            <a:r>
              <a:rPr lang="en-US" altLang="en-US" sz="3600" dirty="0" smtClean="0">
                <a:latin typeface="Times New Roman" panose="02020603050405020304" pitchFamily="18" charset="0"/>
                <a:cs typeface="Times New Roman" panose="02020603050405020304" pitchFamily="18" charset="0"/>
              </a:rPr>
              <a:t>10.</a:t>
            </a:r>
            <a:r>
              <a:rPr lang="vi-VN" altLang="en-US" sz="3600" dirty="0" smtClean="0">
                <a:latin typeface="Times New Roman" panose="02020603050405020304" pitchFamily="18" charset="0"/>
                <a:cs typeface="Times New Roman" panose="02020603050405020304" pitchFamily="18" charset="0"/>
              </a:rPr>
              <a:t> </a:t>
            </a:r>
            <a:r>
              <a:rPr lang="vi-VN" altLang="en-US" sz="3600" dirty="0">
                <a:latin typeface="Times New Roman" panose="02020603050405020304" pitchFamily="18" charset="0"/>
                <a:cs typeface="Times New Roman" panose="02020603050405020304" pitchFamily="18" charset="0"/>
              </a:rPr>
              <a:t>Vì sao hô hấp tế bào gây ảnh hưởng đến hiệu quả của quá trình bảo quản lương thực, thực phẩm?</a:t>
            </a:r>
            <a:endParaRPr lang="en-GB" altLang="en-US" sz="3600" dirty="0">
              <a:latin typeface="Times New Roman" panose="02020603050405020304" pitchFamily="18" charset="0"/>
              <a:cs typeface="Times New Roman" panose="02020603050405020304" pitchFamily="18" charset="0"/>
            </a:endParaRPr>
          </a:p>
        </p:txBody>
      </p:sp>
      <p:sp>
        <p:nvSpPr>
          <p:cNvPr id="26628" name="Rectangle 7"/>
          <p:cNvSpPr>
            <a:spLocks noChangeArrowheads="1"/>
          </p:cNvSpPr>
          <p:nvPr/>
        </p:nvSpPr>
        <p:spPr bwMode="auto">
          <a:xfrm>
            <a:off x="685800" y="2362200"/>
            <a:ext cx="11087100" cy="338554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vi-VN" altLang="en-US" sz="4000" dirty="0">
                <a:ea typeface="Calibri" pitchFamily="34" charset="0"/>
                <a:cs typeface="Times New Roman" pitchFamily="18" charset="0"/>
              </a:rPr>
              <a:t>Hô hấp tế bào là quá trình phân giải các chất hữu cơ, điều này sẽ gây ảnh hưởng đến chất lượng của lương thực, thực phẩm nếu điều kiện bảo quản không phù hợp hoặc bảo quản trong thời gian quá dài.</a:t>
            </a:r>
            <a:endParaRPr lang="en-GB" altLang="en-US" sz="4000" dirty="0">
              <a:latin typeface="Calibri" pitchFamily="34" charset="0"/>
              <a:ea typeface="Calibri" pitchFamily="34" charset="0"/>
              <a:cs typeface="Times New Roman" pitchFamily="18" charset="0"/>
            </a:endParaRPr>
          </a:p>
        </p:txBody>
      </p:sp>
      <p:sp>
        <p:nvSpPr>
          <p:cNvPr id="9" name="Right Arrow 8"/>
          <p:cNvSpPr/>
          <p:nvPr/>
        </p:nvSpPr>
        <p:spPr>
          <a:xfrm rot="5400000">
            <a:off x="5029244" y="1348872"/>
            <a:ext cx="695236" cy="1152525"/>
          </a:xfrm>
          <a:prstGeom prst="rightArrow">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177842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628"/>
                                        </p:tgtEl>
                                        <p:attrNameLst>
                                          <p:attrName>style.visibility</p:attrName>
                                        </p:attrNameLst>
                                      </p:cBhvr>
                                      <p:to>
                                        <p:strVal val="visible"/>
                                      </p:to>
                                    </p:set>
                                    <p:animEffect transition="in" filter="barn(inVertical)">
                                      <p:cBhvr>
                                        <p:cTn id="10"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10"/>
          <p:cNvSpPr>
            <a:spLocks noChangeArrowheads="1"/>
          </p:cNvSpPr>
          <p:nvPr/>
        </p:nvSpPr>
        <p:spPr bwMode="auto">
          <a:xfrm>
            <a:off x="381000" y="381000"/>
            <a:ext cx="11658600" cy="1673150"/>
          </a:xfrm>
          <a:prstGeom prst="rect">
            <a:avLst/>
          </a:prstGeom>
          <a:ln/>
          <a:extLst/>
        </p:spPr>
        <p:style>
          <a:lnRef idx="1">
            <a:schemeClr val="accent4"/>
          </a:lnRef>
          <a:fillRef idx="3">
            <a:schemeClr val="accent4"/>
          </a:fillRef>
          <a:effectRef idx="2">
            <a:schemeClr val="accent4"/>
          </a:effectRef>
          <a:fontRef idx="minor">
            <a:schemeClr val="lt1"/>
          </a:fontRef>
        </p:style>
        <p:txBody>
          <a:bodyPr wrap="square">
            <a:spAutoFit/>
          </a:bodyPr>
          <a:lstStyle/>
          <a:p>
            <a:pPr>
              <a:lnSpc>
                <a:spcPct val="107000"/>
              </a:lnSpc>
              <a:spcAft>
                <a:spcPts val="800"/>
              </a:spcAft>
            </a:pPr>
            <a:r>
              <a:rPr lang="en-US" altLang="en-US" sz="3200" dirty="0" smtClean="0">
                <a:latin typeface="Times New Roman" panose="02020603050405020304" pitchFamily="18" charset="0"/>
                <a:ea typeface="Calibri" pitchFamily="34" charset="0"/>
                <a:cs typeface="Times New Roman" panose="02020603050405020304" pitchFamily="18" charset="0"/>
              </a:rPr>
              <a:t>11. </a:t>
            </a:r>
            <a:r>
              <a:rPr lang="vi-VN" altLang="en-US" sz="3200" dirty="0" smtClean="0">
                <a:latin typeface="Times New Roman" panose="02020603050405020304" pitchFamily="18" charset="0"/>
                <a:ea typeface="Calibri" pitchFamily="34" charset="0"/>
                <a:cs typeface="Times New Roman" panose="02020603050405020304" pitchFamily="18" charset="0"/>
              </a:rPr>
              <a:t>Kể </a:t>
            </a:r>
            <a:r>
              <a:rPr lang="vi-VN" altLang="en-US" sz="3200" dirty="0">
                <a:latin typeface="Times New Roman" panose="02020603050405020304" pitchFamily="18" charset="0"/>
                <a:ea typeface="Calibri" pitchFamily="34" charset="0"/>
                <a:cs typeface="Times New Roman" panose="02020603050405020304" pitchFamily="18" charset="0"/>
              </a:rPr>
              <a:t>tên một số biện pháp được sử dụng để bảo quản lương thực, thực phẩm. Hiện nay, gia đình em đang áp dụng những biện pháp bảo quản nào?</a:t>
            </a:r>
            <a:endParaRPr lang="en-GB" altLang="en-US" sz="3200" dirty="0">
              <a:latin typeface="Times New Roman" panose="02020603050405020304" pitchFamily="18" charset="0"/>
              <a:ea typeface="Calibri" pitchFamily="34" charset="0"/>
              <a:cs typeface="Times New Roman" panose="02020603050405020304" pitchFamily="18" charset="0"/>
            </a:endParaRPr>
          </a:p>
        </p:txBody>
      </p:sp>
      <p:sp>
        <p:nvSpPr>
          <p:cNvPr id="26631" name="Rectangle 12"/>
          <p:cNvSpPr>
            <a:spLocks noChangeArrowheads="1"/>
          </p:cNvSpPr>
          <p:nvPr/>
        </p:nvSpPr>
        <p:spPr bwMode="auto">
          <a:xfrm>
            <a:off x="381000" y="2771796"/>
            <a:ext cx="11315700" cy="404405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vi-VN" altLang="en-US" sz="4800" dirty="0" smtClean="0">
                <a:ea typeface="Calibri" pitchFamily="34" charset="0"/>
                <a:cs typeface="Times New Roman" pitchFamily="18" charset="0"/>
              </a:rPr>
              <a:t> </a:t>
            </a:r>
            <a:r>
              <a:rPr lang="vi-VN" altLang="en-US" sz="4800" dirty="0">
                <a:ea typeface="Calibri" pitchFamily="34" charset="0"/>
                <a:cs typeface="Times New Roman" pitchFamily="18" charset="0"/>
              </a:rPr>
              <a:t>Một số biện pháp được sử dụng để bảo quản lương thực, thực phẩm: bảo quản khô, bảo quản lạnh, bảo quản trong điều kiện nồng độ carbon dioxide cao và nồng độ oxygen thấp.</a:t>
            </a:r>
            <a:endParaRPr lang="en-GB" altLang="en-US" sz="4800" dirty="0">
              <a:latin typeface="Calibri" pitchFamily="34" charset="0"/>
              <a:ea typeface="Calibri" pitchFamily="34" charset="0"/>
              <a:cs typeface="Times New Roman" pitchFamily="18" charset="0"/>
            </a:endParaRPr>
          </a:p>
        </p:txBody>
      </p:sp>
      <p:sp>
        <p:nvSpPr>
          <p:cNvPr id="14" name="Right Arrow 13"/>
          <p:cNvSpPr/>
          <p:nvPr/>
        </p:nvSpPr>
        <p:spPr>
          <a:xfrm rot="5400000">
            <a:off x="5072062" y="1886184"/>
            <a:ext cx="685800" cy="1076325"/>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952975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631"/>
                                        </p:tgtEl>
                                        <p:attrNameLst>
                                          <p:attrName>style.visibility</p:attrName>
                                        </p:attrNameLst>
                                      </p:cBhvr>
                                      <p:to>
                                        <p:strVal val="visible"/>
                                      </p:to>
                                    </p:set>
                                    <p:animEffect transition="in" filter="barn(inVertical)">
                                      <p:cBhvr>
                                        <p:cTn id="10"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p:cNvSpPr>
            <a:spLocks noChangeArrowheads="1"/>
          </p:cNvSpPr>
          <p:nvPr/>
        </p:nvSpPr>
        <p:spPr bwMode="auto">
          <a:xfrm>
            <a:off x="762000" y="152400"/>
            <a:ext cx="10820400" cy="1277914"/>
          </a:xfrm>
          <a:prstGeom prst="rect">
            <a:avLst/>
          </a:prstGeom>
          <a:ln/>
          <a:extLst/>
        </p:spPr>
        <p:style>
          <a:lnRef idx="1">
            <a:schemeClr val="accent4"/>
          </a:lnRef>
          <a:fillRef idx="3">
            <a:schemeClr val="accent4"/>
          </a:fillRef>
          <a:effectRef idx="2">
            <a:schemeClr val="accent4"/>
          </a:effectRef>
          <a:fontRef idx="minor">
            <a:schemeClr val="lt1"/>
          </a:fontRef>
        </p:style>
        <p:txBody>
          <a:bodyPr wrap="square">
            <a:spAutoFit/>
          </a:bodyPr>
          <a:lstStyle/>
          <a:p>
            <a:pPr>
              <a:lnSpc>
                <a:spcPct val="107000"/>
              </a:lnSpc>
              <a:spcAft>
                <a:spcPts val="800"/>
              </a:spcAft>
            </a:pPr>
            <a:r>
              <a:rPr lang="vi-VN" altLang="en-US" sz="3600" dirty="0" smtClean="0">
                <a:latin typeface="Times New Roman" panose="02020603050405020304" pitchFamily="18" charset="0"/>
                <a:ea typeface="Calibri" pitchFamily="34" charset="0"/>
                <a:cs typeface="Times New Roman" panose="02020603050405020304" pitchFamily="18" charset="0"/>
              </a:rPr>
              <a:t>Vì </a:t>
            </a:r>
            <a:r>
              <a:rPr lang="vi-VN" altLang="en-US" sz="3600" dirty="0">
                <a:latin typeface="Times New Roman" panose="02020603050405020304" pitchFamily="18" charset="0"/>
                <a:ea typeface="Calibri" pitchFamily="34" charset="0"/>
                <a:cs typeface="Times New Roman" panose="02020603050405020304" pitchFamily="18" charset="0"/>
              </a:rPr>
              <a:t>sao các loại hạt được đem phơi khô trước khi đưa vào kho bảo quản?</a:t>
            </a:r>
            <a:endParaRPr lang="en-GB" altLang="en-US" sz="3600" dirty="0">
              <a:latin typeface="Times New Roman" panose="02020603050405020304" pitchFamily="18" charset="0"/>
              <a:ea typeface="Calibri" pitchFamily="34" charset="0"/>
              <a:cs typeface="Times New Roman" panose="02020603050405020304" pitchFamily="18" charset="0"/>
            </a:endParaRPr>
          </a:p>
        </p:txBody>
      </p:sp>
      <p:sp>
        <p:nvSpPr>
          <p:cNvPr id="27652" name="Rectangle 7"/>
          <p:cNvSpPr>
            <a:spLocks noChangeArrowheads="1"/>
          </p:cNvSpPr>
          <p:nvPr/>
        </p:nvSpPr>
        <p:spPr bwMode="auto">
          <a:xfrm>
            <a:off x="457200" y="2479746"/>
            <a:ext cx="10896599" cy="22658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vi-VN" altLang="en-US" sz="4400" dirty="0">
                <a:ea typeface="Calibri" pitchFamily="34" charset="0"/>
                <a:cs typeface="Times New Roman" pitchFamily="18" charset="0"/>
              </a:rPr>
              <a:t>Phơi khô nhằm làm giảm hàm lượng nước trong hạt để giảm cường độ hô hấp tế bào, giúp bảo quản hạt được lâu hơn.</a:t>
            </a:r>
            <a:endParaRPr lang="en-GB" altLang="en-US" sz="4400" dirty="0">
              <a:latin typeface="Calibri" pitchFamily="34" charset="0"/>
              <a:ea typeface="Calibri" pitchFamily="34" charset="0"/>
              <a:cs typeface="Times New Roman" pitchFamily="18" charset="0"/>
            </a:endParaRPr>
          </a:p>
        </p:txBody>
      </p:sp>
      <p:sp>
        <p:nvSpPr>
          <p:cNvPr id="9" name="Right Arrow 8"/>
          <p:cNvSpPr/>
          <p:nvPr/>
        </p:nvSpPr>
        <p:spPr>
          <a:xfrm rot="5400000">
            <a:off x="4506477" y="1206966"/>
            <a:ext cx="1023273" cy="1469970"/>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GB" sz="2800"/>
          </a:p>
        </p:txBody>
      </p:sp>
    </p:spTree>
    <p:extLst>
      <p:ext uri="{BB962C8B-B14F-4D97-AF65-F5344CB8AC3E}">
        <p14:creationId xmlns:p14="http://schemas.microsoft.com/office/powerpoint/2010/main" val="2716723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652"/>
                                        </p:tgtEl>
                                        <p:attrNameLst>
                                          <p:attrName>style.visibility</p:attrName>
                                        </p:attrNameLst>
                                      </p:cBhvr>
                                      <p:to>
                                        <p:strVal val="visible"/>
                                      </p:to>
                                    </p:set>
                                    <p:animEffect transition="in" filter="barn(inVertical)">
                                      <p:cBhvr>
                                        <p:cTn id="10"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4038600"/>
            <a:ext cx="10134600"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GB" altLang="en-US" sz="2800" dirty="0" err="1">
                <a:latin typeface="Arial" panose="020B0604020202020204" pitchFamily="34" charset="0"/>
                <a:cs typeface="Calibri" panose="020F0502020204030204" pitchFamily="34" charset="0"/>
              </a:rPr>
              <a:t>Khi</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chúng</a:t>
            </a:r>
            <a:r>
              <a:rPr lang="en-GB" altLang="en-US" sz="2800" dirty="0">
                <a:latin typeface="Arial" panose="020B0604020202020204" pitchFamily="34" charset="0"/>
                <a:cs typeface="Calibri" panose="020F0502020204030204" pitchFamily="34" charset="0"/>
              </a:rPr>
              <a:t> ta </a:t>
            </a:r>
            <a:r>
              <a:rPr lang="en-GB" altLang="en-US" sz="2800" dirty="0" err="1">
                <a:latin typeface="Arial" panose="020B0604020202020204" pitchFamily="34" charset="0"/>
                <a:cs typeface="Calibri" panose="020F0502020204030204" pitchFamily="34" charset="0"/>
              </a:rPr>
              <a:t>vận</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động</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mạnh</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như</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chơi</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thể</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thao</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lao</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động</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nặng</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nhịp</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hô</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hấp</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của</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cơ</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thể</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sẽ</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tăng</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lên</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giúp</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cơ</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thể</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lấy</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được</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nhiều</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khí</a:t>
            </a:r>
            <a:r>
              <a:rPr lang="en-GB" altLang="en-US" sz="2800" dirty="0">
                <a:latin typeface="Arial" panose="020B0604020202020204" pitchFamily="34" charset="0"/>
                <a:cs typeface="Calibri" panose="020F0502020204030204" pitchFamily="34" charset="0"/>
              </a:rPr>
              <a:t> oxygen </a:t>
            </a:r>
            <a:r>
              <a:rPr lang="en-GB" altLang="en-US" sz="2800" dirty="0" err="1">
                <a:latin typeface="Arial" panose="020B0604020202020204" pitchFamily="34" charset="0"/>
                <a:cs typeface="Calibri" panose="020F0502020204030204" pitchFamily="34" charset="0"/>
              </a:rPr>
              <a:t>và</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giải</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phóng</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nhiều</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khí</a:t>
            </a:r>
            <a:r>
              <a:rPr lang="en-GB" altLang="en-US" sz="2800" dirty="0">
                <a:latin typeface="Arial" panose="020B0604020202020204" pitchFamily="34" charset="0"/>
                <a:cs typeface="Calibri" panose="020F0502020204030204" pitchFamily="34" charset="0"/>
              </a:rPr>
              <a:t> carbon dioxide, </a:t>
            </a:r>
            <a:r>
              <a:rPr lang="en-GB" altLang="en-US" sz="2800" dirty="0" err="1">
                <a:latin typeface="Arial" panose="020B0604020202020204" pitchFamily="34" charset="0"/>
                <a:cs typeface="Calibri" panose="020F0502020204030204" pitchFamily="34" charset="0"/>
              </a:rPr>
              <a:t>đồng</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thời</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nhiệt</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độ</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cơ</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thể</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cũng</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tăng</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lên</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Hiện</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tượng</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này</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được</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giải</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thích</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như</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thế</a:t>
            </a:r>
            <a:r>
              <a:rPr lang="en-GB" altLang="en-US" sz="2800" dirty="0">
                <a:latin typeface="Arial" panose="020B0604020202020204" pitchFamily="34" charset="0"/>
                <a:cs typeface="Calibri" panose="020F0502020204030204" pitchFamily="34" charset="0"/>
              </a:rPr>
              <a:t> </a:t>
            </a:r>
            <a:r>
              <a:rPr lang="en-GB" altLang="en-US" sz="2800" dirty="0" err="1">
                <a:latin typeface="Arial" panose="020B0604020202020204" pitchFamily="34" charset="0"/>
                <a:cs typeface="Calibri" panose="020F0502020204030204" pitchFamily="34" charset="0"/>
              </a:rPr>
              <a:t>nào</a:t>
            </a:r>
            <a:r>
              <a:rPr lang="en-GB" altLang="en-US" sz="2800" dirty="0">
                <a:latin typeface="Arial" panose="020B0604020202020204" pitchFamily="34" charset="0"/>
                <a:cs typeface="Calibri" panose="020F0502020204030204" pitchFamily="34" charset="0"/>
              </a:rPr>
              <a:t>?</a:t>
            </a:r>
            <a:endParaRPr lang="en-GB" altLang="en-US" sz="2800" dirty="0">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4724400" cy="3505200"/>
          </a:xfrm>
          <a:prstGeom prst="rect">
            <a:avLst/>
          </a:prstGeom>
        </p:spPr>
      </p:pic>
      <p:pic>
        <p:nvPicPr>
          <p:cNvPr id="1026" name="Picture 2" descr="C:\Users\Trung\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76200"/>
            <a:ext cx="59436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92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10"/>
          <p:cNvSpPr>
            <a:spLocks noChangeArrowheads="1"/>
          </p:cNvSpPr>
          <p:nvPr/>
        </p:nvSpPr>
        <p:spPr bwMode="auto">
          <a:xfrm>
            <a:off x="542925" y="228600"/>
            <a:ext cx="11277599" cy="1830694"/>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p>
            <a:pPr>
              <a:lnSpc>
                <a:spcPct val="107000"/>
              </a:lnSpc>
              <a:spcAft>
                <a:spcPts val="800"/>
              </a:spcAft>
            </a:pPr>
            <a:r>
              <a:rPr lang="en-US" altLang="en-US" sz="3600" dirty="0" smtClean="0">
                <a:latin typeface="+mj-lt"/>
                <a:ea typeface="Calibri" pitchFamily="34" charset="0"/>
                <a:cs typeface="Times New Roman" pitchFamily="18" charset="0"/>
              </a:rPr>
              <a:t>13. </a:t>
            </a:r>
            <a:r>
              <a:rPr lang="vi-VN" altLang="en-US" sz="3600" dirty="0" smtClean="0">
                <a:latin typeface="+mj-lt"/>
                <a:ea typeface="Calibri" pitchFamily="34" charset="0"/>
                <a:cs typeface="Times New Roman" pitchFamily="18" charset="0"/>
              </a:rPr>
              <a:t>Em </a:t>
            </a:r>
            <a:r>
              <a:rPr lang="vi-VN" altLang="en-US" sz="3600" dirty="0">
                <a:latin typeface="+mj-lt"/>
                <a:ea typeface="Calibri" pitchFamily="34" charset="0"/>
                <a:cs typeface="Times New Roman" pitchFamily="18" charset="0"/>
              </a:rPr>
              <a:t>hãy cho biết cơ sở khoa học của việc bảo quản lương thực, thực phẩm ở nồng độ carbon dioxide cao và nồng độ oxygen thấp</a:t>
            </a:r>
            <a:r>
              <a:rPr lang="en-US" altLang="en-US" sz="3600" dirty="0">
                <a:latin typeface="Times New Roman" panose="02020603050405020304" pitchFamily="18" charset="0"/>
                <a:ea typeface="Calibri" pitchFamily="34" charset="0"/>
                <a:cs typeface="Times New Roman" panose="02020603050405020304" pitchFamily="18" charset="0"/>
              </a:rPr>
              <a:t>?</a:t>
            </a:r>
            <a:endParaRPr lang="en-GB" altLang="en-US" sz="3600" dirty="0">
              <a:latin typeface="Times New Roman" panose="02020603050405020304" pitchFamily="18" charset="0"/>
              <a:ea typeface="Calibri" pitchFamily="34" charset="0"/>
              <a:cs typeface="Times New Roman" panose="02020603050405020304" pitchFamily="18" charset="0"/>
            </a:endParaRPr>
          </a:p>
        </p:txBody>
      </p:sp>
      <p:sp>
        <p:nvSpPr>
          <p:cNvPr id="27655" name="Rectangle 12"/>
          <p:cNvSpPr>
            <a:spLocks noChangeArrowheads="1"/>
          </p:cNvSpPr>
          <p:nvPr/>
        </p:nvSpPr>
        <p:spPr bwMode="auto">
          <a:xfrm>
            <a:off x="542924" y="2886075"/>
            <a:ext cx="11277599" cy="375166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spcAft>
                <a:spcPts val="800"/>
              </a:spcAft>
            </a:pPr>
            <a:r>
              <a:rPr lang="vi-VN" altLang="en-US" sz="3600" dirty="0">
                <a:latin typeface="+mj-lt"/>
                <a:ea typeface="Calibri" pitchFamily="34" charset="0"/>
                <a:cs typeface="Times New Roman" pitchFamily="18" charset="0"/>
              </a:rPr>
              <a:t>- Bảo quản trong điều kiện nồng độ carbon dioxide cao: Khi nồng độ carbon dioxide tăng sẽ ức chế quá trình hô hấp, nhờ đó tăng hiệu quả của quá trình bảo quản.</a:t>
            </a:r>
            <a:endParaRPr lang="en-GB" altLang="en-US" sz="3600" dirty="0">
              <a:latin typeface="+mj-lt"/>
              <a:ea typeface="Calibri" pitchFamily="34" charset="0"/>
              <a:cs typeface="Times New Roman" pitchFamily="18" charset="0"/>
            </a:endParaRPr>
          </a:p>
          <a:p>
            <a:pPr>
              <a:lnSpc>
                <a:spcPct val="107000"/>
              </a:lnSpc>
              <a:spcAft>
                <a:spcPts val="800"/>
              </a:spcAft>
            </a:pPr>
            <a:r>
              <a:rPr lang="vi-VN" altLang="en-US" sz="3600" dirty="0">
                <a:latin typeface="+mj-lt"/>
                <a:ea typeface="Calibri" pitchFamily="34" charset="0"/>
                <a:cs typeface="Times New Roman" pitchFamily="18" charset="0"/>
              </a:rPr>
              <a:t>- Bảo quản trong điều kiện nồng độ oxygen thấp: Làm giảm nồng độ oxygen có tác dụng làm giảm hô hấp, nhờ đó tăng hiệu quả của quá trình bảo quản.</a:t>
            </a:r>
            <a:endParaRPr lang="en-GB" altLang="en-US" sz="3600" dirty="0">
              <a:latin typeface="+mj-lt"/>
              <a:ea typeface="Calibri" pitchFamily="34" charset="0"/>
              <a:cs typeface="Times New Roman" pitchFamily="18" charset="0"/>
            </a:endParaRPr>
          </a:p>
        </p:txBody>
      </p:sp>
      <p:sp>
        <p:nvSpPr>
          <p:cNvPr id="14" name="Right Arrow 13"/>
          <p:cNvSpPr/>
          <p:nvPr/>
        </p:nvSpPr>
        <p:spPr>
          <a:xfrm rot="5400000">
            <a:off x="4658671" y="1896422"/>
            <a:ext cx="826781" cy="1152525"/>
          </a:xfrm>
          <a:prstGeom prst="rightArrow">
            <a:avLst>
              <a:gd name="adj1" fmla="val 50000"/>
              <a:gd name="adj2" fmla="val 46698"/>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021149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Effect transition="in" filter="barn(inVertical)">
                                      <p:cBhvr>
                                        <p:cTn id="10"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266087"/>
            <a:ext cx="11353800" cy="1673150"/>
          </a:xfrm>
          <a:prstGeom prst="rect">
            <a:avLst/>
          </a:prstGeom>
          <a:ln/>
          <a:extLst/>
        </p:spPr>
        <p:style>
          <a:lnRef idx="1">
            <a:schemeClr val="accent4"/>
          </a:lnRef>
          <a:fillRef idx="3">
            <a:schemeClr val="accent4"/>
          </a:fillRef>
          <a:effectRef idx="2">
            <a:schemeClr val="accent4"/>
          </a:effectRef>
          <a:fontRef idx="minor">
            <a:schemeClr val="lt1"/>
          </a:fontRef>
        </p:style>
        <p:txBody>
          <a:bodyPr wrap="square">
            <a:spAutoFit/>
          </a:bodyPr>
          <a:lstStyle/>
          <a:p>
            <a:pPr>
              <a:lnSpc>
                <a:spcPct val="107000"/>
              </a:lnSpc>
              <a:spcAft>
                <a:spcPts val="800"/>
              </a:spcAft>
            </a:pPr>
            <a:r>
              <a:rPr lang="en-US" sz="3200" dirty="0" smtClean="0">
                <a:latin typeface="Times New Roman" panose="02020603050405020304" pitchFamily="18" charset="0"/>
                <a:ea typeface="Calibri" pitchFamily="34" charset="0"/>
                <a:cs typeface="Times New Roman" panose="02020603050405020304" pitchFamily="18" charset="0"/>
              </a:rPr>
              <a:t>14. </a:t>
            </a:r>
            <a:r>
              <a:rPr lang="vi-VN" sz="3200" dirty="0" smtClean="0">
                <a:latin typeface="Times New Roman" panose="02020603050405020304" pitchFamily="18" charset="0"/>
                <a:ea typeface="Calibri" pitchFamily="34" charset="0"/>
                <a:cs typeface="Times New Roman" panose="02020603050405020304" pitchFamily="18" charset="0"/>
              </a:rPr>
              <a:t>Em </a:t>
            </a:r>
            <a:r>
              <a:rPr lang="vi-VN" sz="3200" dirty="0">
                <a:latin typeface="Times New Roman" panose="02020603050405020304" pitchFamily="18" charset="0"/>
                <a:ea typeface="Calibri" pitchFamily="34" charset="0"/>
                <a:cs typeface="Times New Roman" panose="02020603050405020304" pitchFamily="18" charset="0"/>
              </a:rPr>
              <a:t>hãy chọn biện pháp bảo quản phù hợp cho các loại lương thực,</a:t>
            </a:r>
            <a:r>
              <a:rPr lang="en-US" sz="3200" dirty="0">
                <a:latin typeface="Times New Roman" panose="02020603050405020304" pitchFamily="18" charset="0"/>
                <a:ea typeface="Calibri" pitchFamily="34" charset="0"/>
                <a:cs typeface="Times New Roman" panose="02020603050405020304" pitchFamily="18" charset="0"/>
              </a:rPr>
              <a:t> </a:t>
            </a:r>
            <a:r>
              <a:rPr lang="vi-VN" sz="3200" dirty="0">
                <a:latin typeface="Times New Roman" panose="02020603050405020304" pitchFamily="18" charset="0"/>
                <a:ea typeface="Calibri" pitchFamily="34" charset="0"/>
                <a:cs typeface="Times New Roman" panose="02020603050405020304" pitchFamily="18" charset="0"/>
              </a:rPr>
              <a:t>thực phẩm sau: rau lang, quả nho, củ cà rốt, hạt thóc, hạt ngô, thịt heo, quả táo, thịt bò, hạt lạc</a:t>
            </a:r>
            <a:r>
              <a:rPr lang="en-US" sz="3200" dirty="0">
                <a:latin typeface="Times New Roman" panose="02020603050405020304" pitchFamily="18" charset="0"/>
                <a:ea typeface="Calibri" pitchFamily="34" charset="0"/>
                <a:cs typeface="Times New Roman" panose="02020603050405020304" pitchFamily="18" charset="0"/>
              </a:rPr>
              <a:t>?</a:t>
            </a:r>
            <a:endParaRPr lang="en-GB" sz="3200" dirty="0">
              <a:latin typeface="Times New Roman" panose="02020603050405020304" pitchFamily="18" charset="0"/>
              <a:ea typeface="Calibri" pitchFamily="34" charset="0"/>
              <a:cs typeface="Times New Roman" panose="02020603050405020304" pitchFamily="18" charset="0"/>
            </a:endParaRPr>
          </a:p>
        </p:txBody>
      </p:sp>
      <p:sp>
        <p:nvSpPr>
          <p:cNvPr id="4" name="Rectangle 3"/>
          <p:cNvSpPr>
            <a:spLocks noChangeArrowheads="1"/>
          </p:cNvSpPr>
          <p:nvPr/>
        </p:nvSpPr>
        <p:spPr bwMode="auto">
          <a:xfrm>
            <a:off x="457200" y="2514600"/>
            <a:ext cx="11353800" cy="406207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800"/>
              </a:spcAft>
            </a:pPr>
            <a:r>
              <a:rPr lang="vi-VN" sz="3200" dirty="0">
                <a:latin typeface="Times New Roman" panose="02020603050405020304" pitchFamily="18" charset="0"/>
                <a:ea typeface="Calibri" pitchFamily="34" charset="0"/>
                <a:cs typeface="Times New Roman" panose="02020603050405020304" pitchFamily="18" charset="0"/>
              </a:rPr>
              <a:t>- Bảo quản lạnh: rau lang, quả nho, củ cà rốt, thịt heo, quả táo, thịt bò.</a:t>
            </a:r>
            <a:endParaRPr lang="en-GB" sz="3200" dirty="0">
              <a:latin typeface="Times New Roman" panose="02020603050405020304" pitchFamily="18" charset="0"/>
              <a:ea typeface="Calibri" pitchFamily="34" charset="0"/>
              <a:cs typeface="Times New Roman" panose="02020603050405020304" pitchFamily="18" charset="0"/>
            </a:endParaRPr>
          </a:p>
          <a:p>
            <a:pPr algn="just">
              <a:lnSpc>
                <a:spcPct val="107000"/>
              </a:lnSpc>
              <a:spcAft>
                <a:spcPts val="800"/>
              </a:spcAft>
            </a:pPr>
            <a:r>
              <a:rPr lang="en-GB" sz="3200" dirty="0">
                <a:latin typeface="Times New Roman" panose="02020603050405020304" pitchFamily="18" charset="0"/>
                <a:ea typeface="Calibri" pitchFamily="34" charset="0"/>
                <a:cs typeface="Times New Roman" panose="02020603050405020304" pitchFamily="18" charset="0"/>
              </a:rPr>
              <a:t>- </a:t>
            </a:r>
            <a:r>
              <a:rPr lang="vi-VN" sz="3200" dirty="0">
                <a:latin typeface="Times New Roman" panose="02020603050405020304" pitchFamily="18" charset="0"/>
                <a:ea typeface="Calibri" pitchFamily="34" charset="0"/>
                <a:cs typeface="Times New Roman" panose="02020603050405020304" pitchFamily="18" charset="0"/>
              </a:rPr>
              <a:t>Bảo quản khô: hạt thóc, hạt ngô, hạt lạc,</a:t>
            </a:r>
            <a:endParaRPr lang="en-GB" sz="3200" dirty="0">
              <a:latin typeface="Times New Roman" panose="02020603050405020304" pitchFamily="18" charset="0"/>
              <a:ea typeface="Calibri" pitchFamily="34" charset="0"/>
              <a:cs typeface="Times New Roman" panose="02020603050405020304" pitchFamily="18" charset="0"/>
            </a:endParaRPr>
          </a:p>
          <a:p>
            <a:pPr algn="just">
              <a:lnSpc>
                <a:spcPct val="107000"/>
              </a:lnSpc>
              <a:spcAft>
                <a:spcPts val="800"/>
              </a:spcAft>
            </a:pP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Bảo</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quản</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trong</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điểu</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kiện</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smtClean="0">
                <a:latin typeface="Times New Roman" panose="02020603050405020304" pitchFamily="18" charset="0"/>
                <a:ea typeface="Calibri" pitchFamily="34" charset="0"/>
                <a:cs typeface="Times New Roman" panose="02020603050405020304" pitchFamily="18" charset="0"/>
              </a:rPr>
              <a:t>nồng</a:t>
            </a:r>
            <a:r>
              <a:rPr lang="en-GB" sz="3200" dirty="0" smtClean="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độ</a:t>
            </a:r>
            <a:r>
              <a:rPr lang="en-GB" sz="3200" dirty="0">
                <a:latin typeface="Times New Roman" panose="02020603050405020304" pitchFamily="18" charset="0"/>
                <a:ea typeface="Calibri" pitchFamily="34" charset="0"/>
                <a:cs typeface="Times New Roman" panose="02020603050405020304" pitchFamily="18" charset="0"/>
              </a:rPr>
              <a:t> </a:t>
            </a:r>
            <a:r>
              <a:rPr lang="en-US" sz="3200" dirty="0">
                <a:latin typeface="Times New Roman" panose="02020603050405020304" pitchFamily="18" charset="0"/>
                <a:ea typeface="Calibri" pitchFamily="34" charset="0"/>
                <a:cs typeface="Times New Roman" panose="02020603050405020304" pitchFamily="18" charset="0"/>
              </a:rPr>
              <a:t>oxygen </a:t>
            </a:r>
            <a:r>
              <a:rPr lang="en-GB" sz="3200" dirty="0" err="1">
                <a:latin typeface="Times New Roman" panose="02020603050405020304" pitchFamily="18" charset="0"/>
                <a:ea typeface="Calibri" pitchFamily="34" charset="0"/>
                <a:cs typeface="Times New Roman" panose="02020603050405020304" pitchFamily="18" charset="0"/>
              </a:rPr>
              <a:t>thấp</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hạt</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thóc</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hạt</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ngỏ</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thịt</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heo</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thịt</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bò</a:t>
            </a:r>
            <a:r>
              <a:rPr lang="en-GB" sz="3200" dirty="0">
                <a:latin typeface="Times New Roman" panose="02020603050405020304" pitchFamily="18" charset="0"/>
                <a:ea typeface="Calibri" pitchFamily="34" charset="0"/>
                <a:cs typeface="Times New Roman" panose="02020603050405020304" pitchFamily="18" charset="0"/>
              </a:rPr>
              <a:t>.</a:t>
            </a:r>
          </a:p>
          <a:p>
            <a:pPr algn="just">
              <a:lnSpc>
                <a:spcPct val="107000"/>
              </a:lnSpc>
              <a:spcAft>
                <a:spcPts val="800"/>
              </a:spcAft>
            </a:pP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Bảo</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quản</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trong</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điểu</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kiện</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nồng</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độ</a:t>
            </a:r>
            <a:r>
              <a:rPr lang="en-GB" sz="3200" dirty="0">
                <a:latin typeface="Times New Roman" panose="02020603050405020304" pitchFamily="18" charset="0"/>
                <a:ea typeface="Calibri" pitchFamily="34" charset="0"/>
                <a:cs typeface="Times New Roman" panose="02020603050405020304" pitchFamily="18" charset="0"/>
              </a:rPr>
              <a:t> </a:t>
            </a:r>
            <a:r>
              <a:rPr lang="en-US" sz="3200" dirty="0">
                <a:latin typeface="Times New Roman" panose="02020603050405020304" pitchFamily="18" charset="0"/>
                <a:ea typeface="Calibri" pitchFamily="34" charset="0"/>
                <a:cs typeface="Times New Roman" panose="02020603050405020304" pitchFamily="18" charset="0"/>
              </a:rPr>
              <a:t>carbon dioxide </a:t>
            </a:r>
            <a:r>
              <a:rPr lang="en-GB" sz="3200" dirty="0" err="1">
                <a:latin typeface="Times New Roman" panose="02020603050405020304" pitchFamily="18" charset="0"/>
                <a:ea typeface="Calibri" pitchFamily="34" charset="0"/>
                <a:cs typeface="Times New Roman" panose="02020603050405020304" pitchFamily="18" charset="0"/>
              </a:rPr>
              <a:t>cao</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quả</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nho</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hạt</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thóc</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hạt</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ngỏ</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hạt</a:t>
            </a:r>
            <a:r>
              <a:rPr lang="en-GB" sz="3200" dirty="0">
                <a:latin typeface="Times New Roman" panose="02020603050405020304" pitchFamily="18" charset="0"/>
                <a:ea typeface="Calibri" pitchFamily="34" charset="0"/>
                <a:cs typeface="Times New Roman" panose="02020603050405020304" pitchFamily="18" charset="0"/>
              </a:rPr>
              <a:t> </a:t>
            </a:r>
            <a:r>
              <a:rPr lang="en-GB" sz="3200" dirty="0" err="1">
                <a:latin typeface="Times New Roman" panose="02020603050405020304" pitchFamily="18" charset="0"/>
                <a:ea typeface="Calibri" pitchFamily="34" charset="0"/>
                <a:cs typeface="Times New Roman" panose="02020603050405020304" pitchFamily="18" charset="0"/>
              </a:rPr>
              <a:t>lạc</a:t>
            </a:r>
            <a:r>
              <a:rPr lang="en-GB" sz="3200" dirty="0">
                <a:latin typeface="Times New Roman" panose="02020603050405020304" pitchFamily="18" charset="0"/>
                <a:ea typeface="Calibri" pitchFamily="34" charset="0"/>
                <a:cs typeface="Times New Roman" panose="02020603050405020304" pitchFamily="18" charset="0"/>
              </a:rPr>
              <a:t>.</a:t>
            </a:r>
          </a:p>
        </p:txBody>
      </p:sp>
      <p:sp>
        <p:nvSpPr>
          <p:cNvPr id="6" name="Right Arrow 5"/>
          <p:cNvSpPr/>
          <p:nvPr/>
        </p:nvSpPr>
        <p:spPr>
          <a:xfrm rot="5400000">
            <a:off x="5470181" y="1498257"/>
            <a:ext cx="575362" cy="1457325"/>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916364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p:cNvSpPr>
            <a:spLocks noChangeArrowheads="1"/>
          </p:cNvSpPr>
          <p:nvPr/>
        </p:nvSpPr>
        <p:spPr bwMode="auto">
          <a:xfrm>
            <a:off x="1267691" y="381000"/>
            <a:ext cx="10210800" cy="1938992"/>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GB" sz="4000" dirty="0" err="1" smtClean="0">
                <a:solidFill>
                  <a:schemeClr val="tx1"/>
                </a:solidFill>
                <a:latin typeface="Times New Roman" panose="02020603050405020304" pitchFamily="18" charset="0"/>
                <a:cs typeface="Times New Roman" panose="02020603050405020304" pitchFamily="18" charset="0"/>
              </a:rPr>
              <a:t>Vì</a:t>
            </a:r>
            <a:r>
              <a:rPr lang="en-GB" sz="4000" dirty="0" smtClean="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sao</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một</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loại</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thực</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phẩm</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được</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bảo</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quản</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quá</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lâu</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dù</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không</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bị</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hư</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hỏng</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nhưng</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vẫn</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bị</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giảm</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chất</a:t>
            </a:r>
            <a:r>
              <a:rPr lang="en-GB" sz="4000" dirty="0">
                <a:solidFill>
                  <a:schemeClr val="tx1"/>
                </a:solidFill>
                <a:latin typeface="Times New Roman" panose="02020603050405020304" pitchFamily="18" charset="0"/>
                <a:cs typeface="Times New Roman" panose="02020603050405020304" pitchFamily="18" charset="0"/>
              </a:rPr>
              <a:t> </a:t>
            </a:r>
            <a:r>
              <a:rPr lang="en-GB" sz="4000" dirty="0" err="1">
                <a:solidFill>
                  <a:schemeClr val="tx1"/>
                </a:solidFill>
                <a:latin typeface="Times New Roman" panose="02020603050405020304" pitchFamily="18" charset="0"/>
                <a:cs typeface="Times New Roman" panose="02020603050405020304" pitchFamily="18" charset="0"/>
              </a:rPr>
              <a:t>lượng</a:t>
            </a:r>
            <a:r>
              <a:rPr lang="en-GB" sz="4000" dirty="0">
                <a:solidFill>
                  <a:schemeClr val="tx1"/>
                </a:solidFill>
                <a:latin typeface="Times New Roman" panose="02020603050405020304" pitchFamily="18" charset="0"/>
                <a:cs typeface="Times New Roman" panose="02020603050405020304" pitchFamily="18" charset="0"/>
              </a:rPr>
              <a:t>?</a:t>
            </a:r>
          </a:p>
        </p:txBody>
      </p:sp>
      <p:pic>
        <p:nvPicPr>
          <p:cNvPr id="27652"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75"/>
            <a:ext cx="10668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457200" y="2895601"/>
            <a:ext cx="11353800" cy="36066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54000" algn="just">
              <a:lnSpc>
                <a:spcPct val="127000"/>
              </a:lnSpc>
              <a:spcAft>
                <a:spcPts val="500"/>
              </a:spcAft>
              <a:tabLst>
                <a:tab pos="503238" algn="l"/>
              </a:tabLst>
            </a:pPr>
            <a:r>
              <a:rPr lang="en-GB" sz="3600" dirty="0">
                <a:latin typeface="Times New Roman" panose="02020603050405020304" pitchFamily="18" charset="0"/>
                <a:cs typeface="Times New Roman" panose="02020603050405020304" pitchFamily="18" charset="0"/>
              </a:rPr>
              <a:t>Do </a:t>
            </a:r>
            <a:r>
              <a:rPr lang="en-GB" sz="3600" dirty="0" err="1">
                <a:latin typeface="Times New Roman" panose="02020603050405020304" pitchFamily="18" charset="0"/>
                <a:cs typeface="Times New Roman" panose="02020603050405020304" pitchFamily="18" charset="0"/>
              </a:rPr>
              <a:t>trong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quá</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trình</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bảo</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quản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người</a:t>
            </a:r>
            <a:r>
              <a:rPr lang="en-GB" sz="3600" dirty="0">
                <a:latin typeface="Times New Roman" panose="02020603050405020304" pitchFamily="18" charset="0"/>
                <a:cs typeface="Times New Roman" panose="02020603050405020304" pitchFamily="18" charset="0"/>
              </a:rPr>
              <a:t> ta </a:t>
            </a:r>
            <a:r>
              <a:rPr lang="en-GB" sz="3600" dirty="0" err="1">
                <a:latin typeface="Times New Roman" panose="02020603050405020304" pitchFamily="18" charset="0"/>
                <a:cs typeface="Times New Roman" panose="02020603050405020304" pitchFamily="18" charset="0"/>
              </a:rPr>
              <a:t>không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ức</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chế</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hoàn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toàn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quá</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trình</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hô</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hấp</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mà</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chỉ</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giảm</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cường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độ</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hô</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hấp</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xuống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mức</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tối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thiểu</a:t>
            </a:r>
            <a:r>
              <a:rPr lang="en-GB" sz="3600" dirty="0" smtClean="0">
                <a:latin typeface="Times New Roman" panose="02020603050405020304" pitchFamily="18" charset="0"/>
                <a:cs typeface="Times New Roman" panose="02020603050405020304" pitchFamily="18" charset="0"/>
              </a:rPr>
              <a:t>.</a:t>
            </a:r>
          </a:p>
          <a:p>
            <a:pPr indent="254000" algn="just">
              <a:lnSpc>
                <a:spcPct val="127000"/>
              </a:lnSpc>
              <a:spcAft>
                <a:spcPts val="500"/>
              </a:spcAft>
              <a:tabLst>
                <a:tab pos="503238" algn="l"/>
              </a:tabLst>
            </a:pPr>
            <a:r>
              <a:rPr lang="en-GB" sz="3600" dirty="0" smtClean="0">
                <a:latin typeface="Times New Roman" panose="02020603050405020304" pitchFamily="18" charset="0"/>
                <a:cs typeface="Times New Roman" panose="02020603050405020304" pitchFamily="18" charset="0"/>
              </a:rPr>
              <a:t> </a:t>
            </a:r>
            <a:r>
              <a:rPr lang="en-GB" sz="3600" dirty="0">
                <a:latin typeface="Times New Roman" panose="02020603050405020304" pitchFamily="18" charset="0"/>
                <a:cs typeface="Times New Roman" panose="02020603050405020304" pitchFamily="18" charset="0"/>
              </a:rPr>
              <a:t>Do </a:t>
            </a:r>
            <a:r>
              <a:rPr lang="en-GB" sz="3600" dirty="0" err="1">
                <a:latin typeface="Times New Roman" panose="02020603050405020304" pitchFamily="18" charset="0"/>
                <a:cs typeface="Times New Roman" panose="02020603050405020304" pitchFamily="18" charset="0"/>
              </a:rPr>
              <a:t>đó</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trong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thời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gian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dài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các</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chất</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hữu</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cơ</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trong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thực</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phẩm</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vẫn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bị</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phân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giải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dẫn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đến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làm</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giảm</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chất</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lượng</a:t>
            </a:r>
            <a:r>
              <a:rPr lang="en-GB" sz="3600" dirty="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
        <p:nvSpPr>
          <p:cNvPr id="10" name="Right Arrow 9"/>
          <p:cNvSpPr/>
          <p:nvPr/>
        </p:nvSpPr>
        <p:spPr>
          <a:xfrm rot="5400000">
            <a:off x="5577114" y="2102616"/>
            <a:ext cx="542925" cy="1076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382355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62000" y="1066509"/>
            <a:ext cx="10896600" cy="1200329"/>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p>
            <a:pPr indent="254000">
              <a:spcAft>
                <a:spcPts val="500"/>
              </a:spcAft>
              <a:tabLst>
                <a:tab pos="503238" algn="l"/>
              </a:tabLst>
            </a:pPr>
            <a:r>
              <a:rPr lang="en-GB" sz="3600" dirty="0" smtClean="0">
                <a:latin typeface="Times New Roman" panose="02020603050405020304" pitchFamily="18" charset="0"/>
                <a:cs typeface="Times New Roman" panose="02020603050405020304" pitchFamily="18" charset="0"/>
              </a:rPr>
              <a:t>15. </a:t>
            </a:r>
            <a:r>
              <a:rPr lang="en-GB" sz="3600" dirty="0" err="1">
                <a:latin typeface="Times New Roman" panose="02020603050405020304" pitchFamily="18" charset="0"/>
                <a:cs typeface="Times New Roman" panose="02020603050405020304" pitchFamily="18" charset="0"/>
              </a:rPr>
              <a:t>Có</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những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biện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pháp</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nào</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giúp</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quá</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trình</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hô</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hấp</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tế</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bào</a:t>
            </a:r>
            <a:r>
              <a:rPr lang="en-GB" sz="3600" dirty="0">
                <a:latin typeface="Times New Roman" panose="02020603050405020304" pitchFamily="18" charset="0"/>
                <a:cs typeface="Times New Roman" panose="02020603050405020304" pitchFamily="18" charset="0"/>
              </a:rPr>
              <a:t> ở </a:t>
            </a:r>
            <a:r>
              <a:rPr lang="en-GB" sz="3600" dirty="0" err="1">
                <a:latin typeface="Times New Roman" panose="02020603050405020304" pitchFamily="18" charset="0"/>
                <a:cs typeface="Times New Roman" panose="02020603050405020304" pitchFamily="18" charset="0"/>
              </a:rPr>
              <a:t>người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diễn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ra</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bình</a:t>
            </a:r>
            <a:r>
              <a:rPr lang="en-GB" sz="3600" dirty="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thường</a:t>
            </a:r>
            <a:r>
              <a:rPr lang="en-GB" sz="36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838200" y="3352800"/>
            <a:ext cx="10820400" cy="26827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54000" algn="just">
              <a:spcAft>
                <a:spcPts val="500"/>
              </a:spcAft>
              <a:tabLst>
                <a:tab pos="503238" algn="l"/>
              </a:tabLst>
            </a:pP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Có</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chế</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độ</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lao</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động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hoặc</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chơi</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thể</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thao</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vừa</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sức</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tránh</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thiếu</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hụt</a:t>
            </a:r>
            <a:r>
              <a:rPr lang="en-GB" sz="3200" dirty="0">
                <a:latin typeface="Times New Roman" pitchFamily="18" charset="0"/>
                <a:cs typeface="Times New Roman" pitchFamily="18" charset="0"/>
              </a:rPr>
              <a:t> oxygen.</a:t>
            </a:r>
          </a:p>
          <a:p>
            <a:pPr indent="254000" algn="just">
              <a:spcAft>
                <a:spcPts val="500"/>
              </a:spcAft>
              <a:tabLst>
                <a:tab pos="503238" algn="l"/>
              </a:tabLst>
            </a:pP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Có</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chế</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độ</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dinh</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dưỡng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hợp</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lí</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trồng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nhiều</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cây</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xanh</a:t>
            </a:r>
            <a:r>
              <a:rPr lang="en-GB" sz="3200" dirty="0">
                <a:latin typeface="Times New Roman" pitchFamily="18" charset="0"/>
                <a:cs typeface="Times New Roman" pitchFamily="18" charset="0"/>
              </a:rPr>
              <a:t>.</a:t>
            </a:r>
          </a:p>
          <a:p>
            <a:pPr indent="254000" algn="just">
              <a:spcAft>
                <a:spcPts val="500"/>
              </a:spcAft>
              <a:tabLst>
                <a:tab pos="503238" algn="l"/>
              </a:tabLst>
            </a:pP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Không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sử</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dụng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hoặc</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tiếp</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xúc</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với</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các</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chất</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có</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tác</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dụng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ức</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chế</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quá</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trình</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hô</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hấp</a:t>
            </a:r>
            <a:r>
              <a:rPr lang="en-GB" sz="3200" dirty="0">
                <a:latin typeface="Times New Roman" pitchFamily="18" charset="0"/>
                <a:cs typeface="Times New Roman" pitchFamily="18" charset="0"/>
              </a:rPr>
              <a:t>,…</a:t>
            </a:r>
          </a:p>
        </p:txBody>
      </p:sp>
      <p:sp>
        <p:nvSpPr>
          <p:cNvPr id="8" name="Right Arrow 7"/>
          <p:cNvSpPr/>
          <p:nvPr/>
        </p:nvSpPr>
        <p:spPr>
          <a:xfrm rot="5400000">
            <a:off x="4894865" y="1943972"/>
            <a:ext cx="735393" cy="1381125"/>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GB"/>
          </a:p>
        </p:txBody>
      </p:sp>
      <p:sp>
        <p:nvSpPr>
          <p:cNvPr id="11" name="Rectangle 10"/>
          <p:cNvSpPr>
            <a:spLocks noChangeArrowheads="1"/>
          </p:cNvSpPr>
          <p:nvPr/>
        </p:nvSpPr>
        <p:spPr bwMode="auto">
          <a:xfrm>
            <a:off x="304800" y="36494"/>
            <a:ext cx="11582400" cy="523220"/>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indent="254000" algn="just">
              <a:spcAft>
                <a:spcPts val="500"/>
              </a:spcAft>
              <a:tabLst>
                <a:tab pos="503238" algn="l"/>
              </a:tabLst>
            </a:pPr>
            <a:r>
              <a:rPr lang="en-GB" sz="2800" b="1" dirty="0" err="1" smtClean="0">
                <a:solidFill>
                  <a:srgbClr val="C00000"/>
                </a:solidFill>
                <a:latin typeface="Times New Roman" pitchFamily="18" charset="0"/>
                <a:cs typeface="Times New Roman" pitchFamily="18" charset="0"/>
              </a:rPr>
              <a:t>Tìm</a:t>
            </a:r>
            <a:r>
              <a:rPr lang="en-GB" sz="2800" b="1" dirty="0" smtClean="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hiểu</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mối</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quan</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hệ</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giữa</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hô</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hấp</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tế</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bào</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và</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bảo</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vệ</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sức</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khỏe</a:t>
            </a:r>
            <a:r>
              <a:rPr lang="en-GB" sz="2800" b="1" dirty="0">
                <a:solidFill>
                  <a:srgbClr val="C00000"/>
                </a:solidFill>
                <a:latin typeface="Times New Roman" pitchFamily="18" charset="0"/>
                <a:cs typeface="Times New Roman" pitchFamily="18" charset="0"/>
              </a:rPr>
              <a:t> con </a:t>
            </a:r>
            <a:r>
              <a:rPr lang="en-GB" sz="2800" b="1" dirty="0" err="1">
                <a:solidFill>
                  <a:srgbClr val="C00000"/>
                </a:solidFill>
                <a:latin typeface="Times New Roman" pitchFamily="18" charset="0"/>
                <a:cs typeface="Times New Roman" pitchFamily="18" charset="0"/>
              </a:rPr>
              <a:t>người</a:t>
            </a:r>
            <a:endParaRPr lang="en-GB" sz="2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53713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104900" y="1132857"/>
            <a:ext cx="10515600" cy="1200329"/>
          </a:xfrm>
          <a:prstGeom prst="rect">
            <a:avLst/>
          </a:prstGeom>
          <a:ln/>
          <a:extLst/>
        </p:spPr>
        <p:style>
          <a:lnRef idx="1">
            <a:schemeClr val="accent4"/>
          </a:lnRef>
          <a:fillRef idx="3">
            <a:schemeClr val="accent4"/>
          </a:fillRef>
          <a:effectRef idx="2">
            <a:schemeClr val="accent4"/>
          </a:effectRef>
          <a:fontRef idx="minor">
            <a:schemeClr val="lt1"/>
          </a:fontRef>
        </p:style>
        <p:txBody>
          <a:bodyPr wrap="square">
            <a:spAutoFit/>
          </a:bodyPr>
          <a:lstStyle/>
          <a:p>
            <a:pPr indent="254000">
              <a:spcAft>
                <a:spcPts val="500"/>
              </a:spcAft>
              <a:tabLst>
                <a:tab pos="503238" algn="l"/>
              </a:tabLst>
            </a:pPr>
            <a:r>
              <a:rPr lang="en-GB" sz="3600" dirty="0" smtClean="0">
                <a:latin typeface="Times New Roman" panose="02020603050405020304" pitchFamily="18" charset="0"/>
                <a:cs typeface="Times New Roman" panose="02020603050405020304" pitchFamily="18" charset="0"/>
              </a:rPr>
              <a:t>16. </a:t>
            </a:r>
            <a:r>
              <a:rPr lang="en-GB" sz="3600" dirty="0" err="1" smtClean="0">
                <a:latin typeface="Times New Roman" panose="02020603050405020304" pitchFamily="18" charset="0"/>
                <a:cs typeface="Times New Roman" panose="02020603050405020304" pitchFamily="18" charset="0"/>
              </a:rPr>
              <a:t>độ</a:t>
            </a:r>
            <a:r>
              <a:rPr lang="en-GB" sz="3600" dirty="0" smtClean="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dinh</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dưỡng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hợp</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lí</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và</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trồng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nhiều</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cây</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xanh</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có</a:t>
            </a:r>
            <a:r>
              <a:rPr lang="en-GB" sz="3600" dirty="0">
                <a:latin typeface="Times New Roman" panose="02020603050405020304" pitchFamily="18" charset="0"/>
                <a:cs typeface="Times New Roman" panose="02020603050405020304" pitchFamily="18" charset="0"/>
              </a:rPr>
              <a:t> ý </a:t>
            </a:r>
            <a:r>
              <a:rPr lang="en-GB" sz="3600" dirty="0" err="1">
                <a:latin typeface="Times New Roman" panose="02020603050405020304" pitchFamily="18" charset="0"/>
                <a:cs typeface="Times New Roman" panose="02020603050405020304" pitchFamily="18" charset="0"/>
              </a:rPr>
              <a:t>nghĩa</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gì</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đối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với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hô</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hấp</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tế</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bào</a:t>
            </a:r>
            <a:r>
              <a:rPr lang="en-GB" sz="3600" dirty="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457200" y="3394218"/>
            <a:ext cx="11658600" cy="255454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GB" sz="4000" dirty="0" err="1">
                <a:latin typeface="Times New Roman" panose="02020603050405020304" pitchFamily="18" charset="0"/>
                <a:cs typeface="Times New Roman" panose="02020603050405020304" pitchFamily="18" charset="0"/>
              </a:rPr>
              <a:t>Chế</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độ</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dinh</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dưỡng</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hợp</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lí</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nhằm</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đảm</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bảo</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nguồn</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nguyên</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liệu</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chất</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hữu</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cơ</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còn</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việc</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trồng</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nhiều</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cây</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xanh</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sẽ</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đảm</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bảo</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được</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nguồn</a:t>
            </a:r>
            <a:r>
              <a:rPr lang="en-GB" sz="4000" dirty="0">
                <a:latin typeface="Times New Roman" panose="02020603050405020304" pitchFamily="18" charset="0"/>
                <a:cs typeface="Times New Roman" panose="02020603050405020304" pitchFamily="18" charset="0"/>
              </a:rPr>
              <a:t> oxygen </a:t>
            </a:r>
            <a:r>
              <a:rPr lang="en-GB" sz="4000" dirty="0" err="1">
                <a:latin typeface="Times New Roman" panose="02020603050405020304" pitchFamily="18" charset="0"/>
                <a:cs typeface="Times New Roman" panose="02020603050405020304" pitchFamily="18" charset="0"/>
              </a:rPr>
              <a:t>để</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cung</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cấp</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cho</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quá</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trình</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hô</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hấp</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tế</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bào</a:t>
            </a:r>
            <a:r>
              <a:rPr lang="en-GB" sz="4000" dirty="0">
                <a:latin typeface="Times New Roman" panose="02020603050405020304" pitchFamily="18" charset="0"/>
                <a:cs typeface="Times New Roman" panose="02020603050405020304" pitchFamily="18" charset="0"/>
              </a:rPr>
              <a:t>.</a:t>
            </a:r>
          </a:p>
        </p:txBody>
      </p:sp>
      <p:sp>
        <p:nvSpPr>
          <p:cNvPr id="10" name="Right Arrow 9"/>
          <p:cNvSpPr/>
          <p:nvPr/>
        </p:nvSpPr>
        <p:spPr>
          <a:xfrm rot="5400000">
            <a:off x="5558482" y="2108704"/>
            <a:ext cx="768644" cy="1217608"/>
          </a:xfrm>
          <a:prstGeom prst="rightArrow">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GB"/>
          </a:p>
        </p:txBody>
      </p:sp>
      <p:sp>
        <p:nvSpPr>
          <p:cNvPr id="11" name="Rectangle 10"/>
          <p:cNvSpPr>
            <a:spLocks noChangeArrowheads="1"/>
          </p:cNvSpPr>
          <p:nvPr/>
        </p:nvSpPr>
        <p:spPr bwMode="auto">
          <a:xfrm>
            <a:off x="304800" y="36494"/>
            <a:ext cx="11582400" cy="523220"/>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indent="254000" algn="just">
              <a:spcAft>
                <a:spcPts val="500"/>
              </a:spcAft>
              <a:tabLst>
                <a:tab pos="503238" algn="l"/>
              </a:tabLst>
            </a:pPr>
            <a:r>
              <a:rPr lang="en-GB" sz="2800" b="1" dirty="0" err="1" smtClean="0">
                <a:solidFill>
                  <a:srgbClr val="C00000"/>
                </a:solidFill>
                <a:latin typeface="Times New Roman" pitchFamily="18" charset="0"/>
                <a:cs typeface="Times New Roman" pitchFamily="18" charset="0"/>
              </a:rPr>
              <a:t>Tìm</a:t>
            </a:r>
            <a:r>
              <a:rPr lang="en-GB" sz="2800" b="1" dirty="0" smtClean="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hiểu</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mối</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quan</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hệ</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giữa</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hô</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hấp</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tế</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bào</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và</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bảo</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vệ</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sức</a:t>
            </a:r>
            <a:r>
              <a:rPr lang="en-GB" sz="2800" b="1" dirty="0">
                <a:solidFill>
                  <a:srgbClr val="C00000"/>
                </a:solidFill>
                <a:latin typeface="Times New Roman" pitchFamily="18" charset="0"/>
                <a:cs typeface="Times New Roman" pitchFamily="18" charset="0"/>
              </a:rPr>
              <a:t> </a:t>
            </a:r>
            <a:r>
              <a:rPr lang="en-GB" sz="2800" b="1" dirty="0" err="1">
                <a:solidFill>
                  <a:srgbClr val="C00000"/>
                </a:solidFill>
                <a:latin typeface="Times New Roman" pitchFamily="18" charset="0"/>
                <a:cs typeface="Times New Roman" pitchFamily="18" charset="0"/>
              </a:rPr>
              <a:t>khỏe</a:t>
            </a:r>
            <a:r>
              <a:rPr lang="en-GB" sz="2800" b="1" dirty="0">
                <a:solidFill>
                  <a:srgbClr val="C00000"/>
                </a:solidFill>
                <a:latin typeface="Times New Roman" pitchFamily="18" charset="0"/>
                <a:cs typeface="Times New Roman" pitchFamily="18" charset="0"/>
              </a:rPr>
              <a:t> con </a:t>
            </a:r>
            <a:r>
              <a:rPr lang="en-GB" sz="2800" b="1" dirty="0" err="1">
                <a:solidFill>
                  <a:srgbClr val="C00000"/>
                </a:solidFill>
                <a:latin typeface="Times New Roman" pitchFamily="18" charset="0"/>
                <a:cs typeface="Times New Roman" pitchFamily="18" charset="0"/>
              </a:rPr>
              <a:t>người</a:t>
            </a:r>
            <a:endParaRPr lang="en-GB" sz="2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9760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71399" y="36443"/>
            <a:ext cx="959201" cy="6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28089" y="148044"/>
            <a:ext cx="11049000" cy="646331"/>
          </a:xfrm>
          <a:prstGeom prst="rect">
            <a:avLst/>
          </a:prstGeom>
          <a:solidFill>
            <a:schemeClr val="bg2"/>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GB" sz="3600" b="1" u="sng" dirty="0">
                <a:solidFill>
                  <a:srgbClr val="0000FF"/>
                </a:solidFill>
                <a:latin typeface="Times New Roman" pitchFamily="18" charset="0"/>
                <a:cs typeface="Times New Roman" pitchFamily="18" charset="0"/>
              </a:rPr>
              <a:t>IV. </a:t>
            </a:r>
            <a:r>
              <a:rPr lang="en-GB" sz="3600" b="1" u="sng" dirty="0" err="1">
                <a:solidFill>
                  <a:srgbClr val="0000FF"/>
                </a:solidFill>
                <a:latin typeface="Times New Roman" pitchFamily="18" charset="0"/>
                <a:cs typeface="Times New Roman" pitchFamily="18" charset="0"/>
              </a:rPr>
              <a:t>Vận</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dụng</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hiểu</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biết</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về</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hô</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hấp</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tế</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bào</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trong</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thực</a:t>
            </a:r>
            <a:r>
              <a:rPr lang="en-GB" sz="3600" b="1" u="sng" dirty="0">
                <a:solidFill>
                  <a:srgbClr val="0000FF"/>
                </a:solidFill>
                <a:latin typeface="Times New Roman" pitchFamily="18" charset="0"/>
                <a:cs typeface="Times New Roman" pitchFamily="18" charset="0"/>
              </a:rPr>
              <a:t> </a:t>
            </a:r>
            <a:r>
              <a:rPr lang="en-GB" sz="3600" b="1" u="sng" dirty="0" err="1">
                <a:solidFill>
                  <a:srgbClr val="0000FF"/>
                </a:solidFill>
                <a:latin typeface="Times New Roman" pitchFamily="18" charset="0"/>
                <a:cs typeface="Times New Roman" pitchFamily="18" charset="0"/>
              </a:rPr>
              <a:t>tiễn</a:t>
            </a:r>
            <a:r>
              <a:rPr lang="en-GB" sz="3600" b="1" u="sng" dirty="0">
                <a:solidFill>
                  <a:srgbClr val="0000FF"/>
                </a:solidFill>
                <a:latin typeface="Times New Roman" pitchFamily="18" charset="0"/>
                <a:cs typeface="Times New Roman" pitchFamily="18" charset="0"/>
              </a:rPr>
              <a:t>:</a:t>
            </a:r>
          </a:p>
        </p:txBody>
      </p:sp>
      <p:sp>
        <p:nvSpPr>
          <p:cNvPr id="17" name="TextBox 16"/>
          <p:cNvSpPr txBox="1">
            <a:spLocks noChangeArrowheads="1"/>
          </p:cNvSpPr>
          <p:nvPr/>
        </p:nvSpPr>
        <p:spPr bwMode="auto">
          <a:xfrm>
            <a:off x="304800" y="1219200"/>
            <a:ext cx="11573400" cy="4524315"/>
          </a:xfrm>
          <a:prstGeom prst="rect">
            <a:avLst/>
          </a:prstGeom>
          <a:ln>
            <a:noFill/>
          </a:ln>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150000"/>
              </a:lnSpc>
            </a:pPr>
            <a:r>
              <a:rPr lang="en-GB" sz="3200" dirty="0" smtClean="0"/>
              <a:t>-</a:t>
            </a:r>
            <a:r>
              <a:rPr lang="vi-VN" sz="3200" dirty="0" smtClean="0"/>
              <a:t> </a:t>
            </a:r>
            <a:r>
              <a:rPr lang="en-GB" sz="3200" dirty="0" err="1" smtClean="0"/>
              <a:t>Vận</a:t>
            </a:r>
            <a:r>
              <a:rPr lang="en-GB" sz="3200" dirty="0" smtClean="0"/>
              <a:t> </a:t>
            </a:r>
            <a:r>
              <a:rPr lang="en-GB" sz="3200" dirty="0" err="1" smtClean="0"/>
              <a:t>dụng</a:t>
            </a:r>
            <a:r>
              <a:rPr lang="en-GB" sz="3200" dirty="0" smtClean="0"/>
              <a:t> </a:t>
            </a:r>
            <a:r>
              <a:rPr lang="en-GB" sz="3200" dirty="0" err="1" smtClean="0"/>
              <a:t>hiểu</a:t>
            </a:r>
            <a:r>
              <a:rPr lang="en-GB" sz="3200" dirty="0" smtClean="0"/>
              <a:t> </a:t>
            </a:r>
            <a:r>
              <a:rPr lang="en-GB" sz="3200" dirty="0" err="1" smtClean="0"/>
              <a:t>biết</a:t>
            </a:r>
            <a:r>
              <a:rPr lang="en-GB" sz="3200" dirty="0" smtClean="0"/>
              <a:t> </a:t>
            </a:r>
            <a:r>
              <a:rPr lang="en-GB" sz="3200" dirty="0" err="1" smtClean="0"/>
              <a:t>về</a:t>
            </a:r>
            <a:r>
              <a:rPr lang="en-GB" sz="3200" dirty="0" smtClean="0"/>
              <a:t> </a:t>
            </a:r>
            <a:r>
              <a:rPr lang="en-GB" sz="3200" dirty="0" err="1" smtClean="0"/>
              <a:t>quá</a:t>
            </a:r>
            <a:r>
              <a:rPr lang="en-GB" sz="3200" dirty="0" smtClean="0"/>
              <a:t> </a:t>
            </a:r>
            <a:r>
              <a:rPr lang="en-GB" sz="3200" dirty="0" err="1" smtClean="0"/>
              <a:t>trình</a:t>
            </a:r>
            <a:r>
              <a:rPr lang="en-GB" sz="3200" dirty="0" smtClean="0"/>
              <a:t> </a:t>
            </a:r>
            <a:r>
              <a:rPr lang="en-GB" sz="3200" dirty="0" err="1" smtClean="0"/>
              <a:t>hô</a:t>
            </a:r>
            <a:r>
              <a:rPr lang="en-GB" sz="3200" dirty="0" smtClean="0"/>
              <a:t> </a:t>
            </a:r>
            <a:r>
              <a:rPr lang="en-GB" sz="3200" dirty="0" err="1" smtClean="0"/>
              <a:t>hấp</a:t>
            </a:r>
            <a:r>
              <a:rPr lang="en-GB" sz="3200" dirty="0" smtClean="0"/>
              <a:t> </a:t>
            </a:r>
            <a:r>
              <a:rPr lang="en-GB" sz="3200" dirty="0" err="1" smtClean="0"/>
              <a:t>tế</a:t>
            </a:r>
            <a:r>
              <a:rPr lang="en-GB" sz="3200" dirty="0" smtClean="0"/>
              <a:t> </a:t>
            </a:r>
            <a:r>
              <a:rPr lang="en-GB" sz="3200" dirty="0" err="1" smtClean="0"/>
              <a:t>bào</a:t>
            </a:r>
            <a:r>
              <a:rPr lang="en-GB" sz="3200" dirty="0" smtClean="0"/>
              <a:t>, </a:t>
            </a:r>
            <a:r>
              <a:rPr lang="en-GB" sz="3200" dirty="0" err="1" smtClean="0"/>
              <a:t>người</a:t>
            </a:r>
            <a:r>
              <a:rPr lang="en-GB" sz="3200" dirty="0" smtClean="0"/>
              <a:t> ta </a:t>
            </a:r>
            <a:r>
              <a:rPr lang="vi-VN" sz="3200" dirty="0" smtClean="0"/>
              <a:t>dùng </a:t>
            </a:r>
            <a:r>
              <a:rPr lang="en-GB" sz="3200" dirty="0" err="1" smtClean="0"/>
              <a:t>các</a:t>
            </a:r>
            <a:r>
              <a:rPr lang="en-GB" sz="3200" dirty="0" smtClean="0"/>
              <a:t> </a:t>
            </a:r>
            <a:r>
              <a:rPr lang="en-GB" sz="3200" dirty="0" err="1" smtClean="0"/>
              <a:t>biện</a:t>
            </a:r>
            <a:r>
              <a:rPr lang="en-GB" sz="3200" dirty="0" smtClean="0"/>
              <a:t> </a:t>
            </a:r>
            <a:r>
              <a:rPr lang="en-GB" sz="3200" dirty="0" err="1" smtClean="0"/>
              <a:t>pháp</a:t>
            </a:r>
            <a:r>
              <a:rPr lang="en-GB" sz="3200" dirty="0" smtClean="0"/>
              <a:t> </a:t>
            </a:r>
            <a:r>
              <a:rPr lang="en-GB" sz="3200" dirty="0" err="1" smtClean="0"/>
              <a:t>để</a:t>
            </a:r>
            <a:r>
              <a:rPr lang="en-GB" sz="3200" dirty="0" smtClean="0"/>
              <a:t> </a:t>
            </a:r>
            <a:r>
              <a:rPr lang="en-GB" sz="3200" dirty="0" err="1" smtClean="0"/>
              <a:t>làm</a:t>
            </a:r>
            <a:r>
              <a:rPr lang="en-GB" sz="3200" dirty="0" smtClean="0"/>
              <a:t> </a:t>
            </a:r>
            <a:r>
              <a:rPr lang="en-GB" sz="3200" dirty="0" err="1" smtClean="0"/>
              <a:t>giảm</a:t>
            </a:r>
            <a:r>
              <a:rPr lang="en-GB" sz="3200" dirty="0" smtClean="0"/>
              <a:t> </a:t>
            </a:r>
            <a:r>
              <a:rPr lang="en-GB" sz="3200" dirty="0" err="1" smtClean="0"/>
              <a:t>cường</a:t>
            </a:r>
            <a:r>
              <a:rPr lang="en-GB" sz="3200" dirty="0" smtClean="0"/>
              <a:t> </a:t>
            </a:r>
            <a:r>
              <a:rPr lang="en-GB" sz="3200" dirty="0" err="1" smtClean="0"/>
              <a:t>độ</a:t>
            </a:r>
            <a:r>
              <a:rPr lang="en-GB" sz="3200" dirty="0" smtClean="0"/>
              <a:t> </a:t>
            </a:r>
            <a:r>
              <a:rPr lang="en-GB" sz="3200" dirty="0" err="1" smtClean="0"/>
              <a:t>của</a:t>
            </a:r>
            <a:r>
              <a:rPr lang="en-GB" sz="3200" dirty="0" smtClean="0"/>
              <a:t> </a:t>
            </a:r>
            <a:r>
              <a:rPr lang="en-GB" sz="3200" dirty="0" err="1" smtClean="0"/>
              <a:t>quá</a:t>
            </a:r>
            <a:r>
              <a:rPr lang="en-GB" sz="3200" dirty="0" smtClean="0"/>
              <a:t> </a:t>
            </a:r>
            <a:r>
              <a:rPr lang="en-GB" sz="3200" dirty="0" err="1" smtClean="0"/>
              <a:t>trình</a:t>
            </a:r>
            <a:r>
              <a:rPr lang="en-GB" sz="3200" dirty="0" smtClean="0"/>
              <a:t> </a:t>
            </a:r>
            <a:r>
              <a:rPr lang="en-GB" sz="3200" dirty="0" err="1" smtClean="0"/>
              <a:t>hô</a:t>
            </a:r>
            <a:r>
              <a:rPr lang="en-GB" sz="3200" dirty="0" smtClean="0"/>
              <a:t> </a:t>
            </a:r>
            <a:r>
              <a:rPr lang="en-GB" sz="3200" dirty="0" err="1" smtClean="0"/>
              <a:t>hấp</a:t>
            </a:r>
            <a:r>
              <a:rPr lang="en-GB" sz="3200" dirty="0" smtClean="0"/>
              <a:t> </a:t>
            </a:r>
            <a:r>
              <a:rPr lang="en-GB" sz="3200" dirty="0" err="1" smtClean="0"/>
              <a:t>nhằm</a:t>
            </a:r>
            <a:r>
              <a:rPr lang="en-GB" sz="3200" dirty="0" smtClean="0"/>
              <a:t> </a:t>
            </a:r>
            <a:r>
              <a:rPr lang="vi-VN" sz="3200" dirty="0" smtClean="0"/>
              <a:t>tăng </a:t>
            </a:r>
            <a:r>
              <a:rPr lang="en-GB" sz="3200" dirty="0" err="1" smtClean="0"/>
              <a:t>hiệu</a:t>
            </a:r>
            <a:r>
              <a:rPr lang="en-GB" sz="3200" dirty="0" smtClean="0"/>
              <a:t> </a:t>
            </a:r>
            <a:r>
              <a:rPr lang="en-GB" sz="3200" dirty="0" err="1" smtClean="0"/>
              <a:t>quả</a:t>
            </a:r>
            <a:r>
              <a:rPr lang="en-GB" sz="3200" dirty="0" smtClean="0"/>
              <a:t> </a:t>
            </a:r>
            <a:r>
              <a:rPr lang="en-GB" sz="3200" dirty="0" err="1" smtClean="0"/>
              <a:t>bảo</a:t>
            </a:r>
            <a:r>
              <a:rPr lang="en-GB" sz="3200" dirty="0" smtClean="0"/>
              <a:t> </a:t>
            </a:r>
            <a:r>
              <a:rPr lang="en-GB" sz="3200" dirty="0" err="1" smtClean="0"/>
              <a:t>quản</a:t>
            </a:r>
            <a:r>
              <a:rPr lang="en-GB" sz="3200" dirty="0" smtClean="0"/>
              <a:t> </a:t>
            </a:r>
            <a:r>
              <a:rPr lang="en-GB" sz="3200" dirty="0" err="1" smtClean="0"/>
              <a:t>lương</a:t>
            </a:r>
            <a:r>
              <a:rPr lang="en-GB" sz="3200" dirty="0" smtClean="0"/>
              <a:t> </a:t>
            </a:r>
            <a:r>
              <a:rPr lang="en-GB" sz="3200" dirty="0" err="1" smtClean="0"/>
              <a:t>thực</a:t>
            </a:r>
            <a:r>
              <a:rPr lang="en-GB" sz="3200" dirty="0" smtClean="0"/>
              <a:t>, </a:t>
            </a:r>
            <a:r>
              <a:rPr lang="en-GB" sz="3200" dirty="0" err="1" smtClean="0"/>
              <a:t>thực</a:t>
            </a:r>
            <a:r>
              <a:rPr lang="en-GB" sz="3200" dirty="0" smtClean="0"/>
              <a:t> </a:t>
            </a:r>
            <a:r>
              <a:rPr lang="en-GB" sz="3200" dirty="0" err="1" smtClean="0"/>
              <a:t>phẩm</a:t>
            </a:r>
            <a:r>
              <a:rPr lang="en-GB" sz="3200" dirty="0" smtClean="0"/>
              <a:t>. </a:t>
            </a:r>
          </a:p>
          <a:p>
            <a:pPr marL="457200" indent="-457200">
              <a:lnSpc>
                <a:spcPct val="150000"/>
              </a:lnSpc>
              <a:buFontTx/>
              <a:buChar char="-"/>
            </a:pPr>
            <a:r>
              <a:rPr lang="en-GB" sz="3200" dirty="0" err="1" smtClean="0"/>
              <a:t>Một</a:t>
            </a:r>
            <a:r>
              <a:rPr lang="en-GB" sz="3200" dirty="0" smtClean="0"/>
              <a:t> </a:t>
            </a:r>
            <a:r>
              <a:rPr lang="en-GB" sz="3200" dirty="0" err="1"/>
              <a:t>số</a:t>
            </a:r>
            <a:r>
              <a:rPr lang="en-GB" sz="3200" dirty="0"/>
              <a:t> </a:t>
            </a:r>
            <a:r>
              <a:rPr lang="en-GB" sz="3200" dirty="0" err="1"/>
              <a:t>biện</a:t>
            </a:r>
            <a:r>
              <a:rPr lang="en-GB" sz="3200" dirty="0"/>
              <a:t> </a:t>
            </a:r>
            <a:r>
              <a:rPr lang="en-GB" sz="3200" dirty="0" err="1"/>
              <a:t>pháp</a:t>
            </a:r>
            <a:r>
              <a:rPr lang="en-GB" sz="3200" dirty="0"/>
              <a:t> </a:t>
            </a:r>
            <a:r>
              <a:rPr lang="en-GB" sz="3200" dirty="0" err="1"/>
              <a:t>được</a:t>
            </a:r>
            <a:r>
              <a:rPr lang="en-GB" sz="3200" dirty="0"/>
              <a:t> </a:t>
            </a:r>
            <a:r>
              <a:rPr lang="en-GB" sz="3200" dirty="0" err="1"/>
              <a:t>dùng</a:t>
            </a:r>
            <a:r>
              <a:rPr lang="en-GB" sz="3200" dirty="0"/>
              <a:t> </a:t>
            </a:r>
            <a:r>
              <a:rPr lang="en-GB" sz="3200" dirty="0" err="1"/>
              <a:t>để</a:t>
            </a:r>
            <a:r>
              <a:rPr lang="en-GB" sz="3200" dirty="0"/>
              <a:t> </a:t>
            </a:r>
            <a:r>
              <a:rPr lang="en-GB" sz="3200" dirty="0" err="1"/>
              <a:t>bảo</a:t>
            </a:r>
            <a:r>
              <a:rPr lang="en-GB" sz="3200" dirty="0"/>
              <a:t> </a:t>
            </a:r>
            <a:r>
              <a:rPr lang="en-GB" sz="3200" dirty="0" err="1"/>
              <a:t>quản</a:t>
            </a:r>
            <a:r>
              <a:rPr lang="en-GB" sz="3200" dirty="0"/>
              <a:t> </a:t>
            </a:r>
            <a:r>
              <a:rPr lang="en-GB" sz="3200" dirty="0" err="1" smtClean="0"/>
              <a:t>lương</a:t>
            </a:r>
            <a:r>
              <a:rPr lang="en-GB" sz="3200" dirty="0" smtClean="0"/>
              <a:t>,</a:t>
            </a:r>
            <a:r>
              <a:rPr lang="vi-VN" sz="3200" dirty="0" smtClean="0"/>
              <a:t> </a:t>
            </a:r>
            <a:r>
              <a:rPr lang="en-GB" sz="3200" dirty="0" err="1" smtClean="0"/>
              <a:t>thực</a:t>
            </a:r>
            <a:r>
              <a:rPr lang="en-GB" sz="3200" dirty="0" smtClean="0"/>
              <a:t> </a:t>
            </a:r>
            <a:r>
              <a:rPr lang="en-GB" sz="3200" dirty="0" err="1" smtClean="0"/>
              <a:t>phẩm</a:t>
            </a:r>
            <a:r>
              <a:rPr lang="en-GB" sz="3200" dirty="0" smtClean="0"/>
              <a:t> </a:t>
            </a:r>
            <a:r>
              <a:rPr lang="en-GB" sz="3200" dirty="0" err="1" smtClean="0"/>
              <a:t>như</a:t>
            </a:r>
            <a:r>
              <a:rPr lang="en-GB" sz="3200" dirty="0"/>
              <a:t>: </a:t>
            </a:r>
            <a:r>
              <a:rPr lang="en-GB" sz="3200" dirty="0" err="1"/>
              <a:t>bảo</a:t>
            </a:r>
            <a:r>
              <a:rPr lang="en-GB" sz="3200" dirty="0"/>
              <a:t> </a:t>
            </a:r>
            <a:r>
              <a:rPr lang="en-GB" sz="3200" dirty="0" err="1"/>
              <a:t>quản</a:t>
            </a:r>
            <a:r>
              <a:rPr lang="en-GB" sz="3200" dirty="0"/>
              <a:t> </a:t>
            </a:r>
            <a:r>
              <a:rPr lang="en-GB" sz="3200" dirty="0" err="1"/>
              <a:t>lạnh</a:t>
            </a:r>
            <a:r>
              <a:rPr lang="en-GB" sz="3200" dirty="0"/>
              <a:t>, </a:t>
            </a:r>
            <a:r>
              <a:rPr lang="en-GB" sz="3200" dirty="0" err="1"/>
              <a:t>bảo</a:t>
            </a:r>
            <a:r>
              <a:rPr lang="en-GB" sz="3200" dirty="0"/>
              <a:t> </a:t>
            </a:r>
            <a:r>
              <a:rPr lang="en-GB" sz="3200" dirty="0" err="1"/>
              <a:t>quản</a:t>
            </a:r>
            <a:r>
              <a:rPr lang="en-GB" sz="3200" dirty="0"/>
              <a:t> </a:t>
            </a:r>
            <a:r>
              <a:rPr lang="en-GB" sz="3200" dirty="0" err="1"/>
              <a:t>khô</a:t>
            </a:r>
            <a:r>
              <a:rPr lang="en-GB" sz="3200" dirty="0"/>
              <a:t>, </a:t>
            </a:r>
            <a:r>
              <a:rPr lang="en-GB" sz="3200" dirty="0" err="1"/>
              <a:t>bảo</a:t>
            </a:r>
            <a:r>
              <a:rPr lang="en-GB" sz="3200" dirty="0"/>
              <a:t> </a:t>
            </a:r>
            <a:r>
              <a:rPr lang="en-GB" sz="3200" dirty="0" err="1"/>
              <a:t>quản</a:t>
            </a:r>
            <a:r>
              <a:rPr lang="en-GB" sz="3200" dirty="0"/>
              <a:t> </a:t>
            </a:r>
            <a:r>
              <a:rPr lang="en-GB" sz="3200" dirty="0" err="1"/>
              <a:t>trong</a:t>
            </a:r>
            <a:r>
              <a:rPr lang="en-GB" sz="3200" dirty="0"/>
              <a:t> </a:t>
            </a:r>
            <a:r>
              <a:rPr lang="en-GB" sz="3200" dirty="0" err="1"/>
              <a:t>điều</a:t>
            </a:r>
            <a:r>
              <a:rPr lang="en-GB" sz="3200" dirty="0"/>
              <a:t> </a:t>
            </a:r>
            <a:r>
              <a:rPr lang="en-GB" sz="3200" dirty="0" err="1"/>
              <a:t>kiện</a:t>
            </a:r>
            <a:r>
              <a:rPr lang="en-GB" sz="3200" dirty="0"/>
              <a:t> </a:t>
            </a:r>
            <a:r>
              <a:rPr lang="en-GB" sz="3200" dirty="0" err="1"/>
              <a:t>nồng</a:t>
            </a:r>
            <a:r>
              <a:rPr lang="en-GB" sz="3200" dirty="0"/>
              <a:t> </a:t>
            </a:r>
            <a:r>
              <a:rPr lang="en-GB" sz="3200" dirty="0" err="1"/>
              <a:t>độ</a:t>
            </a:r>
            <a:r>
              <a:rPr lang="en-GB" sz="3200" dirty="0"/>
              <a:t> carbon dioxide </a:t>
            </a:r>
            <a:r>
              <a:rPr lang="en-GB" sz="3200" dirty="0" err="1"/>
              <a:t>cao</a:t>
            </a:r>
            <a:r>
              <a:rPr lang="en-GB" sz="3200" dirty="0"/>
              <a:t> </a:t>
            </a:r>
            <a:r>
              <a:rPr lang="en-GB" sz="3200" dirty="0" err="1"/>
              <a:t>và</a:t>
            </a:r>
            <a:r>
              <a:rPr lang="en-GB" sz="3200" dirty="0"/>
              <a:t> </a:t>
            </a:r>
            <a:r>
              <a:rPr lang="en-GB" sz="3200" dirty="0" err="1"/>
              <a:t>nồng</a:t>
            </a:r>
            <a:r>
              <a:rPr lang="en-GB" sz="3200" dirty="0"/>
              <a:t> </a:t>
            </a:r>
            <a:r>
              <a:rPr lang="en-GB" sz="3200" dirty="0" err="1"/>
              <a:t>độ</a:t>
            </a:r>
            <a:r>
              <a:rPr lang="en-GB" sz="3200" dirty="0"/>
              <a:t> oxygen </a:t>
            </a:r>
            <a:r>
              <a:rPr lang="en-GB" sz="3200" dirty="0" err="1"/>
              <a:t>thấp</a:t>
            </a:r>
            <a:r>
              <a:rPr lang="en-GB" sz="3200" dirty="0" smtClean="0"/>
              <a:t>.</a:t>
            </a:r>
          </a:p>
        </p:txBody>
      </p:sp>
    </p:spTree>
    <p:extLst>
      <p:ext uri="{BB962C8B-B14F-4D97-AF65-F5344CB8AC3E}">
        <p14:creationId xmlns:p14="http://schemas.microsoft.com/office/powerpoint/2010/main" val="15501723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431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685800" y="381001"/>
            <a:ext cx="11049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54000" algn="just">
              <a:spcAft>
                <a:spcPts val="500"/>
              </a:spcAft>
              <a:tabLst>
                <a:tab pos="503238" algn="l"/>
              </a:tabLst>
            </a:pPr>
            <a:r>
              <a:rPr lang="en-GB" sz="3200" dirty="0" err="1">
                <a:solidFill>
                  <a:srgbClr val="C00000"/>
                </a:solidFill>
                <a:latin typeface="Times New Roman" panose="02020603050405020304" pitchFamily="18" charset="0"/>
                <a:cs typeface="Times New Roman" panose="02020603050405020304" pitchFamily="18" charset="0"/>
              </a:rPr>
              <a:t>Hãy</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tìm</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hiểu</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và</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cho</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biết</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tác</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dụng</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của</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một</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số</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chất</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gây</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ức</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chế</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quá</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trình</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hô</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hấp</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tế</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bào</a:t>
            </a:r>
            <a:r>
              <a:rPr lang="en-GB" sz="3200" dirty="0">
                <a:solidFill>
                  <a:srgbClr val="C00000"/>
                </a:solidFill>
                <a:latin typeface="Times New Roman" panose="02020603050405020304" pitchFamily="18" charset="0"/>
                <a:cs typeface="Times New Roman" panose="02020603050405020304" pitchFamily="18" charset="0"/>
              </a:rPr>
              <a:t> ở </a:t>
            </a:r>
            <a:r>
              <a:rPr lang="en-GB" sz="3200" dirty="0" err="1">
                <a:solidFill>
                  <a:srgbClr val="C00000"/>
                </a:solidFill>
                <a:latin typeface="Times New Roman" panose="02020603050405020304" pitchFamily="18" charset="0"/>
                <a:cs typeface="Times New Roman" panose="02020603050405020304" pitchFamily="18" charset="0"/>
              </a:rPr>
              <a:t>người</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Từ</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đó</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đề</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xuất</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các</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biện</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pháp</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để</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cải</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thiện</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sức</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khỏe</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hô</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hấp</a:t>
            </a:r>
            <a:r>
              <a:rPr lang="en-GB" sz="3200" dirty="0">
                <a:solidFill>
                  <a:srgbClr val="C00000"/>
                </a:solidFill>
                <a:latin typeface="Times New Roman" panose="02020603050405020304" pitchFamily="18" charset="0"/>
                <a:cs typeface="Times New Roman" panose="02020603050405020304" pitchFamily="18" charset="0"/>
              </a:rPr>
              <a:t> ở </a:t>
            </a:r>
            <a:r>
              <a:rPr lang="en-GB" sz="3200" dirty="0" err="1">
                <a:solidFill>
                  <a:srgbClr val="C00000"/>
                </a:solidFill>
                <a:latin typeface="Times New Roman" panose="02020603050405020304" pitchFamily="18" charset="0"/>
                <a:cs typeface="Times New Roman" panose="02020603050405020304" pitchFamily="18" charset="0"/>
              </a:rPr>
              <a:t>người</a:t>
            </a:r>
            <a:r>
              <a:rPr lang="en-GB" sz="3200" dirty="0">
                <a:solidFill>
                  <a:srgbClr val="C00000"/>
                </a:solidFill>
                <a:latin typeface="Times New Roman" panose="02020603050405020304" pitchFamily="18" charset="0"/>
                <a:cs typeface="Times New Roman" panose="02020603050405020304" pitchFamily="18" charset="0"/>
              </a:rPr>
              <a:t>?</a:t>
            </a:r>
          </a:p>
        </p:txBody>
      </p:sp>
      <p:graphicFrame>
        <p:nvGraphicFramePr>
          <p:cNvPr id="7" name="Table 6"/>
          <p:cNvGraphicFramePr>
            <a:graphicFrameLocks noGrp="1"/>
          </p:cNvGraphicFramePr>
          <p:nvPr>
            <p:extLst>
              <p:ext uri="{D42A27DB-BD31-4B8C-83A1-F6EECF244321}">
                <p14:modId xmlns:p14="http://schemas.microsoft.com/office/powerpoint/2010/main" val="1730749219"/>
              </p:ext>
            </p:extLst>
          </p:nvPr>
        </p:nvGraphicFramePr>
        <p:xfrm>
          <a:off x="685800" y="2514600"/>
          <a:ext cx="10972800" cy="3261360"/>
        </p:xfrm>
        <a:graphic>
          <a:graphicData uri="http://schemas.openxmlformats.org/drawingml/2006/table">
            <a:tbl>
              <a:tblPr firstRow="1" firstCol="1" bandRow="1"/>
              <a:tblGrid>
                <a:gridCol w="4562741">
                  <a:extLst>
                    <a:ext uri="{9D8B030D-6E8A-4147-A177-3AD203B41FA5}">
                      <a16:colId xmlns:a16="http://schemas.microsoft.com/office/drawing/2014/main" xmlns="" val="20000"/>
                    </a:ext>
                  </a:extLst>
                </a:gridCol>
                <a:gridCol w="6410059">
                  <a:extLst>
                    <a:ext uri="{9D8B030D-6E8A-4147-A177-3AD203B41FA5}">
                      <a16:colId xmlns:a16="http://schemas.microsoft.com/office/drawing/2014/main" xmlns="" val="20001"/>
                    </a:ext>
                  </a:extLst>
                </a:gridCol>
              </a:tblGrid>
              <a:tr h="571500">
                <a:tc>
                  <a:txBody>
                    <a:bodyPr/>
                    <a:lstStyle/>
                    <a:p>
                      <a:pPr indent="254000" algn="just">
                        <a:lnSpc>
                          <a:spcPct val="100000"/>
                        </a:lnSpc>
                        <a:spcAft>
                          <a:spcPts val="0"/>
                        </a:spcAft>
                        <a:tabLst>
                          <a:tab pos="504190" algn="l"/>
                        </a:tabLst>
                      </a:pPr>
                      <a:r>
                        <a:rPr lang="en-GB" sz="3200" b="0" dirty="0" err="1">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GB" sz="3200" b="0" dirty="0">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b="0" dirty="0" err="1">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ức</a:t>
                      </a:r>
                      <a:r>
                        <a:rPr lang="en-GB" sz="3200" b="0" dirty="0">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b="0" dirty="0" err="1">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chế</a:t>
                      </a:r>
                      <a:r>
                        <a:rPr lang="en-GB" sz="3200" b="0" dirty="0">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b="0" dirty="0" err="1">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hô</a:t>
                      </a:r>
                      <a:r>
                        <a:rPr lang="en-GB" sz="3200" b="0" dirty="0">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b="0" dirty="0" err="1">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hấp</a:t>
                      </a:r>
                      <a:endParaRPr lang="en-GB" sz="3200" b="0" dirty="0">
                        <a:solidFill>
                          <a:srgbClr val="0000FF"/>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3200" b="0" dirty="0" err="1">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Tác</a:t>
                      </a:r>
                      <a:r>
                        <a:rPr lang="en-GB" sz="3200" b="0" dirty="0">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b="0" dirty="0" err="1">
                          <a:solidFill>
                            <a:srgbClr val="0000FF"/>
                          </a:solidFill>
                          <a:effectLst/>
                          <a:latin typeface="Times New Roman" panose="02020603050405020304" pitchFamily="18" charset="0"/>
                          <a:ea typeface="Segoe UI" panose="020B0502040204020203" pitchFamily="34" charset="0"/>
                          <a:cs typeface="Times New Roman" panose="02020603050405020304" pitchFamily="18" charset="0"/>
                        </a:rPr>
                        <a:t>dụng</a:t>
                      </a:r>
                      <a:endParaRPr lang="en-GB" sz="3200" b="0" dirty="0">
                        <a:solidFill>
                          <a:srgbClr val="0000FF"/>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71500">
                <a:tc>
                  <a:txBody>
                    <a:bodyPr/>
                    <a:lstStyle/>
                    <a:p>
                      <a:pPr indent="254000" algn="just">
                        <a:lnSpc>
                          <a:spcPct val="100000"/>
                        </a:lnSpc>
                        <a:spcAft>
                          <a:spcPts val="0"/>
                        </a:spcAft>
                        <a:tabLst>
                          <a:tab pos="504190" algn="l"/>
                        </a:tabLst>
                      </a:pPr>
                      <a:r>
                        <a:rPr lang="en-GB" sz="3200">
                          <a:effectLst/>
                          <a:latin typeface="Times New Roman" panose="02020603050405020304" pitchFamily="18" charset="0"/>
                          <a:ea typeface="Segoe UI" panose="020B0502040204020203" pitchFamily="34" charset="0"/>
                          <a:cs typeface="Times New Roman" panose="02020603050405020304" pitchFamily="18" charset="0"/>
                        </a:rPr>
                        <a:t>Nitrogen oxides (NO)</a:t>
                      </a:r>
                      <a:endParaRPr lang="en-GB" sz="32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3200">
                          <a:effectLst/>
                          <a:latin typeface="Times New Roman" panose="02020603050405020304" pitchFamily="18" charset="0"/>
                          <a:ea typeface="Segoe UI" panose="020B0502040204020203" pitchFamily="34" charset="0"/>
                          <a:cs typeface="Times New Roman" panose="02020603050405020304" pitchFamily="18" charset="0"/>
                        </a:rPr>
                        <a:t>Cản trở quá trình trao đổi khí</a:t>
                      </a:r>
                      <a:endParaRPr lang="en-GB" sz="32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71500">
                <a:tc>
                  <a:txBody>
                    <a:bodyPr/>
                    <a:lstStyle/>
                    <a:p>
                      <a:pPr indent="254000" algn="just">
                        <a:lnSpc>
                          <a:spcPct val="100000"/>
                        </a:lnSpc>
                        <a:spcAft>
                          <a:spcPts val="0"/>
                        </a:spcAft>
                        <a:tabLst>
                          <a:tab pos="504190" algn="l"/>
                        </a:tabLst>
                      </a:pPr>
                      <a:r>
                        <a:rPr lang="en-GB" sz="3200">
                          <a:effectLst/>
                          <a:latin typeface="Times New Roman" panose="02020603050405020304" pitchFamily="18" charset="0"/>
                          <a:ea typeface="Segoe UI" panose="020B0502040204020203" pitchFamily="34" charset="0"/>
                          <a:cs typeface="Times New Roman" panose="02020603050405020304" pitchFamily="18" charset="0"/>
                        </a:rPr>
                        <a:t>2,4- dinitrophenol (DNP)</a:t>
                      </a:r>
                      <a:endParaRPr lang="en-GB" sz="32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3200">
                          <a:effectLst/>
                          <a:latin typeface="Times New Roman" panose="02020603050405020304" pitchFamily="18" charset="0"/>
                          <a:ea typeface="Segoe UI" panose="020B0502040204020203" pitchFamily="34" charset="0"/>
                          <a:cs typeface="Times New Roman" panose="02020603050405020304" pitchFamily="18" charset="0"/>
                        </a:rPr>
                        <a:t>Ngăn chặn quá trình tạo ATP ở ti thể</a:t>
                      </a:r>
                      <a:endParaRPr lang="en-GB" sz="32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37260">
                <a:tc>
                  <a:txBody>
                    <a:bodyPr/>
                    <a:lstStyle/>
                    <a:p>
                      <a:pPr indent="254000" algn="just">
                        <a:lnSpc>
                          <a:spcPct val="100000"/>
                        </a:lnSpc>
                        <a:spcAft>
                          <a:spcPts val="0"/>
                        </a:spcAft>
                        <a:tabLst>
                          <a:tab pos="504190" algn="l"/>
                        </a:tabLst>
                      </a:pPr>
                      <a:r>
                        <a:rPr lang="en-GB" sz="3200" dirty="0">
                          <a:effectLst/>
                          <a:latin typeface="Times New Roman" panose="02020603050405020304" pitchFamily="18" charset="0"/>
                          <a:ea typeface="Segoe UI" panose="020B0502040204020203" pitchFamily="34" charset="0"/>
                          <a:cs typeface="Times New Roman" panose="02020603050405020304" pitchFamily="18" charset="0"/>
                        </a:rPr>
                        <a:t>Carbon monoxide (CO)</a:t>
                      </a:r>
                      <a:endParaRPr lang="en-GB" sz="3200" dirty="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3200">
                          <a:effectLst/>
                          <a:latin typeface="Times New Roman" panose="02020603050405020304" pitchFamily="18" charset="0"/>
                          <a:ea typeface="Segoe UI" panose="020B0502040204020203" pitchFamily="34" charset="0"/>
                          <a:cs typeface="Times New Roman" panose="02020603050405020304" pitchFamily="18" charset="0"/>
                        </a:rPr>
                        <a:t>Chiếm vị trí liên kết của oxygen trong hồng cầu</a:t>
                      </a:r>
                      <a:endParaRPr lang="en-GB" sz="32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71500">
                <a:tc>
                  <a:txBody>
                    <a:bodyPr/>
                    <a:lstStyle/>
                    <a:p>
                      <a:pPr indent="254000" algn="just">
                        <a:lnSpc>
                          <a:spcPct val="100000"/>
                        </a:lnSpc>
                        <a:spcAft>
                          <a:spcPts val="0"/>
                        </a:spcAft>
                        <a:tabLst>
                          <a:tab pos="504190" algn="l"/>
                        </a:tabLst>
                      </a:pPr>
                      <a:r>
                        <a:rPr lang="en-GB" sz="3200">
                          <a:effectLst/>
                          <a:latin typeface="Times New Roman" panose="02020603050405020304" pitchFamily="18" charset="0"/>
                          <a:ea typeface="Segoe UI" panose="020B0502040204020203" pitchFamily="34" charset="0"/>
                          <a:cs typeface="Times New Roman" panose="02020603050405020304" pitchFamily="18" charset="0"/>
                        </a:rPr>
                        <a:t>Cyanide </a:t>
                      </a:r>
                      <a:endParaRPr lang="en-GB" sz="320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3200" dirty="0" err="1">
                          <a:effectLst/>
                          <a:latin typeface="Times New Roman" panose="02020603050405020304" pitchFamily="18" charset="0"/>
                          <a:ea typeface="Segoe UI" panose="020B0502040204020203" pitchFamily="34" charset="0"/>
                          <a:cs typeface="Times New Roman" panose="02020603050405020304" pitchFamily="18" charset="0"/>
                        </a:rPr>
                        <a:t>Ngăn</a:t>
                      </a:r>
                      <a:r>
                        <a:rPr lang="en-GB"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dirty="0" err="1">
                          <a:effectLst/>
                          <a:latin typeface="Times New Roman" panose="02020603050405020304" pitchFamily="18" charset="0"/>
                          <a:ea typeface="Segoe UI" panose="020B0502040204020203" pitchFamily="34" charset="0"/>
                          <a:cs typeface="Times New Roman" panose="02020603050405020304" pitchFamily="18" charset="0"/>
                        </a:rPr>
                        <a:t>cản</a:t>
                      </a:r>
                      <a:r>
                        <a:rPr lang="en-GB"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dirty="0" err="1">
                          <a:effectLst/>
                          <a:latin typeface="Times New Roman" panose="02020603050405020304" pitchFamily="18" charset="0"/>
                          <a:ea typeface="Segoe UI" panose="020B0502040204020203" pitchFamily="34" charset="0"/>
                          <a:cs typeface="Times New Roman" panose="02020603050405020304" pitchFamily="18" charset="0"/>
                        </a:rPr>
                        <a:t>quá</a:t>
                      </a:r>
                      <a:r>
                        <a:rPr lang="en-GB"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dirty="0" err="1">
                          <a:effectLst/>
                          <a:latin typeface="Times New Roman" panose="02020603050405020304" pitchFamily="18" charset="0"/>
                          <a:ea typeface="Segoe UI" panose="020B0502040204020203" pitchFamily="34" charset="0"/>
                          <a:cs typeface="Times New Roman" panose="02020603050405020304" pitchFamily="18" charset="0"/>
                        </a:rPr>
                        <a:t>trình</a:t>
                      </a:r>
                      <a:r>
                        <a:rPr lang="en-GB"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dirty="0" err="1">
                          <a:effectLst/>
                          <a:latin typeface="Times New Roman" panose="02020603050405020304" pitchFamily="18" charset="0"/>
                          <a:ea typeface="Segoe UI" panose="020B0502040204020203" pitchFamily="34" charset="0"/>
                          <a:cs typeface="Times New Roman" panose="02020603050405020304" pitchFamily="18" charset="0"/>
                        </a:rPr>
                        <a:t>hô</a:t>
                      </a:r>
                      <a:r>
                        <a:rPr lang="en-GB"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dirty="0" err="1">
                          <a:effectLst/>
                          <a:latin typeface="Times New Roman" panose="02020603050405020304" pitchFamily="18" charset="0"/>
                          <a:ea typeface="Segoe UI" panose="020B0502040204020203" pitchFamily="34" charset="0"/>
                          <a:cs typeface="Times New Roman" panose="02020603050405020304" pitchFamily="18" charset="0"/>
                        </a:rPr>
                        <a:t>hấp</a:t>
                      </a:r>
                      <a:r>
                        <a:rPr lang="en-GB" sz="3200" dirty="0">
                          <a:effectLst/>
                          <a:latin typeface="Times New Roman" panose="02020603050405020304" pitchFamily="18" charset="0"/>
                          <a:ea typeface="Segoe UI" panose="020B0502040204020203" pitchFamily="34" charset="0"/>
                          <a:cs typeface="Times New Roman" panose="02020603050405020304" pitchFamily="18" charset="0"/>
                        </a:rPr>
                        <a:t> ở </a:t>
                      </a:r>
                      <a:r>
                        <a:rPr lang="en-GB" sz="3200" dirty="0" err="1">
                          <a:effectLst/>
                          <a:latin typeface="Times New Roman" panose="02020603050405020304" pitchFamily="18" charset="0"/>
                          <a:ea typeface="Segoe UI" panose="020B0502040204020203" pitchFamily="34" charset="0"/>
                          <a:cs typeface="Times New Roman" panose="02020603050405020304" pitchFamily="18" charset="0"/>
                        </a:rPr>
                        <a:t>ti</a:t>
                      </a:r>
                      <a:r>
                        <a:rPr lang="en-GB"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3200" dirty="0" err="1">
                          <a:effectLst/>
                          <a:latin typeface="Times New Roman" panose="02020603050405020304" pitchFamily="18" charset="0"/>
                          <a:ea typeface="Segoe UI" panose="020B0502040204020203" pitchFamily="34" charset="0"/>
                          <a:cs typeface="Times New Roman" panose="02020603050405020304" pitchFamily="18" charset="0"/>
                        </a:rPr>
                        <a:t>thể</a:t>
                      </a:r>
                      <a:endParaRPr lang="en-GB" sz="3200" dirty="0">
                        <a:effectLst/>
                        <a:latin typeface="Segoe UI" panose="020B0502040204020203" pitchFamily="34" charset="0"/>
                        <a:ea typeface="Segoe UI" panose="020B0502040204020203"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981020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304800"/>
            <a:ext cx="10439400" cy="1143000"/>
          </a:xfrm>
          <a:solidFill>
            <a:srgbClr val="FEFC96"/>
          </a:solidFill>
          <a:ln w="28575">
            <a:solidFill>
              <a:srgbClr val="000099"/>
            </a:solidFill>
            <a:miter lim="800000"/>
            <a:headEnd/>
            <a:tailEnd/>
          </a:ln>
        </p:spPr>
        <p:txBody>
          <a:bodyPr>
            <a:normAutofit/>
          </a:bodyPr>
          <a:lstStyle/>
          <a:p>
            <a:pPr eaLnBrk="1" hangingPunct="1"/>
            <a:r>
              <a:rPr lang="en-US" altLang="en-US" b="1" i="1" u="sng" dirty="0" err="1">
                <a:solidFill>
                  <a:srgbClr val="990000"/>
                </a:solidFill>
                <a:latin typeface="Times New Roman" pitchFamily="18" charset="0"/>
              </a:rPr>
              <a:t>Để</a:t>
            </a:r>
            <a:r>
              <a:rPr lang="en-US" altLang="en-US" b="1" i="1" u="sng" dirty="0">
                <a:solidFill>
                  <a:srgbClr val="990000"/>
                </a:solidFill>
                <a:latin typeface="Times New Roman" pitchFamily="18" charset="0"/>
              </a:rPr>
              <a:t> </a:t>
            </a:r>
            <a:r>
              <a:rPr lang="en-US" altLang="en-US" b="1" i="1" u="sng" dirty="0" err="1">
                <a:solidFill>
                  <a:srgbClr val="990000"/>
                </a:solidFill>
                <a:latin typeface="Times New Roman" pitchFamily="18" charset="0"/>
              </a:rPr>
              <a:t>có</a:t>
            </a:r>
            <a:r>
              <a:rPr lang="en-US" altLang="en-US" b="1" i="1" u="sng" dirty="0">
                <a:solidFill>
                  <a:srgbClr val="990000"/>
                </a:solidFill>
                <a:latin typeface="Times New Roman" pitchFamily="18" charset="0"/>
              </a:rPr>
              <a:t> </a:t>
            </a:r>
            <a:r>
              <a:rPr lang="en-US" altLang="en-US" b="1" i="1" u="sng" dirty="0" err="1">
                <a:solidFill>
                  <a:srgbClr val="990000"/>
                </a:solidFill>
                <a:latin typeface="Times New Roman" pitchFamily="18" charset="0"/>
              </a:rPr>
              <a:t>hệ</a:t>
            </a:r>
            <a:r>
              <a:rPr lang="en-US" altLang="en-US" b="1" i="1" u="sng" dirty="0">
                <a:solidFill>
                  <a:srgbClr val="990000"/>
                </a:solidFill>
                <a:latin typeface="Times New Roman" pitchFamily="18" charset="0"/>
              </a:rPr>
              <a:t> </a:t>
            </a:r>
            <a:r>
              <a:rPr lang="en-US" altLang="en-US" b="1" i="1" u="sng" dirty="0" err="1">
                <a:solidFill>
                  <a:srgbClr val="990000"/>
                </a:solidFill>
                <a:latin typeface="Times New Roman" pitchFamily="18" charset="0"/>
              </a:rPr>
              <a:t>hô</a:t>
            </a:r>
            <a:r>
              <a:rPr lang="en-US" altLang="en-US" b="1" i="1" u="sng" dirty="0">
                <a:solidFill>
                  <a:srgbClr val="990000"/>
                </a:solidFill>
                <a:latin typeface="Times New Roman" pitchFamily="18" charset="0"/>
              </a:rPr>
              <a:t> </a:t>
            </a:r>
            <a:r>
              <a:rPr lang="en-US" altLang="en-US" b="1" i="1" u="sng" dirty="0" err="1">
                <a:solidFill>
                  <a:srgbClr val="990000"/>
                </a:solidFill>
                <a:latin typeface="Times New Roman" pitchFamily="18" charset="0"/>
              </a:rPr>
              <a:t>hấp</a:t>
            </a:r>
            <a:r>
              <a:rPr lang="en-US" altLang="en-US" b="1" i="1" u="sng" dirty="0">
                <a:solidFill>
                  <a:srgbClr val="990000"/>
                </a:solidFill>
                <a:latin typeface="Times New Roman" pitchFamily="18" charset="0"/>
              </a:rPr>
              <a:t> </a:t>
            </a:r>
            <a:r>
              <a:rPr lang="en-US" altLang="en-US" b="1" i="1" u="sng" dirty="0" err="1">
                <a:solidFill>
                  <a:srgbClr val="990000"/>
                </a:solidFill>
                <a:latin typeface="Times New Roman" pitchFamily="18" charset="0"/>
              </a:rPr>
              <a:t>khỏe</a:t>
            </a:r>
            <a:r>
              <a:rPr lang="en-US" altLang="en-US" b="1" i="1" u="sng" dirty="0">
                <a:solidFill>
                  <a:srgbClr val="990000"/>
                </a:solidFill>
                <a:latin typeface="Times New Roman" pitchFamily="18" charset="0"/>
              </a:rPr>
              <a:t> ta </a:t>
            </a:r>
            <a:r>
              <a:rPr lang="en-US" altLang="en-US" b="1" i="1" u="sng" dirty="0" err="1">
                <a:solidFill>
                  <a:srgbClr val="990000"/>
                </a:solidFill>
                <a:latin typeface="Times New Roman" pitchFamily="18" charset="0"/>
              </a:rPr>
              <a:t>phải</a:t>
            </a:r>
            <a:r>
              <a:rPr lang="en-US" altLang="en-US" b="1" i="1" u="sng" dirty="0">
                <a:solidFill>
                  <a:srgbClr val="990000"/>
                </a:solidFill>
                <a:latin typeface="Times New Roman" pitchFamily="18" charset="0"/>
              </a:rPr>
              <a:t> </a:t>
            </a:r>
            <a:r>
              <a:rPr lang="en-US" altLang="en-US" b="1" i="1" u="sng" dirty="0" err="1">
                <a:solidFill>
                  <a:srgbClr val="990000"/>
                </a:solidFill>
                <a:latin typeface="Times New Roman" pitchFamily="18" charset="0"/>
              </a:rPr>
              <a:t>làm</a:t>
            </a:r>
            <a:r>
              <a:rPr lang="en-US" altLang="en-US" b="1" i="1" u="sng" dirty="0">
                <a:solidFill>
                  <a:srgbClr val="990000"/>
                </a:solidFill>
                <a:latin typeface="Times New Roman" pitchFamily="18" charset="0"/>
              </a:rPr>
              <a:t> </a:t>
            </a:r>
            <a:r>
              <a:rPr lang="en-US" altLang="en-US" b="1" i="1" u="sng" dirty="0" err="1">
                <a:solidFill>
                  <a:srgbClr val="990000"/>
                </a:solidFill>
                <a:latin typeface="Times New Roman" pitchFamily="18" charset="0"/>
              </a:rPr>
              <a:t>gì</a:t>
            </a:r>
            <a:r>
              <a:rPr lang="en-US" altLang="en-US" b="1" i="1" u="sng" dirty="0">
                <a:solidFill>
                  <a:srgbClr val="990000"/>
                </a:solidFill>
                <a:latin typeface="Times New Roman" pitchFamily="18" charset="0"/>
              </a:rPr>
              <a:t>? </a:t>
            </a:r>
          </a:p>
        </p:txBody>
      </p:sp>
      <p:sp>
        <p:nvSpPr>
          <p:cNvPr id="159747" name="Rectangle 3"/>
          <p:cNvSpPr>
            <a:spLocks noGrp="1" noChangeArrowheads="1"/>
          </p:cNvSpPr>
          <p:nvPr>
            <p:ph type="body" idx="1"/>
          </p:nvPr>
        </p:nvSpPr>
        <p:spPr>
          <a:xfrm>
            <a:off x="457200" y="1752600"/>
            <a:ext cx="11353800" cy="5105400"/>
          </a:xfrm>
        </p:spPr>
        <p:style>
          <a:lnRef idx="1">
            <a:schemeClr val="accent3"/>
          </a:lnRef>
          <a:fillRef idx="2">
            <a:schemeClr val="accent3"/>
          </a:fillRef>
          <a:effectRef idx="1">
            <a:schemeClr val="accent3"/>
          </a:effectRef>
          <a:fontRef idx="minor">
            <a:schemeClr val="dk1"/>
          </a:fontRef>
        </p:style>
        <p:txBody>
          <a:bodyPr>
            <a:noAutofit/>
          </a:bodyPr>
          <a:lstStyle/>
          <a:p>
            <a:pPr eaLnBrk="1" hangingPunct="1">
              <a:buFontTx/>
              <a:buNone/>
            </a:pP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Trồng</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nhiều</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cây</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xanh</a:t>
            </a:r>
            <a:r>
              <a:rPr lang="en-US" altLang="en-US" sz="4000" dirty="0">
                <a:solidFill>
                  <a:srgbClr val="990000"/>
                </a:solidFill>
                <a:latin typeface="Times New Roman" panose="02020603050405020304" pitchFamily="18" charset="0"/>
                <a:cs typeface="Times New Roman" panose="02020603050405020304" pitchFamily="18" charset="0"/>
              </a:rPr>
              <a:t>.</a:t>
            </a:r>
          </a:p>
          <a:p>
            <a:pPr eaLnBrk="1" hangingPunct="1">
              <a:buFontTx/>
              <a:buNone/>
            </a:pP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Thường</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xuyên</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dọn</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vệ</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sinh,không</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khạc</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nhổ</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smtClean="0">
                <a:solidFill>
                  <a:srgbClr val="990000"/>
                </a:solidFill>
                <a:latin typeface="Times New Roman" panose="02020603050405020304" pitchFamily="18" charset="0"/>
                <a:cs typeface="Times New Roman" panose="02020603050405020304" pitchFamily="18" charset="0"/>
              </a:rPr>
              <a:t>bừa</a:t>
            </a:r>
            <a:r>
              <a:rPr lang="en-US" altLang="en-US" sz="4000" dirty="0" smtClean="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bãi</a:t>
            </a:r>
            <a:r>
              <a:rPr lang="en-US" altLang="en-US" sz="4000" dirty="0">
                <a:solidFill>
                  <a:srgbClr val="990000"/>
                </a:solidFill>
                <a:latin typeface="Times New Roman" panose="02020603050405020304" pitchFamily="18" charset="0"/>
                <a:cs typeface="Times New Roman" panose="02020603050405020304" pitchFamily="18" charset="0"/>
              </a:rPr>
              <a:t>.</a:t>
            </a:r>
          </a:p>
          <a:p>
            <a:pPr eaLnBrk="1" hangingPunct="1">
              <a:buFontTx/>
              <a:buNone/>
            </a:pP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Không</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hút</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thuốc</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lá</a:t>
            </a:r>
            <a:r>
              <a:rPr lang="en-US" altLang="en-US" sz="4000" dirty="0">
                <a:solidFill>
                  <a:srgbClr val="990000"/>
                </a:solidFill>
                <a:latin typeface="Times New Roman" panose="02020603050405020304" pitchFamily="18" charset="0"/>
                <a:cs typeface="Times New Roman" panose="02020603050405020304" pitchFamily="18" charset="0"/>
              </a:rPr>
              <a:t>.</a:t>
            </a:r>
          </a:p>
          <a:p>
            <a:pPr eaLnBrk="1" hangingPunct="1">
              <a:buFontTx/>
              <a:buNone/>
            </a:pP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Đeo</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khẩu</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trang</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khi</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làm</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vệ</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sinh</a:t>
            </a:r>
            <a:r>
              <a:rPr lang="en-US" altLang="en-US" sz="4000" smtClean="0">
                <a:solidFill>
                  <a:srgbClr val="990000"/>
                </a:solidFill>
                <a:latin typeface="Times New Roman" panose="02020603050405020304" pitchFamily="18" charset="0"/>
                <a:cs typeface="Times New Roman" panose="02020603050405020304" pitchFamily="18" charset="0"/>
              </a:rPr>
              <a:t>, ở </a:t>
            </a:r>
            <a:r>
              <a:rPr lang="en-US" altLang="en-US" sz="4000" dirty="0" err="1">
                <a:solidFill>
                  <a:srgbClr val="990000"/>
                </a:solidFill>
                <a:latin typeface="Times New Roman" panose="02020603050405020304" pitchFamily="18" charset="0"/>
                <a:cs typeface="Times New Roman" panose="02020603050405020304" pitchFamily="18" charset="0"/>
              </a:rPr>
              <a:t>nơi</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nhiều</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bụi</a:t>
            </a:r>
            <a:r>
              <a:rPr lang="en-US" altLang="en-US" sz="4000" dirty="0">
                <a:solidFill>
                  <a:srgbClr val="990000"/>
                </a:solidFill>
                <a:latin typeface="Times New Roman" panose="02020603050405020304" pitchFamily="18" charset="0"/>
                <a:cs typeface="Times New Roman" panose="02020603050405020304" pitchFamily="18" charset="0"/>
              </a:rPr>
              <a:t>....</a:t>
            </a:r>
          </a:p>
          <a:p>
            <a:pPr marL="0" indent="0">
              <a:buNone/>
            </a:pP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Hạn</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chế</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sử</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dụng</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thiết</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bị</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thải</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ra</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khí</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độc</a:t>
            </a:r>
            <a:r>
              <a:rPr lang="en-US" altLang="en-US" sz="4000" dirty="0">
                <a:solidFill>
                  <a:srgbClr val="990000"/>
                </a:solidFill>
                <a:latin typeface="Times New Roman" panose="02020603050405020304" pitchFamily="18" charset="0"/>
                <a:cs typeface="Times New Roman" panose="02020603050405020304" pitchFamily="18" charset="0"/>
              </a:rPr>
              <a:t>.</a:t>
            </a:r>
          </a:p>
          <a:p>
            <a:pPr marL="0" indent="0">
              <a:buNone/>
            </a:pP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Tập</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thể</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dục</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thể</a:t>
            </a:r>
            <a:r>
              <a:rPr lang="en-US" altLang="en-US" sz="4000" dirty="0">
                <a:solidFill>
                  <a:srgbClr val="990000"/>
                </a:solidFill>
                <a:latin typeface="Times New Roman" panose="02020603050405020304" pitchFamily="18" charset="0"/>
                <a:cs typeface="Times New Roman" panose="02020603050405020304" pitchFamily="18" charset="0"/>
              </a:rPr>
              <a:t> </a:t>
            </a:r>
            <a:r>
              <a:rPr lang="en-US" altLang="en-US" sz="4000" dirty="0" err="1">
                <a:solidFill>
                  <a:srgbClr val="990000"/>
                </a:solidFill>
                <a:latin typeface="Times New Roman" panose="02020603050405020304" pitchFamily="18" charset="0"/>
                <a:cs typeface="Times New Roman" panose="02020603050405020304" pitchFamily="18" charset="0"/>
              </a:rPr>
              <a:t>thao</a:t>
            </a:r>
            <a:r>
              <a:rPr lang="en-US" altLang="en-US" sz="4000" dirty="0">
                <a:solidFill>
                  <a:srgbClr val="99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1809285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9747">
                                            <p:bg/>
                                          </p:spTgt>
                                        </p:tgtEl>
                                        <p:attrNameLst>
                                          <p:attrName>style.visibility</p:attrName>
                                        </p:attrNameLst>
                                      </p:cBhvr>
                                      <p:to>
                                        <p:strVal val="visible"/>
                                      </p:to>
                                    </p:set>
                                    <p:anim calcmode="lin" valueType="num">
                                      <p:cBhvr>
                                        <p:cTn id="7" dur="500" fill="hold"/>
                                        <p:tgtEl>
                                          <p:spTgt spid="159747">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9747">
                                            <p:bg/>
                                          </p:spTgt>
                                        </p:tgtEl>
                                        <p:attrNameLst>
                                          <p:attrName>ppt_y</p:attrName>
                                        </p:attrNameLst>
                                      </p:cBhvr>
                                      <p:tavLst>
                                        <p:tav tm="0">
                                          <p:val>
                                            <p:strVal val="#ppt_y"/>
                                          </p:val>
                                        </p:tav>
                                        <p:tav tm="100000">
                                          <p:val>
                                            <p:strVal val="#ppt_y"/>
                                          </p:val>
                                        </p:tav>
                                      </p:tavLst>
                                    </p:anim>
                                    <p:anim calcmode="lin" valueType="num">
                                      <p:cBhvr>
                                        <p:cTn id="9" dur="500" fill="hold"/>
                                        <p:tgtEl>
                                          <p:spTgt spid="159747">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9747">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9747">
                                            <p:bg/>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59747">
                                            <p:txEl>
                                              <p:pRg st="0" end="0"/>
                                            </p:txEl>
                                          </p:spTgt>
                                        </p:tgtEl>
                                        <p:attrNameLst>
                                          <p:attrName>style.visibility</p:attrName>
                                        </p:attrNameLst>
                                      </p:cBhvr>
                                      <p:to>
                                        <p:strVal val="visible"/>
                                      </p:to>
                                    </p:set>
                                    <p:anim calcmode="lin" valueType="num">
                                      <p:cBhvr>
                                        <p:cTn id="14" dur="500" fill="hold"/>
                                        <p:tgtEl>
                                          <p:spTgt spid="15974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59747">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15974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5974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59747">
                                            <p:txEl>
                                              <p:pRg st="0" end="0"/>
                                            </p:txEl>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59747">
                                            <p:txEl>
                                              <p:pRg st="1" end="1"/>
                                            </p:txEl>
                                          </p:spTgt>
                                        </p:tgtEl>
                                        <p:attrNameLst>
                                          <p:attrName>style.visibility</p:attrName>
                                        </p:attrNameLst>
                                      </p:cBhvr>
                                      <p:to>
                                        <p:strVal val="visible"/>
                                      </p:to>
                                    </p:set>
                                    <p:anim calcmode="lin" valueType="num">
                                      <p:cBhvr>
                                        <p:cTn id="21" dur="500" fill="hold"/>
                                        <p:tgtEl>
                                          <p:spTgt spid="15974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59747">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5974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5974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59747">
                                            <p:txEl>
                                              <p:pRg st="1" end="1"/>
                                            </p:txEl>
                                          </p:spTgt>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159747">
                                            <p:txEl>
                                              <p:pRg st="2" end="2"/>
                                            </p:txEl>
                                          </p:spTgt>
                                        </p:tgtEl>
                                        <p:attrNameLst>
                                          <p:attrName>style.visibility</p:attrName>
                                        </p:attrNameLst>
                                      </p:cBhvr>
                                      <p:to>
                                        <p:strVal val="visible"/>
                                      </p:to>
                                    </p:set>
                                    <p:anim calcmode="lin" valueType="num">
                                      <p:cBhvr>
                                        <p:cTn id="28" dur="500" fill="hold"/>
                                        <p:tgtEl>
                                          <p:spTgt spid="15974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59747">
                                            <p:txEl>
                                              <p:pRg st="2" end="2"/>
                                            </p:txEl>
                                          </p:spTgt>
                                        </p:tgtEl>
                                        <p:attrNameLst>
                                          <p:attrName>ppt_y</p:attrName>
                                        </p:attrNameLst>
                                      </p:cBhvr>
                                      <p:tavLst>
                                        <p:tav tm="0">
                                          <p:val>
                                            <p:strVal val="#ppt_y"/>
                                          </p:val>
                                        </p:tav>
                                        <p:tav tm="100000">
                                          <p:val>
                                            <p:strVal val="#ppt_y"/>
                                          </p:val>
                                        </p:tav>
                                      </p:tavLst>
                                    </p:anim>
                                    <p:anim calcmode="lin" valueType="num">
                                      <p:cBhvr>
                                        <p:cTn id="30" dur="500" fill="hold"/>
                                        <p:tgtEl>
                                          <p:spTgt spid="15974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5974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59747">
                                            <p:txEl>
                                              <p:pRg st="2" end="2"/>
                                            </p:txEl>
                                          </p:spTgt>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159747">
                                            <p:txEl>
                                              <p:pRg st="3" end="3"/>
                                            </p:txEl>
                                          </p:spTgt>
                                        </p:tgtEl>
                                        <p:attrNameLst>
                                          <p:attrName>style.visibility</p:attrName>
                                        </p:attrNameLst>
                                      </p:cBhvr>
                                      <p:to>
                                        <p:strVal val="visible"/>
                                      </p:to>
                                    </p:set>
                                    <p:anim calcmode="lin" valueType="num">
                                      <p:cBhvr>
                                        <p:cTn id="35" dur="500" fill="hold"/>
                                        <p:tgtEl>
                                          <p:spTgt spid="15974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59747">
                                            <p:txEl>
                                              <p:pRg st="3" end="3"/>
                                            </p:txEl>
                                          </p:spTgt>
                                        </p:tgtEl>
                                        <p:attrNameLst>
                                          <p:attrName>ppt_y</p:attrName>
                                        </p:attrNameLst>
                                      </p:cBhvr>
                                      <p:tavLst>
                                        <p:tav tm="0">
                                          <p:val>
                                            <p:strVal val="#ppt_y"/>
                                          </p:val>
                                        </p:tav>
                                        <p:tav tm="100000">
                                          <p:val>
                                            <p:strVal val="#ppt_y"/>
                                          </p:val>
                                        </p:tav>
                                      </p:tavLst>
                                    </p:anim>
                                    <p:anim calcmode="lin" valueType="num">
                                      <p:cBhvr>
                                        <p:cTn id="37" dur="500" fill="hold"/>
                                        <p:tgtEl>
                                          <p:spTgt spid="15974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5974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59747">
                                            <p:txEl>
                                              <p:pRg st="3" end="3"/>
                                            </p:txEl>
                                          </p:spTgt>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159747">
                                            <p:txEl>
                                              <p:pRg st="4" end="4"/>
                                            </p:txEl>
                                          </p:spTgt>
                                        </p:tgtEl>
                                        <p:attrNameLst>
                                          <p:attrName>style.visibility</p:attrName>
                                        </p:attrNameLst>
                                      </p:cBhvr>
                                      <p:to>
                                        <p:strVal val="visible"/>
                                      </p:to>
                                    </p:set>
                                    <p:anim calcmode="lin" valueType="num">
                                      <p:cBhvr>
                                        <p:cTn id="42" dur="500" fill="hold"/>
                                        <p:tgtEl>
                                          <p:spTgt spid="15974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59747">
                                            <p:txEl>
                                              <p:pRg st="4" end="4"/>
                                            </p:txEl>
                                          </p:spTgt>
                                        </p:tgtEl>
                                        <p:attrNameLst>
                                          <p:attrName>ppt_y</p:attrName>
                                        </p:attrNameLst>
                                      </p:cBhvr>
                                      <p:tavLst>
                                        <p:tav tm="0">
                                          <p:val>
                                            <p:strVal val="#ppt_y"/>
                                          </p:val>
                                        </p:tav>
                                        <p:tav tm="100000">
                                          <p:val>
                                            <p:strVal val="#ppt_y"/>
                                          </p:val>
                                        </p:tav>
                                      </p:tavLst>
                                    </p:anim>
                                    <p:anim calcmode="lin" valueType="num">
                                      <p:cBhvr>
                                        <p:cTn id="44" dur="500" fill="hold"/>
                                        <p:tgtEl>
                                          <p:spTgt spid="15974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5974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59747">
                                            <p:txEl>
                                              <p:pRg st="4" end="4"/>
                                            </p:txEl>
                                          </p:spTgt>
                                        </p:tgtEl>
                                      </p:cBhvr>
                                    </p:animEffect>
                                  </p:childTnLst>
                                </p:cTn>
                              </p:par>
                              <p:par>
                                <p:cTn id="47" presetID="41" presetClass="entr" presetSubtype="0" fill="hold" grpId="0" nodeType="withEffect">
                                  <p:stCondLst>
                                    <p:cond delay="0"/>
                                  </p:stCondLst>
                                  <p:iterate type="lt">
                                    <p:tmPct val="10000"/>
                                  </p:iterate>
                                  <p:childTnLst>
                                    <p:set>
                                      <p:cBhvr>
                                        <p:cTn id="48" dur="1" fill="hold">
                                          <p:stCondLst>
                                            <p:cond delay="0"/>
                                          </p:stCondLst>
                                        </p:cTn>
                                        <p:tgtEl>
                                          <p:spTgt spid="159747">
                                            <p:txEl>
                                              <p:pRg st="5" end="5"/>
                                            </p:txEl>
                                          </p:spTgt>
                                        </p:tgtEl>
                                        <p:attrNameLst>
                                          <p:attrName>style.visibility</p:attrName>
                                        </p:attrNameLst>
                                      </p:cBhvr>
                                      <p:to>
                                        <p:strVal val="visible"/>
                                      </p:to>
                                    </p:set>
                                    <p:anim calcmode="lin" valueType="num">
                                      <p:cBhvr>
                                        <p:cTn id="49" dur="500" fill="hold"/>
                                        <p:tgtEl>
                                          <p:spTgt spid="159747">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59747">
                                            <p:txEl>
                                              <p:pRg st="5" end="5"/>
                                            </p:txEl>
                                          </p:spTgt>
                                        </p:tgtEl>
                                        <p:attrNameLst>
                                          <p:attrName>ppt_y</p:attrName>
                                        </p:attrNameLst>
                                      </p:cBhvr>
                                      <p:tavLst>
                                        <p:tav tm="0">
                                          <p:val>
                                            <p:strVal val="#ppt_y"/>
                                          </p:val>
                                        </p:tav>
                                        <p:tav tm="100000">
                                          <p:val>
                                            <p:strVal val="#ppt_y"/>
                                          </p:val>
                                        </p:tav>
                                      </p:tavLst>
                                    </p:anim>
                                    <p:anim calcmode="lin" valueType="num">
                                      <p:cBhvr>
                                        <p:cTn id="51" dur="500" fill="hold"/>
                                        <p:tgtEl>
                                          <p:spTgt spid="159747">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59747">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59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6015"/>
            <a:ext cx="11125200" cy="6093976"/>
          </a:xfrm>
          <a:prstGeom prst="rect">
            <a:avLst/>
          </a:prstGeom>
        </p:spPr>
        <p:txBody>
          <a:bodyPr wrap="square">
            <a:spAutoFit/>
          </a:bodyPr>
          <a:lstStyle/>
          <a:p>
            <a:r>
              <a:rPr lang="vi-VN" sz="2800" b="1" dirty="0">
                <a:latin typeface="+mj-lt"/>
              </a:rPr>
              <a:t>Câu 1</a:t>
            </a:r>
            <a:r>
              <a:rPr lang="en-US" sz="2800" b="1" dirty="0">
                <a:latin typeface="+mj-lt"/>
              </a:rPr>
              <a:t>.</a:t>
            </a:r>
            <a:r>
              <a:rPr lang="vi-VN" sz="2800" dirty="0">
                <a:latin typeface="+mj-lt"/>
              </a:rPr>
              <a:t> Khi trồng cây trong nhà lưới phủ nilon, người ta thường "bón" carbon dioxide sau khi mặt trời mọc và ngừng “bón" sau khi mặt trời lặn từ 1 – 2 giờ vì:</a:t>
            </a:r>
          </a:p>
          <a:p>
            <a:r>
              <a:rPr lang="vi-VN" sz="2800" dirty="0">
                <a:latin typeface="+mj-lt"/>
              </a:rPr>
              <a:t>- Trong khu vực có che phủ nilon mỏng, sự lưu thông khí bị cản trở, lượng CO</a:t>
            </a:r>
            <a:r>
              <a:rPr lang="vi-VN" sz="2800" baseline="-25000" dirty="0">
                <a:latin typeface="+mj-lt"/>
              </a:rPr>
              <a:t>2</a:t>
            </a:r>
            <a:r>
              <a:rPr lang="vi-VN" sz="2800" dirty="0">
                <a:latin typeface="+mj-lt"/>
              </a:rPr>
              <a:t> bị hao hụt sau khi cây quang hợp. Do đó nồng độ CO</a:t>
            </a:r>
            <a:r>
              <a:rPr lang="vi-VN" sz="2800" baseline="-25000" dirty="0">
                <a:latin typeface="+mj-lt"/>
              </a:rPr>
              <a:t>2</a:t>
            </a:r>
            <a:r>
              <a:rPr lang="vi-VN" sz="2800" dirty="0">
                <a:latin typeface="+mj-lt"/>
              </a:rPr>
              <a:t> sẽ giảm xuống thấp</a:t>
            </a:r>
          </a:p>
          <a:p>
            <a:r>
              <a:rPr lang="vi-VN" sz="2600" dirty="0">
                <a:latin typeface="+mj-lt"/>
              </a:rPr>
              <a:t>- Ban đêm cây không quang hợp, tăng hô hấp cây lấy O</a:t>
            </a:r>
            <a:r>
              <a:rPr lang="vi-VN" sz="2600" baseline="-25000" dirty="0">
                <a:latin typeface="+mj-lt"/>
              </a:rPr>
              <a:t>2</a:t>
            </a:r>
            <a:r>
              <a:rPr lang="vi-VN" sz="2600" dirty="0">
                <a:latin typeface="+mj-lt"/>
              </a:rPr>
              <a:t>, thải CO</a:t>
            </a:r>
            <a:r>
              <a:rPr lang="vi-VN" sz="2600" baseline="-25000" dirty="0">
                <a:latin typeface="+mj-lt"/>
              </a:rPr>
              <a:t>2</a:t>
            </a:r>
            <a:endParaRPr lang="vi-VN" sz="2600" dirty="0">
              <a:latin typeface="+mj-lt"/>
            </a:endParaRPr>
          </a:p>
          <a:p>
            <a:r>
              <a:rPr lang="vi-VN" sz="2800" dirty="0">
                <a:latin typeface="+mj-lt"/>
              </a:rPr>
              <a:t>=&gt; Phải bón CO</a:t>
            </a:r>
            <a:r>
              <a:rPr lang="vi-VN" sz="2800" baseline="-25000" dirty="0">
                <a:latin typeface="+mj-lt"/>
              </a:rPr>
              <a:t>2</a:t>
            </a:r>
            <a:r>
              <a:rPr lang="vi-VN" sz="2800" dirty="0">
                <a:latin typeface="+mj-lt"/>
              </a:rPr>
              <a:t> cho cây sau khi mặt trời mọc khoảng 30 phút và ngừng bón khi mặt trời lặn khoảng 1-2h. Ban đêm không bón CO</a:t>
            </a:r>
            <a:r>
              <a:rPr lang="vi-VN" sz="2800" baseline="-25000" dirty="0">
                <a:latin typeface="+mj-lt"/>
              </a:rPr>
              <a:t>2</a:t>
            </a:r>
            <a:r>
              <a:rPr lang="vi-VN" sz="2800" dirty="0">
                <a:latin typeface="+mj-lt"/>
              </a:rPr>
              <a:t> vì khi nồng độ CO</a:t>
            </a:r>
            <a:r>
              <a:rPr lang="vi-VN" sz="2800" baseline="-25000" dirty="0">
                <a:latin typeface="+mj-lt"/>
              </a:rPr>
              <a:t>2</a:t>
            </a:r>
            <a:r>
              <a:rPr lang="vi-VN" sz="2800" dirty="0">
                <a:latin typeface="+mj-lt"/>
              </a:rPr>
              <a:t> quá cao sẽ làm ức chế hô hấp.</a:t>
            </a:r>
          </a:p>
          <a:p>
            <a:r>
              <a:rPr lang="vi-VN" sz="2800" b="1" dirty="0">
                <a:latin typeface="+mj-lt"/>
              </a:rPr>
              <a:t>Câu 2</a:t>
            </a:r>
            <a:r>
              <a:rPr lang="en-US" sz="2800" b="1" dirty="0">
                <a:latin typeface="+mj-lt"/>
              </a:rPr>
              <a:t>.</a:t>
            </a:r>
            <a:r>
              <a:rPr lang="vi-VN" sz="2800" b="1" dirty="0">
                <a:latin typeface="+mj-lt"/>
              </a:rPr>
              <a:t> </a:t>
            </a:r>
            <a:r>
              <a:rPr lang="vi-VN" sz="2800" dirty="0">
                <a:latin typeface="+mj-lt"/>
              </a:rPr>
              <a:t>Khi trồng cây trong phòng ngủ, cần phải để phòng ngủ được thông thoáng vào ban đêm để giảm lượng CO</a:t>
            </a:r>
            <a:r>
              <a:rPr lang="vi-VN" sz="2800" baseline="-25000" dirty="0">
                <a:latin typeface="+mj-lt"/>
              </a:rPr>
              <a:t>2</a:t>
            </a:r>
            <a:r>
              <a:rPr lang="vi-VN" sz="2800" dirty="0">
                <a:latin typeface="+mj-lt"/>
              </a:rPr>
              <a:t> tích lũy trong phòng do quá trình hô hấp của con người. Nếu nồng độ CO</a:t>
            </a:r>
            <a:r>
              <a:rPr lang="vi-VN" sz="2800" baseline="-25000" dirty="0">
                <a:latin typeface="+mj-lt"/>
              </a:rPr>
              <a:t>2</a:t>
            </a:r>
            <a:r>
              <a:rPr lang="vi-VN" sz="2800" dirty="0">
                <a:latin typeface="+mj-lt"/>
              </a:rPr>
              <a:t> quá cao sẽ gây khó thở, ức chế quá trình hô hấp và có thể gây tử vong</a:t>
            </a:r>
            <a:r>
              <a:rPr lang="en-US" sz="2800" dirty="0">
                <a:latin typeface="+mj-lt"/>
              </a:rPr>
              <a:t>.</a:t>
            </a:r>
            <a:endParaRPr lang="vi-VN" sz="2800" dirty="0">
              <a:latin typeface="+mj-lt"/>
            </a:endParaRPr>
          </a:p>
        </p:txBody>
      </p:sp>
    </p:spTree>
    <p:extLst>
      <p:ext uri="{BB962C8B-B14F-4D97-AF65-F5344CB8AC3E}">
        <p14:creationId xmlns:p14="http://schemas.microsoft.com/office/powerpoint/2010/main" val="316267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2667000" y="138491"/>
            <a:ext cx="7440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5000" b="1" dirty="0">
                <a:solidFill>
                  <a:srgbClr val="FF0000"/>
                </a:solidFill>
                <a:latin typeface="Times New Roman" pitchFamily="18" charset="0"/>
                <a:cs typeface="Times New Roman" pitchFamily="18" charset="0"/>
              </a:rPr>
              <a:t>BÀI 25. HÔ HẤP TẾ BÀO </a:t>
            </a:r>
          </a:p>
        </p:txBody>
      </p:sp>
      <p:sp>
        <p:nvSpPr>
          <p:cNvPr id="20" name="Rounded Rectangle 19"/>
          <p:cNvSpPr/>
          <p:nvPr/>
        </p:nvSpPr>
        <p:spPr>
          <a:xfrm>
            <a:off x="457200" y="1295400"/>
            <a:ext cx="5181600" cy="990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1. HÔ HẤP TẾ BÀO</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70852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11125200" cy="4832092"/>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Câu 3</a:t>
            </a:r>
            <a:r>
              <a:rPr lang="en-US"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Cường độ hô hấp của loài thực vật này đạt cực đại trong khoảng từ 35 - 40°C, từ 5 – 10 °C cường độ hô hấp là thấp nhất. Khoảng nhiệt độ thuận lợi cho hô hấp tế bào ở sinh vật này là 25 - 30°C. Nhiệt độ thấp hơn hoặc cao hơn khoảng nhiệt độ này đều làm cường độ hô hấp bị giảm xuống.</a:t>
            </a:r>
          </a:p>
          <a:p>
            <a:endParaRPr lang="en-US" sz="2800" b="1"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Câu 4</a:t>
            </a:r>
            <a:r>
              <a:rPr lang="en-US" sz="2800" b="1"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Có ý kiến cho rằng nên bảo quản các loại rau, củ trong ngăn đá tủ lạnh thay vì trong ngăn mát do ngăn đá có nhiệt độ thấp hơn nên sẽ bảo quản được lâu hơn. Em không đồng tình với ý kiến đó vì trong rau quả đều chứa một hàm lượng nước (khá nhiều) nhất định. Nếu để vào ngăn đá, nước sẽ đóng băng, khi nước đóng băng làm tế bào to ra sẽ phá vỡ các bào quan, làm hỏng tế bào và làm cho rau quả nhanh bị hỏng.</a:t>
            </a:r>
          </a:p>
        </p:txBody>
      </p:sp>
    </p:spTree>
    <p:extLst>
      <p:ext uri="{BB962C8B-B14F-4D97-AF65-F5344CB8AC3E}">
        <p14:creationId xmlns:p14="http://schemas.microsoft.com/office/powerpoint/2010/main" val="3176816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225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0"/>
            <a:ext cx="115062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557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arn(inVertical)">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9448" y="2518706"/>
            <a:ext cx="6996752" cy="523220"/>
          </a:xfrm>
          <a:prstGeom prst="rect">
            <a:avLst/>
          </a:prstGeom>
          <a:noFill/>
        </p:spPr>
        <p:txBody>
          <a:bodyPr wrap="square">
            <a:spAutoFit/>
          </a:bodyPr>
          <a:lstStyle/>
          <a:p>
            <a:pPr>
              <a:defRPr/>
            </a:pPr>
            <a:r>
              <a:rPr lang="en-GB" sz="2800" dirty="0" smtClean="0">
                <a:latin typeface="Times New Roman" panose="02020603050405020304" pitchFamily="18" charset="0"/>
                <a:cs typeface="Times New Roman" panose="02020603050405020304" pitchFamily="18" charset="0"/>
              </a:rPr>
              <a:t>1. </a:t>
            </a:r>
            <a:r>
              <a:rPr lang="en-GB" sz="2800" dirty="0" err="1" smtClean="0">
                <a:latin typeface="Times New Roman" panose="02020603050405020304" pitchFamily="18" charset="0"/>
                <a:cs typeface="Times New Roman" panose="02020603050405020304" pitchFamily="18" charset="0"/>
              </a:rPr>
              <a:t>Quan</a:t>
            </a:r>
            <a:r>
              <a:rPr lang="en-GB" sz="2800" dirty="0" smtClean="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sát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hình</a:t>
            </a:r>
            <a:r>
              <a:rPr lang="en-GB" sz="2800" dirty="0">
                <a:latin typeface="Times New Roman" panose="02020603050405020304" pitchFamily="18" charset="0"/>
                <a:cs typeface="Times New Roman" panose="02020603050405020304" pitchFamily="18" charset="0"/>
              </a:rPr>
              <a:t> 25.1 </a:t>
            </a:r>
            <a:r>
              <a:rPr lang="en-GB" sz="2800" dirty="0" err="1">
                <a:latin typeface="Times New Roman" panose="02020603050405020304" pitchFamily="18" charset="0"/>
                <a:cs typeface="Times New Roman" panose="02020603050405020304" pitchFamily="18" charset="0"/>
              </a:rPr>
              <a:t>cho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biết</a:t>
            </a:r>
            <a:r>
              <a:rPr lang="en-GB" sz="2800" dirty="0">
                <a:latin typeface="Times New Roman" panose="02020603050405020304" pitchFamily="18" charset="0"/>
                <a:cs typeface="Times New Roman" panose="02020603050405020304" pitchFamily="18" charset="0"/>
              </a:rPr>
              <a:t>:</a:t>
            </a:r>
          </a:p>
        </p:txBody>
      </p:sp>
      <p:sp>
        <p:nvSpPr>
          <p:cNvPr id="9" name="Rectangle 8"/>
          <p:cNvSpPr/>
          <p:nvPr/>
        </p:nvSpPr>
        <p:spPr>
          <a:xfrm>
            <a:off x="685800" y="3040850"/>
            <a:ext cx="10896600" cy="1110689"/>
          </a:xfrm>
          <a:prstGeom prst="rect">
            <a:avLst/>
          </a:prstGeom>
        </p:spPr>
        <p:txBody>
          <a:bodyPr wrap="square">
            <a:spAutoFit/>
          </a:bodyPr>
          <a:lstStyle/>
          <a:p>
            <a:pPr>
              <a:lnSpc>
                <a:spcPct val="107000"/>
              </a:lnSpc>
              <a:spcAft>
                <a:spcPts val="800"/>
              </a:spcAft>
              <a:defRPr/>
            </a:pP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Nguyên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liệu</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tham</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gia</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và</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sản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phẩm</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quá</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trình</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hô</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tế</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bào</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đó</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hãy</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viết</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phương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trình</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hô</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tế</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bào</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dưới</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chữ</a:t>
            </a:r>
            <a:r>
              <a:rPr lang="en-GB"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197" name="Rectangle 10"/>
          <p:cNvSpPr>
            <a:spLocks noChangeArrowheads="1"/>
          </p:cNvSpPr>
          <p:nvPr/>
        </p:nvSpPr>
        <p:spPr bwMode="auto">
          <a:xfrm>
            <a:off x="699448" y="4262790"/>
            <a:ext cx="6188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3200" dirty="0">
                <a:latin typeface="Times New Roman" panose="02020603050405020304" pitchFamily="18" charset="0"/>
                <a:cs typeface="Times New Roman" panose="02020603050405020304" pitchFamily="18" charset="0"/>
              </a:rPr>
              <a:t>- </a:t>
            </a:r>
            <a:r>
              <a:rPr lang="en-GB" altLang="en-US" sz="3200" dirty="0" err="1">
                <a:latin typeface="Times New Roman" panose="02020603050405020304" pitchFamily="18" charset="0"/>
                <a:cs typeface="Times New Roman" panose="02020603050405020304" pitchFamily="18" charset="0"/>
              </a:rPr>
              <a:t>Hô</a:t>
            </a:r>
            <a:r>
              <a:rPr lang="en-GB" altLang="en-US" sz="3200" dirty="0">
                <a:latin typeface="Times New Roman" panose="02020603050405020304" pitchFamily="18" charset="0"/>
                <a:cs typeface="Times New Roman" panose="02020603050405020304" pitchFamily="18" charset="0"/>
              </a:rPr>
              <a:t> </a:t>
            </a:r>
            <a:r>
              <a:rPr lang="en-GB" altLang="en-US" sz="3200" dirty="0" err="1">
                <a:latin typeface="Times New Roman" panose="02020603050405020304" pitchFamily="18" charset="0"/>
                <a:cs typeface="Times New Roman" panose="02020603050405020304" pitchFamily="18" charset="0"/>
              </a:rPr>
              <a:t>hấp</a:t>
            </a:r>
            <a:r>
              <a:rPr lang="en-GB" altLang="en-US" sz="3200" dirty="0">
                <a:latin typeface="Times New Roman" panose="02020603050405020304" pitchFamily="18" charset="0"/>
                <a:cs typeface="Times New Roman" panose="02020603050405020304" pitchFamily="18" charset="0"/>
              </a:rPr>
              <a:t> </a:t>
            </a:r>
            <a:r>
              <a:rPr lang="en-GB" altLang="en-US" sz="3200" dirty="0" err="1">
                <a:latin typeface="Times New Roman" panose="02020603050405020304" pitchFamily="18" charset="0"/>
                <a:cs typeface="Times New Roman" panose="02020603050405020304" pitchFamily="18" charset="0"/>
              </a:rPr>
              <a:t>tế</a:t>
            </a:r>
            <a:r>
              <a:rPr lang="en-GB" altLang="en-US" sz="3200" dirty="0">
                <a:latin typeface="Times New Roman" panose="02020603050405020304" pitchFamily="18" charset="0"/>
                <a:cs typeface="Times New Roman" panose="02020603050405020304" pitchFamily="18" charset="0"/>
              </a:rPr>
              <a:t> </a:t>
            </a:r>
            <a:r>
              <a:rPr lang="en-GB" altLang="en-US" sz="3200" dirty="0" err="1">
                <a:latin typeface="Times New Roman" panose="02020603050405020304" pitchFamily="18" charset="0"/>
                <a:cs typeface="Times New Roman" panose="02020603050405020304" pitchFamily="18" charset="0"/>
              </a:rPr>
              <a:t>bào</a:t>
            </a:r>
            <a:r>
              <a:rPr lang="en-GB" altLang="en-US" sz="3200" dirty="0">
                <a:latin typeface="Times New Roman" panose="02020603050405020304" pitchFamily="18" charset="0"/>
                <a:cs typeface="Times New Roman" panose="02020603050405020304" pitchFamily="18" charset="0"/>
              </a:rPr>
              <a:t> </a:t>
            </a:r>
            <a:r>
              <a:rPr lang="en-GB" altLang="en-US" sz="3200" dirty="0" err="1">
                <a:latin typeface="Times New Roman" panose="02020603050405020304" pitchFamily="18" charset="0"/>
                <a:cs typeface="Times New Roman" panose="02020603050405020304" pitchFamily="18" charset="0"/>
              </a:rPr>
              <a:t>diễn</a:t>
            </a:r>
            <a:r>
              <a:rPr lang="en-GB" altLang="en-US" sz="3200" dirty="0">
                <a:latin typeface="Times New Roman" panose="02020603050405020304" pitchFamily="18" charset="0"/>
                <a:cs typeface="Times New Roman" panose="02020603050405020304" pitchFamily="18" charset="0"/>
              </a:rPr>
              <a:t> </a:t>
            </a:r>
            <a:r>
              <a:rPr lang="en-GB" altLang="en-US" sz="3200" dirty="0" err="1">
                <a:latin typeface="Times New Roman" panose="02020603050405020304" pitchFamily="18" charset="0"/>
                <a:cs typeface="Times New Roman" panose="02020603050405020304" pitchFamily="18" charset="0"/>
              </a:rPr>
              <a:t>ra</a:t>
            </a:r>
            <a:r>
              <a:rPr lang="en-GB" altLang="en-US" sz="3200" dirty="0">
                <a:latin typeface="Times New Roman" panose="02020603050405020304" pitchFamily="18" charset="0"/>
                <a:cs typeface="Times New Roman" panose="02020603050405020304" pitchFamily="18" charset="0"/>
              </a:rPr>
              <a:t> ở </a:t>
            </a:r>
            <a:r>
              <a:rPr lang="en-GB" altLang="en-US" sz="3200" dirty="0" err="1">
                <a:latin typeface="Times New Roman" panose="02020603050405020304" pitchFamily="18" charset="0"/>
                <a:cs typeface="Times New Roman" panose="02020603050405020304" pitchFamily="18" charset="0"/>
              </a:rPr>
              <a:t>đâu</a:t>
            </a:r>
            <a:r>
              <a:rPr lang="en-GB" altLang="en-US" sz="3200" dirty="0">
                <a:latin typeface="Times New Roman" panose="02020603050405020304" pitchFamily="18" charset="0"/>
                <a:cs typeface="Times New Roman" panose="02020603050405020304" pitchFamily="18" charset="0"/>
              </a:rPr>
              <a:t>?</a:t>
            </a:r>
          </a:p>
        </p:txBody>
      </p:sp>
      <p:sp>
        <p:nvSpPr>
          <p:cNvPr id="13" name="Rectangle 12"/>
          <p:cNvSpPr/>
          <p:nvPr/>
        </p:nvSpPr>
        <p:spPr>
          <a:xfrm>
            <a:off x="533400" y="4844597"/>
            <a:ext cx="10363200" cy="619272"/>
          </a:xfrm>
          <a:prstGeom prst="rect">
            <a:avLst/>
          </a:prstGeom>
        </p:spPr>
        <p:txBody>
          <a:bodyPr wrap="square">
            <a:spAutoFit/>
          </a:bodyPr>
          <a:lstStyle/>
          <a:p>
            <a:pPr>
              <a:lnSpc>
                <a:spcPct val="107000"/>
              </a:lnSpc>
              <a:spcAft>
                <a:spcPts val="800"/>
              </a:spcAft>
              <a:defRPr/>
            </a:pP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2.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Hô</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tế</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bào</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có</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vai</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trò</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gì</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đối</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cơ</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sinh</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GB"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5" name="Rectangle 14"/>
          <p:cNvSpPr/>
          <p:nvPr/>
        </p:nvSpPr>
        <p:spPr>
          <a:xfrm>
            <a:off x="685800" y="5326850"/>
            <a:ext cx="10515600" cy="1146211"/>
          </a:xfrm>
          <a:prstGeom prst="rect">
            <a:avLst/>
          </a:prstGeom>
        </p:spPr>
        <p:txBody>
          <a:bodyPr wrap="square">
            <a:spAutoFit/>
          </a:bodyPr>
          <a:lstStyle/>
          <a:p>
            <a:pPr>
              <a:lnSpc>
                <a:spcPct val="107000"/>
              </a:lnSpc>
              <a:spcAft>
                <a:spcPts val="800"/>
              </a:spcAft>
              <a:defRPr/>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3. </a:t>
            </a:r>
            <a:r>
              <a:rPr lang="en-GB" sz="3200" dirty="0">
                <a:latin typeface="Times New Roman" panose="02020603050405020304" pitchFamily="18" charset="0"/>
                <a:ea typeface="Calibri" panose="020F0502020204030204" pitchFamily="34" charset="0"/>
                <a:cs typeface="Times New Roman" panose="02020603050405020304" pitchFamily="18" charset="0"/>
              </a:rPr>
              <a:t>So </a:t>
            </a:r>
            <a:r>
              <a:rPr lang="en-GB" sz="3200" dirty="0" err="1">
                <a:latin typeface="Times New Roman" panose="02020603050405020304" pitchFamily="18" charset="0"/>
                <a:ea typeface="Calibri" panose="020F0502020204030204" pitchFamily="34" charset="0"/>
                <a:cs typeface="Times New Roman" panose="02020603050405020304" pitchFamily="18" charset="0"/>
              </a:rPr>
              <a:t>sánh</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cường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độ</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hô</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động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viên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đang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thi</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đấu</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và</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nhân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viên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phòng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Giải</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thích</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khác</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nhau</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đó</a:t>
            </a:r>
            <a:r>
              <a:rPr lang="en-GB" sz="32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8144"/>
            <a:ext cx="5562600" cy="294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64556" y="973662"/>
            <a:ext cx="4343400" cy="114710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rgbClr val="FF0000"/>
                </a:solidFill>
                <a:latin typeface="Times New Roman" panose="02020603050405020304" pitchFamily="18" charset="0"/>
                <a:cs typeface="Times New Roman" panose="02020603050405020304" pitchFamily="18" charset="0"/>
              </a:rPr>
              <a:t>Học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sinh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thảo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luận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nhóm</a:t>
            </a:r>
            <a:r>
              <a:rPr lang="en-US" sz="3200" dirty="0" smtClean="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 name="Picture 2" descr="Clock free vector icons designed by Freepik | Clock, Clock icon, Clock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908" y="147653"/>
            <a:ext cx="759656" cy="759656"/>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371;p40"/>
          <p:cNvSpPr txBox="1"/>
          <p:nvPr/>
        </p:nvSpPr>
        <p:spPr>
          <a:xfrm>
            <a:off x="875438" y="96727"/>
            <a:ext cx="1880636" cy="7944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Quicksand" panose="020B0704020202020204"/>
              <a:buNone/>
              <a:defRPr sz="3000" b="1" i="0" u="none" strike="noStrike" cap="none">
                <a:solidFill>
                  <a:srgbClr val="FFFFFF"/>
                </a:solidFill>
                <a:latin typeface="Quicksand" panose="020B0704020202020204"/>
                <a:ea typeface="Quicksand" panose="020B0704020202020204"/>
                <a:cs typeface="Quicksand" panose="020B0704020202020204"/>
                <a:sym typeface="Quicksand" panose="020B0704020202020204"/>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l"/>
            <a:r>
              <a:rPr lang="en-US" sz="3200" dirty="0" smtClean="0">
                <a:solidFill>
                  <a:schemeClr val="accent2">
                    <a:lumMod val="75000"/>
                  </a:schemeClr>
                </a:solidFill>
                <a:latin typeface="Arial" panose="020B0604020202020204" pitchFamily="34" charset="0"/>
                <a:ea typeface="Montserrat" panose="02000505000000020004"/>
                <a:cs typeface="Arial" panose="020B0604020202020204" pitchFamily="34" charset="0"/>
                <a:sym typeface="Montserrat" panose="02000505000000020004"/>
              </a:rPr>
              <a:t> 6 </a:t>
            </a:r>
            <a:r>
              <a:rPr lang="en-US" sz="3200" dirty="0" err="1">
                <a:solidFill>
                  <a:schemeClr val="accent2">
                    <a:lumMod val="75000"/>
                  </a:schemeClr>
                </a:solidFill>
                <a:latin typeface="Arial" panose="020B0604020202020204" pitchFamily="34" charset="0"/>
                <a:ea typeface="Montserrat" panose="02000505000000020004"/>
                <a:cs typeface="Arial" panose="020B0604020202020204" pitchFamily="34" charset="0"/>
                <a:sym typeface="Montserrat" panose="02000505000000020004"/>
              </a:rPr>
              <a:t>phút</a:t>
            </a:r>
            <a:endParaRPr lang="en-US" sz="3200" dirty="0">
              <a:solidFill>
                <a:schemeClr val="accent2">
                  <a:lumMod val="75000"/>
                </a:schemeClr>
              </a:solidFill>
              <a:latin typeface="Arial" panose="020B0604020202020204" pitchFamily="34" charset="0"/>
              <a:ea typeface="Montserrat" panose="02000505000000020004"/>
              <a:cs typeface="Arial" panose="020B0604020202020204" pitchFamily="34" charset="0"/>
              <a:sym typeface="Montserrat" panose="02000505000000020004"/>
            </a:endParaRPr>
          </a:p>
        </p:txBody>
      </p:sp>
      <p:pic>
        <p:nvPicPr>
          <p:cNvPr id="12" name="Picture 4" descr="group icon in 2020 | Icon, Job promotion, More icon"/>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639" y="722728"/>
            <a:ext cx="1106072" cy="110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178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barn(inVertical)">
                                      <p:cBhvr>
                                        <p:cTn id="17" dur="500"/>
                                        <p:tgtEl>
                                          <p:spTgt spid="8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8197"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11582400" cy="5201424"/>
          </a:xfrm>
          <a:prstGeom prst="rect">
            <a:avLst/>
          </a:prstGeom>
        </p:spPr>
        <p:txBody>
          <a:bodyPr wrap="square">
            <a:spAutoFit/>
          </a:bodyPr>
          <a:lstStyle/>
          <a:p>
            <a:r>
              <a:rPr lang="en-US" sz="3600" b="1" dirty="0">
                <a:latin typeface="Times New Roman" pitchFamily="18" charset="0"/>
                <a:cs typeface="Times New Roman" pitchFamily="18" charset="0"/>
              </a:rPr>
              <a:t>=&gt;</a:t>
            </a:r>
            <a:r>
              <a:rPr lang="vi-VN" sz="3600" dirty="0">
                <a:latin typeface="Times New Roman" pitchFamily="18" charset="0"/>
                <a:cs typeface="Times New Roman" pitchFamily="18" charset="0"/>
              </a:rPr>
              <a:t> Nguyên liệu tham gia và sản phẩm, phương trình của quá trình hô hấp tế bào.</a:t>
            </a:r>
          </a:p>
          <a:p>
            <a:pPr marL="571500" indent="-571500">
              <a:buFontTx/>
              <a:buChar char="-"/>
            </a:pPr>
            <a:r>
              <a:rPr lang="vi-VN" sz="3600" dirty="0" smtClean="0">
                <a:latin typeface="Times New Roman" pitchFamily="18" charset="0"/>
                <a:cs typeface="Times New Roman" pitchFamily="18" charset="0"/>
              </a:rPr>
              <a:t>Nguyên </a:t>
            </a:r>
            <a:r>
              <a:rPr lang="vi-VN" sz="3600" dirty="0">
                <a:latin typeface="Times New Roman" pitchFamily="18" charset="0"/>
                <a:cs typeface="Times New Roman" pitchFamily="18" charset="0"/>
              </a:rPr>
              <a:t>liệu tham gia: </a:t>
            </a:r>
            <a:r>
              <a:rPr lang="vi-VN" sz="3600" b="1" dirty="0">
                <a:solidFill>
                  <a:srgbClr val="FF0000"/>
                </a:solidFill>
                <a:latin typeface="Times New Roman" pitchFamily="18" charset="0"/>
                <a:cs typeface="Times New Roman" pitchFamily="18" charset="0"/>
              </a:rPr>
              <a:t>Glucose, </a:t>
            </a:r>
            <a:r>
              <a:rPr lang="vi-VN" sz="3600" b="1" dirty="0" smtClean="0">
                <a:solidFill>
                  <a:srgbClr val="FF0000"/>
                </a:solidFill>
                <a:latin typeface="Times New Roman" pitchFamily="18" charset="0"/>
                <a:cs typeface="Times New Roman" pitchFamily="18" charset="0"/>
              </a:rPr>
              <a:t>O</a:t>
            </a:r>
            <a:r>
              <a:rPr lang="en-US" sz="3600" b="1" dirty="0" err="1" smtClean="0">
                <a:solidFill>
                  <a:srgbClr val="FF0000"/>
                </a:solidFill>
                <a:latin typeface="Times New Roman" pitchFamily="18" charset="0"/>
                <a:cs typeface="Times New Roman" pitchFamily="18" charset="0"/>
              </a:rPr>
              <a:t>xygen</a:t>
            </a:r>
            <a:endParaRPr lang="en-US" sz="3600" b="1" dirty="0" smtClean="0">
              <a:solidFill>
                <a:srgbClr val="FF0000"/>
              </a:solidFill>
              <a:latin typeface="Times New Roman" pitchFamily="18" charset="0"/>
              <a:cs typeface="Times New Roman" pitchFamily="18" charset="0"/>
            </a:endParaRPr>
          </a:p>
          <a:p>
            <a:pPr marL="571500" indent="-571500">
              <a:buFontTx/>
              <a:buChar char="-"/>
            </a:pPr>
            <a:endParaRPr lang="vi-VN" sz="3600" dirty="0">
              <a:latin typeface="Times New Roman" pitchFamily="18" charset="0"/>
              <a:cs typeface="Times New Roman" pitchFamily="18" charset="0"/>
            </a:endParaRPr>
          </a:p>
          <a:p>
            <a:pPr marL="571500" indent="-571500">
              <a:buFontTx/>
              <a:buChar char="-"/>
            </a:pPr>
            <a:r>
              <a:rPr lang="vi-VN" sz="3600" dirty="0" smtClean="0">
                <a:latin typeface="Times New Roman" pitchFamily="18" charset="0"/>
                <a:cs typeface="Times New Roman" pitchFamily="18" charset="0"/>
              </a:rPr>
              <a:t>Sản </a:t>
            </a:r>
            <a:r>
              <a:rPr lang="vi-VN" sz="3600" dirty="0">
                <a:latin typeface="Times New Roman" pitchFamily="18" charset="0"/>
                <a:cs typeface="Times New Roman" pitchFamily="18" charset="0"/>
              </a:rPr>
              <a:t>phẩm: </a:t>
            </a:r>
            <a:r>
              <a:rPr lang="vi-VN" sz="3600" b="1" dirty="0">
                <a:solidFill>
                  <a:srgbClr val="FF0000"/>
                </a:solidFill>
                <a:latin typeface="Times New Roman" pitchFamily="18" charset="0"/>
                <a:cs typeface="Times New Roman" pitchFamily="18" charset="0"/>
              </a:rPr>
              <a:t>CO</a:t>
            </a:r>
            <a:r>
              <a:rPr lang="en-US" sz="3600" b="1" baseline="-25000" dirty="0" smtClean="0">
                <a:solidFill>
                  <a:srgbClr val="FF0000"/>
                </a:solidFill>
                <a:latin typeface="Times New Roman" pitchFamily="18" charset="0"/>
                <a:cs typeface="Times New Roman" pitchFamily="18" charset="0"/>
              </a:rPr>
              <a:t>2</a:t>
            </a: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H</a:t>
            </a:r>
            <a:r>
              <a:rPr lang="en-US" sz="3600" b="1" baseline="-25000" dirty="0">
                <a:solidFill>
                  <a:srgbClr val="FF0000"/>
                </a:solidFill>
                <a:latin typeface="Times New Roman" pitchFamily="18" charset="0"/>
                <a:cs typeface="Times New Roman" pitchFamily="18" charset="0"/>
              </a:rPr>
              <a:t>2</a:t>
            </a:r>
            <a:r>
              <a:rPr lang="vi-VN" sz="3600" b="1" dirty="0">
                <a:solidFill>
                  <a:srgbClr val="FF0000"/>
                </a:solidFill>
                <a:latin typeface="Times New Roman" pitchFamily="18" charset="0"/>
                <a:cs typeface="Times New Roman" pitchFamily="18" charset="0"/>
              </a:rPr>
              <a:t>O và năng lượng </a:t>
            </a:r>
            <a:r>
              <a:rPr lang="vi-VN" sz="3600" dirty="0">
                <a:latin typeface="Times New Roman" pitchFamily="18" charset="0"/>
                <a:cs typeface="Times New Roman" pitchFamily="18" charset="0"/>
              </a:rPr>
              <a:t>(ATP và Q</a:t>
            </a:r>
            <a:r>
              <a:rPr lang="vi-VN" sz="3600"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endParaRPr lang="vi-VN" sz="3600" dirty="0">
              <a:latin typeface="Times New Roman" pitchFamily="18" charset="0"/>
              <a:cs typeface="Times New Roman" pitchFamily="18" charset="0"/>
            </a:endParaRPr>
          </a:p>
          <a:p>
            <a:pPr marL="571500" indent="-571500">
              <a:buFontTx/>
              <a:buChar char="-"/>
            </a:pPr>
            <a:r>
              <a:rPr lang="vi-VN" sz="3600" dirty="0" smtClean="0">
                <a:latin typeface="Times New Roman" pitchFamily="18" charset="0"/>
                <a:cs typeface="Times New Roman" pitchFamily="18" charset="0"/>
              </a:rPr>
              <a:t>Phương </a:t>
            </a:r>
            <a:r>
              <a:rPr lang="vi-VN" sz="3600" dirty="0">
                <a:latin typeface="Times New Roman" pitchFamily="18" charset="0"/>
                <a:cs typeface="Times New Roman" pitchFamily="18" charset="0"/>
              </a:rPr>
              <a:t>trình: </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C</a:t>
            </a:r>
            <a:r>
              <a:rPr lang="en-US" sz="3600" baseline="-25000" dirty="0">
                <a:latin typeface="Times New Roman" pitchFamily="18" charset="0"/>
                <a:cs typeface="Times New Roman" pitchFamily="18" charset="0"/>
              </a:rPr>
              <a:t>6</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H</a:t>
            </a:r>
            <a:r>
              <a:rPr lang="en-US" sz="3600" baseline="-25000" dirty="0" smtClean="0">
                <a:latin typeface="Times New Roman" pitchFamily="18" charset="0"/>
                <a:cs typeface="Times New Roman" pitchFamily="18" charset="0"/>
              </a:rPr>
              <a:t>12</a:t>
            </a:r>
            <a:r>
              <a:rPr lang="vi-VN" sz="3600" dirty="0" smtClean="0">
                <a:latin typeface="Times New Roman" pitchFamily="18" charset="0"/>
                <a:cs typeface="Times New Roman" pitchFamily="18" charset="0"/>
              </a:rPr>
              <a:t>O</a:t>
            </a:r>
            <a:r>
              <a:rPr lang="en-US" sz="3600" baseline="-25000" dirty="0">
                <a:latin typeface="Times New Roman" pitchFamily="18" charset="0"/>
                <a:cs typeface="Times New Roman" pitchFamily="18" charset="0"/>
              </a:rPr>
              <a:t>6</a:t>
            </a:r>
            <a:r>
              <a:rPr lang="vi-VN" sz="3600" dirty="0">
                <a:latin typeface="Times New Roman" pitchFamily="18" charset="0"/>
                <a:cs typeface="Times New Roman" pitchFamily="18" charset="0"/>
              </a:rPr>
              <a:t> + 6O</a:t>
            </a:r>
            <a:r>
              <a:rPr lang="en-US" sz="3600" baseline="-25000" dirty="0">
                <a:latin typeface="Times New Roman" pitchFamily="18" charset="0"/>
                <a:cs typeface="Times New Roman" pitchFamily="18" charset="0"/>
              </a:rPr>
              <a:t>2</a:t>
            </a:r>
            <a:r>
              <a:rPr lang="vi-VN" sz="3600" dirty="0">
                <a:latin typeface="Times New Roman" pitchFamily="18" charset="0"/>
                <a:cs typeface="Times New Roman" pitchFamily="18" charset="0"/>
              </a:rPr>
              <a:t> → </a:t>
            </a:r>
            <a:r>
              <a:rPr lang="vi-VN" sz="3600" dirty="0" smtClean="0">
                <a:latin typeface="Times New Roman" pitchFamily="18" charset="0"/>
                <a:cs typeface="Times New Roman" pitchFamily="18" charset="0"/>
              </a:rPr>
              <a:t>6H</a:t>
            </a:r>
            <a:r>
              <a:rPr lang="en-US" sz="3600" baseline="-25000" dirty="0" smtClean="0">
                <a:latin typeface="Times New Roman" pitchFamily="18" charset="0"/>
                <a:cs typeface="Times New Roman" pitchFamily="18" charset="0"/>
              </a:rPr>
              <a:t>2</a:t>
            </a:r>
            <a:r>
              <a:rPr lang="vi-VN" sz="3600" dirty="0" smtClean="0">
                <a:latin typeface="Times New Roman" pitchFamily="18" charset="0"/>
                <a:cs typeface="Times New Roman" pitchFamily="18" charset="0"/>
              </a:rPr>
              <a:t>O </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6 </a:t>
            </a:r>
            <a:r>
              <a:rPr lang="vi-VN" sz="3600" dirty="0">
                <a:latin typeface="Times New Roman" pitchFamily="18" charset="0"/>
                <a:cs typeface="Times New Roman" pitchFamily="18" charset="0"/>
              </a:rPr>
              <a:t>CO</a:t>
            </a:r>
            <a:r>
              <a:rPr lang="en-US" sz="3600" baseline="-25000" dirty="0">
                <a:latin typeface="Times New Roman" pitchFamily="18" charset="0"/>
                <a:cs typeface="Times New Roman" pitchFamily="18" charset="0"/>
              </a:rPr>
              <a:t>2</a:t>
            </a:r>
            <a:r>
              <a:rPr lang="vi-VN" sz="3600" dirty="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năng lượng </a:t>
            </a:r>
            <a:r>
              <a:rPr lang="vi-VN" sz="2800" dirty="0">
                <a:latin typeface="Times New Roman" pitchFamily="18" charset="0"/>
                <a:cs typeface="Times New Roman" pitchFamily="18" charset="0"/>
              </a:rPr>
              <a:t>(ATP + </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Q)</a:t>
            </a:r>
            <a:endParaRPr lang="en-US" sz="2800" dirty="0" smtClean="0">
              <a:latin typeface="Times New Roman" pitchFamily="18" charset="0"/>
              <a:cs typeface="Times New Roman" pitchFamily="18" charset="0"/>
            </a:endParaRPr>
          </a:p>
          <a:p>
            <a:r>
              <a:rPr lang="en-US" sz="3600" dirty="0" smtClean="0">
                <a:solidFill>
                  <a:srgbClr val="0000FF"/>
                </a:solidFill>
                <a:latin typeface="Times New Roman" pitchFamily="18" charset="0"/>
                <a:cs typeface="Times New Roman" pitchFamily="18" charset="0"/>
              </a:rPr>
              <a:t> Glucose +oxygen </a:t>
            </a:r>
            <a:r>
              <a:rPr lang="en-US" sz="3600" dirty="0" smtClean="0">
                <a:solidFill>
                  <a:srgbClr val="0000FF"/>
                </a:solidFill>
                <a:latin typeface="Times New Roman" pitchFamily="18" charset="0"/>
                <a:cs typeface="Times New Roman" pitchFamily="18" charset="0"/>
                <a:sym typeface="Wingdings" panose="05000000000000000000" pitchFamily="2" charset="2"/>
              </a:rPr>
              <a:t> </a:t>
            </a:r>
            <a:r>
              <a:rPr lang="en-US" sz="3600" dirty="0" err="1" smtClean="0">
                <a:solidFill>
                  <a:srgbClr val="0000FF"/>
                </a:solidFill>
                <a:latin typeface="Times New Roman" pitchFamily="18" charset="0"/>
                <a:cs typeface="Times New Roman" pitchFamily="18" charset="0"/>
                <a:sym typeface="Wingdings" panose="05000000000000000000" pitchFamily="2" charset="2"/>
              </a:rPr>
              <a:t>nước</a:t>
            </a:r>
            <a:r>
              <a:rPr lang="en-US" sz="3600" dirty="0" smtClean="0">
                <a:solidFill>
                  <a:srgbClr val="0000FF"/>
                </a:solidFill>
                <a:latin typeface="Times New Roman" pitchFamily="18" charset="0"/>
                <a:cs typeface="Times New Roman" pitchFamily="18" charset="0"/>
                <a:sym typeface="Wingdings" panose="05000000000000000000" pitchFamily="2" charset="2"/>
              </a:rPr>
              <a:t> + carbon dioxide + NL</a:t>
            </a:r>
            <a:endParaRPr lang="en-US" sz="2000" dirty="0">
              <a:solidFill>
                <a:srgbClr val="0000FF"/>
              </a:solidFill>
              <a:latin typeface="Times New Roman" pitchFamily="18" charset="0"/>
              <a:cs typeface="Times New Roman" pitchFamily="18" charset="0"/>
            </a:endParaRPr>
          </a:p>
        </p:txBody>
      </p:sp>
      <p:sp>
        <p:nvSpPr>
          <p:cNvPr id="3" name="Rectangle 2"/>
          <p:cNvSpPr/>
          <p:nvPr/>
        </p:nvSpPr>
        <p:spPr>
          <a:xfrm>
            <a:off x="685800" y="-76200"/>
            <a:ext cx="10896600" cy="1146211"/>
          </a:xfrm>
          <a:prstGeom prst="rect">
            <a:avLst/>
          </a:prstGeom>
        </p:spPr>
        <p:txBody>
          <a:bodyPr wrap="square">
            <a:spAutoFit/>
          </a:bodyPr>
          <a:lstStyle/>
          <a:p>
            <a:pPr>
              <a:lnSpc>
                <a:spcPct val="107000"/>
              </a:lnSpc>
              <a:spcAft>
                <a:spcPts val="800"/>
              </a:spcAft>
              <a:defRPr/>
            </a:pPr>
            <a:r>
              <a:rPr lang="en-GB"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GB"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GB"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tham</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sản</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phẩm</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quá</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hô</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hô</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dưới</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328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circle(in)">
                                      <p:cBhvr>
                                        <p:cTn id="31" dur="2000"/>
                                        <p:tgtEl>
                                          <p:spTgt spid="2">
                                            <p:txEl>
                                              <p:pRg st="6" end="6"/>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circle(in)">
                                      <p:cBhvr>
                                        <p:cTn id="34"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5486400"/>
            <a:ext cx="10363200" cy="707886"/>
          </a:xfrm>
          <a:prstGeom prst="rect">
            <a:avLst/>
          </a:prstGeom>
        </p:spPr>
        <p:txBody>
          <a:bodyPr wrap="square">
            <a:spAutoFit/>
          </a:bodyPr>
          <a:lstStyle/>
          <a:p>
            <a:r>
              <a:rPr lang="en-US" sz="4000" b="1" dirty="0" smtClean="0">
                <a:solidFill>
                  <a:srgbClr val="0000FF"/>
                </a:solidFill>
                <a:latin typeface="Times New Roman" pitchFamily="18" charset="0"/>
                <a:cs typeface="Times New Roman" pitchFamily="18" charset="0"/>
              </a:rPr>
              <a:t>=&gt; </a:t>
            </a:r>
            <a:r>
              <a:rPr lang="vi-VN" sz="4000" dirty="0">
                <a:solidFill>
                  <a:srgbClr val="0000FF"/>
                </a:solidFill>
                <a:latin typeface="Times New Roman" pitchFamily="18" charset="0"/>
                <a:cs typeface="Times New Roman" pitchFamily="18" charset="0"/>
              </a:rPr>
              <a:t>Hô hấp tế bào diễn ra ở tế bào chất và ti thể</a:t>
            </a:r>
            <a:r>
              <a:rPr lang="vi-VN" sz="4000"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066800"/>
            <a:ext cx="5562600" cy="407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 y="429055"/>
            <a:ext cx="6186309" cy="646331"/>
          </a:xfrm>
          <a:prstGeom prst="rect">
            <a:avLst/>
          </a:prstGeom>
        </p:spPr>
        <p:txBody>
          <a:bodyPr wrap="none">
            <a:spAutoFit/>
          </a:bodyPr>
          <a:lstStyle/>
          <a:p>
            <a:r>
              <a:rPr lang="en-GB" altLang="en-US" sz="3600" dirty="0" smtClean="0">
                <a:solidFill>
                  <a:srgbClr val="FF0000"/>
                </a:solidFill>
                <a:latin typeface="Times New Roman" panose="02020603050405020304" pitchFamily="18" charset="0"/>
                <a:cs typeface="Times New Roman" panose="02020603050405020304" pitchFamily="18" charset="0"/>
              </a:rPr>
              <a:t>1b. </a:t>
            </a:r>
            <a:r>
              <a:rPr lang="en-GB" altLang="en-US" sz="3600" dirty="0" err="1">
                <a:solidFill>
                  <a:srgbClr val="FF0000"/>
                </a:solidFill>
                <a:latin typeface="Times New Roman" panose="02020603050405020304" pitchFamily="18" charset="0"/>
                <a:cs typeface="Times New Roman" panose="02020603050405020304" pitchFamily="18" charset="0"/>
              </a:rPr>
              <a:t>Hô</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hấp</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tế</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bào</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diễn</a:t>
            </a:r>
            <a:r>
              <a:rPr lang="en-GB" altLang="en-US" sz="3600" dirty="0">
                <a:solidFill>
                  <a:srgbClr val="FF0000"/>
                </a:solidFill>
                <a:latin typeface="Times New Roman" panose="02020603050405020304" pitchFamily="18" charset="0"/>
                <a:cs typeface="Times New Roman" panose="02020603050405020304" pitchFamily="18" charset="0"/>
              </a:rPr>
              <a:t> </a:t>
            </a:r>
            <a:r>
              <a:rPr lang="en-GB" altLang="en-US" sz="3600" dirty="0" err="1">
                <a:solidFill>
                  <a:srgbClr val="FF0000"/>
                </a:solidFill>
                <a:latin typeface="Times New Roman" panose="02020603050405020304" pitchFamily="18" charset="0"/>
                <a:cs typeface="Times New Roman" panose="02020603050405020304" pitchFamily="18" charset="0"/>
              </a:rPr>
              <a:t>ra</a:t>
            </a:r>
            <a:r>
              <a:rPr lang="en-GB" altLang="en-US" sz="3600" dirty="0">
                <a:solidFill>
                  <a:srgbClr val="FF0000"/>
                </a:solidFill>
                <a:latin typeface="Times New Roman" panose="02020603050405020304" pitchFamily="18" charset="0"/>
                <a:cs typeface="Times New Roman" panose="02020603050405020304" pitchFamily="18" charset="0"/>
              </a:rPr>
              <a:t> ở </a:t>
            </a:r>
            <a:r>
              <a:rPr lang="en-GB" altLang="en-US" sz="3600" dirty="0" err="1">
                <a:solidFill>
                  <a:srgbClr val="FF0000"/>
                </a:solidFill>
                <a:latin typeface="Times New Roman" panose="02020603050405020304" pitchFamily="18" charset="0"/>
                <a:cs typeface="Times New Roman" panose="02020603050405020304" pitchFamily="18" charset="0"/>
              </a:rPr>
              <a:t>đâu</a:t>
            </a:r>
            <a:r>
              <a:rPr lang="en-GB" alt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93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343400"/>
            <a:ext cx="10515600" cy="1754326"/>
          </a:xfrm>
          <a:prstGeom prst="rect">
            <a:avLst/>
          </a:prstGeom>
        </p:spPr>
        <p:txBody>
          <a:bodyPr wrap="square">
            <a:spAutoFit/>
          </a:bodyPr>
          <a:lstStyle/>
          <a:p>
            <a:pPr algn="just"/>
            <a:r>
              <a:rPr lang="en-US" sz="3600" b="1" dirty="0" smtClean="0">
                <a:latin typeface="Times New Roman" pitchFamily="18" charset="0"/>
                <a:cs typeface="Times New Roman" pitchFamily="18" charset="0"/>
              </a:rPr>
              <a:t>=&gt;</a:t>
            </a:r>
            <a:r>
              <a:rPr lang="vi-VN" sz="3600" b="1" dirty="0">
                <a:latin typeface="Times New Roman" pitchFamily="18" charset="0"/>
                <a:cs typeface="Times New Roman" pitchFamily="18" charset="0"/>
              </a:rPr>
              <a:t> </a:t>
            </a:r>
            <a:r>
              <a:rPr lang="vi-VN" sz="3600" dirty="0">
                <a:latin typeface="Times New Roman" pitchFamily="18" charset="0"/>
                <a:cs typeface="Times New Roman" pitchFamily="18" charset="0"/>
              </a:rPr>
              <a:t>Đối với cơ thể sinh vật, hô hấp tế bào có vai trò cung cấp năng lượng cho các hoạt động sống của tế bào và </a:t>
            </a:r>
            <a:r>
              <a:rPr lang="vi-VN" sz="3600" dirty="0" smtClean="0">
                <a:latin typeface="Times New Roman" pitchFamily="18" charset="0"/>
                <a:cs typeface="Times New Roman" pitchFamily="18" charset="0"/>
              </a:rPr>
              <a:t>cơ thể.</a:t>
            </a:r>
            <a:endParaRPr lang="en-US" sz="3600" b="1" dirty="0">
              <a:latin typeface="Times New Roman" pitchFamily="18" charset="0"/>
              <a:cs typeface="Times New Roman" pitchFamily="18" charset="0"/>
            </a:endParaRP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5562600" cy="294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4087" y="3635828"/>
            <a:ext cx="9009198" cy="583750"/>
          </a:xfrm>
          <a:prstGeom prst="rect">
            <a:avLst/>
          </a:prstGeom>
        </p:spPr>
        <p:txBody>
          <a:bodyPr wrap="none">
            <a:spAutoFit/>
          </a:bodyPr>
          <a:lstStyle/>
          <a:p>
            <a:pPr>
              <a:lnSpc>
                <a:spcPct val="107000"/>
              </a:lnSpc>
              <a:spcAft>
                <a:spcPts val="800"/>
              </a:spcAft>
              <a:defRPr/>
            </a:pP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Hô</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vai</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trò</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cơ</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GB"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050" name="Picture 2" descr="C:\Users\Trung\Desktop\quang-hop-ho-h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94754"/>
            <a:ext cx="3276600" cy="33410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62799" y="3276600"/>
            <a:ext cx="3276601" cy="28302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vi-VN" sz="1200" dirty="0" smtClean="0">
                <a:solidFill>
                  <a:schemeClr val="tx1"/>
                </a:solidFill>
              </a:rPr>
              <a:t>Năng lượng cho mọi hoạt động của tế bào </a:t>
            </a:r>
            <a:endParaRPr lang="vi-VN" sz="1200" dirty="0">
              <a:solidFill>
                <a:schemeClr val="tx1"/>
              </a:solidFill>
            </a:endParaRPr>
          </a:p>
        </p:txBody>
      </p:sp>
    </p:spTree>
    <p:extLst>
      <p:ext uri="{BB962C8B-B14F-4D97-AF65-F5344CB8AC3E}">
        <p14:creationId xmlns:p14="http://schemas.microsoft.com/office/powerpoint/2010/main" val="411963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1349</TotalTime>
  <Words>2657</Words>
  <Application>Microsoft Office PowerPoint</Application>
  <PresentationFormat>Widescreen</PresentationFormat>
  <Paragraphs>156</Paragraphs>
  <Slides>41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Montserrat</vt:lpstr>
      <vt:lpstr>Quicksand</vt:lpstr>
      <vt:lpstr>Segoe UI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Để có hệ hô hấp khỏe ta phải làm gì? </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128</cp:revision>
  <dcterms:created xsi:type="dcterms:W3CDTF">2022-08-17T03:38:35Z</dcterms:created>
  <dcterms:modified xsi:type="dcterms:W3CDTF">2024-10-11T04:00:39Z</dcterms:modified>
</cp:coreProperties>
</file>