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sldIdLst>
    <p:sldId id="448" r:id="rId2"/>
    <p:sldId id="395" r:id="rId3"/>
    <p:sldId id="414" r:id="rId4"/>
    <p:sldId id="416" r:id="rId5"/>
    <p:sldId id="449" r:id="rId6"/>
    <p:sldId id="417" r:id="rId7"/>
    <p:sldId id="420" r:id="rId8"/>
    <p:sldId id="421" r:id="rId9"/>
    <p:sldId id="337" r:id="rId10"/>
    <p:sldId id="419" r:id="rId11"/>
    <p:sldId id="450" r:id="rId12"/>
    <p:sldId id="422" r:id="rId13"/>
    <p:sldId id="423" r:id="rId14"/>
    <p:sldId id="424" r:id="rId15"/>
    <p:sldId id="425" r:id="rId16"/>
    <p:sldId id="426" r:id="rId17"/>
    <p:sldId id="427" r:id="rId18"/>
    <p:sldId id="451" r:id="rId19"/>
    <p:sldId id="428" r:id="rId20"/>
    <p:sldId id="429" r:id="rId21"/>
    <p:sldId id="430" r:id="rId22"/>
    <p:sldId id="431" r:id="rId23"/>
    <p:sldId id="452" r:id="rId24"/>
    <p:sldId id="432" r:id="rId25"/>
    <p:sldId id="433" r:id="rId26"/>
    <p:sldId id="436" r:id="rId27"/>
    <p:sldId id="437" r:id="rId28"/>
    <p:sldId id="438" r:id="rId29"/>
    <p:sldId id="439" r:id="rId30"/>
    <p:sldId id="440" r:id="rId31"/>
    <p:sldId id="441" r:id="rId32"/>
    <p:sldId id="453" r:id="rId33"/>
    <p:sldId id="411" r:id="rId34"/>
    <p:sldId id="444" r:id="rId35"/>
    <p:sldId id="443" r:id="rId36"/>
    <p:sldId id="442" r:id="rId37"/>
    <p:sldId id="391" r:id="rId38"/>
    <p:sldId id="359" r:id="rId39"/>
    <p:sldId id="362" r:id="rId40"/>
    <p:sldId id="470" r:id="rId41"/>
    <p:sldId id="454" r:id="rId42"/>
    <p:sldId id="472" r:id="rId43"/>
    <p:sldId id="473" r:id="rId44"/>
    <p:sldId id="471" r:id="rId45"/>
    <p:sldId id="455" r:id="rId46"/>
    <p:sldId id="474" r:id="rId47"/>
    <p:sldId id="456" r:id="rId48"/>
    <p:sldId id="475" r:id="rId49"/>
    <p:sldId id="457" r:id="rId50"/>
    <p:sldId id="476" r:id="rId51"/>
    <p:sldId id="459" r:id="rId52"/>
    <p:sldId id="460" r:id="rId53"/>
    <p:sldId id="477" r:id="rId54"/>
    <p:sldId id="484" r:id="rId55"/>
    <p:sldId id="482" r:id="rId56"/>
    <p:sldId id="465" r:id="rId57"/>
    <p:sldId id="490" r:id="rId58"/>
    <p:sldId id="491" r:id="rId59"/>
    <p:sldId id="492" r:id="rId60"/>
    <p:sldId id="493" r:id="rId61"/>
    <p:sldId id="447" r:id="rId62"/>
    <p:sldId id="446" r:id="rId63"/>
    <p:sldId id="494" r:id="rId64"/>
    <p:sldId id="495" r:id="rId65"/>
    <p:sldId id="496" r:id="rId6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66"/>
    <a:srgbClr val="669900"/>
    <a:srgbClr val="565868"/>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p:cViewPr varScale="1">
        <p:scale>
          <a:sx n="81" d="100"/>
          <a:sy n="81" d="100"/>
        </p:scale>
        <p:origin x="75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0586" indent="0" algn="ctr">
              <a:buNone/>
              <a:defRPr>
                <a:solidFill>
                  <a:schemeClr val="tx1">
                    <a:tint val="75000"/>
                  </a:schemeClr>
                </a:solidFill>
              </a:defRPr>
            </a:lvl2pPr>
            <a:lvl3pPr marL="1141171" indent="0" algn="ctr">
              <a:buNone/>
              <a:defRPr>
                <a:solidFill>
                  <a:schemeClr val="tx1">
                    <a:tint val="75000"/>
                  </a:schemeClr>
                </a:solidFill>
              </a:defRPr>
            </a:lvl3pPr>
            <a:lvl4pPr marL="1711757" indent="0" algn="ctr">
              <a:buNone/>
              <a:defRPr>
                <a:solidFill>
                  <a:schemeClr val="tx1">
                    <a:tint val="75000"/>
                  </a:schemeClr>
                </a:solidFill>
              </a:defRPr>
            </a:lvl4pPr>
            <a:lvl5pPr marL="2282342" indent="0" algn="ctr">
              <a:buNone/>
              <a:defRPr>
                <a:solidFill>
                  <a:schemeClr val="tx1">
                    <a:tint val="75000"/>
                  </a:schemeClr>
                </a:solidFill>
              </a:defRPr>
            </a:lvl5pPr>
            <a:lvl6pPr marL="2852928" indent="0" algn="ctr">
              <a:buNone/>
              <a:defRPr>
                <a:solidFill>
                  <a:schemeClr val="tx1">
                    <a:tint val="75000"/>
                  </a:schemeClr>
                </a:solidFill>
              </a:defRPr>
            </a:lvl6pPr>
            <a:lvl7pPr marL="3423514" indent="0" algn="ctr">
              <a:buNone/>
              <a:defRPr>
                <a:solidFill>
                  <a:schemeClr val="tx1">
                    <a:tint val="75000"/>
                  </a:schemeClr>
                </a:solidFill>
              </a:defRPr>
            </a:lvl7pPr>
            <a:lvl8pPr marL="3994099" indent="0" algn="ctr">
              <a:buNone/>
              <a:defRPr>
                <a:solidFill>
                  <a:schemeClr val="tx1">
                    <a:tint val="75000"/>
                  </a:schemeClr>
                </a:solidFill>
              </a:defRPr>
            </a:lvl8pPr>
            <a:lvl9pPr marL="45646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9BFC737-22A0-4B3A-B316-B520E25D0189}" type="datetimeFigureOut">
              <a:rPr lang="en-US"/>
              <a:pPr>
                <a:defRPr/>
              </a:pPr>
              <a:t>2/19/2024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6FED66E6-80E3-4F4B-8F43-0413407FBCDB}" type="slidenum">
              <a:rPr lang="en-US" altLang="en-US"/>
              <a:pPr>
                <a:defRPr/>
              </a:pPr>
              <a:t>‹#›</a:t>
            </a:fld>
            <a:endParaRPr lang="en-US" altLang="en-US"/>
          </a:p>
        </p:txBody>
      </p:sp>
    </p:spTree>
    <p:extLst>
      <p:ext uri="{BB962C8B-B14F-4D97-AF65-F5344CB8AC3E}">
        <p14:creationId xmlns:p14="http://schemas.microsoft.com/office/powerpoint/2010/main" val="56574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7D268A5B-6E2B-4757-90FC-FAA77666FD22}" type="datetimeFigureOut">
              <a:rPr lang="en-US"/>
              <a:pPr>
                <a:defRPr/>
              </a:pPr>
              <a:t>2/19/2024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D604DCA-BDBC-4B81-A151-42AE538162DB}" type="slidenum">
              <a:rPr lang="en-US" altLang="en-US"/>
              <a:pPr>
                <a:defRPr/>
              </a:pPr>
              <a:t>‹#›</a:t>
            </a:fld>
            <a:endParaRPr lang="en-US" altLang="en-US"/>
          </a:p>
        </p:txBody>
      </p:sp>
    </p:spTree>
    <p:extLst>
      <p:ext uri="{BB962C8B-B14F-4D97-AF65-F5344CB8AC3E}">
        <p14:creationId xmlns:p14="http://schemas.microsoft.com/office/powerpoint/2010/main" val="358355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67A49FB2-8A8B-433B-9128-FC9667252437}" type="datetimeFigureOut">
              <a:rPr lang="en-US"/>
              <a:pPr>
                <a:defRPr/>
              </a:pPr>
              <a:t>2/19/2024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EC652B20-B255-47CD-B20A-EC8137E9AB78}" type="slidenum">
              <a:rPr lang="en-US" altLang="en-US"/>
              <a:pPr>
                <a:defRPr/>
              </a:pPr>
              <a:t>‹#›</a:t>
            </a:fld>
            <a:endParaRPr lang="en-US" altLang="en-US"/>
          </a:p>
        </p:txBody>
      </p:sp>
    </p:spTree>
    <p:extLst>
      <p:ext uri="{BB962C8B-B14F-4D97-AF65-F5344CB8AC3E}">
        <p14:creationId xmlns:p14="http://schemas.microsoft.com/office/powerpoint/2010/main" val="47780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172E7ADD-CB46-4FB8-9510-5360C0186421}" type="datetimeFigureOut">
              <a:rPr lang="en-US"/>
              <a:pPr>
                <a:defRPr/>
              </a:pPr>
              <a:t>2/19/2024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B8E18D6-57A7-4A67-BB10-3FF1DA0A1027}" type="slidenum">
              <a:rPr lang="en-US" altLang="en-US"/>
              <a:pPr>
                <a:defRPr/>
              </a:pPr>
              <a:t>‹#›</a:t>
            </a:fld>
            <a:endParaRPr lang="en-US" altLang="en-US"/>
          </a:p>
        </p:txBody>
      </p:sp>
    </p:spTree>
    <p:extLst>
      <p:ext uri="{BB962C8B-B14F-4D97-AF65-F5344CB8AC3E}">
        <p14:creationId xmlns:p14="http://schemas.microsoft.com/office/powerpoint/2010/main" val="218890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70586" indent="0">
              <a:buNone/>
              <a:defRPr sz="2200">
                <a:solidFill>
                  <a:schemeClr val="tx1">
                    <a:tint val="75000"/>
                  </a:schemeClr>
                </a:solidFill>
              </a:defRPr>
            </a:lvl2pPr>
            <a:lvl3pPr marL="1141171" indent="0">
              <a:buNone/>
              <a:defRPr sz="2000">
                <a:solidFill>
                  <a:schemeClr val="tx1">
                    <a:tint val="75000"/>
                  </a:schemeClr>
                </a:solidFill>
              </a:defRPr>
            </a:lvl3pPr>
            <a:lvl4pPr marL="1711757" indent="0">
              <a:buNone/>
              <a:defRPr sz="1700">
                <a:solidFill>
                  <a:schemeClr val="tx1">
                    <a:tint val="75000"/>
                  </a:schemeClr>
                </a:solidFill>
              </a:defRPr>
            </a:lvl4pPr>
            <a:lvl5pPr marL="2282342" indent="0">
              <a:buNone/>
              <a:defRPr sz="1700">
                <a:solidFill>
                  <a:schemeClr val="tx1">
                    <a:tint val="75000"/>
                  </a:schemeClr>
                </a:solidFill>
              </a:defRPr>
            </a:lvl5pPr>
            <a:lvl6pPr marL="2852928" indent="0">
              <a:buNone/>
              <a:defRPr sz="1700">
                <a:solidFill>
                  <a:schemeClr val="tx1">
                    <a:tint val="75000"/>
                  </a:schemeClr>
                </a:solidFill>
              </a:defRPr>
            </a:lvl6pPr>
            <a:lvl7pPr marL="3423514" indent="0">
              <a:buNone/>
              <a:defRPr sz="1700">
                <a:solidFill>
                  <a:schemeClr val="tx1">
                    <a:tint val="75000"/>
                  </a:schemeClr>
                </a:solidFill>
              </a:defRPr>
            </a:lvl7pPr>
            <a:lvl8pPr marL="3994099" indent="0">
              <a:buNone/>
              <a:defRPr sz="1700">
                <a:solidFill>
                  <a:schemeClr val="tx1">
                    <a:tint val="75000"/>
                  </a:schemeClr>
                </a:solidFill>
              </a:defRPr>
            </a:lvl8pPr>
            <a:lvl9pPr marL="4564685"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D59F1303-3634-413B-80F1-6ECF8674FBEC}" type="datetimeFigureOut">
              <a:rPr lang="en-US"/>
              <a:pPr>
                <a:defRPr/>
              </a:pPr>
              <a:t>2/19/2024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ADF6F07B-45EF-4A1E-935F-4D0C1B4B0917}" type="slidenum">
              <a:rPr lang="en-US" altLang="en-US"/>
              <a:pPr>
                <a:defRPr/>
              </a:pPr>
              <a:t>‹#›</a:t>
            </a:fld>
            <a:endParaRPr lang="en-US" altLang="en-US"/>
          </a:p>
        </p:txBody>
      </p:sp>
    </p:spTree>
    <p:extLst>
      <p:ext uri="{BB962C8B-B14F-4D97-AF65-F5344CB8AC3E}">
        <p14:creationId xmlns:p14="http://schemas.microsoft.com/office/powerpoint/2010/main" val="24377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97FAED1-A556-46C5-B5B5-EC058C94B913}" type="datetimeFigureOut">
              <a:rPr lang="en-US"/>
              <a:pPr>
                <a:defRPr/>
              </a:pPr>
              <a:t>2/19/2024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FEDA0A3E-8310-4849-B1A4-ECD5334A32FA}" type="slidenum">
              <a:rPr lang="en-US" altLang="en-US"/>
              <a:pPr>
                <a:defRPr/>
              </a:pPr>
              <a:t>‹#›</a:t>
            </a:fld>
            <a:endParaRPr lang="en-US" altLang="en-US"/>
          </a:p>
        </p:txBody>
      </p:sp>
    </p:spTree>
    <p:extLst>
      <p:ext uri="{BB962C8B-B14F-4D97-AF65-F5344CB8AC3E}">
        <p14:creationId xmlns:p14="http://schemas.microsoft.com/office/powerpoint/2010/main" val="290030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000" b="1"/>
            </a:lvl1pPr>
            <a:lvl2pPr marL="570586" indent="0">
              <a:buNone/>
              <a:defRPr sz="2500" b="1"/>
            </a:lvl2pPr>
            <a:lvl3pPr marL="1141171" indent="0">
              <a:buNone/>
              <a:defRPr sz="2200" b="1"/>
            </a:lvl3pPr>
            <a:lvl4pPr marL="1711757" indent="0">
              <a:buNone/>
              <a:defRPr sz="2000" b="1"/>
            </a:lvl4pPr>
            <a:lvl5pPr marL="2282342" indent="0">
              <a:buNone/>
              <a:defRPr sz="2000" b="1"/>
            </a:lvl5pPr>
            <a:lvl6pPr marL="2852928" indent="0">
              <a:buNone/>
              <a:defRPr sz="2000" b="1"/>
            </a:lvl6pPr>
            <a:lvl7pPr marL="3423514" indent="0">
              <a:buNone/>
              <a:defRPr sz="2000" b="1"/>
            </a:lvl7pPr>
            <a:lvl8pPr marL="3994099" indent="0">
              <a:buNone/>
              <a:defRPr sz="2000" b="1"/>
            </a:lvl8pPr>
            <a:lvl9pPr marL="4564685"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3000" b="1"/>
            </a:lvl1pPr>
            <a:lvl2pPr marL="570586" indent="0">
              <a:buNone/>
              <a:defRPr sz="2500" b="1"/>
            </a:lvl2pPr>
            <a:lvl3pPr marL="1141171" indent="0">
              <a:buNone/>
              <a:defRPr sz="2200" b="1"/>
            </a:lvl3pPr>
            <a:lvl4pPr marL="1711757" indent="0">
              <a:buNone/>
              <a:defRPr sz="2000" b="1"/>
            </a:lvl4pPr>
            <a:lvl5pPr marL="2282342" indent="0">
              <a:buNone/>
              <a:defRPr sz="2000" b="1"/>
            </a:lvl5pPr>
            <a:lvl6pPr marL="2852928" indent="0">
              <a:buNone/>
              <a:defRPr sz="2000" b="1"/>
            </a:lvl6pPr>
            <a:lvl7pPr marL="3423514" indent="0">
              <a:buNone/>
              <a:defRPr sz="2000" b="1"/>
            </a:lvl7pPr>
            <a:lvl8pPr marL="3994099" indent="0">
              <a:buNone/>
              <a:defRPr sz="2000" b="1"/>
            </a:lvl8pPr>
            <a:lvl9pPr marL="456468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CB0FB0D-C149-44AF-9F19-4C585544E4F2}" type="datetimeFigureOut">
              <a:rPr lang="en-US"/>
              <a:pPr>
                <a:defRPr/>
              </a:pPr>
              <a:t>2/19/2024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45B37396-21FF-4033-BEC3-0D385CB1F4A2}" type="slidenum">
              <a:rPr lang="en-US" altLang="en-US"/>
              <a:pPr>
                <a:defRPr/>
              </a:pPr>
              <a:t>‹#›</a:t>
            </a:fld>
            <a:endParaRPr lang="en-US" altLang="en-US"/>
          </a:p>
        </p:txBody>
      </p:sp>
    </p:spTree>
    <p:extLst>
      <p:ext uri="{BB962C8B-B14F-4D97-AF65-F5344CB8AC3E}">
        <p14:creationId xmlns:p14="http://schemas.microsoft.com/office/powerpoint/2010/main" val="93942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983EB962-2887-4B29-A467-5CA5ED3C8601}" type="datetimeFigureOut">
              <a:rPr lang="en-US"/>
              <a:pPr>
                <a:defRPr/>
              </a:pPr>
              <a:t>2/19/2024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4D6E9625-B812-43D1-9B52-6CE1018ED73D}" type="slidenum">
              <a:rPr lang="en-US" altLang="en-US"/>
              <a:pPr>
                <a:defRPr/>
              </a:pPr>
              <a:t>‹#›</a:t>
            </a:fld>
            <a:endParaRPr lang="en-US" altLang="en-US"/>
          </a:p>
        </p:txBody>
      </p:sp>
    </p:spTree>
    <p:extLst>
      <p:ext uri="{BB962C8B-B14F-4D97-AF65-F5344CB8AC3E}">
        <p14:creationId xmlns:p14="http://schemas.microsoft.com/office/powerpoint/2010/main" val="233576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8DFC50B3-4B07-442F-A039-5F6808ECD064}" type="datetimeFigureOut">
              <a:rPr lang="en-US"/>
              <a:pPr>
                <a:defRPr/>
              </a:pPr>
              <a:t>2/19/2024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A2BCA221-C1F1-43DC-8DA8-705344859BA4}" type="slidenum">
              <a:rPr lang="en-US" altLang="en-US"/>
              <a:pPr>
                <a:defRPr/>
              </a:pPr>
              <a:t>‹#›</a:t>
            </a:fld>
            <a:endParaRPr lang="en-US" altLang="en-US"/>
          </a:p>
        </p:txBody>
      </p:sp>
    </p:spTree>
    <p:extLst>
      <p:ext uri="{BB962C8B-B14F-4D97-AF65-F5344CB8AC3E}">
        <p14:creationId xmlns:p14="http://schemas.microsoft.com/office/powerpoint/2010/main" val="39528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700"/>
            </a:lvl1pPr>
            <a:lvl2pPr marL="570586" indent="0">
              <a:buNone/>
              <a:defRPr sz="1500"/>
            </a:lvl2pPr>
            <a:lvl3pPr marL="1141171" indent="0">
              <a:buNone/>
              <a:defRPr sz="1200"/>
            </a:lvl3pPr>
            <a:lvl4pPr marL="1711757" indent="0">
              <a:buNone/>
              <a:defRPr sz="1100"/>
            </a:lvl4pPr>
            <a:lvl5pPr marL="2282342" indent="0">
              <a:buNone/>
              <a:defRPr sz="1100"/>
            </a:lvl5pPr>
            <a:lvl6pPr marL="2852928" indent="0">
              <a:buNone/>
              <a:defRPr sz="1100"/>
            </a:lvl6pPr>
            <a:lvl7pPr marL="3423514" indent="0">
              <a:buNone/>
              <a:defRPr sz="1100"/>
            </a:lvl7pPr>
            <a:lvl8pPr marL="3994099" indent="0">
              <a:buNone/>
              <a:defRPr sz="1100"/>
            </a:lvl8pPr>
            <a:lvl9pPr marL="45646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59974C30-9177-4565-A2F6-7134685233E6}" type="datetimeFigureOut">
              <a:rPr lang="en-US"/>
              <a:pPr>
                <a:defRPr/>
              </a:pPr>
              <a:t>2/19/2024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B1CB14A5-F8F8-4DAD-8B49-1A1310FD18DB}" type="slidenum">
              <a:rPr lang="en-US" altLang="en-US"/>
              <a:pPr>
                <a:defRPr/>
              </a:pPr>
              <a:t>‹#›</a:t>
            </a:fld>
            <a:endParaRPr lang="en-US" altLang="en-US"/>
          </a:p>
        </p:txBody>
      </p:sp>
    </p:spTree>
    <p:extLst>
      <p:ext uri="{BB962C8B-B14F-4D97-AF65-F5344CB8AC3E}">
        <p14:creationId xmlns:p14="http://schemas.microsoft.com/office/powerpoint/2010/main" val="127920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4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000"/>
            </a:lvl1pPr>
            <a:lvl2pPr marL="570586" indent="0">
              <a:buNone/>
              <a:defRPr sz="3500"/>
            </a:lvl2pPr>
            <a:lvl3pPr marL="1141171" indent="0">
              <a:buNone/>
              <a:defRPr sz="3000"/>
            </a:lvl3pPr>
            <a:lvl4pPr marL="1711757" indent="0">
              <a:buNone/>
              <a:defRPr sz="2500"/>
            </a:lvl4pPr>
            <a:lvl5pPr marL="2282342" indent="0">
              <a:buNone/>
              <a:defRPr sz="2500"/>
            </a:lvl5pPr>
            <a:lvl6pPr marL="2852928" indent="0">
              <a:buNone/>
              <a:defRPr sz="2500"/>
            </a:lvl6pPr>
            <a:lvl7pPr marL="3423514" indent="0">
              <a:buNone/>
              <a:defRPr sz="2500"/>
            </a:lvl7pPr>
            <a:lvl8pPr marL="3994099" indent="0">
              <a:buNone/>
              <a:defRPr sz="2500"/>
            </a:lvl8pPr>
            <a:lvl9pPr marL="4564685" indent="0">
              <a:buNone/>
              <a:defRPr sz="2500"/>
            </a:lvl9pPr>
          </a:lstStyle>
          <a:p>
            <a:pPr lvl="0"/>
            <a:endParaRPr lang="en-US" noProof="0"/>
          </a:p>
        </p:txBody>
      </p:sp>
      <p:sp>
        <p:nvSpPr>
          <p:cNvPr id="4" name="Text Placeholder 3"/>
          <p:cNvSpPr>
            <a:spLocks noGrp="1"/>
          </p:cNvSpPr>
          <p:nvPr>
            <p:ph type="body" sz="half" idx="2"/>
          </p:nvPr>
        </p:nvSpPr>
        <p:spPr>
          <a:xfrm>
            <a:off x="2389717" y="5367382"/>
            <a:ext cx="7315200" cy="804863"/>
          </a:xfrm>
        </p:spPr>
        <p:txBody>
          <a:bodyPr/>
          <a:lstStyle>
            <a:lvl1pPr marL="0" indent="0">
              <a:buNone/>
              <a:defRPr sz="1700"/>
            </a:lvl1pPr>
            <a:lvl2pPr marL="570586" indent="0">
              <a:buNone/>
              <a:defRPr sz="1500"/>
            </a:lvl2pPr>
            <a:lvl3pPr marL="1141171" indent="0">
              <a:buNone/>
              <a:defRPr sz="1200"/>
            </a:lvl3pPr>
            <a:lvl4pPr marL="1711757" indent="0">
              <a:buNone/>
              <a:defRPr sz="1100"/>
            </a:lvl4pPr>
            <a:lvl5pPr marL="2282342" indent="0">
              <a:buNone/>
              <a:defRPr sz="1100"/>
            </a:lvl5pPr>
            <a:lvl6pPr marL="2852928" indent="0">
              <a:buNone/>
              <a:defRPr sz="1100"/>
            </a:lvl6pPr>
            <a:lvl7pPr marL="3423514" indent="0">
              <a:buNone/>
              <a:defRPr sz="1100"/>
            </a:lvl7pPr>
            <a:lvl8pPr marL="3994099" indent="0">
              <a:buNone/>
              <a:defRPr sz="1100"/>
            </a:lvl8pPr>
            <a:lvl9pPr marL="456468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EB32A1A3-FC35-48D0-8264-E1A027DA39ED}" type="datetimeFigureOut">
              <a:rPr lang="en-US"/>
              <a:pPr>
                <a:defRPr/>
              </a:pPr>
              <a:t>2/19/2024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6CE29266-9092-4B46-8165-2B4974372752}" type="slidenum">
              <a:rPr lang="en-US" altLang="en-US"/>
              <a:pPr>
                <a:defRPr/>
              </a:pPr>
              <a:t>‹#›</a:t>
            </a:fld>
            <a:endParaRPr lang="en-US" altLang="en-US"/>
          </a:p>
        </p:txBody>
      </p:sp>
    </p:spTree>
    <p:extLst>
      <p:ext uri="{BB962C8B-B14F-4D97-AF65-F5344CB8AC3E}">
        <p14:creationId xmlns:p14="http://schemas.microsoft.com/office/powerpoint/2010/main" val="138268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117" tIns="57059" rIns="114117" bIns="57059"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117" tIns="57059" rIns="114117" bIns="5705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114117" tIns="57059" rIns="114117" bIns="57059" rtlCol="0" anchor="ctr"/>
          <a:lstStyle>
            <a:lvl1pPr algn="l" eaLnBrk="1" fontAlgn="auto" hangingPunct="1">
              <a:spcBef>
                <a:spcPts val="0"/>
              </a:spcBef>
              <a:spcAft>
                <a:spcPts val="0"/>
              </a:spcAft>
              <a:defRPr sz="1500">
                <a:solidFill>
                  <a:prstClr val="black">
                    <a:tint val="75000"/>
                  </a:prstClr>
                </a:solidFill>
                <a:latin typeface="Calibri"/>
                <a:cs typeface="Arial"/>
                <a:sym typeface="Arial"/>
              </a:defRPr>
            </a:lvl1pPr>
          </a:lstStyle>
          <a:p>
            <a:pPr>
              <a:defRPr/>
            </a:pPr>
            <a:fld id="{A5506CED-994B-4A01-BB98-6916445D2C23}" type="datetimeFigureOut">
              <a:rPr lang="en-US"/>
              <a:pPr>
                <a:defRPr/>
              </a:pPr>
              <a:t>2/19/2024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114117" tIns="57059" rIns="114117" bIns="57059" rtlCol="0" anchor="ctr"/>
          <a:lstStyle>
            <a:lvl1pPr algn="ctr" eaLnBrk="1" fontAlgn="auto" hangingPunct="1">
              <a:spcBef>
                <a:spcPts val="0"/>
              </a:spcBef>
              <a:spcAft>
                <a:spcPts val="0"/>
              </a:spcAft>
              <a:defRPr sz="1500">
                <a:solidFill>
                  <a:prstClr val="black">
                    <a:tint val="75000"/>
                  </a:prstClr>
                </a:solidFill>
                <a:latin typeface="Calibri"/>
                <a:cs typeface="Arial"/>
                <a:sym typeface="Arial"/>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114117" tIns="57059" rIns="114117" bIns="57059" numCol="1" anchor="ctr" anchorCtr="0" compatLnSpc="1">
            <a:prstTxWarp prst="textNoShape">
              <a:avLst/>
            </a:prstTxWarp>
          </a:bodyPr>
          <a:lstStyle>
            <a:lvl1pPr algn="r" eaLnBrk="1" hangingPunct="1">
              <a:defRPr sz="15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pPr>
              <a:defRPr/>
            </a:pPr>
            <a:fld id="{0D2FB05F-EB63-4818-AE42-C715030641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5500" kern="1200">
          <a:solidFill>
            <a:schemeClr val="tx1"/>
          </a:solidFill>
          <a:latin typeface="+mj-lt"/>
          <a:ea typeface="+mj-ea"/>
          <a:cs typeface="+mj-cs"/>
        </a:defRPr>
      </a:lvl1pPr>
      <a:lvl2pPr algn="ctr" rtl="0" eaLnBrk="0" fontAlgn="base" hangingPunct="0">
        <a:spcBef>
          <a:spcPct val="0"/>
        </a:spcBef>
        <a:spcAft>
          <a:spcPct val="0"/>
        </a:spcAft>
        <a:defRPr sz="5500">
          <a:solidFill>
            <a:schemeClr val="tx1"/>
          </a:solidFill>
          <a:latin typeface="Calibri" pitchFamily="34" charset="0"/>
        </a:defRPr>
      </a:lvl2pPr>
      <a:lvl3pPr algn="ctr" rtl="0" eaLnBrk="0" fontAlgn="base" hangingPunct="0">
        <a:spcBef>
          <a:spcPct val="0"/>
        </a:spcBef>
        <a:spcAft>
          <a:spcPct val="0"/>
        </a:spcAft>
        <a:defRPr sz="5500">
          <a:solidFill>
            <a:schemeClr val="tx1"/>
          </a:solidFill>
          <a:latin typeface="Calibri" pitchFamily="34" charset="0"/>
        </a:defRPr>
      </a:lvl3pPr>
      <a:lvl4pPr algn="ctr" rtl="0" eaLnBrk="0" fontAlgn="base" hangingPunct="0">
        <a:spcBef>
          <a:spcPct val="0"/>
        </a:spcBef>
        <a:spcAft>
          <a:spcPct val="0"/>
        </a:spcAft>
        <a:defRPr sz="5500">
          <a:solidFill>
            <a:schemeClr val="tx1"/>
          </a:solidFill>
          <a:latin typeface="Calibri" pitchFamily="34" charset="0"/>
        </a:defRPr>
      </a:lvl4pPr>
      <a:lvl5pPr algn="ctr" rtl="0" eaLnBrk="0" fontAlgn="base" hangingPunct="0">
        <a:spcBef>
          <a:spcPct val="0"/>
        </a:spcBef>
        <a:spcAft>
          <a:spcPct val="0"/>
        </a:spcAft>
        <a:defRPr sz="5500">
          <a:solidFill>
            <a:schemeClr val="tx1"/>
          </a:solidFill>
          <a:latin typeface="Calibri" pitchFamily="34" charset="0"/>
        </a:defRPr>
      </a:lvl5pPr>
      <a:lvl6pPr marL="570586" algn="ctr" rtl="0" fontAlgn="base">
        <a:spcBef>
          <a:spcPct val="0"/>
        </a:spcBef>
        <a:spcAft>
          <a:spcPct val="0"/>
        </a:spcAft>
        <a:defRPr sz="5500">
          <a:solidFill>
            <a:schemeClr val="tx1"/>
          </a:solidFill>
          <a:latin typeface="Calibri" pitchFamily="34" charset="0"/>
        </a:defRPr>
      </a:lvl6pPr>
      <a:lvl7pPr marL="1141171" algn="ctr" rtl="0" fontAlgn="base">
        <a:spcBef>
          <a:spcPct val="0"/>
        </a:spcBef>
        <a:spcAft>
          <a:spcPct val="0"/>
        </a:spcAft>
        <a:defRPr sz="5500">
          <a:solidFill>
            <a:schemeClr val="tx1"/>
          </a:solidFill>
          <a:latin typeface="Calibri" pitchFamily="34" charset="0"/>
        </a:defRPr>
      </a:lvl7pPr>
      <a:lvl8pPr marL="1711757" algn="ctr" rtl="0" fontAlgn="base">
        <a:spcBef>
          <a:spcPct val="0"/>
        </a:spcBef>
        <a:spcAft>
          <a:spcPct val="0"/>
        </a:spcAft>
        <a:defRPr sz="5500">
          <a:solidFill>
            <a:schemeClr val="tx1"/>
          </a:solidFill>
          <a:latin typeface="Calibri" pitchFamily="34" charset="0"/>
        </a:defRPr>
      </a:lvl8pPr>
      <a:lvl9pPr marL="2282342" algn="ctr" rtl="0" fontAlgn="base">
        <a:spcBef>
          <a:spcPct val="0"/>
        </a:spcBef>
        <a:spcAft>
          <a:spcPct val="0"/>
        </a:spcAft>
        <a:defRPr sz="5500">
          <a:solidFill>
            <a:schemeClr val="tx1"/>
          </a:solidFill>
          <a:latin typeface="Calibri" pitchFamily="34" charset="0"/>
        </a:defRPr>
      </a:lvl9pPr>
    </p:titleStyle>
    <p:bodyStyle>
      <a:lvl1pPr marL="427038" indent="-427038"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2pPr>
      <a:lvl3pPr marL="1425575" indent="-284163"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3pPr>
      <a:lvl4pPr marL="1995488" indent="-284163"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4pPr>
      <a:lvl5pPr marL="2566988" indent="-284163"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5pPr>
      <a:lvl6pPr marL="3138221" indent="-285293" algn="l" defTabSz="114117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08806" indent="-285293" algn="l" defTabSz="114117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79392" indent="-285293" algn="l" defTabSz="114117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49978" indent="-285293" algn="l" defTabSz="114117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1171" rtl="0" eaLnBrk="1" latinLnBrk="0" hangingPunct="1">
        <a:defRPr sz="2200" kern="1200">
          <a:solidFill>
            <a:schemeClr val="tx1"/>
          </a:solidFill>
          <a:latin typeface="+mn-lt"/>
          <a:ea typeface="+mn-ea"/>
          <a:cs typeface="+mn-cs"/>
        </a:defRPr>
      </a:lvl1pPr>
      <a:lvl2pPr marL="570586" algn="l" defTabSz="1141171" rtl="0" eaLnBrk="1" latinLnBrk="0" hangingPunct="1">
        <a:defRPr sz="2200" kern="1200">
          <a:solidFill>
            <a:schemeClr val="tx1"/>
          </a:solidFill>
          <a:latin typeface="+mn-lt"/>
          <a:ea typeface="+mn-ea"/>
          <a:cs typeface="+mn-cs"/>
        </a:defRPr>
      </a:lvl2pPr>
      <a:lvl3pPr marL="1141171" algn="l" defTabSz="1141171" rtl="0" eaLnBrk="1" latinLnBrk="0" hangingPunct="1">
        <a:defRPr sz="2200" kern="1200">
          <a:solidFill>
            <a:schemeClr val="tx1"/>
          </a:solidFill>
          <a:latin typeface="+mn-lt"/>
          <a:ea typeface="+mn-ea"/>
          <a:cs typeface="+mn-cs"/>
        </a:defRPr>
      </a:lvl3pPr>
      <a:lvl4pPr marL="1711757" algn="l" defTabSz="1141171" rtl="0" eaLnBrk="1" latinLnBrk="0" hangingPunct="1">
        <a:defRPr sz="2200" kern="1200">
          <a:solidFill>
            <a:schemeClr val="tx1"/>
          </a:solidFill>
          <a:latin typeface="+mn-lt"/>
          <a:ea typeface="+mn-ea"/>
          <a:cs typeface="+mn-cs"/>
        </a:defRPr>
      </a:lvl4pPr>
      <a:lvl5pPr marL="2282342" algn="l" defTabSz="1141171" rtl="0" eaLnBrk="1" latinLnBrk="0" hangingPunct="1">
        <a:defRPr sz="2200" kern="1200">
          <a:solidFill>
            <a:schemeClr val="tx1"/>
          </a:solidFill>
          <a:latin typeface="+mn-lt"/>
          <a:ea typeface="+mn-ea"/>
          <a:cs typeface="+mn-cs"/>
        </a:defRPr>
      </a:lvl5pPr>
      <a:lvl6pPr marL="2852928" algn="l" defTabSz="1141171" rtl="0" eaLnBrk="1" latinLnBrk="0" hangingPunct="1">
        <a:defRPr sz="2200" kern="1200">
          <a:solidFill>
            <a:schemeClr val="tx1"/>
          </a:solidFill>
          <a:latin typeface="+mn-lt"/>
          <a:ea typeface="+mn-ea"/>
          <a:cs typeface="+mn-cs"/>
        </a:defRPr>
      </a:lvl6pPr>
      <a:lvl7pPr marL="3423514" algn="l" defTabSz="1141171" rtl="0" eaLnBrk="1" latinLnBrk="0" hangingPunct="1">
        <a:defRPr sz="2200" kern="1200">
          <a:solidFill>
            <a:schemeClr val="tx1"/>
          </a:solidFill>
          <a:latin typeface="+mn-lt"/>
          <a:ea typeface="+mn-ea"/>
          <a:cs typeface="+mn-cs"/>
        </a:defRPr>
      </a:lvl7pPr>
      <a:lvl8pPr marL="3994099" algn="l" defTabSz="1141171" rtl="0" eaLnBrk="1" latinLnBrk="0" hangingPunct="1">
        <a:defRPr sz="2200" kern="1200">
          <a:solidFill>
            <a:schemeClr val="tx1"/>
          </a:solidFill>
          <a:latin typeface="+mn-lt"/>
          <a:ea typeface="+mn-ea"/>
          <a:cs typeface="+mn-cs"/>
        </a:defRPr>
      </a:lvl8pPr>
      <a:lvl9pPr marL="4564685" algn="l" defTabSz="1141171"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D:\GIAO%20AN%20PHUONG%20MAI\2021-2022\giang%20day\Bai%20day-KHTN-6\Giao%20an%20Mai-KHTN-6\CTST-CD8-Bai%2029%20thuc%20vat%2079,80,81,82,83\&#272;a%20d&#7841;ng%20th&#7921;c%20v&#7853;t%20-%20Segment1(00_00_34.033-00_05_20.100).wmv"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4.png"/><Relationship Id="rId7" Type="http://schemas.openxmlformats.org/officeDocument/2006/relationships/image" Target="../media/image8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youtube.com/watch?v=dxgfYNtJ8A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gif"/><Relationship Id="rId4" Type="http://schemas.openxmlformats.org/officeDocument/2006/relationships/image" Target="../media/image131.gif"/></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5.gi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58925" y="355600"/>
            <a:ext cx="10275888" cy="636588"/>
          </a:xfrm>
        </p:spPr>
        <p:txBody>
          <a:bodyPr/>
          <a:lstStyle/>
          <a:p>
            <a:pPr algn="l"/>
            <a:r>
              <a:rPr lang="en-US" altLang="en-US" sz="2800" b="1" smtClean="0">
                <a:solidFill>
                  <a:srgbClr val="002060"/>
                </a:solidFill>
                <a:latin typeface="Times New Roman" panose="02020603050405020304" pitchFamily="18" charset="0"/>
                <a:cs typeface="Times New Roman" panose="02020603050405020304" pitchFamily="18" charset="0"/>
              </a:rPr>
              <a:t>Hãy quan sát đoạn video về “Đa dạng thực vật”. </a:t>
            </a:r>
            <a:endParaRPr lang="en-US" altLang="en-US" sz="2800" b="1" smtClean="0">
              <a:solidFill>
                <a:srgbClr val="FF0000"/>
              </a:solidFill>
              <a:latin typeface="Times New Roman" panose="02020603050405020304" pitchFamily="18" charset="0"/>
              <a:cs typeface="Times New Roman" panose="02020603050405020304" pitchFamily="18" charset="0"/>
            </a:endParaRPr>
          </a:p>
        </p:txBody>
      </p:sp>
      <p:grpSp>
        <p:nvGrpSpPr>
          <p:cNvPr id="14339" name="Group 3"/>
          <p:cNvGrpSpPr>
            <a:grpSpLocks/>
          </p:cNvGrpSpPr>
          <p:nvPr/>
        </p:nvGrpSpPr>
        <p:grpSpPr bwMode="auto">
          <a:xfrm>
            <a:off x="119063" y="115888"/>
            <a:ext cx="1368425" cy="876300"/>
            <a:chOff x="6025764" y="1720993"/>
            <a:chExt cx="1985609" cy="2349651"/>
          </a:xfrm>
        </p:grpSpPr>
        <p:pic>
          <p:nvPicPr>
            <p:cNvPr id="5" name="Picture 4" descr="Giám đốc công ty TNHH hai thành viên trở lên có thể đồng thời là giá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13" b="65143"/>
            <a:stretch/>
          </p:blipFill>
          <p:spPr bwMode="auto">
            <a:xfrm>
              <a:off x="7434334" y="1920189"/>
              <a:ext cx="477259" cy="594411"/>
            </a:xfrm>
            <a:custGeom>
              <a:avLst/>
              <a:gdLst>
                <a:gd name="connsiteX0" fmla="*/ 200397 w 1359676"/>
                <a:gd name="connsiteY0" fmla="*/ 0 h 1693435"/>
                <a:gd name="connsiteX1" fmla="*/ 775881 w 1359676"/>
                <a:gd name="connsiteY1" fmla="*/ 0 h 1693435"/>
                <a:gd name="connsiteX2" fmla="*/ 827381 w 1359676"/>
                <a:gd name="connsiteY2" fmla="*/ 18849 h 1693435"/>
                <a:gd name="connsiteX3" fmla="*/ 1355177 w 1359676"/>
                <a:gd name="connsiteY3" fmla="*/ 732787 h 1693435"/>
                <a:gd name="connsiteX4" fmla="*/ 1359676 w 1359676"/>
                <a:gd name="connsiteY4" fmla="*/ 821877 h 1693435"/>
                <a:gd name="connsiteX5" fmla="*/ 1359676 w 1359676"/>
                <a:gd name="connsiteY5" fmla="*/ 821917 h 1693435"/>
                <a:gd name="connsiteX6" fmla="*/ 1355177 w 1359676"/>
                <a:gd name="connsiteY6" fmla="*/ 911007 h 1693435"/>
                <a:gd name="connsiteX7" fmla="*/ 488139 w 1359676"/>
                <a:gd name="connsiteY7" fmla="*/ 1693435 h 1693435"/>
                <a:gd name="connsiteX8" fmla="*/ 854 w 1359676"/>
                <a:gd name="connsiteY8" fmla="*/ 1544590 h 1693435"/>
                <a:gd name="connsiteX9" fmla="*/ 0 w 1359676"/>
                <a:gd name="connsiteY9" fmla="*/ 1543886 h 1693435"/>
                <a:gd name="connsiteX10" fmla="*/ 0 w 1359676"/>
                <a:gd name="connsiteY10" fmla="*/ 99909 h 1693435"/>
                <a:gd name="connsiteX11" fmla="*/ 854 w 1359676"/>
                <a:gd name="connsiteY11" fmla="*/ 99204 h 1693435"/>
                <a:gd name="connsiteX12" fmla="*/ 148897 w 1359676"/>
                <a:gd name="connsiteY12" fmla="*/ 18849 h 1693435"/>
                <a:gd name="connsiteX13" fmla="*/ 200397 w 1359676"/>
                <a:gd name="connsiteY13" fmla="*/ 0 h 16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9676" h="1693435">
                  <a:moveTo>
                    <a:pt x="200397" y="0"/>
                  </a:moveTo>
                  <a:lnTo>
                    <a:pt x="775881" y="0"/>
                  </a:lnTo>
                  <a:lnTo>
                    <a:pt x="827381" y="18849"/>
                  </a:lnTo>
                  <a:cubicBezTo>
                    <a:pt x="1114122" y="140130"/>
                    <a:pt x="1322448" y="410503"/>
                    <a:pt x="1355177" y="732787"/>
                  </a:cubicBezTo>
                  <a:lnTo>
                    <a:pt x="1359676" y="821877"/>
                  </a:lnTo>
                  <a:lnTo>
                    <a:pt x="1359676" y="821917"/>
                  </a:lnTo>
                  <a:lnTo>
                    <a:pt x="1355177" y="911007"/>
                  </a:lnTo>
                  <a:cubicBezTo>
                    <a:pt x="1310546" y="1350485"/>
                    <a:pt x="939392" y="1693435"/>
                    <a:pt x="488139" y="1693435"/>
                  </a:cubicBezTo>
                  <a:cubicBezTo>
                    <a:pt x="307638" y="1693435"/>
                    <a:pt x="139952" y="1638563"/>
                    <a:pt x="854" y="1544590"/>
                  </a:cubicBezTo>
                  <a:lnTo>
                    <a:pt x="0" y="1543886"/>
                  </a:lnTo>
                  <a:lnTo>
                    <a:pt x="0" y="99909"/>
                  </a:lnTo>
                  <a:lnTo>
                    <a:pt x="854" y="99204"/>
                  </a:lnTo>
                  <a:cubicBezTo>
                    <a:pt x="47220" y="67880"/>
                    <a:pt x="96763" y="40900"/>
                    <a:pt x="148897" y="18849"/>
                  </a:cubicBezTo>
                  <a:lnTo>
                    <a:pt x="200397" y="0"/>
                  </a:lnTo>
                  <a:close/>
                </a:path>
              </a:pathLst>
            </a:custGeom>
            <a:noFill/>
            <a:extLst>
              <a:ext uri="{909E8E84-426E-40DD-AFC4-6F175D3DCCD1}">
                <a14:hiddenFill xmlns:a14="http://schemas.microsoft.com/office/drawing/2010/main">
                  <a:solidFill>
                    <a:srgbClr val="FFFFFF"/>
                  </a:solidFill>
                </a14:hiddenFill>
              </a:ext>
            </a:extLst>
          </p:spPr>
        </p:pic>
        <p:pic>
          <p:nvPicPr>
            <p:cNvPr id="1434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0618" y="1720993"/>
              <a:ext cx="528337" cy="6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065291"/>
              <a:ext cx="394338" cy="57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Tổng Hợp] 909+ hình ảnh suy nghĩ rối bời dễ thươ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764" y="2085034"/>
              <a:ext cx="1985609" cy="19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Đa dạng thực vật - Segment1(00_00_34.033-00_05_20.100).wmv">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263525" y="1096963"/>
            <a:ext cx="1170781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0"/>
            <a:ext cx="1192847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2650" y="1196975"/>
            <a:ext cx="51276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55988" y="1125538"/>
            <a:ext cx="5016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
        <p:nvSpPr>
          <p:cNvPr id="6" name="Rectangle 5"/>
          <p:cNvSpPr/>
          <p:nvPr/>
        </p:nvSpPr>
        <p:spPr>
          <a:xfrm>
            <a:off x="661656" y="836712"/>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7800" y="2252663"/>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1"/>
          <p:cNvSpPr>
            <a:spLocks noChangeArrowheads="1"/>
          </p:cNvSpPr>
          <p:nvPr/>
        </p:nvSpPr>
        <p:spPr bwMode="auto">
          <a:xfrm>
            <a:off x="752475" y="1274763"/>
            <a:ext cx="104568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a:solidFill>
                  <a:srgbClr val="002060"/>
                </a:solidFill>
                <a:latin typeface="Times New Roman" panose="02020603050405020304" pitchFamily="18" charset="0"/>
                <a:cs typeface="Calibri" panose="020F0502020204030204" pitchFamily="34" charset="0"/>
              </a:rPr>
              <a:t>-Thực vật đa dạng và phong phú. Thực vật được chia thành các nhóm: Rêu, dương xỉ, hạt trần và hạt kín.</a:t>
            </a:r>
          </a:p>
        </p:txBody>
      </p:sp>
      <p:sp>
        <p:nvSpPr>
          <p:cNvPr id="8" name="Rectangle 7"/>
          <p:cNvSpPr>
            <a:spLocks noChangeArrowheads="1"/>
          </p:cNvSpPr>
          <p:nvPr/>
        </p:nvSpPr>
        <p:spPr bwMode="auto">
          <a:xfrm>
            <a:off x="712788" y="2282825"/>
            <a:ext cx="105473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00FF"/>
                </a:solidFill>
                <a:latin typeface="Times New Roman" panose="02020603050405020304" pitchFamily="18" charset="0"/>
                <a:cs typeface="Calibri" panose="020F0502020204030204" pitchFamily="34" charset="0"/>
              </a:rPr>
              <a:t>+Rêu: </a:t>
            </a:r>
            <a:r>
              <a:rPr lang="en-US" altLang="en-US" sz="2800">
                <a:solidFill>
                  <a:srgbClr val="0000FF"/>
                </a:solidFill>
                <a:latin typeface="Times New Roman" panose="02020603050405020304" pitchFamily="18" charset="0"/>
                <a:cs typeface="Calibri" panose="020F0502020204030204" pitchFamily="34" charset="0"/>
              </a:rPr>
              <a:t>là thực vật không có mạch dẫn. Có thân ngắn, lá nhỏ mỏng, rễ giả; chưa có hoa, sinh sản bằng bào tử, cơ quan sinh sản là túi bào tử; sống nơi ẩm ướt.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8" y="1365250"/>
            <a:ext cx="25923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52513"/>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 y="2676525"/>
            <a:ext cx="1087278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1804988"/>
            <a:ext cx="77057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1336675"/>
            <a:ext cx="6351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3" y="1517650"/>
            <a:ext cx="25939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055688"/>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038" y="2420938"/>
            <a:ext cx="33242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2262188"/>
            <a:ext cx="3313112"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12125" y="2205038"/>
            <a:ext cx="3368675"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058863"/>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2276475"/>
            <a:ext cx="525621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1588" y="2025650"/>
            <a:ext cx="104775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603375"/>
            <a:ext cx="10766425"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988" y="1414463"/>
            <a:ext cx="25923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438" y="2386013"/>
            <a:ext cx="250507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908050"/>
            <a:ext cx="279717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5025" y="1860550"/>
            <a:ext cx="863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3950" y="4437063"/>
            <a:ext cx="8223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1075" y="5105400"/>
            <a:ext cx="863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3848100" y="1384300"/>
            <a:ext cx="1655763" cy="5762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98825" y="3019425"/>
            <a:ext cx="1331913" cy="1444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4675" y="5105400"/>
            <a:ext cx="279876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H="1" flipV="1">
            <a:off x="5981700" y="5013325"/>
            <a:ext cx="1349375" cy="222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p:cNvCxnSpPr>
          <p:nvPr/>
        </p:nvCxnSpPr>
        <p:spPr>
          <a:xfrm>
            <a:off x="3216275" y="4835525"/>
            <a:ext cx="1943100" cy="34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9588" y="5232400"/>
            <a:ext cx="37687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438" y="476250"/>
            <a:ext cx="482123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16763" y="442913"/>
            <a:ext cx="4395787"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ghtning Bolt 25"/>
          <p:cNvSpPr/>
          <p:nvPr/>
        </p:nvSpPr>
        <p:spPr>
          <a:xfrm rot="19917482">
            <a:off x="5711825" y="1844675"/>
            <a:ext cx="1754188" cy="4699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620713"/>
            <a:ext cx="20891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76250"/>
            <a:ext cx="23749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908050"/>
            <a:ext cx="180022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5900" y="4030663"/>
            <a:ext cx="2376488"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8688" y="3105150"/>
            <a:ext cx="28575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57325" y="3498850"/>
            <a:ext cx="37020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4224338" y="1052513"/>
            <a:ext cx="935037"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7175500" y="1046163"/>
            <a:ext cx="936625"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rot="5400000">
            <a:off x="9120187" y="3405188"/>
            <a:ext cx="936625"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rot="9368049">
            <a:off x="6959600" y="5770563"/>
            <a:ext cx="936625"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ight Arrow 13"/>
          <p:cNvSpPr/>
          <p:nvPr/>
        </p:nvSpPr>
        <p:spPr>
          <a:xfrm rot="11962917">
            <a:off x="3848100" y="5889625"/>
            <a:ext cx="936625"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rot="16200000">
            <a:off x="2027237" y="3373438"/>
            <a:ext cx="936625"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976313"/>
            <a:ext cx="1492250"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1557338"/>
            <a:ext cx="31686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90775" y="115888"/>
            <a:ext cx="7777163"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nhờ</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1030288"/>
            <a:ext cx="63357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62263" y="4084638"/>
            <a:ext cx="23622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6650" y="5005388"/>
            <a:ext cx="1905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a:off x="1917700" y="4932363"/>
            <a:ext cx="944563" cy="325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121650" y="5529263"/>
            <a:ext cx="1358900" cy="3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930" y="667368"/>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8438" y="3381375"/>
            <a:ext cx="5540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
          <p:cNvSpPr>
            <a:spLocks noChangeArrowheads="1"/>
          </p:cNvSpPr>
          <p:nvPr/>
        </p:nvSpPr>
        <p:spPr bwMode="auto">
          <a:xfrm>
            <a:off x="752475" y="1069975"/>
            <a:ext cx="104568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a:solidFill>
                  <a:srgbClr val="002060"/>
                </a:solidFill>
                <a:latin typeface="Times New Roman" panose="02020603050405020304" pitchFamily="18" charset="0"/>
                <a:cs typeface="Calibri" panose="020F0502020204030204" pitchFamily="34" charset="0"/>
              </a:rPr>
              <a:t>-Thực vật đa dạng và phong phú. Thực vật được chia thành các nhóm: Rêu, dương xỉ, hạt trần và hạt kín.</a:t>
            </a:r>
          </a:p>
        </p:txBody>
      </p:sp>
      <p:sp>
        <p:nvSpPr>
          <p:cNvPr id="9" name="Rectangle 8"/>
          <p:cNvSpPr>
            <a:spLocks noChangeArrowheads="1"/>
          </p:cNvSpPr>
          <p:nvPr/>
        </p:nvSpPr>
        <p:spPr bwMode="auto">
          <a:xfrm>
            <a:off x="676275" y="3425825"/>
            <a:ext cx="10547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00FF"/>
                </a:solidFill>
                <a:latin typeface="Times New Roman" panose="02020603050405020304" pitchFamily="18" charset="0"/>
                <a:cs typeface="Calibri" panose="020F0502020204030204" pitchFamily="34" charset="0"/>
              </a:rPr>
              <a:t>+Dương xỉ: </a:t>
            </a:r>
            <a:r>
              <a:rPr lang="en-US" altLang="en-US" sz="2800">
                <a:solidFill>
                  <a:srgbClr val="0000FF"/>
                </a:solidFill>
                <a:latin typeface="Times New Roman" panose="02020603050405020304" pitchFamily="18" charset="0"/>
                <a:cs typeface="Calibri" panose="020F0502020204030204" pitchFamily="34" charset="0"/>
              </a:rPr>
              <a:t>là thực vật có mạch dẫn. Có rễ, thân, lá; chưa có hoa, sinh sản bằng bào tử, cơ quan sinh sản là ổ bào tử; sống nơi ẩm ướt.</a:t>
            </a:r>
          </a:p>
        </p:txBody>
      </p:sp>
      <p:sp>
        <p:nvSpPr>
          <p:cNvPr id="31751" name="Rectangle 9"/>
          <p:cNvSpPr>
            <a:spLocks noChangeArrowheads="1"/>
          </p:cNvSpPr>
          <p:nvPr/>
        </p:nvSpPr>
        <p:spPr bwMode="auto">
          <a:xfrm>
            <a:off x="706438" y="1993900"/>
            <a:ext cx="105473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+Rêu: </a:t>
            </a:r>
            <a:r>
              <a:rPr lang="en-US" altLang="en-US" sz="2800">
                <a:solidFill>
                  <a:srgbClr val="002060"/>
                </a:solidFill>
                <a:latin typeface="Times New Roman" panose="02020603050405020304" pitchFamily="18" charset="0"/>
                <a:cs typeface="Calibri" panose="020F0502020204030204" pitchFamily="34" charset="0"/>
              </a:rPr>
              <a:t>là thực vật không có mạch dẫn. Có thân ngắn, lá nhỏ mỏng, rễ giả; chưa có hoa, sinh sản bằng bào tử, cơ quan sinh sản là túi bào tử; sống nơi ẩm ướt.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035050"/>
            <a:ext cx="3948112"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035050"/>
            <a:ext cx="3503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603375"/>
            <a:ext cx="4021138"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8025" y="1487488"/>
            <a:ext cx="36734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9576" y="184150"/>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dirty="0" err="1"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Bài</a:t>
            </a:r>
            <a:r>
              <a:rPr lang="en-US" sz="2800"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
        <p:nvSpPr>
          <p:cNvPr id="6" name="Rectangle 5"/>
          <p:cNvSpPr/>
          <p:nvPr/>
        </p:nvSpPr>
        <p:spPr>
          <a:xfrm>
            <a:off x="661656" y="836712"/>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4" name="Picture 13"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58925" y="184150"/>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950" y="836613"/>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2132013"/>
            <a:ext cx="38703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17788">
            <a:off x="3716338" y="2876550"/>
            <a:ext cx="15779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1035050"/>
            <a:ext cx="35036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1593850"/>
            <a:ext cx="25431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61138" y="692150"/>
            <a:ext cx="5538787"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161167" flipV="1">
            <a:off x="3557588" y="1465263"/>
            <a:ext cx="32210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804988" y="5892800"/>
            <a:ext cx="2293937"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Thân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gỗ</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dẫn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5288" y="4157663"/>
            <a:ext cx="20828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17788">
            <a:off x="3670300" y="5286375"/>
            <a:ext cx="22796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794233">
            <a:off x="6307138" y="6311900"/>
            <a:ext cx="14811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3175" y="5759450"/>
            <a:ext cx="11366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47750"/>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551113"/>
            <a:ext cx="3119438"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1592263"/>
            <a:ext cx="441483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225" y="2636838"/>
            <a:ext cx="2770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39162">
            <a:off x="3667125" y="3278188"/>
            <a:ext cx="18510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6263" y="917575"/>
            <a:ext cx="302577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553620">
            <a:off x="6934200" y="3432175"/>
            <a:ext cx="19097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7013" y="3865563"/>
            <a:ext cx="4098925"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25550" y="1357313"/>
            <a:ext cx="674211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196975"/>
            <a:ext cx="10669587"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071563"/>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
        <p:nvSpPr>
          <p:cNvPr id="6" name="Rectangle 5"/>
          <p:cNvSpPr/>
          <p:nvPr/>
        </p:nvSpPr>
        <p:spPr>
          <a:xfrm>
            <a:off x="731930" y="667368"/>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2088" y="4414838"/>
            <a:ext cx="5540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
          <p:cNvSpPr>
            <a:spLocks noChangeArrowheads="1"/>
          </p:cNvSpPr>
          <p:nvPr/>
        </p:nvSpPr>
        <p:spPr bwMode="auto">
          <a:xfrm>
            <a:off x="752475" y="1069975"/>
            <a:ext cx="104568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a:solidFill>
                  <a:srgbClr val="002060"/>
                </a:solidFill>
                <a:latin typeface="Times New Roman" panose="02020603050405020304" pitchFamily="18" charset="0"/>
                <a:cs typeface="Calibri" panose="020F0502020204030204" pitchFamily="34" charset="0"/>
              </a:rPr>
              <a:t>-Thực vật đa dạng và phong phú. Thực vật được chia thành các nhóm: Rêu, dương xỉ, hạt trần và hạt kín.</a:t>
            </a:r>
          </a:p>
        </p:txBody>
      </p:sp>
      <p:sp>
        <p:nvSpPr>
          <p:cNvPr id="36870" name="Rectangle 9"/>
          <p:cNvSpPr>
            <a:spLocks noChangeArrowheads="1"/>
          </p:cNvSpPr>
          <p:nvPr/>
        </p:nvSpPr>
        <p:spPr bwMode="auto">
          <a:xfrm>
            <a:off x="661988" y="3460750"/>
            <a:ext cx="10547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+Dương xỉ: </a:t>
            </a:r>
            <a:r>
              <a:rPr lang="en-US" altLang="en-US" sz="2800">
                <a:solidFill>
                  <a:srgbClr val="002060"/>
                </a:solidFill>
                <a:latin typeface="Times New Roman" panose="02020603050405020304" pitchFamily="18" charset="0"/>
                <a:cs typeface="Calibri" panose="020F0502020204030204" pitchFamily="34" charset="0"/>
              </a:rPr>
              <a:t>là thực vật có mạch dẫn. Có rễ, thân, lá; chưa có hoa, sinh sản bằng bào tử, cơ quan sinh sản là ổ bào tử; sống nơi ẩm ướt.</a:t>
            </a:r>
          </a:p>
        </p:txBody>
      </p:sp>
      <p:sp>
        <p:nvSpPr>
          <p:cNvPr id="36871" name="Rectangle 10"/>
          <p:cNvSpPr>
            <a:spLocks noChangeArrowheads="1"/>
          </p:cNvSpPr>
          <p:nvPr/>
        </p:nvSpPr>
        <p:spPr bwMode="auto">
          <a:xfrm>
            <a:off x="676275" y="2008188"/>
            <a:ext cx="1054735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+Rêu: </a:t>
            </a:r>
            <a:r>
              <a:rPr lang="en-US" altLang="en-US" sz="2800">
                <a:solidFill>
                  <a:srgbClr val="002060"/>
                </a:solidFill>
                <a:latin typeface="Times New Roman" panose="02020603050405020304" pitchFamily="18" charset="0"/>
                <a:cs typeface="Calibri" panose="020F0502020204030204" pitchFamily="34" charset="0"/>
              </a:rPr>
              <a:t>là thực vật không có mạch dẫn. Có thân ngắn, lá nhỏ mỏng, rễ giả; chưa có hoa, sinh sản bằng bào tử, cơ quan sinh sản là túi bào tử; sống nơi ẩm ướt.</a:t>
            </a:r>
          </a:p>
        </p:txBody>
      </p:sp>
      <p:sp>
        <p:nvSpPr>
          <p:cNvPr id="12" name="Rectangle 11"/>
          <p:cNvSpPr>
            <a:spLocks noChangeArrowheads="1"/>
          </p:cNvSpPr>
          <p:nvPr/>
        </p:nvSpPr>
        <p:spPr bwMode="auto">
          <a:xfrm>
            <a:off x="638175" y="4437063"/>
            <a:ext cx="105457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00FF"/>
                </a:solidFill>
                <a:latin typeface="Times New Roman" panose="02020603050405020304" pitchFamily="18" charset="0"/>
                <a:cs typeface="Calibri" panose="020F0502020204030204" pitchFamily="34" charset="0"/>
              </a:rPr>
              <a:t>+Hạt trần: </a:t>
            </a:r>
            <a:r>
              <a:rPr lang="en-US" altLang="en-US" sz="2800">
                <a:solidFill>
                  <a:srgbClr val="0000FF"/>
                </a:solidFill>
                <a:latin typeface="Times New Roman" panose="02020603050405020304" pitchFamily="18" charset="0"/>
                <a:cs typeface="Calibri" panose="020F0502020204030204" pitchFamily="34" charset="0"/>
              </a:rPr>
              <a:t>là thực vật có mạch dẫn. Có rễ, thân, lá; chưa có hoa, quả; cơ quan sinh sản là nón, có hạt nằm trên lá noãn hở.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008063"/>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032000"/>
            <a:ext cx="3529013"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225" y="1341438"/>
            <a:ext cx="1094581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41400"/>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341438"/>
            <a:ext cx="957738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123950"/>
            <a:ext cx="367188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844550"/>
            <a:ext cx="39608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188913"/>
            <a:ext cx="17684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3400" y="3716338"/>
            <a:ext cx="13620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flipV="1">
            <a:off x="4449763" y="3284538"/>
            <a:ext cx="1069975" cy="6492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935788" y="3205163"/>
            <a:ext cx="1320800" cy="871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664200" y="2168525"/>
            <a:ext cx="1166813"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Times New Roman" panose="02020603050405020304" pitchFamily="18" charset="0"/>
                <a:cs typeface="Times New Roman" panose="02020603050405020304" pitchFamily="18" charset="0"/>
              </a:rPr>
              <a:t>Lá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chét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0" name="Down Arrow 19"/>
          <p:cNvSpPr/>
          <p:nvPr/>
        </p:nvSpPr>
        <p:spPr>
          <a:xfrm rot="18390668">
            <a:off x="1914525" y="2487613"/>
            <a:ext cx="376238" cy="6842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21"/>
          <p:cNvSpPr/>
          <p:nvPr/>
        </p:nvSpPr>
        <p:spPr>
          <a:xfrm>
            <a:off x="3382963" y="4933950"/>
            <a:ext cx="1655762" cy="58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LÁ ĐƠN</a:t>
            </a:r>
          </a:p>
        </p:txBody>
      </p:sp>
      <p:sp>
        <p:nvSpPr>
          <p:cNvPr id="23" name="Rounded Rectangle 22"/>
          <p:cNvSpPr/>
          <p:nvPr/>
        </p:nvSpPr>
        <p:spPr>
          <a:xfrm>
            <a:off x="7680325" y="4933950"/>
            <a:ext cx="1655763" cy="58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LÁ KÉP</a:t>
            </a:r>
          </a:p>
        </p:txBody>
      </p:sp>
      <p:cxnSp>
        <p:nvCxnSpPr>
          <p:cNvPr id="25" name="Straight Arrow Connector 24"/>
          <p:cNvCxnSpPr>
            <a:stCxn id="19" idx="3"/>
          </p:cNvCxnSpPr>
          <p:nvPr/>
        </p:nvCxnSpPr>
        <p:spPr>
          <a:xfrm flipV="1">
            <a:off x="6831013" y="2168525"/>
            <a:ext cx="704850" cy="2524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831013" y="2443163"/>
            <a:ext cx="865187" cy="593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931025" y="2428875"/>
            <a:ext cx="1325563" cy="1603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3" y="260350"/>
            <a:ext cx="109220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1127125" y="115888"/>
            <a:ext cx="10369550" cy="6597650"/>
            <a:chOff x="1127448" y="260350"/>
            <a:chExt cx="9937104" cy="6597650"/>
          </a:xfrm>
        </p:grpSpPr>
        <p:pic>
          <p:nvPicPr>
            <p:cNvPr id="409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260350"/>
              <a:ext cx="9937104"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61521" y="1773237"/>
              <a:ext cx="1454359" cy="446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Rectangle 6"/>
          <p:cNvSpPr/>
          <p:nvPr/>
        </p:nvSpPr>
        <p:spPr>
          <a:xfrm>
            <a:off x="7121525" y="5367338"/>
            <a:ext cx="288925"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484188"/>
            <a:ext cx="9432925"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508635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3359150" y="4221163"/>
            <a:ext cx="1695450" cy="998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173163"/>
            <a:ext cx="40132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V="1">
            <a:off x="5245100" y="3068638"/>
            <a:ext cx="5243513" cy="9366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5867400" y="1198563"/>
            <a:ext cx="5903913" cy="2133600"/>
          </a:xfrm>
          <a:prstGeom prst="cloudCallou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00"/>
                </a:solidFill>
                <a:latin typeface="Times New Roman" panose="02020603050405020304" pitchFamily="18" charset="0"/>
                <a:cs typeface="Times New Roman" panose="02020603050405020304" pitchFamily="18" charset="0"/>
              </a:rPr>
              <a:t>Qua </a:t>
            </a:r>
            <a:r>
              <a:rPr lang="en-US" sz="2400" b="1" dirty="0" err="1">
                <a:solidFill>
                  <a:srgbClr val="FFFF00"/>
                </a:solidFill>
                <a:latin typeface="Times New Roman" panose="02020603050405020304" pitchFamily="18" charset="0"/>
                <a:cs typeface="Times New Roman" panose="02020603050405020304" pitchFamily="18" charset="0"/>
              </a:rPr>
              <a:t>đoạn</a:t>
            </a:r>
            <a:r>
              <a:rPr lang="en-US" sz="2400" b="1" dirty="0">
                <a:solidFill>
                  <a:srgbClr val="FFFF00"/>
                </a:solidFill>
                <a:latin typeface="Times New Roman" panose="02020603050405020304" pitchFamily="18" charset="0"/>
                <a:cs typeface="Times New Roman" panose="02020603050405020304" pitchFamily="18" charset="0"/>
              </a:rPr>
              <a:t> video, </a:t>
            </a:r>
            <a:r>
              <a:rPr lang="en-US" sz="2400" b="1" dirty="0" err="1">
                <a:solidFill>
                  <a:srgbClr val="FFFF00"/>
                </a:solidFill>
                <a:latin typeface="Times New Roman" panose="02020603050405020304" pitchFamily="18" charset="0"/>
                <a:cs typeface="Times New Roman" panose="02020603050405020304" pitchFamily="18" charset="0"/>
              </a:rPr>
              <a:t>em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hãy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thực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ở </a:t>
            </a:r>
            <a:r>
              <a:rPr lang="en-US" sz="2400" b="1" dirty="0" err="1">
                <a:solidFill>
                  <a:srgbClr val="FFFF00"/>
                </a:solidFill>
                <a:latin typeface="Times New Roman" panose="02020603050405020304" pitchFamily="18" charset="0"/>
                <a:cs typeface="Times New Roman" panose="02020603050405020304" pitchFamily="18" charset="0"/>
              </a:rPr>
              <a:t>những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đâu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Đất</a:t>
            </a:r>
            <a:r>
              <a:rPr lang="en-US" sz="2400" b="1" dirty="0">
                <a:solidFill>
                  <a:srgbClr val="FFFF0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2" name="Rectangle 1"/>
          <p:cNvSpPr/>
          <p:nvPr/>
        </p:nvSpPr>
        <p:spPr>
          <a:xfrm>
            <a:off x="63500" y="1022350"/>
            <a:ext cx="5688013" cy="576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Môi</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trường</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sống</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của</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các</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loài</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thực</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vật</a:t>
            </a:r>
            <a:r>
              <a:rPr lang="en-US" sz="2400" b="1" u="sng"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824038" y="1531938"/>
            <a:ext cx="8208962"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7030A0"/>
                </a:solidFill>
                <a:latin typeface="Times New Roman" panose="02020603050405020304" pitchFamily="18" charset="0"/>
                <a:cs typeface="Times New Roman" panose="02020603050405020304" pitchFamily="18" charset="0"/>
              </a:rPr>
              <a:t>Thực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phân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bố</a:t>
            </a:r>
            <a:r>
              <a:rPr lang="en-US" sz="2400" b="1" dirty="0">
                <a:solidFill>
                  <a:srgbClr val="7030A0"/>
                </a:solidFill>
                <a:latin typeface="Times New Roman" panose="02020603050405020304" pitchFamily="18" charset="0"/>
                <a:cs typeface="Times New Roman" panose="02020603050405020304" pitchFamily="18" charset="0"/>
              </a:rPr>
              <a:t> ở </a:t>
            </a:r>
            <a:r>
              <a:rPr lang="en-US" sz="2400" b="1" dirty="0" err="1">
                <a:solidFill>
                  <a:srgbClr val="7030A0"/>
                </a:solidFill>
                <a:latin typeface="Times New Roman" panose="02020603050405020304" pitchFamily="18" charset="0"/>
                <a:cs typeface="Times New Roman" panose="02020603050405020304" pitchFamily="18" charset="0"/>
              </a:rPr>
              <a:t>khắp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mọi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đất</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2003425"/>
            <a:ext cx="342106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1987550"/>
            <a:ext cx="33401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8263" y="2003425"/>
            <a:ext cx="35004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513" y="4437063"/>
            <a:ext cx="27876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763" y="4295775"/>
            <a:ext cx="292417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4075113"/>
            <a:ext cx="300196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61500" y="4546600"/>
            <a:ext cx="26987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981075"/>
            <a:ext cx="81375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30250" y="312738"/>
            <a:ext cx="10729913" cy="693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chemeClr val="tx1"/>
                </a:solidFill>
                <a:latin typeface="Times New Roman" panose="02020603050405020304" pitchFamily="18" charset="0"/>
                <a:cs typeface="Times New Roman" panose="02020603050405020304" pitchFamily="18" charset="0"/>
              </a:rPr>
              <a:t>Thực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965200"/>
            <a:ext cx="45005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76675"/>
            <a:ext cx="9144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
        <p:nvSpPr>
          <p:cNvPr id="6" name="Rectangle 5"/>
          <p:cNvSpPr/>
          <p:nvPr/>
        </p:nvSpPr>
        <p:spPr>
          <a:xfrm>
            <a:off x="731930" y="667368"/>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2875" y="5299075"/>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
          <p:cNvSpPr>
            <a:spLocks noChangeArrowheads="1"/>
          </p:cNvSpPr>
          <p:nvPr/>
        </p:nvSpPr>
        <p:spPr bwMode="auto">
          <a:xfrm>
            <a:off x="752475" y="1069975"/>
            <a:ext cx="104568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a:solidFill>
                  <a:srgbClr val="002060"/>
                </a:solidFill>
                <a:latin typeface="Times New Roman" panose="02020603050405020304" pitchFamily="18" charset="0"/>
                <a:cs typeface="Calibri" panose="020F0502020204030204" pitchFamily="34" charset="0"/>
              </a:rPr>
              <a:t>-Thực vật đa dạng và phong phú. Thực vật được chia thành các nhóm: Rêu, dương xỉ, hạt trần và hạt kín.</a:t>
            </a:r>
          </a:p>
        </p:txBody>
      </p:sp>
      <p:sp>
        <p:nvSpPr>
          <p:cNvPr id="46086" name="Rectangle 6"/>
          <p:cNvSpPr>
            <a:spLocks noChangeArrowheads="1"/>
          </p:cNvSpPr>
          <p:nvPr/>
        </p:nvSpPr>
        <p:spPr bwMode="auto">
          <a:xfrm>
            <a:off x="712788" y="2014538"/>
            <a:ext cx="1054735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+Rêu: </a:t>
            </a:r>
            <a:r>
              <a:rPr lang="en-US" altLang="en-US" sz="2800">
                <a:solidFill>
                  <a:srgbClr val="002060"/>
                </a:solidFill>
                <a:latin typeface="Times New Roman" panose="02020603050405020304" pitchFamily="18" charset="0"/>
                <a:cs typeface="Calibri" panose="020F0502020204030204" pitchFamily="34" charset="0"/>
              </a:rPr>
              <a:t>là thực vật không có mạch dẫn. Có thân ngắn, lá nhỏ mỏng, rễ giả; chưa có hoa, sinh sản bằng bào tử, cơ quan sinh sản là túi bào tử; sống nơi ẩm ướt.</a:t>
            </a:r>
          </a:p>
        </p:txBody>
      </p:sp>
      <p:sp>
        <p:nvSpPr>
          <p:cNvPr id="46087" name="Rectangle 7"/>
          <p:cNvSpPr>
            <a:spLocks noChangeArrowheads="1"/>
          </p:cNvSpPr>
          <p:nvPr/>
        </p:nvSpPr>
        <p:spPr bwMode="auto">
          <a:xfrm>
            <a:off x="676275" y="3425825"/>
            <a:ext cx="10547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+Dương xỉ: </a:t>
            </a:r>
            <a:r>
              <a:rPr lang="en-US" altLang="en-US" sz="2800">
                <a:solidFill>
                  <a:srgbClr val="002060"/>
                </a:solidFill>
                <a:latin typeface="Times New Roman" panose="02020603050405020304" pitchFamily="18" charset="0"/>
                <a:cs typeface="Calibri" panose="020F0502020204030204" pitchFamily="34" charset="0"/>
              </a:rPr>
              <a:t>là thực vật có mạch dẫn. Có rễ, thân, lá; chưa có hoa, sinh sản bằng bào tử, cơ quan sinh sản là ổ bào tử; sống nơi ẩm ướt.</a:t>
            </a:r>
          </a:p>
        </p:txBody>
      </p:sp>
      <p:sp>
        <p:nvSpPr>
          <p:cNvPr id="46088" name="Rectangle 8"/>
          <p:cNvSpPr>
            <a:spLocks noChangeArrowheads="1"/>
          </p:cNvSpPr>
          <p:nvPr/>
        </p:nvSpPr>
        <p:spPr bwMode="auto">
          <a:xfrm>
            <a:off x="752475" y="4362450"/>
            <a:ext cx="105457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2060"/>
                </a:solidFill>
                <a:latin typeface="Times New Roman" panose="02020603050405020304" pitchFamily="18" charset="0"/>
                <a:cs typeface="Calibri" panose="020F0502020204030204" pitchFamily="34" charset="0"/>
              </a:rPr>
              <a:t>+Hạt trần: </a:t>
            </a:r>
            <a:r>
              <a:rPr lang="en-US" altLang="en-US" sz="2800">
                <a:solidFill>
                  <a:srgbClr val="002060"/>
                </a:solidFill>
                <a:latin typeface="Times New Roman" panose="02020603050405020304" pitchFamily="18" charset="0"/>
                <a:cs typeface="Calibri" panose="020F0502020204030204" pitchFamily="34" charset="0"/>
              </a:rPr>
              <a:t>là thực vật có mạch dẫn. Có rễ, thân, lá; chưa có hoa, quả; cơ quan sinh sản là nón, có hạt nằm trên lá noãn hở.</a:t>
            </a:r>
          </a:p>
        </p:txBody>
      </p:sp>
      <p:sp>
        <p:nvSpPr>
          <p:cNvPr id="10" name="Rectangle 9"/>
          <p:cNvSpPr>
            <a:spLocks noChangeArrowheads="1"/>
          </p:cNvSpPr>
          <p:nvPr/>
        </p:nvSpPr>
        <p:spPr bwMode="auto">
          <a:xfrm>
            <a:off x="712788" y="5299075"/>
            <a:ext cx="105473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00FF"/>
                </a:solidFill>
                <a:latin typeface="Times New Roman" panose="02020603050405020304" pitchFamily="18" charset="0"/>
                <a:cs typeface="Calibri" panose="020F0502020204030204" pitchFamily="34" charset="0"/>
              </a:rPr>
              <a:t>+Hạt kín: </a:t>
            </a:r>
            <a:r>
              <a:rPr lang="en-US" altLang="en-US" sz="2800">
                <a:solidFill>
                  <a:srgbClr val="0000FF"/>
                </a:solidFill>
                <a:latin typeface="Times New Roman" panose="02020603050405020304" pitchFamily="18" charset="0"/>
                <a:cs typeface="Calibri" panose="020F0502020204030204" pitchFamily="34" charset="0"/>
              </a:rPr>
              <a:t>là thực vật có mạch dẫn. Có rễ, thân, lá đa dạng; có hoa, quả và hạt nằm trong quả.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p:cNvSpPr txBox="1">
            <a:spLocks noChangeArrowheads="1"/>
          </p:cNvSpPr>
          <p:nvPr/>
        </p:nvSpPr>
        <p:spPr bwMode="auto">
          <a:xfrm>
            <a:off x="2063750" y="2757488"/>
            <a:ext cx="85328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pPr>
            <a:r>
              <a:rPr lang="en-US" altLang="en-US" sz="2800" b="1">
                <a:latin typeface="Times New Roman" panose="02020603050405020304" pitchFamily="18" charset="0"/>
                <a:cs typeface="Courier New" panose="02070309020205020404" pitchFamily="49" charset="0"/>
              </a:rPr>
              <a:t>2. </a:t>
            </a:r>
            <a:r>
              <a:rPr lang="vi-VN" altLang="en-US" sz="2800" b="1">
                <a:latin typeface="Times New Roman" panose="02020603050405020304" pitchFamily="18" charset="0"/>
                <a:cs typeface="Courier New" panose="02070309020205020404" pitchFamily="49" charset="0"/>
              </a:rPr>
              <a:t>Có thể phân biệt cấu tạo bên trong của cây rêu và cây dương xỉ nhờ đặc điểm nào?</a:t>
            </a:r>
            <a:endParaRPr lang="en-US" altLang="en-US" sz="2800" b="1">
              <a:latin typeface="Courier New" panose="02070309020205020404" pitchFamily="49" charset="0"/>
              <a:cs typeface="Courier New" panose="02070309020205020404" pitchFamily="49" charset="0"/>
            </a:endParaRPr>
          </a:p>
        </p:txBody>
      </p:sp>
      <p:sp>
        <p:nvSpPr>
          <p:cNvPr id="47107" name="TextBox 8"/>
          <p:cNvSpPr txBox="1">
            <a:spLocks noChangeArrowheads="1"/>
          </p:cNvSpPr>
          <p:nvPr/>
        </p:nvSpPr>
        <p:spPr bwMode="auto">
          <a:xfrm>
            <a:off x="1774825" y="4005263"/>
            <a:ext cx="89646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a:latin typeface="Times New Roman" panose="02020603050405020304" pitchFamily="18" charset="0"/>
                <a:cs typeface="Times New Roman" panose="02020603050405020304" pitchFamily="18" charset="0"/>
              </a:rPr>
              <a:t>3. Đặc điểm nào giúp em phân biệt cây Hạt trần và cây Hạt</a:t>
            </a:r>
            <a:r>
              <a:rPr lang="en-US" altLang="en-US" sz="2800" b="1">
                <a:latin typeface="Times New Roman" panose="02020603050405020304" pitchFamily="18" charset="0"/>
                <a:cs typeface="Times New Roman" panose="02020603050405020304" pitchFamily="18" charset="0"/>
              </a:rPr>
              <a:t> </a:t>
            </a:r>
            <a:r>
              <a:rPr lang="vi-VN" altLang="en-US" sz="2800" b="1">
                <a:latin typeface="Times New Roman" panose="02020603050405020304" pitchFamily="18" charset="0"/>
                <a:cs typeface="Times New Roman" panose="02020603050405020304" pitchFamily="18" charset="0"/>
              </a:rPr>
              <a:t>kín?</a:t>
            </a:r>
            <a:endParaRPr lang="en-US" altLang="en-US" sz="2800" b="1">
              <a:latin typeface="Times New Roman" panose="02020603050405020304" pitchFamily="18" charset="0"/>
              <a:cs typeface="Times New Roman" panose="02020603050405020304" pitchFamily="18" charset="0"/>
            </a:endParaRPr>
          </a:p>
        </p:txBody>
      </p:sp>
      <p:sp>
        <p:nvSpPr>
          <p:cNvPr id="47108" name="TextBox 5"/>
          <p:cNvSpPr txBox="1">
            <a:spLocks noChangeArrowheads="1"/>
          </p:cNvSpPr>
          <p:nvPr/>
        </p:nvSpPr>
        <p:spPr bwMode="auto">
          <a:xfrm>
            <a:off x="1801813" y="1171575"/>
            <a:ext cx="80645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800" b="1">
                <a:latin typeface="Times New Roman" panose="02020603050405020304" pitchFamily="18" charset="0"/>
                <a:cs typeface="Times New Roman" panose="02020603050405020304" pitchFamily="18" charset="0"/>
              </a:rPr>
              <a:t>1. Quan sát hình 29.1</a:t>
            </a:r>
            <a:r>
              <a:rPr lang="en-US" altLang="en-US" sz="2800" b="1">
                <a:latin typeface="Times New Roman" panose="02020603050405020304" pitchFamily="18" charset="0"/>
                <a:cs typeface="Times New Roman" panose="02020603050405020304" pitchFamily="18" charset="0"/>
              </a:rPr>
              <a:t>a,b,c,d</a:t>
            </a:r>
            <a:r>
              <a:rPr lang="vi-VN" altLang="en-US" sz="2800" b="1">
                <a:latin typeface="Times New Roman" panose="02020603050405020304" pitchFamily="18" charset="0"/>
                <a:cs typeface="Times New Roman" panose="02020603050405020304" pitchFamily="18" charset="0"/>
              </a:rPr>
              <a:t>, hãy kể tên một số đại diện thuộc các nhóm thực vật. Xác định đặc điểm của mỗi nhóm.</a:t>
            </a:r>
            <a:endParaRPr lang="en-US" altLang="en-US" sz="2800" b="1">
              <a:latin typeface="Times New Roman" panose="02020603050405020304" pitchFamily="18" charset="0"/>
              <a:cs typeface="Times New Roman" panose="02020603050405020304" pitchFamily="18" charset="0"/>
            </a:endParaRPr>
          </a:p>
        </p:txBody>
      </p:sp>
      <p:sp>
        <p:nvSpPr>
          <p:cNvPr id="47109" name="TextBox 7"/>
          <p:cNvSpPr txBox="1">
            <a:spLocks noChangeArrowheads="1"/>
          </p:cNvSpPr>
          <p:nvPr/>
        </p:nvSpPr>
        <p:spPr bwMode="auto">
          <a:xfrm>
            <a:off x="3359150" y="509588"/>
            <a:ext cx="521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0000"/>
                </a:solidFill>
                <a:latin typeface="Times New Roman" panose="02020603050405020304" pitchFamily="18" charset="0"/>
                <a:cs typeface="Times New Roman" panose="02020603050405020304" pitchFamily="18" charset="0"/>
              </a:rPr>
              <a:t> HOẠT ĐỘNG NHÓM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4"/>
          <p:cNvSpPr txBox="1">
            <a:spLocks noChangeArrowheads="1"/>
          </p:cNvSpPr>
          <p:nvPr/>
        </p:nvSpPr>
        <p:spPr bwMode="auto">
          <a:xfrm>
            <a:off x="2063750" y="115888"/>
            <a:ext cx="8064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400" b="1">
                <a:solidFill>
                  <a:srgbClr val="FF0000"/>
                </a:solidFill>
                <a:latin typeface="Times New Roman" panose="02020603050405020304" pitchFamily="18" charset="0"/>
                <a:cs typeface="Times New Roman" panose="02020603050405020304" pitchFamily="18" charset="0"/>
              </a:rPr>
              <a:t>Quan sát hình 29.1, hãy kể tên một số đại diện thuộc các nhóm thực vật. Xác định đặc điểm của mỗi nhóm.</a:t>
            </a:r>
            <a:endParaRPr lang="en-US" altLang="en-US" sz="2400" b="1">
              <a:solidFill>
                <a:srgbClr val="FF0000"/>
              </a:solidFill>
              <a:latin typeface="Times New Roman" panose="02020603050405020304" pitchFamily="18" charset="0"/>
              <a:cs typeface="Times New Roman" panose="02020603050405020304" pitchFamily="18" charset="0"/>
            </a:endParaRPr>
          </a:p>
        </p:txBody>
      </p:sp>
      <p:pic>
        <p:nvPicPr>
          <p:cNvPr id="481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908050"/>
            <a:ext cx="925195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2420938"/>
            <a:ext cx="21605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27350" y="1557338"/>
            <a:ext cx="2160588" cy="3587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Rêu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tường</a:t>
            </a:r>
            <a:r>
              <a:rPr lang="en-US" b="1" dirty="0">
                <a:latin typeface="Times New Roman" panose="02020603050405020304" pitchFamily="18" charset="0"/>
                <a:cs typeface="Times New Roman" panose="02020603050405020304" pitchFamily="18" charset="0"/>
              </a:rPr>
              <a:t>)</a:t>
            </a:r>
          </a:p>
        </p:txBody>
      </p:sp>
      <p:sp>
        <p:nvSpPr>
          <p:cNvPr id="17" name="Rectangle 16"/>
          <p:cNvSpPr/>
          <p:nvPr/>
        </p:nvSpPr>
        <p:spPr>
          <a:xfrm>
            <a:off x="5232400" y="1539875"/>
            <a:ext cx="1727200" cy="360363"/>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xỉ</a:t>
            </a:r>
            <a:r>
              <a:rPr lang="en-US" b="1" dirty="0">
                <a:latin typeface="Times New Roman" panose="02020603050405020304" pitchFamily="18" charset="0"/>
                <a:cs typeface="Times New Roman" panose="02020603050405020304" pitchFamily="18" charset="0"/>
              </a:rPr>
              <a:t>)</a:t>
            </a:r>
          </a:p>
        </p:txBody>
      </p:sp>
      <p:sp>
        <p:nvSpPr>
          <p:cNvPr id="19" name="Rectangle 18"/>
          <p:cNvSpPr/>
          <p:nvPr/>
        </p:nvSpPr>
        <p:spPr>
          <a:xfrm>
            <a:off x="7040563" y="1557338"/>
            <a:ext cx="1728787" cy="3587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a:t>
            </a:r>
          </a:p>
        </p:txBody>
      </p:sp>
      <p:sp>
        <p:nvSpPr>
          <p:cNvPr id="21" name="Rectangle 20"/>
          <p:cNvSpPr/>
          <p:nvPr/>
        </p:nvSpPr>
        <p:spPr>
          <a:xfrm>
            <a:off x="8769350" y="1595438"/>
            <a:ext cx="1741488" cy="3206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lúa</a:t>
            </a:r>
            <a:r>
              <a:rPr lang="en-US" b="1"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2476500"/>
            <a:ext cx="17081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492375"/>
            <a:ext cx="167481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8563" y="2492375"/>
            <a:ext cx="174148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4652963"/>
            <a:ext cx="21605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4635500"/>
            <a:ext cx="17287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4470400"/>
            <a:ext cx="1858963"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32850" y="4335463"/>
            <a:ext cx="17272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4" fill="hold" nodeType="clickEffect">
                                  <p:stCondLst>
                                    <p:cond delay="0"/>
                                  </p:stCondLst>
                                  <p:childTnLst>
                                    <p:animEffect transition="out" filter="wipe(down)">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4" fill="hold" nodeType="clickEffect">
                                  <p:stCondLst>
                                    <p:cond delay="0"/>
                                  </p:stCondLst>
                                  <p:childTnLst>
                                    <p:animEffect transition="out" filter="wipe(down)">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nodeType="clickEffect">
                                  <p:stCondLst>
                                    <p:cond delay="0"/>
                                  </p:stCondLst>
                                  <p:childTnLst>
                                    <p:animEffect transition="out" filter="wipe(down)">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4" fill="hold" nodeType="clickEffect">
                                  <p:stCondLst>
                                    <p:cond delay="0"/>
                                  </p:stCondLst>
                                  <p:childTnLst>
                                    <p:animEffect transition="out" filter="wipe(down)">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nodeType="clickEffect">
                                  <p:stCondLst>
                                    <p:cond delay="0"/>
                                  </p:stCondLst>
                                  <p:childTnLst>
                                    <p:animEffect transition="out" filter="wipe(down)">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xit" presetSubtype="4" fill="hold" nodeType="clickEffect">
                                  <p:stCondLst>
                                    <p:cond delay="0"/>
                                  </p:stCondLst>
                                  <p:childTnLst>
                                    <p:animEffect transition="out" filter="wipe(down)">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nodeType="click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22363"/>
            <a:ext cx="136842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1844675"/>
            <a:ext cx="28098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90775" y="225425"/>
            <a:ext cx="7777163" cy="790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nhờ</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9425" y="1071563"/>
            <a:ext cx="6307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425" y="4019550"/>
            <a:ext cx="23288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0413" y="5049838"/>
            <a:ext cx="212883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a:off x="2063750" y="4724400"/>
            <a:ext cx="944563" cy="325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967663" y="5805488"/>
            <a:ext cx="1358900" cy="3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788" y="0"/>
            <a:ext cx="10656887"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2060575"/>
            <a:ext cx="41703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1773238"/>
            <a:ext cx="3651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TextBox 6"/>
          <p:cNvSpPr txBox="1">
            <a:spLocks noChangeArrowheads="1"/>
          </p:cNvSpPr>
          <p:nvPr/>
        </p:nvSpPr>
        <p:spPr bwMode="auto">
          <a:xfrm>
            <a:off x="982663" y="1050925"/>
            <a:ext cx="10298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en-US" altLang="en-US" sz="2800" b="1">
                <a:solidFill>
                  <a:srgbClr val="FF0000"/>
                </a:solidFill>
                <a:latin typeface="Times New Roman" panose="02020603050405020304" pitchFamily="18" charset="0"/>
                <a:cs typeface="Calibri" panose="020F0502020204030204" pitchFamily="34" charset="0"/>
              </a:rPr>
              <a:t>Hoàn thành bảng SGK trang </a:t>
            </a:r>
            <a:r>
              <a:rPr lang="vi-VN" altLang="en-US" sz="2800" b="1">
                <a:solidFill>
                  <a:srgbClr val="FF0000"/>
                </a:solidFill>
                <a:latin typeface="Times New Roman" panose="02020603050405020304" pitchFamily="18" charset="0"/>
                <a:cs typeface="Calibri" panose="020F0502020204030204" pitchFamily="34" charset="0"/>
              </a:rPr>
              <a:t>131</a:t>
            </a:r>
            <a:r>
              <a:rPr lang="en-US" altLang="en-US" sz="2800" b="1">
                <a:solidFill>
                  <a:srgbClr val="FF0000"/>
                </a:solidFill>
                <a:latin typeface="Times New Roman" panose="02020603050405020304" pitchFamily="18" charset="0"/>
                <a:cs typeface="Calibri" panose="020F0502020204030204" pitchFamily="34" charset="0"/>
              </a:rPr>
              <a:t>, cho biết môi trường sống của các nhóm TV trong tự nhiên?</a:t>
            </a:r>
            <a:endParaRPr lang="vi-VN" altLang="en-US" sz="2800" b="1">
              <a:solidFill>
                <a:srgbClr val="FF0000"/>
              </a:solidFill>
              <a:latin typeface="Arial" panose="020B0604020202020204" pitchFamily="34" charset="0"/>
            </a:endParaRPr>
          </a:p>
        </p:txBody>
      </p:sp>
      <p:graphicFrame>
        <p:nvGraphicFramePr>
          <p:cNvPr id="8" name="Table 7"/>
          <p:cNvGraphicFramePr>
            <a:graphicFrameLocks noGrp="1"/>
          </p:cNvGraphicFramePr>
          <p:nvPr/>
        </p:nvGraphicFramePr>
        <p:xfrm>
          <a:off x="839788" y="2005013"/>
          <a:ext cx="10296525" cy="4852984"/>
        </p:xfrm>
        <a:graphic>
          <a:graphicData uri="http://schemas.openxmlformats.org/drawingml/2006/table">
            <a:tbl>
              <a:tblPr firstRow="1" bandRow="1">
                <a:tableStyleId>{5C22544A-7EE6-4342-B048-85BDC9FD1C3A}</a:tableStyleId>
              </a:tblPr>
              <a:tblGrid>
                <a:gridCol w="3023964">
                  <a:extLst>
                    <a:ext uri="{9D8B030D-6E8A-4147-A177-3AD203B41FA5}">
                      <a16:colId xmlns:a16="http://schemas.microsoft.com/office/drawing/2014/main" xmlns="" val="20000"/>
                    </a:ext>
                  </a:extLst>
                </a:gridCol>
                <a:gridCol w="7272561">
                  <a:extLst>
                    <a:ext uri="{9D8B030D-6E8A-4147-A177-3AD203B41FA5}">
                      <a16:colId xmlns:a16="http://schemas.microsoft.com/office/drawing/2014/main" xmlns="" val="20001"/>
                    </a:ext>
                  </a:extLst>
                </a:gridCol>
              </a:tblGrid>
              <a:tr h="644434">
                <a:tc>
                  <a:txBody>
                    <a:bodyPr/>
                    <a:lstStyle/>
                    <a:p>
                      <a:pPr algn="ctr"/>
                      <a:r>
                        <a:rPr lang="vi-VN" sz="2400" b="1" dirty="0">
                          <a:solidFill>
                            <a:srgbClr val="000000"/>
                          </a:solidFill>
                          <a:latin typeface="+mj-lt"/>
                        </a:rPr>
                        <a:t>Tên cây</a:t>
                      </a:r>
                      <a:endParaRPr lang="vi-VN" sz="2400" dirty="0">
                        <a:solidFill>
                          <a:srgbClr val="000000"/>
                        </a:solidFill>
                        <a:latin typeface="+mj-lt"/>
                      </a:endParaRPr>
                    </a:p>
                  </a:txBody>
                  <a:tcPr marL="0" marR="0" marT="0" marB="0" anchor="ctr"/>
                </a:tc>
                <a:tc>
                  <a:txBody>
                    <a:bodyPr/>
                    <a:lstStyle/>
                    <a:p>
                      <a:pPr algn="ctr"/>
                      <a:r>
                        <a:rPr lang="vi-VN" sz="2400" b="1">
                          <a:solidFill>
                            <a:srgbClr val="000000"/>
                          </a:solidFill>
                          <a:latin typeface="+mj-lt"/>
                        </a:rPr>
                        <a:t>Môi trường sống</a:t>
                      </a: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0"/>
                  </a:ext>
                </a:extLst>
              </a:tr>
              <a:tr h="701425">
                <a:tc>
                  <a:txBody>
                    <a:bodyPr/>
                    <a:lstStyle/>
                    <a:p>
                      <a:pPr algn="just"/>
                      <a:r>
                        <a:rPr lang="vi-VN" sz="2400" b="1">
                          <a:solidFill>
                            <a:srgbClr val="000000"/>
                          </a:solidFill>
                          <a:latin typeface="+mj-lt"/>
                        </a:rPr>
                        <a:t>Cây rêu</a:t>
                      </a:r>
                    </a:p>
                  </a:txBody>
                  <a:tcPr marL="68575" marR="68575" marT="0" marB="0" anchor="ctr"/>
                </a:tc>
                <a:tc>
                  <a:txBody>
                    <a:bodyPr/>
                    <a:lstStyle/>
                    <a:p>
                      <a:pPr algn="ct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1"/>
                  </a:ext>
                </a:extLst>
              </a:tr>
              <a:tr h="701425">
                <a:tc>
                  <a:txBody>
                    <a:bodyPr/>
                    <a:lstStyle/>
                    <a:p>
                      <a:pPr algn="just"/>
                      <a:r>
                        <a:rPr lang="vi-VN" sz="2400" b="1" dirty="0">
                          <a:solidFill>
                            <a:srgbClr val="000000"/>
                          </a:solidFill>
                          <a:latin typeface="+mj-lt"/>
                        </a:rPr>
                        <a:t>Cây dương xỉ</a:t>
                      </a:r>
                    </a:p>
                  </a:txBody>
                  <a:tcPr marL="68575" marR="68575" marT="0" marB="0" anchor="ctr"/>
                </a:tc>
                <a:tc>
                  <a:txBody>
                    <a:bodyPr/>
                    <a:lstStyle/>
                    <a:p>
                      <a:pPr algn="ct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2"/>
                  </a:ext>
                </a:extLst>
              </a:tr>
              <a:tr h="701425">
                <a:tc>
                  <a:txBody>
                    <a:bodyPr/>
                    <a:lstStyle/>
                    <a:p>
                      <a:pPr algn="just"/>
                      <a:r>
                        <a:rPr lang="vi-VN" sz="2400" b="1">
                          <a:solidFill>
                            <a:srgbClr val="000000"/>
                          </a:solidFill>
                          <a:latin typeface="+mj-lt"/>
                        </a:rPr>
                        <a:t>Cây thông</a:t>
                      </a:r>
                    </a:p>
                  </a:txBody>
                  <a:tcPr marL="68575" marR="68575" marT="0" marB="0" anchor="ctr"/>
                </a:tc>
                <a:tc>
                  <a:txBody>
                    <a:bodyPr/>
                    <a:lstStyle/>
                    <a:p>
                      <a:pPr algn="ct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3"/>
                  </a:ext>
                </a:extLst>
              </a:tr>
              <a:tr h="701425">
                <a:tc>
                  <a:txBody>
                    <a:bodyPr/>
                    <a:lstStyle/>
                    <a:p>
                      <a:pPr algn="just"/>
                      <a:r>
                        <a:rPr lang="vi-VN" sz="2400" b="1">
                          <a:solidFill>
                            <a:srgbClr val="000000"/>
                          </a:solidFill>
                          <a:latin typeface="+mj-lt"/>
                        </a:rPr>
                        <a:t>Cây </a:t>
                      </a:r>
                      <a:r>
                        <a:rPr lang="en-US" sz="2400" b="1">
                          <a:solidFill>
                            <a:srgbClr val="000000"/>
                          </a:solidFill>
                          <a:latin typeface="+mj-lt"/>
                        </a:rPr>
                        <a:t>xương</a:t>
                      </a:r>
                      <a:r>
                        <a:rPr lang="en-US" sz="2400" b="1" baseline="0">
                          <a:solidFill>
                            <a:srgbClr val="000000"/>
                          </a:solidFill>
                          <a:latin typeface="+mj-lt"/>
                        </a:rPr>
                        <a:t> rồng</a:t>
                      </a:r>
                      <a:endParaRPr lang="vi-VN" sz="2400" b="1">
                        <a:solidFill>
                          <a:srgbClr val="000000"/>
                        </a:solidFill>
                        <a:latin typeface="+mj-lt"/>
                      </a:endParaRPr>
                    </a:p>
                  </a:txBody>
                  <a:tcPr marL="68575" marR="68575" marT="0" marB="0" anchor="ctr"/>
                </a:tc>
                <a:tc>
                  <a:txBody>
                    <a:bodyPr/>
                    <a:lstStyle/>
                    <a:p>
                      <a:pPr algn="ct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4"/>
                  </a:ext>
                </a:extLst>
              </a:tr>
              <a:tr h="701425">
                <a:tc>
                  <a:txBody>
                    <a:bodyPr/>
                    <a:lstStyle/>
                    <a:p>
                      <a:pPr algn="just"/>
                      <a:r>
                        <a:rPr lang="vi-VN" sz="2400" b="1">
                          <a:solidFill>
                            <a:srgbClr val="000000"/>
                          </a:solidFill>
                          <a:latin typeface="+mj-lt"/>
                        </a:rPr>
                        <a:t>Cây phong lan</a:t>
                      </a:r>
                    </a:p>
                  </a:txBody>
                  <a:tcPr marL="68575" marR="68575" marT="0" marB="0" anchor="ctr"/>
                </a:tc>
                <a:tc>
                  <a:txBody>
                    <a:bodyPr/>
                    <a:lstStyle/>
                    <a:p>
                      <a:pPr algn="ctr"/>
                      <a:endParaRPr lang="vi-VN" sz="2400">
                        <a:solidFill>
                          <a:srgbClr val="000000"/>
                        </a:solidFill>
                        <a:latin typeface="+mj-lt"/>
                      </a:endParaRPr>
                    </a:p>
                  </a:txBody>
                  <a:tcPr marL="68575" marR="68575" marT="0" marB="0" anchor="ctr"/>
                </a:tc>
                <a:extLst>
                  <a:ext uri="{0D108BD9-81ED-4DB2-BD59-A6C34878D82A}">
                    <a16:rowId xmlns:a16="http://schemas.microsoft.com/office/drawing/2014/main" xmlns="" val="10005"/>
                  </a:ext>
                </a:extLst>
              </a:tr>
              <a:tr h="701425">
                <a:tc>
                  <a:txBody>
                    <a:bodyPr/>
                    <a:lstStyle/>
                    <a:p>
                      <a:r>
                        <a:rPr lang="vi-VN" sz="2400" b="1">
                          <a:solidFill>
                            <a:schemeClr val="accent5">
                              <a:lumMod val="10000"/>
                            </a:schemeClr>
                          </a:solidFill>
                          <a:latin typeface="+mj-lt"/>
                        </a:rPr>
                        <a:t>Cây ổi</a:t>
                      </a:r>
                    </a:p>
                  </a:txBody>
                  <a:tcPr marL="91433" marR="91433" marT="45713" marB="45713"/>
                </a:tc>
                <a:tc>
                  <a:txBody>
                    <a:bodyPr/>
                    <a:lstStyle/>
                    <a:p>
                      <a:endParaRPr lang="vi-VN" sz="2400" dirty="0">
                        <a:latin typeface="+mj-lt"/>
                      </a:endParaRPr>
                    </a:p>
                  </a:txBody>
                  <a:tcPr marL="91433" marR="91433" marT="45713" marB="45713"/>
                </a:tc>
                <a:extLst>
                  <a:ext uri="{0D108BD9-81ED-4DB2-BD59-A6C34878D82A}">
                    <a16:rowId xmlns:a16="http://schemas.microsoft.com/office/drawing/2014/main" xmlns="" val="10006"/>
                  </a:ext>
                </a:extLst>
              </a:tr>
            </a:tbl>
          </a:graphicData>
        </a:graphic>
      </p:graphicFrame>
      <p:sp>
        <p:nvSpPr>
          <p:cNvPr id="9" name="TextBox 8"/>
          <p:cNvSpPr txBox="1">
            <a:spLocks noChangeArrowheads="1"/>
          </p:cNvSpPr>
          <p:nvPr/>
        </p:nvSpPr>
        <p:spPr bwMode="auto">
          <a:xfrm>
            <a:off x="4110038" y="272415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2060"/>
                </a:solidFill>
                <a:latin typeface="Arial" panose="020B0604020202020204" pitchFamily="34" charset="0"/>
              </a:rPr>
              <a:t>Tường ẩm</a:t>
            </a:r>
            <a:r>
              <a:rPr lang="en-US" altLang="en-US" sz="2400" b="1">
                <a:solidFill>
                  <a:srgbClr val="002060"/>
                </a:solidFill>
                <a:latin typeface="Arial" panose="020B0604020202020204" pitchFamily="34" charset="0"/>
              </a:rPr>
              <a:t>, đất ẩm,…</a:t>
            </a:r>
            <a:endParaRPr lang="vi-VN" altLang="en-US" sz="2400" b="1">
              <a:solidFill>
                <a:srgbClr val="002060"/>
              </a:solidFill>
              <a:latin typeface="Arial" panose="020B0604020202020204" pitchFamily="34" charset="0"/>
            </a:endParaRPr>
          </a:p>
        </p:txBody>
      </p:sp>
      <p:sp>
        <p:nvSpPr>
          <p:cNvPr id="10" name="TextBox 9"/>
          <p:cNvSpPr txBox="1">
            <a:spLocks noChangeArrowheads="1"/>
          </p:cNvSpPr>
          <p:nvPr/>
        </p:nvSpPr>
        <p:spPr bwMode="auto">
          <a:xfrm>
            <a:off x="4235450" y="3441700"/>
            <a:ext cx="6134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00FF"/>
                </a:solidFill>
                <a:latin typeface="Arial" panose="020B0604020202020204" pitchFamily="34" charset="0"/>
              </a:rPr>
              <a:t>Nơi ẩm ướt</a:t>
            </a:r>
            <a:r>
              <a:rPr lang="en-US" altLang="en-US" sz="2400" b="1">
                <a:solidFill>
                  <a:srgbClr val="0000FF"/>
                </a:solidFill>
                <a:latin typeface="Arial" panose="020B0604020202020204" pitchFamily="34" charset="0"/>
              </a:rPr>
              <a:t> như bờ ruộng, ven đường, ..</a:t>
            </a:r>
            <a:endParaRPr lang="vi-VN" altLang="en-US" sz="2400" b="1">
              <a:solidFill>
                <a:srgbClr val="0000FF"/>
              </a:solidFill>
              <a:latin typeface="Arial" panose="020B0604020202020204" pitchFamily="34" charset="0"/>
            </a:endParaRPr>
          </a:p>
        </p:txBody>
      </p:sp>
      <p:sp>
        <p:nvSpPr>
          <p:cNvPr id="11" name="TextBox 10"/>
          <p:cNvSpPr txBox="1">
            <a:spLocks noChangeArrowheads="1"/>
          </p:cNvSpPr>
          <p:nvPr/>
        </p:nvSpPr>
        <p:spPr bwMode="auto">
          <a:xfrm>
            <a:off x="4243388" y="4140200"/>
            <a:ext cx="1924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00FF"/>
                </a:solidFill>
                <a:latin typeface="Arial" panose="020B0604020202020204" pitchFamily="34" charset="0"/>
              </a:rPr>
              <a:t>Trên đồi núi</a:t>
            </a:r>
          </a:p>
        </p:txBody>
      </p:sp>
      <p:sp>
        <p:nvSpPr>
          <p:cNvPr id="12" name="TextBox 11"/>
          <p:cNvSpPr txBox="1">
            <a:spLocks noChangeArrowheads="1"/>
          </p:cNvSpPr>
          <p:nvPr/>
        </p:nvSpPr>
        <p:spPr bwMode="auto">
          <a:xfrm>
            <a:off x="4284663" y="4849813"/>
            <a:ext cx="3857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00FF"/>
                </a:solidFill>
                <a:latin typeface="Arial" panose="020B0604020202020204" pitchFamily="34" charset="0"/>
              </a:rPr>
              <a:t>Nơi khô hạn, trên sa mạc</a:t>
            </a:r>
          </a:p>
        </p:txBody>
      </p:sp>
      <p:sp>
        <p:nvSpPr>
          <p:cNvPr id="13" name="TextBox 12"/>
          <p:cNvSpPr txBox="1">
            <a:spLocks noChangeArrowheads="1"/>
          </p:cNvSpPr>
          <p:nvPr/>
        </p:nvSpPr>
        <p:spPr bwMode="auto">
          <a:xfrm>
            <a:off x="4281488" y="5559425"/>
            <a:ext cx="4767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00FF"/>
                </a:solidFill>
                <a:latin typeface="Arial" panose="020B0604020202020204" pitchFamily="34" charset="0"/>
              </a:rPr>
              <a:t>Trên cây khác hoặc trên giá thể</a:t>
            </a:r>
          </a:p>
        </p:txBody>
      </p:sp>
      <p:sp>
        <p:nvSpPr>
          <p:cNvPr id="14" name="TextBox 13"/>
          <p:cNvSpPr txBox="1">
            <a:spLocks noChangeArrowheads="1"/>
          </p:cNvSpPr>
          <p:nvPr/>
        </p:nvSpPr>
        <p:spPr bwMode="auto">
          <a:xfrm>
            <a:off x="4284663" y="6208713"/>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vi-VN" altLang="en-US" sz="2400" b="1">
                <a:solidFill>
                  <a:srgbClr val="0000FF"/>
                </a:solidFill>
                <a:latin typeface="Arial" panose="020B0604020202020204" pitchFamily="34" charset="0"/>
              </a:rPr>
              <a:t>Trên cạn</a:t>
            </a:r>
          </a:p>
        </p:txBody>
      </p:sp>
      <p:sp>
        <p:nvSpPr>
          <p:cNvPr id="17" name="Rectangle 16"/>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2279576" y="44965"/>
            <a:ext cx="693903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2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TIẾT 79,80,81,82,83 - Bài </a:t>
            </a:r>
            <a:r>
              <a:rPr lang="en-US" sz="2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29: THỰC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xit" presetSubtype="16" fill="hold" grpId="1" nodeType="withEffect">
                                  <p:stCondLst>
                                    <p:cond delay="0"/>
                                  </p:stCondLst>
                                  <p:childTnLst>
                                    <p:animEffect transition="out" filter="box(in)">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ox(i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9" name="Rectangle 1"/>
          <p:cNvSpPr>
            <a:spLocks noChangeArrowheads="1"/>
          </p:cNvSpPr>
          <p:nvPr/>
        </p:nvSpPr>
        <p:spPr bwMode="auto">
          <a:xfrm>
            <a:off x="477838" y="2179638"/>
            <a:ext cx="336708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lgn="just">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Dựa vào đặc điểm của các nhóm thực vật, xây dựng khóa lưỡng phân theo sơ đồ gợi ý SGK trang 1</a:t>
            </a:r>
            <a:r>
              <a:rPr lang="vi-VN" altLang="en-US" sz="2400" b="1">
                <a:solidFill>
                  <a:srgbClr val="FF0000"/>
                </a:solidFill>
                <a:latin typeface="Times New Roman" panose="02020603050405020304" pitchFamily="18" charset="0"/>
                <a:cs typeface="Times New Roman" panose="02020603050405020304" pitchFamily="18" charset="0"/>
              </a:rPr>
              <a:t>32</a:t>
            </a:r>
            <a:r>
              <a:rPr lang="en-US" altLang="en-US" sz="2400" b="1">
                <a:solidFill>
                  <a:srgbClr val="FF0000"/>
                </a:solidFill>
                <a:latin typeface="Times New Roman" panose="02020603050405020304" pitchFamily="18" charset="0"/>
                <a:cs typeface="Times New Roman" panose="02020603050405020304" pitchFamily="18" charset="0"/>
              </a:rPr>
              <a:t>. </a:t>
            </a:r>
          </a:p>
        </p:txBody>
      </p:sp>
      <p:pic>
        <p:nvPicPr>
          <p:cNvPr id="266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4925" y="6350"/>
            <a:ext cx="7381875"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37088" y="5432425"/>
            <a:ext cx="368300"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1</a:t>
            </a:r>
          </a:p>
        </p:txBody>
      </p:sp>
      <p:sp>
        <p:nvSpPr>
          <p:cNvPr id="9" name="Rectangle 8"/>
          <p:cNvSpPr/>
          <p:nvPr/>
        </p:nvSpPr>
        <p:spPr>
          <a:xfrm>
            <a:off x="6734175" y="5400675"/>
            <a:ext cx="368300"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2</a:t>
            </a:r>
          </a:p>
        </p:txBody>
      </p:sp>
      <p:sp>
        <p:nvSpPr>
          <p:cNvPr id="10" name="Rectangle 9"/>
          <p:cNvSpPr/>
          <p:nvPr/>
        </p:nvSpPr>
        <p:spPr>
          <a:xfrm>
            <a:off x="7773988" y="4629150"/>
            <a:ext cx="368300"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3</a:t>
            </a:r>
          </a:p>
        </p:txBody>
      </p:sp>
      <p:sp>
        <p:nvSpPr>
          <p:cNvPr id="11" name="Rectangle 10"/>
          <p:cNvSpPr/>
          <p:nvPr/>
        </p:nvSpPr>
        <p:spPr>
          <a:xfrm>
            <a:off x="9864725" y="4633913"/>
            <a:ext cx="368300"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4</a:t>
            </a:r>
          </a:p>
        </p:txBody>
      </p:sp>
      <p:sp>
        <p:nvSpPr>
          <p:cNvPr id="12" name="TextBox 11"/>
          <p:cNvSpPr txBox="1"/>
          <p:nvPr/>
        </p:nvSpPr>
        <p:spPr>
          <a:xfrm>
            <a:off x="4314825" y="5400675"/>
            <a:ext cx="1008063" cy="522288"/>
          </a:xfrm>
          <a:prstGeom prst="rect">
            <a:avLst/>
          </a:prstGeom>
          <a:solidFill>
            <a:schemeClr val="accent1">
              <a:lumMod val="60000"/>
              <a:lumOff val="40000"/>
            </a:schemeClr>
          </a:solidFill>
        </p:spPr>
        <p:txBody>
          <a:bodyPr>
            <a:spAutoFit/>
          </a:bodyPr>
          <a:lstStyle/>
          <a:p>
            <a:pPr algn="ctr">
              <a:defRPr/>
            </a:pPr>
            <a:r>
              <a:rPr lang="en-US" altLang="en-US" sz="2800" b="1">
                <a:solidFill>
                  <a:srgbClr val="FF0000"/>
                </a:solidFill>
                <a:latin typeface="Arial" charset="0"/>
              </a:rPr>
              <a:t>Rêu</a:t>
            </a:r>
            <a:endParaRPr lang="vi-VN" sz="2800" b="1">
              <a:solidFill>
                <a:srgbClr val="FF0000"/>
              </a:solidFill>
              <a:latin typeface="Arial" charset="0"/>
            </a:endParaRPr>
          </a:p>
        </p:txBody>
      </p:sp>
      <p:sp>
        <p:nvSpPr>
          <p:cNvPr id="13" name="TextBox 12"/>
          <p:cNvSpPr txBox="1"/>
          <p:nvPr/>
        </p:nvSpPr>
        <p:spPr>
          <a:xfrm>
            <a:off x="6088063" y="5389563"/>
            <a:ext cx="1824037" cy="523875"/>
          </a:xfrm>
          <a:prstGeom prst="rect">
            <a:avLst/>
          </a:prstGeom>
          <a:solidFill>
            <a:schemeClr val="accent1">
              <a:lumMod val="60000"/>
              <a:lumOff val="40000"/>
            </a:schemeClr>
          </a:solidFill>
        </p:spPr>
        <p:txBody>
          <a:bodyPr>
            <a:spAutoFit/>
          </a:bodyPr>
          <a:lstStyle/>
          <a:p>
            <a:pPr algn="ctr">
              <a:defRPr/>
            </a:pPr>
            <a:r>
              <a:rPr lang="en-US" altLang="en-US" sz="2800" b="1">
                <a:solidFill>
                  <a:srgbClr val="FF0000"/>
                </a:solidFill>
                <a:latin typeface="Arial" charset="0"/>
              </a:rPr>
              <a:t>Dương xỉ</a:t>
            </a:r>
            <a:endParaRPr lang="vi-VN" sz="2800" b="1">
              <a:solidFill>
                <a:srgbClr val="FF0000"/>
              </a:solidFill>
              <a:latin typeface="Arial" charset="0"/>
            </a:endParaRPr>
          </a:p>
        </p:txBody>
      </p:sp>
      <p:sp>
        <p:nvSpPr>
          <p:cNvPr id="14" name="TextBox 13"/>
          <p:cNvSpPr txBox="1"/>
          <p:nvPr/>
        </p:nvSpPr>
        <p:spPr>
          <a:xfrm>
            <a:off x="7173913" y="4600575"/>
            <a:ext cx="1570037" cy="522288"/>
          </a:xfrm>
          <a:prstGeom prst="rect">
            <a:avLst/>
          </a:prstGeom>
          <a:solidFill>
            <a:schemeClr val="accent1">
              <a:lumMod val="60000"/>
              <a:lumOff val="40000"/>
            </a:schemeClr>
          </a:solidFill>
        </p:spPr>
        <p:txBody>
          <a:bodyPr>
            <a:spAutoFit/>
          </a:bodyPr>
          <a:lstStyle/>
          <a:p>
            <a:pPr algn="ctr">
              <a:defRPr/>
            </a:pPr>
            <a:r>
              <a:rPr lang="en-US" altLang="en-US" sz="2800" b="1">
                <a:solidFill>
                  <a:srgbClr val="FF0000"/>
                </a:solidFill>
                <a:latin typeface="Arial" charset="0"/>
              </a:rPr>
              <a:t>Hạt trần</a:t>
            </a:r>
            <a:endParaRPr lang="vi-VN" sz="2800" b="1">
              <a:solidFill>
                <a:srgbClr val="FF0000"/>
              </a:solidFill>
              <a:latin typeface="Arial" charset="0"/>
            </a:endParaRPr>
          </a:p>
        </p:txBody>
      </p:sp>
      <p:sp>
        <p:nvSpPr>
          <p:cNvPr id="15" name="TextBox 14"/>
          <p:cNvSpPr txBox="1"/>
          <p:nvPr/>
        </p:nvSpPr>
        <p:spPr>
          <a:xfrm>
            <a:off x="9290050" y="4600575"/>
            <a:ext cx="1427163" cy="523875"/>
          </a:xfrm>
          <a:prstGeom prst="rect">
            <a:avLst/>
          </a:prstGeom>
          <a:solidFill>
            <a:schemeClr val="accent1">
              <a:lumMod val="60000"/>
              <a:lumOff val="40000"/>
            </a:schemeClr>
          </a:solidFill>
        </p:spPr>
        <p:txBody>
          <a:bodyPr>
            <a:spAutoFit/>
          </a:bodyPr>
          <a:lstStyle/>
          <a:p>
            <a:pPr algn="ctr">
              <a:defRPr/>
            </a:pPr>
            <a:r>
              <a:rPr lang="en-US" altLang="en-US" sz="2800" b="1">
                <a:solidFill>
                  <a:srgbClr val="FF0000"/>
                </a:solidFill>
                <a:latin typeface="Arial" charset="0"/>
              </a:rPr>
              <a:t>Hạt kín</a:t>
            </a:r>
            <a:endParaRPr lang="vi-VN" sz="2800" b="1">
              <a:solidFill>
                <a:srgbClr val="FF0000"/>
              </a:solidFill>
              <a:latin typeface="Arial"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3" y="6350"/>
            <a:ext cx="11377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ox(in)">
                                      <p:cBhvr>
                                        <p:cTn id="7" dur="500"/>
                                        <p:tgtEl>
                                          <p:spTgt spid="2663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6629"/>
                                        </p:tgtEl>
                                        <p:attrNameLst>
                                          <p:attrName>style.visibility</p:attrName>
                                        </p:attrNameLst>
                                      </p:cBhvr>
                                      <p:to>
                                        <p:strVal val="visible"/>
                                      </p:to>
                                    </p:set>
                                    <p:animEffect transition="in" filter="box(in)">
                                      <p:cBhvr>
                                        <p:cTn id="24" dur="500"/>
                                        <p:tgtEl>
                                          <p:spTgt spid="266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500"/>
                                        <p:tgtEl>
                                          <p:spTgt spid="12"/>
                                        </p:tgtEl>
                                      </p:cBhvr>
                                    </p:animEffect>
                                  </p:childTnLst>
                                </p:cTn>
                              </p:par>
                              <p:par>
                                <p:cTn id="30" presetID="4" presetClass="exit" presetSubtype="16" fill="hold" grpId="1" nodeType="withEffect">
                                  <p:stCondLst>
                                    <p:cond delay="0"/>
                                  </p:stCondLst>
                                  <p:childTnLst>
                                    <p:animEffect transition="out" filter="box(in)">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par>
                                <p:cTn id="38" presetID="4" presetClass="exit" presetSubtype="16" fill="hold" grpId="1" nodeType="withEffect">
                                  <p:stCondLst>
                                    <p:cond delay="0"/>
                                  </p:stCondLst>
                                  <p:childTnLst>
                                    <p:animEffect transition="out" filter="box(in)">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ox(in)">
                                      <p:cBhvr>
                                        <p:cTn id="45" dur="500"/>
                                        <p:tgtEl>
                                          <p:spTgt spid="14"/>
                                        </p:tgtEl>
                                      </p:cBhvr>
                                    </p:animEffect>
                                  </p:childTnLst>
                                </p:cTn>
                              </p:par>
                              <p:par>
                                <p:cTn id="46" presetID="4" presetClass="exit" presetSubtype="16" fill="hold" grpId="1" nodeType="withEffect">
                                  <p:stCondLst>
                                    <p:cond delay="0"/>
                                  </p:stCondLst>
                                  <p:childTnLst>
                                    <p:animEffect transition="out" filter="box(in)">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ox(in)">
                                      <p:cBhvr>
                                        <p:cTn id="53" dur="500"/>
                                        <p:tgtEl>
                                          <p:spTgt spid="15"/>
                                        </p:tgtEl>
                                      </p:cBhvr>
                                    </p:animEffect>
                                  </p:childTnLst>
                                </p:cTn>
                              </p:par>
                              <p:par>
                                <p:cTn id="54" presetID="4" presetClass="exit" presetSubtype="16" fill="hold" grpId="1" nodeType="withEffect">
                                  <p:stCondLst>
                                    <p:cond delay="0"/>
                                  </p:stCondLst>
                                  <p:childTnLst>
                                    <p:animEffect transition="out" filter="box(in)">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3" grpId="0" animBg="1"/>
      <p:bldP spid="3"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482850" y="327025"/>
            <a:ext cx="7820025" cy="563563"/>
          </a:xfrm>
        </p:spPr>
        <p:txBody>
          <a:bodyPr/>
          <a:lstStyle/>
          <a:p>
            <a:pPr eaLnBrk="1" hangingPunct="1"/>
            <a:r>
              <a:rPr lang="en-US" altLang="en-US" sz="2000" b="1" smtClean="0"/>
              <a:t>1. ĐA DẠNG THỰC VẬT</a:t>
            </a:r>
            <a:endParaRPr lang="en-US" altLang="en-US" sz="2000" smtClean="0"/>
          </a:p>
        </p:txBody>
      </p:sp>
      <p:sp>
        <p:nvSpPr>
          <p:cNvPr id="53251"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3252"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0"/>
            <a:ext cx="10872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1681163"/>
            <a:ext cx="3051175"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1139825"/>
            <a:ext cx="640873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1058863"/>
            <a:ext cx="68421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375" y="1427163"/>
            <a:ext cx="329247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7125" y="4132263"/>
            <a:ext cx="3744913"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2038" y="4148138"/>
            <a:ext cx="38163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12100" y="1512888"/>
            <a:ext cx="33242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25900" y="2112963"/>
            <a:ext cx="3886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22638" y="1909763"/>
            <a:ext cx="4676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217025" y="4348163"/>
            <a:ext cx="1641475" cy="4603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00"/>
                </a:solidFill>
                <a:latin typeface="Times New Roman" panose="02020603050405020304" pitchFamily="18" charset="0"/>
                <a:cs typeface="Times New Roman" panose="02020603050405020304" pitchFamily="18" charset="0"/>
              </a:rPr>
              <a:t>Cao </a:t>
            </a:r>
            <a:r>
              <a:rPr lang="en-US" sz="2400" b="1" dirty="0" err="1">
                <a:solidFill>
                  <a:srgbClr val="FFFF00"/>
                </a:solidFill>
                <a:latin typeface="Times New Roman" panose="02020603050405020304" pitchFamily="18" charset="0"/>
                <a:cs typeface="Times New Roman" panose="02020603050405020304" pitchFamily="18" charset="0"/>
              </a:rPr>
              <a:t>nhất</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67638" y="6210300"/>
            <a:ext cx="1641475" cy="4587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FF00"/>
                </a:solidFill>
                <a:latin typeface="Times New Roman" panose="02020603050405020304" pitchFamily="18" charset="0"/>
                <a:cs typeface="Times New Roman" panose="02020603050405020304" pitchFamily="18" charset="0"/>
              </a:rPr>
              <a:t>Thấp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nhất</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4" fill="hold" nodeType="clickEffect">
                                  <p:stCondLst>
                                    <p:cond delay="0"/>
                                  </p:stCondLst>
                                  <p:childTnLst>
                                    <p:animEffect transition="out" filter="wipe(down)">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0692" y="116632"/>
            <a:ext cx="5540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64729" y="404664"/>
            <a:ext cx="5622566" cy="584775"/>
          </a:xfrm>
          <a:prstGeom prst="rect">
            <a:avLst/>
          </a:prstGeom>
          <a:noFill/>
        </p:spPr>
        <p:txBody>
          <a:bodyPr wrap="none">
            <a:spAutoFit/>
          </a:bodyPr>
          <a:lstStyle/>
          <a:p>
            <a:pPr algn="ctr">
              <a:defRPr/>
            </a:pPr>
            <a:r>
              <a:rPr lang="en-US" sz="32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2. </a:t>
            </a:r>
            <a:r>
              <a:rPr lang="en-US" sz="32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VAI TRÒ CỦA THỰC VẬT</a:t>
            </a:r>
            <a:r>
              <a:rPr lang="en-US" sz="32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7107238" y="3746500"/>
            <a:ext cx="4892675" cy="2851150"/>
          </a:xfrm>
          <a:solidFill>
            <a:schemeClr val="accent2">
              <a:lumMod val="20000"/>
              <a:lumOff val="80000"/>
            </a:schemeClr>
          </a:solidFill>
        </p:spPr>
        <p:txBody>
          <a:bodyPr rtlCol="0">
            <a:noAutofit/>
          </a:bodyPr>
          <a:lstStyle/>
          <a:p>
            <a:pPr marL="0" indent="0" eaLnBrk="1" fontAlgn="auto" hangingPunct="1">
              <a:spcAft>
                <a:spcPts val="0"/>
              </a:spcAft>
              <a:buFont typeface="Wingdings 3" panose="05040102010807070707" pitchFamily="18" charset="2"/>
              <a:buNone/>
              <a:defRPr/>
            </a:pPr>
            <a:r>
              <a:rPr lang="en-US" sz="2400" b="1" smtClean="0">
                <a:solidFill>
                  <a:srgbClr val="003366"/>
                </a:solidFill>
                <a:latin typeface="Times New Roman" pitchFamily="18" charset="0"/>
                <a:cs typeface="Times New Roman" pitchFamily="18" charset="0"/>
              </a:rPr>
              <a:t>-H29.2:</a:t>
            </a:r>
            <a:r>
              <a:rPr lang="vi-VN" sz="2400" b="1" dirty="0">
                <a:solidFill>
                  <a:srgbClr val="003366"/>
                </a:solidFill>
                <a:latin typeface="Times New Roman" pitchFamily="18" charset="0"/>
                <a:cs typeface="Times New Roman" pitchFamily="18" charset="0"/>
              </a:rPr>
              <a:t>Trong tự nhiên, TV là thức ăn của nhiều loài sinh vật khác. </a:t>
            </a:r>
            <a:endParaRPr lang="en-US" sz="2400" b="1" dirty="0">
              <a:solidFill>
                <a:srgbClr val="003366"/>
              </a:solidFill>
              <a:latin typeface="Times New Roman" pitchFamily="18" charset="0"/>
              <a:cs typeface="Times New Roman" pitchFamily="18" charset="0"/>
            </a:endParaRPr>
          </a:p>
          <a:p>
            <a:pPr marL="0" indent="0" eaLnBrk="1" fontAlgn="auto" hangingPunct="1">
              <a:spcAft>
                <a:spcPts val="0"/>
              </a:spcAft>
              <a:buFont typeface="Wingdings 3" panose="05040102010807070707" pitchFamily="18" charset="2"/>
              <a:buNone/>
              <a:defRPr/>
            </a:pPr>
            <a:r>
              <a:rPr lang="en-US" sz="2400" b="1" dirty="0" err="1">
                <a:solidFill>
                  <a:srgbClr val="003366"/>
                </a:solidFill>
                <a:latin typeface="Times New Roman" panose="02020603050405020304" pitchFamily="18" charset="0"/>
                <a:ea typeface="Liberation Mono"/>
                <a:cs typeface="Times New Roman" panose="02020603050405020304" pitchFamily="18" charset="0"/>
              </a:rPr>
              <a:t>Nếu</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không</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có</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thực</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vật</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các</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mắt</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xích</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thức</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ăn</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phía</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sau</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không</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thể</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tồn</a:t>
            </a:r>
            <a:r>
              <a:rPr lang="en-US" sz="2400" b="1" dirty="0">
                <a:solidFill>
                  <a:srgbClr val="003366"/>
                </a:solidFill>
                <a:latin typeface="Times New Roman" panose="02020603050405020304" pitchFamily="18" charset="0"/>
                <a:ea typeface="Liberation Mono"/>
                <a:cs typeface="Times New Roman" panose="02020603050405020304" pitchFamily="18" charset="0"/>
              </a:rPr>
              <a:t> </a:t>
            </a:r>
            <a:r>
              <a:rPr lang="en-US" sz="2400" b="1" dirty="0" err="1">
                <a:solidFill>
                  <a:srgbClr val="003366"/>
                </a:solidFill>
                <a:latin typeface="Times New Roman" panose="02020603050405020304" pitchFamily="18" charset="0"/>
                <a:ea typeface="Liberation Mono"/>
                <a:cs typeface="Times New Roman" panose="02020603050405020304" pitchFamily="18" charset="0"/>
              </a:rPr>
              <a:t>tại</a:t>
            </a:r>
            <a:r>
              <a:rPr lang="en-US" sz="2400" b="1" dirty="0">
                <a:solidFill>
                  <a:srgbClr val="003366"/>
                </a:solidFill>
                <a:latin typeface="Times New Roman" panose="02020603050405020304" pitchFamily="18" charset="0"/>
                <a:ea typeface="Liberation Mono"/>
                <a:cs typeface="Times New Roman" panose="02020603050405020304" pitchFamily="18" charset="0"/>
              </a:rPr>
              <a:t>.</a:t>
            </a:r>
          </a:p>
          <a:p>
            <a:pPr marL="0" indent="0" eaLnBrk="1" fontAlgn="auto" hangingPunct="1">
              <a:spcAft>
                <a:spcPts val="0"/>
              </a:spcAft>
              <a:buFont typeface="Wingdings" panose="05000000000000000000" pitchFamily="2" charset="2"/>
              <a:buNone/>
              <a:defRPr/>
            </a:pPr>
            <a:r>
              <a:rPr lang="en-US" sz="2400" b="1" smtClean="0">
                <a:solidFill>
                  <a:srgbClr val="003366"/>
                </a:solidFill>
                <a:latin typeface="Times New Roman" pitchFamily="18" charset="0"/>
                <a:cs typeface="Times New Roman" pitchFamily="18" charset="0"/>
              </a:rPr>
              <a:t>-H29.3</a:t>
            </a:r>
            <a:r>
              <a:rPr lang="en-US" sz="2400" b="1" dirty="0">
                <a:solidFill>
                  <a:srgbClr val="003366"/>
                </a:solidFill>
                <a:latin typeface="Times New Roman" pitchFamily="18" charset="0"/>
                <a:cs typeface="Times New Roman" pitchFamily="18" charset="0"/>
              </a:rPr>
              <a:t>: </a:t>
            </a:r>
            <a:r>
              <a:rPr lang="vi-VN" sz="2400" b="1" dirty="0">
                <a:solidFill>
                  <a:srgbClr val="003366"/>
                </a:solidFill>
                <a:latin typeface="Times New Roman" pitchFamily="18" charset="0"/>
                <a:cs typeface="Times New Roman" pitchFamily="18" charset="0"/>
              </a:rPr>
              <a:t>TV cung cấp nơi ở, nơi sinh sản cho nhiều loài sinh vật.</a:t>
            </a:r>
          </a:p>
        </p:txBody>
      </p:sp>
      <p:sp>
        <p:nvSpPr>
          <p:cNvPr id="55299"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91" name="Rectangle 4"/>
          <p:cNvSpPr>
            <a:spLocks noChangeArrowheads="1"/>
          </p:cNvSpPr>
          <p:nvPr/>
        </p:nvSpPr>
        <p:spPr bwMode="auto">
          <a:xfrm>
            <a:off x="325438" y="538163"/>
            <a:ext cx="11306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B050"/>
                </a:solidFill>
                <a:latin typeface="Times New Roman" panose="02020603050405020304" pitchFamily="18" charset="0"/>
                <a:cs typeface="Calibri" panose="020F0502020204030204" pitchFamily="34" charset="0"/>
              </a:rPr>
              <a:t>4. </a:t>
            </a:r>
            <a:r>
              <a:rPr lang="en-US" altLang="en-US" sz="2800" b="1">
                <a:solidFill>
                  <a:srgbClr val="FF0000"/>
                </a:solidFill>
                <a:latin typeface="Times New Roman" panose="02020603050405020304" pitchFamily="18" charset="0"/>
                <a:cs typeface="Calibri" panose="020F0502020204030204" pitchFamily="34" charset="0"/>
              </a:rPr>
              <a:t>Quan sát hình 29.2 và 29.3, em hãy nêu vai trò của TV trong tự nhiên?</a:t>
            </a:r>
            <a:endParaRPr lang="en-US" altLang="vi-VN" sz="2800" b="1">
              <a:solidFill>
                <a:srgbClr val="FF0000"/>
              </a:solidFill>
            </a:endParaRPr>
          </a:p>
        </p:txBody>
      </p:sp>
      <p:grpSp>
        <p:nvGrpSpPr>
          <p:cNvPr id="55301" name="Group 3"/>
          <p:cNvGrpSpPr>
            <a:grpSpLocks/>
          </p:cNvGrpSpPr>
          <p:nvPr/>
        </p:nvGrpSpPr>
        <p:grpSpPr bwMode="auto">
          <a:xfrm>
            <a:off x="192088" y="168275"/>
            <a:ext cx="7677150" cy="461963"/>
            <a:chOff x="191344" y="168276"/>
            <a:chExt cx="7677150" cy="461962"/>
          </a:xfrm>
        </p:grpSpPr>
        <p:sp>
          <p:nvSpPr>
            <p:cNvPr id="55306" name="Rectangle 3"/>
            <p:cNvSpPr>
              <a:spLocks noChangeArrowheads="1"/>
            </p:cNvSpPr>
            <p:nvPr/>
          </p:nvSpPr>
          <p:spPr bwMode="auto">
            <a:xfrm>
              <a:off x="191344" y="168276"/>
              <a:ext cx="7677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2060"/>
                  </a:solidFill>
                  <a:latin typeface="Verdana" panose="020B0604030504040204" pitchFamily="34" charset="0"/>
                </a:rPr>
                <a:t>     Tìm hiểu vai trò của TV trong tự nhiên</a:t>
              </a:r>
              <a:endParaRPr lang="en-US" altLang="en-US" sz="2400">
                <a:solidFill>
                  <a:srgbClr val="002060"/>
                </a:solidFill>
                <a:latin typeface="Times New Roman" panose="02020603050405020304" pitchFamily="18" charset="0"/>
                <a:cs typeface="Times New Roman" panose="02020603050405020304" pitchFamily="18" charset="0"/>
              </a:endParaRPr>
            </a:p>
          </p:txBody>
        </p:sp>
        <p:sp>
          <p:nvSpPr>
            <p:cNvPr id="12" name="Right Arrow 11"/>
            <p:cNvSpPr/>
            <p:nvPr/>
          </p:nvSpPr>
          <p:spPr>
            <a:xfrm>
              <a:off x="223094" y="244476"/>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6"/>
          <p:cNvGrpSpPr>
            <a:grpSpLocks/>
          </p:cNvGrpSpPr>
          <p:nvPr/>
        </p:nvGrpSpPr>
        <p:grpSpPr bwMode="auto">
          <a:xfrm>
            <a:off x="325438" y="1074738"/>
            <a:ext cx="11196637" cy="2654300"/>
            <a:chOff x="636986" y="1027866"/>
            <a:chExt cx="10870920" cy="2655134"/>
          </a:xfrm>
        </p:grpSpPr>
        <p:pic>
          <p:nvPicPr>
            <p:cNvPr id="55304" name="Picture 13" descr="Trả lời câu hỏi thảo luận 4 trang 134 SGK KHTN 6 Chân trời sáng tạo | KHTN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86" y="1027866"/>
              <a:ext cx="10870920" cy="265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112381" y="3347932"/>
              <a:ext cx="719795" cy="33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49663"/>
            <a:ext cx="7097713"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box(in)">
                                      <p:cBhvr>
                                        <p:cTn id="17" dur="5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down)">
                                      <p:cBhvr>
                                        <p:cTn id="22" dur="500"/>
                                        <p:tgtEl>
                                          <p:spTgt spid="2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down)">
                                      <p:cBhvr>
                                        <p:cTn id="27" dur="500"/>
                                        <p:tgtEl>
                                          <p:spTgt spid="2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xit" presetSubtype="32" fill="hold" grpId="1" nodeType="clickEffect">
                                  <p:stCondLst>
                                    <p:cond delay="0"/>
                                  </p:stCondLst>
                                  <p:childTnLst>
                                    <p:anim calcmode="lin" valueType="num">
                                      <p:cBhvr>
                                        <p:cTn id="37" dur="500"/>
                                        <p:tgtEl>
                                          <p:spTgt spid="16391"/>
                                        </p:tgtEl>
                                        <p:attrNameLst>
                                          <p:attrName>ppt_w</p:attrName>
                                        </p:attrNameLst>
                                      </p:cBhvr>
                                      <p:tavLst>
                                        <p:tav tm="0">
                                          <p:val>
                                            <p:strVal val="ppt_w"/>
                                          </p:val>
                                        </p:tav>
                                        <p:tav tm="100000">
                                          <p:val>
                                            <p:fltVal val="0"/>
                                          </p:val>
                                        </p:tav>
                                      </p:tavLst>
                                    </p:anim>
                                    <p:anim calcmode="lin" valueType="num">
                                      <p:cBhvr>
                                        <p:cTn id="38" dur="500"/>
                                        <p:tgtEl>
                                          <p:spTgt spid="16391"/>
                                        </p:tgtEl>
                                        <p:attrNameLst>
                                          <p:attrName>ppt_h</p:attrName>
                                        </p:attrNameLst>
                                      </p:cBhvr>
                                      <p:tavLst>
                                        <p:tav tm="0">
                                          <p:val>
                                            <p:strVal val="ppt_h"/>
                                          </p:val>
                                        </p:tav>
                                        <p:tav tm="100000">
                                          <p:val>
                                            <p:fltVal val="0"/>
                                          </p:val>
                                        </p:tav>
                                      </p:tavLst>
                                    </p:anim>
                                    <p:animEffect transition="out" filter="fade">
                                      <p:cBhvr>
                                        <p:cTn id="39" dur="500"/>
                                        <p:tgtEl>
                                          <p:spTgt spid="16391"/>
                                        </p:tgtEl>
                                      </p:cBhvr>
                                    </p:animEffect>
                                    <p:set>
                                      <p:cBhvr>
                                        <p:cTn id="40" dur="1" fill="hold">
                                          <p:stCondLst>
                                            <p:cond delay="499"/>
                                          </p:stCondLst>
                                        </p:cTn>
                                        <p:tgtEl>
                                          <p:spTgt spid="16391"/>
                                        </p:tgtEl>
                                        <p:attrNameLst>
                                          <p:attrName>style.visibility</p:attrName>
                                        </p:attrNameLst>
                                      </p:cBhvr>
                                      <p:to>
                                        <p:strVal val="hidden"/>
                                      </p:to>
                                    </p:set>
                                  </p:childTnLst>
                                </p:cTn>
                              </p:par>
                              <p:par>
                                <p:cTn id="41" presetID="53" presetClass="exit" presetSubtype="32" fill="hold" grpId="0" nodeType="withEffect">
                                  <p:stCondLst>
                                    <p:cond delay="0"/>
                                  </p:stCondLst>
                                  <p:childTnLst>
                                    <p:anim calcmode="lin" valueType="num">
                                      <p:cBhvr>
                                        <p:cTn id="42" dur="500"/>
                                        <p:tgtEl>
                                          <p:spTgt spid="23">
                                            <p:txEl>
                                              <p:pRg st="0" end="0"/>
                                            </p:txEl>
                                          </p:spTgt>
                                        </p:tgtEl>
                                        <p:attrNameLst>
                                          <p:attrName>ppt_w</p:attrName>
                                        </p:attrNameLst>
                                      </p:cBhvr>
                                      <p:tavLst>
                                        <p:tav tm="0">
                                          <p:val>
                                            <p:strVal val="ppt_w"/>
                                          </p:val>
                                        </p:tav>
                                        <p:tav tm="100000">
                                          <p:val>
                                            <p:fltVal val="0"/>
                                          </p:val>
                                        </p:tav>
                                      </p:tavLst>
                                    </p:anim>
                                    <p:anim calcmode="lin" valueType="num">
                                      <p:cBhvr>
                                        <p:cTn id="43" dur="500"/>
                                        <p:tgtEl>
                                          <p:spTgt spid="23">
                                            <p:txEl>
                                              <p:pRg st="0" end="0"/>
                                            </p:txEl>
                                          </p:spTgt>
                                        </p:tgtEl>
                                        <p:attrNameLst>
                                          <p:attrName>ppt_h</p:attrName>
                                        </p:attrNameLst>
                                      </p:cBhvr>
                                      <p:tavLst>
                                        <p:tav tm="0">
                                          <p:val>
                                            <p:strVal val="ppt_h"/>
                                          </p:val>
                                        </p:tav>
                                        <p:tav tm="100000">
                                          <p:val>
                                            <p:fltVal val="0"/>
                                          </p:val>
                                        </p:tav>
                                      </p:tavLst>
                                    </p:anim>
                                    <p:animEffect transition="out" filter="fade">
                                      <p:cBhvr>
                                        <p:cTn id="44" dur="500"/>
                                        <p:tgtEl>
                                          <p:spTgt spid="23">
                                            <p:txEl>
                                              <p:pRg st="0" end="0"/>
                                            </p:txEl>
                                          </p:spTgt>
                                        </p:tgtEl>
                                      </p:cBhvr>
                                    </p:animEffect>
                                    <p:set>
                                      <p:cBhvr>
                                        <p:cTn id="45" dur="1" fill="hold">
                                          <p:stCondLst>
                                            <p:cond delay="499"/>
                                          </p:stCondLst>
                                        </p:cTn>
                                        <p:tgtEl>
                                          <p:spTgt spid="23">
                                            <p:txEl>
                                              <p:pRg st="0" end="0"/>
                                            </p:txEl>
                                          </p:spTgt>
                                        </p:tgtEl>
                                        <p:attrNameLst>
                                          <p:attrName>style.visibility</p:attrName>
                                        </p:attrNameLst>
                                      </p:cBhvr>
                                      <p:to>
                                        <p:strVal val="hidden"/>
                                      </p:to>
                                    </p:set>
                                  </p:childTnLst>
                                </p:cTn>
                              </p:par>
                              <p:par>
                                <p:cTn id="46" presetID="53" presetClass="exit" presetSubtype="32" fill="hold" grpId="0" nodeType="withEffect">
                                  <p:stCondLst>
                                    <p:cond delay="0"/>
                                  </p:stCondLst>
                                  <p:childTnLst>
                                    <p:anim calcmode="lin" valueType="num">
                                      <p:cBhvr>
                                        <p:cTn id="47" dur="500"/>
                                        <p:tgtEl>
                                          <p:spTgt spid="23">
                                            <p:txEl>
                                              <p:pRg st="1" end="1"/>
                                            </p:txEl>
                                          </p:spTgt>
                                        </p:tgtEl>
                                        <p:attrNameLst>
                                          <p:attrName>ppt_w</p:attrName>
                                        </p:attrNameLst>
                                      </p:cBhvr>
                                      <p:tavLst>
                                        <p:tav tm="0">
                                          <p:val>
                                            <p:strVal val="ppt_w"/>
                                          </p:val>
                                        </p:tav>
                                        <p:tav tm="100000">
                                          <p:val>
                                            <p:fltVal val="0"/>
                                          </p:val>
                                        </p:tav>
                                      </p:tavLst>
                                    </p:anim>
                                    <p:anim calcmode="lin" valueType="num">
                                      <p:cBhvr>
                                        <p:cTn id="48" dur="500"/>
                                        <p:tgtEl>
                                          <p:spTgt spid="23">
                                            <p:txEl>
                                              <p:pRg st="1" end="1"/>
                                            </p:txEl>
                                          </p:spTgt>
                                        </p:tgtEl>
                                        <p:attrNameLst>
                                          <p:attrName>ppt_h</p:attrName>
                                        </p:attrNameLst>
                                      </p:cBhvr>
                                      <p:tavLst>
                                        <p:tav tm="0">
                                          <p:val>
                                            <p:strVal val="ppt_h"/>
                                          </p:val>
                                        </p:tav>
                                        <p:tav tm="100000">
                                          <p:val>
                                            <p:fltVal val="0"/>
                                          </p:val>
                                        </p:tav>
                                      </p:tavLst>
                                    </p:anim>
                                    <p:animEffect transition="out" filter="fade">
                                      <p:cBhvr>
                                        <p:cTn id="49" dur="500"/>
                                        <p:tgtEl>
                                          <p:spTgt spid="23">
                                            <p:txEl>
                                              <p:pRg st="1" end="1"/>
                                            </p:txEl>
                                          </p:spTgt>
                                        </p:tgtEl>
                                      </p:cBhvr>
                                    </p:animEffect>
                                    <p:set>
                                      <p:cBhvr>
                                        <p:cTn id="50" dur="1" fill="hold">
                                          <p:stCondLst>
                                            <p:cond delay="499"/>
                                          </p:stCondLst>
                                        </p:cTn>
                                        <p:tgtEl>
                                          <p:spTgt spid="23">
                                            <p:txEl>
                                              <p:pRg st="1" end="1"/>
                                            </p:txEl>
                                          </p:spTgt>
                                        </p:tgtEl>
                                        <p:attrNameLst>
                                          <p:attrName>style.visibility</p:attrName>
                                        </p:attrNameLst>
                                      </p:cBhvr>
                                      <p:to>
                                        <p:strVal val="hidden"/>
                                      </p:to>
                                    </p:set>
                                  </p:childTnLst>
                                </p:cTn>
                              </p:par>
                              <p:par>
                                <p:cTn id="51" presetID="53" presetClass="exit" presetSubtype="32" fill="hold" grpId="0" nodeType="withEffect">
                                  <p:stCondLst>
                                    <p:cond delay="0"/>
                                  </p:stCondLst>
                                  <p:childTnLst>
                                    <p:anim calcmode="lin" valueType="num">
                                      <p:cBhvr>
                                        <p:cTn id="52" dur="500"/>
                                        <p:tgtEl>
                                          <p:spTgt spid="23">
                                            <p:txEl>
                                              <p:pRg st="2" end="2"/>
                                            </p:txEl>
                                          </p:spTgt>
                                        </p:tgtEl>
                                        <p:attrNameLst>
                                          <p:attrName>ppt_w</p:attrName>
                                        </p:attrNameLst>
                                      </p:cBhvr>
                                      <p:tavLst>
                                        <p:tav tm="0">
                                          <p:val>
                                            <p:strVal val="ppt_w"/>
                                          </p:val>
                                        </p:tav>
                                        <p:tav tm="100000">
                                          <p:val>
                                            <p:fltVal val="0"/>
                                          </p:val>
                                        </p:tav>
                                      </p:tavLst>
                                    </p:anim>
                                    <p:anim calcmode="lin" valueType="num">
                                      <p:cBhvr>
                                        <p:cTn id="53" dur="500"/>
                                        <p:tgtEl>
                                          <p:spTgt spid="23">
                                            <p:txEl>
                                              <p:pRg st="2" end="2"/>
                                            </p:txEl>
                                          </p:spTgt>
                                        </p:tgtEl>
                                        <p:attrNameLst>
                                          <p:attrName>ppt_h</p:attrName>
                                        </p:attrNameLst>
                                      </p:cBhvr>
                                      <p:tavLst>
                                        <p:tav tm="0">
                                          <p:val>
                                            <p:strVal val="ppt_h"/>
                                          </p:val>
                                        </p:tav>
                                        <p:tav tm="100000">
                                          <p:val>
                                            <p:fltVal val="0"/>
                                          </p:val>
                                        </p:tav>
                                      </p:tavLst>
                                    </p:anim>
                                    <p:animEffect transition="out" filter="fade">
                                      <p:cBhvr>
                                        <p:cTn id="54" dur="500"/>
                                        <p:tgtEl>
                                          <p:spTgt spid="23">
                                            <p:txEl>
                                              <p:pRg st="2" end="2"/>
                                            </p:txEl>
                                          </p:spTgt>
                                        </p:tgtEl>
                                      </p:cBhvr>
                                    </p:animEffect>
                                    <p:set>
                                      <p:cBhvr>
                                        <p:cTn id="55" dur="1" fill="hold">
                                          <p:stCondLst>
                                            <p:cond delay="499"/>
                                          </p:stCondLst>
                                        </p:cTn>
                                        <p:tgtEl>
                                          <p:spTgt spid="23">
                                            <p:txEl>
                                              <p:pRg st="2" end="2"/>
                                            </p:txEl>
                                          </p:spTgt>
                                        </p:tgtEl>
                                        <p:attrNameLst>
                                          <p:attrName>style.visibility</p:attrName>
                                        </p:attrNameLst>
                                      </p:cBhvr>
                                      <p:to>
                                        <p:strVal val="hidden"/>
                                      </p:to>
                                    </p:set>
                                  </p:childTnLst>
                                </p:cTn>
                              </p:par>
                              <p:par>
                                <p:cTn id="56" presetID="53" presetClass="exit" presetSubtype="32" fill="hold" grpId="0" nodeType="withEffect">
                                  <p:stCondLst>
                                    <p:cond delay="0"/>
                                  </p:stCondLst>
                                  <p:childTnLst>
                                    <p:anim calcmode="lin" valueType="num">
                                      <p:cBhvr>
                                        <p:cTn id="57" dur="500"/>
                                        <p:tgtEl>
                                          <p:spTgt spid="23">
                                            <p:bg/>
                                          </p:spTgt>
                                        </p:tgtEl>
                                        <p:attrNameLst>
                                          <p:attrName>ppt_w</p:attrName>
                                        </p:attrNameLst>
                                      </p:cBhvr>
                                      <p:tavLst>
                                        <p:tav tm="0">
                                          <p:val>
                                            <p:strVal val="ppt_w"/>
                                          </p:val>
                                        </p:tav>
                                        <p:tav tm="100000">
                                          <p:val>
                                            <p:fltVal val="0"/>
                                          </p:val>
                                        </p:tav>
                                      </p:tavLst>
                                    </p:anim>
                                    <p:anim calcmode="lin" valueType="num">
                                      <p:cBhvr>
                                        <p:cTn id="58" dur="500"/>
                                        <p:tgtEl>
                                          <p:spTgt spid="23">
                                            <p:bg/>
                                          </p:spTgt>
                                        </p:tgtEl>
                                        <p:attrNameLst>
                                          <p:attrName>ppt_h</p:attrName>
                                        </p:attrNameLst>
                                      </p:cBhvr>
                                      <p:tavLst>
                                        <p:tav tm="0">
                                          <p:val>
                                            <p:strVal val="ppt_h"/>
                                          </p:val>
                                        </p:tav>
                                        <p:tav tm="100000">
                                          <p:val>
                                            <p:fltVal val="0"/>
                                          </p:val>
                                        </p:tav>
                                      </p:tavLst>
                                    </p:anim>
                                    <p:animEffect transition="out" filter="fade">
                                      <p:cBhvr>
                                        <p:cTn id="59" dur="500"/>
                                        <p:tgtEl>
                                          <p:spTgt spid="23">
                                            <p:bg/>
                                          </p:spTgt>
                                        </p:tgtEl>
                                      </p:cBhvr>
                                    </p:animEffect>
                                    <p:set>
                                      <p:cBhvr>
                                        <p:cTn id="60" dur="1" fill="hold">
                                          <p:stCondLst>
                                            <p:cond delay="499"/>
                                          </p:stCondLst>
                                        </p:cTn>
                                        <p:tgtEl>
                                          <p:spTgt spid="2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bldP spid="16391" grpId="0" autoUpdateAnimBg="0"/>
      <p:bldP spid="1639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192088" y="168275"/>
            <a:ext cx="7677150" cy="461963"/>
            <a:chOff x="191344" y="168276"/>
            <a:chExt cx="7677150" cy="461962"/>
          </a:xfrm>
        </p:grpSpPr>
        <p:sp>
          <p:nvSpPr>
            <p:cNvPr id="56330" name="Rectangle 3"/>
            <p:cNvSpPr>
              <a:spLocks noChangeArrowheads="1"/>
            </p:cNvSpPr>
            <p:nvPr/>
          </p:nvSpPr>
          <p:spPr bwMode="auto">
            <a:xfrm>
              <a:off x="191344" y="168276"/>
              <a:ext cx="7677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2060"/>
                  </a:solidFill>
                  <a:latin typeface="Verdana" panose="020B0604030504040204" pitchFamily="34" charset="0"/>
                </a:rPr>
                <a:t>     Tìm hiểu vai trò của TV trong tự nhiên</a:t>
              </a:r>
              <a:endParaRPr lang="en-US" altLang="en-US" sz="2400">
                <a:solidFill>
                  <a:srgbClr val="002060"/>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223094" y="244476"/>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6323" name="Group 6"/>
          <p:cNvGrpSpPr>
            <a:grpSpLocks/>
          </p:cNvGrpSpPr>
          <p:nvPr/>
        </p:nvGrpSpPr>
        <p:grpSpPr bwMode="auto">
          <a:xfrm>
            <a:off x="187325" y="671513"/>
            <a:ext cx="8705850" cy="2109787"/>
            <a:chOff x="636986" y="1027866"/>
            <a:chExt cx="10870920" cy="2655134"/>
          </a:xfrm>
        </p:grpSpPr>
        <p:pic>
          <p:nvPicPr>
            <p:cNvPr id="56328" name="Picture 13" descr="Trả lời câu hỏi thảo luận 4 trang 134 SGK KHTN 6 Chân trời sáng tạo | KHTN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86" y="1027866"/>
              <a:ext cx="10870920" cy="265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112231" y="3349361"/>
              <a:ext cx="719573" cy="333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Rectangle 9"/>
          <p:cNvSpPr>
            <a:spLocks noChangeArrowheads="1"/>
          </p:cNvSpPr>
          <p:nvPr/>
        </p:nvSpPr>
        <p:spPr bwMode="auto">
          <a:xfrm>
            <a:off x="8983663" y="400050"/>
            <a:ext cx="2878137" cy="18145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ea typeface="Noto Serif SC" charset="0"/>
                <a:cs typeface="Noto Serif SC" charset="0"/>
              </a:rPr>
              <a:t>-Lấy thêm một số ví dụ về chuỗi thức ăn có thực vật đứng đầu.</a:t>
            </a:r>
            <a:endParaRPr lang="en-US" altLang="en-US" sz="2800" b="1">
              <a:solidFill>
                <a:srgbClr val="FF0000"/>
              </a:solidFill>
            </a:endParaRPr>
          </a:p>
        </p:txBody>
      </p:sp>
      <p:sp>
        <p:nvSpPr>
          <p:cNvPr id="11" name="Rectangle 10"/>
          <p:cNvSpPr>
            <a:spLocks noChangeArrowheads="1"/>
          </p:cNvSpPr>
          <p:nvPr/>
        </p:nvSpPr>
        <p:spPr bwMode="auto">
          <a:xfrm>
            <a:off x="1127125" y="2844800"/>
            <a:ext cx="8828088" cy="1117600"/>
          </a:xfrm>
          <a:prstGeom prst="rect">
            <a:avLst/>
          </a:prstGeom>
          <a:solidFill>
            <a:schemeClr val="accent6">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defRPr/>
            </a:pPr>
            <a:r>
              <a:rPr lang="en-US" altLang="en-US" sz="2800" b="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Lá cây → Sâu ăn lá → Chim ăn sâu → Diều hâu </a:t>
            </a:r>
          </a:p>
          <a:p>
            <a:pPr>
              <a:lnSpc>
                <a:spcPct val="107000"/>
              </a:lnSpc>
              <a:spcAft>
                <a:spcPts val="800"/>
              </a:spcAft>
              <a:defRPr/>
            </a:pPr>
            <a:r>
              <a:rPr lang="en-US" altLang="en-US" sz="2800" b="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Rong → Cá → Cò → Rắn → Diều hâu</a:t>
            </a:r>
          </a:p>
        </p:txBody>
      </p:sp>
      <p:sp>
        <p:nvSpPr>
          <p:cNvPr id="12" name="TextBox 11"/>
          <p:cNvSpPr txBox="1">
            <a:spLocks noChangeArrowheads="1"/>
          </p:cNvSpPr>
          <p:nvPr/>
        </p:nvSpPr>
        <p:spPr bwMode="auto">
          <a:xfrm>
            <a:off x="688975" y="4192588"/>
            <a:ext cx="9386888"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ea typeface="Liberation Mono"/>
                <a:cs typeface="Liberation Mono"/>
              </a:rPr>
              <a:t>-Vì sao thực vật thường đứng đầu trong các chuỗi thức ăn? </a:t>
            </a:r>
            <a:endParaRPr lang="en-US" altLang="en-US" sz="2800" b="1">
              <a:solidFill>
                <a:srgbClr val="FF0000"/>
              </a:solidFill>
              <a:latin typeface="Liberation Mono"/>
              <a:ea typeface="Liberation Mono"/>
              <a:cs typeface="Liberation Mono"/>
            </a:endParaRPr>
          </a:p>
        </p:txBody>
      </p:sp>
      <p:sp>
        <p:nvSpPr>
          <p:cNvPr id="13" name="TextBox 12"/>
          <p:cNvSpPr txBox="1"/>
          <p:nvPr/>
        </p:nvSpPr>
        <p:spPr>
          <a:xfrm>
            <a:off x="701675" y="4946650"/>
            <a:ext cx="10653713" cy="1385888"/>
          </a:xfrm>
          <a:prstGeom prst="rect">
            <a:avLst/>
          </a:prstGeom>
          <a:solidFill>
            <a:schemeClr val="accent3">
              <a:lumMod val="20000"/>
              <a:lumOff val="80000"/>
            </a:schemeClr>
          </a:solidFill>
          <a:ln>
            <a:solidFill>
              <a:schemeClr val="tx1"/>
            </a:solidFill>
          </a:ln>
        </p:spPr>
        <p:txBody>
          <a:bodyPr>
            <a:spAutoFit/>
          </a:bodyPr>
          <a:lstStyle/>
          <a:p>
            <a:pPr>
              <a:defRPr/>
            </a:pPr>
            <a:r>
              <a:rPr lang="en-US" sz="2800" b="1">
                <a:solidFill>
                  <a:srgbClr val="002060"/>
                </a:solidFill>
                <a:latin typeface="Times New Roman" panose="02020603050405020304" pitchFamily="18" charset="0"/>
                <a:ea typeface="Liberation Mono"/>
                <a:cs typeface="Liberation Mono"/>
              </a:rPr>
              <a:t>      Thực </a:t>
            </a:r>
            <a:r>
              <a:rPr lang="en-US" sz="2800" b="1" dirty="0" err="1">
                <a:solidFill>
                  <a:srgbClr val="002060"/>
                </a:solidFill>
                <a:latin typeface="Times New Roman" panose="02020603050405020304" pitchFamily="18" charset="0"/>
                <a:ea typeface="Liberation Mono"/>
                <a:cs typeface="Liberation Mono"/>
              </a:rPr>
              <a:t>vật</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có</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khả</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năng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quang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hợp</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tổng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hợp</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chất</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hữu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cơ</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từ</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những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dạng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đơn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giản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như</a:t>
            </a:r>
            <a:r>
              <a:rPr lang="en-US" sz="2800" b="1" dirty="0">
                <a:solidFill>
                  <a:srgbClr val="002060"/>
                </a:solidFill>
                <a:latin typeface="Times New Roman" panose="02020603050405020304" pitchFamily="18" charset="0"/>
                <a:ea typeface="Liberation Mono"/>
                <a:cs typeface="Liberation Mono"/>
              </a:rPr>
              <a:t> carbon dioxide, </a:t>
            </a:r>
            <a:r>
              <a:rPr lang="en-US" sz="2800" b="1" dirty="0" err="1">
                <a:solidFill>
                  <a:srgbClr val="002060"/>
                </a:solidFill>
                <a:latin typeface="Times New Roman" panose="02020603050405020304" pitchFamily="18" charset="0"/>
                <a:ea typeface="Liberation Mono"/>
                <a:cs typeface="Liberation Mono"/>
              </a:rPr>
              <a:t>nước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trong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điều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kiện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có</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năng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lượng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ánh</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sáng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mặt</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trời</a:t>
            </a:r>
            <a:r>
              <a:rPr lang="en-US" sz="2800" b="1" dirty="0">
                <a:solidFill>
                  <a:srgbClr val="002060"/>
                </a:solidFill>
                <a:latin typeface="Times New Roman" panose="02020603050405020304" pitchFamily="18" charset="0"/>
                <a:ea typeface="Liberation Mono"/>
                <a:cs typeface="Liberation Mono"/>
              </a:rPr>
              <a:t>.</a:t>
            </a:r>
            <a:endParaRPr lang="en-US" sz="28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3"/>
          <p:cNvGrpSpPr>
            <a:grpSpLocks/>
          </p:cNvGrpSpPr>
          <p:nvPr/>
        </p:nvGrpSpPr>
        <p:grpSpPr bwMode="auto">
          <a:xfrm>
            <a:off x="192088" y="168275"/>
            <a:ext cx="7677150" cy="461963"/>
            <a:chOff x="191344" y="168276"/>
            <a:chExt cx="7677150" cy="461962"/>
          </a:xfrm>
        </p:grpSpPr>
        <p:sp>
          <p:nvSpPr>
            <p:cNvPr id="57354" name="Rectangle 3"/>
            <p:cNvSpPr>
              <a:spLocks noChangeArrowheads="1"/>
            </p:cNvSpPr>
            <p:nvPr/>
          </p:nvSpPr>
          <p:spPr bwMode="auto">
            <a:xfrm>
              <a:off x="191344" y="168276"/>
              <a:ext cx="7677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2060"/>
                  </a:solidFill>
                  <a:latin typeface="Verdana" panose="020B0604030504040204" pitchFamily="34" charset="0"/>
                </a:rPr>
                <a:t>     Tìm hiểu vai trò của TV trong tự nhiên</a:t>
              </a:r>
              <a:endParaRPr lang="en-US" altLang="en-US" sz="2400">
                <a:solidFill>
                  <a:srgbClr val="002060"/>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223094" y="244476"/>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347" name="Group 6"/>
          <p:cNvGrpSpPr>
            <a:grpSpLocks/>
          </p:cNvGrpSpPr>
          <p:nvPr/>
        </p:nvGrpSpPr>
        <p:grpSpPr bwMode="auto">
          <a:xfrm>
            <a:off x="446088" y="1654175"/>
            <a:ext cx="11266487" cy="2813050"/>
            <a:chOff x="636986" y="974498"/>
            <a:chExt cx="10870920" cy="2708502"/>
          </a:xfrm>
        </p:grpSpPr>
        <p:pic>
          <p:nvPicPr>
            <p:cNvPr id="57352" name="Picture 13" descr="Trả lời câu hỏi thảo luận 4 trang 134 SGK KHTN 6 Chân trời sáng tạo | KHTN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86" y="974498"/>
              <a:ext cx="10870920" cy="265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111988" y="3348259"/>
              <a:ext cx="719929" cy="33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180975" y="557213"/>
            <a:ext cx="10987088" cy="1069975"/>
            <a:chOff x="148381" y="3368114"/>
            <a:chExt cx="10988179" cy="1068998"/>
          </a:xfrm>
        </p:grpSpPr>
        <p:sp>
          <p:nvSpPr>
            <p:cNvPr id="57350" name="TextBox 14"/>
            <p:cNvSpPr txBox="1">
              <a:spLocks noChangeArrowheads="1"/>
            </p:cNvSpPr>
            <p:nvPr/>
          </p:nvSpPr>
          <p:spPr bwMode="auto">
            <a:xfrm>
              <a:off x="233113" y="3606115"/>
              <a:ext cx="1090344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FF0000"/>
                  </a:solidFill>
                </a:rPr>
                <a:t>        </a:t>
              </a:r>
              <a:r>
                <a:rPr lang="vi-VN" altLang="en-US" sz="2400" b="1">
                  <a:solidFill>
                    <a:srgbClr val="FF0000"/>
                  </a:solidFill>
                </a:rPr>
                <a:t>Điều gì xảy ra với các sinh vật trong chuỗi thức ăn hình 29.2 nếu số lượng loài cỏ bị giảm đi đáng kể?</a:t>
              </a:r>
            </a:p>
          </p:txBody>
        </p:sp>
        <p:sp>
          <p:nvSpPr>
            <p:cNvPr id="57351" name="Oval 13"/>
            <p:cNvSpPr>
              <a:spLocks noChangeArrowheads="1"/>
            </p:cNvSpPr>
            <p:nvPr/>
          </p:nvSpPr>
          <p:spPr bwMode="auto">
            <a:xfrm>
              <a:off x="148381" y="3368114"/>
              <a:ext cx="774700" cy="603250"/>
            </a:xfrm>
            <a:prstGeom prst="ellipse">
              <a:avLst/>
            </a:prstGeom>
            <a:blipFill dpi="0" rotWithShape="1">
              <a:blip r:embed="rId3"/>
              <a:srcRect/>
              <a:stretch>
                <a:fillRect/>
              </a:stretch>
            </a:blipFill>
            <a:ln w="12700" algn="ctr">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  </a:t>
              </a:r>
            </a:p>
          </p:txBody>
        </p:sp>
      </p:grpSp>
      <p:sp>
        <p:nvSpPr>
          <p:cNvPr id="16" name="TextBox 15"/>
          <p:cNvSpPr txBox="1"/>
          <p:nvPr/>
        </p:nvSpPr>
        <p:spPr>
          <a:xfrm>
            <a:off x="452438" y="4470400"/>
            <a:ext cx="11115675" cy="1384300"/>
          </a:xfrm>
          <a:prstGeom prst="rect">
            <a:avLst/>
          </a:prstGeom>
          <a:solidFill>
            <a:schemeClr val="accent4">
              <a:lumMod val="20000"/>
              <a:lumOff val="80000"/>
            </a:schemeClr>
          </a:solidFill>
          <a:ln>
            <a:noFill/>
          </a:ln>
        </p:spPr>
        <p:txBody>
          <a:bodyPr>
            <a:spAutoFit/>
          </a:bodyPr>
          <a:lstStyle/>
          <a:p>
            <a:pPr>
              <a:spcBef>
                <a:spcPts val="0"/>
              </a:spcBef>
              <a:spcAft>
                <a:spcPts val="0"/>
              </a:spcAft>
              <a:defRPr/>
            </a:pPr>
            <a:r>
              <a:rPr lang="en-US" sz="2800" b="1">
                <a:solidFill>
                  <a:srgbClr val="002060"/>
                </a:solidFill>
                <a:latin typeface="Times New Roman" panose="02020603050405020304" pitchFamily="18" charset="0"/>
                <a:ea typeface="Liberation Mono"/>
                <a:cs typeface="Liberation Mono"/>
              </a:rPr>
              <a:t>   Số </a:t>
            </a:r>
            <a:r>
              <a:rPr lang="en-US" sz="2800" b="1" dirty="0" err="1">
                <a:solidFill>
                  <a:srgbClr val="002060"/>
                </a:solidFill>
                <a:latin typeface="Times New Roman" panose="02020603050405020304" pitchFamily="18" charset="0"/>
                <a:ea typeface="Liberation Mono"/>
                <a:cs typeface="Liberation Mono"/>
              </a:rPr>
              <a:t>lượng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cỏ</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giảm</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kéo</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theo</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số</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lượng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châu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chấu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sẽ</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bị</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giảm</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đáng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kể</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dẫn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đến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số</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lượng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các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sinh</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vật</a:t>
            </a:r>
            <a:r>
              <a:rPr lang="en-US" sz="2800" b="1" dirty="0">
                <a:solidFill>
                  <a:srgbClr val="002060"/>
                </a:solidFill>
                <a:latin typeface="Times New Roman" panose="02020603050405020304" pitchFamily="18" charset="0"/>
                <a:ea typeface="Liberation Mono"/>
                <a:cs typeface="Liberation Mono"/>
              </a:rPr>
              <a:t> ở </a:t>
            </a:r>
            <a:r>
              <a:rPr lang="en-US" sz="2800" b="1" dirty="0" err="1">
                <a:solidFill>
                  <a:srgbClr val="002060"/>
                </a:solidFill>
                <a:latin typeface="Times New Roman" panose="02020603050405020304" pitchFamily="18" charset="0"/>
                <a:ea typeface="Liberation Mono"/>
                <a:cs typeface="Liberation Mono"/>
              </a:rPr>
              <a:t>các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mắt</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xích</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phía</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sau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là</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ếch</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rắn</a:t>
            </a:r>
            <a:r>
              <a:rPr lang="en-US" sz="2800" b="1" dirty="0">
                <a:solidFill>
                  <a:srgbClr val="002060"/>
                </a:solidFill>
                <a:latin typeface="Times New Roman" panose="02020603050405020304" pitchFamily="18" charset="0"/>
                <a:ea typeface="Liberation Mono"/>
                <a:cs typeface="Liberation Mono"/>
              </a:rPr>
              <a:t>, ... </a:t>
            </a:r>
            <a:r>
              <a:rPr lang="en-US" sz="2800" b="1" dirty="0" err="1">
                <a:solidFill>
                  <a:srgbClr val="002060"/>
                </a:solidFill>
                <a:latin typeface="Times New Roman" panose="02020603050405020304" pitchFamily="18" charset="0"/>
                <a:ea typeface="Liberation Mono"/>
                <a:cs typeface="Liberation Mono"/>
              </a:rPr>
              <a:t>cũng</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bị</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giảm</a:t>
            </a:r>
            <a:r>
              <a:rPr lang="en-US" sz="2800" b="1" dirty="0">
                <a:solidFill>
                  <a:srgbClr val="002060"/>
                </a:solidFill>
                <a:latin typeface="Times New Roman" panose="02020603050405020304" pitchFamily="18" charset="0"/>
                <a:ea typeface="Liberation Mono"/>
                <a:cs typeface="Liberation Mono"/>
              </a:rPr>
              <a:t>. Do </a:t>
            </a:r>
            <a:r>
              <a:rPr lang="en-US" sz="2800" b="1" dirty="0" err="1">
                <a:solidFill>
                  <a:srgbClr val="002060"/>
                </a:solidFill>
                <a:latin typeface="Times New Roman" panose="02020603050405020304" pitchFamily="18" charset="0"/>
                <a:ea typeface="Liberation Mono"/>
                <a:cs typeface="Liberation Mono"/>
              </a:rPr>
              <a:t>thiếu</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thức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ăn</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các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sinh</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vật</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sẽ</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đi</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tìm</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thức</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ăn</a:t>
            </a:r>
            <a:r>
              <a:rPr lang="en-US" sz="2800" b="1" dirty="0">
                <a:solidFill>
                  <a:srgbClr val="002060"/>
                </a:solidFill>
                <a:latin typeface="Times New Roman" panose="02020603050405020304" pitchFamily="18" charset="0"/>
                <a:ea typeface="Liberation Mono"/>
                <a:cs typeface="Liberation Mono"/>
              </a:rPr>
              <a:t> ở </a:t>
            </a:r>
            <a:r>
              <a:rPr lang="en-US" sz="2800" b="1" dirty="0" err="1">
                <a:solidFill>
                  <a:srgbClr val="002060"/>
                </a:solidFill>
                <a:latin typeface="Times New Roman" panose="02020603050405020304" pitchFamily="18" charset="0"/>
                <a:ea typeface="Liberation Mono"/>
                <a:cs typeface="Liberation Mono"/>
              </a:rPr>
              <a:t>nơi</a:t>
            </a:r>
            <a:r>
              <a:rPr lang="en-US" sz="2800" b="1" dirty="0">
                <a:solidFill>
                  <a:srgbClr val="002060"/>
                </a:solidFill>
                <a:latin typeface="Times New Roman" panose="02020603050405020304" pitchFamily="18" charset="0"/>
                <a:ea typeface="Liberation Mono"/>
                <a:cs typeface="Liberation Mono"/>
              </a:rPr>
              <a:t> </a:t>
            </a:r>
            <a:r>
              <a:rPr lang="en-US" sz="2800" b="1" dirty="0" err="1">
                <a:solidFill>
                  <a:srgbClr val="002060"/>
                </a:solidFill>
                <a:latin typeface="Times New Roman" panose="02020603050405020304" pitchFamily="18" charset="0"/>
                <a:ea typeface="Liberation Mono"/>
                <a:cs typeface="Liberation Mono"/>
              </a:rPr>
              <a:t>khác</a:t>
            </a:r>
            <a:r>
              <a:rPr lang="en-US" sz="2800" b="1" dirty="0">
                <a:solidFill>
                  <a:srgbClr val="002060"/>
                </a:solidFill>
                <a:latin typeface="Times New Roman" panose="02020603050405020304" pitchFamily="18" charset="0"/>
                <a:ea typeface="Liberation Mono"/>
                <a:cs typeface="Liberation Mono"/>
              </a:rPr>
              <a:t>.</a:t>
            </a:r>
            <a:endParaRPr lang="en-US" sz="2800" b="1" dirty="0">
              <a:solidFill>
                <a:srgbClr val="002060"/>
              </a:solidFill>
              <a:latin typeface="Liberation Mono"/>
              <a:ea typeface="Liberation Mono"/>
              <a:cs typeface="Liberation Mono"/>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950" y="1704975"/>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7408" y="764704"/>
            <a:ext cx="4265078"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2</a:t>
            </a:r>
            <a:r>
              <a:rPr lang="en-US" sz="2400" b="1">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 </a:t>
            </a:r>
            <a:r>
              <a:rPr lang="en-US" sz="2400" b="1" u="sng">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VAI TRÒ CỦA THỰC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551384" y="1797596"/>
            <a:ext cx="11512550" cy="2169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3200" b="1" dirty="0">
                <a:solidFill>
                  <a:srgbClr val="0000FF"/>
                </a:solidFill>
              </a:rPr>
              <a:t>-</a:t>
            </a:r>
            <a:r>
              <a:rPr lang="en-US" sz="3200" b="1" dirty="0" err="1">
                <a:solidFill>
                  <a:srgbClr val="0000FF"/>
                </a:solidFill>
              </a:rPr>
              <a:t>Trong</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thức</a:t>
            </a:r>
            <a:r>
              <a:rPr lang="en-US" sz="3200" b="1" dirty="0">
                <a:solidFill>
                  <a:srgbClr val="0000FF"/>
                </a:solidFill>
              </a:rPr>
              <a:t> </a:t>
            </a:r>
            <a:r>
              <a:rPr lang="en-US" sz="3200" b="1" dirty="0" err="1">
                <a:solidFill>
                  <a:srgbClr val="0000FF"/>
                </a:solidFill>
              </a:rPr>
              <a:t>ăn</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nhiều</a:t>
            </a:r>
            <a:r>
              <a:rPr lang="en-US" sz="3200" b="1" dirty="0">
                <a:solidFill>
                  <a:srgbClr val="0000FF"/>
                </a:solidFill>
              </a:rPr>
              <a:t> </a:t>
            </a:r>
            <a:r>
              <a:rPr lang="en-US" sz="3200" b="1" dirty="0" err="1">
                <a:solidFill>
                  <a:srgbClr val="0000FF"/>
                </a:solidFill>
              </a:rPr>
              <a:t>loài</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r>
              <a:rPr lang="en-US" sz="3200" b="1" dirty="0" err="1">
                <a:solidFill>
                  <a:srgbClr val="0000FF"/>
                </a:solidFill>
              </a:rPr>
              <a:t>khác</a:t>
            </a:r>
            <a:r>
              <a:rPr lang="en-US" sz="3200" b="1" dirty="0">
                <a:solidFill>
                  <a:srgbClr val="0000FF"/>
                </a:solidFill>
              </a:rPr>
              <a:t>.</a:t>
            </a:r>
          </a:p>
          <a:p>
            <a:pPr>
              <a:lnSpc>
                <a:spcPct val="150000"/>
              </a:lnSpc>
              <a:defRPr/>
            </a:pPr>
            <a:r>
              <a:rPr lang="en-US" sz="3200" b="1" dirty="0">
                <a:solidFill>
                  <a:srgbClr val="0000FF"/>
                </a:solidFill>
              </a:rPr>
              <a:t>-</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r>
              <a:rPr lang="en-US" sz="3200" b="1" dirty="0" err="1">
                <a:solidFill>
                  <a:srgbClr val="0000FF"/>
                </a:solidFill>
              </a:rPr>
              <a:t>cung</a:t>
            </a:r>
            <a:r>
              <a:rPr lang="en-US" sz="3200" b="1" dirty="0">
                <a:solidFill>
                  <a:srgbClr val="0000FF"/>
                </a:solidFill>
              </a:rPr>
              <a:t> </a:t>
            </a:r>
            <a:r>
              <a:rPr lang="en-US" sz="3200" b="1" dirty="0" err="1">
                <a:solidFill>
                  <a:srgbClr val="0000FF"/>
                </a:solidFill>
              </a:rPr>
              <a:t>cấp</a:t>
            </a:r>
            <a:r>
              <a:rPr lang="en-US" sz="3200" b="1" dirty="0">
                <a:solidFill>
                  <a:srgbClr val="0000FF"/>
                </a:solidFill>
              </a:rPr>
              <a:t> </a:t>
            </a:r>
            <a:r>
              <a:rPr lang="en-US" sz="3200" b="1" dirty="0" err="1">
                <a:solidFill>
                  <a:srgbClr val="0000FF"/>
                </a:solidFill>
              </a:rPr>
              <a:t>nơi</a:t>
            </a:r>
            <a:r>
              <a:rPr lang="en-US" sz="3200" b="1" dirty="0">
                <a:solidFill>
                  <a:srgbClr val="0000FF"/>
                </a:solidFill>
              </a:rPr>
              <a:t> ở, </a:t>
            </a:r>
            <a:r>
              <a:rPr lang="en-US" sz="3200" b="1" dirty="0" err="1">
                <a:solidFill>
                  <a:srgbClr val="0000FF"/>
                </a:solidFill>
              </a:rPr>
              <a:t>nơi</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sản</a:t>
            </a:r>
            <a:r>
              <a:rPr lang="en-US" sz="3200" b="1" dirty="0">
                <a:solidFill>
                  <a:srgbClr val="0000FF"/>
                </a:solidFill>
              </a:rPr>
              <a:t> </a:t>
            </a:r>
            <a:r>
              <a:rPr lang="en-US" sz="3200" b="1" dirty="0" err="1">
                <a:solidFill>
                  <a:srgbClr val="0000FF"/>
                </a:solidFill>
              </a:rPr>
              <a:t>cho</a:t>
            </a:r>
            <a:r>
              <a:rPr lang="en-US" sz="3200" b="1" dirty="0">
                <a:solidFill>
                  <a:srgbClr val="0000FF"/>
                </a:solidFill>
              </a:rPr>
              <a:t> </a:t>
            </a:r>
            <a:r>
              <a:rPr lang="en-US" sz="3200" b="1" dirty="0" err="1">
                <a:solidFill>
                  <a:srgbClr val="0000FF"/>
                </a:solidFill>
              </a:rPr>
              <a:t>nhiều</a:t>
            </a:r>
            <a:r>
              <a:rPr lang="en-US" sz="3200" b="1" dirty="0">
                <a:solidFill>
                  <a:srgbClr val="0000FF"/>
                </a:solidFill>
              </a:rPr>
              <a:t> </a:t>
            </a:r>
            <a:r>
              <a:rPr lang="en-US" sz="3200" b="1" dirty="0" err="1">
                <a:solidFill>
                  <a:srgbClr val="0000FF"/>
                </a:solidFill>
              </a:rPr>
              <a:t>loài</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1" name="Rectangle 4"/>
          <p:cNvSpPr>
            <a:spLocks noChangeArrowheads="1"/>
          </p:cNvSpPr>
          <p:nvPr/>
        </p:nvSpPr>
        <p:spPr bwMode="auto">
          <a:xfrm>
            <a:off x="8399463" y="444500"/>
            <a:ext cx="3600450" cy="3416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B050"/>
                </a:solidFill>
              </a:rPr>
              <a:t>5. </a:t>
            </a:r>
            <a:r>
              <a:rPr lang="vi-VN" altLang="en-US" sz="2400" b="1">
                <a:solidFill>
                  <a:srgbClr val="FF0000"/>
                </a:solidFill>
              </a:rPr>
              <a:t>Quan sát hình 29.4, hãy cho biết hàm lượng khí carbon dioxide và oxygen trong không khí được cân bằng như thế nào? Từ đó, hãy nêu vai trò của thực vật trong điều hòa khí hậu.</a:t>
            </a:r>
            <a:endParaRPr lang="en-US" altLang="vi-VN" sz="2400" b="1">
              <a:solidFill>
                <a:srgbClr val="FF0000"/>
              </a:solidFill>
            </a:endParaRPr>
          </a:p>
        </p:txBody>
      </p:sp>
      <p:grpSp>
        <p:nvGrpSpPr>
          <p:cNvPr id="59396" name="Group 1"/>
          <p:cNvGrpSpPr>
            <a:grpSpLocks/>
          </p:cNvGrpSpPr>
          <p:nvPr/>
        </p:nvGrpSpPr>
        <p:grpSpPr bwMode="auto">
          <a:xfrm>
            <a:off x="115888" y="144463"/>
            <a:ext cx="6775450" cy="400050"/>
            <a:chOff x="115655" y="144670"/>
            <a:chExt cx="6775683" cy="400050"/>
          </a:xfrm>
        </p:grpSpPr>
        <p:sp>
          <p:nvSpPr>
            <p:cNvPr id="59401" name="Rectangle 3"/>
            <p:cNvSpPr>
              <a:spLocks noChangeArrowheads="1"/>
            </p:cNvSpPr>
            <p:nvPr/>
          </p:nvSpPr>
          <p:spPr bwMode="auto">
            <a:xfrm>
              <a:off x="561742" y="144670"/>
              <a:ext cx="632959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latin typeface="Verdana" panose="020B0604030504040204" pitchFamily="34" charset="0"/>
                </a:rPr>
                <a:t>Tìm hiểu vai trò của TV với vấn đề BVMT</a:t>
              </a:r>
              <a:endParaRPr lang="en-US" altLang="en-US" sz="2000">
                <a:latin typeface="Times New Roman" panose="02020603050405020304" pitchFamily="18" charset="0"/>
                <a:cs typeface="Times New Roman" panose="02020603050405020304" pitchFamily="18" charset="0"/>
              </a:endParaRPr>
            </a:p>
          </p:txBody>
        </p:sp>
        <p:sp>
          <p:nvSpPr>
            <p:cNvPr id="10" name="Right Arrow 9"/>
            <p:cNvSpPr/>
            <p:nvPr/>
          </p:nvSpPr>
          <p:spPr>
            <a:xfrm>
              <a:off x="115655" y="209757"/>
              <a:ext cx="446102"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3"/>
          <p:cNvGrpSpPr>
            <a:grpSpLocks/>
          </p:cNvGrpSpPr>
          <p:nvPr/>
        </p:nvGrpSpPr>
        <p:grpSpPr bwMode="auto">
          <a:xfrm>
            <a:off x="28575" y="588963"/>
            <a:ext cx="8183563" cy="3600450"/>
            <a:chOff x="-1" y="504024"/>
            <a:chExt cx="8472265" cy="4666968"/>
          </a:xfrm>
        </p:grpSpPr>
        <p:pic>
          <p:nvPicPr>
            <p:cNvPr id="59399" name="Picture 10" descr="Thực vật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1449"/>
              <a:ext cx="8472263" cy="465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02089" y="504024"/>
              <a:ext cx="1170175" cy="134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Content Placeholder 2"/>
          <p:cNvSpPr>
            <a:spLocks noGrp="1" noChangeArrowheads="1"/>
          </p:cNvSpPr>
          <p:nvPr>
            <p:ph idx="1"/>
          </p:nvPr>
        </p:nvSpPr>
        <p:spPr>
          <a:xfrm>
            <a:off x="263525" y="4098925"/>
            <a:ext cx="11736388" cy="2808288"/>
          </a:xfrm>
        </p:spPr>
        <p:txBody>
          <a:bodyPr/>
          <a:lstStyle/>
          <a:p>
            <a:pPr marL="0" indent="0" eaLnBrk="1" hangingPunct="1">
              <a:buFont typeface="Wingdings 3" panose="05040102010807070707" pitchFamily="18" charset="2"/>
              <a:buNone/>
              <a:defRPr/>
            </a:pP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Thực</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vật</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quang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hợp</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sẽ</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lấy</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cacbon</a:t>
            </a:r>
            <a:r>
              <a:rPr lang="en-US" altLang="en-US" sz="2800" dirty="0">
                <a:solidFill>
                  <a:srgbClr val="003366"/>
                </a:solidFill>
                <a:latin typeface="Times New Roman" panose="02020603050405020304" pitchFamily="18" charset="0"/>
                <a:cs typeface="Times New Roman" panose="02020603050405020304" pitchFamily="18" charset="0"/>
              </a:rPr>
              <a:t> dioxide </a:t>
            </a:r>
            <a:r>
              <a:rPr lang="en-US" altLang="en-US" sz="2800" dirty="0" err="1">
                <a:solidFill>
                  <a:srgbClr val="003366"/>
                </a:solidFill>
                <a:latin typeface="Times New Roman" panose="02020603050405020304" pitchFamily="18" charset="0"/>
                <a:cs typeface="Times New Roman" panose="02020603050405020304" pitchFamily="18" charset="0"/>
              </a:rPr>
              <a:t>để</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tổng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hợp</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chất</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hữu</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cơ</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đồng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thời</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giải</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phóng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 oxygen </a:t>
            </a:r>
            <a:r>
              <a:rPr lang="en-US" altLang="en-US" sz="2800" dirty="0" err="1">
                <a:solidFill>
                  <a:srgbClr val="003366"/>
                </a:solidFill>
                <a:latin typeface="Times New Roman" panose="02020603050405020304" pitchFamily="18" charset="0"/>
                <a:cs typeface="Times New Roman" panose="02020603050405020304" pitchFamily="18" charset="0"/>
              </a:rPr>
              <a:t>vào</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không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a:t>
            </a:r>
          </a:p>
          <a:p>
            <a:pPr marL="0" indent="0" eaLnBrk="1" hangingPunct="1">
              <a:buFont typeface="Wingdings 3" panose="05040102010807070707" pitchFamily="18" charset="2"/>
              <a:buNone/>
              <a:defRPr/>
            </a:pP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Động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vật</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và</a:t>
            </a:r>
            <a:r>
              <a:rPr lang="en-US" altLang="en-US" sz="2800" dirty="0">
                <a:solidFill>
                  <a:srgbClr val="003366"/>
                </a:solidFill>
                <a:latin typeface="Times New Roman" panose="02020603050405020304" pitchFamily="18" charset="0"/>
                <a:cs typeface="Times New Roman" panose="02020603050405020304" pitchFamily="18" charset="0"/>
              </a:rPr>
              <a:t> con </a:t>
            </a:r>
            <a:r>
              <a:rPr lang="en-US" altLang="en-US" sz="2800" dirty="0" err="1">
                <a:solidFill>
                  <a:srgbClr val="003366"/>
                </a:solidFill>
                <a:latin typeface="Times New Roman" panose="02020603050405020304" pitchFamily="18" charset="0"/>
                <a:cs typeface="Times New Roman" panose="02020603050405020304" pitchFamily="18" charset="0"/>
              </a:rPr>
              <a:t>người</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sử</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dụng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 oxygen </a:t>
            </a:r>
            <a:r>
              <a:rPr lang="en-US" altLang="en-US" sz="2800" dirty="0" err="1">
                <a:solidFill>
                  <a:srgbClr val="003366"/>
                </a:solidFill>
                <a:latin typeface="Times New Roman" panose="02020603050405020304" pitchFamily="18" charset="0"/>
                <a:cs typeface="Times New Roman" panose="02020603050405020304" pitchFamily="18" charset="0"/>
              </a:rPr>
              <a:t>cho</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hô</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hấp</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và</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giải</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phóng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cacbon</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dioxit</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vào</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trong</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khí</a:t>
            </a:r>
            <a:r>
              <a:rPr lang="en-US" altLang="en-US" sz="2800" dirty="0">
                <a:solidFill>
                  <a:srgbClr val="003366"/>
                </a:solidFill>
                <a:latin typeface="Times New Roman" panose="02020603050405020304" pitchFamily="18" charset="0"/>
                <a:cs typeface="Times New Roman" panose="02020603050405020304" pitchFamily="18" charset="0"/>
              </a:rPr>
              <a:t> </a:t>
            </a:r>
            <a:r>
              <a:rPr lang="en-US" altLang="en-US" sz="2800" dirty="0" err="1">
                <a:solidFill>
                  <a:srgbClr val="003366"/>
                </a:solidFill>
                <a:latin typeface="Times New Roman" panose="02020603050405020304" pitchFamily="18" charset="0"/>
                <a:cs typeface="Times New Roman" panose="02020603050405020304" pitchFamily="18" charset="0"/>
              </a:rPr>
              <a:t>quyển</a:t>
            </a:r>
            <a:r>
              <a:rPr lang="en-US" altLang="en-US" sz="2800" dirty="0">
                <a:solidFill>
                  <a:srgbClr val="003366"/>
                </a:solidFill>
                <a:latin typeface="Times New Roman" panose="02020603050405020304" pitchFamily="18" charset="0"/>
                <a:cs typeface="Times New Roman" panose="02020603050405020304" pitchFamily="18" charset="0"/>
              </a:rPr>
              <a:t>.</a:t>
            </a:r>
          </a:p>
          <a:p>
            <a:pPr marL="0">
              <a:spcBef>
                <a:spcPts val="0"/>
              </a:spcBef>
              <a:spcAft>
                <a:spcPts val="0"/>
              </a:spcAft>
              <a:defRPr/>
            </a:pPr>
            <a:r>
              <a:rPr lang="en-US" sz="2800" dirty="0" err="1">
                <a:solidFill>
                  <a:srgbClr val="003366"/>
                </a:solidFill>
                <a:latin typeface="Times New Roman" panose="02020603050405020304" pitchFamily="18" charset="0"/>
                <a:ea typeface="Liberation Mono"/>
                <a:cs typeface="Liberation Mono"/>
              </a:rPr>
              <a:t>Quá</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trình</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lặp</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đi</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lặp</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lại</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tuần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hoàn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sẽ</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làm</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cân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bằng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hàm</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lượng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khí</a:t>
            </a:r>
            <a:r>
              <a:rPr lang="en-US" sz="2800" dirty="0">
                <a:solidFill>
                  <a:srgbClr val="003366"/>
                </a:solidFill>
                <a:latin typeface="Times New Roman" panose="02020603050405020304" pitchFamily="18" charset="0"/>
                <a:ea typeface="Liberation Mono"/>
                <a:cs typeface="Liberation Mono"/>
              </a:rPr>
              <a:t> oxygen </a:t>
            </a:r>
            <a:r>
              <a:rPr lang="en-US" sz="2800" dirty="0" err="1">
                <a:solidFill>
                  <a:srgbClr val="003366"/>
                </a:solidFill>
                <a:latin typeface="Times New Roman" panose="02020603050405020304" pitchFamily="18" charset="0"/>
                <a:ea typeface="Liberation Mono"/>
                <a:cs typeface="Liberation Mono"/>
              </a:rPr>
              <a:t>và</a:t>
            </a:r>
            <a:r>
              <a:rPr lang="en-US" sz="2800" dirty="0">
                <a:solidFill>
                  <a:srgbClr val="003366"/>
                </a:solidFill>
                <a:latin typeface="Times New Roman" panose="02020603050405020304" pitchFamily="18" charset="0"/>
                <a:ea typeface="Liberation Mono"/>
                <a:cs typeface="Liberation Mono"/>
              </a:rPr>
              <a:t> carbon dioxide </a:t>
            </a:r>
            <a:r>
              <a:rPr lang="en-US" sz="2800" dirty="0" err="1">
                <a:solidFill>
                  <a:srgbClr val="003366"/>
                </a:solidFill>
                <a:latin typeface="Times New Roman" panose="02020603050405020304" pitchFamily="18" charset="0"/>
                <a:ea typeface="Liberation Mono"/>
                <a:cs typeface="Liberation Mono"/>
              </a:rPr>
              <a:t>trong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không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khí</a:t>
            </a:r>
            <a:endParaRPr lang="en-US" sz="2800" dirty="0">
              <a:solidFill>
                <a:srgbClr val="003366"/>
              </a:solidFill>
              <a:latin typeface="Liberation Mono"/>
              <a:ea typeface="Liberation Mono"/>
              <a:cs typeface="Liberation Mono"/>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Effect transition="in" filter="box(in)">
                                      <p:cBhvr>
                                        <p:cTn id="12" dur="500"/>
                                        <p:tgtEl>
                                          <p:spTgt spid="194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arn(inVertical)">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561975" y="144463"/>
            <a:ext cx="632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latin typeface="Verdana" panose="020B0604030504040204" pitchFamily="34" charset="0"/>
              </a:rPr>
              <a:t>Tìm hiểu vai trò của TV với vấn đề BVMT</a:t>
            </a:r>
            <a:endParaRPr lang="en-US" altLang="en-US" sz="2000">
              <a:latin typeface="Times New Roman" panose="02020603050405020304" pitchFamily="18" charset="0"/>
              <a:cs typeface="Times New Roman" panose="02020603050405020304" pitchFamily="18" charset="0"/>
            </a:endParaRPr>
          </a:p>
        </p:txBody>
      </p:sp>
      <p:sp>
        <p:nvSpPr>
          <p:cNvPr id="6" name="Right Arrow 5"/>
          <p:cNvSpPr/>
          <p:nvPr/>
        </p:nvSpPr>
        <p:spPr>
          <a:xfrm>
            <a:off x="115888" y="209550"/>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0420" name="Group 6"/>
          <p:cNvGrpSpPr>
            <a:grpSpLocks/>
          </p:cNvGrpSpPr>
          <p:nvPr/>
        </p:nvGrpSpPr>
        <p:grpSpPr bwMode="auto">
          <a:xfrm>
            <a:off x="1055688" y="547688"/>
            <a:ext cx="9739312" cy="3889375"/>
            <a:chOff x="-1" y="504024"/>
            <a:chExt cx="8472265" cy="4666968"/>
          </a:xfrm>
        </p:grpSpPr>
        <p:pic>
          <p:nvPicPr>
            <p:cNvPr id="60422" name="Picture 10" descr="Thực vật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1449"/>
              <a:ext cx="8472263" cy="465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302581" y="504024"/>
              <a:ext cx="1169683" cy="1341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Rectangle 2"/>
          <p:cNvSpPr>
            <a:spLocks noChangeArrowheads="1"/>
          </p:cNvSpPr>
          <p:nvPr/>
        </p:nvSpPr>
        <p:spPr bwMode="auto">
          <a:xfrm>
            <a:off x="1271588" y="4351338"/>
            <a:ext cx="9648825" cy="2246312"/>
          </a:xfrm>
          <a:prstGeom prst="rect">
            <a:avLst/>
          </a:prstGeom>
          <a:solidFill>
            <a:srgbClr val="FFFF00"/>
          </a:solidFill>
          <a:ln w="9525">
            <a:solidFill>
              <a:srgbClr val="000000"/>
            </a:solidFill>
            <a:miter lim="800000"/>
            <a:headEnd/>
            <a:tailEnd/>
          </a:ln>
        </p:spPr>
        <p:txBody>
          <a:bodyP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a:solidFill>
                  <a:srgbClr val="003366"/>
                </a:solidFill>
                <a:latin typeface="Times New Roman" panose="02020603050405020304" pitchFamily="18" charset="0"/>
                <a:cs typeface="Times New Roman" panose="02020603050405020304" pitchFamily="18" charset="0"/>
              </a:rPr>
              <a:t>TV góp phần giữ cân bằng hàm lượng khí oxy và cacbonic trong không khí, điều hòa khí hậu. </a:t>
            </a:r>
          </a:p>
          <a:p>
            <a:pPr algn="just" eaLnBrk="1" hangingPunct="1"/>
            <a:r>
              <a:rPr lang="en-US" altLang="vi-VN" sz="2800">
                <a:solidFill>
                  <a:srgbClr val="003366"/>
                </a:solidFill>
                <a:latin typeface="Times New Roman" panose="02020603050405020304" pitchFamily="18" charset="0"/>
                <a:cs typeface="Times New Roman" panose="02020603050405020304" pitchFamily="18" charset="0"/>
              </a:rPr>
              <a:t>Rừng hoạt động và có chức năng giống với phổi của sinh vật nên rừng được ví là </a:t>
            </a:r>
            <a:r>
              <a:rPr lang="en-US" altLang="vi-VN" sz="2800" b="1">
                <a:solidFill>
                  <a:srgbClr val="003366"/>
                </a:solidFill>
                <a:latin typeface="Times New Roman" panose="02020603050405020304" pitchFamily="18" charset="0"/>
                <a:cs typeface="Times New Roman" panose="02020603050405020304" pitchFamily="18" charset="0"/>
              </a:rPr>
              <a:t>lá phổi xanh của trái đất. </a:t>
            </a:r>
            <a:r>
              <a:rPr lang="en-US" altLang="vi-VN" sz="2800">
                <a:solidFill>
                  <a:srgbClr val="003366"/>
                </a:solidFill>
                <a:latin typeface="Times New Roman" panose="02020603050405020304" pitchFamily="18" charset="0"/>
                <a:cs typeface="Times New Roman" panose="02020603050405020304" pitchFamily="18" charset="0"/>
              </a:rPr>
              <a:t>Không có rừng, sinh vật và con người sẽ không có đủ oxy để sống.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57" name="Rectangle 4"/>
          <p:cNvSpPr>
            <a:spLocks noChangeArrowheads="1"/>
          </p:cNvSpPr>
          <p:nvPr/>
        </p:nvSpPr>
        <p:spPr bwMode="auto">
          <a:xfrm>
            <a:off x="8097838" y="747713"/>
            <a:ext cx="3794125" cy="1570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B050"/>
                </a:solidFill>
              </a:rPr>
              <a:t>6. </a:t>
            </a:r>
            <a:r>
              <a:rPr lang="vi-VN" altLang="en-US" sz="2400" b="1">
                <a:solidFill>
                  <a:srgbClr val="FF0000"/>
                </a:solidFill>
              </a:rPr>
              <a:t>Quan sát hình 29.5, em hãy cho biết tại sao phải trồng cây gây rừng?</a:t>
            </a:r>
            <a:endParaRPr lang="en-US" altLang="vi-VN" sz="2400" b="1">
              <a:solidFill>
                <a:srgbClr val="FF0000"/>
              </a:solidFill>
            </a:endParaRPr>
          </a:p>
        </p:txBody>
      </p:sp>
      <p:sp>
        <p:nvSpPr>
          <p:cNvPr id="61444" name="Rectangle 3"/>
          <p:cNvSpPr>
            <a:spLocks noChangeArrowheads="1"/>
          </p:cNvSpPr>
          <p:nvPr/>
        </p:nvSpPr>
        <p:spPr bwMode="auto">
          <a:xfrm>
            <a:off x="561975" y="220663"/>
            <a:ext cx="632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latin typeface="Verdana" panose="020B0604030504040204" pitchFamily="34" charset="0"/>
              </a:rPr>
              <a:t>Tìm hiểu vai trò của TV với vấn đề BVMT</a:t>
            </a:r>
            <a:endParaRPr lang="en-US" altLang="en-US" sz="2000">
              <a:latin typeface="Times New Roman" panose="02020603050405020304" pitchFamily="18" charset="0"/>
              <a:cs typeface="Times New Roman" panose="02020603050405020304" pitchFamily="18" charset="0"/>
            </a:endParaRPr>
          </a:p>
        </p:txBody>
      </p:sp>
      <p:sp>
        <p:nvSpPr>
          <p:cNvPr id="9" name="Right Arrow 8"/>
          <p:cNvSpPr/>
          <p:nvPr/>
        </p:nvSpPr>
        <p:spPr>
          <a:xfrm>
            <a:off x="115888" y="285750"/>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9438"/>
            <a:ext cx="8097838" cy="62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097838" y="2317750"/>
            <a:ext cx="3794125" cy="4400550"/>
          </a:xfrm>
          <a:prstGeom prst="rect">
            <a:avLst/>
          </a:prstGeom>
          <a:solidFill>
            <a:schemeClr val="accent3">
              <a:lumMod val="20000"/>
              <a:lumOff val="80000"/>
            </a:schemeClr>
          </a:solidFill>
          <a:ln>
            <a:solidFill>
              <a:schemeClr val="tx1"/>
            </a:solidFill>
          </a:ln>
        </p:spPr>
        <p:txBody>
          <a:bodyPr>
            <a:spAutoFit/>
          </a:bodyPr>
          <a:lstStyle/>
          <a:p>
            <a:pPr>
              <a:spcBef>
                <a:spcPts val="0"/>
              </a:spcBef>
              <a:spcAft>
                <a:spcPts val="0"/>
              </a:spcAft>
              <a:defRPr/>
            </a:pPr>
            <a:r>
              <a:rPr lang="en-US" sz="2800">
                <a:solidFill>
                  <a:srgbClr val="003366"/>
                </a:solidFill>
                <a:latin typeface="Times New Roman" panose="02020603050405020304" pitchFamily="18" charset="0"/>
                <a:ea typeface="Liberation Mono"/>
                <a:cs typeface="Liberation Mono"/>
              </a:rPr>
              <a:t> Cây </a:t>
            </a:r>
            <a:r>
              <a:rPr lang="en-US" sz="2800" dirty="0" err="1">
                <a:solidFill>
                  <a:srgbClr val="003366"/>
                </a:solidFill>
                <a:latin typeface="Times New Roman" panose="02020603050405020304" pitchFamily="18" charset="0"/>
                <a:ea typeface="Liberation Mono"/>
                <a:cs typeface="Liberation Mono"/>
              </a:rPr>
              <a:t>có</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vai</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trò</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giữ</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đất</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giữ</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nước</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Rừng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nhiều</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cây</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xanh</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chức</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năng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này</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sẽ</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tăng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lên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Mất</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rừng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làm</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tăng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nguy</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cơ</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xảy</a:t>
            </a:r>
            <a:r>
              <a:rPr lang="en-US" sz="2800" dirty="0">
                <a:solidFill>
                  <a:srgbClr val="003366"/>
                </a:solidFill>
                <a:latin typeface="Times New Roman" panose="02020603050405020304" pitchFamily="18" charset="0"/>
                <a:ea typeface="Liberation Mono"/>
                <a:cs typeface="Liberation Mono"/>
              </a:rPr>
              <a:t> ra </a:t>
            </a:r>
            <a:r>
              <a:rPr lang="en-US" sz="2800" dirty="0" err="1">
                <a:solidFill>
                  <a:srgbClr val="003366"/>
                </a:solidFill>
                <a:latin typeface="Times New Roman" panose="02020603050405020304" pitchFamily="18" charset="0"/>
                <a:ea typeface="Liberation Mono"/>
                <a:cs typeface="Liberation Mono"/>
              </a:rPr>
              <a:t>sạt</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lở</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xói</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mòn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đất</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lũ</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lụt</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hạn</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hán</a:t>
            </a:r>
            <a:r>
              <a:rPr lang="en-US" sz="2800" dirty="0">
                <a:solidFill>
                  <a:srgbClr val="003366"/>
                </a:solidFill>
                <a:latin typeface="Times New Roman" panose="02020603050405020304" pitchFamily="18" charset="0"/>
                <a:ea typeface="Liberation Mono"/>
                <a:cs typeface="Liberation Mono"/>
              </a:rPr>
              <a:t>, ... Do </a:t>
            </a:r>
            <a:r>
              <a:rPr lang="en-US" sz="2800" dirty="0" err="1">
                <a:solidFill>
                  <a:srgbClr val="003366"/>
                </a:solidFill>
                <a:latin typeface="Times New Roman" panose="02020603050405020304" pitchFamily="18" charset="0"/>
                <a:ea typeface="Liberation Mono"/>
                <a:cs typeface="Liberation Mono"/>
              </a:rPr>
              <a:t>đó</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chúng</a:t>
            </a:r>
            <a:r>
              <a:rPr lang="en-US" sz="2800" dirty="0">
                <a:solidFill>
                  <a:srgbClr val="003366"/>
                </a:solidFill>
                <a:latin typeface="Times New Roman" panose="02020603050405020304" pitchFamily="18" charset="0"/>
                <a:ea typeface="Liberation Mono"/>
                <a:cs typeface="Liberation Mono"/>
              </a:rPr>
              <a:t> ta </a:t>
            </a:r>
            <a:r>
              <a:rPr lang="en-US" sz="2800" dirty="0" err="1">
                <a:solidFill>
                  <a:srgbClr val="003366"/>
                </a:solidFill>
                <a:latin typeface="Times New Roman" panose="02020603050405020304" pitchFamily="18" charset="0"/>
                <a:ea typeface="Liberation Mono"/>
                <a:cs typeface="Liberation Mono"/>
              </a:rPr>
              <a:t>phải</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tích</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cực</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bảo</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vệ</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rừng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trồng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cây</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gây</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rừng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hằng</a:t>
            </a:r>
            <a:r>
              <a:rPr lang="en-US" sz="2800" dirty="0">
                <a:solidFill>
                  <a:srgbClr val="003366"/>
                </a:solidFill>
                <a:latin typeface="Times New Roman" panose="02020603050405020304" pitchFamily="18" charset="0"/>
                <a:ea typeface="Liberation Mono"/>
                <a:cs typeface="Liberation Mono"/>
              </a:rPr>
              <a:t> </a:t>
            </a:r>
            <a:r>
              <a:rPr lang="en-US" sz="2800" dirty="0" err="1">
                <a:solidFill>
                  <a:srgbClr val="003366"/>
                </a:solidFill>
                <a:latin typeface="Times New Roman" panose="02020603050405020304" pitchFamily="18" charset="0"/>
                <a:ea typeface="Liberation Mono"/>
                <a:cs typeface="Liberation Mono"/>
              </a:rPr>
              <a:t>năm</a:t>
            </a:r>
            <a:r>
              <a:rPr lang="en-US" sz="2800" dirty="0">
                <a:solidFill>
                  <a:srgbClr val="003366"/>
                </a:solidFill>
                <a:latin typeface="Times New Roman" panose="02020603050405020304" pitchFamily="18" charset="0"/>
                <a:ea typeface="Liberation Mono"/>
                <a:cs typeface="Liberation Mono"/>
              </a:rPr>
              <a:t>.</a:t>
            </a:r>
            <a:endParaRPr lang="en-US" sz="2800" dirty="0">
              <a:solidFill>
                <a:srgbClr val="003366"/>
              </a:solidFill>
              <a:latin typeface="Liberation Mono"/>
              <a:ea typeface="Liberation Mono"/>
              <a:cs typeface="Liberation Mono"/>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22325" y="4437063"/>
            <a:ext cx="10585450" cy="1816100"/>
          </a:xfrm>
          <a:prstGeom prst="rect">
            <a:avLst/>
          </a:prstGeom>
          <a:solidFill>
            <a:schemeClr val="accent3">
              <a:lumMod val="20000"/>
              <a:lumOff val="80000"/>
            </a:schemeClr>
          </a:solidFill>
          <a:ln>
            <a:solidFill>
              <a:schemeClr val="tx1"/>
            </a:solidFill>
          </a:ln>
        </p:spPr>
        <p:txBody>
          <a:bodyPr>
            <a:spAutoFit/>
          </a:bodyPr>
          <a:lstStyle>
            <a:lvl1pPr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defRPr/>
            </a:pPr>
            <a:r>
              <a:rPr lang="en-US" altLang="vi-VN" sz="2800" dirty="0" err="1">
                <a:solidFill>
                  <a:srgbClr val="003366"/>
                </a:solidFill>
                <a:latin typeface="Times New Roman" panose="02020603050405020304" pitchFamily="18" charset="0"/>
                <a:cs typeface="Times New Roman" panose="02020603050405020304" pitchFamily="18" charset="0"/>
              </a:rPr>
              <a:t>Tốc</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độ</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dòng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chảy</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của</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nước</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mưa</a:t>
            </a:r>
            <a:r>
              <a:rPr lang="en-US" altLang="vi-VN" sz="2800" dirty="0">
                <a:solidFill>
                  <a:srgbClr val="003366"/>
                </a:solidFill>
                <a:latin typeface="Times New Roman" panose="02020603050405020304" pitchFamily="18" charset="0"/>
                <a:cs typeface="Times New Roman" panose="02020603050405020304" pitchFamily="18" charset="0"/>
              </a:rPr>
              <a:t> ở </a:t>
            </a:r>
            <a:r>
              <a:rPr lang="en-US" altLang="vi-VN" sz="2800" dirty="0" err="1">
                <a:solidFill>
                  <a:srgbClr val="003366"/>
                </a:solidFill>
                <a:latin typeface="Times New Roman" panose="02020603050405020304" pitchFamily="18" charset="0"/>
                <a:cs typeface="Times New Roman" panose="02020603050405020304" pitchFamily="18" charset="0"/>
              </a:rPr>
              <a:t>nơi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có</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rừng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chậm</a:t>
            </a:r>
            <a:r>
              <a:rPr lang="en-US" altLang="vi-VN" sz="2800" dirty="0">
                <a:solidFill>
                  <a:srgbClr val="003366"/>
                </a:solidFill>
                <a:latin typeface="Times New Roman" panose="02020603050405020304" pitchFamily="18" charset="0"/>
                <a:cs typeface="Times New Roman" panose="02020603050405020304" pitchFamily="18" charset="0"/>
              </a:rPr>
              <a:t> (0,6m</a:t>
            </a:r>
            <a:r>
              <a:rPr lang="en-US" altLang="vi-VN" sz="2800" baseline="30000" dirty="0">
                <a:solidFill>
                  <a:srgbClr val="003366"/>
                </a:solidFill>
                <a:latin typeface="Times New Roman" panose="02020603050405020304" pitchFamily="18" charset="0"/>
                <a:cs typeface="Times New Roman" panose="02020603050405020304" pitchFamily="18" charset="0"/>
              </a:rPr>
              <a:t>3</a:t>
            </a:r>
            <a:r>
              <a:rPr lang="en-US" altLang="vi-VN" sz="2800" dirty="0">
                <a:solidFill>
                  <a:srgbClr val="003366"/>
                </a:solidFill>
                <a:latin typeface="Times New Roman" panose="02020603050405020304" pitchFamily="18" charset="0"/>
                <a:cs typeface="Times New Roman" panose="02020603050405020304" pitchFamily="18" charset="0"/>
              </a:rPr>
              <a:t>/</a:t>
            </a:r>
            <a:r>
              <a:rPr lang="en-US" altLang="vi-VN" sz="2800" dirty="0" err="1">
                <a:solidFill>
                  <a:srgbClr val="003366"/>
                </a:solidFill>
                <a:latin typeface="Times New Roman" panose="02020603050405020304" pitchFamily="18" charset="0"/>
                <a:cs typeface="Times New Roman" panose="02020603050405020304" pitchFamily="18" charset="0"/>
              </a:rPr>
              <a:t>giây</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hơn</a:t>
            </a:r>
            <a:r>
              <a:rPr lang="en-US" altLang="vi-VN" sz="2800" dirty="0">
                <a:solidFill>
                  <a:srgbClr val="003366"/>
                </a:solidFill>
                <a:latin typeface="Times New Roman" panose="02020603050405020304" pitchFamily="18" charset="0"/>
                <a:cs typeface="Times New Roman" panose="02020603050405020304" pitchFamily="18" charset="0"/>
              </a:rPr>
              <a:t> so </a:t>
            </a:r>
            <a:r>
              <a:rPr lang="en-US" altLang="vi-VN" sz="2800" dirty="0" err="1">
                <a:solidFill>
                  <a:srgbClr val="003366"/>
                </a:solidFill>
                <a:latin typeface="Times New Roman" panose="02020603050405020304" pitchFamily="18" charset="0"/>
                <a:cs typeface="Times New Roman" panose="02020603050405020304" pitchFamily="18" charset="0"/>
              </a:rPr>
              <a:t>với</a:t>
            </a:r>
            <a:r>
              <a:rPr lang="en-US" altLang="vi-VN" sz="2800" dirty="0">
                <a:solidFill>
                  <a:srgbClr val="003366"/>
                </a:solidFill>
                <a:latin typeface="Times New Roman" panose="02020603050405020304" pitchFamily="18" charset="0"/>
                <a:cs typeface="Times New Roman" panose="02020603050405020304" pitchFamily="18" charset="0"/>
              </a:rPr>
              <a:t> ở </a:t>
            </a:r>
            <a:r>
              <a:rPr lang="en-US" altLang="vi-VN" sz="2800" dirty="0" err="1">
                <a:solidFill>
                  <a:srgbClr val="003366"/>
                </a:solidFill>
                <a:latin typeface="Times New Roman" panose="02020603050405020304" pitchFamily="18" charset="0"/>
                <a:cs typeface="Times New Roman" panose="02020603050405020304" pitchFamily="18" charset="0"/>
              </a:rPr>
              <a:t>nơi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đồi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trọc</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không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có</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rừng</a:t>
            </a:r>
            <a:r>
              <a:rPr lang="en-US" altLang="vi-VN" sz="2800" dirty="0">
                <a:solidFill>
                  <a:srgbClr val="003366"/>
                </a:solidFill>
                <a:latin typeface="Times New Roman" panose="02020603050405020304" pitchFamily="18" charset="0"/>
                <a:cs typeface="Times New Roman" panose="02020603050405020304" pitchFamily="18" charset="0"/>
              </a:rPr>
              <a:t>) (21m</a:t>
            </a:r>
            <a:r>
              <a:rPr lang="en-US" altLang="vi-VN" sz="2800" baseline="30000" dirty="0">
                <a:solidFill>
                  <a:srgbClr val="003366"/>
                </a:solidFill>
                <a:latin typeface="Times New Roman" panose="02020603050405020304" pitchFamily="18" charset="0"/>
                <a:cs typeface="Times New Roman" panose="02020603050405020304" pitchFamily="18" charset="0"/>
              </a:rPr>
              <a:t>3</a:t>
            </a:r>
            <a:r>
              <a:rPr lang="en-US" altLang="vi-VN" sz="2800" dirty="0">
                <a:solidFill>
                  <a:srgbClr val="003366"/>
                </a:solidFill>
                <a:latin typeface="Times New Roman" panose="02020603050405020304" pitchFamily="18" charset="0"/>
                <a:cs typeface="Times New Roman" panose="02020603050405020304" pitchFamily="18" charset="0"/>
              </a:rPr>
              <a:t>/</a:t>
            </a:r>
            <a:r>
              <a:rPr lang="en-US" altLang="vi-VN" sz="2800" dirty="0" err="1">
                <a:solidFill>
                  <a:srgbClr val="003366"/>
                </a:solidFill>
                <a:latin typeface="Times New Roman" panose="02020603050405020304" pitchFamily="18" charset="0"/>
                <a:cs typeface="Times New Roman" panose="02020603050405020304" pitchFamily="18" charset="0"/>
              </a:rPr>
              <a:t>giây</a:t>
            </a:r>
            <a:r>
              <a:rPr lang="en-US" altLang="vi-VN" sz="2800" dirty="0">
                <a:solidFill>
                  <a:srgbClr val="003366"/>
                </a:solidFill>
                <a:latin typeface="Times New Roman" panose="02020603050405020304" pitchFamily="18" charset="0"/>
                <a:cs typeface="Times New Roman" panose="02020603050405020304" pitchFamily="18" charset="0"/>
              </a:rPr>
              <a:t>). TV (</a:t>
            </a:r>
            <a:r>
              <a:rPr lang="en-US" altLang="vi-VN" sz="2800" dirty="0" err="1">
                <a:solidFill>
                  <a:srgbClr val="003366"/>
                </a:solidFill>
                <a:latin typeface="Times New Roman" panose="02020603050405020304" pitchFamily="18" charset="0"/>
                <a:cs typeface="Times New Roman" panose="02020603050405020304" pitchFamily="18" charset="0"/>
              </a:rPr>
              <a:t>rừng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có</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vai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trò</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chống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xói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mòn</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đất</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chống</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lũ</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lụt</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sạt</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lở</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đất</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hạn</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chế</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thiên</a:t>
            </a:r>
            <a:r>
              <a:rPr lang="en-US" altLang="vi-VN" sz="2800" dirty="0">
                <a:solidFill>
                  <a:srgbClr val="003366"/>
                </a:solidFill>
                <a:latin typeface="Times New Roman" panose="02020603050405020304" pitchFamily="18" charset="0"/>
                <a:cs typeface="Times New Roman" panose="02020603050405020304" pitchFamily="18" charset="0"/>
              </a:rPr>
              <a:t> tai, </a:t>
            </a:r>
            <a:r>
              <a:rPr lang="en-US" altLang="vi-VN" sz="2800" dirty="0" err="1">
                <a:solidFill>
                  <a:srgbClr val="003366"/>
                </a:solidFill>
                <a:latin typeface="Times New Roman" panose="02020603050405020304" pitchFamily="18" charset="0"/>
                <a:cs typeface="Times New Roman" panose="02020603050405020304" pitchFamily="18" charset="0"/>
              </a:rPr>
              <a:t>bảo</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vệ</a:t>
            </a:r>
            <a:r>
              <a:rPr lang="en-US" altLang="vi-VN" sz="2800" dirty="0">
                <a:solidFill>
                  <a:srgbClr val="003366"/>
                </a:solidFill>
                <a:latin typeface="Times New Roman" panose="02020603050405020304" pitchFamily="18" charset="0"/>
                <a:cs typeface="Times New Roman" panose="02020603050405020304" pitchFamily="18" charset="0"/>
              </a:rPr>
              <a:t> con </a:t>
            </a:r>
            <a:r>
              <a:rPr lang="en-US" altLang="vi-VN" sz="2800" dirty="0" err="1">
                <a:solidFill>
                  <a:srgbClr val="003366"/>
                </a:solidFill>
                <a:latin typeface="Times New Roman" panose="02020603050405020304" pitchFamily="18" charset="0"/>
                <a:cs typeface="Times New Roman" panose="02020603050405020304" pitchFamily="18" charset="0"/>
              </a:rPr>
              <a:t>người</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và</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các</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sinh</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vật</a:t>
            </a:r>
            <a:r>
              <a:rPr lang="en-US" altLang="vi-VN" sz="2800" dirty="0">
                <a:solidFill>
                  <a:srgbClr val="003366"/>
                </a:solidFill>
                <a:latin typeface="Times New Roman" panose="02020603050405020304" pitchFamily="18" charset="0"/>
                <a:cs typeface="Times New Roman" panose="02020603050405020304" pitchFamily="18" charset="0"/>
              </a:rPr>
              <a:t> </a:t>
            </a:r>
            <a:r>
              <a:rPr lang="en-US" altLang="vi-VN" sz="2800" dirty="0" err="1">
                <a:solidFill>
                  <a:srgbClr val="003366"/>
                </a:solidFill>
                <a:latin typeface="Times New Roman" panose="02020603050405020304" pitchFamily="18" charset="0"/>
                <a:cs typeface="Times New Roman" panose="02020603050405020304" pitchFamily="18" charset="0"/>
              </a:rPr>
              <a:t>khác</a:t>
            </a:r>
            <a:r>
              <a:rPr lang="en-US" altLang="vi-VN" sz="2800" dirty="0">
                <a:solidFill>
                  <a:srgbClr val="003366"/>
                </a:solidFill>
                <a:latin typeface="Times New Roman" panose="02020603050405020304" pitchFamily="18" charset="0"/>
                <a:cs typeface="Times New Roman" panose="02020603050405020304" pitchFamily="18" charset="0"/>
              </a:rPr>
              <a:t>.</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76250"/>
            <a:ext cx="11999913"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49275"/>
            <a:ext cx="76596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3"/>
          <p:cNvSpPr>
            <a:spLocks noChangeArrowheads="1"/>
          </p:cNvSpPr>
          <p:nvPr/>
        </p:nvSpPr>
        <p:spPr bwMode="auto">
          <a:xfrm>
            <a:off x="561975" y="144463"/>
            <a:ext cx="632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latin typeface="Verdana" panose="020B0604030504040204" pitchFamily="34" charset="0"/>
              </a:rPr>
              <a:t>Tìm hiểu vai trò của TV với vấn đề BVMT</a:t>
            </a:r>
            <a:endParaRPr lang="en-US" altLang="en-US" sz="2000">
              <a:latin typeface="Times New Roman" panose="02020603050405020304" pitchFamily="18" charset="0"/>
              <a:cs typeface="Times New Roman" panose="02020603050405020304" pitchFamily="18" charset="0"/>
            </a:endParaRPr>
          </a:p>
        </p:txBody>
      </p:sp>
      <p:sp>
        <p:nvSpPr>
          <p:cNvPr id="8" name="Right Arrow 7"/>
          <p:cNvSpPr/>
          <p:nvPr/>
        </p:nvSpPr>
        <p:spPr>
          <a:xfrm>
            <a:off x="115888" y="209550"/>
            <a:ext cx="446087"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a:grpSpLocks/>
          </p:cNvGrpSpPr>
          <p:nvPr/>
        </p:nvGrpSpPr>
        <p:grpSpPr bwMode="auto">
          <a:xfrm>
            <a:off x="7694613" y="654050"/>
            <a:ext cx="4233862" cy="1949450"/>
            <a:chOff x="7695189" y="653516"/>
            <a:chExt cx="4233459" cy="1949548"/>
          </a:xfrm>
        </p:grpSpPr>
        <p:sp>
          <p:nvSpPr>
            <p:cNvPr id="63496" name="Rectangle 1"/>
            <p:cNvSpPr>
              <a:spLocks noChangeArrowheads="1"/>
            </p:cNvSpPr>
            <p:nvPr/>
          </p:nvSpPr>
          <p:spPr bwMode="auto">
            <a:xfrm>
              <a:off x="7896200" y="787182"/>
              <a:ext cx="4032448" cy="18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rPr>
                <a:t>       </a:t>
              </a:r>
              <a:r>
                <a:rPr lang="vi-VN" altLang="en-US" sz="2800" b="1">
                  <a:solidFill>
                    <a:srgbClr val="FF0000"/>
                  </a:solidFill>
                </a:rPr>
                <a:t>Việc trồng nhiều cây xanh có lợi ích gì đối với vấn đề bảo vệ môi trường?</a:t>
              </a:r>
            </a:p>
          </p:txBody>
        </p:sp>
        <p:sp>
          <p:nvSpPr>
            <p:cNvPr id="63497" name="Oval 10"/>
            <p:cNvSpPr>
              <a:spLocks noChangeArrowheads="1"/>
            </p:cNvSpPr>
            <p:nvPr/>
          </p:nvSpPr>
          <p:spPr bwMode="auto">
            <a:xfrm>
              <a:off x="7695189" y="653516"/>
              <a:ext cx="774700" cy="603250"/>
            </a:xfrm>
            <a:prstGeom prst="ellipse">
              <a:avLst/>
            </a:prstGeom>
            <a:blipFill dpi="0" rotWithShape="1">
              <a:blip r:embed="rId3"/>
              <a:srcRect/>
              <a:stretch>
                <a:fillRect/>
              </a:stretch>
            </a:blipFill>
            <a:ln w="12700" algn="ctr">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2" name="TextBox 11"/>
          <p:cNvSpPr txBox="1"/>
          <p:nvPr/>
        </p:nvSpPr>
        <p:spPr>
          <a:xfrm>
            <a:off x="242888" y="3886200"/>
            <a:ext cx="11817350" cy="2676525"/>
          </a:xfrm>
          <a:prstGeom prst="rect">
            <a:avLst/>
          </a:prstGeom>
          <a:solidFill>
            <a:schemeClr val="accent3">
              <a:lumMod val="20000"/>
              <a:lumOff val="80000"/>
            </a:schemeClr>
          </a:solidFill>
          <a:ln>
            <a:solidFill>
              <a:schemeClr val="tx1"/>
            </a:solidFill>
          </a:ln>
        </p:spPr>
        <p:txBody>
          <a:bodyPr>
            <a:spAutoFit/>
          </a:bodyPr>
          <a:lstStyle/>
          <a:p>
            <a:pPr>
              <a:spcBef>
                <a:spcPts val="0"/>
              </a:spcBef>
              <a:spcAft>
                <a:spcPts val="0"/>
              </a:spcAft>
              <a:defRPr/>
            </a:pP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Trồng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nhiều</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cây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xanh</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giúp</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cung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cấp</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một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lượng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lớn</a:t>
            </a:r>
            <a:r>
              <a:rPr lang="en-US" sz="2400" b="1" dirty="0">
                <a:latin typeface="Times New Roman" panose="02020603050405020304" pitchFamily="18" charset="0"/>
                <a:ea typeface="Liberation Mono"/>
                <a:cs typeface="Times New Roman" panose="02020603050405020304" pitchFamily="18" charset="0"/>
              </a:rPr>
              <a:t> oxy </a:t>
            </a:r>
            <a:r>
              <a:rPr lang="en-US" sz="2400" b="1" dirty="0" err="1">
                <a:latin typeface="Times New Roman" panose="02020603050405020304" pitchFamily="18" charset="0"/>
                <a:ea typeface="Liberation Mono"/>
                <a:cs typeface="Times New Roman" panose="02020603050405020304" pitchFamily="18" charset="0"/>
              </a:rPr>
              <a:t>cho</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chúng</a:t>
            </a:r>
            <a:r>
              <a:rPr lang="en-US" sz="2400" b="1" dirty="0">
                <a:latin typeface="Times New Roman" panose="02020603050405020304" pitchFamily="18" charset="0"/>
                <a:ea typeface="Liberation Mono"/>
                <a:cs typeface="Times New Roman" panose="02020603050405020304" pitchFamily="18" charset="0"/>
              </a:rPr>
              <a:t> ta </a:t>
            </a:r>
            <a:r>
              <a:rPr lang="en-US" sz="2400" b="1" dirty="0" err="1">
                <a:latin typeface="Times New Roman" panose="02020603050405020304" pitchFamily="18" charset="0"/>
                <a:ea typeface="Liberation Mono"/>
                <a:cs typeface="Times New Roman" panose="02020603050405020304" pitchFamily="18" charset="0"/>
              </a:rPr>
              <a:t>thở</a:t>
            </a:r>
            <a:r>
              <a:rPr lang="en-US" sz="2400" b="1" dirty="0">
                <a:latin typeface="Times New Roman" panose="02020603050405020304" pitchFamily="18" charset="0"/>
                <a:ea typeface="Liberation Mono"/>
                <a:cs typeface="Times New Roman" panose="02020603050405020304" pitchFamily="18" charset="0"/>
              </a:rPr>
              <a:t>.</a:t>
            </a:r>
          </a:p>
          <a:p>
            <a:pPr>
              <a:spcBef>
                <a:spcPts val="0"/>
              </a:spcBef>
              <a:spcAft>
                <a:spcPts val="0"/>
              </a:spcAft>
              <a:defRPr/>
            </a:pP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Cây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xanh</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có</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thể</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làm</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chậm</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sự</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bốc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hơi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nước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tăng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độ</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ẩm</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không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khí</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Rễ</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cây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có</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khả</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năng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giữ</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đất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giữ</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nước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tốt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Vì</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thế</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đến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mùa</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mưa</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bão</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cây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có</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thể</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giúp</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giữ</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nước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và</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cản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trở</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dòng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nước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chảy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trên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bề</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mặt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hạn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chế</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tốc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độ</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của</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gió</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thổi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từ</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đó</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hạn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chế</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tình</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trạng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bão</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lũ</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lụt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xói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mòn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đất</a:t>
            </a:r>
            <a:r>
              <a:rPr lang="en-US" sz="2400" b="1" dirty="0">
                <a:latin typeface="Times New Roman" panose="02020603050405020304" pitchFamily="18" charset="0"/>
                <a:ea typeface="Liberation Mono"/>
                <a:cs typeface="Times New Roman" panose="02020603050405020304" pitchFamily="18" charset="0"/>
              </a:rPr>
              <a:t> do </a:t>
            </a:r>
            <a:r>
              <a:rPr lang="en-US" sz="2400" b="1" dirty="0" err="1">
                <a:latin typeface="Times New Roman" panose="02020603050405020304" pitchFamily="18" charset="0"/>
                <a:ea typeface="Liberation Mono"/>
                <a:cs typeface="Times New Roman" panose="02020603050405020304" pitchFamily="18" charset="0"/>
              </a:rPr>
              <a:t>nước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chảy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mạnh</a:t>
            </a:r>
            <a:r>
              <a:rPr lang="en-US" sz="2400" b="1" dirty="0">
                <a:latin typeface="Times New Roman" panose="02020603050405020304" pitchFamily="18" charset="0"/>
                <a:ea typeface="Liberation Mono"/>
                <a:cs typeface="Times New Roman" panose="02020603050405020304" pitchFamily="18" charset="0"/>
              </a:rPr>
              <a:t>.</a:t>
            </a:r>
          </a:p>
          <a:p>
            <a:pPr>
              <a:spcBef>
                <a:spcPts val="0"/>
              </a:spcBef>
              <a:spcAft>
                <a:spcPts val="0"/>
              </a:spcAft>
              <a:defRPr/>
            </a:pP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Trồng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nhiều</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cây</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xanh</a:t>
            </a:r>
            <a:r>
              <a:rPr lang="en-US" sz="2400" b="1" dirty="0">
                <a:latin typeface="Times New Roman" panose="02020603050405020304" pitchFamily="18" charset="0"/>
                <a:ea typeface="Liberation Mono"/>
                <a:cs typeface="Times New Roman" panose="02020603050405020304" pitchFamily="18" charset="0"/>
              </a:rPr>
              <a:t> ở </a:t>
            </a:r>
            <a:r>
              <a:rPr lang="en-US" sz="2400" b="1" dirty="0" err="1">
                <a:latin typeface="Times New Roman" panose="02020603050405020304" pitchFamily="18" charset="0"/>
                <a:ea typeface="Liberation Mono"/>
                <a:cs typeface="Times New Roman" panose="02020603050405020304" pitchFamily="18" charset="0"/>
              </a:rPr>
              <a:t>các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khu</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dân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cư</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giúp</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cho</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không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khí</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trong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lành</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hơn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làm</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bóng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mát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ngăn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chặn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ánh</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nắng</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mặt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trời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hạn</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chế</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tác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hại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của</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các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bức</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xạ</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mặt</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trời</a:t>
            </a:r>
            <a:r>
              <a:rPr lang="en-US" sz="2400" b="1" dirty="0">
                <a:latin typeface="Times New Roman" panose="02020603050405020304" pitchFamily="18" charset="0"/>
                <a:ea typeface="Liberation Mono"/>
                <a:cs typeface="Times New Roman" panose="02020603050405020304" pitchFamily="18" charset="0"/>
              </a:rPr>
              <a:t> </a:t>
            </a:r>
            <a:r>
              <a:rPr lang="en-US" sz="2400" b="1" dirty="0" err="1">
                <a:latin typeface="Times New Roman" panose="02020603050405020304" pitchFamily="18" charset="0"/>
                <a:ea typeface="Liberation Mono"/>
                <a:cs typeface="Times New Roman" panose="02020603050405020304" pitchFamily="18" charset="0"/>
              </a:rPr>
              <a:t>lên</a:t>
            </a:r>
            <a:r>
              <a:rPr lang="en-US" sz="2400" b="1" dirty="0">
                <a:latin typeface="Times New Roman" panose="02020603050405020304" pitchFamily="18" charset="0"/>
                <a:ea typeface="Liberation Mono"/>
                <a:cs typeface="Times New Roman" panose="02020603050405020304" pitchFamily="18" charset="0"/>
              </a:rPr>
              <a:t> con </a:t>
            </a:r>
            <a:r>
              <a:rPr lang="en-US" sz="2400" b="1" dirty="0" err="1">
                <a:latin typeface="Times New Roman" panose="02020603050405020304" pitchFamily="18" charset="0"/>
                <a:ea typeface="Liberation Mono"/>
                <a:cs typeface="Times New Roman" panose="02020603050405020304" pitchFamily="18" charset="0"/>
              </a:rPr>
              <a:t>người</a:t>
            </a:r>
            <a:r>
              <a:rPr lang="en-US" sz="2400" b="1" dirty="0">
                <a:latin typeface="Times New Roman" panose="02020603050405020304" pitchFamily="18" charset="0"/>
                <a:ea typeface="Liberation Mono"/>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1656" y="836712"/>
            <a:ext cx="3690754"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4175" y="1301750"/>
            <a:ext cx="554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82663" y="1319213"/>
            <a:ext cx="727392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5000"/>
              </a:lnSpc>
            </a:pPr>
            <a:r>
              <a:rPr lang="en-US" altLang="en-US" sz="2800" b="1">
                <a:solidFill>
                  <a:srgbClr val="0000FF"/>
                </a:solidFill>
                <a:latin typeface="Times New Roman" panose="02020603050405020304" pitchFamily="18" charset="0"/>
                <a:cs typeface="Calibri" panose="020F0502020204030204" pitchFamily="34" charset="0"/>
              </a:rPr>
              <a:t>-Thực vật đa dạng và phong phú. Thực vật được chia thành các nhóm: Rêu, dương xỉ, hạt trần và hạt kín.</a:t>
            </a:r>
          </a:p>
        </p:txBody>
      </p:sp>
      <p:sp>
        <p:nvSpPr>
          <p:cNvPr id="4" name="Rectangle 3"/>
          <p:cNvSpPr>
            <a:spLocks noChangeArrowheads="1"/>
          </p:cNvSpPr>
          <p:nvPr/>
        </p:nvSpPr>
        <p:spPr bwMode="auto">
          <a:xfrm>
            <a:off x="8904288" y="847725"/>
            <a:ext cx="3024187" cy="1384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-Em có nhận xét gì về sự đa dạng của thực vật?</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32" fill="hold" grpId="1"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7752" y="836712"/>
            <a:ext cx="5540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74771" y="260648"/>
            <a:ext cx="4265078" cy="461665"/>
          </a:xfrm>
          <a:prstGeom prst="rect">
            <a:avLst/>
          </a:prstGeom>
          <a:noFill/>
        </p:spPr>
        <p:txBody>
          <a:bodyPr wrap="none">
            <a:spAutoFit/>
          </a:bodyPr>
          <a:lstStyle/>
          <a:p>
            <a:pPr algn="ctr">
              <a:defRPr/>
            </a:pP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2. </a:t>
            </a:r>
            <a:r>
              <a:rPr lang="en-US" sz="24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VAI TRÒ CỦA THỰC VẬT</a:t>
            </a:r>
            <a:r>
              <a:rPr lang="en-US" sz="24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2836108988"/>
              </p:ext>
            </p:extLst>
          </p:nvPr>
        </p:nvGraphicFramePr>
        <p:xfrm>
          <a:off x="983432" y="1268760"/>
          <a:ext cx="10492287" cy="3200275"/>
        </p:xfrm>
        <a:graphic>
          <a:graphicData uri="http://schemas.openxmlformats.org/drawingml/2006/table">
            <a:tbl>
              <a:tblPr/>
              <a:tblGrid>
                <a:gridCol w="10492287">
                  <a:extLst>
                    <a:ext uri="{9D8B030D-6E8A-4147-A177-3AD203B41FA5}">
                      <a16:colId xmlns:a16="http://schemas.microsoft.com/office/drawing/2014/main" xmlns="" val="20000"/>
                    </a:ext>
                  </a:extLst>
                </a:gridCol>
              </a:tblGrid>
              <a:tr h="3200275">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vi-VN"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Thực vật góp ph</a:t>
                      </a:r>
                      <a:r>
                        <a:rPr kumimoji="0" lang="en-US"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ầ</a:t>
                      </a:r>
                      <a:r>
                        <a:rPr kumimoji="0" lang="vi-VN"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n giữ cân bằng hàm lượng khí oxygen và carbon dioxide trong không khí, điều hoà khí hậu, ch</a:t>
                      </a:r>
                      <a:r>
                        <a:rPr kumimoji="0" lang="en-US"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ố</a:t>
                      </a:r>
                      <a:r>
                        <a:rPr kumimoji="0" lang="vi-VN"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ng xói mòn đất.</a:t>
                      </a:r>
                      <a:endParaRPr kumimoji="0" lang="en-US" altLang="en-US" sz="36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65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762000"/>
            <a:ext cx="10082213"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3"/>
          <p:cNvGrpSpPr>
            <a:grpSpLocks/>
          </p:cNvGrpSpPr>
          <p:nvPr/>
        </p:nvGrpSpPr>
        <p:grpSpPr bwMode="auto">
          <a:xfrm>
            <a:off x="177800" y="300038"/>
            <a:ext cx="8123238" cy="461962"/>
            <a:chOff x="177305" y="300037"/>
            <a:chExt cx="8123237" cy="461963"/>
          </a:xfrm>
        </p:grpSpPr>
        <p:sp>
          <p:nvSpPr>
            <p:cNvPr id="66565" name="Rectangle 3"/>
            <p:cNvSpPr>
              <a:spLocks noChangeArrowheads="1"/>
            </p:cNvSpPr>
            <p:nvPr/>
          </p:nvSpPr>
          <p:spPr bwMode="auto">
            <a:xfrm>
              <a:off x="623392" y="300037"/>
              <a:ext cx="767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2060"/>
                  </a:solidFill>
                  <a:latin typeface="Verdana" panose="020B0604030504040204" pitchFamily="34" charset="0"/>
                </a:rPr>
                <a:t>Tìm hiểu vai trò của TV trong đời sống</a:t>
              </a:r>
              <a:endParaRPr lang="en-US" altLang="en-US" sz="2400">
                <a:solidFill>
                  <a:srgbClr val="002060"/>
                </a:solidFill>
                <a:latin typeface="Times New Roman" panose="02020603050405020304" pitchFamily="18" charset="0"/>
                <a:cs typeface="Times New Roman" panose="02020603050405020304" pitchFamily="18" charset="0"/>
              </a:endParaRPr>
            </a:p>
          </p:txBody>
        </p:sp>
        <p:sp>
          <p:nvSpPr>
            <p:cNvPr id="7" name="Right Arrow 6"/>
            <p:cNvSpPr/>
            <p:nvPr/>
          </p:nvSpPr>
          <p:spPr>
            <a:xfrm>
              <a:off x="177305" y="415924"/>
              <a:ext cx="446088"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87" name="Rectangle 3"/>
          <p:cNvSpPr>
            <a:spLocks noChangeArrowheads="1"/>
          </p:cNvSpPr>
          <p:nvPr/>
        </p:nvSpPr>
        <p:spPr bwMode="auto">
          <a:xfrm>
            <a:off x="623888" y="115888"/>
            <a:ext cx="7677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2060"/>
                </a:solidFill>
                <a:latin typeface="Verdana" panose="020B0604030504040204" pitchFamily="34" charset="0"/>
              </a:rPr>
              <a:t>Tìm hiểu vai trò của TV trong đời sống</a:t>
            </a:r>
            <a:endParaRPr lang="en-US" altLang="en-US" sz="2400">
              <a:solidFill>
                <a:srgbClr val="002060"/>
              </a:solidFill>
              <a:latin typeface="Times New Roman" panose="02020603050405020304" pitchFamily="18" charset="0"/>
              <a:cs typeface="Times New Roman" panose="02020603050405020304" pitchFamily="18" charset="0"/>
            </a:endParaRPr>
          </a:p>
        </p:txBody>
      </p:sp>
      <p:sp>
        <p:nvSpPr>
          <p:cNvPr id="10" name="Right Arrow 9"/>
          <p:cNvSpPr/>
          <p:nvPr/>
        </p:nvSpPr>
        <p:spPr>
          <a:xfrm>
            <a:off x="177800" y="231775"/>
            <a:ext cx="446088"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4"/>
          <p:cNvGrpSpPr>
            <a:grpSpLocks/>
          </p:cNvGrpSpPr>
          <p:nvPr/>
        </p:nvGrpSpPr>
        <p:grpSpPr bwMode="auto">
          <a:xfrm>
            <a:off x="192088" y="568325"/>
            <a:ext cx="9229725" cy="6078538"/>
            <a:chOff x="191344" y="569061"/>
            <a:chExt cx="9230171" cy="6077919"/>
          </a:xfrm>
        </p:grpSpPr>
        <p:pic>
          <p:nvPicPr>
            <p:cNvPr id="6759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569061"/>
              <a:ext cx="9209573" cy="554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4045" y="6170778"/>
              <a:ext cx="9217470" cy="476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a:solidFill>
                    <a:srgbClr val="002060"/>
                  </a:solidFill>
                </a:rPr>
                <a:t> </a:t>
              </a:r>
              <a:r>
                <a:rPr lang="en-US" sz="2400" b="1">
                  <a:solidFill>
                    <a:srgbClr val="002060"/>
                  </a:solidFill>
                  <a:sym typeface="Webdings" panose="05030102010509060703" pitchFamily="18" charset="2"/>
                </a:rPr>
                <a:t></a:t>
              </a:r>
              <a:r>
                <a:rPr lang="en-US" sz="2400" b="1">
                  <a:solidFill>
                    <a:srgbClr val="002060"/>
                  </a:solidFill>
                </a:rPr>
                <a:t>Hình 29.7. Các nhóm cây có giá trị sử dụng đối với con người</a:t>
              </a:r>
            </a:p>
          </p:txBody>
        </p:sp>
      </p:grpSp>
      <p:sp>
        <p:nvSpPr>
          <p:cNvPr id="14" name="Rectangle 3"/>
          <p:cNvSpPr>
            <a:spLocks noChangeArrowheads="1"/>
          </p:cNvSpPr>
          <p:nvPr/>
        </p:nvSpPr>
        <p:spPr bwMode="auto">
          <a:xfrm>
            <a:off x="9191625" y="347663"/>
            <a:ext cx="2449513" cy="2678112"/>
          </a:xfrm>
          <a:prstGeom prst="rect">
            <a:avLst/>
          </a:prstGeom>
          <a:solidFill>
            <a:srgbClr val="FFFF00"/>
          </a:solidFill>
          <a:ln w="9525">
            <a:solidFill>
              <a:srgbClr val="0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B050"/>
                </a:solidFill>
                <a:latin typeface="Times New Roman" panose="02020603050405020304" pitchFamily="18" charset="0"/>
                <a:cs typeface="Times New Roman" panose="02020603050405020304" pitchFamily="18" charset="0"/>
              </a:rPr>
              <a:t>7. </a:t>
            </a:r>
            <a:r>
              <a:rPr lang="en-US" altLang="en-US" sz="2800" b="1">
                <a:solidFill>
                  <a:srgbClr val="FF0000"/>
                </a:solidFill>
                <a:latin typeface="Times New Roman" panose="02020603050405020304" pitchFamily="18" charset="0"/>
                <a:cs typeface="Times New Roman" panose="02020603050405020304" pitchFamily="18" charset="0"/>
              </a:rPr>
              <a:t>Quan sát hình 29.7 hãy nêu vai trò của thực vật đối với đời sống con người.</a:t>
            </a:r>
            <a:endParaRPr lang="en-US" altLang="en-US" sz="2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9337" y="260648"/>
            <a:ext cx="5256584" cy="6124754"/>
          </a:xfrm>
          <a:prstGeom prst="rect">
            <a:avLst/>
          </a:prstGeom>
          <a:solidFill>
            <a:schemeClr val="accent6">
              <a:lumMod val="20000"/>
              <a:lumOff val="80000"/>
            </a:schemeClr>
          </a:solidFill>
          <a:ln w="9525">
            <a:solidFill>
              <a:srgbClr val="000000"/>
            </a:solidFill>
            <a:miter lim="800000"/>
            <a:headEnd/>
            <a:tailEnd/>
          </a:ln>
        </p:spPr>
        <p:txBody>
          <a:bodyPr wrap="square">
            <a:spAutoFit/>
          </a:bodyPr>
          <a:lstStyle>
            <a:lvl1pPr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defRPr/>
            </a:pPr>
            <a:r>
              <a:rPr lang="en-US" altLang="vi-VN" sz="2800" dirty="0" smtClean="0">
                <a:solidFill>
                  <a:srgbClr val="002060"/>
                </a:solidFill>
                <a:latin typeface="Times New Roman" panose="02020603050405020304" pitchFamily="18" charset="0"/>
                <a:cs typeface="Times New Roman" panose="02020603050405020304" pitchFamily="18" charset="0"/>
              </a:rPr>
              <a:t>TV có </a:t>
            </a:r>
            <a:r>
              <a:rPr lang="en-US" altLang="vi-VN" sz="2800" dirty="0" err="1" smtClean="0">
                <a:solidFill>
                  <a:srgbClr val="002060"/>
                </a:solidFill>
                <a:latin typeface="Times New Roman" panose="02020603050405020304" pitchFamily="18" charset="0"/>
                <a:cs typeface="Times New Roman" panose="02020603050405020304" pitchFamily="18" charset="0"/>
              </a:rPr>
              <a:t>vai</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trò</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quan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trọng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trong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thực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tiễn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đời</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sống</a:t>
            </a:r>
            <a:r>
              <a:rPr lang="en-US" altLang="vi-VN" sz="2800" dirty="0" smtClean="0">
                <a:solidFill>
                  <a:srgbClr val="002060"/>
                </a:solidFill>
                <a:latin typeface="Times New Roman" panose="02020603050405020304" pitchFamily="18" charset="0"/>
                <a:cs typeface="Times New Roman" panose="02020603050405020304" pitchFamily="18" charset="0"/>
              </a:rPr>
              <a:t> con </a:t>
            </a:r>
            <a:r>
              <a:rPr lang="en-US" altLang="vi-VN" sz="2800" dirty="0" err="1" smtClean="0">
                <a:solidFill>
                  <a:srgbClr val="002060"/>
                </a:solidFill>
                <a:latin typeface="Times New Roman" panose="02020603050405020304" pitchFamily="18" charset="0"/>
                <a:cs typeface="Times New Roman" panose="02020603050405020304" pitchFamily="18" charset="0"/>
              </a:rPr>
              <a:t>người</a:t>
            </a:r>
            <a:r>
              <a:rPr lang="en-US" altLang="vi-VN" sz="2800" dirty="0" smtClean="0">
                <a:solidFill>
                  <a:srgbClr val="002060"/>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Char char="-"/>
              <a:defRPr/>
            </a:pPr>
            <a:r>
              <a:rPr lang="en-US" altLang="vi-VN" sz="2800" dirty="0" err="1" smtClean="0">
                <a:solidFill>
                  <a:srgbClr val="002060"/>
                </a:solidFill>
                <a:latin typeface="Times New Roman" panose="02020603050405020304" pitchFamily="18" charset="0"/>
                <a:cs typeface="Times New Roman" panose="02020603050405020304" pitchFamily="18" charset="0"/>
              </a:rPr>
              <a:t>Cung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cấp</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lương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thực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thực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phẩm</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và</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cây</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ăn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quả</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Ngô</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lúa</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cây</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ăn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quả</a:t>
            </a:r>
            <a:r>
              <a:rPr lang="en-US" altLang="vi-VN" sz="2800" dirty="0" smtClean="0">
                <a:solidFill>
                  <a:srgbClr val="002060"/>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Char char="-"/>
              <a:defRPr/>
            </a:pPr>
            <a:r>
              <a:rPr lang="en-US" altLang="vi-VN" sz="2800" dirty="0" err="1" smtClean="0">
                <a:solidFill>
                  <a:srgbClr val="002060"/>
                </a:solidFill>
                <a:latin typeface="Times New Roman" panose="02020603050405020304" pitchFamily="18" charset="0"/>
                <a:cs typeface="Times New Roman" panose="02020603050405020304" pitchFamily="18" charset="0"/>
              </a:rPr>
              <a:t>Nguyên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liệu</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làm</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thuốc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nhân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sâm</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hạt</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quả</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lá</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thân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cây</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đinh</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lăng</a:t>
            </a:r>
            <a:r>
              <a:rPr lang="en-US" altLang="vi-VN" sz="2800" dirty="0" smtClean="0">
                <a:solidFill>
                  <a:srgbClr val="002060"/>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Char char="-"/>
              <a:defRPr/>
            </a:pPr>
            <a:r>
              <a:rPr lang="en-US" altLang="vi-VN" sz="2800" dirty="0" err="1" smtClean="0">
                <a:solidFill>
                  <a:srgbClr val="002060"/>
                </a:solidFill>
                <a:latin typeface="Times New Roman" panose="02020603050405020304" pitchFamily="18" charset="0"/>
                <a:cs typeface="Times New Roman" panose="02020603050405020304" pitchFamily="18" charset="0"/>
              </a:rPr>
              <a:t>Nguyên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liệu</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cho</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các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ngành</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công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nghiệp</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chế</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biến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thực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phẩm</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cà</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phê</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tiêu</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điều</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khai</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thác</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gỗ</a:t>
            </a:r>
            <a:r>
              <a:rPr lang="en-US" altLang="vi-VN" sz="2800" dirty="0" smtClean="0">
                <a:solidFill>
                  <a:srgbClr val="00206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Char char="-"/>
              <a:defRPr/>
            </a:pPr>
            <a:r>
              <a:rPr lang="en-US" altLang="vi-VN" sz="2800" dirty="0" err="1" smtClean="0">
                <a:solidFill>
                  <a:srgbClr val="002060"/>
                </a:solidFill>
                <a:latin typeface="Times New Roman" panose="02020603050405020304" pitchFamily="18" charset="0"/>
                <a:cs typeface="Times New Roman" panose="02020603050405020304" pitchFamily="18" charset="0"/>
              </a:rPr>
              <a:t>Cung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cấp</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gỗ</a:t>
            </a:r>
            <a:r>
              <a:rPr lang="en-US" altLang="vi-VN" sz="2800" dirty="0" smtClean="0">
                <a:solidFill>
                  <a:srgbClr val="002060"/>
                </a:solidFill>
                <a:latin typeface="Times New Roman" panose="02020603050405020304" pitchFamily="18" charset="0"/>
                <a:cs typeface="Times New Roman" panose="02020603050405020304" pitchFamily="18" charset="0"/>
              </a:rPr>
              <a:t>: Lim, </a:t>
            </a:r>
            <a:r>
              <a:rPr lang="en-US" altLang="vi-VN" sz="2800" dirty="0" err="1" smtClean="0">
                <a:solidFill>
                  <a:srgbClr val="002060"/>
                </a:solidFill>
                <a:latin typeface="Times New Roman" panose="02020603050405020304" pitchFamily="18" charset="0"/>
                <a:cs typeface="Times New Roman" panose="02020603050405020304" pitchFamily="18" charset="0"/>
              </a:rPr>
              <a:t>Bạch</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đàn</a:t>
            </a:r>
            <a:r>
              <a:rPr lang="en-US" altLang="vi-VN" sz="2800" dirty="0" smtClean="0">
                <a:solidFill>
                  <a:srgbClr val="002060"/>
                </a:solidFill>
                <a:latin typeface="Times New Roman" panose="02020603050405020304" pitchFamily="18" charset="0"/>
                <a:cs typeface="Times New Roman" panose="02020603050405020304" pitchFamily="18" charset="0"/>
              </a:rPr>
              <a:t>,… </a:t>
            </a:r>
          </a:p>
          <a:p>
            <a:pPr algn="just" eaLnBrk="1" hangingPunct="1">
              <a:spcBef>
                <a:spcPct val="0"/>
              </a:spcBef>
              <a:buClrTx/>
              <a:buSzTx/>
              <a:buFontTx/>
              <a:buChar char="-"/>
              <a:defRPr/>
            </a:pPr>
            <a:r>
              <a:rPr lang="en-US" altLang="vi-VN" sz="2800" dirty="0" err="1" smtClean="0">
                <a:solidFill>
                  <a:srgbClr val="002060"/>
                </a:solidFill>
                <a:latin typeface="Times New Roman" panose="02020603050405020304" pitchFamily="18" charset="0"/>
                <a:cs typeface="Times New Roman" panose="02020603050405020304" pitchFamily="18" charset="0"/>
              </a:rPr>
              <a:t>Làm</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cảnh</a:t>
            </a:r>
            <a:r>
              <a:rPr lang="en-US" altLang="vi-VN" sz="2800" dirty="0" smtClean="0">
                <a:solidFill>
                  <a:srgbClr val="002060"/>
                </a:solidFill>
                <a:latin typeface="Times New Roman" panose="02020603050405020304" pitchFamily="18" charset="0"/>
                <a:cs typeface="Times New Roman" panose="02020603050405020304" pitchFamily="18" charset="0"/>
              </a:rPr>
              <a:t> (sung, </a:t>
            </a:r>
            <a:r>
              <a:rPr lang="en-US" altLang="vi-VN" sz="2800" dirty="0" err="1" smtClean="0">
                <a:solidFill>
                  <a:srgbClr val="002060"/>
                </a:solidFill>
                <a:latin typeface="Times New Roman" panose="02020603050405020304" pitchFamily="18" charset="0"/>
                <a:cs typeface="Times New Roman" panose="02020603050405020304" pitchFamily="18" charset="0"/>
              </a:rPr>
              <a:t>thông</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vạn</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tuế</a:t>
            </a:r>
            <a:r>
              <a:rPr lang="en-US" altLang="vi-VN" sz="2800" dirty="0" smtClean="0">
                <a:solidFill>
                  <a:srgbClr val="002060"/>
                </a:solidFill>
                <a:latin typeface="Times New Roman" panose="02020603050405020304" pitchFamily="18" charset="0"/>
                <a:cs typeface="Times New Roman" panose="02020603050405020304" pitchFamily="18" charset="0"/>
              </a:rPr>
              <a:t>, </a:t>
            </a:r>
            <a:r>
              <a:rPr lang="en-US" altLang="vi-VN" sz="2800" dirty="0" err="1" smtClean="0">
                <a:solidFill>
                  <a:srgbClr val="002060"/>
                </a:solidFill>
                <a:latin typeface="Times New Roman" panose="02020603050405020304" pitchFamily="18" charset="0"/>
                <a:cs typeface="Times New Roman" panose="02020603050405020304" pitchFamily="18" charset="0"/>
              </a:rPr>
              <a:t>tùng</a:t>
            </a:r>
            <a:r>
              <a:rPr lang="en-US" altLang="vi-VN" sz="2800" dirty="0" smtClean="0">
                <a:solidFill>
                  <a:srgbClr val="002060"/>
                </a:solidFill>
                <a:latin typeface="Times New Roman" panose="02020603050405020304" pitchFamily="18" charset="0"/>
                <a:cs typeface="Times New Roman" panose="02020603050405020304" pitchFamily="18" charset="0"/>
              </a:rPr>
              <a:t>,...)...</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936" y="260648"/>
            <a:ext cx="6672064"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80">
                                          <p:stCondLst>
                                            <p:cond delay="0"/>
                                          </p:stCondLst>
                                        </p:cTn>
                                        <p:tgtEl>
                                          <p:spTgt spid="4">
                                            <p:txEl>
                                              <p:pRg st="3" end="3"/>
                                            </p:txEl>
                                          </p:spTgt>
                                        </p:tgtEl>
                                      </p:cBhvr>
                                    </p:animEffect>
                                    <p:anim calcmode="lin" valueType="num">
                                      <p:cBhvr>
                                        <p:cTn id="23"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3" end="3"/>
                                            </p:txEl>
                                          </p:spTgt>
                                        </p:tgtEl>
                                      </p:cBhvr>
                                      <p:to x="100000" y="60000"/>
                                    </p:animScale>
                                    <p:animScale>
                                      <p:cBhvr>
                                        <p:cTn id="29" dur="166" decel="50000">
                                          <p:stCondLst>
                                            <p:cond delay="676"/>
                                          </p:stCondLst>
                                        </p:cTn>
                                        <p:tgtEl>
                                          <p:spTgt spid="4">
                                            <p:txEl>
                                              <p:pRg st="3" end="3"/>
                                            </p:txEl>
                                          </p:spTgt>
                                        </p:tgtEl>
                                      </p:cBhvr>
                                      <p:to x="100000" y="100000"/>
                                    </p:animScale>
                                    <p:animScale>
                                      <p:cBhvr>
                                        <p:cTn id="30" dur="26">
                                          <p:stCondLst>
                                            <p:cond delay="1312"/>
                                          </p:stCondLst>
                                        </p:cTn>
                                        <p:tgtEl>
                                          <p:spTgt spid="4">
                                            <p:txEl>
                                              <p:pRg st="3" end="3"/>
                                            </p:txEl>
                                          </p:spTgt>
                                        </p:tgtEl>
                                      </p:cBhvr>
                                      <p:to x="100000" y="80000"/>
                                    </p:animScale>
                                    <p:animScale>
                                      <p:cBhvr>
                                        <p:cTn id="31" dur="166" decel="50000">
                                          <p:stCondLst>
                                            <p:cond delay="1338"/>
                                          </p:stCondLst>
                                        </p:cTn>
                                        <p:tgtEl>
                                          <p:spTgt spid="4">
                                            <p:txEl>
                                              <p:pRg st="3" end="3"/>
                                            </p:txEl>
                                          </p:spTgt>
                                        </p:tgtEl>
                                      </p:cBhvr>
                                      <p:to x="100000" y="100000"/>
                                    </p:animScale>
                                    <p:animScale>
                                      <p:cBhvr>
                                        <p:cTn id="32" dur="26">
                                          <p:stCondLst>
                                            <p:cond delay="1642"/>
                                          </p:stCondLst>
                                        </p:cTn>
                                        <p:tgtEl>
                                          <p:spTgt spid="4">
                                            <p:txEl>
                                              <p:pRg st="3" end="3"/>
                                            </p:txEl>
                                          </p:spTgt>
                                        </p:tgtEl>
                                      </p:cBhvr>
                                      <p:to x="100000" y="90000"/>
                                    </p:animScale>
                                    <p:animScale>
                                      <p:cBhvr>
                                        <p:cTn id="33" dur="166" decel="50000">
                                          <p:stCondLst>
                                            <p:cond delay="1668"/>
                                          </p:stCondLst>
                                        </p:cTn>
                                        <p:tgtEl>
                                          <p:spTgt spid="4">
                                            <p:txEl>
                                              <p:pRg st="3" end="3"/>
                                            </p:txEl>
                                          </p:spTgt>
                                        </p:tgtEl>
                                      </p:cBhvr>
                                      <p:to x="100000" y="100000"/>
                                    </p:animScale>
                                    <p:animScale>
                                      <p:cBhvr>
                                        <p:cTn id="34" dur="26">
                                          <p:stCondLst>
                                            <p:cond delay="1808"/>
                                          </p:stCondLst>
                                        </p:cTn>
                                        <p:tgtEl>
                                          <p:spTgt spid="4">
                                            <p:txEl>
                                              <p:pRg st="3" end="3"/>
                                            </p:txEl>
                                          </p:spTgt>
                                        </p:tgtEl>
                                      </p:cBhvr>
                                      <p:to x="100000" y="95000"/>
                                    </p:animScale>
                                    <p:animScale>
                                      <p:cBhvr>
                                        <p:cTn id="35" dur="166" decel="50000">
                                          <p:stCondLst>
                                            <p:cond delay="1834"/>
                                          </p:stCondLst>
                                        </p:cTn>
                                        <p:tgtEl>
                                          <p:spTgt spid="4">
                                            <p:txEl>
                                              <p:pRg st="3" end="3"/>
                                            </p:txEl>
                                          </p:spTgt>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down)">
                                      <p:cBhvr>
                                        <p:cTn id="40" dur="580">
                                          <p:stCondLst>
                                            <p:cond delay="0"/>
                                          </p:stCondLst>
                                        </p:cTn>
                                        <p:tgtEl>
                                          <p:spTgt spid="4">
                                            <p:txEl>
                                              <p:pRg st="4" end="4"/>
                                            </p:txEl>
                                          </p:spTgt>
                                        </p:tgtEl>
                                      </p:cBhvr>
                                    </p:animEffect>
                                    <p:anim calcmode="lin" valueType="num">
                                      <p:cBhvr>
                                        <p:cTn id="41"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4">
                                            <p:txEl>
                                              <p:pRg st="4" end="4"/>
                                            </p:txEl>
                                          </p:spTgt>
                                        </p:tgtEl>
                                      </p:cBhvr>
                                      <p:to x="100000" y="60000"/>
                                    </p:animScale>
                                    <p:animScale>
                                      <p:cBhvr>
                                        <p:cTn id="47" dur="166" decel="50000">
                                          <p:stCondLst>
                                            <p:cond delay="676"/>
                                          </p:stCondLst>
                                        </p:cTn>
                                        <p:tgtEl>
                                          <p:spTgt spid="4">
                                            <p:txEl>
                                              <p:pRg st="4" end="4"/>
                                            </p:txEl>
                                          </p:spTgt>
                                        </p:tgtEl>
                                      </p:cBhvr>
                                      <p:to x="100000" y="100000"/>
                                    </p:animScale>
                                    <p:animScale>
                                      <p:cBhvr>
                                        <p:cTn id="48" dur="26">
                                          <p:stCondLst>
                                            <p:cond delay="1312"/>
                                          </p:stCondLst>
                                        </p:cTn>
                                        <p:tgtEl>
                                          <p:spTgt spid="4">
                                            <p:txEl>
                                              <p:pRg st="4" end="4"/>
                                            </p:txEl>
                                          </p:spTgt>
                                        </p:tgtEl>
                                      </p:cBhvr>
                                      <p:to x="100000" y="80000"/>
                                    </p:animScale>
                                    <p:animScale>
                                      <p:cBhvr>
                                        <p:cTn id="49" dur="166" decel="50000">
                                          <p:stCondLst>
                                            <p:cond delay="1338"/>
                                          </p:stCondLst>
                                        </p:cTn>
                                        <p:tgtEl>
                                          <p:spTgt spid="4">
                                            <p:txEl>
                                              <p:pRg st="4" end="4"/>
                                            </p:txEl>
                                          </p:spTgt>
                                        </p:tgtEl>
                                      </p:cBhvr>
                                      <p:to x="100000" y="100000"/>
                                    </p:animScale>
                                    <p:animScale>
                                      <p:cBhvr>
                                        <p:cTn id="50" dur="26">
                                          <p:stCondLst>
                                            <p:cond delay="1642"/>
                                          </p:stCondLst>
                                        </p:cTn>
                                        <p:tgtEl>
                                          <p:spTgt spid="4">
                                            <p:txEl>
                                              <p:pRg st="4" end="4"/>
                                            </p:txEl>
                                          </p:spTgt>
                                        </p:tgtEl>
                                      </p:cBhvr>
                                      <p:to x="100000" y="90000"/>
                                    </p:animScale>
                                    <p:animScale>
                                      <p:cBhvr>
                                        <p:cTn id="51" dur="166" decel="50000">
                                          <p:stCondLst>
                                            <p:cond delay="1668"/>
                                          </p:stCondLst>
                                        </p:cTn>
                                        <p:tgtEl>
                                          <p:spTgt spid="4">
                                            <p:txEl>
                                              <p:pRg st="4" end="4"/>
                                            </p:txEl>
                                          </p:spTgt>
                                        </p:tgtEl>
                                      </p:cBhvr>
                                      <p:to x="100000" y="100000"/>
                                    </p:animScale>
                                    <p:animScale>
                                      <p:cBhvr>
                                        <p:cTn id="52" dur="26">
                                          <p:stCondLst>
                                            <p:cond delay="1808"/>
                                          </p:stCondLst>
                                        </p:cTn>
                                        <p:tgtEl>
                                          <p:spTgt spid="4">
                                            <p:txEl>
                                              <p:pRg st="4" end="4"/>
                                            </p:txEl>
                                          </p:spTgt>
                                        </p:tgtEl>
                                      </p:cBhvr>
                                      <p:to x="100000" y="95000"/>
                                    </p:animScale>
                                    <p:animScale>
                                      <p:cBhvr>
                                        <p:cTn id="53" dur="166" decel="50000">
                                          <p:stCondLst>
                                            <p:cond delay="1834"/>
                                          </p:stCondLst>
                                        </p:cTn>
                                        <p:tgtEl>
                                          <p:spTgt spid="4">
                                            <p:txEl>
                                              <p:pRg st="4" end="4"/>
                                            </p:txEl>
                                          </p:spTgt>
                                        </p:tgtEl>
                                      </p:cBhvr>
                                      <p:to x="100000" y="100000"/>
                                    </p:animScale>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0"/>
                                  </p:stCondLst>
                                  <p:childTnLst>
                                    <p:set>
                                      <p:cBhvr>
                                        <p:cTn id="57" dur="1" fill="hold">
                                          <p:stCondLst>
                                            <p:cond delay="0"/>
                                          </p:stCondLst>
                                        </p:cTn>
                                        <p:tgtEl>
                                          <p:spTgt spid="4">
                                            <p:txEl>
                                              <p:pRg st="5" end="5"/>
                                            </p:txEl>
                                          </p:spTgt>
                                        </p:tgtEl>
                                        <p:attrNameLst>
                                          <p:attrName>style.visibility</p:attrName>
                                        </p:attrNameLst>
                                      </p:cBhvr>
                                      <p:to>
                                        <p:strVal val="visible"/>
                                      </p:to>
                                    </p:set>
                                    <p:animEffect transition="in" filter="wipe(down)">
                                      <p:cBhvr>
                                        <p:cTn id="58" dur="580">
                                          <p:stCondLst>
                                            <p:cond delay="0"/>
                                          </p:stCondLst>
                                        </p:cTn>
                                        <p:tgtEl>
                                          <p:spTgt spid="4">
                                            <p:txEl>
                                              <p:pRg st="5" end="5"/>
                                            </p:txEl>
                                          </p:spTgt>
                                        </p:tgtEl>
                                      </p:cBhvr>
                                    </p:animEffect>
                                    <p:anim calcmode="lin" valueType="num">
                                      <p:cBhvr>
                                        <p:cTn id="59"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4">
                                            <p:txEl>
                                              <p:pRg st="5" end="5"/>
                                            </p:txEl>
                                          </p:spTgt>
                                        </p:tgtEl>
                                      </p:cBhvr>
                                      <p:to x="100000" y="60000"/>
                                    </p:animScale>
                                    <p:animScale>
                                      <p:cBhvr>
                                        <p:cTn id="65" dur="166" decel="50000">
                                          <p:stCondLst>
                                            <p:cond delay="676"/>
                                          </p:stCondLst>
                                        </p:cTn>
                                        <p:tgtEl>
                                          <p:spTgt spid="4">
                                            <p:txEl>
                                              <p:pRg st="5" end="5"/>
                                            </p:txEl>
                                          </p:spTgt>
                                        </p:tgtEl>
                                      </p:cBhvr>
                                      <p:to x="100000" y="100000"/>
                                    </p:animScale>
                                    <p:animScale>
                                      <p:cBhvr>
                                        <p:cTn id="66" dur="26">
                                          <p:stCondLst>
                                            <p:cond delay="1312"/>
                                          </p:stCondLst>
                                        </p:cTn>
                                        <p:tgtEl>
                                          <p:spTgt spid="4">
                                            <p:txEl>
                                              <p:pRg st="5" end="5"/>
                                            </p:txEl>
                                          </p:spTgt>
                                        </p:tgtEl>
                                      </p:cBhvr>
                                      <p:to x="100000" y="80000"/>
                                    </p:animScale>
                                    <p:animScale>
                                      <p:cBhvr>
                                        <p:cTn id="67" dur="166" decel="50000">
                                          <p:stCondLst>
                                            <p:cond delay="1338"/>
                                          </p:stCondLst>
                                        </p:cTn>
                                        <p:tgtEl>
                                          <p:spTgt spid="4">
                                            <p:txEl>
                                              <p:pRg st="5" end="5"/>
                                            </p:txEl>
                                          </p:spTgt>
                                        </p:tgtEl>
                                      </p:cBhvr>
                                      <p:to x="100000" y="100000"/>
                                    </p:animScale>
                                    <p:animScale>
                                      <p:cBhvr>
                                        <p:cTn id="68" dur="26">
                                          <p:stCondLst>
                                            <p:cond delay="1642"/>
                                          </p:stCondLst>
                                        </p:cTn>
                                        <p:tgtEl>
                                          <p:spTgt spid="4">
                                            <p:txEl>
                                              <p:pRg st="5" end="5"/>
                                            </p:txEl>
                                          </p:spTgt>
                                        </p:tgtEl>
                                      </p:cBhvr>
                                      <p:to x="100000" y="90000"/>
                                    </p:animScale>
                                    <p:animScale>
                                      <p:cBhvr>
                                        <p:cTn id="69" dur="166" decel="50000">
                                          <p:stCondLst>
                                            <p:cond delay="1668"/>
                                          </p:stCondLst>
                                        </p:cTn>
                                        <p:tgtEl>
                                          <p:spTgt spid="4">
                                            <p:txEl>
                                              <p:pRg st="5" end="5"/>
                                            </p:txEl>
                                          </p:spTgt>
                                        </p:tgtEl>
                                      </p:cBhvr>
                                      <p:to x="100000" y="100000"/>
                                    </p:animScale>
                                    <p:animScale>
                                      <p:cBhvr>
                                        <p:cTn id="70" dur="26">
                                          <p:stCondLst>
                                            <p:cond delay="1808"/>
                                          </p:stCondLst>
                                        </p:cTn>
                                        <p:tgtEl>
                                          <p:spTgt spid="4">
                                            <p:txEl>
                                              <p:pRg st="5" end="5"/>
                                            </p:txEl>
                                          </p:spTgt>
                                        </p:tgtEl>
                                      </p:cBhvr>
                                      <p:to x="100000" y="95000"/>
                                    </p:animScale>
                                    <p:animScale>
                                      <p:cBhvr>
                                        <p:cTn id="71" dur="166" decel="50000">
                                          <p:stCondLst>
                                            <p:cond delay="1834"/>
                                          </p:stCondLst>
                                        </p:cTn>
                                        <p:tgtEl>
                                          <p:spTgt spid="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1344" y="260648"/>
            <a:ext cx="5540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4144559961"/>
              </p:ext>
            </p:extLst>
          </p:nvPr>
        </p:nvGraphicFramePr>
        <p:xfrm>
          <a:off x="623392" y="1196752"/>
          <a:ext cx="11205765" cy="2274788"/>
        </p:xfrm>
        <a:graphic>
          <a:graphicData uri="http://schemas.openxmlformats.org/drawingml/2006/table">
            <a:tbl>
              <a:tblPr>
                <a:tableStyleId>{5C22544A-7EE6-4342-B048-85BDC9FD1C3A}</a:tableStyleId>
              </a:tblPr>
              <a:tblGrid>
                <a:gridCol w="11205765">
                  <a:extLst>
                    <a:ext uri="{9D8B030D-6E8A-4147-A177-3AD203B41FA5}">
                      <a16:colId xmlns:a16="http://schemas.microsoft.com/office/drawing/2014/main" xmlns="" val="20000"/>
                    </a:ext>
                  </a:extLst>
                </a:gridCol>
              </a:tblGrid>
              <a:tr h="2274788">
                <a:tc>
                  <a:txBody>
                    <a:bodyPr/>
                    <a:lstStyle/>
                    <a:p>
                      <a:pPr marL="0" marR="0" algn="just">
                        <a:lnSpc>
                          <a:spcPct val="150000"/>
                        </a:lnSpc>
                        <a:spcBef>
                          <a:spcPts val="0"/>
                        </a:spcBef>
                        <a:spcAft>
                          <a:spcPts val="0"/>
                        </a:spcAft>
                      </a:pPr>
                      <a:r>
                        <a:rPr lang="en-US" sz="3200" b="1" dirty="0" smtClean="0">
                          <a:solidFill>
                            <a:srgbClr val="0000FF"/>
                          </a:solidFill>
                          <a:effectLst/>
                          <a:latin typeface="Times New Roman" panose="02020603050405020304" pitchFamily="18" charset="0"/>
                          <a:cs typeface="Times New Roman" panose="02020603050405020304" pitchFamily="18" charset="0"/>
                        </a:rPr>
                        <a:t>-T</a:t>
                      </a:r>
                      <a:r>
                        <a:rPr lang="vi-VN" sz="3200" b="1" dirty="0">
                          <a:solidFill>
                            <a:srgbClr val="0000FF"/>
                          </a:solidFill>
                          <a:effectLst/>
                          <a:latin typeface="Times New Roman" panose="02020603050405020304" pitchFamily="18" charset="0"/>
                          <a:cs typeface="Times New Roman" panose="02020603050405020304" pitchFamily="18" charset="0"/>
                        </a:rPr>
                        <a:t>hực vật có vai trò quan trọng trong thực tiễn như cung cấp lương thực, thực phẩm, nguyên liệu làm thuốc, nguyên liệu cho các ngành công nghiệp, làm cảnh,…</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07" name="Rectangle 1"/>
          <p:cNvSpPr>
            <a:spLocks noChangeArrowheads="1"/>
          </p:cNvSpPr>
          <p:nvPr/>
        </p:nvSpPr>
        <p:spPr bwMode="auto">
          <a:xfrm>
            <a:off x="230188" y="55563"/>
            <a:ext cx="953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a:solidFill>
                  <a:srgbClr val="002060"/>
                </a:solidFill>
                <a:latin typeface="Times New Roman" panose="02020603050405020304" pitchFamily="18" charset="0"/>
                <a:cs typeface="Calibri" panose="020F0502020204030204" pitchFamily="34" charset="0"/>
              </a:rPr>
              <a:t>Tìm hiểu các loài thực vật có hại cho sức khỏe con người:</a:t>
            </a:r>
            <a:endParaRPr lang="en-US" altLang="en-US" sz="2800" b="1"/>
          </a:p>
        </p:txBody>
      </p:sp>
      <p:pic>
        <p:nvPicPr>
          <p:cNvPr id="419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579438"/>
            <a:ext cx="86598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3"/>
          <p:cNvSpPr>
            <a:spLocks noChangeArrowheads="1"/>
          </p:cNvSpPr>
          <p:nvPr/>
        </p:nvSpPr>
        <p:spPr bwMode="auto">
          <a:xfrm>
            <a:off x="8688388" y="692150"/>
            <a:ext cx="3243262" cy="1570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Calibri" panose="020F0502020204030204" pitchFamily="34" charset="0"/>
              </a:rPr>
              <a:t>? Cần làm gì đối với các loài thực vật có hại cho sức khỏe con người?</a:t>
            </a:r>
            <a:endParaRPr lang="en-US" altLang="en-US" sz="2400" b="1">
              <a:solidFill>
                <a:srgbClr val="FF0000"/>
              </a:solidFill>
            </a:endParaRPr>
          </a:p>
        </p:txBody>
      </p:sp>
      <p:sp>
        <p:nvSpPr>
          <p:cNvPr id="6" name="Rectangle 2"/>
          <p:cNvSpPr>
            <a:spLocks noChangeArrowheads="1"/>
          </p:cNvSpPr>
          <p:nvPr/>
        </p:nvSpPr>
        <p:spPr bwMode="auto">
          <a:xfrm>
            <a:off x="1389063" y="5157788"/>
            <a:ext cx="10007600" cy="1384300"/>
          </a:xfrm>
          <a:prstGeom prst="rect">
            <a:avLst/>
          </a:prstGeom>
          <a:solidFill>
            <a:schemeClr val="accent2">
              <a:lumMod val="20000"/>
              <a:lumOff val="80000"/>
            </a:schemeClr>
          </a:solidFill>
          <a:ln w="9525">
            <a:solidFill>
              <a:srgbClr val="000000"/>
            </a:solidFill>
            <a:miter lim="800000"/>
            <a:headEnd/>
            <a:tailEnd/>
          </a:ln>
        </p:spPr>
        <p:txBody>
          <a:bodyPr>
            <a:spAutoFit/>
          </a:bodyPr>
          <a:lstStyle>
            <a:lvl1pPr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defRPr/>
            </a:pPr>
            <a:r>
              <a:rPr lang="en-US" altLang="vi-VN" sz="2800" b="1" smtClean="0">
                <a:solidFill>
                  <a:srgbClr val="0070C0"/>
                </a:solidFill>
                <a:latin typeface="Times New Roman" panose="02020603050405020304" pitchFamily="18" charset="0"/>
                <a:cs typeface="Times New Roman" panose="02020603050405020304" pitchFamily="18" charset="0"/>
              </a:rPr>
              <a:t>Con người cần quản lí chặt chẽ, nếu được phép sử dụng đối với các loại cây gây hại trên phải dùng đúng mục đích, đúng quy định của pháp luật.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1990"/>
                                        </p:tgtEl>
                                        <p:attrNameLst>
                                          <p:attrName>style.visibility</p:attrName>
                                        </p:attrNameLst>
                                      </p:cBhvr>
                                      <p:to>
                                        <p:strVal val="visible"/>
                                      </p:to>
                                    </p:set>
                                    <p:animEffect transition="in" filter="barn(inVertical)">
                                      <p:cBhvr>
                                        <p:cTn id="13" dur="500"/>
                                        <p:tgtEl>
                                          <p:spTgt spid="419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 name="Group 3"/>
          <p:cNvGrpSpPr>
            <a:grpSpLocks/>
          </p:cNvGrpSpPr>
          <p:nvPr/>
        </p:nvGrpSpPr>
        <p:grpSpPr bwMode="auto">
          <a:xfrm>
            <a:off x="4440238" y="549275"/>
            <a:ext cx="6985000" cy="2133600"/>
            <a:chOff x="4583832" y="188640"/>
            <a:chExt cx="6984776" cy="2133873"/>
          </a:xfrm>
        </p:grpSpPr>
        <p:sp>
          <p:nvSpPr>
            <p:cNvPr id="6" name="Cloud Callout 5"/>
            <p:cNvSpPr/>
            <p:nvPr/>
          </p:nvSpPr>
          <p:spPr>
            <a:xfrm>
              <a:off x="4583832" y="188640"/>
              <a:ext cx="6984776" cy="2133873"/>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cs typeface="Arial" pitchFamily="34" charset="0"/>
                </a:rPr>
                <a:t>  </a:t>
              </a:r>
              <a:r>
                <a:rPr lang="vi-VN" sz="2800" b="1">
                  <a:solidFill>
                    <a:srgbClr val="FF0000"/>
                  </a:solidFill>
                  <a:cs typeface="Arial" pitchFamily="34" charset="0"/>
                </a:rPr>
                <a:t>Tại sao nói “rừng là lá phổi xanh” của Trái Đất?</a:t>
              </a:r>
            </a:p>
          </p:txBody>
        </p:sp>
        <p:sp>
          <p:nvSpPr>
            <p:cNvPr id="73734" name="Oval 160"/>
            <p:cNvSpPr>
              <a:spLocks noChangeArrowheads="1"/>
            </p:cNvSpPr>
            <p:nvPr/>
          </p:nvSpPr>
          <p:spPr bwMode="auto">
            <a:xfrm>
              <a:off x="5193159" y="548680"/>
              <a:ext cx="830833" cy="765721"/>
            </a:xfrm>
            <a:prstGeom prst="ellipse">
              <a:avLst/>
            </a:prstGeom>
            <a:blipFill dpi="0" rotWithShape="1">
              <a:blip r:embed="rId2"/>
              <a:srcRect/>
              <a:stretch>
                <a:fillRect/>
              </a:stretch>
            </a:blipFill>
            <a:ln w="12700" algn="ctr">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3" name="Rectangle 2"/>
          <p:cNvSpPr/>
          <p:nvPr/>
        </p:nvSpPr>
        <p:spPr>
          <a:xfrm>
            <a:off x="1676400" y="3159125"/>
            <a:ext cx="9432925" cy="1570038"/>
          </a:xfrm>
          <a:prstGeom prst="rect">
            <a:avLst/>
          </a:prstGeom>
          <a:solidFill>
            <a:schemeClr val="accent6">
              <a:lumMod val="40000"/>
              <a:lumOff val="60000"/>
            </a:schemeClr>
          </a:solidFill>
        </p:spPr>
        <p:txBody>
          <a:bodyPr>
            <a:spAutoFit/>
          </a:bodyPr>
          <a:lstStyle/>
          <a:p>
            <a:pPr>
              <a:defRPr/>
            </a:pPr>
            <a:r>
              <a:rPr lang="en-US" altLang="en-US" sz="3200">
                <a:solidFill>
                  <a:srgbClr val="002060"/>
                </a:solidFill>
                <a:latin typeface="Times New Roman" panose="02020603050405020304" pitchFamily="18" charset="0"/>
                <a:ea typeface="Liberation Mono"/>
                <a:cs typeface="Liberation Mono"/>
              </a:rPr>
              <a:t>Rừng là nơi sống của một số lượng lớn các loài thực vật, là nơi điều hoà khí hậu, điều hoà không khí, trao đổi khí cho mọi hoạt động sống và sản xuất của con người.</a:t>
            </a:r>
            <a:endParaRPr lang="en-US" altLang="en-US" sz="3200">
              <a:solidFill>
                <a:srgbClr val="002060"/>
              </a:solidFill>
              <a:latin typeface="Liberation Mono"/>
              <a:ea typeface="Liberation Mono"/>
              <a:cs typeface="Liberation Mono"/>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271588" y="476250"/>
            <a:ext cx="3529012" cy="587375"/>
          </a:xfrm>
          <a:solidFill>
            <a:srgbClr val="FFFF00"/>
          </a:solidFill>
          <a:ln>
            <a:solidFill>
              <a:schemeClr val="accent4"/>
            </a:solidFill>
          </a:ln>
        </p:spPr>
        <p:txBody>
          <a:bodyPr/>
          <a:lstStyle/>
          <a:p>
            <a:pPr eaLnBrk="1" hangingPunct="1">
              <a:defRPr/>
            </a:pPr>
            <a:r>
              <a:rPr lang="en-US" altLang="en-US" sz="4000" b="1" smtClean="0">
                <a:solidFill>
                  <a:srgbClr val="669900"/>
                </a:solidFill>
                <a:latin typeface="Times New Roman" panose="02020603050405020304" pitchFamily="18" charset="0"/>
                <a:cs typeface="Times New Roman" panose="02020603050405020304" pitchFamily="18" charset="0"/>
              </a:rPr>
              <a:t>LUYỆN TẬP</a:t>
            </a:r>
          </a:p>
        </p:txBody>
      </p:sp>
      <p:sp>
        <p:nvSpPr>
          <p:cNvPr id="19459" name="Content Placeholder 2"/>
          <p:cNvSpPr>
            <a:spLocks noGrp="1"/>
          </p:cNvSpPr>
          <p:nvPr>
            <p:ph idx="1"/>
          </p:nvPr>
        </p:nvSpPr>
        <p:spPr>
          <a:xfrm>
            <a:off x="1558925" y="1412875"/>
            <a:ext cx="8426450" cy="3240088"/>
          </a:xfrm>
        </p:spPr>
        <p:txBody>
          <a:bodyPr rtlCol="0">
            <a:normAutofit/>
          </a:bodyPr>
          <a:lstStyle/>
          <a:p>
            <a:pPr marL="0" indent="0" eaLnBrk="1" fontAlgn="auto" hangingPunct="1">
              <a:spcAft>
                <a:spcPts val="0"/>
              </a:spcAft>
              <a:buFont typeface="Arial" panose="020B0604020202020204" pitchFamily="34" charset="0"/>
              <a:buNone/>
              <a:defRPr/>
            </a:pPr>
            <a:r>
              <a:rPr lang="en-US" sz="2800" b="1" dirty="0">
                <a:solidFill>
                  <a:srgbClr val="FF0000"/>
                </a:solidFill>
                <a:latin typeface="Times New Roman" panose="02020603050405020304" pitchFamily="18" charset="0"/>
                <a:cs typeface="Times New Roman" pitchFamily="18" charset="0"/>
              </a:rPr>
              <a:t>Câu 1. Nhóm TV nào sau đây có đặc điểm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có hạt, không có hoa?</a:t>
            </a:r>
          </a:p>
          <a:p>
            <a:pPr marL="0" indent="0" eaLnBrk="1" fontAlgn="auto" hangingPunct="1">
              <a:spcAft>
                <a:spcPts val="0"/>
              </a:spcAft>
              <a:buFont typeface="Arial" panose="020B0604020202020204" pitchFamily="34" charset="0"/>
              <a:buNone/>
              <a:defRPr/>
            </a:pPr>
            <a:r>
              <a:rPr lang="en-US" sz="2800">
                <a:solidFill>
                  <a:schemeClr val="tx1">
                    <a:lumMod val="75000"/>
                    <a:lumOff val="25000"/>
                  </a:schemeClr>
                </a:solidFill>
                <a:latin typeface="Times New Roman" pitchFamily="18" charset="0"/>
                <a:cs typeface="Times New Roman" pitchFamily="18" charset="0"/>
              </a:rPr>
              <a:t> </a:t>
            </a:r>
            <a:r>
              <a:rPr lang="en-US" sz="2800" smtClean="0">
                <a:solidFill>
                  <a:srgbClr val="003366"/>
                </a:solidFill>
                <a:latin typeface="Times New Roman" pitchFamily="18" charset="0"/>
                <a:cs typeface="Times New Roman" pitchFamily="18" charset="0"/>
              </a:rPr>
              <a:t>A</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Rêu</a:t>
            </a:r>
            <a:r>
              <a:rPr lang="en-US" sz="2800" dirty="0">
                <a:solidFill>
                  <a:srgbClr val="003366"/>
                </a:solidFill>
                <a:latin typeface="Times New Roman" pitchFamily="18" charset="0"/>
                <a:cs typeface="Times New Roman" pitchFamily="18" charset="0"/>
              </a:rPr>
              <a:t>     </a:t>
            </a:r>
          </a:p>
          <a:p>
            <a:pPr marL="0" indent="0" eaLnBrk="1" fontAlgn="auto" hangingPunct="1">
              <a:spcAft>
                <a:spcPts val="0"/>
              </a:spcAft>
              <a:buFont typeface="Arial" panose="020B0604020202020204" pitchFamily="34" charset="0"/>
              <a:buNone/>
              <a:defRPr/>
            </a:pPr>
            <a:r>
              <a:rPr lang="en-US" sz="2800" dirty="0">
                <a:solidFill>
                  <a:srgbClr val="003366"/>
                </a:solidFill>
                <a:latin typeface="Times New Roman" pitchFamily="18" charset="0"/>
                <a:cs typeface="Times New Roman" pitchFamily="18" charset="0"/>
              </a:rPr>
              <a:t> B. Dương </a:t>
            </a:r>
            <a:r>
              <a:rPr lang="en-US" sz="2800" dirty="0" err="1">
                <a:solidFill>
                  <a:srgbClr val="003366"/>
                </a:solidFill>
                <a:latin typeface="Times New Roman" pitchFamily="18" charset="0"/>
                <a:cs typeface="Times New Roman" pitchFamily="18" charset="0"/>
              </a:rPr>
              <a:t>xỉ</a:t>
            </a:r>
            <a:r>
              <a:rPr lang="en-US" sz="2800" dirty="0">
                <a:solidFill>
                  <a:srgbClr val="003366"/>
                </a:solidFill>
                <a:latin typeface="Times New Roman" pitchFamily="18" charset="0"/>
                <a:cs typeface="Times New Roman" pitchFamily="18" charset="0"/>
              </a:rPr>
              <a:t>    </a:t>
            </a:r>
          </a:p>
          <a:p>
            <a:pPr marL="0" indent="0" eaLnBrk="1" fontAlgn="auto" hangingPunct="1">
              <a:spcAft>
                <a:spcPts val="0"/>
              </a:spcAft>
              <a:buFont typeface="Arial" panose="020B0604020202020204" pitchFamily="34" charset="0"/>
              <a:buNone/>
              <a:defRPr/>
            </a:pPr>
            <a:r>
              <a:rPr lang="en-US" sz="2800" dirty="0">
                <a:solidFill>
                  <a:srgbClr val="003366"/>
                </a:solidFill>
                <a:latin typeface="Times New Roman" pitchFamily="18" charset="0"/>
                <a:cs typeface="Times New Roman" pitchFamily="18" charset="0"/>
              </a:rPr>
              <a:t> C. </a:t>
            </a:r>
            <a:r>
              <a:rPr lang="en-US" sz="2800" dirty="0" err="1">
                <a:solidFill>
                  <a:srgbClr val="003366"/>
                </a:solidFill>
                <a:latin typeface="Times New Roman" pitchFamily="18" charset="0"/>
                <a:cs typeface="Times New Roman" pitchFamily="18" charset="0"/>
              </a:rPr>
              <a:t>Hạt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trần</a:t>
            </a:r>
            <a:r>
              <a:rPr lang="en-US" sz="2800" dirty="0">
                <a:solidFill>
                  <a:srgbClr val="003366"/>
                </a:solidFill>
                <a:latin typeface="Times New Roman" pitchFamily="18" charset="0"/>
                <a:cs typeface="Times New Roman" pitchFamily="18" charset="0"/>
              </a:rPr>
              <a:t>          </a:t>
            </a:r>
          </a:p>
          <a:p>
            <a:pPr marL="0" indent="0" eaLnBrk="1" fontAlgn="auto" hangingPunct="1">
              <a:spcAft>
                <a:spcPts val="0"/>
              </a:spcAft>
              <a:buFont typeface="Arial" panose="020B0604020202020204" pitchFamily="34" charset="0"/>
              <a:buNone/>
              <a:defRPr/>
            </a:pPr>
            <a:r>
              <a:rPr lang="en-US" sz="2800" dirty="0">
                <a:solidFill>
                  <a:srgbClr val="003366"/>
                </a:solidFill>
                <a:latin typeface="Times New Roman" pitchFamily="18" charset="0"/>
                <a:cs typeface="Times New Roman" pitchFamily="18" charset="0"/>
              </a:rPr>
              <a:t> D. </a:t>
            </a:r>
            <a:r>
              <a:rPr lang="en-US" sz="2800" dirty="0" err="1">
                <a:solidFill>
                  <a:srgbClr val="003366"/>
                </a:solidFill>
                <a:latin typeface="Times New Roman" pitchFamily="18" charset="0"/>
                <a:cs typeface="Times New Roman" pitchFamily="18" charset="0"/>
              </a:rPr>
              <a:t>Hạt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kín</a:t>
            </a:r>
            <a:endParaRPr lang="en-US" sz="2800" dirty="0">
              <a:solidFill>
                <a:srgbClr val="003366"/>
              </a:solidFill>
              <a:latin typeface="Times New Roman" pitchFamily="18" charset="0"/>
              <a:cs typeface="Times New Roman" pitchFamily="18" charset="0"/>
            </a:endParaRPr>
          </a:p>
          <a:p>
            <a:pPr eaLnBrk="1" fontAlgn="auto" hangingPunct="1">
              <a:spcAft>
                <a:spcPts val="0"/>
              </a:spcAft>
              <a:buFont typeface="Wingdings 3" charset="2"/>
              <a:buChar char=""/>
              <a:defRPr/>
            </a:pPr>
            <a:endParaRPr lang="en-US" sz="2800" dirty="0">
              <a:solidFill>
                <a:schemeClr val="tx1">
                  <a:lumMod val="75000"/>
                  <a:lumOff val="25000"/>
                </a:schemeClr>
              </a:solidFill>
              <a:latin typeface="Times New Roman" pitchFamily="18" charset="0"/>
              <a:cs typeface="Times New Roman" pitchFamily="18" charset="0"/>
            </a:endParaRPr>
          </a:p>
          <a:p>
            <a:pPr eaLnBrk="1" fontAlgn="auto" hangingPunct="1">
              <a:spcAft>
                <a:spcPts val="0"/>
              </a:spcAft>
              <a:buFont typeface="Wingdings 3" charset="2"/>
              <a:buChar char=""/>
              <a:defRPr/>
            </a:pPr>
            <a:endParaRPr lang="en-US" sz="2800" dirty="0">
              <a:solidFill>
                <a:schemeClr val="tx1">
                  <a:lumMod val="75000"/>
                  <a:lumOff val="25000"/>
                </a:schemeClr>
              </a:solidFill>
              <a:latin typeface="Times New Roman" pitchFamily="18" charset="0"/>
              <a:cs typeface="Times New Roman" pitchFamily="18" charset="0"/>
            </a:endParaRPr>
          </a:p>
          <a:p>
            <a:pPr marL="0" indent="0" algn="just" eaLnBrk="1" fontAlgn="auto" hangingPunct="1">
              <a:spcAft>
                <a:spcPts val="0"/>
              </a:spcAft>
              <a:buFont typeface="Arial" panose="020B0604020202020204" pitchFamily="34" charset="0"/>
              <a:buNone/>
              <a:defRPr/>
            </a:pPr>
            <a:endParaRPr lang="en-US" altLang="en-US"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 name="Oval 3"/>
          <p:cNvSpPr/>
          <p:nvPr/>
        </p:nvSpPr>
        <p:spPr>
          <a:xfrm>
            <a:off x="1662113" y="3414713"/>
            <a:ext cx="503237" cy="4587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down)">
                                      <p:cBhvr>
                                        <p:cTn id="12" dur="500"/>
                                        <p:tgtEl>
                                          <p:spTgt spid="19459">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wipe(down)">
                                      <p:cBhvr>
                                        <p:cTn id="15" dur="500"/>
                                        <p:tgtEl>
                                          <p:spTgt spid="19459">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459">
                                            <p:txEl>
                                              <p:pRg st="3" end="3"/>
                                            </p:txEl>
                                          </p:spTgt>
                                        </p:tgtEl>
                                        <p:attrNameLst>
                                          <p:attrName>style.visibility</p:attrName>
                                        </p:attrNameLst>
                                      </p:cBhvr>
                                      <p:to>
                                        <p:strVal val="visible"/>
                                      </p:to>
                                    </p:set>
                                    <p:animEffect transition="in" filter="wipe(down)">
                                      <p:cBhvr>
                                        <p:cTn id="18" dur="500"/>
                                        <p:tgtEl>
                                          <p:spTgt spid="19459">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animEffect transition="in" filter="wipe(down)">
                                      <p:cBhvr>
                                        <p:cTn id="21" dur="500"/>
                                        <p:tgtEl>
                                          <p:spTgt spid="1945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271588" y="2427288"/>
          <a:ext cx="9504362" cy="2946400"/>
        </p:xfrm>
        <a:graphic>
          <a:graphicData uri="http://schemas.openxmlformats.org/drawingml/2006/table">
            <a:tbl>
              <a:tblPr firstRow="1" firstCol="1" bandRow="1">
                <a:tableStyleId>{5C22544A-7EE6-4342-B048-85BDC9FD1C3A}</a:tableStyleId>
              </a:tblPr>
              <a:tblGrid>
                <a:gridCol w="1918721">
                  <a:extLst>
                    <a:ext uri="{9D8B030D-6E8A-4147-A177-3AD203B41FA5}">
                      <a16:colId xmlns:a16="http://schemas.microsoft.com/office/drawing/2014/main" xmlns="" val="20000"/>
                    </a:ext>
                  </a:extLst>
                </a:gridCol>
                <a:gridCol w="1561749">
                  <a:extLst>
                    <a:ext uri="{9D8B030D-6E8A-4147-A177-3AD203B41FA5}">
                      <a16:colId xmlns:a16="http://schemas.microsoft.com/office/drawing/2014/main" xmlns="" val="20001"/>
                    </a:ext>
                  </a:extLst>
                </a:gridCol>
                <a:gridCol w="2007964">
                  <a:extLst>
                    <a:ext uri="{9D8B030D-6E8A-4147-A177-3AD203B41FA5}">
                      <a16:colId xmlns:a16="http://schemas.microsoft.com/office/drawing/2014/main" xmlns="" val="20002"/>
                    </a:ext>
                  </a:extLst>
                </a:gridCol>
                <a:gridCol w="2007964">
                  <a:extLst>
                    <a:ext uri="{9D8B030D-6E8A-4147-A177-3AD203B41FA5}">
                      <a16:colId xmlns:a16="http://schemas.microsoft.com/office/drawing/2014/main" xmlns="" val="20003"/>
                    </a:ext>
                  </a:extLst>
                </a:gridCol>
                <a:gridCol w="2007964">
                  <a:extLst>
                    <a:ext uri="{9D8B030D-6E8A-4147-A177-3AD203B41FA5}">
                      <a16:colId xmlns:a16="http://schemas.microsoft.com/office/drawing/2014/main" xmlns="" val="20004"/>
                    </a:ext>
                  </a:extLst>
                </a:gridCol>
              </a:tblGrid>
              <a:tr h="1124588">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Đặc điểm</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dirty="0" err="1">
                          <a:solidFill>
                            <a:srgbClr val="7030A0"/>
                          </a:solidFill>
                          <a:effectLst/>
                          <a:latin typeface="Times New Roman" panose="02020603050405020304" pitchFamily="18" charset="0"/>
                          <a:cs typeface="Times New Roman" panose="02020603050405020304" pitchFamily="18" charset="0"/>
                        </a:rPr>
                        <a:t>Rêu</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dirty="0" err="1">
                          <a:solidFill>
                            <a:srgbClr val="7030A0"/>
                          </a:solidFill>
                          <a:effectLst/>
                          <a:latin typeface="Times New Roman" panose="02020603050405020304" pitchFamily="18" charset="0"/>
                          <a:cs typeface="Times New Roman" panose="02020603050405020304" pitchFamily="18" charset="0"/>
                        </a:rPr>
                        <a:t>Dương</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xỉ</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dirty="0" err="1">
                          <a:solidFill>
                            <a:srgbClr val="7030A0"/>
                          </a:solidFill>
                          <a:effectLst/>
                          <a:latin typeface="Times New Roman" panose="02020603050405020304" pitchFamily="18" charset="0"/>
                          <a:cs typeface="Times New Roman" panose="02020603050405020304" pitchFamily="18" charset="0"/>
                        </a:rPr>
                        <a:t>Hạt</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trần</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Hạt kín</a:t>
                      </a:r>
                    </a:p>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 </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extLst>
                  <a:ext uri="{0D108BD9-81ED-4DB2-BD59-A6C34878D82A}">
                    <a16:rowId xmlns:a16="http://schemas.microsoft.com/office/drawing/2014/main" xmlns="" val="10000"/>
                  </a:ext>
                </a:extLst>
              </a:tr>
              <a:tr h="607271">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Mạch dẫn</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extLst>
                  <a:ext uri="{0D108BD9-81ED-4DB2-BD59-A6C34878D82A}">
                    <a16:rowId xmlns:a16="http://schemas.microsoft.com/office/drawing/2014/main" xmlns="" val="10001"/>
                  </a:ext>
                </a:extLst>
              </a:tr>
              <a:tr h="607271">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Hạt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extLst>
                  <a:ext uri="{0D108BD9-81ED-4DB2-BD59-A6C34878D82A}">
                    <a16:rowId xmlns:a16="http://schemas.microsoft.com/office/drawing/2014/main" xmlns="" val="10002"/>
                  </a:ext>
                </a:extLst>
              </a:tr>
              <a:tr h="607271">
                <a:tc>
                  <a:txBody>
                    <a:bodyPr/>
                    <a:lstStyle/>
                    <a:p>
                      <a:pPr marL="0" marR="0">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Hoa/ quả</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tc>
                  <a:txBody>
                    <a:bodyPr/>
                    <a:lstStyle/>
                    <a:p>
                      <a:pPr marL="0" marR="0" algn="ctr">
                        <a:spcBef>
                          <a:spcPts val="0"/>
                        </a:spcBef>
                        <a:spcAft>
                          <a:spcPts val="0"/>
                        </a:spcAft>
                      </a:pPr>
                      <a:r>
                        <a:rPr lang="en-US" sz="2800" dirty="0">
                          <a:solidFill>
                            <a:srgbClr val="7030A0"/>
                          </a:solidFill>
                          <a:effectLst/>
                          <a:latin typeface="Times New Roman" panose="02020603050405020304" pitchFamily="18" charset="0"/>
                          <a:cs typeface="Times New Roman" panose="02020603050405020304" pitchFamily="18" charset="0"/>
                        </a:rPr>
                        <a:t>+</a:t>
                      </a:r>
                      <a:endParaRPr lang="en-US" sz="2800" dirty="0">
                        <a:solidFill>
                          <a:srgbClr val="7030A0"/>
                        </a:solidFill>
                        <a:effectLst/>
                        <a:latin typeface="Times New Roman" panose="02020603050405020304" pitchFamily="18" charset="0"/>
                        <a:ea typeface="Liberation Mono"/>
                        <a:cs typeface="Times New Roman" panose="02020603050405020304" pitchFamily="18" charset="0"/>
                      </a:endParaRPr>
                    </a:p>
                  </a:txBody>
                  <a:tcPr marL="68577" marR="68577" marT="0" marB="0">
                    <a:solidFill>
                      <a:schemeClr val="accent5">
                        <a:lumMod val="40000"/>
                        <a:lumOff val="60000"/>
                      </a:schemeClr>
                    </a:solidFill>
                  </a:tcPr>
                </a:tc>
                <a:extLst>
                  <a:ext uri="{0D108BD9-81ED-4DB2-BD59-A6C34878D82A}">
                    <a16:rowId xmlns:a16="http://schemas.microsoft.com/office/drawing/2014/main" xmlns="" val="10003"/>
                  </a:ext>
                </a:extLst>
              </a:tr>
            </a:tbl>
          </a:graphicData>
        </a:graphic>
      </p:graphicFrame>
      <p:sp>
        <p:nvSpPr>
          <p:cNvPr id="75810" name="TextBox 9"/>
          <p:cNvSpPr txBox="1">
            <a:spLocks noChangeArrowheads="1"/>
          </p:cNvSpPr>
          <p:nvPr/>
        </p:nvSpPr>
        <p:spPr bwMode="auto">
          <a:xfrm>
            <a:off x="1343025" y="1268413"/>
            <a:ext cx="88582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08013" algn="l"/>
              </a:tabLst>
              <a:defRPr>
                <a:solidFill>
                  <a:schemeClr val="tx1"/>
                </a:solidFill>
                <a:latin typeface="Arial" panose="020B0604020202020204" pitchFamily="34" charset="0"/>
              </a:defRPr>
            </a:lvl1pPr>
            <a:lvl2pPr marL="742950" indent="-285750">
              <a:tabLst>
                <a:tab pos="608013" algn="l"/>
              </a:tabLst>
              <a:defRPr>
                <a:solidFill>
                  <a:schemeClr val="tx1"/>
                </a:solidFill>
                <a:latin typeface="Arial" panose="020B0604020202020204" pitchFamily="34" charset="0"/>
              </a:defRPr>
            </a:lvl2pPr>
            <a:lvl3pPr marL="1143000" indent="-228600">
              <a:tabLst>
                <a:tab pos="608013" algn="l"/>
              </a:tabLst>
              <a:defRPr>
                <a:solidFill>
                  <a:schemeClr val="tx1"/>
                </a:solidFill>
                <a:latin typeface="Arial" panose="020B0604020202020204" pitchFamily="34" charset="0"/>
              </a:defRPr>
            </a:lvl3pPr>
            <a:lvl4pPr marL="1600200" indent="-228600">
              <a:tabLst>
                <a:tab pos="608013" algn="l"/>
              </a:tabLst>
              <a:defRPr>
                <a:solidFill>
                  <a:schemeClr val="tx1"/>
                </a:solidFill>
                <a:latin typeface="Arial" panose="020B0604020202020204" pitchFamily="34" charset="0"/>
              </a:defRPr>
            </a:lvl4pPr>
            <a:lvl5pPr marL="2057400" indent="-228600">
              <a:tabLst>
                <a:tab pos="6080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080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080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080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08013" algn="l"/>
              </a:tabLst>
              <a:defRPr>
                <a:solidFill>
                  <a:schemeClr val="tx1"/>
                </a:solidFill>
                <a:latin typeface="Arial" panose="020B0604020202020204" pitchFamily="34" charset="0"/>
              </a:defRPr>
            </a:lvl9pPr>
          </a:lstStyle>
          <a:p>
            <a:pPr>
              <a:buClr>
                <a:srgbClr val="000000"/>
              </a:buClr>
              <a:buSzPts val="900"/>
            </a:pPr>
            <a:r>
              <a:rPr lang="en-US" altLang="en-US" sz="2800" b="1">
                <a:solidFill>
                  <a:srgbClr val="FF0000"/>
                </a:solidFill>
                <a:latin typeface="Times New Roman" panose="02020603050405020304" pitchFamily="18" charset="0"/>
                <a:cs typeface="Times New Roman" panose="02020603050405020304" pitchFamily="18" charset="0"/>
              </a:rPr>
              <a:t>Câu 2. </a:t>
            </a:r>
            <a:r>
              <a:rPr lang="vi-VN" altLang="en-US" sz="2800" b="1">
                <a:solidFill>
                  <a:srgbClr val="FF0000"/>
                </a:solidFill>
                <a:latin typeface="Times New Roman" panose="02020603050405020304" pitchFamily="18" charset="0"/>
                <a:cs typeface="Times New Roman" panose="02020603050405020304" pitchFamily="18" charset="0"/>
              </a:rPr>
              <a:t>Em hãy lập bảng phân biệt dặc điểm cơ </a:t>
            </a:r>
            <a:r>
              <a:rPr lang="en-US" altLang="en-US" sz="2800" b="1">
                <a:solidFill>
                  <a:srgbClr val="FF0000"/>
                </a:solidFill>
                <a:latin typeface="Times New Roman" panose="02020603050405020304" pitchFamily="18" charset="0"/>
                <a:cs typeface="Times New Roman" panose="02020603050405020304" pitchFamily="18" charset="0"/>
              </a:rPr>
              <a:t>b</a:t>
            </a:r>
            <a:r>
              <a:rPr lang="vi-VN" altLang="en-US" sz="2800" b="1">
                <a:solidFill>
                  <a:srgbClr val="FF0000"/>
                </a:solidFill>
                <a:latin typeface="Times New Roman" panose="02020603050405020304" pitchFamily="18" charset="0"/>
                <a:cs typeface="Times New Roman" panose="02020603050405020304" pitchFamily="18" charset="0"/>
              </a:rPr>
              <a:t>ản của các nhóm: Rêu, Dương x</a:t>
            </a:r>
            <a:r>
              <a:rPr lang="en-US" altLang="en-US" sz="2800" b="1">
                <a:solidFill>
                  <a:srgbClr val="FF0000"/>
                </a:solidFill>
                <a:latin typeface="Times New Roman" panose="02020603050405020304" pitchFamily="18" charset="0"/>
                <a:cs typeface="Times New Roman" panose="02020603050405020304" pitchFamily="18" charset="0"/>
              </a:rPr>
              <a:t>ỉ</a:t>
            </a:r>
            <a:r>
              <a:rPr lang="vi-VN" altLang="en-US" sz="2800" b="1">
                <a:solidFill>
                  <a:srgbClr val="FF0000"/>
                </a:solidFill>
                <a:latin typeface="Times New Roman" panose="02020603050405020304" pitchFamily="18" charset="0"/>
                <a:cs typeface="Times New Roman" panose="02020603050405020304" pitchFamily="18" charset="0"/>
              </a:rPr>
              <a:t>, Hạt tr</a:t>
            </a:r>
            <a:r>
              <a:rPr lang="en-US" altLang="en-US" sz="2800" b="1">
                <a:solidFill>
                  <a:srgbClr val="FF0000"/>
                </a:solidFill>
                <a:latin typeface="Times New Roman" panose="02020603050405020304" pitchFamily="18" charset="0"/>
                <a:cs typeface="Times New Roman" panose="02020603050405020304" pitchFamily="18" charset="0"/>
              </a:rPr>
              <a:t>ầ</a:t>
            </a:r>
            <a:r>
              <a:rPr lang="vi-VN" altLang="en-US" sz="2800" b="1">
                <a:solidFill>
                  <a:srgbClr val="FF0000"/>
                </a:solidFill>
                <a:latin typeface="Times New Roman" panose="02020603050405020304" pitchFamily="18" charset="0"/>
                <a:cs typeface="Times New Roman" panose="02020603050405020304" pitchFamily="18" charset="0"/>
              </a:rPr>
              <a:t>n, Hạt kín.</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6" name="Title 1"/>
          <p:cNvSpPr>
            <a:spLocks noGrp="1" noChangeArrowheads="1"/>
          </p:cNvSpPr>
          <p:nvPr>
            <p:ph type="title"/>
          </p:nvPr>
        </p:nvSpPr>
        <p:spPr>
          <a:xfrm>
            <a:off x="1271588" y="476250"/>
            <a:ext cx="3529012" cy="587375"/>
          </a:xfrm>
          <a:solidFill>
            <a:srgbClr val="FFFF00"/>
          </a:solidFill>
          <a:ln>
            <a:solidFill>
              <a:schemeClr val="accent4"/>
            </a:solidFill>
          </a:ln>
        </p:spPr>
        <p:txBody>
          <a:bodyPr/>
          <a:lstStyle/>
          <a:p>
            <a:pPr eaLnBrk="1" hangingPunct="1">
              <a:defRPr/>
            </a:pPr>
            <a:r>
              <a:rPr lang="en-US" altLang="en-US" sz="4000" b="1" smtClean="0">
                <a:solidFill>
                  <a:srgbClr val="6699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416050" y="836613"/>
            <a:ext cx="9504363" cy="3384550"/>
          </a:xfrm>
        </p:spPr>
        <p:txBody>
          <a:bodyPr/>
          <a:lstStyle/>
          <a:p>
            <a:pPr marL="0" indent="0" algn="just" eaLnBrk="1" hangingPunct="1">
              <a:buFont typeface="Arial" panose="020B0604020202020204" pitchFamily="34" charset="0"/>
              <a:buNone/>
            </a:pPr>
            <a:r>
              <a:rPr lang="en-US" altLang="en-US" sz="2800" b="1" smtClean="0">
                <a:solidFill>
                  <a:srgbClr val="FF0000"/>
                </a:solidFill>
                <a:latin typeface="Times New Roman" panose="02020603050405020304" pitchFamily="18" charset="0"/>
                <a:cs typeface="Times New Roman" panose="02020603050405020304" pitchFamily="18" charset="0"/>
              </a:rPr>
              <a:t>Câu 3. Cho các từ: </a:t>
            </a:r>
            <a:r>
              <a:rPr lang="en-US" altLang="en-US" sz="2800" b="1" smtClean="0">
                <a:solidFill>
                  <a:srgbClr val="0000FF"/>
                </a:solidFill>
                <a:latin typeface="Times New Roman" panose="02020603050405020304" pitchFamily="18" charset="0"/>
                <a:cs typeface="Times New Roman" panose="02020603050405020304" pitchFamily="18" charset="0"/>
              </a:rPr>
              <a:t>Rễ, ngọn, thân, mạch dẫn, lá, túi bào tử, bào tử</a:t>
            </a:r>
            <a:r>
              <a:rPr lang="en-US" altLang="en-US" sz="2800" b="1" smtClean="0">
                <a:solidFill>
                  <a:srgbClr val="FF0000"/>
                </a:solidFill>
                <a:latin typeface="Times New Roman" panose="02020603050405020304" pitchFamily="18" charset="0"/>
                <a:cs typeface="Times New Roman" panose="02020603050405020304" pitchFamily="18" charset="0"/>
              </a:rPr>
              <a:t>. Sử dụng các từ đã cho để hoàn thành đoạn thông tin sau:</a:t>
            </a:r>
          </a:p>
          <a:p>
            <a:pPr marL="0" indent="0" algn="just" eaLnBrk="1" hangingPunct="1">
              <a:buFont typeface="Arial" panose="020B0604020202020204" pitchFamily="34" charset="0"/>
              <a:buNone/>
            </a:pPr>
            <a:r>
              <a:rPr lang="en-US" altLang="en-US" sz="2800" smtClean="0">
                <a:solidFill>
                  <a:srgbClr val="002060"/>
                </a:solidFill>
                <a:latin typeface="Times New Roman" panose="02020603050405020304" pitchFamily="18" charset="0"/>
                <a:cs typeface="Times New Roman" panose="02020603050405020304" pitchFamily="18" charset="0"/>
              </a:rPr>
              <a:t>Cây rêu gồm có: (1)............(2), chưa có (3).............chính thức. Trong thân và lá rêu chưa có (4)............................ Rêu sinh sản bằng (5)...............được chứa trong (6)......................, cơ quan này nằm ở (7)....................cây rêu. </a:t>
            </a:r>
          </a:p>
        </p:txBody>
      </p:sp>
      <p:sp>
        <p:nvSpPr>
          <p:cNvPr id="8" name="TextBox 7"/>
          <p:cNvSpPr txBox="1"/>
          <p:nvPr/>
        </p:nvSpPr>
        <p:spPr>
          <a:xfrm>
            <a:off x="2566988" y="4365625"/>
            <a:ext cx="7848600" cy="1816100"/>
          </a:xfrm>
          <a:prstGeom prst="rect">
            <a:avLst/>
          </a:prstGeom>
          <a:noFill/>
        </p:spPr>
        <p:txBody>
          <a:bodyPr>
            <a:spAutoFit/>
          </a:bodyPr>
          <a:lstStyle/>
          <a:p>
            <a:pPr marL="514350" indent="-514350">
              <a:spcBef>
                <a:spcPts val="0"/>
              </a:spcBef>
              <a:spcAft>
                <a:spcPts val="0"/>
              </a:spcAft>
              <a:buFontTx/>
              <a:buAutoNum type="arabicParenBoth"/>
              <a:defRPr/>
            </a:pPr>
            <a:r>
              <a:rPr lang="en-US" sz="2800" b="1" dirty="0">
                <a:solidFill>
                  <a:srgbClr val="0000FF"/>
                </a:solidFill>
                <a:latin typeface="Times New Roman" panose="02020603050405020304" pitchFamily="18" charset="0"/>
                <a:ea typeface="Liberation Mono"/>
                <a:cs typeface="Liberation Mono"/>
              </a:rPr>
              <a:t>- </a:t>
            </a:r>
            <a:r>
              <a:rPr lang="en-US" sz="2800" b="1" dirty="0" err="1">
                <a:solidFill>
                  <a:srgbClr val="0000FF"/>
                </a:solidFill>
                <a:latin typeface="Times New Roman" panose="02020603050405020304" pitchFamily="18" charset="0"/>
                <a:ea typeface="Liberation Mono"/>
                <a:cs typeface="Liberation Mono"/>
              </a:rPr>
              <a:t>thân</a:t>
            </a:r>
            <a:r>
              <a:rPr lang="en-US" sz="2800" b="1" dirty="0">
                <a:solidFill>
                  <a:srgbClr val="0000FF"/>
                </a:solidFill>
                <a:latin typeface="Times New Roman" panose="02020603050405020304" pitchFamily="18" charset="0"/>
                <a:ea typeface="Liberation Mono"/>
                <a:cs typeface="Liberation Mono"/>
              </a:rPr>
              <a:t> 	</a:t>
            </a:r>
            <a:r>
              <a:rPr lang="en-US" sz="2800" b="1">
                <a:solidFill>
                  <a:srgbClr val="0000FF"/>
                </a:solidFill>
                <a:latin typeface="Times New Roman" panose="02020603050405020304" pitchFamily="18" charset="0"/>
                <a:ea typeface="Liberation Mono"/>
                <a:cs typeface="Liberation Mono"/>
              </a:rPr>
              <a:t>	           </a:t>
            </a:r>
            <a:r>
              <a:rPr lang="en-US" sz="2800" b="1" dirty="0">
                <a:solidFill>
                  <a:srgbClr val="0000FF"/>
                </a:solidFill>
                <a:latin typeface="Times New Roman" panose="02020603050405020304" pitchFamily="18" charset="0"/>
                <a:ea typeface="Liberation Mono"/>
                <a:cs typeface="Liberation Mono"/>
              </a:rPr>
              <a:t>(4) - </a:t>
            </a:r>
            <a:r>
              <a:rPr lang="en-US" sz="2800" b="1" dirty="0" err="1">
                <a:solidFill>
                  <a:srgbClr val="0000FF"/>
                </a:solidFill>
                <a:latin typeface="Times New Roman" panose="02020603050405020304" pitchFamily="18" charset="0"/>
                <a:ea typeface="Liberation Mono"/>
                <a:cs typeface="Liberation Mono"/>
              </a:rPr>
              <a:t>mạch</a:t>
            </a:r>
            <a:r>
              <a:rPr lang="en-US" sz="2800" b="1" dirty="0">
                <a:solidFill>
                  <a:srgbClr val="0000FF"/>
                </a:solidFill>
                <a:latin typeface="Times New Roman" panose="02020603050405020304" pitchFamily="18" charset="0"/>
                <a:ea typeface="Liberation Mono"/>
                <a:cs typeface="Liberation Mono"/>
              </a:rPr>
              <a:t> </a:t>
            </a:r>
            <a:r>
              <a:rPr lang="en-US" sz="2800" b="1" dirty="0" err="1">
                <a:solidFill>
                  <a:srgbClr val="0000FF"/>
                </a:solidFill>
                <a:latin typeface="Times New Roman" panose="02020603050405020304" pitchFamily="18" charset="0"/>
                <a:ea typeface="Liberation Mono"/>
                <a:cs typeface="Liberation Mono"/>
              </a:rPr>
              <a:t>dẫn</a:t>
            </a:r>
            <a:endParaRPr lang="en-US" sz="2800" b="1" dirty="0">
              <a:solidFill>
                <a:srgbClr val="0000FF"/>
              </a:solidFill>
              <a:latin typeface="Times New Roman" panose="02020603050405020304" pitchFamily="18" charset="0"/>
              <a:ea typeface="Liberation Mono"/>
              <a:cs typeface="Liberation Mono"/>
            </a:endParaRPr>
          </a:p>
          <a:p>
            <a:pPr>
              <a:spcBef>
                <a:spcPts val="0"/>
              </a:spcBef>
              <a:spcAft>
                <a:spcPts val="0"/>
              </a:spcAft>
              <a:defRPr/>
            </a:pPr>
            <a:r>
              <a:rPr lang="en-US" sz="2800" b="1" dirty="0">
                <a:solidFill>
                  <a:srgbClr val="0000FF"/>
                </a:solidFill>
                <a:latin typeface="Times New Roman" panose="02020603050405020304" pitchFamily="18" charset="0"/>
                <a:ea typeface="Liberation Mono"/>
                <a:cs typeface="Liberation Mono"/>
              </a:rPr>
              <a:t>(2) - </a:t>
            </a:r>
            <a:r>
              <a:rPr lang="en-US" sz="2800" b="1" dirty="0" err="1">
                <a:solidFill>
                  <a:srgbClr val="0000FF"/>
                </a:solidFill>
                <a:latin typeface="Times New Roman" panose="02020603050405020304" pitchFamily="18" charset="0"/>
                <a:ea typeface="Liberation Mono"/>
                <a:cs typeface="Liberation Mono"/>
              </a:rPr>
              <a:t>lá</a:t>
            </a:r>
            <a:r>
              <a:rPr lang="en-US" sz="2800" b="1" dirty="0">
                <a:solidFill>
                  <a:srgbClr val="0000FF"/>
                </a:solidFill>
                <a:latin typeface="Times New Roman" panose="02020603050405020304" pitchFamily="18" charset="0"/>
                <a:ea typeface="Liberation Mono"/>
                <a:cs typeface="Liberation Mono"/>
              </a:rPr>
              <a:t> 			 (5) - </a:t>
            </a:r>
            <a:r>
              <a:rPr lang="en-US" sz="2800" b="1" dirty="0" err="1">
                <a:solidFill>
                  <a:srgbClr val="0000FF"/>
                </a:solidFill>
                <a:latin typeface="Times New Roman" panose="02020603050405020304" pitchFamily="18" charset="0"/>
                <a:ea typeface="Liberation Mono"/>
                <a:cs typeface="Liberation Mono"/>
              </a:rPr>
              <a:t>bào</a:t>
            </a:r>
            <a:r>
              <a:rPr lang="en-US" sz="2800" b="1" dirty="0">
                <a:solidFill>
                  <a:srgbClr val="0000FF"/>
                </a:solidFill>
                <a:latin typeface="Times New Roman" panose="02020603050405020304" pitchFamily="18" charset="0"/>
                <a:ea typeface="Liberation Mono"/>
                <a:cs typeface="Liberation Mono"/>
              </a:rPr>
              <a:t> </a:t>
            </a:r>
            <a:r>
              <a:rPr lang="en-US" sz="2800" b="1" dirty="0" err="1">
                <a:solidFill>
                  <a:srgbClr val="0000FF"/>
                </a:solidFill>
                <a:latin typeface="Times New Roman" panose="02020603050405020304" pitchFamily="18" charset="0"/>
                <a:ea typeface="Liberation Mono"/>
                <a:cs typeface="Liberation Mono"/>
              </a:rPr>
              <a:t>tử</a:t>
            </a:r>
            <a:r>
              <a:rPr lang="en-US" sz="2800" b="1" dirty="0">
                <a:solidFill>
                  <a:srgbClr val="0000FF"/>
                </a:solidFill>
                <a:latin typeface="Times New Roman" panose="02020603050405020304" pitchFamily="18" charset="0"/>
                <a:ea typeface="Liberation Mono"/>
                <a:cs typeface="Liberation Mono"/>
              </a:rPr>
              <a:t> </a:t>
            </a:r>
          </a:p>
          <a:p>
            <a:pPr>
              <a:spcBef>
                <a:spcPts val="0"/>
              </a:spcBef>
              <a:spcAft>
                <a:spcPts val="0"/>
              </a:spcAft>
              <a:defRPr/>
            </a:pPr>
            <a:r>
              <a:rPr lang="en-US" sz="2800" b="1" dirty="0">
                <a:solidFill>
                  <a:srgbClr val="0000FF"/>
                </a:solidFill>
                <a:latin typeface="Times New Roman" panose="02020603050405020304" pitchFamily="18" charset="0"/>
                <a:ea typeface="Liberation Mono"/>
                <a:cs typeface="Liberation Mono"/>
              </a:rPr>
              <a:t>(3) - </a:t>
            </a:r>
            <a:r>
              <a:rPr lang="en-US" sz="2800" b="1" dirty="0" err="1">
                <a:solidFill>
                  <a:srgbClr val="0000FF"/>
                </a:solidFill>
                <a:latin typeface="Times New Roman" panose="02020603050405020304" pitchFamily="18" charset="0"/>
                <a:ea typeface="Liberation Mono"/>
                <a:cs typeface="Liberation Mono"/>
              </a:rPr>
              <a:t>rễ</a:t>
            </a:r>
            <a:r>
              <a:rPr lang="en-US" sz="2800" b="1" dirty="0">
                <a:solidFill>
                  <a:srgbClr val="0000FF"/>
                </a:solidFill>
                <a:latin typeface="Times New Roman" panose="02020603050405020304" pitchFamily="18" charset="0"/>
                <a:ea typeface="Liberation Mono"/>
                <a:cs typeface="Liberation Mono"/>
              </a:rPr>
              <a:t> 		</a:t>
            </a:r>
            <a:r>
              <a:rPr lang="en-US" sz="2800" b="1">
                <a:solidFill>
                  <a:srgbClr val="0000FF"/>
                </a:solidFill>
                <a:latin typeface="Times New Roman" panose="02020603050405020304" pitchFamily="18" charset="0"/>
                <a:ea typeface="Liberation Mono"/>
                <a:cs typeface="Liberation Mono"/>
              </a:rPr>
              <a:t>	 (</a:t>
            </a:r>
            <a:r>
              <a:rPr lang="en-US" sz="2800" b="1" dirty="0">
                <a:solidFill>
                  <a:srgbClr val="0000FF"/>
                </a:solidFill>
                <a:latin typeface="Times New Roman" panose="02020603050405020304" pitchFamily="18" charset="0"/>
                <a:ea typeface="Liberation Mono"/>
                <a:cs typeface="Liberation Mono"/>
              </a:rPr>
              <a:t>6) - </a:t>
            </a:r>
            <a:r>
              <a:rPr lang="en-US" sz="2800" b="1" dirty="0" err="1">
                <a:solidFill>
                  <a:srgbClr val="0000FF"/>
                </a:solidFill>
                <a:latin typeface="Times New Roman" panose="02020603050405020304" pitchFamily="18" charset="0"/>
                <a:ea typeface="Liberation Mono"/>
                <a:cs typeface="Liberation Mono"/>
              </a:rPr>
              <a:t>túi</a:t>
            </a:r>
            <a:r>
              <a:rPr lang="en-US" sz="2800" b="1" dirty="0">
                <a:solidFill>
                  <a:srgbClr val="0000FF"/>
                </a:solidFill>
                <a:latin typeface="Times New Roman" panose="02020603050405020304" pitchFamily="18" charset="0"/>
                <a:ea typeface="Liberation Mono"/>
                <a:cs typeface="Liberation Mono"/>
              </a:rPr>
              <a:t> </a:t>
            </a:r>
            <a:r>
              <a:rPr lang="en-US" sz="2800" b="1" dirty="0" err="1">
                <a:solidFill>
                  <a:srgbClr val="0000FF"/>
                </a:solidFill>
                <a:latin typeface="Times New Roman" panose="02020603050405020304" pitchFamily="18" charset="0"/>
                <a:ea typeface="Liberation Mono"/>
                <a:cs typeface="Liberation Mono"/>
              </a:rPr>
              <a:t>bào</a:t>
            </a:r>
            <a:r>
              <a:rPr lang="en-US" sz="2800" b="1" dirty="0">
                <a:solidFill>
                  <a:srgbClr val="0000FF"/>
                </a:solidFill>
                <a:latin typeface="Times New Roman" panose="02020603050405020304" pitchFamily="18" charset="0"/>
                <a:ea typeface="Liberation Mono"/>
                <a:cs typeface="Liberation Mono"/>
              </a:rPr>
              <a:t> </a:t>
            </a:r>
            <a:r>
              <a:rPr lang="en-US" sz="2800" b="1" dirty="0" err="1">
                <a:solidFill>
                  <a:srgbClr val="0000FF"/>
                </a:solidFill>
                <a:latin typeface="Times New Roman" panose="02020603050405020304" pitchFamily="18" charset="0"/>
                <a:ea typeface="Liberation Mono"/>
                <a:cs typeface="Liberation Mono"/>
              </a:rPr>
              <a:t>tử</a:t>
            </a:r>
            <a:r>
              <a:rPr lang="en-US" sz="2800" b="1" dirty="0">
                <a:solidFill>
                  <a:srgbClr val="0000FF"/>
                </a:solidFill>
                <a:latin typeface="Times New Roman" panose="02020603050405020304" pitchFamily="18" charset="0"/>
                <a:ea typeface="Liberation Mono"/>
                <a:cs typeface="Liberation Mono"/>
              </a:rPr>
              <a:t> 		</a:t>
            </a:r>
            <a:r>
              <a:rPr lang="en-US" sz="2800" b="1">
                <a:solidFill>
                  <a:srgbClr val="0000FF"/>
                </a:solidFill>
                <a:latin typeface="Times New Roman" panose="02020603050405020304" pitchFamily="18" charset="0"/>
                <a:ea typeface="Liberation Mono"/>
                <a:cs typeface="Liberation Mono"/>
              </a:rPr>
              <a:t>	                                (</a:t>
            </a:r>
            <a:r>
              <a:rPr lang="en-US" sz="2800" b="1" dirty="0">
                <a:solidFill>
                  <a:srgbClr val="0000FF"/>
                </a:solidFill>
                <a:latin typeface="Times New Roman" panose="02020603050405020304" pitchFamily="18" charset="0"/>
                <a:ea typeface="Liberation Mono"/>
                <a:cs typeface="Liberation Mono"/>
              </a:rPr>
              <a:t>7) - </a:t>
            </a:r>
            <a:r>
              <a:rPr lang="en-US" sz="2800" b="1" dirty="0" err="1">
                <a:solidFill>
                  <a:srgbClr val="0000FF"/>
                </a:solidFill>
                <a:latin typeface="Times New Roman" panose="02020603050405020304" pitchFamily="18" charset="0"/>
                <a:ea typeface="Liberation Mono"/>
                <a:cs typeface="Liberation Mono"/>
              </a:rPr>
              <a:t>ngọn</a:t>
            </a:r>
            <a:r>
              <a:rPr lang="en-US" sz="2800" b="1" dirty="0">
                <a:solidFill>
                  <a:srgbClr val="0000FF"/>
                </a:solidFill>
                <a:latin typeface="Times New Roman" panose="02020603050405020304" pitchFamily="18" charset="0"/>
                <a:ea typeface="Liberation Mono"/>
                <a:cs typeface="Liberation Mono"/>
              </a:rPr>
              <a:t>.</a:t>
            </a:r>
            <a:endParaRPr lang="en-US" sz="2800" b="1" dirty="0">
              <a:solidFill>
                <a:srgbClr val="0000FF"/>
              </a:solidFill>
              <a:latin typeface="Liberation Mono"/>
              <a:ea typeface="Liberation Mono"/>
              <a:cs typeface="Liberation Mono"/>
            </a:endParaRPr>
          </a:p>
        </p:txBody>
      </p:sp>
      <p:sp>
        <p:nvSpPr>
          <p:cNvPr id="6" name="Title 1"/>
          <p:cNvSpPr>
            <a:spLocks noGrp="1" noChangeArrowheads="1"/>
          </p:cNvSpPr>
          <p:nvPr>
            <p:ph type="title"/>
          </p:nvPr>
        </p:nvSpPr>
        <p:spPr>
          <a:xfrm>
            <a:off x="623888" y="249238"/>
            <a:ext cx="3527425" cy="587375"/>
          </a:xfrm>
          <a:solidFill>
            <a:srgbClr val="FFFF00"/>
          </a:solidFill>
          <a:ln>
            <a:solidFill>
              <a:schemeClr val="accent4"/>
            </a:solidFill>
          </a:ln>
        </p:spPr>
        <p:txBody>
          <a:bodyPr/>
          <a:lstStyle/>
          <a:p>
            <a:pPr eaLnBrk="1" hangingPunct="1">
              <a:defRPr/>
            </a:pPr>
            <a:r>
              <a:rPr lang="en-US" altLang="en-US" sz="4000" b="1" smtClean="0">
                <a:solidFill>
                  <a:srgbClr val="6699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444625"/>
            <a:ext cx="89312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063625"/>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3888" y="1389063"/>
            <a:ext cx="1439862" cy="354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u="sng" dirty="0">
                <a:solidFill>
                  <a:srgbClr val="C00000"/>
                </a:solidFill>
                <a:latin typeface="Times New Roman" panose="02020603050405020304" pitchFamily="18" charset="0"/>
                <a:cs typeface="Times New Roman" panose="02020603050405020304" pitchFamily="18" charset="0"/>
              </a:rPr>
              <a:t>* RÊU:</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25" y="2101850"/>
            <a:ext cx="98567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1774825"/>
            <a:ext cx="813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766763" y="1190625"/>
            <a:ext cx="388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4. Cho sơ đồ sau:</a:t>
            </a:r>
            <a:endParaRPr lang="en-US" altLang="en-US" sz="2800" b="1">
              <a:solidFill>
                <a:srgbClr val="FF0000"/>
              </a:solidFill>
              <a:ea typeface="Calibri" panose="020F0502020204030204" pitchFamily="34" charset="0"/>
              <a:cs typeface="Times New Roman" panose="02020603050405020304" pitchFamily="18" charset="0"/>
            </a:endParaRPr>
          </a:p>
        </p:txBody>
      </p:sp>
      <p:pic>
        <p:nvPicPr>
          <p:cNvPr id="46084" name="Picture 6" descr="Screenshot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612900"/>
            <a:ext cx="84963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3"/>
          <p:cNvSpPr>
            <a:spLocks noChangeArrowheads="1"/>
          </p:cNvSpPr>
          <p:nvPr/>
        </p:nvSpPr>
        <p:spPr bwMode="auto">
          <a:xfrm>
            <a:off x="1465263" y="2525713"/>
            <a:ext cx="926147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Lựa chọn các sinh vật phù hợp với các số trong sơ đồ trên.</a:t>
            </a:r>
          </a:p>
          <a:p>
            <a:pPr algn="just" eaLnBrk="1" hangingPunct="1"/>
            <a:r>
              <a:rPr lang="en-US" alt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Từ sơ đồ trên, cho biết vai trò của thực vật?</a:t>
            </a:r>
          </a:p>
        </p:txBody>
      </p:sp>
      <p:sp>
        <p:nvSpPr>
          <p:cNvPr id="8" name="TextBox 7"/>
          <p:cNvSpPr txBox="1">
            <a:spLocks noChangeArrowheads="1"/>
          </p:cNvSpPr>
          <p:nvPr/>
        </p:nvSpPr>
        <p:spPr bwMode="auto">
          <a:xfrm>
            <a:off x="1738313" y="3700463"/>
            <a:ext cx="8353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00FF"/>
                </a:solidFill>
                <a:latin typeface="Times New Roman" panose="02020603050405020304" pitchFamily="18" charset="0"/>
                <a:ea typeface="Liberation Mono"/>
                <a:cs typeface="Liberation Mono"/>
              </a:rPr>
              <a:t>a) (1) Lúa; (2): Sâu ăn lúa; (3): Ếch.</a:t>
            </a:r>
            <a:endParaRPr lang="en-US" altLang="en-US" sz="2800">
              <a:solidFill>
                <a:srgbClr val="0000FF"/>
              </a:solidFill>
              <a:latin typeface="Liberation Mono"/>
              <a:ea typeface="Liberation Mono"/>
              <a:cs typeface="Liberation Mono"/>
            </a:endParaRPr>
          </a:p>
          <a:p>
            <a:r>
              <a:rPr lang="en-US" altLang="en-US" sz="2800">
                <a:solidFill>
                  <a:srgbClr val="0000FF"/>
                </a:solidFill>
                <a:latin typeface="Times New Roman" panose="02020603050405020304" pitchFamily="18" charset="0"/>
                <a:ea typeface="Liberation Mono"/>
                <a:cs typeface="Liberation Mono"/>
              </a:rPr>
              <a:t>b) Thực vật cung cấp lương thực, thực phẩm cho động vật và con người.</a:t>
            </a:r>
            <a:endParaRPr lang="en-US" altLang="en-US" sz="2800">
              <a:solidFill>
                <a:srgbClr val="0000FF"/>
              </a:solidFill>
              <a:latin typeface="Liberation Mono"/>
              <a:ea typeface="Liberation Mono"/>
              <a:cs typeface="Liberation Mono"/>
            </a:endParaRPr>
          </a:p>
        </p:txBody>
      </p:sp>
      <p:sp>
        <p:nvSpPr>
          <p:cNvPr id="9" name="Title 1"/>
          <p:cNvSpPr>
            <a:spLocks noGrp="1" noChangeArrowheads="1"/>
          </p:cNvSpPr>
          <p:nvPr>
            <p:ph type="title"/>
          </p:nvPr>
        </p:nvSpPr>
        <p:spPr>
          <a:xfrm>
            <a:off x="1271588" y="476250"/>
            <a:ext cx="3529012" cy="587375"/>
          </a:xfrm>
          <a:solidFill>
            <a:srgbClr val="FFFF00"/>
          </a:solidFill>
          <a:ln>
            <a:solidFill>
              <a:schemeClr val="accent4"/>
            </a:solidFill>
          </a:ln>
        </p:spPr>
        <p:txBody>
          <a:bodyPr/>
          <a:lstStyle/>
          <a:p>
            <a:pPr eaLnBrk="1" hangingPunct="1">
              <a:defRPr/>
            </a:pPr>
            <a:r>
              <a:rPr lang="en-US" altLang="en-US" sz="4000" b="1" smtClean="0">
                <a:solidFill>
                  <a:srgbClr val="6699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1000"/>
                                        <p:tgtEl>
                                          <p:spTgt spid="46083"/>
                                        </p:tgtEl>
                                      </p:cBhvr>
                                    </p:animEffect>
                                    <p:anim calcmode="lin" valueType="num">
                                      <p:cBhvr>
                                        <p:cTn id="8" dur="1000" fill="hold"/>
                                        <p:tgtEl>
                                          <p:spTgt spid="46083"/>
                                        </p:tgtEl>
                                        <p:attrNameLst>
                                          <p:attrName>ppt_x</p:attrName>
                                        </p:attrNameLst>
                                      </p:cBhvr>
                                      <p:tavLst>
                                        <p:tav tm="0">
                                          <p:val>
                                            <p:strVal val="#ppt_x"/>
                                          </p:val>
                                        </p:tav>
                                        <p:tav tm="100000">
                                          <p:val>
                                            <p:strVal val="#ppt_x"/>
                                          </p:val>
                                        </p:tav>
                                      </p:tavLst>
                                    </p:anim>
                                    <p:anim calcmode="lin" valueType="num">
                                      <p:cBhvr>
                                        <p:cTn id="9" dur="1000" fill="hold"/>
                                        <p:tgtEl>
                                          <p:spTgt spid="4608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084"/>
                                        </p:tgtEl>
                                        <p:attrNameLst>
                                          <p:attrName>style.visibility</p:attrName>
                                        </p:attrNameLst>
                                      </p:cBhvr>
                                      <p:to>
                                        <p:strVal val="visible"/>
                                      </p:to>
                                    </p:set>
                                    <p:animEffect transition="in" filter="fade">
                                      <p:cBhvr>
                                        <p:cTn id="12" dur="1000"/>
                                        <p:tgtEl>
                                          <p:spTgt spid="46084"/>
                                        </p:tgtEl>
                                      </p:cBhvr>
                                    </p:animEffect>
                                    <p:anim calcmode="lin" valueType="num">
                                      <p:cBhvr>
                                        <p:cTn id="13" dur="1000" fill="hold"/>
                                        <p:tgtEl>
                                          <p:spTgt spid="46084"/>
                                        </p:tgtEl>
                                        <p:attrNameLst>
                                          <p:attrName>ppt_x</p:attrName>
                                        </p:attrNameLst>
                                      </p:cBhvr>
                                      <p:tavLst>
                                        <p:tav tm="0">
                                          <p:val>
                                            <p:strVal val="#ppt_x"/>
                                          </p:val>
                                        </p:tav>
                                        <p:tav tm="100000">
                                          <p:val>
                                            <p:strVal val="#ppt_x"/>
                                          </p:val>
                                        </p:tav>
                                      </p:tavLst>
                                    </p:anim>
                                    <p:anim calcmode="lin" valueType="num">
                                      <p:cBhvr>
                                        <p:cTn id="14" dur="1000" fill="hold"/>
                                        <p:tgtEl>
                                          <p:spTgt spid="4608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085"/>
                                        </p:tgtEl>
                                        <p:attrNameLst>
                                          <p:attrName>style.visibility</p:attrName>
                                        </p:attrNameLst>
                                      </p:cBhvr>
                                      <p:to>
                                        <p:strVal val="visible"/>
                                      </p:to>
                                    </p:set>
                                    <p:animEffect transition="in" filter="fade">
                                      <p:cBhvr>
                                        <p:cTn id="17" dur="1000"/>
                                        <p:tgtEl>
                                          <p:spTgt spid="46085"/>
                                        </p:tgtEl>
                                      </p:cBhvr>
                                    </p:animEffect>
                                    <p:anim calcmode="lin" valueType="num">
                                      <p:cBhvr>
                                        <p:cTn id="18" dur="1000" fill="hold"/>
                                        <p:tgtEl>
                                          <p:spTgt spid="46085"/>
                                        </p:tgtEl>
                                        <p:attrNameLst>
                                          <p:attrName>ppt_x</p:attrName>
                                        </p:attrNameLst>
                                      </p:cBhvr>
                                      <p:tavLst>
                                        <p:tav tm="0">
                                          <p:val>
                                            <p:strVal val="#ppt_x"/>
                                          </p:val>
                                        </p:tav>
                                        <p:tav tm="100000">
                                          <p:val>
                                            <p:strVal val="#ppt_x"/>
                                          </p:val>
                                        </p:tav>
                                      </p:tavLst>
                                    </p:anim>
                                    <p:anim calcmode="lin" valueType="num">
                                      <p:cBhvr>
                                        <p:cTn id="19" dur="1000" fill="hold"/>
                                        <p:tgtEl>
                                          <p:spTgt spid="46085"/>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barn(inVertic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9"/>
          <p:cNvSpPr txBox="1">
            <a:spLocks noChangeArrowheads="1"/>
          </p:cNvSpPr>
          <p:nvPr/>
        </p:nvSpPr>
        <p:spPr bwMode="auto">
          <a:xfrm>
            <a:off x="406400" y="1446213"/>
            <a:ext cx="11480800" cy="3540125"/>
          </a:xfrm>
          <a:prstGeom prst="rect">
            <a:avLst/>
          </a:prstGeom>
          <a:ln/>
          <a:extLst/>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609585" indent="-609585">
              <a:buFontTx/>
              <a:buChar char="-"/>
              <a:defRPr/>
            </a:pPr>
            <a:r>
              <a:rPr lang="en-US" sz="3200">
                <a:solidFill>
                  <a:srgbClr val="002060"/>
                </a:solidFill>
                <a:latin typeface="Arial" pitchFamily="34" charset="0"/>
                <a:cs typeface="Arial" pitchFamily="34" charset="0"/>
              </a:rPr>
              <a:t>Học </a:t>
            </a:r>
            <a:r>
              <a:rPr lang="en-US" sz="3200" smtClean="0">
                <a:solidFill>
                  <a:srgbClr val="002060"/>
                </a:solidFill>
                <a:latin typeface="Arial" pitchFamily="34" charset="0"/>
                <a:cs typeface="Arial" pitchFamily="34" charset="0"/>
              </a:rPr>
              <a:t>thuộc nội dung kiến thức của bài.</a:t>
            </a:r>
          </a:p>
          <a:p>
            <a:pPr marL="609585" indent="-609585">
              <a:buFontTx/>
              <a:buChar char="-"/>
              <a:defRPr/>
            </a:pPr>
            <a:r>
              <a:rPr lang="en-US" sz="3200" smtClean="0">
                <a:solidFill>
                  <a:srgbClr val="002060"/>
                </a:solidFill>
                <a:latin typeface="Arial" pitchFamily="34" charset="0"/>
                <a:cs typeface="Arial" pitchFamily="34" charset="0"/>
              </a:rPr>
              <a:t>Chuẩn </a:t>
            </a:r>
            <a:r>
              <a:rPr lang="en-US" sz="3200">
                <a:solidFill>
                  <a:srgbClr val="002060"/>
                </a:solidFill>
                <a:latin typeface="Arial" pitchFamily="34" charset="0"/>
                <a:cs typeface="Arial" pitchFamily="34" charset="0"/>
              </a:rPr>
              <a:t>bị soạn bài </a:t>
            </a:r>
            <a:r>
              <a:rPr lang="en-US" sz="3200" smtClean="0">
                <a:solidFill>
                  <a:srgbClr val="002060"/>
                </a:solidFill>
                <a:latin typeface="Arial" pitchFamily="34" charset="0"/>
                <a:cs typeface="Arial" pitchFamily="34" charset="0"/>
              </a:rPr>
              <a:t>30 Thực hành phân loại thực vật</a:t>
            </a:r>
            <a:endParaRPr lang="en-US" sz="3200">
              <a:solidFill>
                <a:srgbClr val="002060"/>
              </a:solidFill>
              <a:latin typeface="Arial" pitchFamily="34" charset="0"/>
              <a:cs typeface="Arial" pitchFamily="34" charset="0"/>
            </a:endParaRPr>
          </a:p>
          <a:p>
            <a:pPr>
              <a:defRPr/>
            </a:pPr>
            <a:r>
              <a:rPr lang="en-US" sz="3200">
                <a:solidFill>
                  <a:srgbClr val="002060"/>
                </a:solidFill>
                <a:latin typeface="Arial" pitchFamily="34" charset="0"/>
                <a:cs typeface="Arial" pitchFamily="34" charset="0"/>
              </a:rPr>
              <a:t>    + </a:t>
            </a:r>
            <a:r>
              <a:rPr lang="en-US" sz="3200" smtClean="0">
                <a:solidFill>
                  <a:srgbClr val="002060"/>
                </a:solidFill>
                <a:latin typeface="Arial" pitchFamily="34" charset="0"/>
                <a:cs typeface="Arial" pitchFamily="34" charset="0"/>
              </a:rPr>
              <a:t>Đọc nội dung phần chuẩn bị và cách tiến hành.</a:t>
            </a:r>
            <a:endParaRPr lang="en-US" sz="3200">
              <a:solidFill>
                <a:srgbClr val="002060"/>
              </a:solidFill>
              <a:latin typeface="Arial" pitchFamily="34" charset="0"/>
              <a:cs typeface="Arial" pitchFamily="34" charset="0"/>
            </a:endParaRPr>
          </a:p>
          <a:p>
            <a:pPr>
              <a:defRPr/>
            </a:pPr>
            <a:r>
              <a:rPr lang="en-US" sz="3200">
                <a:solidFill>
                  <a:srgbClr val="002060"/>
                </a:solidFill>
                <a:latin typeface="Arial" pitchFamily="34" charset="0"/>
                <a:cs typeface="Arial" pitchFamily="34" charset="0"/>
              </a:rPr>
              <a:t>    + </a:t>
            </a:r>
            <a:r>
              <a:rPr lang="en-US" sz="3200" smtClean="0">
                <a:solidFill>
                  <a:srgbClr val="002060"/>
                </a:solidFill>
                <a:latin typeface="Arial" pitchFamily="34" charset="0"/>
                <a:cs typeface="Arial" pitchFamily="34" charset="0"/>
              </a:rPr>
              <a:t>Nhóm HS sưu tầm tranh ảnh về các nhóm thực vật (rêu, dương xỉ, thông, cây lúa)</a:t>
            </a:r>
            <a:endParaRPr lang="en-US" sz="3200" dirty="0">
              <a:solidFill>
                <a:srgbClr val="002060"/>
              </a:solidFill>
              <a:latin typeface="Arial" pitchFamily="34" charset="0"/>
              <a:cs typeface="Arial" pitchFamily="34" charset="0"/>
            </a:endParaRPr>
          </a:p>
          <a:p>
            <a:pPr>
              <a:defRPr/>
            </a:pPr>
            <a:r>
              <a:rPr lang="en-US" sz="3200">
                <a:solidFill>
                  <a:srgbClr val="002060"/>
                </a:solidFill>
                <a:latin typeface="Arial" pitchFamily="34" charset="0"/>
                <a:cs typeface="Arial" pitchFamily="34" charset="0"/>
              </a:rPr>
              <a:t>    + </a:t>
            </a:r>
            <a:r>
              <a:rPr lang="en-US" sz="3200" smtClean="0">
                <a:solidFill>
                  <a:srgbClr val="002060"/>
                </a:solidFill>
                <a:latin typeface="Arial" pitchFamily="34" charset="0"/>
                <a:cs typeface="Arial" pitchFamily="34" charset="0"/>
              </a:rPr>
              <a:t>Xem lại các bước “xây dựng khóa lưỡng phân” để vận dạng xây dựng khóa lưỡng phân phan loại các nhóm TV.</a:t>
            </a:r>
            <a:endParaRPr lang="en-US" sz="3200" dirty="0">
              <a:solidFill>
                <a:srgbClr val="002060"/>
              </a:solidFill>
              <a:latin typeface="Arial" pitchFamily="34" charset="0"/>
              <a:cs typeface="Arial" pitchFamily="34" charset="0"/>
            </a:endParaRPr>
          </a:p>
        </p:txBody>
      </p:sp>
      <p:pic>
        <p:nvPicPr>
          <p:cNvPr id="7885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73025"/>
            <a:ext cx="15827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2" descr="hocba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5214938"/>
            <a:ext cx="24384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1333" y="177800"/>
            <a:ext cx="8365067" cy="830997"/>
          </a:xfrm>
          <a:prstGeom prst="rect">
            <a:avLst/>
          </a:prstGeom>
          <a:noFill/>
        </p:spPr>
        <p:txBody>
          <a:bodyPr>
            <a:spAutoFit/>
          </a:bodyPr>
          <a:lstStyle/>
          <a:p>
            <a:pPr algn="ctr">
              <a:defRPr/>
            </a:pP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rPr>
              <a:t>Hướng</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rPr>
              <a:t> </a:t>
            </a:r>
            <a:r>
              <a:rPr lang="en-US" sz="4800" b="1" cap="all"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rPr>
              <a:t>dẫn</a:t>
            </a:r>
            <a:r>
              <a:rPr lang="en-US" sz="48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rPr>
              <a:t> TỰ HỌC</a:t>
            </a:r>
            <a:endPar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ircle(in)">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81400"/>
            <a:ext cx="5581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5"/>
          <p:cNvSpPr txBox="1">
            <a:spLocks noChangeArrowheads="1"/>
          </p:cNvSpPr>
          <p:nvPr/>
        </p:nvSpPr>
        <p:spPr bwMode="auto">
          <a:xfrm>
            <a:off x="1695450" y="1981200"/>
            <a:ext cx="88201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VnArial" panose="020B7200000000000000" pitchFamily="34" charset="0"/>
              </a:rPr>
              <a:t>Chóc c¸c em häc sinh chăm ngoan, häc tèt !</a:t>
            </a:r>
          </a:p>
        </p:txBody>
      </p:sp>
      <p:pic>
        <p:nvPicPr>
          <p:cNvPr id="79877" name="Picture 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32800" y="2693988"/>
            <a:ext cx="2336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1057275"/>
            <a:ext cx="22225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1"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5197475"/>
            <a:ext cx="1320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5645150"/>
            <a:ext cx="123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11"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94800" y="1057275"/>
            <a:ext cx="13208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40575" y="1538288"/>
            <a:ext cx="123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3006725"/>
            <a:ext cx="1320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8" descr="DSTARS-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3313" y="3927475"/>
            <a:ext cx="1233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99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116013"/>
            <a:ext cx="1085056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1"/>
          <p:cNvGrpSpPr>
            <a:grpSpLocks/>
          </p:cNvGrpSpPr>
          <p:nvPr/>
        </p:nvGrpSpPr>
        <p:grpSpPr bwMode="auto">
          <a:xfrm>
            <a:off x="63500" y="130175"/>
            <a:ext cx="8093075" cy="461963"/>
            <a:chOff x="63314" y="130487"/>
            <a:chExt cx="8093212" cy="461963"/>
          </a:xfrm>
        </p:grpSpPr>
        <p:sp>
          <p:nvSpPr>
            <p:cNvPr id="69640" name="Rectangle 3"/>
            <p:cNvSpPr>
              <a:spLocks noChangeArrowheads="1"/>
            </p:cNvSpPr>
            <p:nvPr/>
          </p:nvSpPr>
          <p:spPr bwMode="auto">
            <a:xfrm>
              <a:off x="479376" y="130487"/>
              <a:ext cx="767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Verdana" panose="020B0604030504040204" pitchFamily="34" charset="0"/>
                </a:rPr>
                <a:t>Tìm hiểu vai trò của TV trong đời sống</a:t>
              </a:r>
              <a:endParaRPr lang="en-US" altLang="en-US" sz="2400">
                <a:latin typeface="Times New Roman" panose="02020603050405020304" pitchFamily="18" charset="0"/>
                <a:cs typeface="Times New Roman" panose="02020603050405020304" pitchFamily="18" charset="0"/>
              </a:endParaRPr>
            </a:p>
          </p:txBody>
        </p:sp>
        <p:sp>
          <p:nvSpPr>
            <p:cNvPr id="6" name="Right Arrow 5"/>
            <p:cNvSpPr/>
            <p:nvPr/>
          </p:nvSpPr>
          <p:spPr>
            <a:xfrm>
              <a:off x="63314" y="216212"/>
              <a:ext cx="446096" cy="230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2"/>
          <p:cNvGrpSpPr>
            <a:grpSpLocks/>
          </p:cNvGrpSpPr>
          <p:nvPr/>
        </p:nvGrpSpPr>
        <p:grpSpPr bwMode="auto">
          <a:xfrm>
            <a:off x="122238" y="461963"/>
            <a:ext cx="10687050" cy="654050"/>
            <a:chOff x="122051" y="462740"/>
            <a:chExt cx="10686963" cy="652930"/>
          </a:xfrm>
        </p:grpSpPr>
        <p:sp>
          <p:nvSpPr>
            <p:cNvPr id="69638" name="Rectangle 1"/>
            <p:cNvSpPr>
              <a:spLocks noChangeArrowheads="1"/>
            </p:cNvSpPr>
            <p:nvPr/>
          </p:nvSpPr>
          <p:spPr bwMode="auto">
            <a:xfrm>
              <a:off x="613902" y="592450"/>
              <a:ext cx="10195112"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a:solidFill>
                    <a:srgbClr val="FF0000"/>
                  </a:solidFill>
                  <a:latin typeface="Times New Roman" panose="02020603050405020304" pitchFamily="18" charset="0"/>
                  <a:cs typeface="Calibri" panose="020F0502020204030204" pitchFamily="34" charset="0"/>
                </a:rPr>
                <a:t>    Nêu vai trò của một số loài thực vật mà em biết theo mẫu sau:</a:t>
              </a:r>
              <a:endParaRPr lang="en-US" altLang="en-US" sz="2800" b="1">
                <a:solidFill>
                  <a:srgbClr val="FF0000"/>
                </a:solidFill>
              </a:endParaRPr>
            </a:p>
          </p:txBody>
        </p:sp>
        <p:sp>
          <p:nvSpPr>
            <p:cNvPr id="69639" name="Oval 7"/>
            <p:cNvSpPr>
              <a:spLocks noChangeArrowheads="1"/>
            </p:cNvSpPr>
            <p:nvPr/>
          </p:nvSpPr>
          <p:spPr bwMode="auto">
            <a:xfrm>
              <a:off x="122051" y="462740"/>
              <a:ext cx="774700" cy="603250"/>
            </a:xfrm>
            <a:prstGeom prst="ellipse">
              <a:avLst/>
            </a:prstGeom>
            <a:blipFill dpi="0" rotWithShape="1">
              <a:blip r:embed="rId3"/>
              <a:srcRect/>
              <a:stretch>
                <a:fillRect/>
              </a:stretch>
            </a:blipFill>
            <a:ln w="12700" algn="ctr">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Tree>
    <p:extLst>
      <p:ext uri="{BB962C8B-B14F-4D97-AF65-F5344CB8AC3E}">
        <p14:creationId xmlns:p14="http://schemas.microsoft.com/office/powerpoint/2010/main" val="3182618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39941"/>
                                        </p:tgtEl>
                                        <p:attrNameLst>
                                          <p:attrName>style.visibility</p:attrName>
                                        </p:attrNameLst>
                                      </p:cBhvr>
                                      <p:to>
                                        <p:strVal val="visible"/>
                                      </p:to>
                                    </p:set>
                                    <p:anim calcmode="lin" valueType="num">
                                      <p:cBhvr>
                                        <p:cTn id="12" dur="500" fill="hold"/>
                                        <p:tgtEl>
                                          <p:spTgt spid="39941"/>
                                        </p:tgtEl>
                                        <p:attrNameLst>
                                          <p:attrName>ppt_w</p:attrName>
                                        </p:attrNameLst>
                                      </p:cBhvr>
                                      <p:tavLst>
                                        <p:tav tm="0">
                                          <p:val>
                                            <p:fltVal val="0"/>
                                          </p:val>
                                        </p:tav>
                                        <p:tav tm="100000">
                                          <p:val>
                                            <p:strVal val="#ppt_w"/>
                                          </p:val>
                                        </p:tav>
                                      </p:tavLst>
                                    </p:anim>
                                    <p:anim calcmode="lin" valueType="num">
                                      <p:cBhvr>
                                        <p:cTn id="13" dur="500" fill="hold"/>
                                        <p:tgtEl>
                                          <p:spTgt spid="39941"/>
                                        </p:tgtEl>
                                        <p:attrNameLst>
                                          <p:attrName>ppt_h</p:attrName>
                                        </p:attrNameLst>
                                      </p:cBhvr>
                                      <p:tavLst>
                                        <p:tav tm="0">
                                          <p:val>
                                            <p:fltVal val="0"/>
                                          </p:val>
                                        </p:tav>
                                        <p:tav tm="100000">
                                          <p:val>
                                            <p:strVal val="#ppt_h"/>
                                          </p:val>
                                        </p:tav>
                                      </p:tavLst>
                                    </p:anim>
                                    <p:animEffect transition="in" filter="fade">
                                      <p:cBhvr>
                                        <p:cTn id="14"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8" name="Table 7"/>
          <p:cNvGraphicFramePr>
            <a:graphicFrameLocks noGrp="1"/>
          </p:cNvGraphicFramePr>
          <p:nvPr/>
        </p:nvGraphicFramePr>
        <p:xfrm>
          <a:off x="839788" y="836613"/>
          <a:ext cx="10512423" cy="5421308"/>
        </p:xfrm>
        <a:graphic>
          <a:graphicData uri="http://schemas.openxmlformats.org/drawingml/2006/table">
            <a:tbl>
              <a:tblPr firstRow="1" bandRow="1">
                <a:tableStyleId>{5C22544A-7EE6-4342-B048-85BDC9FD1C3A}</a:tableStyleId>
              </a:tblPr>
              <a:tblGrid>
                <a:gridCol w="1911350">
                  <a:extLst>
                    <a:ext uri="{9D8B030D-6E8A-4147-A177-3AD203B41FA5}">
                      <a16:colId xmlns:a16="http://schemas.microsoft.com/office/drawing/2014/main" xmlns="" val="20000"/>
                    </a:ext>
                  </a:extLst>
                </a:gridCol>
                <a:gridCol w="1476952">
                  <a:extLst>
                    <a:ext uri="{9D8B030D-6E8A-4147-A177-3AD203B41FA5}">
                      <a16:colId xmlns:a16="http://schemas.microsoft.com/office/drawing/2014/main" xmlns="" val="20001"/>
                    </a:ext>
                  </a:extLst>
                </a:gridCol>
                <a:gridCol w="1563832">
                  <a:extLst>
                    <a:ext uri="{9D8B030D-6E8A-4147-A177-3AD203B41FA5}">
                      <a16:colId xmlns:a16="http://schemas.microsoft.com/office/drawing/2014/main" xmlns="" val="20002"/>
                    </a:ext>
                  </a:extLst>
                </a:gridCol>
                <a:gridCol w="1476952">
                  <a:extLst>
                    <a:ext uri="{9D8B030D-6E8A-4147-A177-3AD203B41FA5}">
                      <a16:colId xmlns:a16="http://schemas.microsoft.com/office/drawing/2014/main" xmlns="" val="20003"/>
                    </a:ext>
                  </a:extLst>
                </a:gridCol>
                <a:gridCol w="1476952">
                  <a:extLst>
                    <a:ext uri="{9D8B030D-6E8A-4147-A177-3AD203B41FA5}">
                      <a16:colId xmlns:a16="http://schemas.microsoft.com/office/drawing/2014/main" xmlns="" val="20004"/>
                    </a:ext>
                  </a:extLst>
                </a:gridCol>
                <a:gridCol w="1364724">
                  <a:extLst>
                    <a:ext uri="{9D8B030D-6E8A-4147-A177-3AD203B41FA5}">
                      <a16:colId xmlns:a16="http://schemas.microsoft.com/office/drawing/2014/main" xmlns="" val="20005"/>
                    </a:ext>
                  </a:extLst>
                </a:gridCol>
                <a:gridCol w="1241661">
                  <a:extLst>
                    <a:ext uri="{9D8B030D-6E8A-4147-A177-3AD203B41FA5}">
                      <a16:colId xmlns:a16="http://schemas.microsoft.com/office/drawing/2014/main" xmlns="" val="20006"/>
                    </a:ext>
                  </a:extLst>
                </a:gridCol>
              </a:tblGrid>
              <a:tr h="446924">
                <a:tc rowSpan="2">
                  <a:txBody>
                    <a:bodyPr/>
                    <a:lstStyle/>
                    <a:p>
                      <a:pPr algn="ctr"/>
                      <a:r>
                        <a:rPr lang="vi-VN" sz="2400" b="1">
                          <a:solidFill>
                            <a:srgbClr val="000000"/>
                          </a:solidFill>
                        </a:rPr>
                        <a:t>Tên cây</a:t>
                      </a:r>
                      <a:endParaRPr lang="vi-VN" sz="2400">
                        <a:solidFill>
                          <a:srgbClr val="000000"/>
                        </a:solidFill>
                      </a:endParaRPr>
                    </a:p>
                  </a:txBody>
                  <a:tcPr marL="0" marR="0" marT="0" marB="0" anchor="ctr"/>
                </a:tc>
                <a:tc gridSpan="6">
                  <a:txBody>
                    <a:bodyPr/>
                    <a:lstStyle/>
                    <a:p>
                      <a:pPr algn="ctr"/>
                      <a:r>
                        <a:rPr lang="vi-VN" sz="1800" b="1" dirty="0">
                          <a:solidFill>
                            <a:srgbClr val="000000"/>
                          </a:solidFill>
                        </a:rPr>
                        <a:t>Giá trị sử dụng</a:t>
                      </a:r>
                      <a:endParaRPr lang="vi-VN" sz="1800" dirty="0">
                        <a:solidFill>
                          <a:srgbClr val="000000"/>
                        </a:solidFill>
                      </a:endParaRPr>
                    </a:p>
                  </a:txBody>
                  <a:tcPr marL="68569" marR="68569" marT="0" marB="0"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10000"/>
                  </a:ext>
                </a:extLst>
              </a:tr>
              <a:tr h="859494">
                <a:tc vMerge="1">
                  <a:txBody>
                    <a:bodyPr/>
                    <a:lstStyle/>
                    <a:p>
                      <a:endParaRPr lang="vi-VN"/>
                    </a:p>
                  </a:txBody>
                  <a:tcPr/>
                </a:tc>
                <a:tc>
                  <a:txBody>
                    <a:bodyPr/>
                    <a:lstStyle/>
                    <a:p>
                      <a:pPr algn="ctr"/>
                      <a:r>
                        <a:rPr lang="vi-VN" sz="1800" b="1">
                          <a:solidFill>
                            <a:srgbClr val="000000"/>
                          </a:solidFill>
                        </a:rPr>
                        <a:t>Làm lương thực</a:t>
                      </a:r>
                      <a:endParaRPr lang="vi-VN" sz="1800">
                        <a:solidFill>
                          <a:srgbClr val="000000"/>
                        </a:solidFill>
                      </a:endParaRPr>
                    </a:p>
                  </a:txBody>
                  <a:tcPr marL="68569" marR="68569" marT="0" marB="0" anchor="ctr"/>
                </a:tc>
                <a:tc>
                  <a:txBody>
                    <a:bodyPr/>
                    <a:lstStyle/>
                    <a:p>
                      <a:pPr algn="ctr"/>
                      <a:r>
                        <a:rPr lang="vi-VN" sz="1800" b="1">
                          <a:solidFill>
                            <a:srgbClr val="000000"/>
                          </a:solidFill>
                        </a:rPr>
                        <a:t>Làm thực phẩm</a:t>
                      </a:r>
                      <a:endParaRPr lang="vi-VN" sz="1800">
                        <a:solidFill>
                          <a:srgbClr val="000000"/>
                        </a:solidFill>
                      </a:endParaRPr>
                    </a:p>
                  </a:txBody>
                  <a:tcPr marL="68569" marR="68569" marT="0" marB="0" anchor="ctr"/>
                </a:tc>
                <a:tc>
                  <a:txBody>
                    <a:bodyPr/>
                    <a:lstStyle/>
                    <a:p>
                      <a:pPr algn="ctr"/>
                      <a:r>
                        <a:rPr lang="vi-VN" sz="1800" b="1">
                          <a:solidFill>
                            <a:srgbClr val="000000"/>
                          </a:solidFill>
                        </a:rPr>
                        <a:t>Làm thuốc</a:t>
                      </a:r>
                      <a:endParaRPr lang="vi-VN" sz="1800">
                        <a:solidFill>
                          <a:srgbClr val="000000"/>
                        </a:solidFill>
                      </a:endParaRPr>
                    </a:p>
                  </a:txBody>
                  <a:tcPr marL="68569" marR="68569" marT="0" marB="0" anchor="ctr"/>
                </a:tc>
                <a:tc>
                  <a:txBody>
                    <a:bodyPr/>
                    <a:lstStyle/>
                    <a:p>
                      <a:pPr algn="ctr"/>
                      <a:r>
                        <a:rPr lang="vi-VN" sz="1800" b="1">
                          <a:solidFill>
                            <a:srgbClr val="000000"/>
                          </a:solidFill>
                        </a:rPr>
                        <a:t>Lấy quả</a:t>
                      </a:r>
                      <a:endParaRPr lang="vi-VN" sz="1800">
                        <a:solidFill>
                          <a:srgbClr val="000000"/>
                        </a:solidFill>
                      </a:endParaRPr>
                    </a:p>
                  </a:txBody>
                  <a:tcPr marL="68569" marR="68569" marT="0" marB="0" anchor="ctr"/>
                </a:tc>
                <a:tc>
                  <a:txBody>
                    <a:bodyPr/>
                    <a:lstStyle/>
                    <a:p>
                      <a:pPr algn="ctr"/>
                      <a:r>
                        <a:rPr lang="vi-VN" sz="1800" b="1">
                          <a:solidFill>
                            <a:srgbClr val="000000"/>
                          </a:solidFill>
                        </a:rPr>
                        <a:t>Lấy gỗ</a:t>
                      </a:r>
                      <a:endParaRPr lang="vi-VN" sz="1800">
                        <a:solidFill>
                          <a:srgbClr val="000000"/>
                        </a:solidFill>
                      </a:endParaRPr>
                    </a:p>
                  </a:txBody>
                  <a:tcPr marL="68569" marR="68569" marT="0" marB="0" anchor="ctr"/>
                </a:tc>
                <a:tc>
                  <a:txBody>
                    <a:bodyPr/>
                    <a:lstStyle/>
                    <a:p>
                      <a:pPr algn="ctr"/>
                      <a:r>
                        <a:rPr lang="vi-VN" sz="1800" b="1">
                          <a:solidFill>
                            <a:srgbClr val="000000"/>
                          </a:solidFill>
                        </a:rPr>
                        <a:t>Làm cảnh</a:t>
                      </a:r>
                      <a:endParaRPr lang="vi-VN" sz="1800">
                        <a:solidFill>
                          <a:srgbClr val="000000"/>
                        </a:solidFill>
                      </a:endParaRPr>
                    </a:p>
                  </a:txBody>
                  <a:tcPr marL="68569" marR="68569" marT="0" marB="0" anchor="ctr"/>
                </a:tc>
                <a:extLst>
                  <a:ext uri="{0D108BD9-81ED-4DB2-BD59-A6C34878D82A}">
                    <a16:rowId xmlns:a16="http://schemas.microsoft.com/office/drawing/2014/main" xmlns="" val="10001"/>
                  </a:ext>
                </a:extLst>
              </a:tr>
              <a:tr h="457210">
                <a:tc>
                  <a:txBody>
                    <a:bodyPr/>
                    <a:lstStyle/>
                    <a:p>
                      <a:r>
                        <a:rPr lang="en-US" sz="2400" b="1"/>
                        <a:t>Cây</a:t>
                      </a:r>
                      <a:r>
                        <a:rPr lang="en-US" sz="2400" b="1" baseline="0"/>
                        <a:t> ngô</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2"/>
                  </a:ext>
                </a:extLst>
              </a:tr>
              <a:tr h="457210">
                <a:tc>
                  <a:txBody>
                    <a:bodyPr/>
                    <a:lstStyle/>
                    <a:p>
                      <a:r>
                        <a:rPr lang="en-US" sz="2400" b="1"/>
                        <a:t>Cây</a:t>
                      </a:r>
                      <a:r>
                        <a:rPr lang="en-US" sz="2400" b="1" baseline="0"/>
                        <a:t> xoài</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3"/>
                  </a:ext>
                </a:extLst>
              </a:tr>
              <a:tr h="457210">
                <a:tc>
                  <a:txBody>
                    <a:bodyPr/>
                    <a:lstStyle/>
                    <a:p>
                      <a:r>
                        <a:rPr lang="en-US" sz="2400" b="1"/>
                        <a:t>Cây</a:t>
                      </a:r>
                      <a:r>
                        <a:rPr lang="en-US" sz="2400" b="1" baseline="0"/>
                        <a:t> đu đủ</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4"/>
                  </a:ext>
                </a:extLst>
              </a:tr>
              <a:tr h="457210">
                <a:tc>
                  <a:txBody>
                    <a:bodyPr/>
                    <a:lstStyle/>
                    <a:p>
                      <a:r>
                        <a:rPr lang="en-US" sz="2400" b="1"/>
                        <a:t>Cây</a:t>
                      </a:r>
                      <a:r>
                        <a:rPr lang="en-US" sz="2400" b="1" baseline="0"/>
                        <a:t> đào</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5"/>
                  </a:ext>
                </a:extLst>
              </a:tr>
              <a:tr h="457210">
                <a:tc>
                  <a:txBody>
                    <a:bodyPr/>
                    <a:lstStyle/>
                    <a:p>
                      <a:r>
                        <a:rPr lang="en-US" sz="2400" b="1"/>
                        <a:t>Cây</a:t>
                      </a:r>
                      <a:r>
                        <a:rPr lang="en-US" sz="2400" b="1" baseline="0"/>
                        <a:t> cau</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6"/>
                  </a:ext>
                </a:extLst>
              </a:tr>
              <a:tr h="457210">
                <a:tc>
                  <a:txBody>
                    <a:bodyPr/>
                    <a:lstStyle/>
                    <a:p>
                      <a:r>
                        <a:rPr lang="en-US" sz="2400" b="1"/>
                        <a:t>Cây</a:t>
                      </a:r>
                      <a:r>
                        <a:rPr lang="en-US" sz="2400" b="1" baseline="0"/>
                        <a:t> dừa</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7"/>
                  </a:ext>
                </a:extLst>
              </a:tr>
              <a:tr h="457210">
                <a:tc>
                  <a:txBody>
                    <a:bodyPr/>
                    <a:lstStyle/>
                    <a:p>
                      <a:r>
                        <a:rPr lang="en-US" sz="2400" b="1"/>
                        <a:t>Cây</a:t>
                      </a:r>
                      <a:r>
                        <a:rPr lang="en-US" sz="2400" b="1" baseline="0"/>
                        <a:t> mít</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8"/>
                  </a:ext>
                </a:extLst>
              </a:tr>
              <a:tr h="457210">
                <a:tc>
                  <a:txBody>
                    <a:bodyPr/>
                    <a:lstStyle/>
                    <a:p>
                      <a:r>
                        <a:rPr lang="en-US" sz="2400" b="1"/>
                        <a:t>Cây</a:t>
                      </a:r>
                      <a:r>
                        <a:rPr lang="en-US" sz="2400" b="1" baseline="0"/>
                        <a:t> diếp cá</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extLst>
                  <a:ext uri="{0D108BD9-81ED-4DB2-BD59-A6C34878D82A}">
                    <a16:rowId xmlns:a16="http://schemas.microsoft.com/office/drawing/2014/main" xmlns="" val="10009"/>
                  </a:ext>
                </a:extLst>
              </a:tr>
              <a:tr h="457210">
                <a:tc>
                  <a:txBody>
                    <a:bodyPr/>
                    <a:lstStyle/>
                    <a:p>
                      <a:r>
                        <a:rPr lang="en-US" sz="2400" b="1"/>
                        <a:t>Câ</a:t>
                      </a:r>
                      <a:r>
                        <a:rPr lang="en-US" sz="2400" b="1" baseline="0"/>
                        <a:t>y thông</a:t>
                      </a:r>
                      <a:endParaRPr lang="vi-VN" sz="2400" b="1"/>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a:p>
                  </a:txBody>
                  <a:tcPr marL="91426" marR="91426"/>
                </a:tc>
                <a:tc>
                  <a:txBody>
                    <a:bodyPr/>
                    <a:lstStyle/>
                    <a:p>
                      <a:endParaRPr lang="vi-VN" sz="1800" dirty="0"/>
                    </a:p>
                  </a:txBody>
                  <a:tcPr marL="91426" marR="91426"/>
                </a:tc>
                <a:extLst>
                  <a:ext uri="{0D108BD9-81ED-4DB2-BD59-A6C34878D82A}">
                    <a16:rowId xmlns:a16="http://schemas.microsoft.com/office/drawing/2014/main" xmlns="" val="10010"/>
                  </a:ext>
                </a:extLst>
              </a:tr>
            </a:tbl>
          </a:graphicData>
        </a:graphic>
      </p:graphicFrame>
      <p:sp>
        <p:nvSpPr>
          <p:cNvPr id="9" name="TextBox 8"/>
          <p:cNvSpPr txBox="1">
            <a:spLocks noChangeArrowheads="1"/>
          </p:cNvSpPr>
          <p:nvPr/>
        </p:nvSpPr>
        <p:spPr bwMode="auto">
          <a:xfrm>
            <a:off x="3406775" y="2197100"/>
            <a:ext cx="38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0" name="TextBox 9"/>
          <p:cNvSpPr txBox="1">
            <a:spLocks noChangeArrowheads="1"/>
          </p:cNvSpPr>
          <p:nvPr/>
        </p:nvSpPr>
        <p:spPr bwMode="auto">
          <a:xfrm>
            <a:off x="4918075" y="2197100"/>
            <a:ext cx="38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1" name="TextBox 10"/>
          <p:cNvSpPr txBox="1">
            <a:spLocks noChangeArrowheads="1"/>
          </p:cNvSpPr>
          <p:nvPr/>
        </p:nvSpPr>
        <p:spPr bwMode="auto">
          <a:xfrm>
            <a:off x="6430963" y="2197100"/>
            <a:ext cx="38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2" name="TextBox 11"/>
          <p:cNvSpPr txBox="1">
            <a:spLocks noChangeArrowheads="1"/>
          </p:cNvSpPr>
          <p:nvPr/>
        </p:nvSpPr>
        <p:spPr bwMode="auto">
          <a:xfrm>
            <a:off x="7818438" y="2657475"/>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3" name="TextBox 12"/>
          <p:cNvSpPr txBox="1">
            <a:spLocks noChangeArrowheads="1"/>
          </p:cNvSpPr>
          <p:nvPr/>
        </p:nvSpPr>
        <p:spPr bwMode="auto">
          <a:xfrm>
            <a:off x="4918075" y="3081338"/>
            <a:ext cx="38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4" name="TextBox 13"/>
          <p:cNvSpPr txBox="1">
            <a:spLocks noChangeArrowheads="1"/>
          </p:cNvSpPr>
          <p:nvPr/>
        </p:nvSpPr>
        <p:spPr bwMode="auto">
          <a:xfrm>
            <a:off x="6423025" y="3076575"/>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5" name="TextBox 14"/>
          <p:cNvSpPr txBox="1">
            <a:spLocks noChangeArrowheads="1"/>
          </p:cNvSpPr>
          <p:nvPr/>
        </p:nvSpPr>
        <p:spPr bwMode="auto">
          <a:xfrm>
            <a:off x="7818438" y="3090863"/>
            <a:ext cx="38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6" name="TextBox 15"/>
          <p:cNvSpPr txBox="1">
            <a:spLocks noChangeArrowheads="1"/>
          </p:cNvSpPr>
          <p:nvPr/>
        </p:nvSpPr>
        <p:spPr bwMode="auto">
          <a:xfrm>
            <a:off x="6400800" y="3540125"/>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7" name="TextBox 16"/>
          <p:cNvSpPr txBox="1">
            <a:spLocks noChangeArrowheads="1"/>
          </p:cNvSpPr>
          <p:nvPr/>
        </p:nvSpPr>
        <p:spPr bwMode="auto">
          <a:xfrm>
            <a:off x="7840663" y="3540125"/>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8" name="TextBox 17"/>
          <p:cNvSpPr txBox="1">
            <a:spLocks noChangeArrowheads="1"/>
          </p:cNvSpPr>
          <p:nvPr/>
        </p:nvSpPr>
        <p:spPr bwMode="auto">
          <a:xfrm>
            <a:off x="9266238" y="3540125"/>
            <a:ext cx="385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19" name="TextBox 18"/>
          <p:cNvSpPr txBox="1">
            <a:spLocks noChangeArrowheads="1"/>
          </p:cNvSpPr>
          <p:nvPr/>
        </p:nvSpPr>
        <p:spPr bwMode="auto">
          <a:xfrm>
            <a:off x="10585450" y="3540125"/>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0" name="TextBox 19"/>
          <p:cNvSpPr txBox="1">
            <a:spLocks noChangeArrowheads="1"/>
          </p:cNvSpPr>
          <p:nvPr/>
        </p:nvSpPr>
        <p:spPr bwMode="auto">
          <a:xfrm>
            <a:off x="6392863" y="3990975"/>
            <a:ext cx="385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1" name="TextBox 20"/>
          <p:cNvSpPr txBox="1">
            <a:spLocks noChangeArrowheads="1"/>
          </p:cNvSpPr>
          <p:nvPr/>
        </p:nvSpPr>
        <p:spPr bwMode="auto">
          <a:xfrm>
            <a:off x="7823200" y="3952875"/>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2" name="TextBox 21"/>
          <p:cNvSpPr txBox="1">
            <a:spLocks noChangeArrowheads="1"/>
          </p:cNvSpPr>
          <p:nvPr/>
        </p:nvSpPr>
        <p:spPr bwMode="auto">
          <a:xfrm>
            <a:off x="7818438" y="4432300"/>
            <a:ext cx="384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3" name="TextBox 22"/>
          <p:cNvSpPr txBox="1">
            <a:spLocks noChangeArrowheads="1"/>
          </p:cNvSpPr>
          <p:nvPr/>
        </p:nvSpPr>
        <p:spPr bwMode="auto">
          <a:xfrm>
            <a:off x="9266238" y="4443413"/>
            <a:ext cx="38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4" name="TextBox 23"/>
          <p:cNvSpPr txBox="1">
            <a:spLocks noChangeArrowheads="1"/>
          </p:cNvSpPr>
          <p:nvPr/>
        </p:nvSpPr>
        <p:spPr bwMode="auto">
          <a:xfrm>
            <a:off x="10552113" y="4430713"/>
            <a:ext cx="38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5" name="TextBox 24"/>
          <p:cNvSpPr txBox="1">
            <a:spLocks noChangeArrowheads="1"/>
          </p:cNvSpPr>
          <p:nvPr/>
        </p:nvSpPr>
        <p:spPr bwMode="auto">
          <a:xfrm>
            <a:off x="10585450" y="3990975"/>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6" name="TextBox 25"/>
          <p:cNvSpPr txBox="1">
            <a:spLocks noChangeArrowheads="1"/>
          </p:cNvSpPr>
          <p:nvPr/>
        </p:nvSpPr>
        <p:spPr bwMode="auto">
          <a:xfrm>
            <a:off x="7805738" y="4899025"/>
            <a:ext cx="38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7" name="TextBox 26"/>
          <p:cNvSpPr txBox="1">
            <a:spLocks noChangeArrowheads="1"/>
          </p:cNvSpPr>
          <p:nvPr/>
        </p:nvSpPr>
        <p:spPr bwMode="auto">
          <a:xfrm>
            <a:off x="9266238" y="4875213"/>
            <a:ext cx="385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8" name="TextBox 27"/>
          <p:cNvSpPr txBox="1">
            <a:spLocks noChangeArrowheads="1"/>
          </p:cNvSpPr>
          <p:nvPr/>
        </p:nvSpPr>
        <p:spPr bwMode="auto">
          <a:xfrm>
            <a:off x="4918075" y="5326063"/>
            <a:ext cx="38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29" name="TextBox 28"/>
          <p:cNvSpPr txBox="1">
            <a:spLocks noChangeArrowheads="1"/>
          </p:cNvSpPr>
          <p:nvPr/>
        </p:nvSpPr>
        <p:spPr bwMode="auto">
          <a:xfrm>
            <a:off x="6345238" y="5329238"/>
            <a:ext cx="38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30" name="TextBox 29"/>
          <p:cNvSpPr txBox="1">
            <a:spLocks noChangeArrowheads="1"/>
          </p:cNvSpPr>
          <p:nvPr/>
        </p:nvSpPr>
        <p:spPr bwMode="auto">
          <a:xfrm>
            <a:off x="6311900" y="5757863"/>
            <a:ext cx="38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sp>
        <p:nvSpPr>
          <p:cNvPr id="31" name="TextBox 30"/>
          <p:cNvSpPr txBox="1">
            <a:spLocks noChangeArrowheads="1"/>
          </p:cNvSpPr>
          <p:nvPr/>
        </p:nvSpPr>
        <p:spPr bwMode="auto">
          <a:xfrm>
            <a:off x="9266238" y="5757863"/>
            <a:ext cx="38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a:t>
            </a:r>
            <a:endParaRPr lang="vi-VN" altLang="en-US" b="1">
              <a:solidFill>
                <a:srgbClr val="FF0000"/>
              </a:solidFill>
            </a:endParaRPr>
          </a:p>
        </p:txBody>
      </p:sp>
      <p:grpSp>
        <p:nvGrpSpPr>
          <p:cNvPr id="70777" name="Group 1"/>
          <p:cNvGrpSpPr>
            <a:grpSpLocks/>
          </p:cNvGrpSpPr>
          <p:nvPr/>
        </p:nvGrpSpPr>
        <p:grpSpPr bwMode="auto">
          <a:xfrm>
            <a:off x="101600" y="254000"/>
            <a:ext cx="8123238" cy="461963"/>
            <a:chOff x="102137" y="253603"/>
            <a:chExt cx="8123237" cy="461963"/>
          </a:xfrm>
        </p:grpSpPr>
        <p:sp>
          <p:nvSpPr>
            <p:cNvPr id="70778" name="Rectangle 3"/>
            <p:cNvSpPr>
              <a:spLocks noChangeArrowheads="1"/>
            </p:cNvSpPr>
            <p:nvPr/>
          </p:nvSpPr>
          <p:spPr bwMode="auto">
            <a:xfrm>
              <a:off x="548224" y="253603"/>
              <a:ext cx="767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Verdana" panose="020B0604030504040204" pitchFamily="34" charset="0"/>
                </a:rPr>
                <a:t>Tìm hiểu vai trò của TV trong đời sống</a:t>
              </a:r>
              <a:endParaRPr lang="en-US" altLang="en-US" sz="2400">
                <a:latin typeface="Times New Roman" panose="02020603050405020304" pitchFamily="18" charset="0"/>
                <a:cs typeface="Times New Roman" panose="02020603050405020304" pitchFamily="18" charset="0"/>
              </a:endParaRPr>
            </a:p>
          </p:txBody>
        </p:sp>
        <p:sp>
          <p:nvSpPr>
            <p:cNvPr id="33" name="Right Arrow 32"/>
            <p:cNvSpPr/>
            <p:nvPr/>
          </p:nvSpPr>
          <p:spPr>
            <a:xfrm>
              <a:off x="102137" y="369491"/>
              <a:ext cx="446088" cy="23018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75363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ox(in)">
                                      <p:cBhvr>
                                        <p:cTn id="26" dur="500"/>
                                        <p:tgtEl>
                                          <p:spTgt spid="14"/>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ox(in)">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ox(in)">
                                      <p:cBhvr>
                                        <p:cTn id="34" dur="500"/>
                                        <p:tgtEl>
                                          <p:spTgt spid="16"/>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500"/>
                                        <p:tgtEl>
                                          <p:spTgt spid="1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ox(in)">
                                      <p:cBhvr>
                                        <p:cTn id="40" dur="500"/>
                                        <p:tgtEl>
                                          <p:spTgt spid="1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ox(in)">
                                      <p:cBhvr>
                                        <p:cTn id="43" dur="5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500"/>
                                        <p:tgtEl>
                                          <p:spTgt spid="20"/>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ox(in)">
                                      <p:cBhvr>
                                        <p:cTn id="51" dur="500"/>
                                        <p:tgtEl>
                                          <p:spTgt spid="21"/>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ox(in)">
                                      <p:cBhvr>
                                        <p:cTn id="54" dur="500"/>
                                        <p:tgtEl>
                                          <p:spTgt spid="2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500"/>
                                        <p:tgtEl>
                                          <p:spTgt spid="23"/>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ox(in)">
                                      <p:cBhvr>
                                        <p:cTn id="65" dur="500"/>
                                        <p:tgtEl>
                                          <p:spTgt spid="2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ox(in)">
                                      <p:cBhvr>
                                        <p:cTn id="70" dur="500"/>
                                        <p:tgtEl>
                                          <p:spTgt spid="26"/>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ox(in)">
                                      <p:cBhvr>
                                        <p:cTn id="73" dur="500"/>
                                        <p:tgtEl>
                                          <p:spTgt spid="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ox(in)">
                                      <p:cBhvr>
                                        <p:cTn id="78" dur="500"/>
                                        <p:tgtEl>
                                          <p:spTgt spid="28"/>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ox(in)">
                                      <p:cBhvr>
                                        <p:cTn id="81" dur="500"/>
                                        <p:tgtEl>
                                          <p:spTgt spid="2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box(in)">
                                      <p:cBhvr>
                                        <p:cTn id="86" dur="500"/>
                                        <p:tgtEl>
                                          <p:spTgt spid="30"/>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box(in)">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39" name="Rectangle 4"/>
          <p:cNvSpPr>
            <a:spLocks noChangeArrowheads="1"/>
          </p:cNvSpPr>
          <p:nvPr/>
        </p:nvSpPr>
        <p:spPr bwMode="auto">
          <a:xfrm>
            <a:off x="263525" y="239713"/>
            <a:ext cx="10037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2060"/>
                </a:solidFill>
                <a:latin typeface="Times New Roman" panose="02020603050405020304" pitchFamily="18" charset="0"/>
                <a:cs typeface="Calibri" panose="020F0502020204030204" pitchFamily="34" charset="0"/>
              </a:rPr>
              <a:t>Vai trò của rừng và thực trạng rừng ở Việt Nam: </a:t>
            </a:r>
            <a:endParaRPr lang="en-US" altLang="vi-VN" sz="2800" b="1"/>
          </a:p>
        </p:txBody>
      </p:sp>
      <p:pic>
        <p:nvPicPr>
          <p:cNvPr id="655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 y="763588"/>
            <a:ext cx="1072991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6"/>
          <p:cNvSpPr>
            <a:spLocks noChangeArrowheads="1"/>
          </p:cNvSpPr>
          <p:nvPr/>
        </p:nvSpPr>
        <p:spPr bwMode="auto">
          <a:xfrm>
            <a:off x="1343025" y="5373688"/>
            <a:ext cx="95773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rPr>
              <a:t>  Nhận xét về tình hình rừng của nước ta, nêu giải pháp cải thiện hiện trạng rừng hiện nay ở nước ta</a:t>
            </a:r>
            <a:r>
              <a:rPr lang="en-US" altLang="en-US" sz="2800" b="1">
                <a:solidFill>
                  <a:srgbClr val="FF0000"/>
                </a:solidFill>
                <a:latin typeface="Times New Roman" panose="02020603050405020304" pitchFamily="18" charset="0"/>
                <a:cs typeface="Calibri" panose="020F0502020204030204" pitchFamily="34" charset="0"/>
              </a:rPr>
              <a:t>?</a:t>
            </a:r>
            <a:endParaRPr lang="en-US" altLang="vi-VN" sz="2800" b="1">
              <a:solidFill>
                <a:srgbClr val="FF0000"/>
              </a:solidFill>
            </a:endParaRPr>
          </a:p>
        </p:txBody>
      </p:sp>
      <p:pic>
        <p:nvPicPr>
          <p:cNvPr id="7" name="Picture 45" descr="dau hoi">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050" y="5481638"/>
            <a:ext cx="550863"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01042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barn(inVertical)">
                                      <p:cBhvr>
                                        <p:cTn id="7" dur="500"/>
                                        <p:tgtEl>
                                          <p:spTgt spid="1946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047750"/>
            <a:ext cx="3505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2888" y="1346200"/>
            <a:ext cx="1512887" cy="354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u="sng" dirty="0">
                <a:solidFill>
                  <a:srgbClr val="C00000"/>
                </a:solidFill>
                <a:latin typeface="Times New Roman" panose="02020603050405020304" pitchFamily="18" charset="0"/>
                <a:cs typeface="Times New Roman" panose="02020603050405020304" pitchFamily="18" charset="0"/>
              </a:rPr>
              <a:t>* RÊU:</a:t>
            </a:r>
          </a:p>
        </p:txBody>
      </p:sp>
      <p:pic>
        <p:nvPicPr>
          <p:cNvPr id="204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888" y="1687513"/>
            <a:ext cx="4700587"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2828925"/>
            <a:ext cx="962025"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rot="20830082" flipV="1">
            <a:off x="4030663" y="3652838"/>
            <a:ext cx="1898650" cy="5143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5813425"/>
            <a:ext cx="446405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H="1">
            <a:off x="6426200" y="2862263"/>
            <a:ext cx="1474788" cy="398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00988" y="2660650"/>
            <a:ext cx="8382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9188" y="2535238"/>
            <a:ext cx="2828925" cy="581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64500" y="3563938"/>
            <a:ext cx="8413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H="1">
            <a:off x="6391275" y="3716338"/>
            <a:ext cx="1671638" cy="1341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10638" y="3260725"/>
            <a:ext cx="26574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62913" y="4264025"/>
            <a:ext cx="84296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a:stCxn id="24" idx="1"/>
          </p:cNvCxnSpPr>
          <p:nvPr/>
        </p:nvCxnSpPr>
        <p:spPr>
          <a:xfrm flipH="1">
            <a:off x="6426200" y="4462463"/>
            <a:ext cx="1636713" cy="938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80325" y="4705350"/>
            <a:ext cx="44608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13363" y="614363"/>
            <a:ext cx="31892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77213" y="744538"/>
            <a:ext cx="32480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down)">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30288"/>
            <a:ext cx="3503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3363" y="1368425"/>
            <a:ext cx="1470025" cy="354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u="sng" dirty="0">
                <a:solidFill>
                  <a:srgbClr val="C00000"/>
                </a:solidFill>
                <a:latin typeface="Times New Roman" panose="02020603050405020304" pitchFamily="18" charset="0"/>
                <a:cs typeface="Times New Roman" panose="02020603050405020304" pitchFamily="18" charset="0"/>
              </a:rPr>
              <a:t>* RÊU:</a:t>
            </a:r>
          </a:p>
        </p:txBody>
      </p:sp>
      <p:pic>
        <p:nvPicPr>
          <p:cNvPr id="2150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708150"/>
            <a:ext cx="434975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1506538"/>
            <a:ext cx="3981450"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39238" y="3065463"/>
            <a:ext cx="12239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H="1" flipV="1">
            <a:off x="9012238" y="2406650"/>
            <a:ext cx="284162" cy="647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16200000" flipH="1">
            <a:off x="9343232" y="3607593"/>
            <a:ext cx="869950" cy="61436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153650" y="3817938"/>
            <a:ext cx="1558925"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FF00"/>
                </a:solidFill>
                <a:latin typeface="Times New Roman" panose="02020603050405020304" pitchFamily="18" charset="0"/>
                <a:cs typeface="Times New Roman" panose="02020603050405020304" pitchFamily="18" charset="0"/>
              </a:rPr>
              <a:t>Đất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ẩm</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9825" y="4378325"/>
            <a:ext cx="3333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7213" y="1916113"/>
            <a:ext cx="812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33130" y="562233"/>
            <a:ext cx="4272195" cy="523220"/>
          </a:xfrm>
          <a:prstGeom prst="rect">
            <a:avLst/>
          </a:prstGeom>
          <a:noFill/>
        </p:spPr>
        <p:txBody>
          <a:bodyPr wrap="none">
            <a:spAutoFit/>
          </a:bodyPr>
          <a:lstStyle/>
          <a:p>
            <a:pPr algn="ctr">
              <a:defRPr/>
            </a:pP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1. </a:t>
            </a:r>
            <a:r>
              <a:rPr lang="en-US" sz="2800" b="1" u="sng"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ĐA DẠNG THỰC VẬT</a:t>
            </a:r>
            <a:r>
              <a:rPr lang="en-US" sz="2800" b="1" dirty="0">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08975" y="571500"/>
            <a:ext cx="38830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8"/>
          <p:cNvSpPr>
            <a:spLocks noChangeAspect="1" noChangeArrowheads="1" noTextEdit="1"/>
          </p:cNvSpPr>
          <p:nvPr/>
        </p:nvSpPr>
        <p:spPr bwMode="gray">
          <a:xfrm flipH="1">
            <a:off x="6392863"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84688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7"/>
          <p:cNvSpPr txBox="1">
            <a:spLocks noChangeArrowheads="1"/>
          </p:cNvSpPr>
          <p:nvPr/>
        </p:nvSpPr>
        <p:spPr bwMode="auto">
          <a:xfrm>
            <a:off x="1774825" y="6092825"/>
            <a:ext cx="3397250" cy="369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5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imes New Roman" panose="02020603050405020304" pitchFamily="18" charset="0"/>
                <a:cs typeface="Calibri" panose="020F0502020204030204" pitchFamily="34" charset="0"/>
              </a:rPr>
              <a:t>Hình 29.1a: Đại diện nhóm Rêu</a:t>
            </a:r>
            <a:endParaRPr lang="vi-VN" altLang="en-US" sz="1800">
              <a:solidFill>
                <a:srgbClr val="002060"/>
              </a:solidFill>
              <a:latin typeface="Arial" panose="020B0604020202020204" pitchFamily="34" charset="0"/>
            </a:endParaRP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295275"/>
            <a:ext cx="84978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7150" y="3265488"/>
            <a:ext cx="5784850" cy="1509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2117</TotalTime>
  <Words>2880</Words>
  <Application>Microsoft Office PowerPoint</Application>
  <PresentationFormat>Widescreen</PresentationFormat>
  <Paragraphs>245</Paragraphs>
  <Slides>65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.VnArial</vt:lpstr>
      <vt:lpstr>Arial</vt:lpstr>
      <vt:lpstr>Calibri</vt:lpstr>
      <vt:lpstr>Courier New</vt:lpstr>
      <vt:lpstr>Liberation Mono</vt:lpstr>
      <vt:lpstr>Noto Serif SC</vt:lpstr>
      <vt:lpstr>Times New Roman</vt:lpstr>
      <vt:lpstr>Verdana</vt:lpstr>
      <vt:lpstr>Webdings</vt:lpstr>
      <vt:lpstr>Wingdings</vt:lpstr>
      <vt:lpstr>Wingdings 3</vt:lpstr>
      <vt:lpstr>3_Office Theme</vt:lpstr>
      <vt:lpstr>Hãy quan sát đoạn video về “Đa dạng thực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ĐA DẠNG THỰC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Admin</dc:creator>
  <cp:lastModifiedBy>Admin</cp:lastModifiedBy>
  <cp:revision>190</cp:revision>
  <dcterms:created xsi:type="dcterms:W3CDTF">2015-11-29T04:26:22Z</dcterms:created>
  <dcterms:modified xsi:type="dcterms:W3CDTF">2024-02-19T03:43:35Z</dcterms:modified>
</cp:coreProperties>
</file>