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6" r:id="rId3"/>
    <p:sldId id="269" r:id="rId4"/>
    <p:sldId id="257" r:id="rId5"/>
    <p:sldId id="307" r:id="rId6"/>
    <p:sldId id="275" r:id="rId7"/>
    <p:sldId id="281" r:id="rId8"/>
    <p:sldId id="282" r:id="rId9"/>
    <p:sldId id="284" r:id="rId10"/>
    <p:sldId id="285" r:id="rId11"/>
    <p:sldId id="287" r:id="rId12"/>
    <p:sldId id="288" r:id="rId13"/>
    <p:sldId id="290" r:id="rId14"/>
    <p:sldId id="291" r:id="rId15"/>
    <p:sldId id="283" r:id="rId16"/>
    <p:sldId id="292" r:id="rId17"/>
    <p:sldId id="294" r:id="rId18"/>
    <p:sldId id="258" r:id="rId19"/>
    <p:sldId id="297" r:id="rId20"/>
    <p:sldId id="276" r:id="rId21"/>
    <p:sldId id="266" r:id="rId22"/>
    <p:sldId id="303" r:id="rId23"/>
    <p:sldId id="298" r:id="rId24"/>
    <p:sldId id="304" r:id="rId25"/>
    <p:sldId id="299" r:id="rId26"/>
    <p:sldId id="306" r:id="rId27"/>
    <p:sldId id="305" r:id="rId28"/>
    <p:sldId id="308" r:id="rId29"/>
    <p:sldId id="300" r:id="rId30"/>
    <p:sldId id="277" r:id="rId31"/>
    <p:sldId id="271" r:id="rId32"/>
    <p:sldId id="302" r:id="rId33"/>
    <p:sldId id="272" r:id="rId34"/>
    <p:sldId id="274" r:id="rId35"/>
  </p:sldIdLst>
  <p:sldSz cx="18288000" cy="10287000"/>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40.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8.jpeg"/></Relationships>
</file>

<file path=ppt/slides/_rels/slide12.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8.jpeg"/></Relationships>
</file>

<file path=ppt/slides/_rels/slide13.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8.jpeg"/></Relationships>
</file>

<file path=ppt/slides/_rels/slide15.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32.png"/><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31.png"/></Relationships>
</file>

<file path=ppt/slides/_rels/slide17.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34.png"/><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33.png"/></Relationships>
</file>

<file path=ppt/slides/_rels/slide18.xml.rels><?xml version="1.0" encoding="UTF-8" standalone="yes"?>
<Relationships xmlns="http://schemas.openxmlformats.org/package/2006/relationships"><Relationship Id="rId13" Type="http://schemas.openxmlformats.org/officeDocument/2006/relationships/image" Target="../media/image30.svg"/><Relationship Id="rId21" Type="http://schemas.openxmlformats.org/officeDocument/2006/relationships/image" Target="../media/image37.png"/><Relationship Id="rId3" Type="http://schemas.openxmlformats.org/officeDocument/2006/relationships/image" Target="../media/image20.svg"/><Relationship Id="rId25" Type="http://schemas.openxmlformats.org/officeDocument/2006/relationships/image" Target="../media/image3.png"/><Relationship Id="rId2" Type="http://schemas.openxmlformats.org/officeDocument/2006/relationships/image" Target="../media/image35.png"/><Relationship Id="rId20"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28.svg"/><Relationship Id="rId24" Type="http://schemas.openxmlformats.org/officeDocument/2006/relationships/image" Target="../media/image4.png"/><Relationship Id="rId23" Type="http://schemas.openxmlformats.org/officeDocument/2006/relationships/image" Target="../media/image38.png"/><Relationship Id="rId15" Type="http://schemas.openxmlformats.org/officeDocument/2006/relationships/image" Target="../media/image32.svg"/><Relationship Id="rId5" Type="http://schemas.openxmlformats.org/officeDocument/2006/relationships/image" Target="../media/image2.svg"/><Relationship Id="rId19" Type="http://schemas.openxmlformats.org/officeDocument/2006/relationships/image" Target="../media/image8.svg"/><Relationship Id="rId9" Type="http://schemas.openxmlformats.org/officeDocument/2006/relationships/image" Target="../media/image26.svg"/><Relationship Id="rId22" Type="http://schemas.openxmlformats.org/officeDocument/2006/relationships/image" Target="../media/image24.png"/></Relationships>
</file>

<file path=ppt/slides/_rels/slide19.xml.rels><?xml version="1.0" encoding="UTF-8" standalone="yes"?>
<Relationships xmlns="http://schemas.openxmlformats.org/package/2006/relationships"><Relationship Id="rId13" Type="http://schemas.openxmlformats.org/officeDocument/2006/relationships/image" Target="../media/image30.svg"/><Relationship Id="rId26" Type="http://schemas.openxmlformats.org/officeDocument/2006/relationships/image" Target="../media/image39.png"/><Relationship Id="rId21" Type="http://schemas.openxmlformats.org/officeDocument/2006/relationships/image" Target="../media/image37.png"/><Relationship Id="rId3" Type="http://schemas.openxmlformats.org/officeDocument/2006/relationships/image" Target="../media/image20.svg"/><Relationship Id="rId25" Type="http://schemas.openxmlformats.org/officeDocument/2006/relationships/image" Target="../media/image3.png"/><Relationship Id="rId7" Type="http://schemas.openxmlformats.org/officeDocument/2006/relationships/image" Target="../media/image107.svg"/><Relationship Id="rId2" Type="http://schemas.openxmlformats.org/officeDocument/2006/relationships/image" Target="../media/image35.png"/><Relationship Id="rId20"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28.svg"/><Relationship Id="rId24" Type="http://schemas.openxmlformats.org/officeDocument/2006/relationships/image" Target="../media/image4.png"/><Relationship Id="rId23" Type="http://schemas.openxmlformats.org/officeDocument/2006/relationships/image" Target="../media/image38.png"/><Relationship Id="rId15" Type="http://schemas.openxmlformats.org/officeDocument/2006/relationships/image" Target="../media/image32.svg"/><Relationship Id="rId5" Type="http://schemas.openxmlformats.org/officeDocument/2006/relationships/image" Target="../media/image2.svg"/><Relationship Id="rId19" Type="http://schemas.openxmlformats.org/officeDocument/2006/relationships/image" Target="../media/image8.svg"/><Relationship Id="rId9" Type="http://schemas.openxmlformats.org/officeDocument/2006/relationships/image" Target="../media/image26.svg"/><Relationship Id="rId22"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15.png"/><Relationship Id="rId17" Type="http://schemas.openxmlformats.org/officeDocument/2006/relationships/image" Target="../media/image127.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2.sv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0.sv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4.png"/><Relationship Id="rId17" Type="http://schemas.openxmlformats.org/officeDocument/2006/relationships/image" Target="../media/image8.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88.svg"/><Relationship Id="rId5" Type="http://schemas.openxmlformats.org/officeDocument/2006/relationships/image" Target="../media/image100.svg"/><Relationship Id="rId15" Type="http://schemas.openxmlformats.org/officeDocument/2006/relationships/image" Target="../media/image6.sv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104.svg"/><Relationship Id="rId14" Type="http://schemas.openxmlformats.org/officeDocument/2006/relationships/image" Target="../media/image45.png"/></Relationships>
</file>

<file path=ppt/slides/_rels/slide22.xml.rels><?xml version="1.0" encoding="UTF-8" standalone="yes"?>
<Relationships xmlns="http://schemas.openxmlformats.org/package/2006/relationships"><Relationship Id="rId13" Type="http://schemas.openxmlformats.org/officeDocument/2006/relationships/image" Target="../media/image20.svg"/><Relationship Id="rId12" Type="http://schemas.openxmlformats.org/officeDocument/2006/relationships/image" Target="../media/image4.png"/><Relationship Id="rId17" Type="http://schemas.openxmlformats.org/officeDocument/2006/relationships/image" Target="../media/image8.svg"/><Relationship Id="rId2" Type="http://schemas.openxmlformats.org/officeDocument/2006/relationships/image" Target="../media/image44.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88.svg"/><Relationship Id="rId15" Type="http://schemas.openxmlformats.org/officeDocument/2006/relationships/image" Target="../media/image6.sv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0.svg"/><Relationship Id="rId3" Type="http://schemas.openxmlformats.org/officeDocument/2006/relationships/image" Target="../media/image98.svg"/><Relationship Id="rId7" Type="http://schemas.openxmlformats.org/officeDocument/2006/relationships/image" Target="../media/image102.svg"/><Relationship Id="rId17" Type="http://schemas.openxmlformats.org/officeDocument/2006/relationships/image" Target="../media/image8.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0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104.sv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13" Type="http://schemas.openxmlformats.org/officeDocument/2006/relationships/image" Target="../media/image20.svg"/><Relationship Id="rId17" Type="http://schemas.openxmlformats.org/officeDocument/2006/relationships/image" Target="../media/image8.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6.sv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0.svg"/><Relationship Id="rId3" Type="http://schemas.openxmlformats.org/officeDocument/2006/relationships/image" Target="../media/image98.svg"/><Relationship Id="rId7" Type="http://schemas.openxmlformats.org/officeDocument/2006/relationships/image" Target="../media/image102.svg"/><Relationship Id="rId17" Type="http://schemas.openxmlformats.org/officeDocument/2006/relationships/image" Target="../media/image8.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0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104.svg"/><Relationship Id="rId14" Type="http://schemas.openxmlformats.org/officeDocument/2006/relationships/image" Target="../media/image45.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17" Type="http://schemas.openxmlformats.org/officeDocument/2006/relationships/image" Target="../media/image8.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6.sv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13" Type="http://schemas.openxmlformats.org/officeDocument/2006/relationships/image" Target="../media/image20.svg"/><Relationship Id="rId17" Type="http://schemas.openxmlformats.org/officeDocument/2006/relationships/image" Target="../media/image8.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6.sv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13" Type="http://schemas.openxmlformats.org/officeDocument/2006/relationships/image" Target="../media/image20.svg"/><Relationship Id="rId17" Type="http://schemas.openxmlformats.org/officeDocument/2006/relationships/image" Target="../media/image8.sv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6.sv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0.svg"/><Relationship Id="rId18" Type="http://schemas.openxmlformats.org/officeDocument/2006/relationships/image" Target="../media/image46.png"/><Relationship Id="rId3" Type="http://schemas.openxmlformats.org/officeDocument/2006/relationships/image" Target="../media/image98.svg"/><Relationship Id="rId7" Type="http://schemas.openxmlformats.org/officeDocument/2006/relationships/image" Target="../media/image102.svg"/><Relationship Id="rId17" Type="http://schemas.openxmlformats.org/officeDocument/2006/relationships/image" Target="../media/image8.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0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104.sv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15.png"/><Relationship Id="rId17" Type="http://schemas.openxmlformats.org/officeDocument/2006/relationships/image" Target="../media/image127.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2.sv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15.png"/><Relationship Id="rId17" Type="http://schemas.openxmlformats.org/officeDocument/2006/relationships/image" Target="../media/image127.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2.svg"/><Relationship Id="rId14" Type="http://schemas.openxmlformats.org/officeDocument/2006/relationships/image" Target="../media/image16.png"/></Relationships>
</file>

<file path=ppt/slides/_rels/slide31.xml.rels><?xml version="1.0" encoding="UTF-8" standalone="yes"?>
<Relationships xmlns="http://schemas.openxmlformats.org/package/2006/relationships"><Relationship Id="rId13" Type="http://schemas.openxmlformats.org/officeDocument/2006/relationships/image" Target="../media/image132.svg"/><Relationship Id="rId3" Type="http://schemas.openxmlformats.org/officeDocument/2006/relationships/image" Target="../media/image130.svg"/><Relationship Id="rId12" Type="http://schemas.openxmlformats.org/officeDocument/2006/relationships/image" Target="../media/image48.png"/><Relationship Id="rId17" Type="http://schemas.openxmlformats.org/officeDocument/2006/relationships/image" Target="../media/image30.svg"/><Relationship Id="rId2" Type="http://schemas.openxmlformats.org/officeDocument/2006/relationships/image" Target="../media/image47.png"/><Relationship Id="rId16"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svg"/><Relationship Id="rId14" Type="http://schemas.openxmlformats.org/officeDocument/2006/relationships/image" Target="../media/image49.png"/></Relationships>
</file>

<file path=ppt/slides/_rels/slide32.xml.rels><?xml version="1.0" encoding="UTF-8" standalone="yes"?>
<Relationships xmlns="http://schemas.openxmlformats.org/package/2006/relationships"><Relationship Id="rId13" Type="http://schemas.openxmlformats.org/officeDocument/2006/relationships/image" Target="../media/image132.svg"/><Relationship Id="rId3" Type="http://schemas.openxmlformats.org/officeDocument/2006/relationships/image" Target="../media/image130.svg"/><Relationship Id="rId12" Type="http://schemas.openxmlformats.org/officeDocument/2006/relationships/image" Target="../media/image48.png"/><Relationship Id="rId17" Type="http://schemas.openxmlformats.org/officeDocument/2006/relationships/image" Target="../media/image30.svg"/><Relationship Id="rId2" Type="http://schemas.openxmlformats.org/officeDocument/2006/relationships/image" Target="../media/image47.png"/><Relationship Id="rId16"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sv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38.svg"/><Relationship Id="rId3" Type="http://schemas.openxmlformats.org/officeDocument/2006/relationships/image" Target="../media/image2.svg"/><Relationship Id="rId7" Type="http://schemas.openxmlformats.org/officeDocument/2006/relationships/image" Target="../media/image134.svg"/><Relationship Id="rId12" Type="http://schemas.openxmlformats.org/officeDocument/2006/relationships/image" Target="../media/image52.png"/><Relationship Id="rId1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20.svg"/><Relationship Id="rId10" Type="http://schemas.openxmlformats.org/officeDocument/2006/relationships/image" Target="../media/image49.png"/><Relationship Id="rId4" Type="http://schemas.openxmlformats.org/officeDocument/2006/relationships/image" Target="../media/image50.png"/><Relationship Id="rId9" Type="http://schemas.openxmlformats.org/officeDocument/2006/relationships/image" Target="../media/image136.svg"/><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40.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0.svg"/><Relationship Id="rId18" Type="http://schemas.openxmlformats.org/officeDocument/2006/relationships/image" Target="../media/image23.png"/><Relationship Id="rId7" Type="http://schemas.openxmlformats.org/officeDocument/2006/relationships/image" Target="../media/image16.svg"/><Relationship Id="rId12" Type="http://schemas.openxmlformats.org/officeDocument/2006/relationships/image" Target="../media/image4.png"/><Relationship Id="rId17" Type="http://schemas.openxmlformats.org/officeDocument/2006/relationships/image" Target="../media/image22.sv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20.png"/><Relationship Id="rId9" Type="http://schemas.openxmlformats.org/officeDocument/2006/relationships/image" Target="../media/image18.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15.png"/><Relationship Id="rId17" Type="http://schemas.openxmlformats.org/officeDocument/2006/relationships/image" Target="../media/image127.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2.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7" Type="http://schemas.openxmlformats.org/officeDocument/2006/relationships/image" Target="../media/image56.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23" Type="http://schemas.openxmlformats.org/officeDocument/2006/relationships/image" Target="../media/image28.jpeg"/><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18" Type="http://schemas.openxmlformats.org/officeDocument/2006/relationships/image" Target="../media/image25.png"/><Relationship Id="rId13" Type="http://schemas.openxmlformats.org/officeDocument/2006/relationships/image" Target="../media/image60.svg"/><Relationship Id="rId21" Type="http://schemas.openxmlformats.org/officeDocument/2006/relationships/image" Target="../media/image4.png"/><Relationship Id="rId17" Type="http://schemas.openxmlformats.org/officeDocument/2006/relationships/image" Target="../media/image30.svg"/><Relationship Id="rId2"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6.sv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6186311" cy="1739900"/>
          </a:xfrm>
        </p:grpSpPr>
        <p:sp>
          <p:nvSpPr>
            <p:cNvPr id="3" name="Freeform 3"/>
            <p:cNvSpPr/>
            <p:nvPr/>
          </p:nvSpPr>
          <p:spPr>
            <a:xfrm>
              <a:off x="0" y="0"/>
              <a:ext cx="6186311" cy="1739900"/>
            </a:xfrm>
            <a:custGeom>
              <a:avLst/>
              <a:gdLst/>
              <a:ahLst/>
              <a:cxnLst/>
              <a:rect l="l" t="t" r="r" b="b"/>
              <a:pathLst>
                <a:path w="6186311" h="1739900">
                  <a:moveTo>
                    <a:pt x="0" y="0"/>
                  </a:moveTo>
                  <a:lnTo>
                    <a:pt x="6186311" y="0"/>
                  </a:lnTo>
                  <a:lnTo>
                    <a:pt x="6186311" y="1739900"/>
                  </a:lnTo>
                  <a:lnTo>
                    <a:pt x="0" y="1739900"/>
                  </a:lnTo>
                  <a:close/>
                </a:path>
              </a:pathLst>
            </a:custGeom>
            <a:solidFill>
              <a:srgbClr val="F46E1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6406"/>
          <a:stretch>
            <a:fillRect/>
          </a:stretch>
        </p:blipFill>
        <p:spPr>
          <a:xfrm>
            <a:off x="1600200" y="-384241"/>
            <a:ext cx="14935199" cy="8241303"/>
          </a:xfrm>
          <a:prstGeom prst="rect">
            <a:avLst/>
          </a:prstGeom>
        </p:spPr>
      </p:pic>
      <p:sp>
        <p:nvSpPr>
          <p:cNvPr id="6" name="TextBox 6"/>
          <p:cNvSpPr txBox="1"/>
          <p:nvPr/>
        </p:nvSpPr>
        <p:spPr>
          <a:xfrm>
            <a:off x="1979042" y="4084803"/>
            <a:ext cx="14329916"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spc="210" dirty="0" smtClean="0">
                <a:solidFill>
                  <a:srgbClr val="7B211E"/>
                </a:solidFill>
              </a:rPr>
              <a:t>CHÀO MỪNG CÁC EM ĐẾN VỚI BÀI HỌC NGÀY HÔM NAY!</a:t>
            </a:r>
            <a:endParaRPr lang="en-US" sz="7200" b="1" u="none" spc="210" dirty="0">
              <a:solidFill>
                <a:srgbClr val="7B211E"/>
              </a:solidFill>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457">
            <a:off x="788880" y="3209819"/>
            <a:ext cx="649653" cy="61879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085"/>
          <a:stretch>
            <a:fillRect/>
          </a:stretch>
        </p:blipFill>
        <p:spPr>
          <a:xfrm>
            <a:off x="0" y="7997412"/>
            <a:ext cx="4190488" cy="228958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16711" y="7422676"/>
            <a:ext cx="2654578" cy="86877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05585">
            <a:off x="16604698" y="2074682"/>
            <a:ext cx="906118" cy="1529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3" name="Rectangle 2"/>
          <p:cNvSpPr/>
          <p:nvPr/>
        </p:nvSpPr>
        <p:spPr>
          <a:xfrm>
            <a:off x="1220566" y="2318252"/>
            <a:ext cx="15695833" cy="5824671"/>
          </a:xfrm>
          <a:prstGeom prst="rect">
            <a:avLst/>
          </a:prstGeom>
        </p:spPr>
        <p:txBody>
          <a:bodyPr wrap="square">
            <a:spAutoFit/>
          </a:bodyPr>
          <a:lstStyle/>
          <a:p>
            <a:pPr marL="457200" indent="-457200" algn="just">
              <a:lnSpc>
                <a:spcPct val="175000"/>
              </a:lnSpc>
              <a:spcBef>
                <a:spcPts val="300"/>
              </a:spcBef>
              <a:spcAft>
                <a:spcPts val="300"/>
              </a:spcAft>
              <a:buFontTx/>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Chiếc</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băng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gạc</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tim</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tan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vỡ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75000"/>
              </a:lnSpc>
              <a:spcBef>
                <a:spcPts val="300"/>
              </a:spcBef>
              <a:spcAft>
                <a:spcPts val="300"/>
              </a:spcAft>
              <a:buFont typeface="Wingdings" panose="05000000000000000000" pitchFamily="2" charset="2"/>
              <a:buChar char="Ø"/>
            </a:pPr>
            <a:r>
              <a:rPr lang="vi-VN" sz="4200" dirty="0">
                <a:solidFill>
                  <a:srgbClr val="000000"/>
                </a:solidFill>
                <a:ea typeface="Calibri" panose="020F0502020204030204" pitchFamily="34" charset="0"/>
                <a:cs typeface="Arial" panose="020B0604020202020204" pitchFamily="34" charset="0"/>
              </a:rPr>
              <a:t>Bé Su-ri nghĩ ra cách để giúp đỡ cô Xmit. Su-ri tặng cô một chiếc băng gạc vết thương cho trái tim tan vỡ, chiếc băng dùng để băng trái tim của cô Xmit.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1704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3" name="Rectangle 2"/>
          <p:cNvSpPr/>
          <p:nvPr/>
        </p:nvSpPr>
        <p:spPr>
          <a:xfrm>
            <a:off x="1220566" y="2318252"/>
            <a:ext cx="15695833" cy="1911549"/>
          </a:xfrm>
          <a:prstGeom prst="rect">
            <a:avLst/>
          </a:prstGeom>
        </p:spPr>
        <p:txBody>
          <a:bodyPr wrap="square">
            <a:spAutoFit/>
          </a:bodyPr>
          <a:lstStyle/>
          <a:p>
            <a:pPr marL="457200" indent="-457200" algn="just">
              <a:lnSpc>
                <a:spcPct val="150000"/>
              </a:lnSpc>
              <a:spcBef>
                <a:spcPts val="300"/>
              </a:spcBef>
              <a:spcAft>
                <a:spcPts val="300"/>
              </a:spcAft>
              <a:buFontTx/>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các bức tranh</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9417104" y="6080766"/>
            <a:ext cx="6781800" cy="1752600"/>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FF0000"/>
                </a:solidFill>
                <a:latin typeface="Arial" panose="020B0604020202020204" pitchFamily="34" charset="0"/>
                <a:cs typeface="Arial" panose="020B0604020202020204" pitchFamily="34" charset="0"/>
              </a:rPr>
              <a:t>Tranh 1:</a:t>
            </a:r>
          </a:p>
          <a:p>
            <a:pPr algn="ctr">
              <a:lnSpc>
                <a:spcPct val="150000"/>
              </a:lnSpc>
            </a:pPr>
            <a:r>
              <a:rPr lang="fr-FR" sz="3200" dirty="0" err="1" smtClean="0">
                <a:solidFill>
                  <a:schemeClr val="tx1"/>
                </a:solidFill>
                <a:latin typeface="Arial" panose="020B0604020202020204" pitchFamily="34" charset="0"/>
                <a:cs typeface="Arial" panose="020B0604020202020204" pitchFamily="34" charset="0"/>
              </a:rPr>
              <a:t>Động</a:t>
            </a:r>
            <a:r>
              <a:rPr lang="fr-FR" sz="3200" dirty="0" smtClean="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viên</a:t>
            </a:r>
            <a:r>
              <a:rPr lang="fr-FR" sz="3200" dirty="0">
                <a:solidFill>
                  <a:schemeClr val="tx1"/>
                </a:solidFill>
                <a:latin typeface="Arial" panose="020B0604020202020204" pitchFamily="34" charset="0"/>
                <a:cs typeface="Arial" panose="020B0604020202020204" pitchFamily="34" charset="0"/>
              </a:rPr>
              <a:t>, an </a:t>
            </a:r>
            <a:r>
              <a:rPr lang="fr-FR" sz="3200" dirty="0" err="1">
                <a:solidFill>
                  <a:schemeClr val="tx1"/>
                </a:solidFill>
                <a:latin typeface="Arial" panose="020B0604020202020204" pitchFamily="34" charset="0"/>
                <a:cs typeface="Arial" panose="020B0604020202020204" pitchFamily="34" charset="0"/>
              </a:rPr>
              <a:t>ủi</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bạn</a:t>
            </a:r>
            <a:r>
              <a:rPr lang="fr-FR" sz="3200" dirty="0">
                <a:solidFill>
                  <a:schemeClr val="tx1"/>
                </a:solidFill>
                <a:latin typeface="Arial" panose="020B0604020202020204" pitchFamily="34" charset="0"/>
                <a:cs typeface="Arial" panose="020B0604020202020204" pitchFamily="34" charset="0"/>
              </a:rPr>
              <a:t> qua </a:t>
            </a:r>
            <a:r>
              <a:rPr lang="fr-FR" sz="3200" dirty="0" err="1">
                <a:solidFill>
                  <a:schemeClr val="tx1"/>
                </a:solidFill>
                <a:latin typeface="Arial" panose="020B0604020202020204" pitchFamily="34" charset="0"/>
                <a:cs typeface="Arial" panose="020B0604020202020204" pitchFamily="34" charset="0"/>
              </a:rPr>
              <a:t>lời</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nói</a:t>
            </a:r>
            <a:r>
              <a:rPr lang="fr-FR" sz="3200" dirty="0">
                <a:solidFill>
                  <a:schemeClr val="tx1"/>
                </a:solidFill>
                <a:latin typeface="Arial" panose="020B0604020202020204" pitchFamily="34" charset="0"/>
                <a:cs typeface="Arial" panose="020B0604020202020204" pitchFamily="34" charset="0"/>
              </a:rPr>
              <a:t> </a:t>
            </a:r>
            <a:endParaRPr lang="en-US" sz="3200" dirty="0">
              <a:solidFill>
                <a:schemeClr val="tx1"/>
              </a:solidFill>
              <a:latin typeface="Arial" panose="020B0604020202020204" pitchFamily="34" charset="0"/>
              <a:cs typeface="Arial" panose="020B0604020202020204" pitchFamily="34" charset="0"/>
            </a:endParaRPr>
          </a:p>
        </p:txBody>
      </p:sp>
      <p:pic>
        <p:nvPicPr>
          <p:cNvPr id="16" name="Picture 15"/>
          <p:cNvPicPr/>
          <p:nvPr/>
        </p:nvPicPr>
        <p:blipFill rotWithShape="1">
          <a:blip r:embed="rId22" cstate="print">
            <a:extLst>
              <a:ext uri="{28A0092B-C50C-407E-A947-70E740481C1C}">
                <a14:useLocalDpi xmlns:a14="http://schemas.microsoft.com/office/drawing/2010/main" val="0"/>
              </a:ext>
            </a:extLst>
          </a:blip>
          <a:srcRect t="11256" r="64037"/>
          <a:stretch/>
        </p:blipFill>
        <p:spPr>
          <a:xfrm>
            <a:off x="2566840" y="4217404"/>
            <a:ext cx="5676704" cy="5479325"/>
          </a:xfrm>
          <a:prstGeom prst="rect">
            <a:avLst/>
          </a:prstGeom>
        </p:spPr>
      </p:pic>
    </p:spTree>
    <p:extLst>
      <p:ext uri="{BB962C8B-B14F-4D97-AF65-F5344CB8AC3E}">
        <p14:creationId xmlns:p14="http://schemas.microsoft.com/office/powerpoint/2010/main" val="2107854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24" name="TextBox 16"/>
          <p:cNvSpPr txBox="1"/>
          <p:nvPr/>
        </p:nvSpPr>
        <p:spPr>
          <a:xfrm>
            <a:off x="2914520" y="635484"/>
            <a:ext cx="12554080" cy="1682768"/>
          </a:xfrm>
          <a:prstGeom prst="rect">
            <a:avLst/>
          </a:prstGeom>
        </p:spPr>
        <p:txBody>
          <a:bodyPr wrap="square" lIns="0" tIns="0" rIns="0" bIns="0" rtlCol="0" anchor="t">
            <a:spAutoFit/>
          </a:bodyPr>
          <a:lstStyle/>
          <a:p>
            <a:pPr lvl="0" algn="just">
              <a:lnSpc>
                <a:spcPct val="125000"/>
              </a:lnSpc>
              <a:spcBef>
                <a:spcPct val="0"/>
              </a:spcBef>
            </a:pPr>
            <a:r>
              <a:rPr lang="en-US" sz="4600" b="1" dirty="0">
                <a:solidFill>
                  <a:srgbClr val="002060"/>
                </a:solidFill>
                <a:latin typeface="Arial" panose="020B0604020202020204" pitchFamily="34" charset="0"/>
                <a:cs typeface="Arial" panose="020B0604020202020204" pitchFamily="34" charset="0"/>
              </a:rPr>
              <a:t>1. </a:t>
            </a:r>
            <a:r>
              <a:rPr lang="en-US" sz="4600" b="1" dirty="0" err="1">
                <a:solidFill>
                  <a:srgbClr val="002060"/>
                </a:solidFill>
                <a:latin typeface="Arial" panose="020B0604020202020204" pitchFamily="34" charset="0"/>
                <a:cs typeface="Arial" panose="020B0604020202020204" pitchFamily="34" charset="0"/>
              </a:rPr>
              <a:t>Tìm</a:t>
            </a:r>
            <a:r>
              <a:rPr lang="en-US" sz="4600" b="1" dirty="0">
                <a:solidFill>
                  <a:srgbClr val="002060"/>
                </a:solidFill>
                <a:latin typeface="Arial" panose="020B0604020202020204" pitchFamily="34" charset="0"/>
                <a:cs typeface="Arial" panose="020B0604020202020204" pitchFamily="34" charset="0"/>
              </a:rPr>
              <a:t> hiểu </a:t>
            </a:r>
            <a:r>
              <a:rPr lang="en-US" sz="4600" b="1" dirty="0" err="1">
                <a:solidFill>
                  <a:srgbClr val="002060"/>
                </a:solidFill>
                <a:latin typeface="Arial" panose="020B0604020202020204" pitchFamily="34" charset="0"/>
                <a:cs typeface="Arial" panose="020B0604020202020204" pitchFamily="34" charset="0"/>
              </a:rPr>
              <a:t>những</a:t>
            </a:r>
            <a:r>
              <a:rPr lang="en-US" sz="4600" b="1" dirty="0">
                <a:solidFill>
                  <a:srgbClr val="002060"/>
                </a:solidFill>
                <a:latin typeface="Arial" panose="020B0604020202020204" pitchFamily="34" charset="0"/>
                <a:cs typeface="Arial" panose="020B0604020202020204" pitchFamily="34" charset="0"/>
              </a:rPr>
              <a:t> </a:t>
            </a:r>
            <a:r>
              <a:rPr lang="en-US" sz="4600" b="1" dirty="0" err="1">
                <a:solidFill>
                  <a:srgbClr val="002060"/>
                </a:solidFill>
                <a:latin typeface="Arial" panose="020B0604020202020204" pitchFamily="34" charset="0"/>
                <a:cs typeface="Arial" panose="020B0604020202020204" pitchFamily="34" charset="0"/>
              </a:rPr>
              <a:t>biểu</a:t>
            </a:r>
            <a:r>
              <a:rPr lang="en-US" sz="4600" b="1" dirty="0">
                <a:solidFill>
                  <a:srgbClr val="002060"/>
                </a:solidFill>
                <a:latin typeface="Arial" panose="020B0604020202020204" pitchFamily="34" charset="0"/>
                <a:cs typeface="Arial" panose="020B0604020202020204" pitchFamily="34" charset="0"/>
              </a:rPr>
              <a:t> </a:t>
            </a:r>
            <a:r>
              <a:rPr lang="en-US" sz="4600" b="1" dirty="0" err="1">
                <a:solidFill>
                  <a:srgbClr val="002060"/>
                </a:solidFill>
                <a:latin typeface="Arial" panose="020B0604020202020204" pitchFamily="34" charset="0"/>
                <a:cs typeface="Arial" panose="020B0604020202020204" pitchFamily="34" charset="0"/>
              </a:rPr>
              <a:t>hiện</a:t>
            </a:r>
            <a:r>
              <a:rPr lang="en-US" sz="4600" b="1" dirty="0">
                <a:solidFill>
                  <a:srgbClr val="002060"/>
                </a:solidFill>
                <a:latin typeface="Arial" panose="020B0604020202020204" pitchFamily="34" charset="0"/>
                <a:cs typeface="Arial" panose="020B0604020202020204" pitchFamily="34" charset="0"/>
              </a:rPr>
              <a:t> của </a:t>
            </a:r>
            <a:r>
              <a:rPr lang="en-US" sz="4600" b="1" dirty="0" err="1">
                <a:solidFill>
                  <a:srgbClr val="002060"/>
                </a:solidFill>
                <a:latin typeface="Arial" panose="020B0604020202020204" pitchFamily="34" charset="0"/>
                <a:cs typeface="Arial" panose="020B0604020202020204" pitchFamily="34" charset="0"/>
              </a:rPr>
              <a:t>quan</a:t>
            </a:r>
            <a:r>
              <a:rPr lang="en-US" sz="4600" b="1" dirty="0">
                <a:solidFill>
                  <a:srgbClr val="002060"/>
                </a:solidFill>
                <a:latin typeface="Arial" panose="020B0604020202020204" pitchFamily="34" charset="0"/>
                <a:cs typeface="Arial" panose="020B0604020202020204" pitchFamily="34" charset="0"/>
              </a:rPr>
              <a:t> tâm, cảm </a:t>
            </a:r>
            <a:r>
              <a:rPr lang="en-US" sz="4600" b="1" dirty="0" err="1">
                <a:solidFill>
                  <a:srgbClr val="002060"/>
                </a:solidFill>
                <a:latin typeface="Arial" panose="020B0604020202020204" pitchFamily="34" charset="0"/>
                <a:cs typeface="Arial" panose="020B0604020202020204" pitchFamily="34" charset="0"/>
              </a:rPr>
              <a:t>thông</a:t>
            </a:r>
            <a:r>
              <a:rPr lang="en-US" sz="4600" b="1" dirty="0">
                <a:solidFill>
                  <a:srgbClr val="002060"/>
                </a:solidFill>
                <a:latin typeface="Arial" panose="020B0604020202020204" pitchFamily="34" charset="0"/>
                <a:cs typeface="Arial" panose="020B0604020202020204" pitchFamily="34" charset="0"/>
              </a:rPr>
              <a:t> </a:t>
            </a:r>
            <a:r>
              <a:rPr lang="en-US" sz="4600" b="1" dirty="0" err="1">
                <a:solidFill>
                  <a:srgbClr val="002060"/>
                </a:solidFill>
                <a:latin typeface="Arial" panose="020B0604020202020204" pitchFamily="34" charset="0"/>
                <a:cs typeface="Arial" panose="020B0604020202020204" pitchFamily="34" charset="0"/>
              </a:rPr>
              <a:t>và</a:t>
            </a:r>
            <a:r>
              <a:rPr lang="en-US" sz="4600" b="1" dirty="0">
                <a:solidFill>
                  <a:srgbClr val="002060"/>
                </a:solidFill>
                <a:latin typeface="Arial" panose="020B0604020202020204" pitchFamily="34" charset="0"/>
                <a:cs typeface="Arial" panose="020B0604020202020204" pitchFamily="34" charset="0"/>
              </a:rPr>
              <a:t> chia </a:t>
            </a:r>
            <a:r>
              <a:rPr lang="en-US" sz="4600" b="1" dirty="0" err="1">
                <a:solidFill>
                  <a:srgbClr val="002060"/>
                </a:solidFill>
                <a:latin typeface="Arial" panose="020B0604020202020204" pitchFamily="34" charset="0"/>
                <a:cs typeface="Arial" panose="020B0604020202020204" pitchFamily="34" charset="0"/>
              </a:rPr>
              <a:t>sẻ</a:t>
            </a:r>
            <a:endParaRPr lang="en-US" sz="4600" b="1" u="none"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1220566" y="2318252"/>
            <a:ext cx="15695833" cy="1911549"/>
          </a:xfrm>
          <a:prstGeom prst="rect">
            <a:avLst/>
          </a:prstGeom>
        </p:spPr>
        <p:txBody>
          <a:bodyPr wrap="square">
            <a:spAutoFit/>
          </a:bodyPr>
          <a:lstStyle/>
          <a:p>
            <a:pPr marL="457200" indent="-457200" algn="just">
              <a:lnSpc>
                <a:spcPct val="150000"/>
              </a:lnSpc>
              <a:spcBef>
                <a:spcPts val="300"/>
              </a:spcBef>
              <a:spcAft>
                <a:spcPts val="300"/>
              </a:spcAft>
              <a:buFontTx/>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các bức tranh</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9389807" y="5844905"/>
            <a:ext cx="6781800" cy="2451130"/>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FF0000"/>
                </a:solidFill>
                <a:latin typeface="Arial" panose="020B0604020202020204" pitchFamily="34" charset="0"/>
                <a:cs typeface="Arial" panose="020B0604020202020204" pitchFamily="34" charset="0"/>
              </a:rPr>
              <a:t>Tranh 2:</a:t>
            </a:r>
          </a:p>
          <a:p>
            <a:pPr algn="just">
              <a:lnSpc>
                <a:spcPct val="150000"/>
              </a:lnSpc>
            </a:pPr>
            <a:r>
              <a:rPr lang="fr-FR" sz="3200" dirty="0" err="1" smtClean="0">
                <a:solidFill>
                  <a:schemeClr val="tx1"/>
                </a:solidFill>
                <a:latin typeface="Arial" panose="020B0604020202020204" pitchFamily="34" charset="0"/>
                <a:cs typeface="Arial" panose="020B0604020202020204" pitchFamily="34" charset="0"/>
              </a:rPr>
              <a:t>Các</a:t>
            </a:r>
            <a:r>
              <a:rPr lang="fr-FR" sz="3200" dirty="0" smtClean="0">
                <a:solidFill>
                  <a:schemeClr val="tx1"/>
                </a:solidFill>
                <a:latin typeface="Arial" panose="020B0604020202020204" pitchFamily="34" charset="0"/>
                <a:cs typeface="Arial" panose="020B0604020202020204" pitchFamily="34" charset="0"/>
              </a:rPr>
              <a:t> </a:t>
            </a:r>
            <a:r>
              <a:rPr lang="fr-FR" sz="3200" dirty="0" err="1" smtClean="0">
                <a:solidFill>
                  <a:schemeClr val="tx1"/>
                </a:solidFill>
                <a:latin typeface="Arial" panose="020B0604020202020204" pitchFamily="34" charset="0"/>
                <a:cs typeface="Arial" panose="020B0604020202020204" pitchFamily="34" charset="0"/>
              </a:rPr>
              <a:t>bạn</a:t>
            </a:r>
            <a:r>
              <a:rPr lang="fr-FR" sz="3200" dirty="0" smtClean="0">
                <a:solidFill>
                  <a:schemeClr val="tx1"/>
                </a:solidFill>
                <a:latin typeface="Arial" panose="020B0604020202020204" pitchFamily="34" charset="0"/>
                <a:cs typeface="Arial" panose="020B0604020202020204" pitchFamily="34" charset="0"/>
              </a:rPr>
              <a:t> HS </a:t>
            </a:r>
            <a:r>
              <a:rPr lang="fr-FR" sz="3200" dirty="0" err="1">
                <a:solidFill>
                  <a:schemeClr val="tx1"/>
                </a:solidFill>
                <a:latin typeface="Arial" panose="020B0604020202020204" pitchFamily="34" charset="0"/>
                <a:cs typeface="Arial" panose="020B0604020202020204" pitchFamily="34" charset="0"/>
              </a:rPr>
              <a:t>ủ</a:t>
            </a:r>
            <a:r>
              <a:rPr lang="fr-FR" sz="3200" dirty="0" err="1" smtClean="0">
                <a:solidFill>
                  <a:schemeClr val="tx1"/>
                </a:solidFill>
                <a:latin typeface="Arial" panose="020B0604020202020204" pitchFamily="34" charset="0"/>
                <a:cs typeface="Arial" panose="020B0604020202020204" pitchFamily="34" charset="0"/>
              </a:rPr>
              <a:t>ng</a:t>
            </a:r>
            <a:r>
              <a:rPr lang="fr-FR" sz="3200" dirty="0" smtClean="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hộ</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sách</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vở</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cho</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đồng</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bào</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vùng</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bị</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lũ</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lụt</a:t>
            </a:r>
            <a:r>
              <a:rPr lang="fr-FR"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pic>
        <p:nvPicPr>
          <p:cNvPr id="16" name="Picture 15"/>
          <p:cNvPicPr/>
          <p:nvPr/>
        </p:nvPicPr>
        <p:blipFill rotWithShape="1">
          <a:blip r:embed="rId22" cstate="print">
            <a:extLst>
              <a:ext uri="{28A0092B-C50C-407E-A947-70E740481C1C}">
                <a14:useLocalDpi xmlns:a14="http://schemas.microsoft.com/office/drawing/2010/main" val="0"/>
              </a:ext>
            </a:extLst>
          </a:blip>
          <a:srcRect l="35963" t="7914" r="29578" b="3710"/>
          <a:stretch/>
        </p:blipFill>
        <p:spPr>
          <a:xfrm>
            <a:off x="2692317" y="4486810"/>
            <a:ext cx="5460240" cy="5181600"/>
          </a:xfrm>
          <a:prstGeom prst="rect">
            <a:avLst/>
          </a:prstGeom>
        </p:spPr>
      </p:pic>
    </p:spTree>
    <p:extLst>
      <p:ext uri="{BB962C8B-B14F-4D97-AF65-F5344CB8AC3E}">
        <p14:creationId xmlns:p14="http://schemas.microsoft.com/office/powerpoint/2010/main" val="64431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3" name="Rectangle 2"/>
          <p:cNvSpPr/>
          <p:nvPr/>
        </p:nvSpPr>
        <p:spPr>
          <a:xfrm>
            <a:off x="1220566" y="2318252"/>
            <a:ext cx="15695833" cy="1911549"/>
          </a:xfrm>
          <a:prstGeom prst="rect">
            <a:avLst/>
          </a:prstGeom>
        </p:spPr>
        <p:txBody>
          <a:bodyPr wrap="square">
            <a:spAutoFit/>
          </a:bodyPr>
          <a:lstStyle/>
          <a:p>
            <a:pPr marL="457200" indent="-457200" algn="just">
              <a:lnSpc>
                <a:spcPct val="150000"/>
              </a:lnSpc>
              <a:spcBef>
                <a:spcPts val="300"/>
              </a:spcBef>
              <a:spcAft>
                <a:spcPts val="300"/>
              </a:spcAft>
              <a:buFontTx/>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các bức tranh</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9389807" y="5966476"/>
            <a:ext cx="6781800" cy="2222267"/>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FF0000"/>
                </a:solidFill>
                <a:latin typeface="Arial" panose="020B0604020202020204" pitchFamily="34" charset="0"/>
                <a:cs typeface="Arial" panose="020B0604020202020204" pitchFamily="34" charset="0"/>
              </a:rPr>
              <a:t>Tranh 3:</a:t>
            </a:r>
          </a:p>
          <a:p>
            <a:pPr algn="just">
              <a:lnSpc>
                <a:spcPct val="150000"/>
              </a:lnSpc>
            </a:pPr>
            <a:r>
              <a:rPr lang="fr-FR" sz="3200" dirty="0" err="1">
                <a:solidFill>
                  <a:schemeClr val="tx1"/>
                </a:solidFill>
                <a:latin typeface="Arial" panose="020B0604020202020204" pitchFamily="34" charset="0"/>
                <a:cs typeface="Arial" panose="020B0604020202020204" pitchFamily="34" charset="0"/>
              </a:rPr>
              <a:t>Thăm</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hỏi</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quan</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tâm</a:t>
            </a:r>
            <a:r>
              <a:rPr lang="fr-FR" sz="3200" dirty="0">
                <a:solidFill>
                  <a:schemeClr val="tx1"/>
                </a:solidFill>
                <a:latin typeface="Arial" panose="020B0604020202020204" pitchFamily="34" charset="0"/>
                <a:cs typeface="Arial" panose="020B0604020202020204" pitchFamily="34" charset="0"/>
              </a:rPr>
              <a:t> khi </a:t>
            </a:r>
            <a:r>
              <a:rPr lang="fr-FR" sz="3200" dirty="0" err="1">
                <a:solidFill>
                  <a:schemeClr val="tx1"/>
                </a:solidFill>
                <a:latin typeface="Arial" panose="020B0604020202020204" pitchFamily="34" charset="0"/>
                <a:cs typeface="Arial" panose="020B0604020202020204" pitchFamily="34" charset="0"/>
              </a:rPr>
              <a:t>bạn</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bị</a:t>
            </a:r>
            <a:r>
              <a:rPr lang="fr-FR" sz="3200" dirty="0">
                <a:solidFill>
                  <a:schemeClr val="tx1"/>
                </a:solidFill>
                <a:latin typeface="Arial" panose="020B0604020202020204" pitchFamily="34" charset="0"/>
                <a:cs typeface="Arial" panose="020B0604020202020204" pitchFamily="34" charset="0"/>
              </a:rPr>
              <a:t> </a:t>
            </a:r>
            <a:r>
              <a:rPr lang="fr-FR" sz="3200" dirty="0" err="1">
                <a:solidFill>
                  <a:schemeClr val="tx1"/>
                </a:solidFill>
                <a:latin typeface="Arial" panose="020B0604020202020204" pitchFamily="34" charset="0"/>
                <a:cs typeface="Arial" panose="020B0604020202020204" pitchFamily="34" charset="0"/>
              </a:rPr>
              <a:t>ốm</a:t>
            </a:r>
            <a:r>
              <a:rPr lang="fr-FR"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pic>
        <p:nvPicPr>
          <p:cNvPr id="16" name="Picture 15"/>
          <p:cNvPicPr/>
          <p:nvPr/>
        </p:nvPicPr>
        <p:blipFill rotWithShape="1">
          <a:blip r:embed="rId22" cstate="print">
            <a:extLst>
              <a:ext uri="{28A0092B-C50C-407E-A947-70E740481C1C}">
                <a14:useLocalDpi xmlns:a14="http://schemas.microsoft.com/office/drawing/2010/main" val="0"/>
              </a:ext>
            </a:extLst>
          </a:blip>
          <a:srcRect l="70210" t="3899" r="456" b="1228"/>
          <a:stretch/>
        </p:blipFill>
        <p:spPr>
          <a:xfrm>
            <a:off x="2952051" y="4217404"/>
            <a:ext cx="5410200" cy="5776698"/>
          </a:xfrm>
          <a:prstGeom prst="rect">
            <a:avLst/>
          </a:prstGeom>
        </p:spPr>
      </p:pic>
    </p:spTree>
    <p:extLst>
      <p:ext uri="{BB962C8B-B14F-4D97-AF65-F5344CB8AC3E}">
        <p14:creationId xmlns:p14="http://schemas.microsoft.com/office/powerpoint/2010/main" val="458431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3" name="Rectangle 2"/>
          <p:cNvSpPr/>
          <p:nvPr/>
        </p:nvSpPr>
        <p:spPr>
          <a:xfrm>
            <a:off x="1220566" y="2318252"/>
            <a:ext cx="15695833" cy="1911549"/>
          </a:xfrm>
          <a:prstGeom prst="rect">
            <a:avLst/>
          </a:prstGeom>
        </p:spPr>
        <p:txBody>
          <a:bodyPr wrap="square">
            <a:spAutoFit/>
          </a:bodyPr>
          <a:lstStyle/>
          <a:p>
            <a:pPr marL="457200" indent="-457200" algn="just">
              <a:lnSpc>
                <a:spcPct val="150000"/>
              </a:lnSpc>
              <a:spcBef>
                <a:spcPts val="300"/>
              </a:spcBef>
              <a:spcAft>
                <a:spcPts val="300"/>
              </a:spcAft>
              <a:buFontTx/>
              <a:buChar char="-"/>
            </a:pPr>
            <a:r>
              <a:rPr lang="vi-VN" sz="4200" dirty="0">
                <a:solidFill>
                  <a:srgbClr val="000000"/>
                </a:solidFill>
                <a:ea typeface="Calibri" panose="020F0502020204030204" pitchFamily="34" charset="0"/>
                <a:cs typeface="Arial" panose="020B0604020202020204" pitchFamily="34" charset="0"/>
              </a:rPr>
              <a:t>Trong các bức tranh trên, hành vi chưa thể hiện sự quan tâm, cảm thông và chia </a:t>
            </a:r>
            <a:r>
              <a:rPr lang="vi-VN" sz="4200" dirty="0" smtClean="0">
                <a:solidFill>
                  <a:srgbClr val="000000"/>
                </a:solidFill>
                <a:ea typeface="Calibri" panose="020F0502020204030204" pitchFamily="34" charset="0"/>
                <a:cs typeface="Arial" panose="020B0604020202020204" pitchFamily="34" charset="0"/>
              </a:rPr>
              <a:t>sẻ: </a:t>
            </a:r>
            <a:r>
              <a:rPr lang="vi-VN" sz="4200" b="1" i="1" dirty="0" smtClean="0">
                <a:solidFill>
                  <a:srgbClr val="000000"/>
                </a:solidFill>
                <a:ea typeface="Calibri" panose="020F0502020204030204" pitchFamily="34" charset="0"/>
                <a:cs typeface="Arial" panose="020B0604020202020204" pitchFamily="34" charset="0"/>
              </a:rPr>
              <a:t>(tranh 3)</a:t>
            </a:r>
            <a:endPar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p:nvPr/>
        </p:nvPicPr>
        <p:blipFill rotWithShape="1">
          <a:blip r:embed="rId22" cstate="print">
            <a:extLst>
              <a:ext uri="{28A0092B-C50C-407E-A947-70E740481C1C}">
                <a14:useLocalDpi xmlns:a14="http://schemas.microsoft.com/office/drawing/2010/main" val="0"/>
              </a:ext>
            </a:extLst>
          </a:blip>
          <a:srcRect l="70210" t="3899" r="456" b="1228"/>
          <a:stretch/>
        </p:blipFill>
        <p:spPr>
          <a:xfrm>
            <a:off x="6629400" y="4670298"/>
            <a:ext cx="4800600" cy="4816602"/>
          </a:xfrm>
          <a:prstGeom prst="rect">
            <a:avLst/>
          </a:prstGeom>
        </p:spPr>
      </p:pic>
      <p:sp>
        <p:nvSpPr>
          <p:cNvPr id="4" name="Cloud Callout 3"/>
          <p:cNvSpPr/>
          <p:nvPr/>
        </p:nvSpPr>
        <p:spPr>
          <a:xfrm>
            <a:off x="1045395" y="4645277"/>
            <a:ext cx="5121738" cy="2667000"/>
          </a:xfrm>
          <a:prstGeom prst="cloudCallout">
            <a:avLst>
              <a:gd name="adj1" fmla="val 49781"/>
              <a:gd name="adj2" fmla="val 56359"/>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i="1" dirty="0" err="1">
                <a:solidFill>
                  <a:srgbClr val="FF0000"/>
                </a:solidFill>
                <a:latin typeface="Arial" panose="020B0604020202020204" pitchFamily="34" charset="0"/>
                <a:cs typeface="Arial" panose="020B0604020202020204" pitchFamily="34" charset="0"/>
              </a:rPr>
              <a:t>H</a:t>
            </a:r>
            <a:r>
              <a:rPr lang="fr-FR" sz="2800" b="1" i="1" dirty="0" err="1" smtClean="0">
                <a:solidFill>
                  <a:srgbClr val="FF0000"/>
                </a:solidFill>
                <a:latin typeface="Arial" panose="020B0604020202020204" pitchFamily="34" charset="0"/>
                <a:cs typeface="Arial" panose="020B0604020202020204" pitchFamily="34" charset="0"/>
              </a:rPr>
              <a:t>ành</a:t>
            </a:r>
            <a:r>
              <a:rPr lang="fr-FR" sz="2800" b="1" i="1" dirty="0" smtClean="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động</a:t>
            </a:r>
            <a:r>
              <a:rPr lang="fr-FR" sz="2800" b="1" i="1" dirty="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không</a:t>
            </a:r>
            <a:r>
              <a:rPr lang="fr-FR" sz="2800" b="1" i="1" dirty="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muốn</a:t>
            </a:r>
            <a:r>
              <a:rPr lang="fr-FR" sz="2800" b="1" i="1" dirty="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đi</a:t>
            </a:r>
            <a:r>
              <a:rPr lang="fr-FR" sz="2800" b="1" i="1" dirty="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thăm</a:t>
            </a:r>
            <a:r>
              <a:rPr lang="fr-FR" sz="2800" b="1" i="1" dirty="0">
                <a:solidFill>
                  <a:srgbClr val="FF0000"/>
                </a:solidFill>
                <a:latin typeface="Arial" panose="020B0604020202020204" pitchFamily="34" charset="0"/>
                <a:cs typeface="Arial" panose="020B0604020202020204" pitchFamily="34" charset="0"/>
              </a:rPr>
              <a:t> </a:t>
            </a:r>
            <a:r>
              <a:rPr lang="fr-FR" sz="2800" b="1" i="1" dirty="0" err="1">
                <a:solidFill>
                  <a:srgbClr val="FF0000"/>
                </a:solidFill>
                <a:latin typeface="Arial" panose="020B0604020202020204" pitchFamily="34" charset="0"/>
                <a:cs typeface="Arial" panose="020B0604020202020204" pitchFamily="34" charset="0"/>
              </a:rPr>
              <a:t>bạn</a:t>
            </a:r>
            <a:r>
              <a:rPr lang="fr-FR" sz="2800" b="1" i="1" dirty="0">
                <a:solidFill>
                  <a:srgbClr val="FF0000"/>
                </a:solidFill>
                <a:latin typeface="Arial" panose="020B0604020202020204" pitchFamily="34" charset="0"/>
                <a:cs typeface="Arial" panose="020B0604020202020204" pitchFamily="34" charset="0"/>
              </a:rPr>
              <a:t> Lan </a:t>
            </a:r>
            <a:r>
              <a:rPr lang="fr-FR" sz="2800" b="1" i="1" dirty="0" err="1" smtClean="0">
                <a:solidFill>
                  <a:srgbClr val="FF0000"/>
                </a:solidFill>
                <a:latin typeface="Arial" panose="020B0604020202020204" pitchFamily="34" charset="0"/>
                <a:cs typeface="Arial" panose="020B0604020202020204" pitchFamily="34" charset="0"/>
              </a:rPr>
              <a:t>ốm</a:t>
            </a:r>
            <a:r>
              <a:rPr lang="vi-VN" sz="2800" b="1" i="1" dirty="0">
                <a:solidFill>
                  <a:srgbClr val="FF0000"/>
                </a:solidFill>
                <a:latin typeface="Arial" panose="020B0604020202020204" pitchFamily="34" charset="0"/>
                <a:cs typeface="Arial" panose="020B0604020202020204" pitchFamily="34" charset="0"/>
              </a:rPr>
              <a:t>.</a:t>
            </a:r>
            <a:endParaRPr lang="en-US" sz="2800" b="1" i="1" dirty="0">
              <a:solidFill>
                <a:srgbClr val="FF0000"/>
              </a:solidFill>
              <a:latin typeface="Arial" panose="020B0604020202020204" pitchFamily="34" charset="0"/>
              <a:cs typeface="Arial" panose="020B0604020202020204" pitchFamily="34" charset="0"/>
            </a:endParaRPr>
          </a:p>
        </p:txBody>
      </p:sp>
      <p:sp>
        <p:nvSpPr>
          <p:cNvPr id="5" name="Right Arrow 4"/>
          <p:cNvSpPr/>
          <p:nvPr/>
        </p:nvSpPr>
        <p:spPr>
          <a:xfrm>
            <a:off x="11233876" y="6778877"/>
            <a:ext cx="685800" cy="533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64415" y="5665064"/>
            <a:ext cx="4858840" cy="2516073"/>
          </a:xfrm>
          <a:prstGeom prst="rect">
            <a:avLst/>
          </a:prstGeom>
          <a:ln w="38100">
            <a:solidFill>
              <a:srgbClr val="FF0000"/>
            </a:solidFill>
          </a:ln>
        </p:spPr>
        <p:txBody>
          <a:bodyPr wrap="square">
            <a:spAutoFit/>
          </a:bodyPr>
          <a:lstStyle/>
          <a:p>
            <a:pPr algn="just">
              <a:lnSpc>
                <a:spcPct val="150000"/>
              </a:lnSpc>
              <a:spcBef>
                <a:spcPts val="300"/>
              </a:spcBef>
              <a:spcAft>
                <a:spcPts val="300"/>
              </a:spcAft>
            </a:pPr>
            <a:r>
              <a:rPr lang="vi-VN" sz="3500" i="1"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lang="fr-FR" sz="3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ành</a:t>
            </a:r>
            <a:r>
              <a:rPr lang="fr-FR" sz="3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vi thể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thờ</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ơ</a:t>
            </a:r>
            <a:r>
              <a:rPr lang="fr-FR" sz="3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vô</a:t>
            </a:r>
            <a:r>
              <a:rPr lang="fr-FR" sz="3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3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fr-FR" sz="3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đau</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ốm</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i="1"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5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5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7102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25" name="Rectangle 24"/>
          <p:cNvSpPr/>
          <p:nvPr/>
        </p:nvSpPr>
        <p:spPr>
          <a:xfrm>
            <a:off x="9196109" y="2749082"/>
            <a:ext cx="5982207" cy="1061829"/>
          </a:xfrm>
          <a:prstGeom prst="rect">
            <a:avLst/>
          </a:prstGeom>
        </p:spPr>
        <p:txBody>
          <a:bodyPr wrap="square">
            <a:spAutoFit/>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THẢO LUẬN NHÓM</a:t>
            </a:r>
            <a:endParaRPr lang="en-US" sz="42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924799" y="3728574"/>
            <a:ext cx="8954003" cy="1977464"/>
          </a:xfrm>
          <a:prstGeom prst="rect">
            <a:avLst/>
          </a:prstGeom>
        </p:spPr>
        <p:txBody>
          <a:bodyPr wrap="square">
            <a:spAutoFit/>
          </a:bodyPr>
          <a:lstStyle/>
          <a:p>
            <a:pPr algn="just">
              <a:lnSpc>
                <a:spcPct val="175000"/>
              </a:lnSpc>
              <a:spcBef>
                <a:spcPts val="300"/>
              </a:spcBef>
              <a:spcAft>
                <a:spcPts val="300"/>
              </a:spcAft>
            </a:pPr>
            <a:r>
              <a:rPr lang="vi-VN"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thêm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vi-VN"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59888" y="3193418"/>
            <a:ext cx="6664911" cy="5920605"/>
          </a:xfrm>
          <a:prstGeom prst="rect">
            <a:avLst/>
          </a:prstGeom>
        </p:spPr>
      </p:pic>
    </p:spTree>
    <p:extLst>
      <p:ext uri="{BB962C8B-B14F-4D97-AF65-F5344CB8AC3E}">
        <p14:creationId xmlns:p14="http://schemas.microsoft.com/office/powerpoint/2010/main" val="1057609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6027237" y="9241569"/>
            <a:ext cx="2574582" cy="842590"/>
          </a:xfrm>
          <a:prstGeom prst="rect">
            <a:avLst/>
          </a:prstGeom>
        </p:spPr>
      </p:pic>
      <p:sp>
        <p:nvSpPr>
          <p:cNvPr id="24" name="TextBox 16"/>
          <p:cNvSpPr txBox="1"/>
          <p:nvPr/>
        </p:nvSpPr>
        <p:spPr>
          <a:xfrm>
            <a:off x="2914520" y="635484"/>
            <a:ext cx="12554080" cy="1769715"/>
          </a:xfrm>
          <a:prstGeom prst="rect">
            <a:avLst/>
          </a:prstGeom>
        </p:spPr>
        <p:txBody>
          <a:bodyPr wrap="square" lIns="0" tIns="0" rIns="0" bIns="0" rtlCol="0" anchor="t">
            <a:spAutoFit/>
          </a:bodyPr>
          <a:lstStyle/>
          <a:p>
            <a:pPr lvl="0" algn="just">
              <a:lnSpc>
                <a:spcPct val="125000"/>
              </a:lnSpc>
              <a:spcBef>
                <a:spcPct val="0"/>
              </a:spcBef>
            </a:pPr>
            <a:r>
              <a:rPr lang="en-US" sz="4600" b="1" dirty="0">
                <a:latin typeface="Arial" panose="020B0604020202020204" pitchFamily="34" charset="0"/>
                <a:cs typeface="Arial" panose="020B0604020202020204" pitchFamily="34" charset="0"/>
              </a:rPr>
              <a:t>1. </a:t>
            </a:r>
            <a:r>
              <a:rPr lang="en-US" sz="4600" b="1" dirty="0" err="1" smtClean="0">
                <a:latin typeface="Arial" panose="020B0604020202020204" pitchFamily="34" charset="0"/>
                <a:cs typeface="Arial" panose="020B0604020202020204" pitchFamily="34" charset="0"/>
              </a:rPr>
              <a:t>Biểu</a:t>
            </a:r>
            <a:r>
              <a:rPr lang="en-US" sz="4600" b="1" dirty="0" smtClean="0">
                <a:latin typeface="Arial" panose="020B0604020202020204" pitchFamily="34" charset="0"/>
                <a:cs typeface="Arial" panose="020B0604020202020204" pitchFamily="34" charset="0"/>
              </a:rPr>
              <a:t> </a:t>
            </a:r>
            <a:r>
              <a:rPr lang="en-US" sz="4600" b="1" dirty="0" err="1" smtClean="0">
                <a:latin typeface="Arial" panose="020B0604020202020204" pitchFamily="34" charset="0"/>
                <a:cs typeface="Arial" panose="020B0604020202020204" pitchFamily="34" charset="0"/>
              </a:rPr>
              <a:t>hiện</a:t>
            </a:r>
            <a:r>
              <a:rPr lang="en-US" sz="4600" b="1" dirty="0" smtClean="0">
                <a:latin typeface="Arial" panose="020B0604020202020204" pitchFamily="34" charset="0"/>
                <a:cs typeface="Arial" panose="020B0604020202020204" pitchFamily="34" charset="0"/>
              </a:rPr>
              <a:t> </a:t>
            </a:r>
            <a:r>
              <a:rPr lang="en-US" sz="4600" b="1" dirty="0">
                <a:latin typeface="Arial" panose="020B0604020202020204" pitchFamily="34" charset="0"/>
                <a:cs typeface="Arial" panose="020B0604020202020204" pitchFamily="34" charset="0"/>
              </a:rPr>
              <a:t>của </a:t>
            </a:r>
            <a:r>
              <a:rPr lang="en-US" sz="4600" b="1" dirty="0" err="1">
                <a:latin typeface="Arial" panose="020B0604020202020204" pitchFamily="34" charset="0"/>
                <a:cs typeface="Arial" panose="020B0604020202020204" pitchFamily="34" charset="0"/>
              </a:rPr>
              <a:t>quan</a:t>
            </a:r>
            <a:r>
              <a:rPr lang="en-US" sz="4600" b="1" dirty="0">
                <a:latin typeface="Arial" panose="020B0604020202020204" pitchFamily="34" charset="0"/>
                <a:cs typeface="Arial" panose="020B0604020202020204" pitchFamily="34" charset="0"/>
              </a:rPr>
              <a:t> tâm, cảm </a:t>
            </a:r>
            <a:r>
              <a:rPr lang="en-US" sz="4600" b="1" dirty="0" err="1">
                <a:latin typeface="Arial" panose="020B0604020202020204" pitchFamily="34" charset="0"/>
                <a:cs typeface="Arial" panose="020B0604020202020204" pitchFamily="34" charset="0"/>
              </a:rPr>
              <a:t>thông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và</a:t>
            </a:r>
            <a:r>
              <a:rPr lang="en-US" sz="4600" b="1" dirty="0">
                <a:latin typeface="Arial" panose="020B0604020202020204" pitchFamily="34" charset="0"/>
                <a:cs typeface="Arial" panose="020B0604020202020204" pitchFamily="34" charset="0"/>
              </a:rPr>
              <a:t> chia </a:t>
            </a:r>
            <a:r>
              <a:rPr lang="en-US" sz="4600" b="1" dirty="0" err="1">
                <a:latin typeface="Arial" panose="020B0604020202020204" pitchFamily="34" charset="0"/>
                <a:cs typeface="Arial" panose="020B0604020202020204" pitchFamily="34" charset="0"/>
              </a:rPr>
              <a:t>sẻ</a:t>
            </a:r>
            <a:endParaRPr lang="en-US" sz="4600"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14600" y="2621583"/>
            <a:ext cx="4114800" cy="4584566"/>
          </a:xfrm>
          <a:prstGeom prst="rect">
            <a:avLst/>
          </a:prstGeom>
        </p:spPr>
      </p:pic>
      <p:sp>
        <p:nvSpPr>
          <p:cNvPr id="6" name="Rectangle 5"/>
          <p:cNvSpPr/>
          <p:nvPr/>
        </p:nvSpPr>
        <p:spPr>
          <a:xfrm>
            <a:off x="1585603" y="7383099"/>
            <a:ext cx="6476469" cy="1478418"/>
          </a:xfrm>
          <a:prstGeom prst="rect">
            <a:avLst/>
          </a:prstGeom>
          <a:solidFill>
            <a:schemeClr val="accent3">
              <a:lumMod val="40000"/>
              <a:lumOff val="60000"/>
            </a:schemeClr>
          </a:solidFill>
        </p:spPr>
        <p:txBody>
          <a:bodyPr wrap="square">
            <a:spAutoFit/>
          </a:bodyPr>
          <a:lstStyle/>
          <a:p>
            <a:pPr algn="ctr">
              <a:lnSpc>
                <a:spcPct val="150000"/>
              </a:lnSpc>
            </a:pP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Lắng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nghe</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ủi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hỏi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thăm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nhau</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6542" b="11245"/>
          <a:stretch/>
        </p:blipFill>
        <p:spPr>
          <a:xfrm>
            <a:off x="9358464" y="1963787"/>
            <a:ext cx="5410200" cy="4380865"/>
          </a:xfrm>
          <a:prstGeom prst="rect">
            <a:avLst/>
          </a:prstGeom>
        </p:spPr>
      </p:pic>
      <p:sp>
        <p:nvSpPr>
          <p:cNvPr id="18" name="Rectangle 17"/>
          <p:cNvSpPr/>
          <p:nvPr/>
        </p:nvSpPr>
        <p:spPr>
          <a:xfrm>
            <a:off x="9306299" y="7390719"/>
            <a:ext cx="6476469" cy="1478418"/>
          </a:xfrm>
          <a:prstGeom prst="rect">
            <a:avLst/>
          </a:prstGeom>
          <a:solidFill>
            <a:schemeClr val="accent3">
              <a:lumMod val="40000"/>
              <a:lumOff val="60000"/>
            </a:schemeClr>
          </a:solidFill>
        </p:spPr>
        <p:txBody>
          <a:bodyPr wrap="square">
            <a:spAutoFit/>
          </a:bodyPr>
          <a:lstStyle/>
          <a:p>
            <a:pPr algn="ctr">
              <a:lnSpc>
                <a:spcPct val="150000"/>
              </a:lnSpc>
            </a:pPr>
            <a:r>
              <a:rPr lang="vi-VN" sz="3200" dirty="0">
                <a:solidFill>
                  <a:srgbClr val="000000"/>
                </a:solidFill>
                <a:ea typeface="Calibri" panose="020F0502020204030204" pitchFamily="34" charset="0"/>
                <a:cs typeface="Arial" panose="020B0604020202020204" pitchFamily="34" charset="0"/>
              </a:rPr>
              <a:t>Chia sẻ về vật chất và tinh thần với những người gặp khó khăn.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40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685800"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6027237" y="9241569"/>
            <a:ext cx="2574582" cy="842590"/>
          </a:xfrm>
          <a:prstGeom prst="rect">
            <a:avLst/>
          </a:prstGeom>
        </p:spPr>
      </p:pic>
      <p:sp>
        <p:nvSpPr>
          <p:cNvPr id="24" name="TextBox 16"/>
          <p:cNvSpPr txBox="1"/>
          <p:nvPr/>
        </p:nvSpPr>
        <p:spPr>
          <a:xfrm>
            <a:off x="2914520" y="635484"/>
            <a:ext cx="12554080" cy="1682768"/>
          </a:xfrm>
          <a:prstGeom prst="rect">
            <a:avLst/>
          </a:prstGeom>
        </p:spPr>
        <p:txBody>
          <a:bodyPr wrap="square" lIns="0" tIns="0" rIns="0" bIns="0" rtlCol="0" anchor="t">
            <a:spAutoFit/>
          </a:bodyPr>
          <a:lstStyle/>
          <a:p>
            <a:pPr lvl="0" algn="just">
              <a:lnSpc>
                <a:spcPct val="125000"/>
              </a:lnSpc>
              <a:spcBef>
                <a:spcPct val="0"/>
              </a:spcBef>
            </a:pPr>
            <a:r>
              <a:rPr lang="en-US" sz="4600" b="1" dirty="0">
                <a:latin typeface="Arial" panose="020B0604020202020204" pitchFamily="34" charset="0"/>
                <a:cs typeface="Arial" panose="020B0604020202020204" pitchFamily="34" charset="0"/>
              </a:rPr>
              <a:t>1. </a:t>
            </a:r>
            <a:r>
              <a:rPr lang="en-US" sz="4600" b="1" dirty="0" err="1">
                <a:latin typeface="Arial" panose="020B0604020202020204" pitchFamily="34" charset="0"/>
                <a:cs typeface="Arial" panose="020B0604020202020204" pitchFamily="34" charset="0"/>
              </a:rPr>
              <a:t>Tìm</a:t>
            </a:r>
            <a:r>
              <a:rPr lang="en-US" sz="4600" b="1" dirty="0">
                <a:latin typeface="Arial" panose="020B0604020202020204" pitchFamily="34" charset="0"/>
                <a:cs typeface="Arial" panose="020B0604020202020204" pitchFamily="34" charset="0"/>
              </a:rPr>
              <a:t> hiểu </a:t>
            </a:r>
            <a:r>
              <a:rPr lang="en-US" sz="4600" b="1" dirty="0" err="1">
                <a:latin typeface="Arial" panose="020B0604020202020204" pitchFamily="34" charset="0"/>
                <a:cs typeface="Arial" panose="020B0604020202020204" pitchFamily="34" charset="0"/>
              </a:rPr>
              <a:t>những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biểu</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hiện</a:t>
            </a:r>
            <a:r>
              <a:rPr lang="en-US" sz="4600" b="1" dirty="0">
                <a:latin typeface="Arial" panose="020B0604020202020204" pitchFamily="34" charset="0"/>
                <a:cs typeface="Arial" panose="020B0604020202020204" pitchFamily="34" charset="0"/>
              </a:rPr>
              <a:t> của </a:t>
            </a:r>
            <a:r>
              <a:rPr lang="en-US" sz="4600" b="1" dirty="0" err="1">
                <a:latin typeface="Arial" panose="020B0604020202020204" pitchFamily="34" charset="0"/>
                <a:cs typeface="Arial" panose="020B0604020202020204" pitchFamily="34" charset="0"/>
              </a:rPr>
              <a:t>quan</a:t>
            </a:r>
            <a:r>
              <a:rPr lang="en-US" sz="4600" b="1" dirty="0">
                <a:latin typeface="Arial" panose="020B0604020202020204" pitchFamily="34" charset="0"/>
                <a:cs typeface="Arial" panose="020B0604020202020204" pitchFamily="34" charset="0"/>
              </a:rPr>
              <a:t> tâm, cảm </a:t>
            </a:r>
            <a:r>
              <a:rPr lang="en-US" sz="4600" b="1" dirty="0" err="1">
                <a:latin typeface="Arial" panose="020B0604020202020204" pitchFamily="34" charset="0"/>
                <a:cs typeface="Arial" panose="020B0604020202020204" pitchFamily="34" charset="0"/>
              </a:rPr>
              <a:t>thông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và</a:t>
            </a:r>
            <a:r>
              <a:rPr lang="en-US" sz="4600" b="1" dirty="0">
                <a:latin typeface="Arial" panose="020B0604020202020204" pitchFamily="34" charset="0"/>
                <a:cs typeface="Arial" panose="020B0604020202020204" pitchFamily="34" charset="0"/>
              </a:rPr>
              <a:t> chia </a:t>
            </a:r>
            <a:r>
              <a:rPr lang="en-US" sz="4600" b="1" dirty="0" err="1">
                <a:latin typeface="Arial" panose="020B0604020202020204" pitchFamily="34" charset="0"/>
                <a:cs typeface="Arial" panose="020B0604020202020204" pitchFamily="34" charset="0"/>
              </a:rPr>
              <a:t>sẻ</a:t>
            </a:r>
            <a:endParaRPr lang="en-US" sz="4600" b="1" u="none" dirty="0">
              <a:latin typeface="Arial" panose="020B0604020202020204" pitchFamily="34" charset="0"/>
              <a:cs typeface="Arial" panose="020B0604020202020204" pitchFamily="34" charset="0"/>
            </a:endParaRPr>
          </a:p>
        </p:txBody>
      </p:sp>
      <p:sp>
        <p:nvSpPr>
          <p:cNvPr id="3" name="Rectangle 2"/>
          <p:cNvSpPr/>
          <p:nvPr/>
        </p:nvSpPr>
        <p:spPr>
          <a:xfrm>
            <a:off x="1324726" y="2268587"/>
            <a:ext cx="15485472" cy="1223412"/>
          </a:xfrm>
          <a:prstGeom prst="rect">
            <a:avLst/>
          </a:prstGeom>
        </p:spPr>
        <p:txBody>
          <a:bodyPr wrap="square">
            <a:spAutoFit/>
          </a:bodyPr>
          <a:lstStyle/>
          <a:p>
            <a:pPr algn="just">
              <a:lnSpc>
                <a:spcPct val="175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 Một </a:t>
            </a:r>
            <a:r>
              <a:rPr lang="vi-VN" sz="4200" dirty="0">
                <a:solidFill>
                  <a:srgbClr val="000000"/>
                </a:solidFill>
                <a:ea typeface="Calibri" panose="020F0502020204030204" pitchFamily="34" charset="0"/>
                <a:cs typeface="Arial" panose="020B0604020202020204" pitchFamily="34" charset="0"/>
              </a:rPr>
              <a:t>số biểu hiện khác của sự quan tâm, cảm thông và chia sẻ:</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270394" y="7911081"/>
            <a:ext cx="7052293" cy="1569660"/>
          </a:xfrm>
          <a:prstGeom prst="rect">
            <a:avLst/>
          </a:prstGeom>
          <a:solidFill>
            <a:schemeClr val="accent3">
              <a:lumMod val="40000"/>
              <a:lumOff val="60000"/>
            </a:schemeClr>
          </a:solidFill>
        </p:spPr>
        <p:txBody>
          <a:bodyPr wrap="square">
            <a:spAutoFit/>
          </a:bodyPr>
          <a:lstStyle/>
          <a:p>
            <a:pPr algn="ctr">
              <a:lnSpc>
                <a:spcPct val="150000"/>
              </a:lnSpc>
            </a:pPr>
            <a:r>
              <a:rPr lang="vi-VN" sz="3200" dirty="0">
                <a:solidFill>
                  <a:srgbClr val="000000"/>
                </a:solidFill>
                <a:ea typeface="Calibri" panose="020F0502020204030204" pitchFamily="34" charset="0"/>
                <a:cs typeface="Arial" panose="020B0604020202020204" pitchFamily="34" charset="0"/>
              </a:rPr>
              <a:t>Khích lệ, động viên bạn bè quan tâm, cảm thông và chia sẻ với người khác. </a:t>
            </a:r>
            <a:endParaRPr lang="en-US" sz="3200" dirty="0">
              <a:latin typeface="Arial" panose="020B0604020202020204" pitchFamily="34" charset="0"/>
              <a:cs typeface="Arial" panose="020B0604020202020204" pitchFamily="34" charset="0"/>
            </a:endParaRPr>
          </a:p>
        </p:txBody>
      </p:sp>
      <p:sp>
        <p:nvSpPr>
          <p:cNvPr id="18" name="Rectangle 17"/>
          <p:cNvSpPr/>
          <p:nvPr/>
        </p:nvSpPr>
        <p:spPr>
          <a:xfrm>
            <a:off x="9494474" y="7911081"/>
            <a:ext cx="6742596" cy="1569660"/>
          </a:xfrm>
          <a:prstGeom prst="rect">
            <a:avLst/>
          </a:prstGeom>
          <a:solidFill>
            <a:schemeClr val="accent3">
              <a:lumMod val="40000"/>
              <a:lumOff val="60000"/>
            </a:schemeClr>
          </a:solidFill>
        </p:spPr>
        <p:txBody>
          <a:bodyPr wrap="square">
            <a:spAutoFit/>
          </a:bodyPr>
          <a:lstStyle/>
          <a:p>
            <a:pPr algn="ctr">
              <a:lnSpc>
                <a:spcPct val="150000"/>
              </a:lnSpc>
            </a:pPr>
            <a:r>
              <a:rPr lang="vi-VN" sz="3200" dirty="0">
                <a:solidFill>
                  <a:srgbClr val="000000"/>
                </a:solidFill>
                <a:ea typeface="Calibri" panose="020F0502020204030204" pitchFamily="34" charset="0"/>
                <a:cs typeface="Arial" panose="020B0604020202020204" pitchFamily="34" charset="0"/>
              </a:rPr>
              <a:t>Phê phán </a:t>
            </a:r>
            <a:r>
              <a:rPr lang="vi-VN" sz="3200" dirty="0" smtClean="0">
                <a:solidFill>
                  <a:srgbClr val="000000"/>
                </a:solidFill>
                <a:ea typeface="Calibri" panose="020F0502020204030204" pitchFamily="34" charset="0"/>
                <a:cs typeface="Arial" panose="020B0604020202020204" pitchFamily="34" charset="0"/>
              </a:rPr>
              <a:t>th</a:t>
            </a:r>
            <a:r>
              <a:rPr lang="en-US" sz="3200" dirty="0">
                <a:solidFill>
                  <a:srgbClr val="000000"/>
                </a:solidFill>
                <a:ea typeface="Calibri" panose="020F0502020204030204" pitchFamily="34" charset="0"/>
                <a:cs typeface="Arial" panose="020B0604020202020204" pitchFamily="34" charset="0"/>
              </a:rPr>
              <a:t>ó</a:t>
            </a:r>
            <a:r>
              <a:rPr lang="vi-VN" sz="3200" dirty="0" smtClean="0">
                <a:solidFill>
                  <a:srgbClr val="000000"/>
                </a:solidFill>
                <a:ea typeface="Calibri" panose="020F0502020204030204" pitchFamily="34" charset="0"/>
                <a:cs typeface="Arial" panose="020B0604020202020204" pitchFamily="34" charset="0"/>
              </a:rPr>
              <a:t>i </a:t>
            </a:r>
            <a:r>
              <a:rPr lang="vi-VN" sz="3200" dirty="0">
                <a:solidFill>
                  <a:srgbClr val="000000"/>
                </a:solidFill>
                <a:ea typeface="Calibri" panose="020F0502020204030204" pitchFamily="34" charset="0"/>
                <a:cs typeface="Arial" panose="020B0604020202020204" pitchFamily="34" charset="0"/>
              </a:rPr>
              <a:t>ích kỉ, thờ ơ trước khó khăn, mất mát của người khác. </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55453" y="3491999"/>
            <a:ext cx="6282176" cy="4286992"/>
          </a:xfrm>
          <a:prstGeom prst="rect">
            <a:avLst/>
          </a:prstGeom>
        </p:spPr>
      </p:pic>
      <p:pic>
        <p:nvPicPr>
          <p:cNvPr id="4" name="Picture 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10790" y="2991597"/>
            <a:ext cx="5181610" cy="5181610"/>
          </a:xfrm>
          <a:prstGeom prst="rect">
            <a:avLst/>
          </a:prstGeom>
        </p:spPr>
      </p:pic>
    </p:spTree>
    <p:extLst>
      <p:ext uri="{BB962C8B-B14F-4D97-AF65-F5344CB8AC3E}">
        <p14:creationId xmlns:p14="http://schemas.microsoft.com/office/powerpoint/2010/main" val="3983868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05585">
            <a:off x="16013401" y="2814333"/>
            <a:ext cx="786511" cy="1327444"/>
          </a:xfrm>
          <a:prstGeom prst="rect">
            <a:avLst/>
          </a:prstGeom>
        </p:spPr>
      </p:pic>
      <p:grpSp>
        <p:nvGrpSpPr>
          <p:cNvPr id="23" name="Group 4"/>
          <p:cNvGrpSpPr/>
          <p:nvPr/>
        </p:nvGrpSpPr>
        <p:grpSpPr>
          <a:xfrm>
            <a:off x="685800" y="419100"/>
            <a:ext cx="16682790" cy="9601200"/>
            <a:chOff x="0" y="0"/>
            <a:chExt cx="26093395" cy="4159309"/>
          </a:xfrm>
        </p:grpSpPr>
        <p:sp>
          <p:nvSpPr>
            <p:cNvPr id="24"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27"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5461" y="272911"/>
            <a:ext cx="2125827" cy="1240710"/>
          </a:xfrm>
          <a:prstGeom prst="rect">
            <a:avLst/>
          </a:prstGeom>
        </p:spPr>
      </p:pic>
      <p:pic>
        <p:nvPicPr>
          <p:cNvPr id="28"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65662" y="8023307"/>
            <a:ext cx="2688074" cy="2774786"/>
          </a:xfrm>
          <a:prstGeom prst="rect">
            <a:avLst/>
          </a:prstGeom>
        </p:spPr>
      </p:pic>
      <p:pic>
        <p:nvPicPr>
          <p:cNvPr id="29"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1" y="1820437"/>
            <a:ext cx="1828605" cy="1927957"/>
          </a:xfrm>
          <a:prstGeom prst="rect">
            <a:avLst/>
          </a:prstGeom>
        </p:spPr>
      </p:pic>
      <p:pic>
        <p:nvPicPr>
          <p:cNvPr id="30"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438285" y="249845"/>
            <a:ext cx="1825488" cy="831952"/>
          </a:xfrm>
          <a:prstGeom prst="rect">
            <a:avLst/>
          </a:prstGeom>
        </p:spPr>
      </p:pic>
      <p:pic>
        <p:nvPicPr>
          <p:cNvPr id="43" name="Picture 3"/>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123735" y="434661"/>
            <a:ext cx="2108060" cy="689911"/>
          </a:xfrm>
          <a:prstGeom prst="rect">
            <a:avLst/>
          </a:prstGeom>
        </p:spPr>
      </p:pic>
      <p:pic>
        <p:nvPicPr>
          <p:cNvPr id="44" name="Picture 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6108475" y="8413601"/>
            <a:ext cx="2829661" cy="2267605"/>
          </a:xfrm>
          <a:prstGeom prst="rect">
            <a:avLst/>
          </a:prstGeom>
        </p:spPr>
      </p:pic>
      <p:sp>
        <p:nvSpPr>
          <p:cNvPr id="45" name="TextBox 16"/>
          <p:cNvSpPr txBox="1"/>
          <p:nvPr/>
        </p:nvSpPr>
        <p:spPr>
          <a:xfrm>
            <a:off x="2932717" y="856543"/>
            <a:ext cx="13155283" cy="884858"/>
          </a:xfrm>
          <a:prstGeom prst="rect">
            <a:avLst/>
          </a:prstGeom>
        </p:spPr>
        <p:txBody>
          <a:bodyPr wrap="square" lIns="0" tIns="0" rIns="0" bIns="0" rtlCol="0" anchor="t">
            <a:spAutoFit/>
          </a:bodyPr>
          <a:lstStyle/>
          <a:p>
            <a:pPr lvl="0" algn="just">
              <a:lnSpc>
                <a:spcPct val="125000"/>
              </a:lnSpc>
              <a:spcBef>
                <a:spcPct val="0"/>
              </a:spcBef>
            </a:pPr>
            <a:r>
              <a:rPr lang="en-US" sz="4600" b="1" dirty="0">
                <a:latin typeface="Arial" panose="020B0604020202020204" pitchFamily="34" charset="0"/>
                <a:cs typeface="Arial" panose="020B0604020202020204" pitchFamily="34" charset="0"/>
              </a:rPr>
              <a:t>2. Ý </a:t>
            </a:r>
            <a:r>
              <a:rPr lang="en-US" sz="4600" b="1" dirty="0" err="1">
                <a:latin typeface="Arial" panose="020B0604020202020204" pitchFamily="34" charset="0"/>
                <a:cs typeface="Arial" panose="020B0604020202020204" pitchFamily="34" charset="0"/>
              </a:rPr>
              <a:t>nghĩa</a:t>
            </a:r>
            <a:r>
              <a:rPr lang="en-US" sz="4600" b="1" dirty="0">
                <a:latin typeface="Arial" panose="020B0604020202020204" pitchFamily="34" charset="0"/>
                <a:cs typeface="Arial" panose="020B0604020202020204" pitchFamily="34" charset="0"/>
              </a:rPr>
              <a:t> của </a:t>
            </a:r>
            <a:r>
              <a:rPr lang="en-US" sz="4600" b="1" dirty="0" err="1">
                <a:latin typeface="Arial" panose="020B0604020202020204" pitchFamily="34" charset="0"/>
                <a:cs typeface="Arial" panose="020B0604020202020204" pitchFamily="34" charset="0"/>
              </a:rPr>
              <a:t>quan</a:t>
            </a:r>
            <a:r>
              <a:rPr lang="en-US" sz="4600" b="1" dirty="0">
                <a:latin typeface="Arial" panose="020B0604020202020204" pitchFamily="34" charset="0"/>
                <a:cs typeface="Arial" panose="020B0604020202020204" pitchFamily="34" charset="0"/>
              </a:rPr>
              <a:t> tâm, cảm </a:t>
            </a:r>
            <a:r>
              <a:rPr lang="en-US" sz="4600" b="1" dirty="0" err="1">
                <a:latin typeface="Arial" panose="020B0604020202020204" pitchFamily="34" charset="0"/>
                <a:cs typeface="Arial" panose="020B0604020202020204" pitchFamily="34" charset="0"/>
              </a:rPr>
              <a:t>thông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và</a:t>
            </a:r>
            <a:r>
              <a:rPr lang="en-US" sz="4600" b="1" dirty="0">
                <a:latin typeface="Arial" panose="020B0604020202020204" pitchFamily="34" charset="0"/>
                <a:cs typeface="Arial" panose="020B0604020202020204" pitchFamily="34" charset="0"/>
              </a:rPr>
              <a:t> chia </a:t>
            </a:r>
            <a:r>
              <a:rPr lang="en-US" sz="4600" b="1" dirty="0" err="1">
                <a:latin typeface="Arial" panose="020B0604020202020204" pitchFamily="34" charset="0"/>
                <a:cs typeface="Arial" panose="020B0604020202020204" pitchFamily="34" charset="0"/>
              </a:rPr>
              <a:t>sẻ</a:t>
            </a:r>
            <a:endParaRPr lang="en-US" sz="4600" b="1" u="none" dirty="0">
              <a:latin typeface="Arial" panose="020B0604020202020204" pitchFamily="34" charset="0"/>
              <a:cs typeface="Arial" panose="020B0604020202020204" pitchFamily="34" charset="0"/>
            </a:endParaRPr>
          </a:p>
        </p:txBody>
      </p:sp>
      <p:sp>
        <p:nvSpPr>
          <p:cNvPr id="46" name="Rectangle 45"/>
          <p:cNvSpPr/>
          <p:nvPr/>
        </p:nvSpPr>
        <p:spPr>
          <a:xfrm>
            <a:off x="6036091" y="1820436"/>
            <a:ext cx="5982207" cy="1061829"/>
          </a:xfrm>
          <a:prstGeom prst="rect">
            <a:avLst/>
          </a:prstGeom>
        </p:spPr>
        <p:txBody>
          <a:bodyPr wrap="square">
            <a:spAutoFit/>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THẢO LUẬN NHÓM</a:t>
            </a:r>
            <a:endParaRPr lang="en-US" sz="4200" b="1" dirty="0">
              <a:solidFill>
                <a:srgbClr val="FF0000"/>
              </a:solidFill>
              <a:latin typeface="Arial" panose="020B0604020202020204" pitchFamily="34" charset="0"/>
              <a:cs typeface="Arial" panose="020B0604020202020204" pitchFamily="34" charset="0"/>
            </a:endParaRPr>
          </a:p>
        </p:txBody>
      </p:sp>
      <p:sp>
        <p:nvSpPr>
          <p:cNvPr id="47" name="Rectangle 46"/>
          <p:cNvSpPr/>
          <p:nvPr/>
        </p:nvSpPr>
        <p:spPr>
          <a:xfrm>
            <a:off x="2389031" y="3245231"/>
            <a:ext cx="13276327" cy="397673"/>
          </a:xfrm>
          <a:prstGeom prst="rect">
            <a:avLst/>
          </a:prstGeom>
        </p:spPr>
        <p:txBody>
          <a:bodyPr wrap="none">
            <a:spAutoFit/>
          </a:bodyPr>
          <a:lstStyle/>
          <a:p>
            <a:pPr algn="just">
              <a:lnSpc>
                <a:spcPts val="1900"/>
              </a:lnSpc>
              <a:spcBef>
                <a:spcPts val="300"/>
              </a:spcBef>
              <a:spcAft>
                <a:spcPts val="300"/>
              </a:spcAft>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Đọc ba</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SGK tr.11, 12</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và trả lời câu hỏi:</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8" name="Rectangle 47"/>
          <p:cNvSpPr/>
          <p:nvPr/>
        </p:nvSpPr>
        <p:spPr>
          <a:xfrm>
            <a:off x="1803798" y="3627339"/>
            <a:ext cx="14432075" cy="2825197"/>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mang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05585">
            <a:off x="16013401" y="2814333"/>
            <a:ext cx="786511" cy="1327444"/>
          </a:xfrm>
          <a:prstGeom prst="rect">
            <a:avLst/>
          </a:prstGeom>
        </p:spPr>
      </p:pic>
      <p:grpSp>
        <p:nvGrpSpPr>
          <p:cNvPr id="23" name="Group 4"/>
          <p:cNvGrpSpPr/>
          <p:nvPr/>
        </p:nvGrpSpPr>
        <p:grpSpPr>
          <a:xfrm>
            <a:off x="685800" y="419100"/>
            <a:ext cx="16682790" cy="9601200"/>
            <a:chOff x="0" y="0"/>
            <a:chExt cx="26093395" cy="4159309"/>
          </a:xfrm>
        </p:grpSpPr>
        <p:sp>
          <p:nvSpPr>
            <p:cNvPr id="24"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27"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5461" y="272911"/>
            <a:ext cx="2125827" cy="1240710"/>
          </a:xfrm>
          <a:prstGeom prst="rect">
            <a:avLst/>
          </a:prstGeom>
        </p:spPr>
      </p:pic>
      <p:pic>
        <p:nvPicPr>
          <p:cNvPr id="28"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265662" y="8023307"/>
            <a:ext cx="2688074" cy="2774786"/>
          </a:xfrm>
          <a:prstGeom prst="rect">
            <a:avLst/>
          </a:prstGeom>
        </p:spPr>
      </p:pic>
      <p:pic>
        <p:nvPicPr>
          <p:cNvPr id="29"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1" y="1820437"/>
            <a:ext cx="1828605" cy="1927957"/>
          </a:xfrm>
          <a:prstGeom prst="rect">
            <a:avLst/>
          </a:prstGeom>
        </p:spPr>
      </p:pic>
      <p:pic>
        <p:nvPicPr>
          <p:cNvPr id="30"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438285" y="249845"/>
            <a:ext cx="1825488" cy="831952"/>
          </a:xfrm>
          <a:prstGeom prst="rect">
            <a:avLst/>
          </a:prstGeom>
        </p:spPr>
      </p:pic>
      <p:pic>
        <p:nvPicPr>
          <p:cNvPr id="43" name="Picture 3"/>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123735" y="434661"/>
            <a:ext cx="2108060" cy="689911"/>
          </a:xfrm>
          <a:prstGeom prst="rect">
            <a:avLst/>
          </a:prstGeom>
        </p:spPr>
      </p:pic>
      <p:pic>
        <p:nvPicPr>
          <p:cNvPr id="44" name="Picture 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6108475" y="8413601"/>
            <a:ext cx="2829661" cy="2267605"/>
          </a:xfrm>
          <a:prstGeom prst="rect">
            <a:avLst/>
          </a:prstGeom>
        </p:spPr>
      </p:pic>
      <p:sp>
        <p:nvSpPr>
          <p:cNvPr id="45" name="TextBox 16"/>
          <p:cNvSpPr txBox="1"/>
          <p:nvPr/>
        </p:nvSpPr>
        <p:spPr>
          <a:xfrm>
            <a:off x="2932717" y="856543"/>
            <a:ext cx="13155283" cy="884858"/>
          </a:xfrm>
          <a:prstGeom prst="rect">
            <a:avLst/>
          </a:prstGeom>
        </p:spPr>
        <p:txBody>
          <a:bodyPr wrap="square" lIns="0" tIns="0" rIns="0" bIns="0" rtlCol="0" anchor="t">
            <a:spAutoFit/>
          </a:bodyPr>
          <a:lstStyle/>
          <a:p>
            <a:pPr lvl="0" algn="just">
              <a:lnSpc>
                <a:spcPct val="125000"/>
              </a:lnSpc>
              <a:spcBef>
                <a:spcPct val="0"/>
              </a:spcBef>
            </a:pPr>
            <a:r>
              <a:rPr lang="en-US" sz="4600" b="1" dirty="0">
                <a:latin typeface="Arial" panose="020B0604020202020204" pitchFamily="34" charset="0"/>
                <a:cs typeface="Arial" panose="020B0604020202020204" pitchFamily="34" charset="0"/>
              </a:rPr>
              <a:t>2. Ý </a:t>
            </a:r>
            <a:r>
              <a:rPr lang="en-US" sz="4600" b="1" dirty="0" err="1">
                <a:latin typeface="Arial" panose="020B0604020202020204" pitchFamily="34" charset="0"/>
                <a:cs typeface="Arial" panose="020B0604020202020204" pitchFamily="34" charset="0"/>
              </a:rPr>
              <a:t>nghĩa</a:t>
            </a:r>
            <a:r>
              <a:rPr lang="en-US" sz="4600" b="1" dirty="0">
                <a:latin typeface="Arial" panose="020B0604020202020204" pitchFamily="34" charset="0"/>
                <a:cs typeface="Arial" panose="020B0604020202020204" pitchFamily="34" charset="0"/>
              </a:rPr>
              <a:t> của </a:t>
            </a:r>
            <a:r>
              <a:rPr lang="en-US" sz="4600" b="1" dirty="0" err="1">
                <a:latin typeface="Arial" panose="020B0604020202020204" pitchFamily="34" charset="0"/>
                <a:cs typeface="Arial" panose="020B0604020202020204" pitchFamily="34" charset="0"/>
              </a:rPr>
              <a:t>quan</a:t>
            </a:r>
            <a:r>
              <a:rPr lang="en-US" sz="4600" b="1" dirty="0">
                <a:latin typeface="Arial" panose="020B0604020202020204" pitchFamily="34" charset="0"/>
                <a:cs typeface="Arial" panose="020B0604020202020204" pitchFamily="34" charset="0"/>
              </a:rPr>
              <a:t> tâm, cảm </a:t>
            </a:r>
            <a:r>
              <a:rPr lang="en-US" sz="4600" b="1" dirty="0" err="1">
                <a:latin typeface="Arial" panose="020B0604020202020204" pitchFamily="34" charset="0"/>
                <a:cs typeface="Arial" panose="020B0604020202020204" pitchFamily="34" charset="0"/>
              </a:rPr>
              <a:t>thông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và</a:t>
            </a:r>
            <a:r>
              <a:rPr lang="en-US" sz="4600" b="1" dirty="0">
                <a:latin typeface="Arial" panose="020B0604020202020204" pitchFamily="34" charset="0"/>
                <a:cs typeface="Arial" panose="020B0604020202020204" pitchFamily="34" charset="0"/>
              </a:rPr>
              <a:t> chia </a:t>
            </a:r>
            <a:r>
              <a:rPr lang="en-US" sz="4600" b="1" dirty="0" err="1">
                <a:latin typeface="Arial" panose="020B0604020202020204" pitchFamily="34" charset="0"/>
                <a:cs typeface="Arial" panose="020B0604020202020204" pitchFamily="34" charset="0"/>
              </a:rPr>
              <a:t>sẻ</a:t>
            </a:r>
            <a:endParaRPr lang="en-US" sz="4600" b="1" u="none" dirty="0">
              <a:latin typeface="Arial" panose="020B0604020202020204" pitchFamily="34" charset="0"/>
              <a:cs typeface="Arial" panose="020B0604020202020204" pitchFamily="34" charset="0"/>
            </a:endParaRPr>
          </a:p>
        </p:txBody>
      </p:sp>
      <p:sp>
        <p:nvSpPr>
          <p:cNvPr id="48" name="Rectangle 47"/>
          <p:cNvSpPr/>
          <p:nvPr/>
        </p:nvSpPr>
        <p:spPr>
          <a:xfrm>
            <a:off x="1774905" y="1699922"/>
            <a:ext cx="14920563" cy="5595186"/>
          </a:xfrm>
          <a:prstGeom prst="rect">
            <a:avLst/>
          </a:prstGeom>
        </p:spPr>
        <p:txBody>
          <a:bodyPr wrap="square">
            <a:spAutoFit/>
          </a:bodyPr>
          <a:lstStyle/>
          <a:p>
            <a:pPr marL="571500" indent="-571500" algn="just">
              <a:lnSpc>
                <a:spcPct val="150000"/>
              </a:lnSpc>
              <a:spcBef>
                <a:spcPts val="300"/>
              </a:spcBef>
              <a:spcAft>
                <a:spcPts val="300"/>
              </a:spcAft>
              <a:buFontTx/>
              <a:buChar char="-"/>
            </a:pPr>
            <a:r>
              <a:rPr lang="vi-VN" sz="4000" dirty="0">
                <a:solidFill>
                  <a:srgbClr val="000000"/>
                </a:solidFill>
                <a:ea typeface="Calibri" panose="020F0502020204030204" pitchFamily="34" charset="0"/>
                <a:cs typeface="Arial" panose="020B0604020202020204" pitchFamily="34" charset="0"/>
              </a:rPr>
              <a:t>Nhận được sự quan tâm, cảm thông, chia sẻ, mỗi người sẽ có động lực vượt qua khó khăn, thử thách. </a:t>
            </a:r>
            <a:endParaRPr lang="vi-VN" sz="4000" dirty="0" smtClean="0">
              <a:solidFill>
                <a:srgbClr val="000000"/>
              </a:solidFill>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Tx/>
              <a:buChar char="-"/>
            </a:pPr>
            <a:r>
              <a:rPr lang="vi-VN" sz="4000" dirty="0" smtClean="0">
                <a:solidFill>
                  <a:srgbClr val="000000"/>
                </a:solidFill>
                <a:ea typeface="Calibri" panose="020F0502020204030204" pitchFamily="34" charset="0"/>
                <a:cs typeface="Arial" panose="020B0604020202020204" pitchFamily="34" charset="0"/>
              </a:rPr>
              <a:t>Người </a:t>
            </a:r>
            <a:r>
              <a:rPr lang="vi-VN" sz="4000" dirty="0">
                <a:solidFill>
                  <a:srgbClr val="000000"/>
                </a:solidFill>
                <a:ea typeface="Calibri" panose="020F0502020204030204" pitchFamily="34" charset="0"/>
                <a:cs typeface="Arial" panose="020B0604020202020204" pitchFamily="34" charset="0"/>
              </a:rPr>
              <a:t>biết quan tâm, cảm thông và chia sẻ sẽ nhận được sự yêu quý, tôn trọng của mọi người. Nhờ đó, cuộc sống sẽ tràn ngập tình yêu thương, niềm vui và hạnh phúc; các mối quan hệ sẽ trở nên tốt đẹp, bền vững hơn. </a:t>
            </a:r>
            <a:endParaRPr lang="vi-VN" sz="4000" dirty="0" smtClean="0">
              <a:solidFill>
                <a:srgbClr val="000000"/>
              </a:solidFill>
              <a:ea typeface="Calibri" panose="020F0502020204030204" pitchFamily="34" charset="0"/>
              <a:cs typeface="Arial" panose="020B0604020202020204" pitchFamily="34" charset="0"/>
            </a:endParaRPr>
          </a:p>
        </p:txBody>
      </p:sp>
      <p:pic>
        <p:nvPicPr>
          <p:cNvPr id="20" name="Picture 11"/>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68971" y="5891697"/>
            <a:ext cx="2165686" cy="4395303"/>
          </a:xfrm>
          <a:prstGeom prst="rect">
            <a:avLst/>
          </a:prstGeom>
        </p:spPr>
      </p:pic>
    </p:spTree>
    <p:extLst>
      <p:ext uri="{BB962C8B-B14F-4D97-AF65-F5344CB8AC3E}">
        <p14:creationId xmlns:p14="http://schemas.microsoft.com/office/powerpoint/2010/main" val="3108769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412"/>
          <a:stretch>
            <a:fillRect/>
          </a:stretch>
        </p:blipFill>
        <p:spPr>
          <a:xfrm>
            <a:off x="0" y="0"/>
            <a:ext cx="2970481" cy="31479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7284" r="21180"/>
          <a:stretch>
            <a:fillRect/>
          </a:stretch>
        </p:blipFill>
        <p:spPr>
          <a:xfrm>
            <a:off x="1784608" y="-36612"/>
            <a:ext cx="7295172" cy="83214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7734" t="16716"/>
          <a:stretch>
            <a:fillRect/>
          </a:stretch>
        </p:blipFill>
        <p:spPr>
          <a:xfrm>
            <a:off x="8889281" y="-93762"/>
            <a:ext cx="7614111" cy="8378598"/>
          </a:xfrm>
          <a:prstGeom prst="rect">
            <a:avLst/>
          </a:prstGeom>
        </p:spPr>
      </p:pic>
      <p:sp>
        <p:nvSpPr>
          <p:cNvPr id="5" name="TextBox 5"/>
          <p:cNvSpPr txBox="1"/>
          <p:nvPr/>
        </p:nvSpPr>
        <p:spPr>
          <a:xfrm>
            <a:off x="2020684" y="3012030"/>
            <a:ext cx="14246624" cy="3725059"/>
          </a:xfrm>
          <a:prstGeom prst="rect">
            <a:avLst/>
          </a:prstGeom>
        </p:spPr>
        <p:txBody>
          <a:bodyPr lIns="0" tIns="0" rIns="0" bIns="0" rtlCol="0" anchor="t">
            <a:spAutoFit/>
          </a:bodyPr>
          <a:lstStyle/>
          <a:p>
            <a:pPr marL="0" lvl="0" indent="0" algn="ctr">
              <a:lnSpc>
                <a:spcPct val="150000"/>
              </a:lnSpc>
              <a:spcBef>
                <a:spcPct val="0"/>
              </a:spcBef>
            </a:pPr>
            <a:r>
              <a:rPr lang="vi-VN" sz="8600" b="1" dirty="0" smtClean="0">
                <a:solidFill>
                  <a:srgbClr val="7B211E"/>
                </a:solidFill>
                <a:latin typeface="Arial" panose="020B0604020202020204" pitchFamily="34" charset="0"/>
                <a:cs typeface="Arial" panose="020B0604020202020204" pitchFamily="34" charset="0"/>
              </a:rPr>
              <a:t>QUAN TÂM, </a:t>
            </a:r>
          </a:p>
          <a:p>
            <a:pPr marL="0" lvl="0" indent="0" algn="ctr">
              <a:lnSpc>
                <a:spcPct val="150000"/>
              </a:lnSpc>
              <a:spcBef>
                <a:spcPct val="0"/>
              </a:spcBef>
            </a:pPr>
            <a:r>
              <a:rPr lang="vi-VN" sz="8600" b="1" dirty="0" smtClean="0">
                <a:solidFill>
                  <a:srgbClr val="7B211E"/>
                </a:solidFill>
                <a:latin typeface="Arial" panose="020B0604020202020204" pitchFamily="34" charset="0"/>
                <a:cs typeface="Arial" panose="020B0604020202020204" pitchFamily="34" charset="0"/>
              </a:rPr>
              <a:t>CẢM THÔNG VÀ CHIA SẺ</a:t>
            </a:r>
            <a:endParaRPr lang="en-US" sz="8600" b="1" u="none" dirty="0">
              <a:solidFill>
                <a:srgbClr val="7B211E"/>
              </a:solidFill>
              <a:latin typeface="Arial" panose="020B0604020202020204" pitchFamily="34" charset="0"/>
              <a:cs typeface="Arial" panose="020B0604020202020204" pitchFamily="34" charset="0"/>
            </a:endParaRPr>
          </a:p>
        </p:txBody>
      </p:sp>
      <p:grpSp>
        <p:nvGrpSpPr>
          <p:cNvPr id="6" name="Group 6"/>
          <p:cNvGrpSpPr/>
          <p:nvPr/>
        </p:nvGrpSpPr>
        <p:grpSpPr>
          <a:xfrm>
            <a:off x="0" y="9541197"/>
            <a:ext cx="18288000" cy="745803"/>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4182" y="4404309"/>
            <a:ext cx="1196930" cy="111913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585">
            <a:off x="16863430" y="1739945"/>
            <a:ext cx="791740" cy="133627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41250">
            <a:off x="7086596" y="6836778"/>
            <a:ext cx="4114800" cy="31939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727851" y="7159947"/>
            <a:ext cx="4832291" cy="291749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06461" y="7725271"/>
            <a:ext cx="1196930" cy="1119130"/>
          </a:xfrm>
          <a:prstGeom prst="rect">
            <a:avLst/>
          </a:prstGeom>
        </p:spPr>
      </p:pic>
      <p:sp>
        <p:nvSpPr>
          <p:cNvPr id="13" name="TextBox 13"/>
          <p:cNvSpPr txBox="1"/>
          <p:nvPr/>
        </p:nvSpPr>
        <p:spPr>
          <a:xfrm>
            <a:off x="7706196" y="2333174"/>
            <a:ext cx="2875600" cy="756617"/>
          </a:xfrm>
          <a:prstGeom prst="rect">
            <a:avLst/>
          </a:prstGeom>
        </p:spPr>
        <p:txBody>
          <a:bodyPr wrap="square" lIns="0" tIns="0" rIns="0" bIns="0" rtlCol="0" anchor="t">
            <a:spAutoFit/>
          </a:bodyPr>
          <a:lstStyle/>
          <a:p>
            <a:pPr algn="ctr">
              <a:lnSpc>
                <a:spcPts val="5880"/>
              </a:lnSpc>
            </a:pPr>
            <a:r>
              <a:rPr lang="vi-VN" sz="7200" dirty="0" smtClean="0">
                <a:solidFill>
                  <a:srgbClr val="7B211E"/>
                </a:solidFill>
              </a:rPr>
              <a:t>Bài 2:</a:t>
            </a:r>
            <a:endParaRPr lang="en-US" sz="7200" dirty="0">
              <a:solidFill>
                <a:srgbClr val="7B211E"/>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9775128"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9481304" y="4136568"/>
            <a:ext cx="7777996" cy="6150432"/>
          </a:xfrm>
          <a:prstGeom prst="rect">
            <a:avLst/>
          </a:prstGeom>
        </p:spPr>
      </p:pic>
      <p:sp>
        <p:nvSpPr>
          <p:cNvPr id="5" name="TextBox 5"/>
          <p:cNvSpPr txBox="1"/>
          <p:nvPr/>
        </p:nvSpPr>
        <p:spPr>
          <a:xfrm>
            <a:off x="2677148" y="3880220"/>
            <a:ext cx="9840671" cy="1390702"/>
          </a:xfrm>
          <a:prstGeom prst="rect">
            <a:avLst/>
          </a:prstGeom>
        </p:spPr>
        <p:txBody>
          <a:bodyPr lIns="0" tIns="0" rIns="0" bIns="0" rtlCol="0" anchor="t">
            <a:spAutoFit/>
          </a:bodyPr>
          <a:lstStyle/>
          <a:p>
            <a:pPr marL="0" lvl="0" indent="0" algn="ctr">
              <a:lnSpc>
                <a:spcPts val="12000"/>
              </a:lnSpc>
              <a:spcBef>
                <a:spcPct val="0"/>
              </a:spcBef>
            </a:pPr>
            <a:r>
              <a:rPr lang="vi-VN" sz="7200" b="1" u="none" dirty="0" smtClean="0">
                <a:solidFill>
                  <a:srgbClr val="7B211E"/>
                </a:solidFill>
              </a:rPr>
              <a:t>LUYỆN TẬP</a:t>
            </a:r>
            <a:endParaRPr lang="en-US" sz="7200" b="1" u="none" dirty="0">
              <a:solidFill>
                <a:srgbClr val="7B211E"/>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666994" y="6612327"/>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615741" y="3115564"/>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3787503" y="5507853"/>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109936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72055">
            <a:off x="5296772" y="8528128"/>
            <a:ext cx="2993283" cy="30898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8730" y="8191500"/>
            <a:ext cx="3394866" cy="30121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2480">
            <a:off x="10933801" y="8372798"/>
            <a:ext cx="2324706" cy="340050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32376"/>
          <a:stretch>
            <a:fillRect/>
          </a:stretch>
        </p:blipFill>
        <p:spPr>
          <a:xfrm>
            <a:off x="15387896" y="8191500"/>
            <a:ext cx="2900104" cy="283828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8147" y="6987429"/>
            <a:ext cx="1204873" cy="1073432"/>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594396" y="6758829"/>
            <a:ext cx="1006913" cy="941464"/>
          </a:xfrm>
          <a:prstGeom prst="rect">
            <a:avLst/>
          </a:prstGeom>
        </p:spPr>
      </p:pic>
      <p:sp>
        <p:nvSpPr>
          <p:cNvPr id="22" name="TextBox 7"/>
          <p:cNvSpPr txBox="1"/>
          <p:nvPr/>
        </p:nvSpPr>
        <p:spPr>
          <a:xfrm>
            <a:off x="1355629" y="342900"/>
            <a:ext cx="16070259" cy="1834669"/>
          </a:xfrm>
          <a:prstGeom prst="rect">
            <a:avLst/>
          </a:prstGeom>
          <a:solidFill>
            <a:schemeClr val="bg1"/>
          </a:solidFill>
        </p:spPr>
        <p:txBody>
          <a:bodyPr wrap="square" lIns="0" tIns="0" rIns="0" bIns="0" rtlCol="0" anchor="t">
            <a:spAutoFit/>
          </a:bodyPr>
          <a:lstStyle/>
          <a:p>
            <a:pPr marL="0" lvl="0" indent="0" algn="just">
              <a:lnSpc>
                <a:spcPct val="150000"/>
              </a:lnSpc>
              <a:spcBef>
                <a:spcPct val="0"/>
              </a:spcBef>
            </a:pPr>
            <a:r>
              <a:rPr lang="vi-VN" sz="4200" b="1" u="none" dirty="0" smtClean="0">
                <a:solidFill>
                  <a:srgbClr val="7B211E"/>
                </a:solidFill>
              </a:rPr>
              <a:t>1. Em tán thành hay không tán thành với ý kiến nào dưới đây? Vì sao?</a:t>
            </a:r>
            <a:endParaRPr lang="en-US" sz="4200" b="1" u="none" dirty="0">
              <a:solidFill>
                <a:srgbClr val="7B211E"/>
              </a:solidFill>
            </a:endParaRPr>
          </a:p>
        </p:txBody>
      </p:sp>
      <p:sp>
        <p:nvSpPr>
          <p:cNvPr id="23" name="TextBox 22"/>
          <p:cNvSpPr txBox="1"/>
          <p:nvPr/>
        </p:nvSpPr>
        <p:spPr>
          <a:xfrm>
            <a:off x="589658" y="2473089"/>
            <a:ext cx="17602200" cy="4383701"/>
          </a:xfrm>
          <a:prstGeom prst="rect">
            <a:avLst/>
          </a:prstGeom>
          <a:noFill/>
        </p:spPr>
        <p:txBody>
          <a:bodyPr wrap="square" rtlCol="0">
            <a:spAutoFit/>
          </a:bodyPr>
          <a:lstStyle/>
          <a:p>
            <a:pPr marL="742950" indent="-742950">
              <a:lnSpc>
                <a:spcPct val="150000"/>
              </a:lnSpc>
              <a:buAutoNum type="alphaLcPeriod"/>
            </a:pPr>
            <a:r>
              <a:rPr lang="vi-VN" sz="3800" dirty="0" smtClean="0"/>
              <a:t>Chỉ người nào gặp khó khăn mới cần tới sự quan tâm, cảm thông và chia sẻ.</a:t>
            </a:r>
          </a:p>
          <a:p>
            <a:pPr marL="742950" indent="-742950">
              <a:lnSpc>
                <a:spcPct val="150000"/>
              </a:lnSpc>
              <a:buAutoNum type="alphaLcPeriod"/>
            </a:pPr>
            <a:r>
              <a:rPr lang="vi-VN" sz="3800" dirty="0" smtClean="0"/>
              <a:t>Khi ai đó có lời đề nghị thì mình mới cần quan tâm, cảm thông và chia sẻ.</a:t>
            </a:r>
          </a:p>
          <a:p>
            <a:pPr marL="742950" indent="-742950">
              <a:lnSpc>
                <a:spcPct val="150000"/>
              </a:lnSpc>
              <a:buAutoNum type="alphaLcPeriod"/>
            </a:pPr>
            <a:r>
              <a:rPr lang="vi-VN" sz="3800" dirty="0" smtClean="0"/>
              <a:t>Để thể hiện sự quan tâm, cảm thông và chia sẻ, chỉ cần tặng quà là đủ.</a:t>
            </a:r>
          </a:p>
          <a:p>
            <a:pPr marL="742950" indent="-742950">
              <a:lnSpc>
                <a:spcPct val="150000"/>
              </a:lnSpc>
              <a:buAutoNum type="alphaLcPeriod"/>
            </a:pPr>
            <a:r>
              <a:rPr lang="vi-VN" sz="3800" dirty="0" smtClean="0"/>
              <a:t>Sự quan tâm, cảm thông và chia sẻ giúp mọi người cảm thấy vui vẻ, hạnh phúc và yêu thương nhau hơn.</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11805" y="6568518"/>
            <a:ext cx="1204873" cy="1073432"/>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16747232" y="9623910"/>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0774005" y="9530028"/>
            <a:ext cx="756373" cy="127657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594396" y="6758829"/>
            <a:ext cx="1006913" cy="941464"/>
          </a:xfrm>
          <a:prstGeom prst="rect">
            <a:avLst/>
          </a:prstGeom>
        </p:spPr>
      </p:pic>
      <p:sp>
        <p:nvSpPr>
          <p:cNvPr id="22" name="TextBox 7"/>
          <p:cNvSpPr txBox="1"/>
          <p:nvPr/>
        </p:nvSpPr>
        <p:spPr>
          <a:xfrm>
            <a:off x="1355629" y="342900"/>
            <a:ext cx="16070259" cy="1834669"/>
          </a:xfrm>
          <a:prstGeom prst="rect">
            <a:avLst/>
          </a:prstGeom>
          <a:solidFill>
            <a:schemeClr val="bg1"/>
          </a:solidFill>
        </p:spPr>
        <p:txBody>
          <a:bodyPr wrap="square" lIns="0" tIns="0" rIns="0" bIns="0" rtlCol="0" anchor="t">
            <a:spAutoFit/>
          </a:bodyPr>
          <a:lstStyle/>
          <a:p>
            <a:pPr marL="0" lvl="0" indent="0" algn="just">
              <a:lnSpc>
                <a:spcPct val="150000"/>
              </a:lnSpc>
              <a:spcBef>
                <a:spcPct val="0"/>
              </a:spcBef>
            </a:pPr>
            <a:r>
              <a:rPr lang="vi-VN" sz="4200" b="1" u="none" dirty="0" smtClean="0">
                <a:solidFill>
                  <a:srgbClr val="7B211E"/>
                </a:solidFill>
              </a:rPr>
              <a:t>1. Em tán thành hay không tán thành với ý kiến nào dưới đây? Vì sao?</a:t>
            </a:r>
            <a:endParaRPr lang="en-US" sz="4200" b="1" u="none" dirty="0">
              <a:solidFill>
                <a:srgbClr val="7B211E"/>
              </a:solidFill>
            </a:endParaRPr>
          </a:p>
        </p:txBody>
      </p:sp>
      <p:sp>
        <p:nvSpPr>
          <p:cNvPr id="23" name="TextBox 22"/>
          <p:cNvSpPr txBox="1"/>
          <p:nvPr/>
        </p:nvSpPr>
        <p:spPr>
          <a:xfrm>
            <a:off x="576996" y="2310717"/>
            <a:ext cx="17017400" cy="7363554"/>
          </a:xfrm>
          <a:prstGeom prst="rect">
            <a:avLst/>
          </a:prstGeom>
          <a:noFill/>
        </p:spPr>
        <p:txBody>
          <a:bodyPr wrap="square" rtlCol="0">
            <a:spAutoFit/>
          </a:bodyPr>
          <a:lstStyle/>
          <a:p>
            <a:pPr marL="742950" indent="-742950" algn="just">
              <a:lnSpc>
                <a:spcPct val="150000"/>
              </a:lnSpc>
              <a:buAutoNum type="alphaLcPeriod"/>
            </a:pPr>
            <a:r>
              <a:rPr lang="vi-VN" sz="3500" dirty="0" smtClean="0"/>
              <a:t>Không </a:t>
            </a:r>
            <a:r>
              <a:rPr lang="vi-VN" sz="3500" dirty="0"/>
              <a:t>tán thành vì ai cũng cần quan tâm, cảm thông và chia sẻ. Tuy nhiên, những người khó khăn sẽ cần nhiều hơn.</a:t>
            </a:r>
          </a:p>
          <a:p>
            <a:pPr marL="742950" indent="-742950" algn="just">
              <a:lnSpc>
                <a:spcPct val="150000"/>
              </a:lnSpc>
              <a:buAutoNum type="alphaLcPeriod"/>
            </a:pPr>
            <a:r>
              <a:rPr lang="vi-VN" sz="3500" dirty="0" smtClean="0"/>
              <a:t>Không </a:t>
            </a:r>
            <a:r>
              <a:rPr lang="vi-VN" sz="3500" dirty="0"/>
              <a:t>tán thành vì dù họ không đề nghị (có thể vì ngại ngần) thì mình vẫn cần thể hiện sự quan tâm, chia sẻ, cảm thông. Bên cạnh đó, nếu mình cần sự quan tâm, cảm thông và chia sẻ thì cũng nên có lời đề nghị người khác giúp đỡ. </a:t>
            </a:r>
          </a:p>
          <a:p>
            <a:pPr marL="742950" indent="-742950" algn="just">
              <a:lnSpc>
                <a:spcPct val="150000"/>
              </a:lnSpc>
              <a:buAutoNum type="alphaLcPeriod"/>
            </a:pPr>
            <a:r>
              <a:rPr lang="vi-VN" sz="3500" dirty="0" smtClean="0"/>
              <a:t>Không </a:t>
            </a:r>
            <a:r>
              <a:rPr lang="vi-VN" sz="3500" dirty="0"/>
              <a:t>tán thành vì tặng quà (vật chất) chỉ là một biểu hiện của sự quan tâm, cảm thông và chia sẻ. Thể hiện sự quan tâm, cảm thông và chia sẻ còn cần cả những lời nói, cử chỉ ân cần. </a:t>
            </a:r>
          </a:p>
          <a:p>
            <a:pPr marL="742950" indent="-742950" algn="just">
              <a:lnSpc>
                <a:spcPct val="150000"/>
              </a:lnSpc>
              <a:buAutoNum type="alphaLcPeriod"/>
            </a:pPr>
            <a:r>
              <a:rPr lang="vi-VN" sz="3500" dirty="0" smtClean="0"/>
              <a:t>Tán </a:t>
            </a:r>
            <a:r>
              <a:rPr lang="vi-VN" sz="3500" dirty="0"/>
              <a:t>thành vì đó là ý nghĩa của sự quan tâm, cảm thông và chia sẻ. </a:t>
            </a:r>
          </a:p>
        </p:txBody>
      </p:sp>
    </p:spTree>
    <p:extLst>
      <p:ext uri="{BB962C8B-B14F-4D97-AF65-F5344CB8AC3E}">
        <p14:creationId xmlns:p14="http://schemas.microsoft.com/office/powerpoint/2010/main" val="183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barn(inVertical)">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barn(inVertical)">
                                      <p:cBhvr>
                                        <p:cTn id="2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72055">
            <a:off x="5296772" y="8528128"/>
            <a:ext cx="2993283" cy="30898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8730" y="8191500"/>
            <a:ext cx="3394866" cy="30121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2480">
            <a:off x="10933801" y="8372798"/>
            <a:ext cx="2324706" cy="340050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32376"/>
          <a:stretch>
            <a:fillRect/>
          </a:stretch>
        </p:blipFill>
        <p:spPr>
          <a:xfrm>
            <a:off x="15387896" y="8191500"/>
            <a:ext cx="2900104" cy="28382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lvl="0" indent="0" algn="ctr">
              <a:lnSpc>
                <a:spcPct val="150000"/>
              </a:lnSpc>
              <a:spcBef>
                <a:spcPct val="0"/>
              </a:spcBef>
            </a:pPr>
            <a:r>
              <a:rPr lang="vi-VN" sz="4200" b="1" u="none" dirty="0" smtClean="0">
                <a:solidFill>
                  <a:srgbClr val="7B211E"/>
                </a:solidFill>
              </a:rPr>
              <a:t>2. Em hãy nhận xét hành vi của các bạn dưới đây:</a:t>
            </a:r>
            <a:endParaRPr lang="en-US" sz="4200" b="1" u="none" dirty="0">
              <a:solidFill>
                <a:srgbClr val="7B211E"/>
              </a:solidFill>
            </a:endParaRPr>
          </a:p>
        </p:txBody>
      </p:sp>
      <p:sp>
        <p:nvSpPr>
          <p:cNvPr id="23" name="TextBox 22"/>
          <p:cNvSpPr txBox="1"/>
          <p:nvPr/>
        </p:nvSpPr>
        <p:spPr>
          <a:xfrm>
            <a:off x="838200" y="1554297"/>
            <a:ext cx="16459200" cy="6740307"/>
          </a:xfrm>
          <a:prstGeom prst="rect">
            <a:avLst/>
          </a:prstGeom>
          <a:noFill/>
        </p:spPr>
        <p:txBody>
          <a:bodyPr wrap="square" rtlCol="0">
            <a:spAutoFit/>
          </a:bodyPr>
          <a:lstStyle/>
          <a:p>
            <a:pPr marL="742950" indent="-742950" algn="just">
              <a:lnSpc>
                <a:spcPct val="150000"/>
              </a:lnSpc>
              <a:buAutoNum type="alphaLcPeriod"/>
            </a:pPr>
            <a:r>
              <a:rPr lang="vi-VN" sz="3200" dirty="0" smtClean="0"/>
              <a:t>Mặc dù rất yêu quý ông bà nhưng H ít khi gọi điện hỏi thăm vì cho rằng như thế là không cần thiết.</a:t>
            </a:r>
          </a:p>
          <a:p>
            <a:pPr marL="742950" indent="-742950" algn="just">
              <a:lnSpc>
                <a:spcPct val="150000"/>
              </a:lnSpc>
              <a:buAutoNum type="alphaLcPeriod"/>
            </a:pPr>
            <a:r>
              <a:rPr lang="vi-VN" sz="3200" dirty="0" smtClean="0"/>
              <a:t>Thấy hoàn cảnh bác hàng xóm khó khăn, M xin mẹ rau và gạo mang sang biếu bác.</a:t>
            </a:r>
          </a:p>
          <a:p>
            <a:pPr marL="742950" indent="-742950" algn="just">
              <a:lnSpc>
                <a:spcPct val="150000"/>
              </a:lnSpc>
              <a:buAutoNum type="alphaLcPeriod"/>
            </a:pPr>
            <a:r>
              <a:rPr lang="vi-VN" sz="3200" dirty="0" smtClean="0"/>
              <a:t>Thỉnh thoảng, K lại mượn V mấy thứ lặt vặt như: cục tẩy, bút chì,..Thấy vậy, C ngạc nhiên hỏi: “Cậu cũng có những thứ đó, sao phải mượn của V làm gì?”. K đáp: “Nhà V ở cạnh nhà mình, V rất mặc cảm về hoàn cảnh khó khăn của bản thân, nên tớ làm như vậy để bạn ấy có nhờ gì tớ thì cũng sẽ thấy thoải mái hơn”.</a:t>
            </a:r>
          </a:p>
          <a:p>
            <a:pPr marL="742950" indent="-742950" algn="just">
              <a:lnSpc>
                <a:spcPct val="150000"/>
              </a:lnSpc>
              <a:buAutoNum type="alphaLcPeriod"/>
            </a:pPr>
            <a:r>
              <a:rPr lang="vi-VN" sz="3200" dirty="0" smtClean="0"/>
              <a:t>Trên đường đi học về, thấy một bạn bị bắt nạt. T định dừng lại can ngăn nhưng A kéo tay bảo: “Thôi...”</a:t>
            </a:r>
            <a:endParaRPr lang="en-US" sz="3200" dirty="0"/>
          </a:p>
        </p:txBody>
      </p:sp>
    </p:spTree>
    <p:extLst>
      <p:ext uri="{BB962C8B-B14F-4D97-AF65-F5344CB8AC3E}">
        <p14:creationId xmlns:p14="http://schemas.microsoft.com/office/powerpoint/2010/main" val="183618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lvl="0" indent="0" algn="ctr">
              <a:lnSpc>
                <a:spcPct val="150000"/>
              </a:lnSpc>
              <a:spcBef>
                <a:spcPct val="0"/>
              </a:spcBef>
            </a:pPr>
            <a:r>
              <a:rPr lang="vi-VN" sz="4200" b="1" u="none" dirty="0" smtClean="0">
                <a:solidFill>
                  <a:srgbClr val="7B211E"/>
                </a:solidFill>
              </a:rPr>
              <a:t>2. Em hãy nhận xét hành vi của các bạn dưới đây:</a:t>
            </a:r>
            <a:endParaRPr lang="en-US" sz="4200" b="1" u="none" dirty="0">
              <a:solidFill>
                <a:srgbClr val="7B211E"/>
              </a:solidFill>
            </a:endParaRPr>
          </a:p>
        </p:txBody>
      </p:sp>
      <p:sp>
        <p:nvSpPr>
          <p:cNvPr id="23" name="TextBox 22"/>
          <p:cNvSpPr txBox="1"/>
          <p:nvPr/>
        </p:nvSpPr>
        <p:spPr>
          <a:xfrm>
            <a:off x="838200" y="1554297"/>
            <a:ext cx="16459200" cy="6455806"/>
          </a:xfrm>
          <a:prstGeom prst="rect">
            <a:avLst/>
          </a:prstGeom>
          <a:noFill/>
        </p:spPr>
        <p:txBody>
          <a:bodyPr wrap="square" rtlCol="0">
            <a:spAutoFit/>
          </a:bodyPr>
          <a:lstStyle/>
          <a:p>
            <a:pPr marL="742950" indent="-742950" algn="just">
              <a:lnSpc>
                <a:spcPct val="150000"/>
              </a:lnSpc>
              <a:buAutoNum type="alphaLcPeriod"/>
            </a:pPr>
            <a:r>
              <a:rPr lang="vi-VN" sz="3500" dirty="0" smtClean="0"/>
              <a:t>Suy </a:t>
            </a:r>
            <a:r>
              <a:rPr lang="vi-VN" sz="3500" dirty="0"/>
              <a:t>nghĩ và việc làm của H không đúng, bạn cần thường xuyên gọi điện, hỏi thăm để thể hiện sự quan tâm với ông bà, mang lại niềm vui cho ông bà. </a:t>
            </a:r>
          </a:p>
          <a:p>
            <a:pPr marL="742950" indent="-742950" algn="just">
              <a:lnSpc>
                <a:spcPct val="150000"/>
              </a:lnSpc>
              <a:buAutoNum type="alphaLcPeriod"/>
            </a:pPr>
            <a:r>
              <a:rPr lang="vi-VN" sz="3500" dirty="0" smtClean="0"/>
              <a:t>Việc </a:t>
            </a:r>
            <a:r>
              <a:rPr lang="vi-VN" sz="3500" dirty="0"/>
              <a:t>làm của M thể hiện sự quan tâm, cảm thông và chia sẻ với hàng xóm láng giềng.</a:t>
            </a:r>
          </a:p>
          <a:p>
            <a:pPr marL="742950" indent="-742950" algn="just">
              <a:lnSpc>
                <a:spcPct val="150000"/>
              </a:lnSpc>
              <a:buAutoNum type="alphaLcPeriod"/>
            </a:pPr>
            <a:r>
              <a:rPr lang="vi-VN" sz="3500" dirty="0" smtClean="0"/>
              <a:t>Việc </a:t>
            </a:r>
            <a:r>
              <a:rPr lang="vi-VN" sz="3500" dirty="0"/>
              <a:t>làm của K thể hiện bạn không chỉ quan tâm, cảm thông và chia sẻ mà còn rất khéo léo khi thể hiện sự quan tâm, cảm thông và chia sẻ đó.</a:t>
            </a:r>
          </a:p>
          <a:p>
            <a:pPr marL="742950" indent="-742950" algn="just">
              <a:lnSpc>
                <a:spcPct val="150000"/>
              </a:lnSpc>
              <a:buAutoNum type="alphaLcPeriod"/>
            </a:pPr>
            <a:r>
              <a:rPr lang="vi-VN" sz="3500" dirty="0" smtClean="0"/>
              <a:t>Việc </a:t>
            </a:r>
            <a:r>
              <a:rPr lang="vi-VN" sz="3500" dirty="0"/>
              <a:t>làm của A thể hiện bạn chưa biết quan tâm, cảm thông và chia sẻ với người khác. </a:t>
            </a:r>
          </a:p>
        </p:txBody>
      </p:sp>
    </p:spTree>
    <p:extLst>
      <p:ext uri="{BB962C8B-B14F-4D97-AF65-F5344CB8AC3E}">
        <p14:creationId xmlns:p14="http://schemas.microsoft.com/office/powerpoint/2010/main" val="5540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down)">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down)">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wipe(down)">
                                      <p:cBhvr>
                                        <p:cTn id="2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72055">
            <a:off x="5296772" y="8528128"/>
            <a:ext cx="2993283" cy="30898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8730" y="8191500"/>
            <a:ext cx="3394866" cy="30121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2480">
            <a:off x="10933801" y="8372798"/>
            <a:ext cx="2324706" cy="340050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32376"/>
          <a:stretch>
            <a:fillRect/>
          </a:stretch>
        </p:blipFill>
        <p:spPr>
          <a:xfrm>
            <a:off x="15387896" y="8191500"/>
            <a:ext cx="2900104" cy="28382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lvl="0" indent="0" algn="ctr">
              <a:lnSpc>
                <a:spcPct val="150000"/>
              </a:lnSpc>
              <a:spcBef>
                <a:spcPct val="0"/>
              </a:spcBef>
            </a:pPr>
            <a:r>
              <a:rPr lang="vi-VN" sz="4200" b="1" u="none" dirty="0" smtClean="0">
                <a:solidFill>
                  <a:srgbClr val="7B211E"/>
                </a:solidFill>
              </a:rPr>
              <a:t>3. Em sẽ làm gì nếu ở trong các tình huống dưới đây?</a:t>
            </a:r>
            <a:endParaRPr lang="en-US" sz="4200" b="1" u="none" dirty="0">
              <a:solidFill>
                <a:srgbClr val="7B211E"/>
              </a:solidFill>
            </a:endParaRPr>
          </a:p>
        </p:txBody>
      </p:sp>
      <p:sp>
        <p:nvSpPr>
          <p:cNvPr id="23" name="TextBox 22"/>
          <p:cNvSpPr txBox="1"/>
          <p:nvPr/>
        </p:nvSpPr>
        <p:spPr>
          <a:xfrm>
            <a:off x="609599" y="1531704"/>
            <a:ext cx="16916400" cy="5355312"/>
          </a:xfrm>
          <a:prstGeom prst="rect">
            <a:avLst/>
          </a:prstGeom>
          <a:noFill/>
        </p:spPr>
        <p:txBody>
          <a:bodyPr wrap="square" rtlCol="0">
            <a:spAutoFit/>
          </a:bodyPr>
          <a:lstStyle/>
          <a:p>
            <a:pPr marL="742950" indent="-742950" algn="just">
              <a:lnSpc>
                <a:spcPct val="150000"/>
              </a:lnSpc>
              <a:buAutoNum type="alphaLcPeriod"/>
            </a:pPr>
            <a:r>
              <a:rPr lang="vi-VN" sz="3800" dirty="0" smtClean="0"/>
              <a:t>Khi đi học cùng bạn, em thấy một em bé đang khóc vì bị lạc. Bạn em nói: ‘Sẽ có người khác giúp em ấy, còn mình phải đến trường cho kịp giờ học”.</a:t>
            </a:r>
          </a:p>
          <a:p>
            <a:pPr marL="742950" indent="-742950" algn="just">
              <a:lnSpc>
                <a:spcPct val="150000"/>
              </a:lnSpc>
              <a:buAutoNum type="alphaLcPeriod"/>
            </a:pPr>
            <a:r>
              <a:rPr lang="vi-VN" sz="3800" dirty="0" smtClean="0"/>
              <a:t>Hoàn cảnh gia đình của H rất khó khăn do bố mẹ kinh doanh thua lỗ. H tâm sự với em và muốn em không nói với ai.</a:t>
            </a:r>
          </a:p>
          <a:p>
            <a:pPr marL="742950" indent="-742950" algn="just">
              <a:lnSpc>
                <a:spcPct val="150000"/>
              </a:lnSpc>
              <a:buAutoNum type="alphaLcPeriod"/>
            </a:pPr>
            <a:r>
              <a:rPr lang="vi-VN" sz="3800" dirty="0" smtClean="0"/>
              <a:t>Mặc dù rất muốn giúp đỡ các bạn có hoàn cảnh khó khăn nhưng em không có điều kiện vật chất.</a:t>
            </a:r>
            <a:endParaRPr lang="en-US" sz="3800" dirty="0"/>
          </a:p>
        </p:txBody>
      </p:sp>
    </p:spTree>
    <p:extLst>
      <p:ext uri="{BB962C8B-B14F-4D97-AF65-F5344CB8AC3E}">
        <p14:creationId xmlns:p14="http://schemas.microsoft.com/office/powerpoint/2010/main" val="27348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lvl="0" indent="0" algn="ctr">
              <a:lnSpc>
                <a:spcPct val="150000"/>
              </a:lnSpc>
              <a:spcBef>
                <a:spcPct val="0"/>
              </a:spcBef>
            </a:pPr>
            <a:r>
              <a:rPr lang="vi-VN" sz="4200" b="1" u="none" dirty="0" smtClean="0">
                <a:solidFill>
                  <a:srgbClr val="7B211E"/>
                </a:solidFill>
              </a:rPr>
              <a:t>3. Em sẽ làm gì nếu ở trong các tình huống dưới đây?</a:t>
            </a:r>
            <a:endParaRPr lang="en-US" sz="4200" b="1" u="none" dirty="0">
              <a:solidFill>
                <a:srgbClr val="7B211E"/>
              </a:solidFill>
            </a:endParaRPr>
          </a:p>
        </p:txBody>
      </p:sp>
      <p:sp>
        <p:nvSpPr>
          <p:cNvPr id="23" name="TextBox 22"/>
          <p:cNvSpPr txBox="1"/>
          <p:nvPr/>
        </p:nvSpPr>
        <p:spPr>
          <a:xfrm>
            <a:off x="609599" y="3465111"/>
            <a:ext cx="16916400" cy="6232475"/>
          </a:xfrm>
          <a:prstGeom prst="rect">
            <a:avLst/>
          </a:prstGeom>
          <a:noFill/>
        </p:spPr>
        <p:txBody>
          <a:bodyPr wrap="square" rtlCol="0">
            <a:spAutoFit/>
          </a:bodyPr>
          <a:lstStyle/>
          <a:p>
            <a:pPr algn="just">
              <a:lnSpc>
                <a:spcPct val="150000"/>
              </a:lnSpc>
            </a:pPr>
            <a:r>
              <a:rPr lang="vi-VN" sz="3800" dirty="0"/>
              <a:t>- </a:t>
            </a:r>
            <a:r>
              <a:rPr lang="vi-VN" sz="3800" b="1" dirty="0"/>
              <a:t>Tình huống 1:</a:t>
            </a:r>
          </a:p>
          <a:p>
            <a:pPr marL="1028700" lvl="1" indent="-571500" algn="just">
              <a:lnSpc>
                <a:spcPct val="150000"/>
              </a:lnSpc>
              <a:buFont typeface="Wingdings" panose="05000000000000000000" pitchFamily="2" charset="2"/>
              <a:buChar char="§"/>
            </a:pPr>
            <a:r>
              <a:rPr lang="vi-VN" sz="3800" dirty="0" smtClean="0"/>
              <a:t>Dỗ </a:t>
            </a:r>
            <a:r>
              <a:rPr lang="vi-VN" sz="3800" dirty="0"/>
              <a:t>cho em bé nín khóc, dẫn em đến địa điểm gần nhất như trụ sở </a:t>
            </a:r>
            <a:r>
              <a:rPr lang="vi-VN" sz="3800" dirty="0" smtClean="0"/>
              <a:t>công</a:t>
            </a:r>
            <a:r>
              <a:rPr lang="en-US" sz="3800" dirty="0" smtClean="0"/>
              <a:t> </a:t>
            </a:r>
            <a:r>
              <a:rPr lang="vi-VN" sz="3800" dirty="0" smtClean="0"/>
              <a:t> an</a:t>
            </a:r>
            <a:r>
              <a:rPr lang="vi-VN" sz="3800" dirty="0"/>
              <a:t>, ủy ban nhân dân xã, phường,...nhờ giúp đỡ. Sau đó đến trường trình bày với thầy cô giáo về việc vừa xảy ra. </a:t>
            </a:r>
          </a:p>
          <a:p>
            <a:pPr marL="1028700" lvl="1" indent="-571500" algn="just">
              <a:lnSpc>
                <a:spcPct val="150000"/>
              </a:lnSpc>
              <a:buFont typeface="Wingdings" panose="05000000000000000000" pitchFamily="2" charset="2"/>
              <a:buChar char="§"/>
            </a:pPr>
            <a:r>
              <a:rPr lang="vi-VN" sz="3800" dirty="0" smtClean="0"/>
              <a:t>Dẫn </a:t>
            </a:r>
            <a:r>
              <a:rPr lang="vi-VN" sz="3800" dirty="0"/>
              <a:t>em bé đến trường, gửi ở phòng bảo vệ, nói với bảo vệ và thầy cô giáo để có cách giúp em bé</a:t>
            </a:r>
            <a:r>
              <a:rPr lang="vi-VN" sz="3800" dirty="0" smtClean="0"/>
              <a:t>.</a:t>
            </a:r>
          </a:p>
          <a:p>
            <a:pPr marL="1028700" lvl="1" indent="-571500" algn="just">
              <a:lnSpc>
                <a:spcPct val="150000"/>
              </a:lnSpc>
              <a:buFont typeface="Wingdings" panose="05000000000000000000" pitchFamily="2" charset="2"/>
              <a:buChar char="§"/>
            </a:pPr>
            <a:r>
              <a:rPr lang="vi-VN" sz="3800" dirty="0"/>
              <a:t>Gọi điện, tìm gặp người lớn thân quen để giúp đỡ em bé</a:t>
            </a:r>
            <a:r>
              <a:rPr lang="vi-VN" sz="3800" dirty="0" smtClean="0"/>
              <a:t>.</a:t>
            </a:r>
            <a:endParaRPr lang="vi-VN" sz="3800" dirty="0"/>
          </a:p>
        </p:txBody>
      </p:sp>
      <p:sp>
        <p:nvSpPr>
          <p:cNvPr id="2" name="Rectangle 1"/>
          <p:cNvSpPr/>
          <p:nvPr/>
        </p:nvSpPr>
        <p:spPr>
          <a:xfrm>
            <a:off x="152399" y="1600316"/>
            <a:ext cx="17830800" cy="1846659"/>
          </a:xfrm>
          <a:prstGeom prst="rect">
            <a:avLst/>
          </a:prstGeom>
        </p:spPr>
        <p:txBody>
          <a:bodyPr wrap="square">
            <a:spAutoFit/>
          </a:bodyPr>
          <a:lstStyle/>
          <a:p>
            <a:pPr marL="742950" lvl="0" indent="-742950" algn="just">
              <a:lnSpc>
                <a:spcPct val="150000"/>
              </a:lnSpc>
              <a:buFontTx/>
              <a:buAutoNum type="alphaLcPeriod"/>
            </a:pPr>
            <a:r>
              <a:rPr lang="vi-VN" sz="3800" dirty="0">
                <a:solidFill>
                  <a:prstClr val="black"/>
                </a:solidFill>
              </a:rPr>
              <a:t>Khi đi học cùng bạn, em thấy một em bé đang khóc vì bị lạc. Bạn em nói: ‘Sẽ có người khác giúp em ấy, còn mình phải đến trường cho kịp giờ học”.</a:t>
            </a:r>
          </a:p>
        </p:txBody>
      </p:sp>
    </p:spTree>
    <p:extLst>
      <p:ext uri="{BB962C8B-B14F-4D97-AF65-F5344CB8AC3E}">
        <p14:creationId xmlns:p14="http://schemas.microsoft.com/office/powerpoint/2010/main" val="17997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lvl="0" indent="0" algn="ctr">
              <a:lnSpc>
                <a:spcPct val="150000"/>
              </a:lnSpc>
              <a:spcBef>
                <a:spcPct val="0"/>
              </a:spcBef>
            </a:pPr>
            <a:r>
              <a:rPr lang="vi-VN" sz="4200" b="1" u="none" dirty="0" smtClean="0">
                <a:solidFill>
                  <a:srgbClr val="7B211E"/>
                </a:solidFill>
              </a:rPr>
              <a:t>3. Em sẽ làm gì nếu ở trong các tình huống dưới đây?</a:t>
            </a:r>
            <a:endParaRPr lang="en-US" sz="4200" b="1" u="none" dirty="0">
              <a:solidFill>
                <a:srgbClr val="7B211E"/>
              </a:solidFill>
            </a:endParaRPr>
          </a:p>
        </p:txBody>
      </p:sp>
      <p:sp>
        <p:nvSpPr>
          <p:cNvPr id="23" name="TextBox 22"/>
          <p:cNvSpPr txBox="1"/>
          <p:nvPr/>
        </p:nvSpPr>
        <p:spPr>
          <a:xfrm>
            <a:off x="609599" y="3467100"/>
            <a:ext cx="16916400" cy="4524315"/>
          </a:xfrm>
          <a:prstGeom prst="rect">
            <a:avLst/>
          </a:prstGeom>
          <a:noFill/>
        </p:spPr>
        <p:txBody>
          <a:bodyPr wrap="square" rtlCol="0">
            <a:spAutoFit/>
          </a:bodyPr>
          <a:lstStyle/>
          <a:p>
            <a:pPr algn="just">
              <a:lnSpc>
                <a:spcPct val="150000"/>
              </a:lnSpc>
            </a:pPr>
            <a:r>
              <a:rPr lang="vi-VN" sz="3800" b="1" dirty="0"/>
              <a:t>- Tình huống 2:</a:t>
            </a:r>
          </a:p>
          <a:p>
            <a:pPr marL="1028700" lvl="1" indent="-571500" algn="just">
              <a:lnSpc>
                <a:spcPct val="150000"/>
              </a:lnSpc>
              <a:buFont typeface="Wingdings" panose="05000000000000000000" pitchFamily="2" charset="2"/>
              <a:buChar char="§"/>
            </a:pPr>
            <a:r>
              <a:rPr lang="vi-VN" sz="3800" dirty="0" smtClean="0"/>
              <a:t>An </a:t>
            </a:r>
            <a:r>
              <a:rPr lang="vi-VN" sz="3800" dirty="0"/>
              <a:t>ủi, động viên bạn và nói với thầy cô giáo để có biện pháp giúp đỡ bạn </a:t>
            </a:r>
            <a:r>
              <a:rPr lang="en-US" sz="4000" dirty="0" err="1" smtClean="0"/>
              <a:t>để</a:t>
            </a:r>
            <a:r>
              <a:rPr lang="en-US" sz="4000" dirty="0" smtClean="0"/>
              <a:t> </a:t>
            </a:r>
            <a:r>
              <a:rPr lang="en-US" sz="4000" dirty="0" err="1" smtClean="0"/>
              <a:t>bạn</a:t>
            </a:r>
            <a:r>
              <a:rPr lang="en-US" sz="4000" dirty="0" smtClean="0"/>
              <a:t> </a:t>
            </a:r>
            <a:r>
              <a:rPr lang="en-US" sz="4000" dirty="0" err="1" smtClean="0"/>
              <a:t>ấy</a:t>
            </a:r>
            <a:r>
              <a:rPr lang="vi-VN" sz="4000" dirty="0" smtClean="0"/>
              <a:t> </a:t>
            </a:r>
            <a:r>
              <a:rPr lang="vi-VN" sz="3800" dirty="0"/>
              <a:t>yên </a:t>
            </a:r>
            <a:r>
              <a:rPr lang="vi-VN" sz="3800" dirty="0" smtClean="0"/>
              <a:t>tâm </a:t>
            </a:r>
            <a:r>
              <a:rPr lang="vi-VN" sz="3800" dirty="0"/>
              <a:t>học tập.</a:t>
            </a:r>
          </a:p>
          <a:p>
            <a:pPr marL="1028700" lvl="1" indent="-571500" algn="just">
              <a:lnSpc>
                <a:spcPct val="150000"/>
              </a:lnSpc>
              <a:buFont typeface="Wingdings" panose="05000000000000000000" pitchFamily="2" charset="2"/>
              <a:buChar char="§"/>
            </a:pPr>
            <a:r>
              <a:rPr lang="vi-VN" sz="3800" dirty="0" smtClean="0"/>
              <a:t>Nói </a:t>
            </a:r>
            <a:r>
              <a:rPr lang="vi-VN" sz="3800" dirty="0"/>
              <a:t>với lớp trưởng để có giải pháp giúp bạn.</a:t>
            </a:r>
          </a:p>
          <a:p>
            <a:pPr algn="just">
              <a:lnSpc>
                <a:spcPct val="150000"/>
              </a:lnSpc>
            </a:pPr>
            <a:endParaRPr lang="en-US" sz="3800" dirty="0"/>
          </a:p>
        </p:txBody>
      </p:sp>
      <p:sp>
        <p:nvSpPr>
          <p:cNvPr id="2" name="Rectangle 1"/>
          <p:cNvSpPr/>
          <p:nvPr/>
        </p:nvSpPr>
        <p:spPr>
          <a:xfrm>
            <a:off x="1045161" y="1829565"/>
            <a:ext cx="16057767" cy="1846659"/>
          </a:xfrm>
          <a:prstGeom prst="rect">
            <a:avLst/>
          </a:prstGeom>
        </p:spPr>
        <p:txBody>
          <a:bodyPr wrap="square">
            <a:spAutoFit/>
          </a:bodyPr>
          <a:lstStyle/>
          <a:p>
            <a:pPr lvl="0" algn="just">
              <a:lnSpc>
                <a:spcPct val="150000"/>
              </a:lnSpc>
            </a:pPr>
            <a:r>
              <a:rPr lang="en-US" sz="3800" dirty="0" smtClean="0">
                <a:solidFill>
                  <a:prstClr val="black"/>
                </a:solidFill>
              </a:rPr>
              <a:t>b. </a:t>
            </a:r>
            <a:r>
              <a:rPr lang="vi-VN" sz="3800" dirty="0" smtClean="0">
                <a:solidFill>
                  <a:prstClr val="black"/>
                </a:solidFill>
              </a:rPr>
              <a:t>Hoàn </a:t>
            </a:r>
            <a:r>
              <a:rPr lang="vi-VN" sz="3800" dirty="0">
                <a:solidFill>
                  <a:prstClr val="black"/>
                </a:solidFill>
              </a:rPr>
              <a:t>cảnh gia đình của H rất khó khăn do bố mẹ kinh doanh thua lỗ. H tâm sự với em và muốn em không nói với ai.</a:t>
            </a:r>
          </a:p>
        </p:txBody>
      </p:sp>
    </p:spTree>
    <p:extLst>
      <p:ext uri="{BB962C8B-B14F-4D97-AF65-F5344CB8AC3E}">
        <p14:creationId xmlns:p14="http://schemas.microsoft.com/office/powerpoint/2010/main" val="39165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865173"/>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sz="4200" b="1" i="0" u="none" strike="noStrike" kern="1200" cap="none" spc="0" normalizeH="0" baseline="0" noProof="0" dirty="0" smtClean="0">
                <a:ln>
                  <a:noFill/>
                </a:ln>
                <a:solidFill>
                  <a:srgbClr val="7B211E"/>
                </a:solidFill>
                <a:effectLst/>
                <a:uLnTx/>
                <a:uFillTx/>
                <a:latin typeface="Arial" panose="020B0604020202020204" pitchFamily="34" charset="0"/>
                <a:ea typeface="+mn-ea"/>
                <a:cs typeface="+mn-cs"/>
              </a:rPr>
              <a:t>3. Em sẽ làm gì nếu ở trong các tình huống dưới đây?</a:t>
            </a:r>
            <a:endParaRPr kumimoji="0" lang="en-US" sz="4200" b="1" i="0" u="none" strike="noStrike" kern="1200" cap="none" spc="0" normalizeH="0" baseline="0" noProof="0" dirty="0">
              <a:ln>
                <a:noFill/>
              </a:ln>
              <a:solidFill>
                <a:srgbClr val="7B211E"/>
              </a:solidFill>
              <a:effectLst/>
              <a:uLnTx/>
              <a:uFillTx/>
              <a:latin typeface="Calibri"/>
              <a:ea typeface="+mn-ea"/>
              <a:cs typeface="+mn-cs"/>
            </a:endParaRPr>
          </a:p>
        </p:txBody>
      </p:sp>
      <p:sp>
        <p:nvSpPr>
          <p:cNvPr id="23" name="TextBox 22"/>
          <p:cNvSpPr txBox="1"/>
          <p:nvPr/>
        </p:nvSpPr>
        <p:spPr>
          <a:xfrm>
            <a:off x="685800" y="4707789"/>
            <a:ext cx="16916400" cy="3600986"/>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Tình </a:t>
            </a: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huống 3: </a:t>
            </a:r>
            <a:endPar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R="0" lvl="1" algn="just" defTabSz="914400" rtl="0" eaLnBrk="1" fontAlgn="auto" latinLnBrk="0" hangingPunct="1">
              <a:lnSpc>
                <a:spcPct val="150000"/>
              </a:lnSpc>
              <a:spcBef>
                <a:spcPts val="0"/>
              </a:spcBef>
              <a:spcAft>
                <a:spcPts val="0"/>
              </a:spcAft>
              <a:buClrTx/>
              <a:buSzTx/>
              <a:tabLst/>
              <a:defRPr/>
            </a:pPr>
            <a:r>
              <a:rPr kumimoji="0" lang="vi-VN" sz="3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Nếu </a:t>
            </a: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không có điều kiện vật chất để giúp đỡ bạn, em vẫn có thể giúp đỡ bạn bằng cách động viên, an ủi, lắng nghe, chia sẻ buồn vui cùng bạn.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045161" y="1829565"/>
            <a:ext cx="16057767" cy="1752211"/>
          </a:xfrm>
          <a:prstGeom prst="rect">
            <a:avLst/>
          </a:prstGeom>
        </p:spPr>
        <p:txBody>
          <a:bodyPr wrap="square">
            <a:spAutoFit/>
          </a:bodyPr>
          <a:lstStyle/>
          <a:p>
            <a:pPr lvl="0" algn="just">
              <a:lnSpc>
                <a:spcPct val="150000"/>
              </a:lnSpc>
            </a:pPr>
            <a:r>
              <a:rPr lang="en-US" sz="3800" dirty="0" smtClean="0">
                <a:solidFill>
                  <a:prstClr val="black"/>
                </a:solidFill>
              </a:rPr>
              <a:t>c. </a:t>
            </a:r>
            <a:r>
              <a:rPr lang="vi-VN" sz="3800" dirty="0" smtClean="0">
                <a:solidFill>
                  <a:prstClr val="black"/>
                </a:solidFill>
              </a:rPr>
              <a:t>Mặc </a:t>
            </a:r>
            <a:r>
              <a:rPr lang="vi-VN" sz="3800" dirty="0">
                <a:solidFill>
                  <a:prstClr val="black"/>
                </a:solidFill>
              </a:rPr>
              <a:t>dù rất muốn giúp đỡ các bạn có hoàn cảnh khó khăn nhưng em không có điều kiện vật chất.</a:t>
            </a:r>
            <a:endParaRPr lang="en-US" sz="3800" dirty="0">
              <a:solidFill>
                <a:prstClr val="black"/>
              </a:solidFill>
            </a:endParaRPr>
          </a:p>
        </p:txBody>
      </p:sp>
    </p:spTree>
    <p:extLst>
      <p:ext uri="{BB962C8B-B14F-4D97-AF65-F5344CB8AC3E}">
        <p14:creationId xmlns:p14="http://schemas.microsoft.com/office/powerpoint/2010/main" val="25676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72055">
            <a:off x="5296772" y="8528128"/>
            <a:ext cx="2993283" cy="30898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8730" y="8191500"/>
            <a:ext cx="3394866" cy="30121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2480">
            <a:off x="10933801" y="8372798"/>
            <a:ext cx="2324706" cy="340050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32376"/>
          <a:stretch>
            <a:fillRect/>
          </a:stretch>
        </p:blipFill>
        <p:spPr>
          <a:xfrm>
            <a:off x="15387896" y="8191500"/>
            <a:ext cx="2900104" cy="28382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9027805"/>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9697586"/>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9306073"/>
            <a:ext cx="756373" cy="1276579"/>
          </a:xfrm>
          <a:prstGeom prst="rect">
            <a:avLst/>
          </a:prstGeom>
        </p:spPr>
      </p:pic>
      <p:sp>
        <p:nvSpPr>
          <p:cNvPr id="22" name="TextBox 7"/>
          <p:cNvSpPr txBox="1"/>
          <p:nvPr/>
        </p:nvSpPr>
        <p:spPr>
          <a:xfrm>
            <a:off x="1032670" y="420220"/>
            <a:ext cx="16070259" cy="1938992"/>
          </a:xfrm>
          <a:prstGeom prst="rect">
            <a:avLst/>
          </a:prstGeom>
          <a:solidFill>
            <a:schemeClr val="bg1"/>
          </a:solidFill>
        </p:spPr>
        <p:txBody>
          <a:bodyPr wrap="square" lIns="0" tIns="0" rIns="0" bIns="0" rtlCol="0" anchor="t">
            <a:spAutoFit/>
          </a:bodyPr>
          <a:lstStyle/>
          <a:p>
            <a:pPr marL="0" lvl="0" indent="0" algn="just">
              <a:lnSpc>
                <a:spcPct val="150000"/>
              </a:lnSpc>
              <a:spcBef>
                <a:spcPct val="0"/>
              </a:spcBef>
            </a:pPr>
            <a:r>
              <a:rPr lang="vi-VN" sz="4200" b="1" u="none" dirty="0" smtClean="0">
                <a:solidFill>
                  <a:srgbClr val="7B211E"/>
                </a:solidFill>
              </a:rPr>
              <a:t>4. Trong cuộc sống, em đã thể hiện sự quan tâm, cảm thông và chia sẻ như thế nào? Hãy chia sẻ theo gợi ý dưới đây:</a:t>
            </a:r>
            <a:endParaRPr lang="en-US" sz="4200" b="1" u="none" dirty="0">
              <a:solidFill>
                <a:srgbClr val="7B211E"/>
              </a:solidFill>
            </a:endParaRPr>
          </a:p>
        </p:txBody>
      </p:sp>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50867" y="2853853"/>
            <a:ext cx="16052062" cy="5059498"/>
          </a:xfrm>
          <a:prstGeom prst="rect">
            <a:avLst/>
          </a:prstGeom>
        </p:spPr>
      </p:pic>
    </p:spTree>
    <p:extLst>
      <p:ext uri="{BB962C8B-B14F-4D97-AF65-F5344CB8AC3E}">
        <p14:creationId xmlns:p14="http://schemas.microsoft.com/office/powerpoint/2010/main" val="38886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9775128"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9481304" y="4136568"/>
            <a:ext cx="7777996" cy="6150432"/>
          </a:xfrm>
          <a:prstGeom prst="rect">
            <a:avLst/>
          </a:prstGeom>
        </p:spPr>
      </p:pic>
      <p:sp>
        <p:nvSpPr>
          <p:cNvPr id="5" name="TextBox 5"/>
          <p:cNvSpPr txBox="1"/>
          <p:nvPr/>
        </p:nvSpPr>
        <p:spPr>
          <a:xfrm>
            <a:off x="2677148" y="3880220"/>
            <a:ext cx="9840671" cy="1390702"/>
          </a:xfrm>
          <a:prstGeom prst="rect">
            <a:avLst/>
          </a:prstGeom>
        </p:spPr>
        <p:txBody>
          <a:bodyPr lIns="0" tIns="0" rIns="0" bIns="0" rtlCol="0" anchor="t">
            <a:spAutoFit/>
          </a:bodyPr>
          <a:lstStyle/>
          <a:p>
            <a:pPr marL="0" lvl="0" indent="0" algn="ctr">
              <a:lnSpc>
                <a:spcPts val="12000"/>
              </a:lnSpc>
              <a:spcBef>
                <a:spcPct val="0"/>
              </a:spcBef>
            </a:pPr>
            <a:r>
              <a:rPr lang="vi-VN" sz="7200" b="1" u="none" dirty="0" smtClean="0">
                <a:solidFill>
                  <a:srgbClr val="7B211E"/>
                </a:solidFill>
              </a:rPr>
              <a:t>MỞ ĐẦU</a:t>
            </a:r>
            <a:endParaRPr lang="en-US" sz="7200" b="1" u="none" dirty="0">
              <a:solidFill>
                <a:srgbClr val="7B211E"/>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666994" y="6612327"/>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615741" y="3115564"/>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3787503" y="5507853"/>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9775128"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9481304" y="4136568"/>
            <a:ext cx="7777996" cy="6150432"/>
          </a:xfrm>
          <a:prstGeom prst="rect">
            <a:avLst/>
          </a:prstGeom>
        </p:spPr>
      </p:pic>
      <p:sp>
        <p:nvSpPr>
          <p:cNvPr id="5" name="TextBox 5"/>
          <p:cNvSpPr txBox="1"/>
          <p:nvPr/>
        </p:nvSpPr>
        <p:spPr>
          <a:xfrm>
            <a:off x="2677148" y="3880220"/>
            <a:ext cx="9840671" cy="1390702"/>
          </a:xfrm>
          <a:prstGeom prst="rect">
            <a:avLst/>
          </a:prstGeom>
        </p:spPr>
        <p:txBody>
          <a:bodyPr lIns="0" tIns="0" rIns="0" bIns="0" rtlCol="0" anchor="t">
            <a:spAutoFit/>
          </a:bodyPr>
          <a:lstStyle/>
          <a:p>
            <a:pPr marL="0" lvl="0" indent="0" algn="ctr">
              <a:lnSpc>
                <a:spcPts val="12000"/>
              </a:lnSpc>
              <a:spcBef>
                <a:spcPct val="0"/>
              </a:spcBef>
            </a:pPr>
            <a:r>
              <a:rPr lang="vi-VN" sz="7200" b="1" u="none" dirty="0" smtClean="0">
                <a:solidFill>
                  <a:srgbClr val="7B211E"/>
                </a:solidFill>
              </a:rPr>
              <a:t>VẬN DỤNG</a:t>
            </a:r>
            <a:endParaRPr lang="en-US" sz="7200" b="1" u="none" dirty="0">
              <a:solidFill>
                <a:srgbClr val="7B211E"/>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666994" y="6612327"/>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615741" y="3115564"/>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3787503" y="5507853"/>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4288665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8146"/>
          <a:stretch>
            <a:fillRect/>
          </a:stretch>
        </p:blipFill>
        <p:spPr>
          <a:xfrm>
            <a:off x="2883354" y="1028699"/>
            <a:ext cx="15201661" cy="7239001"/>
          </a:xfrm>
          <a:prstGeom prst="rect">
            <a:avLst/>
          </a:prstGeom>
        </p:spPr>
      </p:pic>
      <p:sp>
        <p:nvSpPr>
          <p:cNvPr id="5" name="TextBox 5"/>
          <p:cNvSpPr txBox="1"/>
          <p:nvPr/>
        </p:nvSpPr>
        <p:spPr>
          <a:xfrm>
            <a:off x="3684670" y="3158557"/>
            <a:ext cx="11089182" cy="3877985"/>
          </a:xfrm>
          <a:prstGeom prst="rect">
            <a:avLst/>
          </a:prstGeom>
        </p:spPr>
        <p:txBody>
          <a:bodyPr wrap="square" lIns="0" tIns="0" rIns="0" bIns="0" rtlCol="0" anchor="t">
            <a:spAutoFit/>
          </a:bodyPr>
          <a:lstStyle/>
          <a:p>
            <a:pPr marL="742950" lvl="0" indent="-742950" algn="just">
              <a:lnSpc>
                <a:spcPct val="150000"/>
              </a:lnSpc>
              <a:spcBef>
                <a:spcPct val="0"/>
              </a:spcBef>
              <a:buAutoNum type="arabicPeriod"/>
            </a:pPr>
            <a:r>
              <a:rPr lang="vi-VN" sz="4200" b="1" u="none" dirty="0" smtClean="0">
                <a:solidFill>
                  <a:srgbClr val="7B211E"/>
                </a:solidFill>
                <a:latin typeface="Arial" panose="020B0604020202020204" pitchFamily="34" charset="0"/>
                <a:cs typeface="Arial" panose="020B0604020202020204" pitchFamily="34" charset="0"/>
              </a:rPr>
              <a:t>Sưu tầm và kể về một tấm gương biết quan tâm, cảm thông và chia sẻ với người khác mà em biết. Em học được điều gì từ tấm gương đó?</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32235"/>
          <a:stretch>
            <a:fillRect/>
          </a:stretch>
        </p:blipFill>
        <p:spPr>
          <a:xfrm flipH="1">
            <a:off x="959544" y="-433449"/>
            <a:ext cx="3728688" cy="242567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38925">
            <a:off x="15052506" y="2119612"/>
            <a:ext cx="2283141" cy="74721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6205" y="5855290"/>
            <a:ext cx="4849087" cy="4655124"/>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325398" y="4175837"/>
            <a:ext cx="1282261" cy="1198914"/>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1208605" y="899286"/>
            <a:ext cx="3268340" cy="3326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8146"/>
          <a:stretch>
            <a:fillRect/>
          </a:stretch>
        </p:blipFill>
        <p:spPr>
          <a:xfrm>
            <a:off x="2883354" y="1028699"/>
            <a:ext cx="15201661" cy="8686801"/>
          </a:xfrm>
          <a:prstGeom prst="rect">
            <a:avLst/>
          </a:prstGeom>
        </p:spPr>
      </p:pic>
      <p:sp>
        <p:nvSpPr>
          <p:cNvPr id="5" name="TextBox 5"/>
          <p:cNvSpPr txBox="1"/>
          <p:nvPr/>
        </p:nvSpPr>
        <p:spPr>
          <a:xfrm>
            <a:off x="3581500" y="2029188"/>
            <a:ext cx="11506099" cy="1938992"/>
          </a:xfrm>
          <a:prstGeom prst="rect">
            <a:avLst/>
          </a:prstGeom>
        </p:spPr>
        <p:txBody>
          <a:bodyPr wrap="square" lIns="0" tIns="0" rIns="0" bIns="0" rtlCol="0" anchor="t">
            <a:spAutoFit/>
          </a:bodyPr>
          <a:lstStyle/>
          <a:p>
            <a:pPr lvl="0" algn="just">
              <a:lnSpc>
                <a:spcPct val="150000"/>
              </a:lnSpc>
              <a:spcBef>
                <a:spcPct val="0"/>
              </a:spcBef>
            </a:pPr>
            <a:r>
              <a:rPr lang="vi-VN" sz="4200" b="1" dirty="0" smtClean="0">
                <a:solidFill>
                  <a:srgbClr val="7B211E"/>
                </a:solidFill>
                <a:cs typeface="Arial" panose="020B0604020202020204" pitchFamily="34" charset="0"/>
              </a:rPr>
              <a:t>2. Em </a:t>
            </a:r>
            <a:r>
              <a:rPr lang="vi-VN" sz="4200" b="1" dirty="0">
                <a:solidFill>
                  <a:srgbClr val="7B211E"/>
                </a:solidFill>
                <a:cs typeface="Arial" panose="020B0604020202020204" pitchFamily="34" charset="0"/>
              </a:rPr>
              <a:t>hãy tìm hiểu về một bạn có hoàn cảnh khó khăn và lập kế hoạch giúp đỡ bạn đó.</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32235"/>
          <a:stretch>
            <a:fillRect/>
          </a:stretch>
        </p:blipFill>
        <p:spPr>
          <a:xfrm flipH="1">
            <a:off x="959544" y="-433449"/>
            <a:ext cx="3728688" cy="242567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38925">
            <a:off x="15052506" y="2119612"/>
            <a:ext cx="2283141" cy="74721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6205" y="5855290"/>
            <a:ext cx="4849087" cy="4655124"/>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325398" y="4175837"/>
            <a:ext cx="1282261" cy="1198914"/>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1208605" y="899286"/>
            <a:ext cx="3268340" cy="332655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37143918"/>
              </p:ext>
            </p:extLst>
          </p:nvPr>
        </p:nvGraphicFramePr>
        <p:xfrm>
          <a:off x="3873556" y="4448719"/>
          <a:ext cx="10921986" cy="3825180"/>
        </p:xfrm>
        <a:graphic>
          <a:graphicData uri="http://schemas.openxmlformats.org/drawingml/2006/table">
            <a:tbl>
              <a:tblPr firstRow="1" firstCol="1" bandRow="1">
                <a:tableStyleId>{5940675A-B579-460E-94D1-54222C63F5DA}</a:tableStyleId>
              </a:tblPr>
              <a:tblGrid>
                <a:gridCol w="5460993">
                  <a:extLst>
                    <a:ext uri="{9D8B030D-6E8A-4147-A177-3AD203B41FA5}">
                      <a16:colId xmlns:a16="http://schemas.microsoft.com/office/drawing/2014/main" val="1522327094"/>
                    </a:ext>
                  </a:extLst>
                </a:gridCol>
                <a:gridCol w="5460993">
                  <a:extLst>
                    <a:ext uri="{9D8B030D-6E8A-4147-A177-3AD203B41FA5}">
                      <a16:colId xmlns:a16="http://schemas.microsoft.com/office/drawing/2014/main" val="1600472193"/>
                    </a:ext>
                  </a:extLst>
                </a:gridCol>
              </a:tblGrid>
              <a:tr h="956295">
                <a:tc>
                  <a:txBody>
                    <a:bodyPr/>
                    <a:lstStyle/>
                    <a:p>
                      <a:pPr marL="0" marR="0" algn="just">
                        <a:lnSpc>
                          <a:spcPts val="1900"/>
                        </a:lnSpc>
                        <a:spcBef>
                          <a:spcPts val="300"/>
                        </a:spcBef>
                        <a:spcAft>
                          <a:spcPts val="300"/>
                        </a:spcAft>
                      </a:pPr>
                      <a:r>
                        <a:rPr lang="en-US" sz="3000" dirty="0" err="1">
                          <a:effectLst/>
                          <a:latin typeface="Arial" panose="020B0604020202020204" pitchFamily="34" charset="0"/>
                          <a:cs typeface="Arial" panose="020B0604020202020204" pitchFamily="34" charset="0"/>
                        </a:rPr>
                        <a:t>Họ</a:t>
                      </a:r>
                      <a:r>
                        <a:rPr lang="en-US" sz="3000" dirty="0">
                          <a:effectLst/>
                          <a:latin typeface="Arial" panose="020B0604020202020204" pitchFamily="34" charset="0"/>
                          <a:cs typeface="Arial" panose="020B0604020202020204" pitchFamily="34" charset="0"/>
                        </a:rPr>
                        <a:t> </a:t>
                      </a:r>
                      <a:r>
                        <a:rPr lang="en-US" sz="3000" dirty="0" err="1">
                          <a:effectLst/>
                          <a:latin typeface="Arial" panose="020B0604020202020204" pitchFamily="34" charset="0"/>
                          <a:cs typeface="Arial" panose="020B0604020202020204" pitchFamily="34" charset="0"/>
                        </a:rPr>
                        <a:t>và</a:t>
                      </a:r>
                      <a:r>
                        <a:rPr lang="en-US" sz="3000" dirty="0">
                          <a:effectLst/>
                          <a:latin typeface="Arial" panose="020B0604020202020204" pitchFamily="34" charset="0"/>
                          <a:cs typeface="Arial" panose="020B0604020202020204" pitchFamily="34" charset="0"/>
                        </a:rPr>
                        <a:t> </a:t>
                      </a:r>
                      <a:r>
                        <a:rPr lang="en-US" sz="3000" dirty="0" err="1">
                          <a:effectLst/>
                          <a:latin typeface="Arial" panose="020B0604020202020204" pitchFamily="34" charset="0"/>
                          <a:cs typeface="Arial" panose="020B0604020202020204" pitchFamily="34" charset="0"/>
                        </a:rPr>
                        <a:t>tên</a:t>
                      </a:r>
                      <a:r>
                        <a:rPr lang="en-US" sz="3000" dirty="0">
                          <a:effectLst/>
                          <a:latin typeface="Arial" panose="020B0604020202020204" pitchFamily="34" charset="0"/>
                          <a:cs typeface="Arial" panose="020B0604020202020204" pitchFamily="34" charset="0"/>
                        </a:rPr>
                        <a:t> bạn cần </a:t>
                      </a:r>
                      <a:r>
                        <a:rPr lang="en-US" sz="3000" dirty="0" err="1">
                          <a:effectLst/>
                          <a:latin typeface="Arial" panose="020B0604020202020204" pitchFamily="34" charset="0"/>
                          <a:cs typeface="Arial" panose="020B0604020202020204" pitchFamily="34" charset="0"/>
                        </a:rPr>
                        <a:t>giúp</a:t>
                      </a:r>
                      <a:r>
                        <a:rPr lang="en-US" sz="3000" dirty="0">
                          <a:effectLst/>
                          <a:latin typeface="Arial" panose="020B0604020202020204" pitchFamily="34" charset="0"/>
                          <a:cs typeface="Arial" panose="020B0604020202020204" pitchFamily="34" charset="0"/>
                        </a:rPr>
                        <a:t> đỡ</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ts val="1900"/>
                        </a:lnSpc>
                        <a:spcBef>
                          <a:spcPts val="300"/>
                        </a:spcBef>
                        <a:spcAft>
                          <a:spcPts val="3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271941"/>
                  </a:ext>
                </a:extLst>
              </a:tr>
              <a:tr h="956295">
                <a:tc>
                  <a:txBody>
                    <a:bodyPr/>
                    <a:lstStyle/>
                    <a:p>
                      <a:pPr marL="0" marR="0" algn="just">
                        <a:lnSpc>
                          <a:spcPts val="1900"/>
                        </a:lnSpc>
                        <a:spcBef>
                          <a:spcPts val="300"/>
                        </a:spcBef>
                        <a:spcAft>
                          <a:spcPts val="300"/>
                        </a:spcAft>
                      </a:pPr>
                      <a:r>
                        <a:rPr lang="en-US" sz="3000" dirty="0" err="1">
                          <a:effectLst/>
                          <a:latin typeface="Arial" panose="020B0604020202020204" pitchFamily="34" charset="0"/>
                          <a:cs typeface="Arial" panose="020B0604020202020204" pitchFamily="34" charset="0"/>
                        </a:rPr>
                        <a:t>Những</a:t>
                      </a:r>
                      <a:r>
                        <a:rPr lang="en-US" sz="3000" dirty="0">
                          <a:effectLst/>
                          <a:latin typeface="Arial" panose="020B0604020202020204" pitchFamily="34" charset="0"/>
                          <a:cs typeface="Arial" panose="020B0604020202020204" pitchFamily="34" charset="0"/>
                        </a:rPr>
                        <a:t> khó </a:t>
                      </a:r>
                      <a:r>
                        <a:rPr lang="en-US" sz="3000" dirty="0" err="1">
                          <a:effectLst/>
                          <a:latin typeface="Arial" panose="020B0604020202020204" pitchFamily="34" charset="0"/>
                          <a:cs typeface="Arial" panose="020B0604020202020204" pitchFamily="34" charset="0"/>
                        </a:rPr>
                        <a:t>khăn</a:t>
                      </a:r>
                      <a:r>
                        <a:rPr lang="en-US" sz="3000" dirty="0">
                          <a:effectLst/>
                          <a:latin typeface="Arial" panose="020B0604020202020204" pitchFamily="34" charset="0"/>
                          <a:cs typeface="Arial" panose="020B0604020202020204" pitchFamily="34" charset="0"/>
                        </a:rPr>
                        <a:t> của bạn</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ts val="1900"/>
                        </a:lnSpc>
                        <a:spcBef>
                          <a:spcPts val="300"/>
                        </a:spcBef>
                        <a:spcAft>
                          <a:spcPts val="3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183570"/>
                  </a:ext>
                </a:extLst>
              </a:tr>
              <a:tr h="956295">
                <a:tc>
                  <a:txBody>
                    <a:bodyPr/>
                    <a:lstStyle/>
                    <a:p>
                      <a:pPr marL="0" marR="0" algn="just">
                        <a:lnSpc>
                          <a:spcPts val="1900"/>
                        </a:lnSpc>
                        <a:spcBef>
                          <a:spcPts val="300"/>
                        </a:spcBef>
                        <a:spcAft>
                          <a:spcPts val="300"/>
                        </a:spcAft>
                      </a:pPr>
                      <a:r>
                        <a:rPr lang="en-US" sz="3000" dirty="0" err="1">
                          <a:effectLst/>
                          <a:latin typeface="Arial" panose="020B0604020202020204" pitchFamily="34" charset="0"/>
                          <a:cs typeface="Arial" panose="020B0604020202020204" pitchFamily="34" charset="0"/>
                        </a:rPr>
                        <a:t>Những</a:t>
                      </a:r>
                      <a:r>
                        <a:rPr lang="en-US" sz="3000" dirty="0">
                          <a:effectLst/>
                          <a:latin typeface="Arial" panose="020B0604020202020204" pitchFamily="34" charset="0"/>
                          <a:cs typeface="Arial" panose="020B0604020202020204" pitchFamily="34" charset="0"/>
                        </a:rPr>
                        <a:t> việc </a:t>
                      </a:r>
                      <a:r>
                        <a:rPr lang="en-US" sz="3000" dirty="0" err="1">
                          <a:effectLst/>
                          <a:latin typeface="Arial" panose="020B0604020202020204" pitchFamily="34" charset="0"/>
                          <a:cs typeface="Arial" panose="020B0604020202020204" pitchFamily="34" charset="0"/>
                        </a:rPr>
                        <a:t>em</a:t>
                      </a:r>
                      <a:r>
                        <a:rPr lang="en-US" sz="3000" dirty="0">
                          <a:effectLst/>
                          <a:latin typeface="Arial" panose="020B0604020202020204" pitchFamily="34" charset="0"/>
                          <a:cs typeface="Arial" panose="020B0604020202020204" pitchFamily="34" charset="0"/>
                        </a:rPr>
                        <a:t> có thể </a:t>
                      </a:r>
                      <a:r>
                        <a:rPr lang="en-US" sz="3000" dirty="0" err="1">
                          <a:effectLst/>
                          <a:latin typeface="Arial" panose="020B0604020202020204" pitchFamily="34" charset="0"/>
                          <a:cs typeface="Arial" panose="020B0604020202020204" pitchFamily="34" charset="0"/>
                        </a:rPr>
                        <a:t>giúp</a:t>
                      </a:r>
                      <a:r>
                        <a:rPr lang="en-US" sz="3000" dirty="0">
                          <a:effectLst/>
                          <a:latin typeface="Arial" panose="020B0604020202020204" pitchFamily="34"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ts val="1900"/>
                        </a:lnSpc>
                        <a:spcBef>
                          <a:spcPts val="300"/>
                        </a:spcBef>
                        <a:spcAft>
                          <a:spcPts val="3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266193"/>
                  </a:ext>
                </a:extLst>
              </a:tr>
              <a:tr h="956295">
                <a:tc>
                  <a:txBody>
                    <a:bodyPr/>
                    <a:lstStyle/>
                    <a:p>
                      <a:pPr marL="0" marR="0" algn="just">
                        <a:lnSpc>
                          <a:spcPts val="1900"/>
                        </a:lnSpc>
                        <a:spcBef>
                          <a:spcPts val="300"/>
                        </a:spcBef>
                        <a:spcAft>
                          <a:spcPts val="300"/>
                        </a:spcAft>
                      </a:pPr>
                      <a:r>
                        <a:rPr lang="en-US" sz="3000" dirty="0">
                          <a:effectLst/>
                          <a:latin typeface="Arial" panose="020B0604020202020204" pitchFamily="34" charset="0"/>
                          <a:cs typeface="Arial" panose="020B0604020202020204" pitchFamily="34" charset="0"/>
                        </a:rPr>
                        <a:t>Thời </a:t>
                      </a:r>
                      <a:r>
                        <a:rPr lang="en-US" sz="3000" dirty="0" err="1">
                          <a:effectLst/>
                          <a:latin typeface="Arial" panose="020B0604020202020204" pitchFamily="34" charset="0"/>
                          <a:cs typeface="Arial" panose="020B0604020202020204" pitchFamily="34" charset="0"/>
                        </a:rPr>
                        <a:t>gian</a:t>
                      </a:r>
                      <a:r>
                        <a:rPr lang="en-US" sz="3000" dirty="0">
                          <a:effectLst/>
                          <a:latin typeface="Arial" panose="020B0604020202020204" pitchFamily="34" charset="0"/>
                          <a:cs typeface="Arial" panose="020B0604020202020204" pitchFamily="34" charset="0"/>
                        </a:rPr>
                        <a:t> </a:t>
                      </a:r>
                      <a:r>
                        <a:rPr lang="en-US" sz="3000" dirty="0" err="1">
                          <a:effectLst/>
                          <a:latin typeface="Arial" panose="020B0604020202020204" pitchFamily="34" charset="0"/>
                          <a:cs typeface="Arial" panose="020B0604020202020204" pitchFamily="34" charset="0"/>
                        </a:rPr>
                        <a:t>thực</a:t>
                      </a:r>
                      <a:r>
                        <a:rPr lang="en-US" sz="3000" dirty="0">
                          <a:effectLst/>
                          <a:latin typeface="Arial" panose="020B0604020202020204" pitchFamily="34" charset="0"/>
                          <a:cs typeface="Arial" panose="020B0604020202020204" pitchFamily="34" charset="0"/>
                        </a:rPr>
                        <a:t> </a:t>
                      </a:r>
                      <a:r>
                        <a:rPr lang="en-US" sz="3000" dirty="0" err="1">
                          <a:effectLst/>
                          <a:latin typeface="Arial" panose="020B0604020202020204" pitchFamily="34" charset="0"/>
                          <a:cs typeface="Arial" panose="020B0604020202020204" pitchFamily="34" charset="0"/>
                        </a:rPr>
                        <a:t>hiện</a:t>
                      </a:r>
                      <a:endParaRPr lang="en-US" sz="3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ts val="1900"/>
                        </a:lnSpc>
                        <a:spcBef>
                          <a:spcPts val="300"/>
                        </a:spcBef>
                        <a:spcAft>
                          <a:spcPts val="3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852546"/>
                  </a:ext>
                </a:extLst>
              </a:tr>
            </a:tbl>
          </a:graphicData>
        </a:graphic>
      </p:graphicFrame>
    </p:spTree>
    <p:extLst>
      <p:ext uri="{BB962C8B-B14F-4D97-AF65-F5344CB8AC3E}">
        <p14:creationId xmlns:p14="http://schemas.microsoft.com/office/powerpoint/2010/main" val="332054265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9" name="Group 9"/>
          <p:cNvGrpSpPr/>
          <p:nvPr/>
        </p:nvGrpSpPr>
        <p:grpSpPr>
          <a:xfrm>
            <a:off x="3313744" y="1242309"/>
            <a:ext cx="10359532" cy="2141515"/>
            <a:chOff x="0" y="0"/>
            <a:chExt cx="5351988" cy="1192940"/>
          </a:xfrm>
        </p:grpSpPr>
        <p:sp>
          <p:nvSpPr>
            <p:cNvPr id="10" name="Freeform 10"/>
            <p:cNvSpPr/>
            <p:nvPr/>
          </p:nvSpPr>
          <p:spPr>
            <a:xfrm>
              <a:off x="0" y="0"/>
              <a:ext cx="5351988" cy="1192940"/>
            </a:xfrm>
            <a:custGeom>
              <a:avLst/>
              <a:gdLst/>
              <a:ahLst/>
              <a:cxnLst/>
              <a:rect l="l" t="t" r="r" b="b"/>
              <a:pathLst>
                <a:path w="5351988" h="1192940">
                  <a:moveTo>
                    <a:pt x="5227528" y="1192940"/>
                  </a:moveTo>
                  <a:lnTo>
                    <a:pt x="124460" y="1192940"/>
                  </a:lnTo>
                  <a:cubicBezTo>
                    <a:pt x="55880" y="1192940"/>
                    <a:pt x="0" y="1137060"/>
                    <a:pt x="0" y="1068480"/>
                  </a:cubicBezTo>
                  <a:lnTo>
                    <a:pt x="0" y="124460"/>
                  </a:lnTo>
                  <a:cubicBezTo>
                    <a:pt x="0" y="55880"/>
                    <a:pt x="55880" y="0"/>
                    <a:pt x="124460" y="0"/>
                  </a:cubicBezTo>
                  <a:lnTo>
                    <a:pt x="5227528" y="0"/>
                  </a:lnTo>
                  <a:cubicBezTo>
                    <a:pt x="5296108" y="0"/>
                    <a:pt x="5351988" y="55880"/>
                    <a:pt x="5351988" y="124460"/>
                  </a:cubicBezTo>
                  <a:lnTo>
                    <a:pt x="5351988" y="1068480"/>
                  </a:lnTo>
                  <a:cubicBezTo>
                    <a:pt x="5351988" y="1137060"/>
                    <a:pt x="5296108" y="1192940"/>
                    <a:pt x="5227528" y="1192940"/>
                  </a:cubicBezTo>
                  <a:close/>
                </a:path>
              </a:pathLst>
            </a:custGeom>
            <a:solidFill>
              <a:srgbClr val="F46E16"/>
            </a:solidFill>
          </p:spPr>
        </p:sp>
      </p:grpSp>
      <p:sp>
        <p:nvSpPr>
          <p:cNvPr id="11" name="TextBox 11"/>
          <p:cNvSpPr txBox="1"/>
          <p:nvPr/>
        </p:nvSpPr>
        <p:spPr>
          <a:xfrm>
            <a:off x="3855369" y="2066251"/>
            <a:ext cx="9276281" cy="748923"/>
          </a:xfrm>
          <a:prstGeom prst="rect">
            <a:avLst/>
          </a:prstGeom>
        </p:spPr>
        <p:txBody>
          <a:bodyPr wrap="square" lIns="0" tIns="0" rIns="0" bIns="0" rtlCol="0" anchor="t">
            <a:spAutoFit/>
          </a:bodyPr>
          <a:lstStyle/>
          <a:p>
            <a:pPr marL="0" lvl="0" indent="0" algn="ctr">
              <a:lnSpc>
                <a:spcPts val="5600"/>
              </a:lnSpc>
              <a:spcBef>
                <a:spcPct val="0"/>
              </a:spcBef>
            </a:pPr>
            <a:r>
              <a:rPr lang="vi-VN" sz="6400" b="1" dirty="0" smtClean="0">
                <a:solidFill>
                  <a:srgbClr val="FFFFFF"/>
                </a:solidFill>
              </a:rPr>
              <a:t>HƯỚNG DẪN VỀ NHÀ</a:t>
            </a:r>
            <a:endParaRPr lang="en-US" sz="6400" b="1" u="none" dirty="0">
              <a:solidFill>
                <a:srgbClr val="FFFFFF"/>
              </a:solidFill>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4833" b="43085"/>
          <a:stretch>
            <a:fillRect/>
          </a:stretch>
        </p:blipFill>
        <p:spPr>
          <a:xfrm>
            <a:off x="0" y="8001948"/>
            <a:ext cx="3561838" cy="2285052"/>
          </a:xfrm>
          <a:prstGeom prst="rect">
            <a:avLst/>
          </a:prstGeom>
        </p:spPr>
      </p:pic>
      <p:sp>
        <p:nvSpPr>
          <p:cNvPr id="16" name="TextBox 16"/>
          <p:cNvSpPr txBox="1"/>
          <p:nvPr/>
        </p:nvSpPr>
        <p:spPr>
          <a:xfrm>
            <a:off x="2224339" y="4102151"/>
            <a:ext cx="14398620" cy="2400657"/>
          </a:xfrm>
          <a:prstGeom prst="rect">
            <a:avLst/>
          </a:prstGeom>
        </p:spPr>
        <p:txBody>
          <a:bodyPr wrap="square" lIns="0" tIns="0" rIns="0" bIns="0" rtlCol="0" anchor="t">
            <a:spAutoFit/>
          </a:bodyPr>
          <a:lstStyle/>
          <a:p>
            <a:pPr marL="685800" lvl="0" indent="-685800">
              <a:lnSpc>
                <a:spcPct val="150000"/>
              </a:lnSpc>
              <a:spcBef>
                <a:spcPct val="0"/>
              </a:spcBef>
              <a:buFont typeface="Arial" panose="020B0604020202020204" pitchFamily="34" charset="0"/>
              <a:buChar char="•"/>
            </a:pPr>
            <a:r>
              <a:rPr lang="vi-VN" sz="5200" dirty="0" smtClean="0">
                <a:solidFill>
                  <a:srgbClr val="7B211E"/>
                </a:solidFill>
              </a:rPr>
              <a:t>Ôn lại các </a:t>
            </a:r>
            <a:r>
              <a:rPr lang="en-US" sz="5200" dirty="0" err="1" smtClean="0">
                <a:solidFill>
                  <a:srgbClr val="7B211E"/>
                </a:solidFill>
                <a:latin typeface="Arial" panose="020B0604020202020204" pitchFamily="34" charset="0"/>
                <a:cs typeface="Arial" panose="020B0604020202020204" pitchFamily="34" charset="0"/>
              </a:rPr>
              <a:t>kiến</a:t>
            </a:r>
            <a:r>
              <a:rPr lang="en-US" sz="5200" dirty="0" smtClean="0">
                <a:solidFill>
                  <a:srgbClr val="7B211E"/>
                </a:solidFill>
                <a:latin typeface="Arial" panose="020B0604020202020204" pitchFamily="34" charset="0"/>
                <a:cs typeface="Arial" panose="020B0604020202020204" pitchFamily="34" charset="0"/>
              </a:rPr>
              <a:t> </a:t>
            </a:r>
            <a:r>
              <a:rPr lang="en-US" sz="5200" dirty="0" err="1">
                <a:solidFill>
                  <a:srgbClr val="7B211E"/>
                </a:solidFill>
                <a:latin typeface="Arial" panose="020B0604020202020204" pitchFamily="34" charset="0"/>
                <a:cs typeface="Arial" panose="020B0604020202020204" pitchFamily="34" charset="0"/>
              </a:rPr>
              <a:t>thức</a:t>
            </a:r>
            <a:r>
              <a:rPr lang="en-US" sz="5200" dirty="0">
                <a:solidFill>
                  <a:srgbClr val="7B211E"/>
                </a:solidFill>
                <a:latin typeface="Arial" panose="020B0604020202020204" pitchFamily="34" charset="0"/>
                <a:cs typeface="Arial" panose="020B0604020202020204" pitchFamily="34" charset="0"/>
              </a:rPr>
              <a:t> đã học </a:t>
            </a:r>
            <a:r>
              <a:rPr lang="vi-VN" sz="5200" dirty="0" smtClean="0">
                <a:solidFill>
                  <a:srgbClr val="7B211E"/>
                </a:solidFill>
              </a:rPr>
              <a:t>trong </a:t>
            </a:r>
            <a:r>
              <a:rPr lang="vi-VN" sz="5200" b="1" i="1" dirty="0" smtClean="0">
                <a:solidFill>
                  <a:srgbClr val="7B211E"/>
                </a:solidFill>
              </a:rPr>
              <a:t>bài 2</a:t>
            </a:r>
            <a:r>
              <a:rPr lang="vi-VN" sz="5200" dirty="0" smtClean="0">
                <a:solidFill>
                  <a:srgbClr val="7B211E"/>
                </a:solidFill>
              </a:rPr>
              <a:t>.</a:t>
            </a:r>
          </a:p>
          <a:p>
            <a:pPr marL="685800" lvl="0" indent="-685800">
              <a:lnSpc>
                <a:spcPct val="150000"/>
              </a:lnSpc>
              <a:spcBef>
                <a:spcPct val="0"/>
              </a:spcBef>
              <a:buFont typeface="Arial" panose="020B0604020202020204" pitchFamily="34" charset="0"/>
              <a:buChar char="•"/>
            </a:pPr>
            <a:r>
              <a:rPr lang="vi-VN" sz="5200" dirty="0" smtClean="0">
                <a:solidFill>
                  <a:srgbClr val="7B211E"/>
                </a:solidFill>
              </a:rPr>
              <a:t>Chuẩn bị </a:t>
            </a:r>
            <a:r>
              <a:rPr lang="vi-VN" sz="5200" b="1" i="1" dirty="0" smtClean="0">
                <a:solidFill>
                  <a:srgbClr val="7B211E"/>
                </a:solidFill>
              </a:rPr>
              <a:t>bài 3 </a:t>
            </a:r>
            <a:r>
              <a:rPr lang="vi-VN" sz="5200" dirty="0" smtClean="0">
                <a:solidFill>
                  <a:srgbClr val="7B211E"/>
                </a:solidFill>
              </a:rPr>
              <a:t>- Học tập tự giác, tích cực.</a:t>
            </a:r>
            <a:endParaRPr lang="en-US" sz="5200" u="none" dirty="0">
              <a:solidFill>
                <a:srgbClr val="7B211E"/>
              </a:solidFill>
            </a:endParaRPr>
          </a:p>
        </p:txBody>
      </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9152">
            <a:off x="16236494" y="4035787"/>
            <a:ext cx="2374783" cy="1485319"/>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15470482" y="0"/>
            <a:ext cx="3577637" cy="3434531"/>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275631" y="-170214"/>
            <a:ext cx="1282261" cy="1198914"/>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620810" y="462718"/>
            <a:ext cx="2247317" cy="1783808"/>
          </a:xfrm>
          <a:prstGeom prst="rect">
            <a:avLst/>
          </a:prstGeom>
        </p:spPr>
      </p:pic>
      <p:pic>
        <p:nvPicPr>
          <p:cNvPr id="27" name="Picture 2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156494">
            <a:off x="-122668" y="381489"/>
            <a:ext cx="2302736" cy="753623"/>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2822379" y="-124125"/>
            <a:ext cx="618108" cy="1043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6186311" cy="1739900"/>
          </a:xfrm>
        </p:grpSpPr>
        <p:sp>
          <p:nvSpPr>
            <p:cNvPr id="3" name="Freeform 3"/>
            <p:cNvSpPr/>
            <p:nvPr/>
          </p:nvSpPr>
          <p:spPr>
            <a:xfrm>
              <a:off x="0" y="0"/>
              <a:ext cx="6186311" cy="1739900"/>
            </a:xfrm>
            <a:custGeom>
              <a:avLst/>
              <a:gdLst/>
              <a:ahLst/>
              <a:cxnLst/>
              <a:rect l="l" t="t" r="r" b="b"/>
              <a:pathLst>
                <a:path w="6186311" h="1739900">
                  <a:moveTo>
                    <a:pt x="0" y="0"/>
                  </a:moveTo>
                  <a:lnTo>
                    <a:pt x="6186311" y="0"/>
                  </a:lnTo>
                  <a:lnTo>
                    <a:pt x="6186311" y="1739900"/>
                  </a:lnTo>
                  <a:lnTo>
                    <a:pt x="0" y="1739900"/>
                  </a:lnTo>
                  <a:close/>
                </a:path>
              </a:pathLst>
            </a:custGeom>
            <a:solidFill>
              <a:srgbClr val="F46E1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6406"/>
          <a:stretch>
            <a:fillRect/>
          </a:stretch>
        </p:blipFill>
        <p:spPr>
          <a:xfrm>
            <a:off x="1600200" y="-384241"/>
            <a:ext cx="14935199" cy="8241303"/>
          </a:xfrm>
          <a:prstGeom prst="rect">
            <a:avLst/>
          </a:prstGeom>
        </p:spPr>
      </p:pic>
      <p:sp>
        <p:nvSpPr>
          <p:cNvPr id="6" name="TextBox 6"/>
          <p:cNvSpPr txBox="1"/>
          <p:nvPr/>
        </p:nvSpPr>
        <p:spPr>
          <a:xfrm>
            <a:off x="1979042" y="4084803"/>
            <a:ext cx="14329916"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spc="210" dirty="0" smtClean="0">
                <a:solidFill>
                  <a:srgbClr val="7B211E"/>
                </a:solidFill>
              </a:rPr>
              <a:t>CẢM ƠN CÁC EM ĐÃ </a:t>
            </a:r>
          </a:p>
          <a:p>
            <a:pPr marL="0" lvl="0" indent="0" algn="ctr">
              <a:lnSpc>
                <a:spcPct val="150000"/>
              </a:lnSpc>
              <a:spcBef>
                <a:spcPct val="0"/>
              </a:spcBef>
            </a:pPr>
            <a:r>
              <a:rPr lang="vi-VN" sz="7200" b="1" spc="210" dirty="0" smtClean="0">
                <a:solidFill>
                  <a:srgbClr val="7B211E"/>
                </a:solidFill>
              </a:rPr>
              <a:t>LẮNG NGHE BÀI GIẢNG!</a:t>
            </a:r>
            <a:endParaRPr lang="en-US" sz="7200" b="1" u="none" spc="210" dirty="0">
              <a:solidFill>
                <a:srgbClr val="7B211E"/>
              </a:solidFill>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457">
            <a:off x="788880" y="3209819"/>
            <a:ext cx="649653" cy="61879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085"/>
          <a:stretch>
            <a:fillRect/>
          </a:stretch>
        </p:blipFill>
        <p:spPr>
          <a:xfrm>
            <a:off x="0" y="7997412"/>
            <a:ext cx="4190488" cy="228958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16711" y="7422676"/>
            <a:ext cx="2654578" cy="86877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05585">
            <a:off x="16604698" y="2074682"/>
            <a:ext cx="906118" cy="1529312"/>
          </a:xfrm>
          <a:prstGeom prst="rect">
            <a:avLst/>
          </a:prstGeom>
        </p:spPr>
      </p:pic>
    </p:spTree>
    <p:extLst>
      <p:ext uri="{BB962C8B-B14F-4D97-AF65-F5344CB8AC3E}">
        <p14:creationId xmlns:p14="http://schemas.microsoft.com/office/powerpoint/2010/main" val="403490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15" name="Group 15"/>
          <p:cNvGrpSpPr/>
          <p:nvPr/>
        </p:nvGrpSpPr>
        <p:grpSpPr>
          <a:xfrm>
            <a:off x="0" y="0"/>
            <a:ext cx="18288000" cy="2095500"/>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556231" y="472148"/>
            <a:ext cx="11219929" cy="979755"/>
          </a:xfrm>
          <a:prstGeom prst="rect">
            <a:avLst/>
          </a:prstGeom>
        </p:spPr>
        <p:txBody>
          <a:bodyPr lIns="0" tIns="0" rIns="0" bIns="0" rtlCol="0" anchor="t">
            <a:spAutoFit/>
          </a:bodyPr>
          <a:lstStyle/>
          <a:p>
            <a:pPr marL="0" lvl="0" indent="0" algn="ctr">
              <a:lnSpc>
                <a:spcPts val="8000"/>
              </a:lnSpc>
              <a:spcBef>
                <a:spcPct val="0"/>
              </a:spcBef>
            </a:pPr>
            <a:r>
              <a:rPr lang="vi-VN" sz="6400" dirty="0" smtClean="0">
                <a:solidFill>
                  <a:srgbClr val="FFFFFF"/>
                </a:solidFill>
              </a:rPr>
              <a:t>Chơi trò chơi</a:t>
            </a:r>
            <a:r>
              <a:rPr lang="en-US" sz="6400" dirty="0" smtClean="0">
                <a:solidFill>
                  <a:srgbClr val="FFFFFF"/>
                </a:solidFill>
              </a:rPr>
              <a:t>:</a:t>
            </a:r>
            <a:r>
              <a:rPr lang="vi-VN" sz="6400" dirty="0" smtClean="0">
                <a:solidFill>
                  <a:srgbClr val="FFFFFF"/>
                </a:solidFill>
              </a:rPr>
              <a:t> </a:t>
            </a:r>
            <a:r>
              <a:rPr lang="vi-VN" sz="6400" b="1" i="1" dirty="0" smtClean="0">
                <a:solidFill>
                  <a:srgbClr val="FFFFFF"/>
                </a:solidFill>
              </a:rPr>
              <a:t>Tiếp sức</a:t>
            </a:r>
            <a:endParaRPr lang="en-US" sz="6400" b="1" i="1" dirty="0">
              <a:solidFill>
                <a:srgbClr val="FFFFFF"/>
              </a:solidFill>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3308">
            <a:off x="16013973" y="8037487"/>
            <a:ext cx="2021662" cy="2228284"/>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9134"/>
          <a:stretch>
            <a:fillRect/>
          </a:stretch>
        </p:blipFill>
        <p:spPr>
          <a:xfrm>
            <a:off x="0" y="0"/>
            <a:ext cx="2562167" cy="314794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60" y="4444497"/>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1822803" y="8726038"/>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pic>
        <p:nvPicPr>
          <p:cNvPr id="24"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94313">
            <a:off x="16817227" y="8501447"/>
            <a:ext cx="596989" cy="568632"/>
          </a:xfrm>
          <a:prstGeom prst="rect">
            <a:avLst/>
          </a:prstGeom>
        </p:spPr>
      </p:pic>
      <p:pic>
        <p:nvPicPr>
          <p:cNvPr id="25" name="Picture 24"/>
          <p:cNvPicPr>
            <a:picLocks noChangeAspect="1"/>
          </p:cNvPicPr>
          <p:nvPr/>
        </p:nvPicPr>
        <p:blipFill rotWithShape="1">
          <a:blip r:embed="rId18">
            <a:extLst>
              <a:ext uri="{28A0092B-C50C-407E-A947-70E740481C1C}">
                <a14:useLocalDpi xmlns:a14="http://schemas.microsoft.com/office/drawing/2010/main" val="0"/>
              </a:ext>
            </a:extLst>
          </a:blip>
          <a:srcRect t="13996" b="13994"/>
          <a:stretch/>
        </p:blipFill>
        <p:spPr>
          <a:xfrm>
            <a:off x="5500432" y="5638800"/>
            <a:ext cx="7287136" cy="4648200"/>
          </a:xfrm>
          <a:prstGeom prst="rect">
            <a:avLst/>
          </a:prstGeom>
        </p:spPr>
      </p:pic>
      <p:sp>
        <p:nvSpPr>
          <p:cNvPr id="28" name="Double Wave 27"/>
          <p:cNvSpPr/>
          <p:nvPr/>
        </p:nvSpPr>
        <p:spPr>
          <a:xfrm>
            <a:off x="2970124" y="2778579"/>
            <a:ext cx="12347752" cy="2819400"/>
          </a:xfrm>
          <a:prstGeom prst="doubleWave">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dirty="0">
                <a:solidFill>
                  <a:schemeClr val="tx1"/>
                </a:solidFill>
                <a:cs typeface="Arial" panose="020B0604020202020204" pitchFamily="34" charset="0"/>
              </a:rPr>
              <a:t>N</a:t>
            </a:r>
            <a:r>
              <a:rPr lang="fr-FR" sz="4200" dirty="0" err="1">
                <a:solidFill>
                  <a:schemeClr val="tx1"/>
                </a:solidFill>
                <a:latin typeface="Arial" panose="020B0604020202020204" pitchFamily="34" charset="0"/>
                <a:cs typeface="Arial" panose="020B0604020202020204" pitchFamily="34" charset="0"/>
              </a:rPr>
              <a:t>êu</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câu</a:t>
            </a:r>
            <a:r>
              <a:rPr lang="fr-FR" sz="4200" dirty="0">
                <a:solidFill>
                  <a:schemeClr val="tx1"/>
                </a:solidFill>
                <a:latin typeface="Arial" panose="020B0604020202020204" pitchFamily="34" charset="0"/>
                <a:cs typeface="Arial" panose="020B0604020202020204" pitchFamily="34" charset="0"/>
              </a:rPr>
              <a:t> ca dao, </a:t>
            </a:r>
            <a:r>
              <a:rPr lang="fr-FR" sz="4200" dirty="0" err="1">
                <a:solidFill>
                  <a:schemeClr val="tx1"/>
                </a:solidFill>
                <a:latin typeface="Arial" panose="020B0604020202020204" pitchFamily="34" charset="0"/>
                <a:cs typeface="Arial" panose="020B0604020202020204" pitchFamily="34" charset="0"/>
              </a:rPr>
              <a:t>thành</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ngữ</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tục</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ngữ</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về</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quan</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tâm</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cảm</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thông</a:t>
            </a:r>
            <a:r>
              <a:rPr lang="fr-FR" sz="4200" dirty="0">
                <a:solidFill>
                  <a:schemeClr val="tx1"/>
                </a:solidFill>
                <a:latin typeface="Arial" panose="020B0604020202020204" pitchFamily="34" charset="0"/>
                <a:cs typeface="Arial" panose="020B0604020202020204" pitchFamily="34" charset="0"/>
              </a:rPr>
              <a:t> </a:t>
            </a:r>
            <a:r>
              <a:rPr lang="fr-FR" sz="4200" dirty="0" err="1">
                <a:solidFill>
                  <a:schemeClr val="tx1"/>
                </a:solidFill>
                <a:latin typeface="Arial" panose="020B0604020202020204" pitchFamily="34" charset="0"/>
                <a:cs typeface="Arial" panose="020B0604020202020204" pitchFamily="34" charset="0"/>
              </a:rPr>
              <a:t>và</a:t>
            </a:r>
            <a:r>
              <a:rPr lang="fr-FR" sz="4200" dirty="0">
                <a:solidFill>
                  <a:schemeClr val="tx1"/>
                </a:solidFill>
                <a:latin typeface="Arial" panose="020B0604020202020204" pitchFamily="34" charset="0"/>
                <a:cs typeface="Arial" panose="020B0604020202020204" pitchFamily="34" charset="0"/>
              </a:rPr>
              <a:t> chia </a:t>
            </a:r>
            <a:r>
              <a:rPr lang="fr-FR" sz="4200" dirty="0" err="1">
                <a:solidFill>
                  <a:schemeClr val="tx1"/>
                </a:solidFill>
                <a:latin typeface="Arial" panose="020B0604020202020204" pitchFamily="34" charset="0"/>
                <a:cs typeface="Arial" panose="020B0604020202020204" pitchFamily="34" charset="0"/>
              </a:rPr>
              <a:t>sẻ</a:t>
            </a:r>
            <a:r>
              <a:rPr lang="vi-VN" sz="4200" dirty="0">
                <a:solidFill>
                  <a:schemeClr val="tx1"/>
                </a:solidFill>
                <a:cs typeface="Arial" panose="020B0604020202020204" pitchFamily="34" charset="0"/>
              </a:rPr>
              <a:t>?</a:t>
            </a:r>
            <a:endParaRPr lang="en-US" sz="42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9369"/>
            <a:ext cx="14097000" cy="8956298"/>
          </a:xfrm>
          <a:prstGeom prst="rect">
            <a:avLst/>
          </a:prstGeom>
          <a:noFill/>
        </p:spPr>
        <p:txBody>
          <a:bodyPr wrap="square" rtlCol="0">
            <a:spAutoFit/>
          </a:bodyPr>
          <a:lstStyle/>
          <a:p>
            <a:r>
              <a:rPr lang="en-US" sz="4800" dirty="0" smtClean="0"/>
              <a:t>VD:</a:t>
            </a:r>
          </a:p>
          <a:p>
            <a:pPr marL="685800" indent="-685800">
              <a:buFontTx/>
              <a:buChar char="-"/>
            </a:pPr>
            <a:r>
              <a:rPr lang="en-US" sz="4800" dirty="0" err="1" smtClean="0"/>
              <a:t>Một</a:t>
            </a:r>
            <a:r>
              <a:rPr lang="en-US" sz="4800" dirty="0" smtClean="0"/>
              <a:t> con </a:t>
            </a:r>
            <a:r>
              <a:rPr lang="en-US" sz="4800" dirty="0" err="1" smtClean="0"/>
              <a:t>ngựa</a:t>
            </a:r>
            <a:r>
              <a:rPr lang="en-US" sz="4800" dirty="0" smtClean="0"/>
              <a:t> </a:t>
            </a:r>
            <a:r>
              <a:rPr lang="en-US" sz="4800" dirty="0" err="1" smtClean="0"/>
              <a:t>đau</a:t>
            </a:r>
            <a:r>
              <a:rPr lang="en-US" sz="4800" dirty="0" smtClean="0"/>
              <a:t> </a:t>
            </a:r>
            <a:r>
              <a:rPr lang="en-US" sz="4800" dirty="0" err="1" smtClean="0"/>
              <a:t>cả</a:t>
            </a:r>
            <a:r>
              <a:rPr lang="en-US" sz="4800" dirty="0" smtClean="0"/>
              <a:t> </a:t>
            </a:r>
            <a:r>
              <a:rPr lang="en-US" sz="4800" dirty="0" err="1" smtClean="0"/>
              <a:t>tàu</a:t>
            </a:r>
            <a:r>
              <a:rPr lang="en-US" sz="4800" dirty="0" smtClean="0"/>
              <a:t> </a:t>
            </a:r>
            <a:r>
              <a:rPr lang="en-US" sz="4800" dirty="0" err="1" smtClean="0"/>
              <a:t>bỏ</a:t>
            </a:r>
            <a:r>
              <a:rPr lang="en-US" sz="4800" dirty="0" smtClean="0"/>
              <a:t> </a:t>
            </a:r>
            <a:r>
              <a:rPr lang="en-US" sz="4800" dirty="0" err="1" smtClean="0"/>
              <a:t>cỏ</a:t>
            </a:r>
            <a:endParaRPr lang="en-US" sz="4800" dirty="0" smtClean="0"/>
          </a:p>
          <a:p>
            <a:pPr marL="685800" indent="-685800">
              <a:buFontTx/>
              <a:buChar char="-"/>
            </a:pPr>
            <a:r>
              <a:rPr lang="en-US" sz="4800" dirty="0" err="1" smtClean="0"/>
              <a:t>Tay</a:t>
            </a:r>
            <a:r>
              <a:rPr lang="en-US" sz="4800" dirty="0" smtClean="0"/>
              <a:t> </a:t>
            </a:r>
            <a:r>
              <a:rPr lang="en-US" sz="4800" dirty="0" err="1" smtClean="0"/>
              <a:t>đứt</a:t>
            </a:r>
            <a:r>
              <a:rPr lang="en-US" sz="4800" dirty="0" smtClean="0"/>
              <a:t> </a:t>
            </a:r>
            <a:r>
              <a:rPr lang="en-US" sz="4800" dirty="0" err="1" smtClean="0"/>
              <a:t>ruột</a:t>
            </a:r>
            <a:r>
              <a:rPr lang="en-US" sz="4800" dirty="0" smtClean="0"/>
              <a:t> </a:t>
            </a:r>
            <a:r>
              <a:rPr lang="en-US" sz="4800" dirty="0" err="1" smtClean="0"/>
              <a:t>xót</a:t>
            </a:r>
            <a:endParaRPr lang="en-US" sz="4800" dirty="0" smtClean="0"/>
          </a:p>
          <a:p>
            <a:pPr marL="685800" indent="-685800">
              <a:buFontTx/>
              <a:buChar char="-"/>
            </a:pPr>
            <a:r>
              <a:rPr lang="en-US" sz="4800" dirty="0" err="1" smtClean="0"/>
              <a:t>Lá</a:t>
            </a:r>
            <a:r>
              <a:rPr lang="en-US" sz="4800" dirty="0" smtClean="0"/>
              <a:t> </a:t>
            </a:r>
            <a:r>
              <a:rPr lang="en-US" sz="4800" dirty="0" err="1" smtClean="0"/>
              <a:t>lành</a:t>
            </a:r>
            <a:r>
              <a:rPr lang="en-US" sz="4800" dirty="0" smtClean="0"/>
              <a:t> </a:t>
            </a:r>
            <a:r>
              <a:rPr lang="en-US" sz="4800" dirty="0" err="1" smtClean="0"/>
              <a:t>đùm</a:t>
            </a:r>
            <a:r>
              <a:rPr lang="en-US" sz="4800" dirty="0" smtClean="0"/>
              <a:t> </a:t>
            </a:r>
            <a:r>
              <a:rPr lang="en-US" sz="4800" dirty="0" err="1" smtClean="0"/>
              <a:t>lá</a:t>
            </a:r>
            <a:r>
              <a:rPr lang="en-US" sz="4800" dirty="0" smtClean="0"/>
              <a:t> </a:t>
            </a:r>
            <a:r>
              <a:rPr lang="en-US" sz="4800" dirty="0" err="1" smtClean="0"/>
              <a:t>rách</a:t>
            </a:r>
            <a:endParaRPr lang="en-US" sz="4800" dirty="0" smtClean="0"/>
          </a:p>
          <a:p>
            <a:pPr marL="685800" indent="-685800">
              <a:buFontTx/>
              <a:buChar char="-"/>
            </a:pPr>
            <a:r>
              <a:rPr lang="en-US" sz="4800" dirty="0" err="1" smtClean="0"/>
              <a:t>Thương</a:t>
            </a:r>
            <a:r>
              <a:rPr lang="en-US" sz="4800" dirty="0" smtClean="0"/>
              <a:t> </a:t>
            </a:r>
            <a:r>
              <a:rPr lang="en-US" sz="4800" dirty="0" err="1" smtClean="0"/>
              <a:t>người</a:t>
            </a:r>
            <a:r>
              <a:rPr lang="en-US" sz="4800" dirty="0" smtClean="0"/>
              <a:t> </a:t>
            </a:r>
            <a:r>
              <a:rPr lang="en-US" sz="4800" dirty="0" err="1" smtClean="0"/>
              <a:t>như</a:t>
            </a:r>
            <a:r>
              <a:rPr lang="en-US" sz="4800" dirty="0" smtClean="0"/>
              <a:t> thể </a:t>
            </a:r>
            <a:r>
              <a:rPr lang="en-US" sz="4800" dirty="0" err="1" smtClean="0"/>
              <a:t>thương</a:t>
            </a:r>
            <a:r>
              <a:rPr lang="en-US" sz="4800" dirty="0" smtClean="0"/>
              <a:t> </a:t>
            </a:r>
            <a:r>
              <a:rPr lang="en-US" sz="4800" dirty="0" err="1" smtClean="0"/>
              <a:t>thân</a:t>
            </a:r>
            <a:endParaRPr lang="en-US" sz="4800" dirty="0" smtClean="0"/>
          </a:p>
          <a:p>
            <a:pPr marL="685800" indent="-685800">
              <a:buFontTx/>
              <a:buChar char="-"/>
            </a:pPr>
            <a:r>
              <a:rPr lang="en-US" sz="4800" dirty="0" err="1" smtClean="0"/>
              <a:t>Bầu</a:t>
            </a:r>
            <a:r>
              <a:rPr lang="en-US" sz="4800" dirty="0" smtClean="0"/>
              <a:t> </a:t>
            </a:r>
            <a:r>
              <a:rPr lang="en-US" sz="4800" dirty="0" err="1" smtClean="0"/>
              <a:t>ơi</a:t>
            </a:r>
            <a:r>
              <a:rPr lang="en-US" sz="4800" dirty="0" smtClean="0"/>
              <a:t> </a:t>
            </a:r>
            <a:r>
              <a:rPr lang="en-US" sz="4800" dirty="0" err="1" smtClean="0"/>
              <a:t>thương</a:t>
            </a:r>
            <a:r>
              <a:rPr lang="en-US" sz="4800" dirty="0" smtClean="0"/>
              <a:t> </a:t>
            </a:r>
            <a:r>
              <a:rPr lang="en-US" sz="4800" dirty="0" err="1" smtClean="0"/>
              <a:t>lấy</a:t>
            </a:r>
            <a:r>
              <a:rPr lang="en-US" sz="4800" dirty="0" smtClean="0"/>
              <a:t> </a:t>
            </a:r>
            <a:r>
              <a:rPr lang="en-US" sz="4800" dirty="0" err="1" smtClean="0"/>
              <a:t>bí</a:t>
            </a:r>
            <a:r>
              <a:rPr lang="en-US" sz="4800" dirty="0" smtClean="0"/>
              <a:t> </a:t>
            </a:r>
            <a:r>
              <a:rPr lang="en-US" sz="4800" dirty="0" err="1" smtClean="0"/>
              <a:t>cùng</a:t>
            </a:r>
            <a:r>
              <a:rPr lang="en-US" sz="4800" dirty="0" smtClean="0"/>
              <a:t>…</a:t>
            </a:r>
          </a:p>
          <a:p>
            <a:pPr marL="685800" indent="-685800">
              <a:buFontTx/>
              <a:buChar char="-"/>
            </a:pPr>
            <a:r>
              <a:rPr lang="en-US" sz="4800" dirty="0" err="1" smtClean="0"/>
              <a:t>Nhiễu</a:t>
            </a:r>
            <a:r>
              <a:rPr lang="en-US" sz="4800" dirty="0" smtClean="0"/>
              <a:t> </a:t>
            </a:r>
            <a:r>
              <a:rPr lang="en-US" sz="4800" dirty="0" err="1" smtClean="0"/>
              <a:t>điều</a:t>
            </a:r>
            <a:r>
              <a:rPr lang="en-US" sz="4800" dirty="0" smtClean="0"/>
              <a:t> </a:t>
            </a:r>
            <a:r>
              <a:rPr lang="en-US" sz="4800" dirty="0" err="1" smtClean="0"/>
              <a:t>phủ</a:t>
            </a:r>
            <a:r>
              <a:rPr lang="en-US" sz="4800" dirty="0" smtClean="0"/>
              <a:t> </a:t>
            </a:r>
            <a:r>
              <a:rPr lang="en-US" sz="4800" dirty="0" err="1" smtClean="0"/>
              <a:t>lấy</a:t>
            </a:r>
            <a:r>
              <a:rPr lang="en-US" sz="4800" dirty="0" smtClean="0"/>
              <a:t> </a:t>
            </a:r>
            <a:r>
              <a:rPr lang="en-US" sz="4800" dirty="0" err="1" smtClean="0"/>
              <a:t>giá</a:t>
            </a:r>
            <a:r>
              <a:rPr lang="en-US" sz="4800" dirty="0" smtClean="0"/>
              <a:t> </a:t>
            </a:r>
            <a:r>
              <a:rPr lang="en-US" sz="4800" dirty="0" err="1" smtClean="0"/>
              <a:t>gương</a:t>
            </a:r>
            <a:r>
              <a:rPr lang="en-US" sz="4800" dirty="0" smtClean="0"/>
              <a:t>…</a:t>
            </a:r>
          </a:p>
          <a:p>
            <a:pPr marL="685800" indent="-685800">
              <a:buFontTx/>
              <a:buChar char="-"/>
            </a:pPr>
            <a:r>
              <a:rPr lang="en-US" sz="4800" dirty="0" err="1" smtClean="0"/>
              <a:t>Máu</a:t>
            </a:r>
            <a:r>
              <a:rPr lang="en-US" sz="4800" dirty="0" smtClean="0"/>
              <a:t> </a:t>
            </a:r>
            <a:r>
              <a:rPr lang="en-US" sz="4800" dirty="0" err="1" smtClean="0"/>
              <a:t>chảy</a:t>
            </a:r>
            <a:r>
              <a:rPr lang="en-US" sz="4800" dirty="0" smtClean="0"/>
              <a:t> </a:t>
            </a:r>
            <a:r>
              <a:rPr lang="en-US" sz="4800" dirty="0" err="1" smtClean="0"/>
              <a:t>ruột</a:t>
            </a:r>
            <a:r>
              <a:rPr lang="en-US" sz="4800" dirty="0" smtClean="0"/>
              <a:t> </a:t>
            </a:r>
            <a:r>
              <a:rPr lang="en-US" sz="4800" dirty="0" err="1" smtClean="0"/>
              <a:t>mềm</a:t>
            </a:r>
            <a:endParaRPr lang="en-US" sz="4800" dirty="0" smtClean="0"/>
          </a:p>
          <a:p>
            <a:pPr marL="685800" indent="-685800">
              <a:buFontTx/>
              <a:buChar char="-"/>
            </a:pPr>
            <a:r>
              <a:rPr lang="en-US" sz="4800" dirty="0" err="1" smtClean="0"/>
              <a:t>Chị</a:t>
            </a:r>
            <a:r>
              <a:rPr lang="en-US" sz="4800" dirty="0" smtClean="0"/>
              <a:t> </a:t>
            </a:r>
            <a:r>
              <a:rPr lang="en-US" sz="4800" dirty="0" err="1" smtClean="0"/>
              <a:t>ngã</a:t>
            </a:r>
            <a:r>
              <a:rPr lang="en-US" sz="4800" dirty="0" smtClean="0"/>
              <a:t>, </a:t>
            </a:r>
            <a:r>
              <a:rPr lang="en-US" sz="4800" dirty="0" err="1" smtClean="0"/>
              <a:t>em</a:t>
            </a:r>
            <a:r>
              <a:rPr lang="en-US" sz="4800" dirty="0" smtClean="0"/>
              <a:t> </a:t>
            </a:r>
            <a:r>
              <a:rPr lang="en-US" sz="4800" dirty="0" err="1" smtClean="0"/>
              <a:t>nâng</a:t>
            </a:r>
            <a:endParaRPr lang="en-US" sz="4800" dirty="0" smtClean="0"/>
          </a:p>
          <a:p>
            <a:pPr marL="685800" indent="-685800">
              <a:buFontTx/>
              <a:buChar char="-"/>
            </a:pPr>
            <a:r>
              <a:rPr lang="en-US" sz="4800" dirty="0" err="1" smtClean="0"/>
              <a:t>Một</a:t>
            </a:r>
            <a:r>
              <a:rPr lang="en-US" sz="4800" dirty="0" smtClean="0"/>
              <a:t> </a:t>
            </a:r>
            <a:r>
              <a:rPr lang="en-US" sz="4800" dirty="0" err="1" smtClean="0"/>
              <a:t>giọt</a:t>
            </a:r>
            <a:r>
              <a:rPr lang="en-US" sz="4800" dirty="0" smtClean="0"/>
              <a:t> </a:t>
            </a:r>
            <a:r>
              <a:rPr lang="en-US" sz="4800" dirty="0" err="1" smtClean="0"/>
              <a:t>máu</a:t>
            </a:r>
            <a:r>
              <a:rPr lang="en-US" sz="4800" dirty="0" smtClean="0"/>
              <a:t> </a:t>
            </a:r>
            <a:r>
              <a:rPr lang="en-US" sz="4800" dirty="0" err="1" smtClean="0"/>
              <a:t>đào</a:t>
            </a:r>
            <a:r>
              <a:rPr lang="en-US" sz="4800" dirty="0" smtClean="0"/>
              <a:t> </a:t>
            </a:r>
            <a:r>
              <a:rPr lang="en-US" sz="4800" dirty="0" err="1" smtClean="0"/>
              <a:t>hơn</a:t>
            </a:r>
            <a:r>
              <a:rPr lang="en-US" sz="4800" dirty="0" smtClean="0"/>
              <a:t> </a:t>
            </a:r>
            <a:r>
              <a:rPr lang="en-US" sz="4800" dirty="0" err="1" smtClean="0"/>
              <a:t>ao</a:t>
            </a:r>
            <a:r>
              <a:rPr lang="en-US" sz="4800" dirty="0" smtClean="0"/>
              <a:t> </a:t>
            </a:r>
            <a:r>
              <a:rPr lang="en-US" sz="4800" dirty="0" err="1" smtClean="0"/>
              <a:t>nước</a:t>
            </a:r>
            <a:r>
              <a:rPr lang="en-US" sz="4800" dirty="0" smtClean="0"/>
              <a:t> </a:t>
            </a:r>
            <a:r>
              <a:rPr lang="en-US" sz="4800" dirty="0" err="1" smtClean="0"/>
              <a:t>lã</a:t>
            </a:r>
            <a:endParaRPr lang="en-US" sz="4800" dirty="0" smtClean="0"/>
          </a:p>
          <a:p>
            <a:pPr marL="685800" indent="-685800">
              <a:buFontTx/>
              <a:buChar char="-"/>
            </a:pPr>
            <a:r>
              <a:rPr lang="en-US" sz="4800" dirty="0" err="1" smtClean="0"/>
              <a:t>Nhường</a:t>
            </a:r>
            <a:r>
              <a:rPr lang="en-US" sz="4800" dirty="0" smtClean="0"/>
              <a:t> </a:t>
            </a:r>
            <a:r>
              <a:rPr lang="en-US" sz="4800" dirty="0" err="1" smtClean="0"/>
              <a:t>cơm</a:t>
            </a:r>
            <a:r>
              <a:rPr lang="en-US" sz="4800" dirty="0" smtClean="0"/>
              <a:t> </a:t>
            </a:r>
            <a:r>
              <a:rPr lang="en-US" sz="4800" dirty="0" err="1" smtClean="0"/>
              <a:t>sẻ</a:t>
            </a:r>
            <a:r>
              <a:rPr lang="en-US" sz="4800" dirty="0" smtClean="0"/>
              <a:t> </a:t>
            </a:r>
            <a:r>
              <a:rPr lang="en-US" sz="4800" dirty="0" err="1" smtClean="0"/>
              <a:t>áo</a:t>
            </a:r>
            <a:endParaRPr lang="en-US" sz="4800" dirty="0" smtClean="0"/>
          </a:p>
          <a:p>
            <a:pPr marL="685800" indent="-685800">
              <a:buFontTx/>
              <a:buChar char="-"/>
            </a:pPr>
            <a:r>
              <a:rPr lang="en-US" sz="4800" dirty="0" err="1" smtClean="0"/>
              <a:t>Một</a:t>
            </a:r>
            <a:r>
              <a:rPr lang="en-US" sz="4800" dirty="0" smtClean="0"/>
              <a:t> </a:t>
            </a:r>
            <a:r>
              <a:rPr lang="en-US" sz="4800" dirty="0" err="1" smtClean="0"/>
              <a:t>miếng</a:t>
            </a:r>
            <a:r>
              <a:rPr lang="en-US" sz="4800" dirty="0" smtClean="0"/>
              <a:t> </a:t>
            </a:r>
            <a:r>
              <a:rPr lang="en-US" sz="4800" dirty="0" err="1" smtClean="0"/>
              <a:t>khi</a:t>
            </a:r>
            <a:r>
              <a:rPr lang="en-US" sz="4800" dirty="0" smtClean="0"/>
              <a:t> </a:t>
            </a:r>
            <a:r>
              <a:rPr lang="en-US" sz="4800" dirty="0" err="1" smtClean="0"/>
              <a:t>đói</a:t>
            </a:r>
            <a:r>
              <a:rPr lang="en-US" sz="4800" dirty="0" smtClean="0"/>
              <a:t> </a:t>
            </a:r>
            <a:r>
              <a:rPr lang="en-US" sz="4800" dirty="0" err="1" smtClean="0"/>
              <a:t>bằng</a:t>
            </a:r>
            <a:r>
              <a:rPr lang="en-US" sz="4800" dirty="0" smtClean="0"/>
              <a:t> </a:t>
            </a:r>
            <a:r>
              <a:rPr lang="en-US" sz="4800" dirty="0" err="1" smtClean="0"/>
              <a:t>một</a:t>
            </a:r>
            <a:r>
              <a:rPr lang="en-US" sz="4800" dirty="0" smtClean="0"/>
              <a:t> </a:t>
            </a:r>
            <a:r>
              <a:rPr lang="en-US" sz="4800" dirty="0" err="1" smtClean="0"/>
              <a:t>gói</a:t>
            </a:r>
            <a:r>
              <a:rPr lang="en-US" sz="4800" dirty="0" smtClean="0"/>
              <a:t> </a:t>
            </a:r>
            <a:r>
              <a:rPr lang="en-US" sz="4800" dirty="0" err="1" smtClean="0"/>
              <a:t>khi</a:t>
            </a:r>
            <a:r>
              <a:rPr lang="en-US" sz="4800" dirty="0" smtClean="0"/>
              <a:t> no</a:t>
            </a:r>
            <a:endParaRPr lang="en-US" sz="4800" dirty="0"/>
          </a:p>
        </p:txBody>
      </p:sp>
    </p:spTree>
    <p:extLst>
      <p:ext uri="{BB962C8B-B14F-4D97-AF65-F5344CB8AC3E}">
        <p14:creationId xmlns:p14="http://schemas.microsoft.com/office/powerpoint/2010/main" val="193187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9775128"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9481304" y="4136568"/>
            <a:ext cx="7777996" cy="6150432"/>
          </a:xfrm>
          <a:prstGeom prst="rect">
            <a:avLst/>
          </a:prstGeom>
        </p:spPr>
      </p:pic>
      <p:sp>
        <p:nvSpPr>
          <p:cNvPr id="5" name="TextBox 5"/>
          <p:cNvSpPr txBox="1"/>
          <p:nvPr/>
        </p:nvSpPr>
        <p:spPr>
          <a:xfrm>
            <a:off x="2677148" y="3880220"/>
            <a:ext cx="9840671" cy="1390702"/>
          </a:xfrm>
          <a:prstGeom prst="rect">
            <a:avLst/>
          </a:prstGeom>
        </p:spPr>
        <p:txBody>
          <a:bodyPr lIns="0" tIns="0" rIns="0" bIns="0" rtlCol="0" anchor="t">
            <a:spAutoFit/>
          </a:bodyPr>
          <a:lstStyle/>
          <a:p>
            <a:pPr marL="0" lvl="0" indent="0" algn="ctr">
              <a:lnSpc>
                <a:spcPts val="12000"/>
              </a:lnSpc>
              <a:spcBef>
                <a:spcPct val="0"/>
              </a:spcBef>
            </a:pPr>
            <a:r>
              <a:rPr lang="vi-VN" sz="7200" b="1" u="none" dirty="0" smtClean="0">
                <a:solidFill>
                  <a:srgbClr val="7B211E"/>
                </a:solidFill>
              </a:rPr>
              <a:t>KHÁM PHÁ</a:t>
            </a:r>
            <a:endParaRPr lang="en-US" sz="7200" b="1" u="none" dirty="0">
              <a:solidFill>
                <a:srgbClr val="7B211E"/>
              </a:solidFill>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666994" y="6612327"/>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615741" y="3115564"/>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3787503" y="5507853"/>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3756206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pic>
        <p:nvPicPr>
          <p:cNvPr id="23"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334333" y="6182155"/>
            <a:ext cx="2733843" cy="4057632"/>
          </a:xfrm>
          <a:prstGeom prst="rect">
            <a:avLst/>
          </a:prstGeom>
        </p:spPr>
      </p:pic>
      <p:sp>
        <p:nvSpPr>
          <p:cNvPr id="24" name="TextBox 16"/>
          <p:cNvSpPr txBox="1"/>
          <p:nvPr/>
        </p:nvSpPr>
        <p:spPr>
          <a:xfrm>
            <a:off x="2914520" y="635484"/>
            <a:ext cx="12554080" cy="1769715"/>
          </a:xfrm>
          <a:prstGeom prst="rect">
            <a:avLst/>
          </a:prstGeom>
        </p:spPr>
        <p:txBody>
          <a:bodyPr wrap="square" lIns="0" tIns="0" rIns="0" bIns="0" rtlCol="0" anchor="t">
            <a:spAutoFit/>
          </a:bodyPr>
          <a:lstStyle/>
          <a:p>
            <a:pPr lvl="0" algn="just">
              <a:lnSpc>
                <a:spcPct val="125000"/>
              </a:lnSpc>
              <a:spcBef>
                <a:spcPct val="0"/>
              </a:spcBef>
            </a:pPr>
            <a:r>
              <a:rPr lang="en-US" sz="4600" b="1" dirty="0">
                <a:latin typeface="Arial" panose="020B0604020202020204" pitchFamily="34" charset="0"/>
                <a:cs typeface="Arial" panose="020B0604020202020204" pitchFamily="34" charset="0"/>
              </a:rPr>
              <a:t>1. </a:t>
            </a:r>
            <a:r>
              <a:rPr lang="en-US" sz="4600" b="1" dirty="0" err="1">
                <a:latin typeface="Arial" panose="020B0604020202020204" pitchFamily="34" charset="0"/>
                <a:cs typeface="Arial" panose="020B0604020202020204" pitchFamily="34" charset="0"/>
              </a:rPr>
              <a:t>B</a:t>
            </a:r>
            <a:r>
              <a:rPr lang="en-US" sz="4600" b="1" dirty="0" err="1" smtClean="0">
                <a:latin typeface="Arial" panose="020B0604020202020204" pitchFamily="34" charset="0"/>
                <a:cs typeface="Arial" panose="020B0604020202020204" pitchFamily="34" charset="0"/>
              </a:rPr>
              <a:t>iểu</a:t>
            </a:r>
            <a:r>
              <a:rPr lang="en-US" sz="4600" b="1" dirty="0" smtClean="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hiện</a:t>
            </a:r>
            <a:r>
              <a:rPr lang="en-US" sz="4600" b="1" dirty="0">
                <a:latin typeface="Arial" panose="020B0604020202020204" pitchFamily="34" charset="0"/>
                <a:cs typeface="Arial" panose="020B0604020202020204" pitchFamily="34" charset="0"/>
              </a:rPr>
              <a:t> của </a:t>
            </a:r>
            <a:r>
              <a:rPr lang="en-US" sz="4600" b="1" dirty="0" err="1">
                <a:latin typeface="Arial" panose="020B0604020202020204" pitchFamily="34" charset="0"/>
                <a:cs typeface="Arial" panose="020B0604020202020204" pitchFamily="34" charset="0"/>
              </a:rPr>
              <a:t>quan</a:t>
            </a:r>
            <a:r>
              <a:rPr lang="en-US" sz="4600" b="1" dirty="0">
                <a:latin typeface="Arial" panose="020B0604020202020204" pitchFamily="34" charset="0"/>
                <a:cs typeface="Arial" panose="020B0604020202020204" pitchFamily="34" charset="0"/>
              </a:rPr>
              <a:t> tâm, cảm </a:t>
            </a:r>
            <a:r>
              <a:rPr lang="en-US" sz="4600" b="1" dirty="0" err="1">
                <a:latin typeface="Arial" panose="020B0604020202020204" pitchFamily="34" charset="0"/>
                <a:cs typeface="Arial" panose="020B0604020202020204" pitchFamily="34" charset="0"/>
              </a:rPr>
              <a:t>thông</a:t>
            </a:r>
            <a:r>
              <a:rPr lang="en-US" sz="4600" b="1" dirty="0">
                <a:latin typeface="Arial" panose="020B0604020202020204" pitchFamily="34" charset="0"/>
                <a:cs typeface="Arial" panose="020B0604020202020204" pitchFamily="34" charset="0"/>
              </a:rPr>
              <a:t> </a:t>
            </a:r>
            <a:r>
              <a:rPr lang="en-US" sz="4600" b="1" dirty="0" err="1">
                <a:latin typeface="Arial" panose="020B0604020202020204" pitchFamily="34" charset="0"/>
                <a:cs typeface="Arial" panose="020B0604020202020204" pitchFamily="34" charset="0"/>
              </a:rPr>
              <a:t>và</a:t>
            </a:r>
            <a:r>
              <a:rPr lang="en-US" sz="4600" b="1" dirty="0">
                <a:latin typeface="Arial" panose="020B0604020202020204" pitchFamily="34" charset="0"/>
                <a:cs typeface="Arial" panose="020B0604020202020204" pitchFamily="34" charset="0"/>
              </a:rPr>
              <a:t> chia </a:t>
            </a:r>
            <a:r>
              <a:rPr lang="en-US" sz="4600" b="1" dirty="0" err="1">
                <a:latin typeface="Arial" panose="020B0604020202020204" pitchFamily="34" charset="0"/>
                <a:cs typeface="Arial" panose="020B0604020202020204" pitchFamily="34" charset="0"/>
              </a:rPr>
              <a:t>sẻ</a:t>
            </a:r>
            <a:endParaRPr lang="en-US" sz="4600" b="1" u="none" dirty="0">
              <a:latin typeface="Arial" panose="020B0604020202020204" pitchFamily="34" charset="0"/>
              <a:cs typeface="Arial" panose="020B0604020202020204" pitchFamily="34" charset="0"/>
            </a:endParaRPr>
          </a:p>
        </p:txBody>
      </p:sp>
      <p:sp>
        <p:nvSpPr>
          <p:cNvPr id="25" name="Rectangle 24"/>
          <p:cNvSpPr/>
          <p:nvPr/>
        </p:nvSpPr>
        <p:spPr>
          <a:xfrm>
            <a:off x="1409193" y="2226088"/>
            <a:ext cx="15316538"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2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2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FF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Chiếc</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băng</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gạc</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trái</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tim</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tan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vỡ</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200" dirty="0" smtClean="0">
                <a:solidFill>
                  <a:srgbClr val="FF0000"/>
                </a:solidFill>
                <a:latin typeface="Arial" panose="020B0604020202020204" pitchFamily="34" charset="0"/>
                <a:ea typeface="Calibri" panose="020F0502020204030204" pitchFamily="34" charset="0"/>
                <a:cs typeface="Arial" panose="020B0604020202020204" pitchFamily="34" charset="0"/>
              </a:rPr>
              <a:t>, quan sát bức tranh dưới đây</a:t>
            </a:r>
            <a:r>
              <a:rPr lang="vi-VN" sz="4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dirty="0" smtClean="0">
                <a:solidFill>
                  <a:srgbClr val="FF0000"/>
                </a:solidFill>
                <a:latin typeface="Arial" panose="020B0604020202020204" pitchFamily="34" charset="0"/>
                <a:ea typeface="Calibri" panose="020F0502020204030204" pitchFamily="34" charset="0"/>
                <a:cs typeface="Arial" panose="020B0604020202020204" pitchFamily="34" charset="0"/>
              </a:rPr>
              <a:t>SGK </a:t>
            </a:r>
            <a:r>
              <a:rPr lang="fr-FR" sz="4200" dirty="0">
                <a:solidFill>
                  <a:srgbClr val="FF0000"/>
                </a:solidFill>
                <a:latin typeface="Arial" panose="020B0604020202020204" pitchFamily="34" charset="0"/>
                <a:ea typeface="Calibri" panose="020F0502020204030204" pitchFamily="34" charset="0"/>
                <a:cs typeface="Arial" panose="020B0604020202020204" pitchFamily="34" charset="0"/>
              </a:rPr>
              <a:t>tr.10, </a:t>
            </a:r>
            <a:r>
              <a:rPr lang="fr-FR" sz="4200" dirty="0" smtClean="0">
                <a:solidFill>
                  <a:srgbClr val="FF0000"/>
                </a:solidFill>
                <a:latin typeface="Arial" panose="020B0604020202020204" pitchFamily="34" charset="0"/>
                <a:ea typeface="Calibri" panose="020F0502020204030204" pitchFamily="34" charset="0"/>
                <a:cs typeface="Arial" panose="020B0604020202020204" pitchFamily="34" charset="0"/>
              </a:rPr>
              <a:t>11</a:t>
            </a:r>
            <a:r>
              <a:rPr lang="vi-VN" sz="42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dirty="0">
              <a:solidFill>
                <a:srgbClr val="FF0000"/>
              </a:solidFill>
              <a:latin typeface="Arial" panose="020B0604020202020204" pitchFamily="34" charset="0"/>
              <a:cs typeface="Arial" panose="020B0604020202020204" pitchFamily="34" charset="0"/>
            </a:endParaRPr>
          </a:p>
        </p:txBody>
      </p:sp>
      <p:pic>
        <p:nvPicPr>
          <p:cNvPr id="26" name="Picture 25"/>
          <p:cNvPicPr/>
          <p:nvPr/>
        </p:nvPicPr>
        <p:blipFill>
          <a:blip r:embed="rId23" cstate="print">
            <a:extLst>
              <a:ext uri="{28A0092B-C50C-407E-A947-70E740481C1C}">
                <a14:useLocalDpi xmlns:a14="http://schemas.microsoft.com/office/drawing/2010/main" val="0"/>
              </a:ext>
            </a:extLst>
          </a:blip>
          <a:stretch>
            <a:fillRect/>
          </a:stretch>
        </p:blipFill>
        <p:spPr>
          <a:xfrm>
            <a:off x="2283099" y="4150830"/>
            <a:ext cx="13568726" cy="5609595"/>
          </a:xfrm>
          <a:prstGeom prst="rect">
            <a:avLst/>
          </a:prstGeom>
        </p:spPr>
      </p:pic>
    </p:spTree>
    <p:extLst>
      <p:ext uri="{BB962C8B-B14F-4D97-AF65-F5344CB8AC3E}">
        <p14:creationId xmlns:p14="http://schemas.microsoft.com/office/powerpoint/2010/main" val="33402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25" name="Rectangle 24"/>
          <p:cNvSpPr/>
          <p:nvPr/>
        </p:nvSpPr>
        <p:spPr>
          <a:xfrm>
            <a:off x="9199727" y="2534636"/>
            <a:ext cx="5982207" cy="1061829"/>
          </a:xfrm>
          <a:prstGeom prst="rect">
            <a:avLst/>
          </a:prstGeom>
        </p:spPr>
        <p:txBody>
          <a:bodyPr wrap="square">
            <a:spAutoFit/>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THẢO LUẬN CẶP ĐÔI</a:t>
            </a:r>
            <a:endParaRPr lang="en-US" sz="42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43000" y="3064126"/>
            <a:ext cx="5829803" cy="6210300"/>
          </a:xfrm>
          <a:prstGeom prst="rect">
            <a:avLst/>
          </a:prstGeom>
        </p:spPr>
      </p:pic>
      <p:sp>
        <p:nvSpPr>
          <p:cNvPr id="3" name="Rectangle 2"/>
          <p:cNvSpPr/>
          <p:nvPr/>
        </p:nvSpPr>
        <p:spPr>
          <a:xfrm>
            <a:off x="6972803" y="3728574"/>
            <a:ext cx="9906000" cy="5824671"/>
          </a:xfrm>
          <a:prstGeom prst="rect">
            <a:avLst/>
          </a:prstGeom>
        </p:spPr>
        <p:txBody>
          <a:bodyPr wrap="square">
            <a:spAutoFit/>
          </a:bodyPr>
          <a:lstStyle/>
          <a:p>
            <a:pPr marL="514350" indent="-514350" algn="just">
              <a:lnSpc>
                <a:spcPct val="175000"/>
              </a:lnSpc>
              <a:spcBef>
                <a:spcPts val="300"/>
              </a:spcBef>
              <a:spcAft>
                <a:spcPts val="300"/>
              </a:spcAft>
              <a:buAutoNum type="alphaLcPeriod"/>
            </a:pP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Chiếc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băng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tim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tan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vỡ</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bức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500" dirty="0" smtClean="0">
              <a:latin typeface="Arial" panose="020B0604020202020204" pitchFamily="34" charset="0"/>
              <a:ea typeface="Calibri" panose="020F0502020204030204" pitchFamily="34" charset="0"/>
              <a:cs typeface="Arial" panose="020B0604020202020204" pitchFamily="34" charset="0"/>
            </a:endParaRPr>
          </a:p>
          <a:p>
            <a:pPr marL="514350" indent="-514350" algn="just">
              <a:lnSpc>
                <a:spcPct val="175000"/>
              </a:lnSpc>
              <a:spcBef>
                <a:spcPts val="300"/>
              </a:spcBef>
              <a:spcAft>
                <a:spcPts val="300"/>
              </a:spcAft>
              <a:buAutoNum type="alphaLcPeriod"/>
            </a:pPr>
            <a:r>
              <a:rPr lang="fr-FR" sz="3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bức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chưa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7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661092" y="-835239"/>
            <a:ext cx="2774318" cy="2823734"/>
          </a:xfrm>
          <a:prstGeom prst="rect">
            <a:avLst/>
          </a:prstGeom>
        </p:spPr>
      </p:pic>
      <p:grpSp>
        <p:nvGrpSpPr>
          <p:cNvPr id="10" name="Group 4"/>
          <p:cNvGrpSpPr/>
          <p:nvPr/>
        </p:nvGrpSpPr>
        <p:grpSpPr>
          <a:xfrm>
            <a:off x="726067" y="419100"/>
            <a:ext cx="16682790" cy="9601200"/>
            <a:chOff x="0" y="0"/>
            <a:chExt cx="26093395" cy="4159309"/>
          </a:xfrm>
        </p:grpSpPr>
        <p:sp>
          <p:nvSpPr>
            <p:cNvPr id="12" name="Freeform 5"/>
            <p:cNvSpPr/>
            <p:nvPr/>
          </p:nvSpPr>
          <p:spPr>
            <a:xfrm>
              <a:off x="0" y="0"/>
              <a:ext cx="26093396" cy="4159309"/>
            </a:xfrm>
            <a:custGeom>
              <a:avLst/>
              <a:gdLst/>
              <a:ahLst/>
              <a:cxnLst/>
              <a:rect l="l" t="t" r="r" b="b"/>
              <a:pathLst>
                <a:path w="26093396" h="4159309">
                  <a:moveTo>
                    <a:pt x="25788595" y="0"/>
                  </a:moveTo>
                  <a:lnTo>
                    <a:pt x="304800" y="0"/>
                  </a:lnTo>
                  <a:cubicBezTo>
                    <a:pt x="135890" y="0"/>
                    <a:pt x="0" y="135890"/>
                    <a:pt x="0" y="304800"/>
                  </a:cubicBezTo>
                  <a:lnTo>
                    <a:pt x="0" y="3854509"/>
                  </a:lnTo>
                  <a:cubicBezTo>
                    <a:pt x="0" y="4023419"/>
                    <a:pt x="135890" y="4159309"/>
                    <a:pt x="304800" y="4159309"/>
                  </a:cubicBezTo>
                  <a:lnTo>
                    <a:pt x="25788595" y="4159309"/>
                  </a:lnTo>
                  <a:cubicBezTo>
                    <a:pt x="25957506" y="4159309"/>
                    <a:pt x="26093396" y="4023419"/>
                    <a:pt x="26093396" y="3854509"/>
                  </a:cubicBezTo>
                  <a:lnTo>
                    <a:pt x="26093396" y="304800"/>
                  </a:lnTo>
                  <a:cubicBezTo>
                    <a:pt x="26093396" y="135890"/>
                    <a:pt x="25957506" y="0"/>
                    <a:pt x="25788595" y="0"/>
                  </a:cubicBezTo>
                  <a:close/>
                </a:path>
              </a:pathLst>
            </a:custGeom>
            <a:solidFill>
              <a:srgbClr val="FFFFFF"/>
            </a:solidFill>
          </p:spPr>
        </p:sp>
      </p:grpSp>
      <p:pic>
        <p:nvPicPr>
          <p:cNvPr id="15"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508692" y="-682839"/>
            <a:ext cx="2774318" cy="2823734"/>
          </a:xfrm>
          <a:prstGeom prst="rect">
            <a:avLst/>
          </a:prstGeom>
        </p:spPr>
      </p:pic>
      <p:pic>
        <p:nvPicPr>
          <p:cNvPr id="1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1694911" y="107849"/>
            <a:ext cx="980647" cy="916905"/>
          </a:xfrm>
          <a:prstGeom prst="rect">
            <a:avLst/>
          </a:prstGeom>
        </p:spPr>
      </p:pic>
      <p:pic>
        <p:nvPicPr>
          <p:cNvPr id="20"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16387" y="-412421"/>
            <a:ext cx="2714405" cy="2571899"/>
          </a:xfrm>
          <a:prstGeom prst="rect">
            <a:avLst/>
          </a:prstGeom>
        </p:spPr>
      </p:pic>
      <p:pic>
        <p:nvPicPr>
          <p:cNvPr id="22"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646233" y="9214702"/>
            <a:ext cx="2574582" cy="842590"/>
          </a:xfrm>
          <a:prstGeom prst="rect">
            <a:avLst/>
          </a:prstGeom>
        </p:spPr>
      </p:pic>
      <p:sp>
        <p:nvSpPr>
          <p:cNvPr id="3" name="Rectangle 2"/>
          <p:cNvSpPr/>
          <p:nvPr/>
        </p:nvSpPr>
        <p:spPr>
          <a:xfrm>
            <a:off x="1220566" y="2318252"/>
            <a:ext cx="15695833" cy="5824671"/>
          </a:xfrm>
          <a:prstGeom prst="rect">
            <a:avLst/>
          </a:prstGeom>
        </p:spPr>
        <p:txBody>
          <a:bodyPr wrap="square">
            <a:spAutoFit/>
          </a:bodyPr>
          <a:lstStyle/>
          <a:p>
            <a:pPr marL="457200" indent="-457200" algn="just">
              <a:lnSpc>
                <a:spcPct val="175000"/>
              </a:lnSpc>
              <a:spcBef>
                <a:spcPts val="300"/>
              </a:spcBef>
              <a:spcAft>
                <a:spcPts val="300"/>
              </a:spcAft>
              <a:buFontTx/>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Chiếc</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băng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gạc</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tim</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tan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vỡ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75000"/>
              </a:lnSpc>
              <a:spcBef>
                <a:spcPts val="300"/>
              </a:spcBef>
              <a:spcAft>
                <a:spcPts val="300"/>
              </a:spcAft>
              <a:buFont typeface="Wingdings" panose="05000000000000000000" pitchFamily="2" charset="2"/>
              <a:buChar char="Ø"/>
            </a:pPr>
            <a:r>
              <a:rPr lang="vi-VN" sz="4200" dirty="0">
                <a:solidFill>
                  <a:srgbClr val="000000"/>
                </a:solidFill>
                <a:ea typeface="Calibri" panose="020F0502020204030204" pitchFamily="34" charset="0"/>
                <a:cs typeface="Arial" panose="020B0604020202020204" pitchFamily="34" charset="0"/>
              </a:rPr>
              <a:t>Mẹ bé Su-ri nấu món thịt hầm cho cô Xmit khi cô đang rất buồn vì con gái cô mới qua </a:t>
            </a:r>
            <a:r>
              <a:rPr lang="vi-VN" sz="4200" dirty="0" smtClean="0">
                <a:solidFill>
                  <a:srgbClr val="000000"/>
                </a:solidFill>
                <a:ea typeface="Calibri" panose="020F0502020204030204" pitchFamily="34" charset="0"/>
                <a:cs typeface="Arial" panose="020B0604020202020204" pitchFamily="34" charset="0"/>
              </a:rPr>
              <a:t>đời, </a:t>
            </a:r>
            <a:r>
              <a:rPr lang="vi-VN" sz="4200" dirty="0">
                <a:solidFill>
                  <a:srgbClr val="000000"/>
                </a:solidFill>
                <a:ea typeface="Calibri" panose="020F0502020204030204" pitchFamily="34" charset="0"/>
                <a:cs typeface="Arial" panose="020B0604020202020204" pitchFamily="34" charset="0"/>
              </a:rPr>
              <a:t>người mẹ và bé </a:t>
            </a:r>
            <a:r>
              <a:rPr lang="vi-VN" sz="4200" dirty="0" smtClean="0">
                <a:solidFill>
                  <a:srgbClr val="000000"/>
                </a:solidFill>
                <a:ea typeface="Calibri" panose="020F0502020204030204" pitchFamily="34" charset="0"/>
                <a:cs typeface="Arial" panose="020B0604020202020204" pitchFamily="34" charset="0"/>
              </a:rPr>
              <a:t>Su-</a:t>
            </a:r>
            <a:r>
              <a:rPr lang="en-US" sz="4200" dirty="0" err="1" smtClean="0">
                <a:solidFill>
                  <a:srgbClr val="000000"/>
                </a:solidFill>
                <a:ea typeface="Calibri" panose="020F0502020204030204" pitchFamily="34" charset="0"/>
                <a:cs typeface="Arial" panose="020B0604020202020204" pitchFamily="34" charset="0"/>
              </a:rPr>
              <a:t>ri</a:t>
            </a:r>
            <a:r>
              <a:rPr lang="vi-VN" sz="4200" dirty="0" smtClean="0">
                <a:solidFill>
                  <a:srgbClr val="000000"/>
                </a:solidFill>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muốn chăm sóc cho cô một thời gian.</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96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1979</Words>
  <Application>Microsoft Office PowerPoint</Application>
  <PresentationFormat>Custom</PresentationFormat>
  <Paragraphs>116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PCHOME</cp:lastModifiedBy>
  <cp:revision>30</cp:revision>
  <dcterms:created xsi:type="dcterms:W3CDTF">2006-08-16T00:00:00Z</dcterms:created>
  <dcterms:modified xsi:type="dcterms:W3CDTF">2024-10-10T00:57:28Z</dcterms:modified>
  <dc:identifier>DAEz_iZBoOU</dc:identifier>
</cp:coreProperties>
</file>