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9"/>
  </p:notesMasterIdLst>
  <p:sldIdLst>
    <p:sldId id="279" r:id="rId5"/>
    <p:sldId id="258" r:id="rId6"/>
    <p:sldId id="300" r:id="rId7"/>
    <p:sldId id="301" r:id="rId8"/>
    <p:sldId id="302" r:id="rId9"/>
    <p:sldId id="303" r:id="rId10"/>
    <p:sldId id="304" r:id="rId11"/>
    <p:sldId id="263" r:id="rId12"/>
    <p:sldId id="266" r:id="rId13"/>
    <p:sldId id="261" r:id="rId14"/>
    <p:sldId id="259" r:id="rId15"/>
    <p:sldId id="264" r:id="rId16"/>
    <p:sldId id="265" r:id="rId17"/>
    <p:sldId id="260" r:id="rId18"/>
    <p:sldId id="274" r:id="rId19"/>
    <p:sldId id="267" r:id="rId20"/>
    <p:sldId id="299" r:id="rId21"/>
    <p:sldId id="268" r:id="rId22"/>
    <p:sldId id="269" r:id="rId23"/>
    <p:sldId id="275" r:id="rId24"/>
    <p:sldId id="305" r:id="rId25"/>
    <p:sldId id="276" r:id="rId26"/>
    <p:sldId id="315" r:id="rId27"/>
    <p:sldId id="319" r:id="rId28"/>
    <p:sldId id="316" r:id="rId29"/>
    <p:sldId id="320" r:id="rId30"/>
    <p:sldId id="317" r:id="rId31"/>
    <p:sldId id="321" r:id="rId32"/>
    <p:sldId id="318" r:id="rId33"/>
    <p:sldId id="322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271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81" r:id="rId54"/>
    <p:sldId id="277" r:id="rId55"/>
    <p:sldId id="272" r:id="rId56"/>
    <p:sldId id="273" r:id="rId57"/>
    <p:sldId id="27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300"/>
            <p14:sldId id="301"/>
            <p14:sldId id="302"/>
            <p14:sldId id="303"/>
            <p14:sldId id="304"/>
            <p14:sldId id="263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305"/>
            <p14:sldId id="276"/>
            <p14:sldId id="315"/>
            <p14:sldId id="319"/>
            <p14:sldId id="316"/>
            <p14:sldId id="320"/>
            <p14:sldId id="317"/>
            <p14:sldId id="321"/>
            <p14:sldId id="318"/>
            <p14:sldId id="322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4DB"/>
    <a:srgbClr val="F7295A"/>
    <a:srgbClr val="CC0000"/>
    <a:srgbClr val="F47C56"/>
    <a:srgbClr val="EB257A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1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E6FF7-8FCF-43F6-8EC9-49CEF55AE56A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C3976-175A-4BC8-9F83-6083485F4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31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1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32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3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33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0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34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9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35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36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5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37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1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38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5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>
                <a:latin typeface="Times New Roman" panose="02020603050405020304" pitchFamily="18" charset="0"/>
              </a:rPr>
              <a:pPr/>
              <a:t>39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7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7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4436" y="694611"/>
            <a:ext cx="8081249" cy="57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512616" y="789710"/>
          <a:ext cx="11028220" cy="519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055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757055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3590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501087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33529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680703" y="886362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56364" y="3505201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92146" y="3560620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8109" y="3588329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92146" y="4959929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87079" y="5015386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96546" y="4987637"/>
            <a:ext cx="651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286353" y="1561639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356073" y="5146184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120572" y="2906852"/>
            <a:ext cx="62556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3631 L 0.00117 0.006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78035E-8 L -0.20963 0.268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5.78035E-8 L -0.44037 0.515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48555E-6 L -0.4582 -0.002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4971E-6 L -0.57513 -0.003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16185E-6 L -0.25 -0.430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-0.05411 L 0.13346 -0.5128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5723E-6 L 0.33112 -0.257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7341E-6 L 0.55 0.0212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4971E-6 L 0.82735 -0.2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1538515" y="5713291"/>
            <a:ext cx="99713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665435"/>
            <a:ext cx="11887200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protons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194767" cy="6214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420916" y="2148115"/>
          <a:ext cx="11509828" cy="2790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2017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21326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2148935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2134253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2301966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10100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708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1010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463505" y="1887898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416117" y="4588145"/>
            <a:ext cx="720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15" descr="viet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1179"/>
            <a:ext cx="5334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64000" y="397691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659" y="3251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2171" y="39914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0914" y="320765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91358" cy="6214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493858" y="697985"/>
            <a:ext cx="6769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774884" y="2112459"/>
          <a:ext cx="10749459" cy="35190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999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30598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31927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37250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6429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94211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80829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80829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80829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760370" y="997088"/>
          <a:ext cx="10671691" cy="2138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1599" y="322217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77829" y="3236685"/>
            <a:ext cx="696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7027" y="4020457"/>
            <a:ext cx="798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7088" y="487679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3600" y="4876797"/>
            <a:ext cx="58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485085" y="4071257"/>
            <a:ext cx="703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endParaRPr lang="en-US" dirty="0"/>
          </a:p>
        </p:txBody>
      </p:sp>
      <p:pic>
        <p:nvPicPr>
          <p:cNvPr id="17" name="Picture 15" descr="viet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1179"/>
            <a:ext cx="5334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91358" cy="6214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45486" cy="44729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567404" y="850679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3567676"/>
              </p:ext>
            </p:extLst>
          </p:nvPr>
        </p:nvGraphicFramePr>
        <p:xfrm>
          <a:off x="112625" y="-35169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058" y="1264999"/>
            <a:ext cx="9171709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597719" y="2255269"/>
            <a:ext cx="11594281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084"/>
            <a:ext cx="10091358" cy="6214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654490" y="691021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1501450-B420-492F-BED1-418B2B8E41EF}"/>
              </a:ext>
            </a:extLst>
          </p:cNvPr>
          <p:cNvSpPr/>
          <p:nvPr/>
        </p:nvSpPr>
        <p:spPr>
          <a:xfrm>
            <a:off x="944349" y="0"/>
            <a:ext cx="11247651" cy="64208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/>
          <a:p>
            <a:pPr marL="457189" indent="-457189">
              <a:lnSpc>
                <a:spcPct val="120000"/>
              </a:lnSpc>
              <a:spcBef>
                <a:spcPct val="2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Mỗi nguyên tố hoá học được biểu diễn bằng 1 kí hiệu </a:t>
            </a:r>
            <a:r>
              <a:rPr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</a:t>
            </a:r>
            <a:r>
              <a:rPr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3CEAFA1-496E-4DA9-A320-03C204AD3DBA}"/>
              </a:ext>
            </a:extLst>
          </p:cNvPr>
          <p:cNvSpPr txBox="1"/>
          <p:nvPr/>
        </p:nvSpPr>
        <p:spPr>
          <a:xfrm>
            <a:off x="2392015" y="1076369"/>
            <a:ext cx="7713785" cy="14527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Chữ cái đầu viết in hoa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Chữ </a:t>
            </a:r>
            <a:r>
              <a:rPr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sz="24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 thường và nhỏ hơn chữ đầu.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2D58749A-FEF2-411D-8D0D-5AF515DF4856}"/>
              </a:ext>
            </a:extLst>
          </p:cNvPr>
          <p:cNvSpPr/>
          <p:nvPr/>
        </p:nvSpPr>
        <p:spPr>
          <a:xfrm>
            <a:off x="222844" y="2375173"/>
            <a:ext cx="1625600" cy="749300"/>
          </a:xfrm>
          <a:prstGeom prst="wave">
            <a:avLst>
              <a:gd name="adj1" fmla="val 7551"/>
              <a:gd name="adj2" fmla="val 0"/>
            </a:avLst>
          </a:prstGeom>
          <a:noFill/>
          <a:ln w="9525">
            <a:noFill/>
          </a:ln>
        </p:spPr>
        <p:txBody>
          <a:bodyPr wrap="none" lIns="121917" tIns="60958" rIns="121917" bIns="60958" anchor="ctr" anchorCtr="0"/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dụ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74F499B-D8FE-4D4F-86F7-6F87BC9CD3A8}"/>
              </a:ext>
            </a:extLst>
          </p:cNvPr>
          <p:cNvSpPr txBox="1"/>
          <p:nvPr/>
        </p:nvSpPr>
        <p:spPr>
          <a:xfrm>
            <a:off x="1787430" y="2554791"/>
            <a:ext cx="4487877" cy="52764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tố Carbon là C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CB24E5E-A3C8-4C98-A814-82772CC8D882}"/>
              </a:ext>
            </a:extLst>
          </p:cNvPr>
          <p:cNvSpPr txBox="1"/>
          <p:nvPr/>
        </p:nvSpPr>
        <p:spPr>
          <a:xfrm>
            <a:off x="6707427" y="2499373"/>
            <a:ext cx="4763068" cy="52764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tố Calcium là Ca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D524695-B92A-4486-A4BD-8270B6CCD681}"/>
              </a:ext>
            </a:extLst>
          </p:cNvPr>
          <p:cNvSpPr txBox="1"/>
          <p:nvPr/>
        </p:nvSpPr>
        <p:spPr>
          <a:xfrm>
            <a:off x="868173" y="4235909"/>
            <a:ext cx="11323827" cy="52764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tố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Potassium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kalium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F</a:t>
            </a:r>
            <a:r>
              <a:rPr lang="fr-FR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e</a:t>
            </a:r>
            <a:r>
              <a:rPr lang="fr-FR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rrum</a:t>
            </a:r>
            <a:r>
              <a:rPr lang="fr-FR" alt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)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là Fe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B153B7B8-5ADE-4A64-939E-469307A0791F}"/>
              </a:ext>
            </a:extLst>
          </p:cNvPr>
          <p:cNvSpPr/>
          <p:nvPr/>
        </p:nvSpPr>
        <p:spPr>
          <a:xfrm>
            <a:off x="-570773" y="2866317"/>
            <a:ext cx="3251200" cy="812800"/>
          </a:xfrm>
          <a:prstGeom prst="irregularSeal1">
            <a:avLst/>
          </a:prstGeom>
          <a:noFill/>
          <a:ln w="9525">
            <a:noFill/>
          </a:ln>
        </p:spPr>
        <p:txBody>
          <a:bodyPr wrap="none" lIns="121917" tIns="60958" rIns="121917" bIns="60958" anchor="ctr" anchorCtr="0"/>
          <a:lstStyle/>
          <a:p>
            <a:pPr>
              <a:lnSpc>
                <a:spcPct val="120000"/>
              </a:lnSpc>
            </a:pPr>
            <a:r>
              <a:rPr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 ý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70CED4D-8A23-46E3-AD77-9A2804857BDE}"/>
              </a:ext>
            </a:extLst>
          </p:cNvPr>
          <p:cNvSpPr txBox="1"/>
          <p:nvPr/>
        </p:nvSpPr>
        <p:spPr>
          <a:xfrm>
            <a:off x="770022" y="3733637"/>
            <a:ext cx="10825164" cy="56630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hiệu hoá học lấy chữ cái đầu của tên nguyên tố theo </a:t>
            </a:r>
            <a:r>
              <a:rPr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sz="24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Latin </a:t>
            </a:r>
            <a:endParaRPr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EE0FFA2-9727-69F8-D42F-26A8AD08EB9C}"/>
              </a:ext>
            </a:extLst>
          </p:cNvPr>
          <p:cNvSpPr txBox="1"/>
          <p:nvPr/>
        </p:nvSpPr>
        <p:spPr>
          <a:xfrm>
            <a:off x="714604" y="4837503"/>
            <a:ext cx="10825164" cy="56630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B11FCF83-1958-332F-D455-77D60CAF291A}"/>
              </a:ext>
            </a:extLst>
          </p:cNvPr>
          <p:cNvSpPr txBox="1"/>
          <p:nvPr/>
        </p:nvSpPr>
        <p:spPr>
          <a:xfrm>
            <a:off x="1509956" y="5508948"/>
            <a:ext cx="6340817" cy="52764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- Muốn chỉ hai nguyên tử hydrogen viết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DCC41C93-8C1F-67B3-D657-086BC71D93B8}"/>
              </a:ext>
            </a:extLst>
          </p:cNvPr>
          <p:cNvSpPr txBox="1"/>
          <p:nvPr/>
        </p:nvSpPr>
        <p:spPr>
          <a:xfrm>
            <a:off x="7726598" y="5481238"/>
            <a:ext cx="1320800" cy="52764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2H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F3935BBA-BA61-DC55-1210-5914EBD3138B}"/>
              </a:ext>
            </a:extLst>
          </p:cNvPr>
          <p:cNvSpPr txBox="1"/>
          <p:nvPr/>
        </p:nvSpPr>
        <p:spPr>
          <a:xfrm>
            <a:off x="1509955" y="6008845"/>
            <a:ext cx="8467071" cy="52764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- Cách viết 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Ca có ý nghĩa 10 nguyên tử Calcium</a:t>
            </a:r>
          </a:p>
        </p:txBody>
      </p:sp>
      <p:grpSp>
        <p:nvGrpSpPr>
          <p:cNvPr id="7" name="Google Shape;600;p33">
            <a:extLst>
              <a:ext uri="{FF2B5EF4-FFF2-40B4-BE49-F238E27FC236}">
                <a16:creationId xmlns:a16="http://schemas.microsoft.com/office/drawing/2014/main" id="{8932879D-10B8-D256-3C31-B03013BF4D47}"/>
              </a:ext>
            </a:extLst>
          </p:cNvPr>
          <p:cNvGrpSpPr/>
          <p:nvPr/>
        </p:nvGrpSpPr>
        <p:grpSpPr>
          <a:xfrm>
            <a:off x="44572" y="1183894"/>
            <a:ext cx="1982144" cy="1004460"/>
            <a:chOff x="16962275" y="372175"/>
            <a:chExt cx="2739375" cy="1529525"/>
          </a:xfrm>
        </p:grpSpPr>
        <p:sp>
          <p:nvSpPr>
            <p:cNvPr id="18" name="Google Shape;601;p33">
              <a:extLst>
                <a:ext uri="{FF2B5EF4-FFF2-40B4-BE49-F238E27FC236}">
                  <a16:creationId xmlns:a16="http://schemas.microsoft.com/office/drawing/2014/main" id="{AACD92F1-9E1E-7494-0DD0-BB89CF7025CC}"/>
                </a:ext>
              </a:extLst>
            </p:cNvPr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Google Shape;602;p33">
              <a:extLst>
                <a:ext uri="{FF2B5EF4-FFF2-40B4-BE49-F238E27FC236}">
                  <a16:creationId xmlns:a16="http://schemas.microsoft.com/office/drawing/2014/main" id="{B7C9B0CE-DD0A-BCAE-7952-8F889A16B295}"/>
                </a:ext>
              </a:extLst>
            </p:cNvPr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Google Shape;603;p33">
              <a:extLst>
                <a:ext uri="{FF2B5EF4-FFF2-40B4-BE49-F238E27FC236}">
                  <a16:creationId xmlns:a16="http://schemas.microsoft.com/office/drawing/2014/main" id="{D3AF35B6-25D8-4227-C400-B793E06C48BA}"/>
                </a:ext>
              </a:extLst>
            </p:cNvPr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Google Shape;604;p33">
              <a:extLst>
                <a:ext uri="{FF2B5EF4-FFF2-40B4-BE49-F238E27FC236}">
                  <a16:creationId xmlns:a16="http://schemas.microsoft.com/office/drawing/2014/main" id="{41BDA21C-0C8C-97C8-0711-6C7B4DDC3060}"/>
                </a:ext>
              </a:extLst>
            </p:cNvPr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Google Shape;605;p33">
              <a:extLst>
                <a:ext uri="{FF2B5EF4-FFF2-40B4-BE49-F238E27FC236}">
                  <a16:creationId xmlns:a16="http://schemas.microsoft.com/office/drawing/2014/main" id="{32E596DD-989E-1CA4-EA8A-005A921AC370}"/>
                </a:ext>
              </a:extLst>
            </p:cNvPr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Google Shape;606;p33">
              <a:extLst>
                <a:ext uri="{FF2B5EF4-FFF2-40B4-BE49-F238E27FC236}">
                  <a16:creationId xmlns:a16="http://schemas.microsoft.com/office/drawing/2014/main" id="{73A16243-F984-7EE9-2782-81DAEDE22BF0}"/>
                </a:ext>
              </a:extLst>
            </p:cNvPr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Google Shape;607;p33">
              <a:extLst>
                <a:ext uri="{FF2B5EF4-FFF2-40B4-BE49-F238E27FC236}">
                  <a16:creationId xmlns:a16="http://schemas.microsoft.com/office/drawing/2014/main" id="{33EF7232-C29D-68C9-EE17-C2A982E6A5D4}"/>
                </a:ext>
              </a:extLst>
            </p:cNvPr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Google Shape;608;p33">
              <a:extLst>
                <a:ext uri="{FF2B5EF4-FFF2-40B4-BE49-F238E27FC236}">
                  <a16:creationId xmlns:a16="http://schemas.microsoft.com/office/drawing/2014/main" id="{C445C78A-4C80-5406-4988-26BC792D8935}"/>
                </a:ext>
              </a:extLst>
            </p:cNvPr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Google Shape;609;p33">
              <a:extLst>
                <a:ext uri="{FF2B5EF4-FFF2-40B4-BE49-F238E27FC236}">
                  <a16:creationId xmlns:a16="http://schemas.microsoft.com/office/drawing/2014/main" id="{D5696710-F8F4-1EAF-B084-BA874A69667D}"/>
                </a:ext>
              </a:extLst>
            </p:cNvPr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Google Shape;610;p33">
              <a:extLst>
                <a:ext uri="{FF2B5EF4-FFF2-40B4-BE49-F238E27FC236}">
                  <a16:creationId xmlns:a16="http://schemas.microsoft.com/office/drawing/2014/main" id="{D4FF1D6C-7E14-5C19-8BD8-2A34B7B6E9E3}"/>
                </a:ext>
              </a:extLst>
            </p:cNvPr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Google Shape;611;p33">
              <a:extLst>
                <a:ext uri="{FF2B5EF4-FFF2-40B4-BE49-F238E27FC236}">
                  <a16:creationId xmlns:a16="http://schemas.microsoft.com/office/drawing/2014/main" id="{5E9EC7EB-CDB4-7F2C-7D17-813D77F1A1D5}"/>
                </a:ext>
              </a:extLst>
            </p:cNvPr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Google Shape;612;p33">
              <a:extLst>
                <a:ext uri="{FF2B5EF4-FFF2-40B4-BE49-F238E27FC236}">
                  <a16:creationId xmlns:a16="http://schemas.microsoft.com/office/drawing/2014/main" id="{F0869A68-2D60-B360-16BB-32E081E350F2}"/>
                </a:ext>
              </a:extLst>
            </p:cNvPr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Google Shape;613;p33">
              <a:extLst>
                <a:ext uri="{FF2B5EF4-FFF2-40B4-BE49-F238E27FC236}">
                  <a16:creationId xmlns:a16="http://schemas.microsoft.com/office/drawing/2014/main" id="{CE9A2530-7C35-7E69-B63D-92E6D4835BD2}"/>
                </a:ext>
              </a:extLst>
            </p:cNvPr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Google Shape;614;p33">
              <a:extLst>
                <a:ext uri="{FF2B5EF4-FFF2-40B4-BE49-F238E27FC236}">
                  <a16:creationId xmlns:a16="http://schemas.microsoft.com/office/drawing/2014/main" id="{E6053450-F040-B9EF-5F44-89F0248D4D50}"/>
                </a:ext>
              </a:extLst>
            </p:cNvPr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Google Shape;615;p33">
              <a:extLst>
                <a:ext uri="{FF2B5EF4-FFF2-40B4-BE49-F238E27FC236}">
                  <a16:creationId xmlns:a16="http://schemas.microsoft.com/office/drawing/2014/main" id="{DAF70816-E411-E8B6-8521-BD5A976014F5}"/>
                </a:ext>
              </a:extLst>
            </p:cNvPr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Google Shape;616;p33">
              <a:extLst>
                <a:ext uri="{FF2B5EF4-FFF2-40B4-BE49-F238E27FC236}">
                  <a16:creationId xmlns:a16="http://schemas.microsoft.com/office/drawing/2014/main" id="{49755E5F-C802-780B-0D41-28D91120DF0F}"/>
                </a:ext>
              </a:extLst>
            </p:cNvPr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Google Shape;617;p33">
              <a:extLst>
                <a:ext uri="{FF2B5EF4-FFF2-40B4-BE49-F238E27FC236}">
                  <a16:creationId xmlns:a16="http://schemas.microsoft.com/office/drawing/2014/main" id="{206B3D2A-9CCD-9C19-4542-CF5D28BA7CEE}"/>
                </a:ext>
              </a:extLst>
            </p:cNvPr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Google Shape;618;p33">
              <a:extLst>
                <a:ext uri="{FF2B5EF4-FFF2-40B4-BE49-F238E27FC236}">
                  <a16:creationId xmlns:a16="http://schemas.microsoft.com/office/drawing/2014/main" id="{5F1F80F4-D793-1D04-DDD0-53AF06B08929}"/>
                </a:ext>
              </a:extLst>
            </p:cNvPr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Google Shape;619;p33">
              <a:extLst>
                <a:ext uri="{FF2B5EF4-FFF2-40B4-BE49-F238E27FC236}">
                  <a16:creationId xmlns:a16="http://schemas.microsoft.com/office/drawing/2014/main" id="{AD648A38-1694-AC3F-264B-D4BEED47AD37}"/>
                </a:ext>
              </a:extLst>
            </p:cNvPr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Google Shape;620;p33">
              <a:extLst>
                <a:ext uri="{FF2B5EF4-FFF2-40B4-BE49-F238E27FC236}">
                  <a16:creationId xmlns:a16="http://schemas.microsoft.com/office/drawing/2014/main" id="{67A25D39-564A-9956-4F3E-19A877A5CE52}"/>
                </a:ext>
              </a:extLst>
            </p:cNvPr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Google Shape;621;p33">
              <a:extLst>
                <a:ext uri="{FF2B5EF4-FFF2-40B4-BE49-F238E27FC236}">
                  <a16:creationId xmlns:a16="http://schemas.microsoft.com/office/drawing/2014/main" id="{89CE6625-CB46-B04F-E0A9-5706894A149A}"/>
                </a:ext>
              </a:extLst>
            </p:cNvPr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Google Shape;622;p33">
              <a:extLst>
                <a:ext uri="{FF2B5EF4-FFF2-40B4-BE49-F238E27FC236}">
                  <a16:creationId xmlns:a16="http://schemas.microsoft.com/office/drawing/2014/main" id="{02FA7316-D80A-2108-2E18-F64D63632CD3}"/>
                </a:ext>
              </a:extLst>
            </p:cNvPr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Google Shape;623;p33">
              <a:extLst>
                <a:ext uri="{FF2B5EF4-FFF2-40B4-BE49-F238E27FC236}">
                  <a16:creationId xmlns:a16="http://schemas.microsoft.com/office/drawing/2014/main" id="{A5108FFD-3AF5-490E-7805-7B76C0223273}"/>
                </a:ext>
              </a:extLst>
            </p:cNvPr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Google Shape;624;p33">
              <a:extLst>
                <a:ext uri="{FF2B5EF4-FFF2-40B4-BE49-F238E27FC236}">
                  <a16:creationId xmlns:a16="http://schemas.microsoft.com/office/drawing/2014/main" id="{01DF3A09-F913-A7A8-0100-1A6B6F275806}"/>
                </a:ext>
              </a:extLst>
            </p:cNvPr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Google Shape;625;p33">
              <a:extLst>
                <a:ext uri="{FF2B5EF4-FFF2-40B4-BE49-F238E27FC236}">
                  <a16:creationId xmlns:a16="http://schemas.microsoft.com/office/drawing/2014/main" id="{7C42E687-37CB-0444-E8AF-66A7C7156C47}"/>
                </a:ext>
              </a:extLst>
            </p:cNvPr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Google Shape;626;p33">
              <a:extLst>
                <a:ext uri="{FF2B5EF4-FFF2-40B4-BE49-F238E27FC236}">
                  <a16:creationId xmlns:a16="http://schemas.microsoft.com/office/drawing/2014/main" id="{ED569A63-36B1-293F-99FC-5794230A785B}"/>
                </a:ext>
              </a:extLst>
            </p:cNvPr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Google Shape;627;p33">
              <a:extLst>
                <a:ext uri="{FF2B5EF4-FFF2-40B4-BE49-F238E27FC236}">
                  <a16:creationId xmlns:a16="http://schemas.microsoft.com/office/drawing/2014/main" id="{4FD1947E-1F9C-2EAE-2A9C-CBD1FB669343}"/>
                </a:ext>
              </a:extLst>
            </p:cNvPr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Google Shape;628;p33">
              <a:extLst>
                <a:ext uri="{FF2B5EF4-FFF2-40B4-BE49-F238E27FC236}">
                  <a16:creationId xmlns:a16="http://schemas.microsoft.com/office/drawing/2014/main" id="{CBDD5B47-7B55-F019-030B-95B4CAA141FE}"/>
                </a:ext>
              </a:extLst>
            </p:cNvPr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Google Shape;629;p33">
              <a:extLst>
                <a:ext uri="{FF2B5EF4-FFF2-40B4-BE49-F238E27FC236}">
                  <a16:creationId xmlns:a16="http://schemas.microsoft.com/office/drawing/2014/main" id="{3FCDA4CA-12F1-921B-E4EB-01C470FEFD1D}"/>
                </a:ext>
              </a:extLst>
            </p:cNvPr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Google Shape;630;p33">
              <a:extLst>
                <a:ext uri="{FF2B5EF4-FFF2-40B4-BE49-F238E27FC236}">
                  <a16:creationId xmlns:a16="http://schemas.microsoft.com/office/drawing/2014/main" id="{B978FE87-0EF5-0718-9821-120845AF213F}"/>
                </a:ext>
              </a:extLst>
            </p:cNvPr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Google Shape;631;p33">
              <a:extLst>
                <a:ext uri="{FF2B5EF4-FFF2-40B4-BE49-F238E27FC236}">
                  <a16:creationId xmlns:a16="http://schemas.microsoft.com/office/drawing/2014/main" id="{922EC7E0-9292-91A3-7210-1F09DE0EC408}"/>
                </a:ext>
              </a:extLst>
            </p:cNvPr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Google Shape;632;p33">
              <a:extLst>
                <a:ext uri="{FF2B5EF4-FFF2-40B4-BE49-F238E27FC236}">
                  <a16:creationId xmlns:a16="http://schemas.microsoft.com/office/drawing/2014/main" id="{65422D18-DD5B-C7A0-9269-B2130F141C00}"/>
                </a:ext>
              </a:extLst>
            </p:cNvPr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Google Shape;633;p33">
              <a:extLst>
                <a:ext uri="{FF2B5EF4-FFF2-40B4-BE49-F238E27FC236}">
                  <a16:creationId xmlns:a16="http://schemas.microsoft.com/office/drawing/2014/main" id="{2CAB8D7B-1A4D-EF2F-3CBD-805E8B6A55FC}"/>
                </a:ext>
              </a:extLst>
            </p:cNvPr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3D83F0E-7144-31C3-4BDB-EF8E4E985E0A}"/>
              </a:ext>
            </a:extLst>
          </p:cNvPr>
          <p:cNvSpPr/>
          <p:nvPr/>
        </p:nvSpPr>
        <p:spPr>
          <a:xfrm>
            <a:off x="392233" y="439496"/>
            <a:ext cx="875119" cy="45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15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14" y="0"/>
            <a:ext cx="533400" cy="3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4258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8764" y="803564"/>
          <a:ext cx="11208327" cy="5279233"/>
        </p:xfrm>
        <a:graphic>
          <a:graphicData uri="http://schemas.openxmlformats.org/drawingml/2006/table">
            <a:tbl>
              <a:tblPr/>
              <a:tblGrid>
                <a:gridCol w="67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9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/ˈhaɪdrədʒən/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hai-đrờ-zần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Hiđro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“đr” là âm kép “đờ rờ”, phát âm nhanh. 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/ˈhiːliəm/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hii-li-ầm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Lithium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/ˈlɪθiəm/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lít-thi-ầm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Liti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/bəˈrɪliəm/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bờ-‘ri-li-ầm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Beri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Boron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/ˈbɔːrɒn/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/ˈbɔːrɑːn/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bo-roon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oo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tương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giữa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“o”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“a”.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8764" y="803564"/>
          <a:ext cx="11208327" cy="5279233"/>
        </p:xfrm>
        <a:graphic>
          <a:graphicData uri="http://schemas.openxmlformats.org/drawingml/2006/table">
            <a:tbl>
              <a:tblPr/>
              <a:tblGrid>
                <a:gridCol w="673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5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9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Hydrogen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/ˈhaɪdrədʒən/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hai-đrờ-zần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Hiđro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“đr” là âm kép “đờ rờ”, phát âm nhanh. 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/ˈhiːliəm/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hít-li-ầm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Heli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Li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Lithium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latin typeface="Times New Roman"/>
                          <a:ea typeface="Times New Roman"/>
                          <a:cs typeface="Times New Roman"/>
                        </a:rPr>
                        <a:t>/ˈlɪθiəm/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lít-thi-ầm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Liti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Be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Beryllium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/bəˈrɪliəm/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bờ-‘ri-li-ầm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Beri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Boron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/ˈbɔːrɒn/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/ˈbɔːrɑːn/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bo-roon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Bo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oo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tương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giữa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“o”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“a”.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5632" y="401698"/>
          <a:ext cx="11568549" cy="6242085"/>
        </p:xfrm>
        <a:graphic>
          <a:graphicData uri="http://schemas.openxmlformats.org/drawingml/2006/table">
            <a:tbl>
              <a:tblPr/>
              <a:tblGrid>
                <a:gridCol w="69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/ˈkɑːbən/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/ˈkɑːrbən/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‘Ka-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Cacbon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Âm “k” tương tự âm đứng giữa hai âm “c” và “kh”.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Nitrogen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/ˈnaɪtrədʒən/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nai-trờ-zần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“tr” là âm kép “tờ rờ”, phất âm nhanh.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Oxygen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/ˈɒksɪdʒən/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/ˈɑːksɪdʒən/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óoc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-xi-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Âm “óoc” tương tự là âm đứng giữa hai âm “oc” và “ắc”.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Fluorine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flɔːriːn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flʊəriːn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phlo-rìn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phl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kép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phờ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l-”,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nhanh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/ˈniːɒn/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/ˈniːɑːn/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ni-àn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Neon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5632" y="401698"/>
          <a:ext cx="11568549" cy="6242085"/>
        </p:xfrm>
        <a:graphic>
          <a:graphicData uri="http://schemas.openxmlformats.org/drawingml/2006/table">
            <a:tbl>
              <a:tblPr/>
              <a:tblGrid>
                <a:gridCol w="695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9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Carbon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/ˈkɑːbən/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/ˈkɑːrbən/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‘Ka-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Cacbon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Âm “k” tương tự âm đứng giữa hai âm “c” và “kh”.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Nitrogen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/ˈnaɪtrədʒən/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nai-trờ-zần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Nitơ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“tr” là âm kép “tờ rờ”, phất âm nhanh.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Oxygen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/ˈɒksɪdʒən/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/ˈɑːksɪdʒən/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óoc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-xi-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Oxi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Âm “óoc” tương tự là âm đứng giữa hai âm “oc” và “ắc”.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Fluorine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flɔːriːn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/ˈ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flʊəriːn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 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phlo-rìn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Flo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phl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kép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phờ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l-”,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nhanh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/ˈniːɒn/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/ˈniːɑːn/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ni-àn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Neon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6364" y="401783"/>
          <a:ext cx="11443855" cy="5853420"/>
        </p:xfrm>
        <a:graphic>
          <a:graphicData uri="http://schemas.openxmlformats.org/drawingml/2006/table">
            <a:tbl>
              <a:tblPr/>
              <a:tblGrid>
                <a:gridCol w="6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0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KÍ </a:t>
                      </a:r>
                      <a:r>
                        <a:rPr lang="vi-VN" sz="2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/ˈsəʊdiəm/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sâu-đì-ầm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Natri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Magnesium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/mæɡˈniːziəm/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Mẹg-‘ni-zi-ầm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Aluminium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/ˌ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æljəˈmɪniəm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/ˌ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æləˈmɪniəm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-‘mi-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Nhôm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/ˈsɪlɪkən/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sík-li-cần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Silic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Phosphorus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/ˈfɒsfərəs/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/ˈfɑːsfərəs/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phoos-phờ-rợs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Phốt pho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oo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tương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giữa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“o”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“a”.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6364" y="401783"/>
          <a:ext cx="11443855" cy="5853420"/>
        </p:xfrm>
        <a:graphic>
          <a:graphicData uri="http://schemas.openxmlformats.org/drawingml/2006/table">
            <a:tbl>
              <a:tblPr/>
              <a:tblGrid>
                <a:gridCol w="6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0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latin typeface="Times New Roman"/>
                          <a:ea typeface="Times New Roman"/>
                          <a:cs typeface="Times New Roman"/>
                        </a:rPr>
                        <a:t>KÍ </a:t>
                      </a:r>
                      <a:r>
                        <a:rPr lang="vi-VN" sz="2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Sodium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/ˈsəʊdiəm/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sâu-đì-ầm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Natri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Magnesium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latin typeface="Times New Roman"/>
                          <a:ea typeface="Times New Roman"/>
                          <a:cs typeface="Times New Roman"/>
                        </a:rPr>
                        <a:t>/mæɡˈniːziəm/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Mẹg-‘ni-zi-ầm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Magie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Aluminium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/ˌ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æljəˈmɪniəm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/ˌ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æləˈmɪniəm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-‘mi-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ầm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Nhôm</a:t>
                      </a: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Silicon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>
                          <a:latin typeface="Times New Roman"/>
                          <a:ea typeface="Times New Roman"/>
                          <a:cs typeface="Times New Roman"/>
                        </a:rPr>
                        <a:t>/ˈsɪlɪkən/</a:t>
                      </a: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sík-li-cần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Silic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2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2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Phosphorus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/ˈfɒsfərəs/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/ˈfɑːsfərəs/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phoos-phờ-rợs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</a:rPr>
                        <a:t>Phốt pho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oo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tương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giữa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“o” </a:t>
                      </a:r>
                      <a:r>
                        <a:rPr lang="en-US" sz="22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 “a”.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4252" y="784627"/>
          <a:ext cx="11131023" cy="5468112"/>
        </p:xfrm>
        <a:graphic>
          <a:graphicData uri="http://schemas.openxmlformats.org/drawingml/2006/table">
            <a:tbl>
              <a:tblPr/>
              <a:tblGrid>
                <a:gridCol w="51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/ˈsʌlfə(r)/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/ˈsʌlfər/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sâu-phờ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Lưu huỳnh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Chlorine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/ˈklɔːriːn/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klo-rìn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Âm “kl-” là âm kép “kờ l-”, phát âm nhanh.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/ˈɑːɡɒn/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/ˈɑːrɡɑːn/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‘a-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gàn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Agon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/pəˈtæsiəm/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Pờ-‘tes-zi-ầm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Kali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Calcium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/ˈkælsiəm/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kel-si-ầm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Canxi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27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hlinkClick r:id="rId3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4252" y="784627"/>
          <a:ext cx="11131023" cy="5468112"/>
        </p:xfrm>
        <a:graphic>
          <a:graphicData uri="http://schemas.openxmlformats.org/drawingml/2006/table">
            <a:tbl>
              <a:tblPr/>
              <a:tblGrid>
                <a:gridCol w="51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KÍ HIỆU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HÓA HỌC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GỌI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PHIÊN ÂM TIẾNG ANH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 GIẢI 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HÓA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Ý NGHĨA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b="1">
                          <a:latin typeface="Times New Roman"/>
                          <a:ea typeface="Times New Roman"/>
                          <a:cs typeface="Times New Roman"/>
                        </a:rPr>
                        <a:t>GHI CHÚ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Sulfur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/ˈsʌlfə(r)/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/ˈsʌlfər/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sâu-phờ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Lưu huỳnh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Chlorine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/ˈklɔːriːn/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klo-rìn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Clo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Âm “kl-” là âm kép “kờ l-”, phát âm nhanh.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/ˈɑːɡɒn/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/ˈɑːrɡɑːn/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‘a-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gàn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Agon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40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Potassium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/pəˈtæsiəm/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Pờ-‘tes-zi-ầm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Kali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 dirty="0">
                          <a:solidFill>
                            <a:srgbClr val="2964D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solidFill>
                          <a:srgbClr val="2964D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Calcium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vi-VN" sz="2400">
                          <a:latin typeface="Times New Roman"/>
                          <a:ea typeface="Times New Roman"/>
                          <a:cs typeface="Times New Roman"/>
                        </a:rPr>
                        <a:t>/ˈkælsiəm/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‘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kel-si-ầm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Canxi</a:t>
                      </a: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67510" algn="l"/>
                        </a:tabLst>
                      </a:pPr>
                      <a:endParaRPr lang="vi-VN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70" marR="58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2" y="431802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1756787"/>
            <a:ext cx="3980151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10" y="2824898"/>
            <a:ext cx="404213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44" y="3996648"/>
            <a:ext cx="3819849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632991" y="1653959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632991" y="2782366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658935" y="3962038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5207135"/>
            <a:ext cx="584604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658935" y="5218907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721701" y="684941"/>
            <a:ext cx="9687672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2488301" y="3878755"/>
            <a:ext cx="7593745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7924800" y="1744644"/>
            <a:ext cx="3720462" cy="13449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596429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76251" y="47546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FEF196C-E6C3-438C-8E02-B259BB6965A6}"/>
              </a:ext>
            </a:extLst>
          </p:cNvPr>
          <p:cNvSpPr/>
          <p:nvPr/>
        </p:nvSpPr>
        <p:spPr>
          <a:xfrm>
            <a:off x="1279543" y="4021466"/>
            <a:ext cx="1606292" cy="615553"/>
          </a:xfrm>
          <a:prstGeom prst="rect">
            <a:avLst/>
          </a:prstGeom>
          <a:solidFill>
            <a:srgbClr val="FFFFCC"/>
          </a:solidFill>
        </p:spPr>
        <p:txBody>
          <a:bodyPr wrap="square" lIns="121917" tIns="60958" rIns="121917" bIns="60958">
            <a:spAutoFit/>
          </a:bodyPr>
          <a:lstStyle/>
          <a:p>
            <a:pPr algn="ctr" defTabSz="914286">
              <a:spcBef>
                <a:spcPct val="0"/>
              </a:spcBef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CL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42D4869-A0F2-499F-A3E4-D98F95692AD6}"/>
              </a:ext>
            </a:extLst>
          </p:cNvPr>
          <p:cNvSpPr/>
          <p:nvPr/>
        </p:nvSpPr>
        <p:spPr>
          <a:xfrm>
            <a:off x="1821426" y="3270497"/>
            <a:ext cx="561183" cy="561183"/>
          </a:xfrm>
          <a:prstGeom prst="ellipse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BBD021C-B98D-49AE-926A-4DC4A0AB7915}"/>
              </a:ext>
            </a:extLst>
          </p:cNvPr>
          <p:cNvSpPr/>
          <p:nvPr/>
        </p:nvSpPr>
        <p:spPr>
          <a:xfrm>
            <a:off x="3589263" y="3989244"/>
            <a:ext cx="1606291" cy="615553"/>
          </a:xfrm>
          <a:prstGeom prst="rect">
            <a:avLst/>
          </a:prstGeom>
          <a:solidFill>
            <a:srgbClr val="FFFFCC"/>
          </a:solidFill>
        </p:spPr>
        <p:txBody>
          <a:bodyPr wrap="square" lIns="121917" tIns="60958" rIns="121917" bIns="60958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cl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1430ACE-462A-43EA-9F1A-6A2E5D5902F0}"/>
              </a:ext>
            </a:extLst>
          </p:cNvPr>
          <p:cNvSpPr/>
          <p:nvPr/>
        </p:nvSpPr>
        <p:spPr>
          <a:xfrm>
            <a:off x="4111818" y="3171026"/>
            <a:ext cx="561183" cy="561183"/>
          </a:xfrm>
          <a:prstGeom prst="ellipse">
            <a:avLst/>
          </a:prstGeom>
          <a:solidFill>
            <a:srgbClr val="FFF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4089D39-93FD-4DB0-B8CD-E12BF17C6A48}"/>
              </a:ext>
            </a:extLst>
          </p:cNvPr>
          <p:cNvSpPr/>
          <p:nvPr/>
        </p:nvSpPr>
        <p:spPr>
          <a:xfrm>
            <a:off x="6261044" y="3892665"/>
            <a:ext cx="1606291" cy="615553"/>
          </a:xfrm>
          <a:prstGeom prst="rect">
            <a:avLst/>
          </a:prstGeom>
          <a:solidFill>
            <a:srgbClr val="FFFFCC"/>
          </a:solidFill>
        </p:spPr>
        <p:txBody>
          <a:bodyPr wrap="square" lIns="121917" tIns="60958" rIns="121917" bIns="60958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cL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2D428D6-AE55-4293-A35A-09B7E22C775D}"/>
              </a:ext>
            </a:extLst>
          </p:cNvPr>
          <p:cNvSpPr/>
          <p:nvPr/>
        </p:nvSpPr>
        <p:spPr>
          <a:xfrm>
            <a:off x="6783598" y="3148410"/>
            <a:ext cx="561183" cy="561183"/>
          </a:xfrm>
          <a:prstGeom prst="ellipse">
            <a:avLst/>
          </a:prstGeom>
          <a:solidFill>
            <a:srgbClr val="FFF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491E703-CB20-41B5-B617-09CBEBA8AB9D}"/>
              </a:ext>
            </a:extLst>
          </p:cNvPr>
          <p:cNvSpPr/>
          <p:nvPr/>
        </p:nvSpPr>
        <p:spPr>
          <a:xfrm>
            <a:off x="8892994" y="3914010"/>
            <a:ext cx="1679879" cy="615553"/>
          </a:xfrm>
          <a:prstGeom prst="rect">
            <a:avLst/>
          </a:prstGeom>
          <a:solidFill>
            <a:srgbClr val="FFFFCC"/>
          </a:solidFill>
        </p:spPr>
        <p:txBody>
          <a:bodyPr wrap="square" lIns="121917" tIns="60958" rIns="121917" bIns="60958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Cl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8C4EF74-5EED-4F98-B057-765943441690}"/>
              </a:ext>
            </a:extLst>
          </p:cNvPr>
          <p:cNvSpPr/>
          <p:nvPr/>
        </p:nvSpPr>
        <p:spPr>
          <a:xfrm>
            <a:off x="9452342" y="3159723"/>
            <a:ext cx="561183" cy="561183"/>
          </a:xfrm>
          <a:prstGeom prst="ellipse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AC394F77-16EA-414A-8673-52A38C36CFA5}"/>
              </a:ext>
            </a:extLst>
          </p:cNvPr>
          <p:cNvSpPr/>
          <p:nvPr/>
        </p:nvSpPr>
        <p:spPr>
          <a:xfrm>
            <a:off x="961468" y="1850197"/>
            <a:ext cx="10269064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2: 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Kí hiệu hoá học của nguyên tố chlorine là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AF96FC-215F-4CE8-B5AD-88D02EE5748D}"/>
              </a:ext>
            </a:extLst>
          </p:cNvPr>
          <p:cNvSpPr/>
          <p:nvPr/>
        </p:nvSpPr>
        <p:spPr>
          <a:xfrm>
            <a:off x="8806540" y="3878756"/>
            <a:ext cx="1827736" cy="62002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4232046" y="525444"/>
            <a:ext cx="3969845" cy="10401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130236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18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350453" y="475459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1756787"/>
            <a:ext cx="312735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Helium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10" y="2824898"/>
            <a:ext cx="339024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43" y="3996648"/>
            <a:ext cx="340520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632991" y="1653959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632991" y="2782366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658935" y="3962038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5207135"/>
            <a:ext cx="3033309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helium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658935" y="5218907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721701" y="684941"/>
            <a:ext cx="9687672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5H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2488301" y="3878755"/>
            <a:ext cx="7593745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6968836" y="1842653"/>
            <a:ext cx="3955989" cy="13190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18173108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602049" y="47546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1400" dirty="0">
                <a:latin typeface="Times New Roman" panose="02020603050405020304" pitchFamily="18" charset="0"/>
              </a:rPr>
              <a:t>Các nguyên tử thuộc cùng một nguyên tố hoá học là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929943" y="1271405"/>
            <a:ext cx="10269063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sơ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FADA74CE-FDD1-4FD3-A147-23A912FCD6E4}"/>
              </a:ext>
            </a:extLst>
          </p:cNvPr>
          <p:cNvSpPr/>
          <p:nvPr/>
        </p:nvSpPr>
        <p:spPr>
          <a:xfrm>
            <a:off x="1297356" y="4964213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9B86F6A2-E93C-4B03-BF79-9E2968406F2F}"/>
              </a:ext>
            </a:extLst>
          </p:cNvPr>
          <p:cNvSpPr/>
          <p:nvPr/>
        </p:nvSpPr>
        <p:spPr>
          <a:xfrm>
            <a:off x="3595987" y="4950116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7863CA1-CF92-4A85-8DDB-5BDA37153705}"/>
              </a:ext>
            </a:extLst>
          </p:cNvPr>
          <p:cNvSpPr/>
          <p:nvPr/>
        </p:nvSpPr>
        <p:spPr>
          <a:xfrm>
            <a:off x="6115248" y="4926968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4FC64E-8127-4E22-BEDB-927B82328EE5}"/>
              </a:ext>
            </a:extLst>
          </p:cNvPr>
          <p:cNvSpPr txBox="1"/>
          <p:nvPr/>
        </p:nvSpPr>
        <p:spPr>
          <a:xfrm>
            <a:off x="2098949" y="4889549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Ne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20AF21-B30F-423C-9DE8-46B3CDAD3CC9}"/>
              </a:ext>
            </a:extLst>
          </p:cNvPr>
          <p:cNvSpPr txBox="1"/>
          <p:nvPr/>
        </p:nvSpPr>
        <p:spPr>
          <a:xfrm>
            <a:off x="4397580" y="486942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800499-87D7-4954-94B3-18B5B30A47BE}"/>
              </a:ext>
            </a:extLst>
          </p:cNvPr>
          <p:cNvSpPr txBox="1"/>
          <p:nvPr/>
        </p:nvSpPr>
        <p:spPr>
          <a:xfrm>
            <a:off x="7037947" y="483736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B78DB5D2-5496-419C-8FB1-F457F816ED9F}"/>
              </a:ext>
            </a:extLst>
          </p:cNvPr>
          <p:cNvSpPr/>
          <p:nvPr/>
        </p:nvSpPr>
        <p:spPr>
          <a:xfrm>
            <a:off x="8520559" y="4930885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BEEC0EA1-9929-4A10-AC7D-83D62DC45CDE}"/>
              </a:ext>
            </a:extLst>
          </p:cNvPr>
          <p:cNvSpPr txBox="1"/>
          <p:nvPr/>
        </p:nvSpPr>
        <p:spPr>
          <a:xfrm>
            <a:off x="9322151" y="486942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103231-9662-42A0-B147-85A4DF6BEF31}"/>
              </a:ext>
            </a:extLst>
          </p:cNvPr>
          <p:cNvSpPr/>
          <p:nvPr/>
        </p:nvSpPr>
        <p:spPr>
          <a:xfrm>
            <a:off x="3352216" y="4869426"/>
            <a:ext cx="2281360" cy="8701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362075-2400-AFB8-1A88-184E7ADAA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587" y="2093899"/>
            <a:ext cx="2659773" cy="2461487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7523019" y="2092037"/>
            <a:ext cx="4136098" cy="149919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4063129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602049" y="47546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1400" dirty="0">
                <a:latin typeface="Times New Roman" panose="02020603050405020304" pitchFamily="18" charset="0"/>
              </a:rPr>
              <a:t>Các nguyên tử thuộc cùng một nguyên tố hoá học là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929943" y="1271405"/>
            <a:ext cx="10269063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5</a:t>
            </a: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sơ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FADA74CE-FDD1-4FD3-A147-23A912FCD6E4}"/>
              </a:ext>
            </a:extLst>
          </p:cNvPr>
          <p:cNvSpPr/>
          <p:nvPr/>
        </p:nvSpPr>
        <p:spPr>
          <a:xfrm>
            <a:off x="1297356" y="4964213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9B86F6A2-E93C-4B03-BF79-9E2968406F2F}"/>
              </a:ext>
            </a:extLst>
          </p:cNvPr>
          <p:cNvSpPr/>
          <p:nvPr/>
        </p:nvSpPr>
        <p:spPr>
          <a:xfrm>
            <a:off x="3595987" y="4950116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7863CA1-CF92-4A85-8DDB-5BDA37153705}"/>
              </a:ext>
            </a:extLst>
          </p:cNvPr>
          <p:cNvSpPr/>
          <p:nvPr/>
        </p:nvSpPr>
        <p:spPr>
          <a:xfrm>
            <a:off x="6115248" y="4926968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4FC64E-8127-4E22-BEDB-927B82328EE5}"/>
              </a:ext>
            </a:extLst>
          </p:cNvPr>
          <p:cNvSpPr txBox="1"/>
          <p:nvPr/>
        </p:nvSpPr>
        <p:spPr>
          <a:xfrm>
            <a:off x="2098949" y="4889549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Na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20AF21-B30F-423C-9DE8-46B3CDAD3CC9}"/>
              </a:ext>
            </a:extLst>
          </p:cNvPr>
          <p:cNvSpPr txBox="1"/>
          <p:nvPr/>
        </p:nvSpPr>
        <p:spPr>
          <a:xfrm>
            <a:off x="4397580" y="486942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Ca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800499-87D7-4954-94B3-18B5B30A47BE}"/>
              </a:ext>
            </a:extLst>
          </p:cNvPr>
          <p:cNvSpPr txBox="1"/>
          <p:nvPr/>
        </p:nvSpPr>
        <p:spPr>
          <a:xfrm>
            <a:off x="7037947" y="483736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Al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B78DB5D2-5496-419C-8FB1-F457F816ED9F}"/>
              </a:ext>
            </a:extLst>
          </p:cNvPr>
          <p:cNvSpPr/>
          <p:nvPr/>
        </p:nvSpPr>
        <p:spPr>
          <a:xfrm>
            <a:off x="8520559" y="4930885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BEEC0EA1-9929-4A10-AC7D-83D62DC45CDE}"/>
              </a:ext>
            </a:extLst>
          </p:cNvPr>
          <p:cNvSpPr txBox="1"/>
          <p:nvPr/>
        </p:nvSpPr>
        <p:spPr>
          <a:xfrm>
            <a:off x="9322151" y="486942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Mg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103231-9662-42A0-B147-85A4DF6BEF31}"/>
              </a:ext>
            </a:extLst>
          </p:cNvPr>
          <p:cNvSpPr/>
          <p:nvPr/>
        </p:nvSpPr>
        <p:spPr>
          <a:xfrm>
            <a:off x="8056020" y="4889550"/>
            <a:ext cx="2281360" cy="8701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pic>
        <p:nvPicPr>
          <p:cNvPr id="23" name="Picture 22" descr="Diagram, schematic&#10;&#10;Description automatically generated">
            <a:extLst>
              <a:ext uri="{FF2B5EF4-FFF2-40B4-BE49-F238E27FC236}">
                <a16:creationId xmlns:a16="http://schemas.microsoft.com/office/drawing/2014/main" id="{A678223F-1624-A8C6-394D-A30387011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281" y="2020635"/>
            <a:ext cx="3004384" cy="2630511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7592290" y="1981200"/>
            <a:ext cx="4094535" cy="144377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2911881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392017" y="475459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1756787"/>
            <a:ext cx="188983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H, O , 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10" y="2824898"/>
            <a:ext cx="2101429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H, Na, Ca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43" y="3996648"/>
            <a:ext cx="1740220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H, S, O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600681" y="1790251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632991" y="2782366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658935" y="3962038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5207135"/>
            <a:ext cx="2050133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H , O, Na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658935" y="5218907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721701" y="684941"/>
            <a:ext cx="9687672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6</a:t>
            </a: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Bốn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phổ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nhất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2299128" y="1671144"/>
            <a:ext cx="7593745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6470073" y="3380508"/>
            <a:ext cx="4136098" cy="144377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26965801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602049" y="315829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sz="1400" dirty="0">
                <a:latin typeface="Times New Roman" panose="02020603050405020304" pitchFamily="18" charset="0"/>
              </a:rPr>
              <a:t>Các nguyên tử thuộc cùng một nguyên tố hoá học là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929943" y="1271404"/>
            <a:ext cx="10269063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7</a:t>
            </a:r>
            <a:r>
              <a:rPr lang="vi-VN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A(17p, 17e,16n); B(20p, 20e, 19n); C (17p, 17e, 17n); D (19p, 19e, 20n).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tất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bao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?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FADA74CE-FDD1-4FD3-A147-23A912FCD6E4}"/>
              </a:ext>
            </a:extLst>
          </p:cNvPr>
          <p:cNvSpPr/>
          <p:nvPr/>
        </p:nvSpPr>
        <p:spPr>
          <a:xfrm>
            <a:off x="1283180" y="3919435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9B86F6A2-E93C-4B03-BF79-9E2968406F2F}"/>
              </a:ext>
            </a:extLst>
          </p:cNvPr>
          <p:cNvSpPr/>
          <p:nvPr/>
        </p:nvSpPr>
        <p:spPr>
          <a:xfrm>
            <a:off x="3525452" y="3951773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7863CA1-CF92-4A85-8DDB-5BDA37153705}"/>
              </a:ext>
            </a:extLst>
          </p:cNvPr>
          <p:cNvSpPr/>
          <p:nvPr/>
        </p:nvSpPr>
        <p:spPr>
          <a:xfrm>
            <a:off x="6029198" y="3869843"/>
            <a:ext cx="664917" cy="665091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4FC64E-8127-4E22-BEDB-927B82328EE5}"/>
              </a:ext>
            </a:extLst>
          </p:cNvPr>
          <p:cNvSpPr txBox="1"/>
          <p:nvPr/>
        </p:nvSpPr>
        <p:spPr>
          <a:xfrm>
            <a:off x="2002596" y="3846397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20AF21-B30F-423C-9DE8-46B3CDAD3CC9}"/>
              </a:ext>
            </a:extLst>
          </p:cNvPr>
          <p:cNvSpPr txBox="1"/>
          <p:nvPr/>
        </p:nvSpPr>
        <p:spPr>
          <a:xfrm>
            <a:off x="4449420" y="381715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800499-87D7-4954-94B3-18B5B30A47BE}"/>
              </a:ext>
            </a:extLst>
          </p:cNvPr>
          <p:cNvSpPr txBox="1"/>
          <p:nvPr/>
        </p:nvSpPr>
        <p:spPr>
          <a:xfrm>
            <a:off x="6802753" y="3723788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B78DB5D2-5496-419C-8FB1-F457F816ED9F}"/>
              </a:ext>
            </a:extLst>
          </p:cNvPr>
          <p:cNvSpPr/>
          <p:nvPr/>
        </p:nvSpPr>
        <p:spPr>
          <a:xfrm>
            <a:off x="8437983" y="3794371"/>
            <a:ext cx="664917" cy="665091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1" anchor="ctr"/>
          <a:lstStyle/>
          <a:p>
            <a:pPr algn="ctr" defTabSz="914377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x-none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BEEC0EA1-9929-4A10-AC7D-83D62DC45CDE}"/>
              </a:ext>
            </a:extLst>
          </p:cNvPr>
          <p:cNvSpPr txBox="1"/>
          <p:nvPr/>
        </p:nvSpPr>
        <p:spPr>
          <a:xfrm>
            <a:off x="9322151" y="3681555"/>
            <a:ext cx="125326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103231-9662-42A0-B147-85A4DF6BEF31}"/>
              </a:ext>
            </a:extLst>
          </p:cNvPr>
          <p:cNvSpPr/>
          <p:nvPr/>
        </p:nvSpPr>
        <p:spPr>
          <a:xfrm>
            <a:off x="8148803" y="3727082"/>
            <a:ext cx="2281360" cy="87019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4045527" y="374072"/>
            <a:ext cx="3200400" cy="8174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358717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350453" y="475459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300" y="1756787"/>
            <a:ext cx="1184513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10" y="2824898"/>
            <a:ext cx="134481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43" y="3996648"/>
            <a:ext cx="28024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600681" y="1790251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632991" y="2782366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658935" y="3962038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99" y="5207135"/>
            <a:ext cx="155427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658935" y="5218907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721701" y="684941"/>
            <a:ext cx="9687672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</a:t>
            </a:r>
            <a:r>
              <a:rPr lang="vi-VN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lượng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2299128" y="1671144"/>
            <a:ext cx="7593745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6858000" y="3394364"/>
            <a:ext cx="4316207" cy="14022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746870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350453" y="475459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60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27" name="文本框 6">
            <a:extLst>
              <a:ext uri="{FF2B5EF4-FFF2-40B4-BE49-F238E27FC236}">
                <a16:creationId xmlns:a16="http://schemas.microsoft.com/office/drawing/2014/main" id="{D3C0B75C-3A3C-4AB7-8288-6CB92002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600" y="1993431"/>
            <a:ext cx="44499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C6CCF4CD-7800-4216-9432-28C3FC1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600" y="2963044"/>
            <a:ext cx="583920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6">
            <a:extLst>
              <a:ext uri="{FF2B5EF4-FFF2-40B4-BE49-F238E27FC236}">
                <a16:creationId xmlns:a16="http://schemas.microsoft.com/office/drawing/2014/main" id="{F9CE383A-8157-421C-AB0B-9644D378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600" y="4052503"/>
            <a:ext cx="605293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1135715" y="2049174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1151022" y="2993123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1160189" y="3941195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008D196B-01C7-49C2-94AE-838B1763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445" y="4919831"/>
            <a:ext cx="365912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defTabSz="6851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9" name="椭圆 36">
            <a:extLst>
              <a:ext uri="{FF2B5EF4-FFF2-40B4-BE49-F238E27FC236}">
                <a16:creationId xmlns:a16="http://schemas.microsoft.com/office/drawing/2014/main" id="{5F06F274-6A70-4390-A36B-A83C819CE8A8}"/>
              </a:ext>
            </a:extLst>
          </p:cNvPr>
          <p:cNvSpPr/>
          <p:nvPr/>
        </p:nvSpPr>
        <p:spPr>
          <a:xfrm>
            <a:off x="1160189" y="4935221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3742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矩形 9">
            <a:extLst>
              <a:ext uri="{FF2B5EF4-FFF2-40B4-BE49-F238E27FC236}">
                <a16:creationId xmlns:a16="http://schemas.microsoft.com/office/drawing/2014/main" id="{1BE49D2C-D78F-4414-B6EB-7BE5A9AD4F1B}"/>
              </a:ext>
            </a:extLst>
          </p:cNvPr>
          <p:cNvSpPr/>
          <p:nvPr/>
        </p:nvSpPr>
        <p:spPr>
          <a:xfrm>
            <a:off x="721701" y="684941"/>
            <a:ext cx="10170704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>
              <a:defRPr/>
            </a:pPr>
            <a:r>
              <a:rPr lang="vi-VN" altLang="zh-C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9</a:t>
            </a:r>
            <a:r>
              <a:rPr lang="vi-VN" altLang="zh-CN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X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115.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neutron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45.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Kí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X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4A9E5BD-4CF9-40E6-B8F2-3769CA80698A}"/>
              </a:ext>
            </a:extLst>
          </p:cNvPr>
          <p:cNvSpPr/>
          <p:nvPr/>
        </p:nvSpPr>
        <p:spPr>
          <a:xfrm>
            <a:off x="1102408" y="2802340"/>
            <a:ext cx="7593745" cy="1072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1400" dirty="0">
              <a:latin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6650181" y="4225635"/>
            <a:ext cx="4302353" cy="14576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</p:spTree>
    <p:extLst>
      <p:ext uri="{BB962C8B-B14F-4D97-AF65-F5344CB8AC3E}">
        <p14:creationId xmlns:p14="http://schemas.microsoft.com/office/powerpoint/2010/main" val="1056939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6" grpId="0" animBg="1"/>
      <p:bldP spid="37" grpId="0" animBg="1"/>
      <p:bldP spid="38" grpId="0" animBg="1"/>
      <p:bldP spid="24" grpId="0"/>
      <p:bldP spid="39" grpId="0" animBg="1"/>
      <p:bldP spid="35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20734" y="590397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1:Nguyên tử carbon có bao nhiêu proton 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57454" y="5191324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4" y="2481897"/>
            <a:ext cx="893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10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11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12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13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14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15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16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17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18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 </a:t>
            </a:r>
            <a:r>
              <a:rPr lang="en-US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19</a:t>
            </a:r>
            <a:r>
              <a:rPr lang="vi-VN" altLang="zh-C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597421" y="5170198"/>
            <a:ext cx="1841735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Câu2: Chất khí cần cho sự hô hấp là 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665156" y="5902525"/>
            <a:ext cx="17740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6" y="5170198"/>
            <a:ext cx="1805836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Hidrogen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749392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45803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Nguyên tử có 8 proton trong hạt nhân là nguyên tử gì ?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29808" y="5879009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Neon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41097" y="51913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312"/>
            <a:ext cx="1534333" cy="4483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3887757"/>
            <a:ext cx="342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Câu4: Muối khoáng của kim loại nào sau đây có trong sữa giúp chắc xương ?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Kali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Canxi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79428" y="886692"/>
            <a:ext cx="5392251" cy="486654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1547" y="900546"/>
            <a:ext cx="7470453" cy="485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4516590" y="5767147"/>
            <a:ext cx="779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887</TotalTime>
  <Words>2649</Words>
  <Application>Microsoft Office PowerPoint</Application>
  <PresentationFormat>Widescreen</PresentationFormat>
  <Paragraphs>861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宋体</vt:lpstr>
      <vt:lpstr>Arial</vt:lpstr>
      <vt:lpstr>Calibri</vt:lpstr>
      <vt:lpstr>Franklin Gothic Book</vt:lpstr>
      <vt:lpstr>Franklin Gothic Demi</vt:lpstr>
      <vt:lpstr>华文中宋</vt:lpstr>
      <vt:lpstr>Times New Roman</vt:lpstr>
      <vt:lpstr>Wingdings 2</vt:lpstr>
      <vt:lpstr>方正宋刻本秀楷简体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2022-06-25T14:56:10Z</dcterms:created>
  <dcterms:modified xsi:type="dcterms:W3CDTF">2023-06-16T13:31:34Z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