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17" r:id="rId2"/>
    <p:sldId id="260" r:id="rId3"/>
    <p:sldId id="261" r:id="rId4"/>
    <p:sldId id="262" r:id="rId5"/>
    <p:sldId id="259" r:id="rId6"/>
    <p:sldId id="263" r:id="rId7"/>
    <p:sldId id="264" r:id="rId8"/>
    <p:sldId id="265" r:id="rId9"/>
    <p:sldId id="294" r:id="rId10"/>
    <p:sldId id="308" r:id="rId11"/>
    <p:sldId id="266" r:id="rId12"/>
    <p:sldId id="267" r:id="rId13"/>
    <p:sldId id="296" r:id="rId14"/>
    <p:sldId id="270" r:id="rId15"/>
    <p:sldId id="297" r:id="rId16"/>
    <p:sldId id="271" r:id="rId17"/>
    <p:sldId id="272" r:id="rId18"/>
    <p:sldId id="298" r:id="rId19"/>
    <p:sldId id="299" r:id="rId20"/>
    <p:sldId id="274" r:id="rId21"/>
    <p:sldId id="313" r:id="rId22"/>
    <p:sldId id="315" r:id="rId23"/>
    <p:sldId id="314" r:id="rId24"/>
    <p:sldId id="316" r:id="rId25"/>
    <p:sldId id="300" r:id="rId26"/>
    <p:sldId id="282" r:id="rId27"/>
    <p:sldId id="310" r:id="rId28"/>
    <p:sldId id="311" r:id="rId29"/>
    <p:sldId id="301" r:id="rId30"/>
    <p:sldId id="285" r:id="rId31"/>
    <p:sldId id="286" r:id="rId32"/>
    <p:sldId id="312" r:id="rId33"/>
    <p:sldId id="302" r:id="rId34"/>
    <p:sldId id="280" r:id="rId35"/>
    <p:sldId id="304" r:id="rId36"/>
    <p:sldId id="256" r:id="rId37"/>
    <p:sldId id="278" r:id="rId38"/>
    <p:sldId id="279" r:id="rId39"/>
    <p:sldId id="303" r:id="rId40"/>
    <p:sldId id="306" r:id="rId41"/>
    <p:sldId id="305" r:id="rId42"/>
    <p:sldId id="307" r:id="rId43"/>
    <p:sldId id="30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91DB5-6D74-4F84-B76D-C17BE366D075}" type="datetimeFigureOut">
              <a:rPr lang="en-US" smtClean="0"/>
              <a:t>12/6/2024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FA7D3-9FC4-4105-BEDD-6DD5BB4F351B}" type="slidenum">
              <a:rPr lang="en-US" smtClean="0"/>
              <a:t>‹#›</a:t>
            </a:fld>
            <a:endParaRPr lang="en-US"/>
          </a:p>
        </p:txBody>
      </p:sp>
    </p:spTree>
    <p:extLst>
      <p:ext uri="{BB962C8B-B14F-4D97-AF65-F5344CB8AC3E}">
        <p14:creationId xmlns:p14="http://schemas.microsoft.com/office/powerpoint/2010/main" val="384914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7ED59-4FBD-4973-A538-4C5137BA0715}" type="slidenum">
              <a:rPr lang="en-US" smtClean="0"/>
              <a:t>14</a:t>
            </a:fld>
            <a:endParaRPr lang="en-US"/>
          </a:p>
        </p:txBody>
      </p:sp>
    </p:spTree>
    <p:extLst>
      <p:ext uri="{BB962C8B-B14F-4D97-AF65-F5344CB8AC3E}">
        <p14:creationId xmlns:p14="http://schemas.microsoft.com/office/powerpoint/2010/main" val="343797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5C97B-E808-4079-B978-A6D4CAB26BE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2199669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5C97B-E808-4079-B978-A6D4CAB26BE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4104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5C97B-E808-4079-B978-A6D4CAB26BE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59051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5C97B-E808-4079-B978-A6D4CAB26BE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06858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5C97B-E808-4079-B978-A6D4CAB26BE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01753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5C97B-E808-4079-B978-A6D4CAB26BE9}"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41622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5C97B-E808-4079-B978-A6D4CAB26BE9}"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46230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5C97B-E808-4079-B978-A6D4CAB26BE9}"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338944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5C97B-E808-4079-B978-A6D4CAB26BE9}"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63617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5C97B-E808-4079-B978-A6D4CAB26BE9}"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220253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5C97B-E808-4079-B978-A6D4CAB26BE9}"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285787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C97B-E808-4079-B978-A6D4CAB26BE9}" type="datetimeFigureOut">
              <a:rPr lang="en-US" smtClean="0"/>
              <a:t>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ECB72-4182-4772-954E-229712C5B947}" type="slidenum">
              <a:rPr lang="en-US" smtClean="0"/>
              <a:t>‹#›</a:t>
            </a:fld>
            <a:endParaRPr lang="en-US"/>
          </a:p>
        </p:txBody>
      </p:sp>
    </p:spTree>
    <p:extLst>
      <p:ext uri="{BB962C8B-B14F-4D97-AF65-F5344CB8AC3E}">
        <p14:creationId xmlns:p14="http://schemas.microsoft.com/office/powerpoint/2010/main" val="43443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fif"/></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fif"/></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2.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7391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4572000" cy="3539430"/>
          </a:xfrm>
          <a:prstGeom prst="rect">
            <a:avLst/>
          </a:prstGeom>
        </p:spPr>
        <p:txBody>
          <a:bodyPr>
            <a:spAutoFit/>
          </a:bodyPr>
          <a:lstStyle/>
          <a:p>
            <a:r>
              <a:rPr lang="en-US" sz="2800" b="1" dirty="0">
                <a:solidFill>
                  <a:srgbClr val="0000FF"/>
                </a:solidFill>
                <a:latin typeface="Times New Roman" pitchFamily="18" charset="0"/>
                <a:cs typeface="Times New Roman" pitchFamily="18" charset="0"/>
              </a:rPr>
              <a:t>?</a:t>
            </a:r>
            <a:r>
              <a:rPr lang="vi-VN" sz="2800" b="1" dirty="0">
                <a:solidFill>
                  <a:srgbClr val="0000FF"/>
                </a:solidFill>
                <a:latin typeface="Times New Roman" pitchFamily="18" charset="0"/>
                <a:cs typeface="Times New Roman" pitchFamily="18" charset="0"/>
              </a:rPr>
              <a:t>2.</a:t>
            </a:r>
            <a:r>
              <a:rPr lang="vi-VN" sz="2800" dirty="0">
                <a:latin typeface="Times New Roman" pitchFamily="18" charset="0"/>
                <a:cs typeface="Times New Roman" pitchFamily="18" charset="0"/>
              </a:rPr>
              <a:t> Quan sát Hình 30.1 và trả lời các câu hỏi sau: </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Nước được cung cấp cho cơ thể người từ những nguồn nào? </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Nước trong cơ thể người có thể bị mất đi qua những con đường nào? </a:t>
            </a:r>
          </a:p>
        </p:txBody>
      </p:sp>
      <p:pic>
        <p:nvPicPr>
          <p:cNvPr id="3" name="Picture 2" descr="eayE-IR0yBUGAZYllWLrsSJd5KGiGdKfRHLuxaEu40PTZ1tUOXavyNrXbnXySGdnhGyCDQUqatFtESCWrdqBYHOcYFw2GBRX64V3CH7vSUbsu4bFiMuCrVUFHJlp1ycSxKxmorDJXDUnQqC5ogxM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0"/>
            <a:ext cx="4114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2900" y="3810000"/>
            <a:ext cx="4572000" cy="2677656"/>
          </a:xfrm>
          <a:prstGeom prst="rect">
            <a:avLst/>
          </a:prstGeom>
          <a:solidFill>
            <a:schemeClr val="accent6">
              <a:lumMod val="20000"/>
              <a:lumOff val="80000"/>
            </a:schemeClr>
          </a:solidFill>
        </p:spPr>
        <p:txBody>
          <a:bodyPr>
            <a:spAutoFit/>
          </a:bodyPr>
          <a:lstStyle/>
          <a:p>
            <a:r>
              <a:rPr lang="vi-VN" sz="2400" b="1" dirty="0"/>
              <a:t> a)</a:t>
            </a:r>
            <a:r>
              <a:rPr lang="en-US" sz="2400" b="1" dirty="0"/>
              <a:t>=&gt;</a:t>
            </a:r>
            <a:r>
              <a:rPr lang="vi-VN" sz="2400" dirty="0"/>
              <a:t> Nước được cung cấp cho cơ thể từ nguồn</a:t>
            </a:r>
            <a:r>
              <a:rPr lang="vi-VN" sz="2400" dirty="0">
                <a:solidFill>
                  <a:srgbClr val="FF0000"/>
                </a:solidFill>
              </a:rPr>
              <a:t>: Thức ăn, nước uống.</a:t>
            </a:r>
          </a:p>
          <a:p>
            <a:r>
              <a:rPr lang="vi-VN" sz="2400" b="1" dirty="0"/>
              <a:t>b)</a:t>
            </a:r>
            <a:r>
              <a:rPr lang="en-US" sz="2400" b="1" dirty="0"/>
              <a:t>=&gt;</a:t>
            </a:r>
            <a:r>
              <a:rPr lang="vi-VN" sz="2400" dirty="0"/>
              <a:t> Nước trong cơ thể có thể mất đi do: </a:t>
            </a:r>
            <a:r>
              <a:rPr lang="vi-VN" sz="2400" dirty="0">
                <a:solidFill>
                  <a:srgbClr val="FF0000"/>
                </a:solidFill>
              </a:rPr>
              <a:t>Hơi thở, thoát hơi nước qua da, toát mồ hôi, bài tiết nước tiểu.</a:t>
            </a:r>
          </a:p>
        </p:txBody>
      </p:sp>
    </p:spTree>
    <p:extLst>
      <p:ext uri="{BB962C8B-B14F-4D97-AF65-F5344CB8AC3E}">
        <p14:creationId xmlns:p14="http://schemas.microsoft.com/office/powerpoint/2010/main" val="310528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52400"/>
            <a:ext cx="8839200" cy="1569660"/>
          </a:xfrm>
          <a:prstGeom prst="rect">
            <a:avLst/>
          </a:prstGeom>
        </p:spPr>
        <p:txBody>
          <a:bodyPr wrap="square">
            <a:spAutoFit/>
          </a:bodyPr>
          <a:lstStyle/>
          <a:p>
            <a:pPr algn="just"/>
            <a:r>
              <a:rPr lang="vi-VN" sz="3200" b="1" dirty="0">
                <a:latin typeface="+mj-lt"/>
                <a:cs typeface="Times New Roman" pitchFamily="18" charset="0"/>
              </a:rPr>
              <a:t>Nhu</a:t>
            </a:r>
            <a:r>
              <a:rPr lang="vi-VN" sz="3200" b="1" dirty="0">
                <a:latin typeface="+mj-lt"/>
              </a:rPr>
              <a:t> cầu sử dụng nước của động vật là khác nhau tuỳ theo loài, kích thước cơ thể, điều kiện môi trường, độ tuổi, loại thức ăn, … Chẳng </a:t>
            </a:r>
            <a:r>
              <a:rPr lang="vi-VN" sz="3200" b="1" dirty="0" smtClean="0">
                <a:latin typeface="+mj-lt"/>
              </a:rPr>
              <a:t>hạn</a:t>
            </a:r>
            <a:r>
              <a:rPr lang="en-US" sz="3200" b="1" dirty="0">
                <a:latin typeface="+mj-lt"/>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835566"/>
            <a:ext cx="2362200" cy="3479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835569"/>
            <a:ext cx="3124200" cy="347956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835569"/>
            <a:ext cx="3048000" cy="3479560"/>
          </a:xfrm>
          <a:prstGeom prst="rect">
            <a:avLst/>
          </a:prstGeom>
        </p:spPr>
      </p:pic>
      <p:sp>
        <p:nvSpPr>
          <p:cNvPr id="9" name="Rectangle 8"/>
          <p:cNvSpPr/>
          <p:nvPr/>
        </p:nvSpPr>
        <p:spPr>
          <a:xfrm>
            <a:off x="457200" y="5408722"/>
            <a:ext cx="1905000" cy="830997"/>
          </a:xfrm>
          <a:prstGeom prst="rect">
            <a:avLst/>
          </a:prstGeom>
        </p:spPr>
        <p:txBody>
          <a:bodyPr wrap="square">
            <a:spAutoFit/>
          </a:bodyPr>
          <a:lstStyle/>
          <a:p>
            <a:pPr algn="ctr"/>
            <a:r>
              <a:rPr lang="vi-VN" sz="2400" b="1" dirty="0"/>
              <a:t>voi khoảng 300 L/ngày</a:t>
            </a:r>
            <a:endParaRPr lang="en-US" sz="2400" dirty="0"/>
          </a:p>
        </p:txBody>
      </p:sp>
      <p:sp>
        <p:nvSpPr>
          <p:cNvPr id="10" name="Rectangle 9"/>
          <p:cNvSpPr/>
          <p:nvPr/>
        </p:nvSpPr>
        <p:spPr>
          <a:xfrm>
            <a:off x="2931768" y="5315130"/>
            <a:ext cx="2935632" cy="830997"/>
          </a:xfrm>
          <a:prstGeom prst="rect">
            <a:avLst/>
          </a:prstGeom>
        </p:spPr>
        <p:txBody>
          <a:bodyPr wrap="square">
            <a:spAutoFit/>
          </a:bodyPr>
          <a:lstStyle/>
          <a:p>
            <a:pPr algn="ctr"/>
            <a:r>
              <a:rPr lang="vi-VN" sz="2400" b="1" dirty="0"/>
              <a:t>trâu, bò là khoảng 30 – 40 L/ngày</a:t>
            </a:r>
            <a:endParaRPr lang="en-US" sz="2400" dirty="0"/>
          </a:p>
        </p:txBody>
      </p:sp>
      <p:sp>
        <p:nvSpPr>
          <p:cNvPr id="12" name="Rectangle 11"/>
          <p:cNvSpPr/>
          <p:nvPr/>
        </p:nvSpPr>
        <p:spPr>
          <a:xfrm>
            <a:off x="6324600" y="5315130"/>
            <a:ext cx="2424232" cy="830997"/>
          </a:xfrm>
          <a:prstGeom prst="rect">
            <a:avLst/>
          </a:prstGeom>
        </p:spPr>
        <p:txBody>
          <a:bodyPr wrap="square">
            <a:spAutoFit/>
          </a:bodyPr>
          <a:lstStyle/>
          <a:p>
            <a:pPr algn="ctr"/>
            <a:r>
              <a:rPr lang="vi-VN" sz="2400" b="1" dirty="0"/>
              <a:t>cừu, dê chỉ cần 4 – 5 L/ngày</a:t>
            </a:r>
            <a:endParaRPr lang="en-US" sz="2400" b="1" dirty="0"/>
          </a:p>
        </p:txBody>
      </p:sp>
    </p:spTree>
    <p:extLst>
      <p:ext uri="{BB962C8B-B14F-4D97-AF65-F5344CB8AC3E}">
        <p14:creationId xmlns:p14="http://schemas.microsoft.com/office/powerpoint/2010/main" val="25291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762000"/>
            <a:ext cx="4401178" cy="5262979"/>
          </a:xfrm>
          <a:prstGeom prst="rect">
            <a:avLst/>
          </a:prstGeom>
        </p:spPr>
        <p:txBody>
          <a:bodyPr wrap="square">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khoảng</a:t>
            </a:r>
            <a:r>
              <a:rPr lang="en-US" sz="2800" dirty="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1L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còn</a:t>
            </a:r>
            <a:r>
              <a:rPr lang="en-US" sz="2800" dirty="0">
                <a:solidFill>
                  <a:srgbClr val="0000FF"/>
                </a:solidFill>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1,5 − </a:t>
            </a:r>
            <a:r>
              <a:rPr lang="en-US" sz="2800" dirty="0" smtClean="0">
                <a:latin typeface="Times New Roman" pitchFamily="18" charset="0"/>
                <a:cs typeface="Times New Roman" pitchFamily="18" charset="0"/>
              </a:rPr>
              <a:t>2L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khoẻ</a:t>
            </a:r>
            <a:r>
              <a:rPr lang="en-US" sz="2800" dirty="0">
                <a:solidFill>
                  <a:srgbClr val="0000FF"/>
                </a:solidFill>
                <a:latin typeface="Times New Roman" pitchFamily="18" charset="0"/>
                <a:cs typeface="Times New Roman" pitchFamily="18" charset="0"/>
              </a:rPr>
              <a:t>, …</a:t>
            </a:r>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5029200" y="228600"/>
            <a:ext cx="3942522" cy="6121400"/>
          </a:xfrm>
          <a:prstGeom prst="rect">
            <a:avLst/>
          </a:prstGeom>
        </p:spPr>
      </p:pic>
    </p:spTree>
    <p:extLst>
      <p:ext uri="{BB962C8B-B14F-4D97-AF65-F5344CB8AC3E}">
        <p14:creationId xmlns:p14="http://schemas.microsoft.com/office/powerpoint/2010/main" val="2785914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79893" y="1128665"/>
            <a:ext cx="9448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vi-VN" altLang="en-US" sz="2800" dirty="0" err="1">
                <a:solidFill>
                  <a:srgbClr val="0000FF"/>
                </a:solidFill>
                <a:latin typeface="Times New Roman" pitchFamily="18" charset="0"/>
                <a:cs typeface="Times New Roman" pitchFamily="18" charset="0"/>
              </a:rPr>
              <a:t>1</a:t>
            </a:r>
            <a:r>
              <a:rPr lang="en-US" altLang="en-US" sz="2800" dirty="0" smtClean="0">
                <a:solidFill>
                  <a:srgbClr val="0000FF"/>
                </a:solidFill>
                <a:latin typeface="Times New Roman" pitchFamily="18" charset="0"/>
                <a:cs typeface="Times New Roman" pitchFamily="18" charset="0"/>
              </a:rPr>
              <a:t>.Con </a:t>
            </a:r>
            <a:r>
              <a:rPr lang="en-US" altLang="en-US" sz="2800" dirty="0" err="1" smtClean="0">
                <a:solidFill>
                  <a:srgbClr val="0000FF"/>
                </a:solidFill>
                <a:latin typeface="Times New Roman" pitchFamily="18" charset="0"/>
                <a:cs typeface="Times New Roman" pitchFamily="18" charset="0"/>
              </a:rPr>
              <a:t>đường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trao</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đổi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nước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và</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nhu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cầu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sử</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dụng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nước</a:t>
            </a: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động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vật</a:t>
            </a:r>
            <a:endParaRPr lang="en-US" altLang="en-US" sz="2800" dirty="0">
              <a:solidFill>
                <a:srgbClr val="0000FF"/>
              </a:solidFill>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30- TRAO ĐỔI NƯỚC VÀ CÁC CHẤT DINH DƯƠNG Ỏ ĐỘNG VẬT</a:t>
            </a:r>
            <a:endParaRPr lang="en-US" altLang="en-US" sz="2800" b="1" dirty="0">
              <a:solidFill>
                <a:srgbClr val="FF0000"/>
              </a:solidFill>
              <a:latin typeface="Times New Roman" pitchFamily="18" charset="0"/>
              <a:cs typeface="Times New Roman" pitchFamily="18" charset="0"/>
            </a:endParaRPr>
          </a:p>
        </p:txBody>
      </p:sp>
      <p:sp>
        <p:nvSpPr>
          <p:cNvPr id="2" name="Rectangle 1"/>
          <p:cNvSpPr/>
          <p:nvPr/>
        </p:nvSpPr>
        <p:spPr>
          <a:xfrm>
            <a:off x="112643" y="1670030"/>
            <a:ext cx="8991601" cy="1384995"/>
          </a:xfrm>
          <a:prstGeom prst="rect">
            <a:avLst/>
          </a:prstGeom>
        </p:spPr>
        <p:txBody>
          <a:bodyPr wrap="square">
            <a:spAutoFit/>
          </a:bodyPr>
          <a:lstStyle/>
          <a:p>
            <a:pPr lvl="0"/>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khoẻ</a:t>
            </a:r>
            <a:r>
              <a:rPr lang="en-US" sz="2800" dirty="0" smtClean="0">
                <a:latin typeface="Times New Roman" pitchFamily="18" charset="0"/>
                <a:cs typeface="Times New Roman" pitchFamily="18" charset="0"/>
              </a:rPr>
              <a:t>, … </a:t>
            </a:r>
            <a:endParaRPr lang="en-US" sz="2800" dirty="0">
              <a:latin typeface="Times New Roman" pitchFamily="18" charset="0"/>
              <a:cs typeface="Times New Roman" pitchFamily="18" charset="0"/>
            </a:endParaRPr>
          </a:p>
        </p:txBody>
      </p:sp>
      <p:sp>
        <p:nvSpPr>
          <p:cNvPr id="8" name="Rectangle 7"/>
          <p:cNvSpPr/>
          <p:nvPr/>
        </p:nvSpPr>
        <p:spPr>
          <a:xfrm>
            <a:off x="76200" y="3200400"/>
            <a:ext cx="8991601" cy="1384995"/>
          </a:xfrm>
          <a:prstGeom prst="rect">
            <a:avLst/>
          </a:prstGeom>
        </p:spPr>
        <p:txBody>
          <a:bodyPr wrap="square">
            <a:spAutoFit/>
          </a:bodyPr>
          <a:lstStyle/>
          <a:p>
            <a:pPr lvl="0"/>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yếu</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hô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837304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457200"/>
            <a:ext cx="5486400" cy="2862322"/>
          </a:xfrm>
          <a:prstGeom prst="rect">
            <a:avLst/>
          </a:prstGeom>
        </p:spPr>
        <p:txBody>
          <a:bodyPr wrap="square">
            <a:spAutoFit/>
          </a:bodyPr>
          <a:lstStyle/>
          <a:p>
            <a:pPr algn="just"/>
            <a:r>
              <a:rPr lang="en-US" sz="2000" dirty="0">
                <a:latin typeface="Times New Roman" pitchFamily="18" charset="0"/>
                <a:cs typeface="Times New Roman" pitchFamily="18" charset="0"/>
              </a:rPr>
              <a:t>Ở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bề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da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khoảng</a:t>
            </a:r>
            <a:r>
              <a:rPr lang="en-US" sz="2000" dirty="0">
                <a:latin typeface="Times New Roman" pitchFamily="18" charset="0"/>
                <a:cs typeface="Times New Roman" pitchFamily="18" charset="0"/>
              </a:rPr>
              <a:t> 300 – 400 mL/</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hôi</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bỏng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vệ</a:t>
            </a:r>
            <a:r>
              <a:rPr lang="en-US" sz="2000" dirty="0">
                <a:latin typeface="Times New Roman" pitchFamily="18" charset="0"/>
                <a:cs typeface="Times New Roman" pitchFamily="18" charset="0"/>
              </a:rPr>
              <a:t> da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mất</a:t>
            </a:r>
            <a:r>
              <a:rPr lang="en-US" sz="2000" dirty="0">
                <a:latin typeface="Times New Roman" pitchFamily="18" charset="0"/>
                <a:cs typeface="Times New Roman" pitchFamily="18" charset="0"/>
              </a:rPr>
              <a:t> qua da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bỏng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bổ</a:t>
            </a:r>
            <a:r>
              <a:rPr lang="en-US" sz="2000" dirty="0">
                <a:latin typeface="Times New Roman" pitchFamily="18" charset="0"/>
                <a:cs typeface="Times New Roman" pitchFamily="18" charset="0"/>
              </a:rPr>
              <a:t> sung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đắp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a:t>
            </a:r>
          </a:p>
        </p:txBody>
      </p:sp>
      <p:sp>
        <p:nvSpPr>
          <p:cNvPr id="6" name="Rectangle 5"/>
          <p:cNvSpPr/>
          <p:nvPr/>
        </p:nvSpPr>
        <p:spPr>
          <a:xfrm>
            <a:off x="64814" y="3352064"/>
            <a:ext cx="5486400" cy="954107"/>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 Theo </a:t>
            </a:r>
            <a:r>
              <a:rPr lang="en-US" sz="2800" dirty="0" err="1">
                <a:solidFill>
                  <a:srgbClr val="0000FF"/>
                </a:solidFill>
                <a:latin typeface="Times New Roman" pitchFamily="18" charset="0"/>
                <a:cs typeface="Times New Roman" pitchFamily="18" charset="0"/>
              </a:rPr>
              <a:t>em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uống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a:t>
            </a:r>
          </a:p>
        </p:txBody>
      </p:sp>
      <p:sp>
        <p:nvSpPr>
          <p:cNvPr id="7" name="Rectangle 6"/>
          <p:cNvSpPr/>
          <p:nvPr/>
        </p:nvSpPr>
        <p:spPr>
          <a:xfrm>
            <a:off x="0" y="4267200"/>
            <a:ext cx="5562600" cy="2246769"/>
          </a:xfrm>
          <a:prstGeom prst="rect">
            <a:avLst/>
          </a:prstGeom>
        </p:spPr>
        <p:txBody>
          <a:bodyPr wrap="square">
            <a:spAutoFit/>
          </a:bodyPr>
          <a:lstStyle/>
          <a:p>
            <a:pPr algn="just"/>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ngủ</a:t>
            </a:r>
            <a:r>
              <a:rPr lang="en-US" sz="2800" dirty="0">
                <a:latin typeface="Times New Roman" pitchFamily="18" charset="0"/>
                <a:cs typeface="Times New Roman" pitchFamily="18" charset="0"/>
              </a:rPr>
              <a: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632201"/>
            <a:ext cx="3581400" cy="3035300"/>
          </a:xfrm>
          <a:prstGeom prst="rect">
            <a:avLst/>
          </a:prstGeom>
        </p:spPr>
      </p:pic>
      <p:sp>
        <p:nvSpPr>
          <p:cNvPr id="11" name="Rectangle 10"/>
          <p:cNvSpPr/>
          <p:nvPr/>
        </p:nvSpPr>
        <p:spPr>
          <a:xfrm>
            <a:off x="1295400" y="76200"/>
            <a:ext cx="2286000" cy="46166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EM CÓ BIẾT?</a:t>
            </a:r>
            <a:endParaRPr lang="en-US" sz="2400" b="1" dirty="0">
              <a:solidFill>
                <a:srgbClr val="FF0000"/>
              </a:solidFill>
              <a:latin typeface="Times New Roman" pitchFamily="18" charset="0"/>
              <a:cs typeface="Times New Roman"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214" y="584201"/>
            <a:ext cx="3592787" cy="2984244"/>
          </a:xfrm>
          <a:prstGeom prst="rect">
            <a:avLst/>
          </a:prstGeom>
        </p:spPr>
      </p:pic>
    </p:spTree>
    <p:extLst>
      <p:ext uri="{BB962C8B-B14F-4D97-AF65-F5344CB8AC3E}">
        <p14:creationId xmlns:p14="http://schemas.microsoft.com/office/powerpoint/2010/main" val="193077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62726" y="762000"/>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8" name="Rectangle 7"/>
          <p:cNvSpPr/>
          <p:nvPr/>
        </p:nvSpPr>
        <p:spPr>
          <a:xfrm>
            <a:off x="152400" y="319318"/>
            <a:ext cx="8839199" cy="523220"/>
          </a:xfrm>
          <a:prstGeom prst="rect">
            <a:avLst/>
          </a:prstGeom>
        </p:spPr>
        <p:txBody>
          <a:bodyPr wrap="square">
            <a:spAutoFit/>
          </a:bodyPr>
          <a:lstStyle/>
          <a:p>
            <a:r>
              <a:rPr lang="vi-VN" sz="2800" b="1" dirty="0">
                <a:solidFill>
                  <a:srgbClr val="0000FF"/>
                </a:solidFill>
                <a:latin typeface="Times New Roman" pitchFamily="18" charset="0"/>
                <a:cs typeface="Times New Roman" pitchFamily="18" charset="0"/>
              </a:rPr>
              <a:t>2</a:t>
            </a:r>
            <a:r>
              <a:rPr lang="en-US" sz="2800" b="1" dirty="0" smtClean="0">
                <a:solidFill>
                  <a:srgbClr val="0000FF"/>
                </a:solidFill>
                <a:latin typeface="Times New Roman" pitchFamily="18" charset="0"/>
                <a:cs typeface="Times New Roman" pitchFamily="18" charset="0"/>
              </a:rPr>
              <a:t>. Con </a:t>
            </a:r>
            <a:r>
              <a:rPr lang="en-US" sz="2800" b="1" dirty="0" err="1" smtClean="0">
                <a:solidFill>
                  <a:srgbClr val="0000FF"/>
                </a:solidFill>
                <a:latin typeface="Times New Roman" pitchFamily="18" charset="0"/>
                <a:cs typeface="Times New Roman" pitchFamily="18" charset="0"/>
              </a:rPr>
              <a:t>đường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nhận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tiêu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9140969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
          <p:cNvSpPr txBox="1">
            <a:spLocks noChangeArrowheads="1"/>
          </p:cNvSpPr>
          <p:nvPr/>
        </p:nvSpPr>
        <p:spPr bwMode="auto">
          <a:xfrm>
            <a:off x="-38100" y="914400"/>
            <a:ext cx="4610100" cy="1460718"/>
          </a:xfrm>
          <a:prstGeom prst="rect">
            <a:avLst/>
          </a:prstGeom>
          <a:noFill/>
          <a:ln w="9525">
            <a:noFill/>
            <a:miter lim="800000"/>
            <a:headEnd/>
            <a:tailEnd/>
          </a:ln>
        </p:spPr>
        <p:txBody>
          <a:bodyPr/>
          <a:lstStyle/>
          <a:p>
            <a:pPr algn="just"/>
            <a:r>
              <a:rPr kumimoji="0" lang="en-US" sz="280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5.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tiêu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ăn</a:t>
            </a:r>
            <a:r>
              <a:rPr lang="en-US" sz="2800" dirty="0">
                <a:solidFill>
                  <a:srgbClr val="0000FF"/>
                </a:solidFill>
                <a:latin typeface="Times New Roman" pitchFamily="18" charset="0"/>
                <a:cs typeface="Times New Roman" pitchFamily="18" charset="0"/>
              </a:rPr>
              <a:t>?</a:t>
            </a:r>
          </a:p>
        </p:txBody>
      </p:sp>
      <p:sp>
        <p:nvSpPr>
          <p:cNvPr id="3" name="Rectangle 2"/>
          <p:cNvSpPr/>
          <p:nvPr/>
        </p:nvSpPr>
        <p:spPr>
          <a:xfrm>
            <a:off x="152401" y="0"/>
            <a:ext cx="8839199" cy="830997"/>
          </a:xfrm>
          <a:prstGeom prst="rect">
            <a:avLst/>
          </a:prstGeom>
        </p:spPr>
        <p:txBody>
          <a:bodyPr wrap="square">
            <a:spAutoFit/>
          </a:bodyPr>
          <a:lstStyle/>
          <a:p>
            <a:r>
              <a:rPr lang="en-US" sz="2400" dirty="0" err="1">
                <a:solidFill>
                  <a:srgbClr val="FF0000"/>
                </a:solidFill>
                <a:latin typeface="Times New Roman" pitchFamily="18" charset="0"/>
                <a:cs typeface="Times New Roman" pitchFamily="18" charset="0"/>
              </a:rPr>
              <a:t>Tìm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hiểu</a:t>
            </a:r>
            <a:r>
              <a:rPr lang="en-US" sz="2400" dirty="0">
                <a:solidFill>
                  <a:srgbClr val="FF0000"/>
                </a:solidFill>
                <a:latin typeface="Times New Roman" pitchFamily="18" charset="0"/>
                <a:cs typeface="Times New Roman" pitchFamily="18" charset="0"/>
              </a:rPr>
              <a:t> con </a:t>
            </a:r>
            <a:r>
              <a:rPr lang="en-US" sz="2400" dirty="0" err="1">
                <a:solidFill>
                  <a:srgbClr val="FF0000"/>
                </a:solidFill>
                <a:latin typeface="Times New Roman" pitchFamily="18" charset="0"/>
                <a:cs typeface="Times New Roman" pitchFamily="18" charset="0"/>
              </a:rPr>
              <a:t>đường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nhận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hoá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ống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hoá</a:t>
            </a:r>
            <a:r>
              <a:rPr lang="en-US" sz="2400" dirty="0">
                <a:solidFill>
                  <a:srgbClr val="FF0000"/>
                </a:solidFill>
                <a:latin typeface="Times New Roman" pitchFamily="18" charset="0"/>
                <a:cs typeface="Times New Roman" pitchFamily="18" charset="0"/>
              </a:rPr>
              <a:t> ở </a:t>
            </a:r>
            <a:r>
              <a:rPr lang="en-US" sz="2400" dirty="0" err="1">
                <a:solidFill>
                  <a:srgbClr val="FF0000"/>
                </a:solidFill>
                <a:latin typeface="Times New Roman" pitchFamily="18" charset="0"/>
                <a:cs typeface="Times New Roman" pitchFamily="18" charset="0"/>
              </a:rPr>
              <a:t>người</a:t>
            </a:r>
            <a:endParaRPr lang="en-US" sz="2400" dirty="0">
              <a:solidFill>
                <a:srgbClr val="FF0000"/>
              </a:solidFill>
              <a:latin typeface="Times New Roman" pitchFamily="18" charset="0"/>
              <a:cs typeface="Times New Roman" pitchFamily="18" charset="0"/>
            </a:endParaRPr>
          </a:p>
        </p:txBody>
      </p:sp>
      <p:sp>
        <p:nvSpPr>
          <p:cNvPr id="6" name="Rectangle 5"/>
          <p:cNvSpPr/>
          <p:nvPr/>
        </p:nvSpPr>
        <p:spPr>
          <a:xfrm>
            <a:off x="76200" y="2375118"/>
            <a:ext cx="4610100" cy="1815882"/>
          </a:xfrm>
          <a:prstGeom prst="rect">
            <a:avLst/>
          </a:prstGeom>
        </p:spPr>
        <p:txBody>
          <a:bodyPr wrap="square">
            <a:spAutoFit/>
          </a:bodyPr>
          <a:lstStyle/>
          <a:p>
            <a:pPr algn="just"/>
            <a:r>
              <a:rPr lang="en-US" sz="2800" kern="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6</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30.2,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0" y="415498"/>
            <a:ext cx="4383320" cy="5934270"/>
          </a:xfrm>
          <a:prstGeom prst="rect">
            <a:avLst/>
          </a:prstGeom>
        </p:spPr>
      </p:pic>
      <p:sp>
        <p:nvSpPr>
          <p:cNvPr id="10" name="Rectangle 9"/>
          <p:cNvSpPr/>
          <p:nvPr/>
        </p:nvSpPr>
        <p:spPr>
          <a:xfrm>
            <a:off x="101048" y="4203918"/>
            <a:ext cx="4585252" cy="1815882"/>
          </a:xfrm>
          <a:prstGeom prst="rect">
            <a:avLst/>
          </a:prstGeom>
        </p:spPr>
        <p:txBody>
          <a:bodyPr wrap="square">
            <a:spAutoFit/>
          </a:bodyPr>
          <a:lstStyle/>
          <a:p>
            <a:r>
              <a:rPr lang="en-US" sz="2800" kern="0" dirty="0">
                <a:solidFill>
                  <a:srgbClr val="7030A0"/>
                </a:solidFill>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7</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Quá</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trình</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tiêu</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hoá</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thức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ăn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trong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ống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tiêu</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hoá</a:t>
            </a:r>
            <a:r>
              <a:rPr lang="en-US" sz="2800" dirty="0">
                <a:solidFill>
                  <a:srgbClr val="7030A0"/>
                </a:solidFill>
                <a:latin typeface="Times New Roman" pitchFamily="18" charset="0"/>
                <a:cs typeface="Times New Roman" pitchFamily="18" charset="0"/>
              </a:rPr>
              <a:t> ở </a:t>
            </a:r>
            <a:r>
              <a:rPr lang="en-US" sz="2800" dirty="0" err="1">
                <a:solidFill>
                  <a:srgbClr val="7030A0"/>
                </a:solidFill>
                <a:latin typeface="Times New Roman" pitchFamily="18" charset="0"/>
                <a:cs typeface="Times New Roman" pitchFamily="18" charset="0"/>
              </a:rPr>
              <a:t>người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được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thực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hiện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thông</a:t>
            </a:r>
            <a:r>
              <a:rPr lang="en-US" sz="2800" dirty="0">
                <a:solidFill>
                  <a:srgbClr val="7030A0"/>
                </a:solidFill>
                <a:latin typeface="Times New Roman" pitchFamily="18" charset="0"/>
                <a:cs typeface="Times New Roman" pitchFamily="18" charset="0"/>
              </a:rPr>
              <a:t> qua </a:t>
            </a:r>
            <a:r>
              <a:rPr lang="en-US" sz="2800" dirty="0" err="1">
                <a:solidFill>
                  <a:srgbClr val="7030A0"/>
                </a:solidFill>
                <a:latin typeface="Times New Roman" pitchFamily="18" charset="0"/>
                <a:cs typeface="Times New Roman" pitchFamily="18" charset="0"/>
              </a:rPr>
              <a:t>những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hoạt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động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nào</a:t>
            </a:r>
            <a:r>
              <a:rPr lang="en-US" sz="28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32640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38780"/>
            <a:ext cx="9220200" cy="523220"/>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5=&gt;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miệng</a:t>
            </a:r>
            <a:r>
              <a:rPr lang="en-US" sz="2800" dirty="0">
                <a:solidFill>
                  <a:srgbClr val="0000FF"/>
                </a:solidFill>
                <a:latin typeface="Times New Roman" pitchFamily="18" charset="0"/>
                <a:cs typeface="Times New Roman" pitchFamily="18" charset="0"/>
              </a:rPr>
              <a:t>.</a:t>
            </a:r>
          </a:p>
        </p:txBody>
      </p:sp>
      <p:sp>
        <p:nvSpPr>
          <p:cNvPr id="8" name="Rectangle 7"/>
          <p:cNvSpPr/>
          <p:nvPr/>
        </p:nvSpPr>
        <p:spPr>
          <a:xfrm>
            <a:off x="152401" y="838200"/>
            <a:ext cx="8839199" cy="4832092"/>
          </a:xfrm>
          <a:prstGeom prst="rect">
            <a:avLst/>
          </a:prstGeom>
        </p:spPr>
        <p:txBody>
          <a:bodyPr wrap="square">
            <a:spAutoFit/>
          </a:bodyPr>
          <a:lstStyle/>
          <a:p>
            <a:pPr lvl="0" algn="just"/>
            <a:r>
              <a:rPr lang="en-US" sz="2800" dirty="0" smtClean="0">
                <a:latin typeface="Times New Roman" pitchFamily="18" charset="0"/>
                <a:cs typeface="Times New Roman" pitchFamily="18" charset="0"/>
              </a:rPr>
              <a:t>6=&gt; - </a:t>
            </a:r>
            <a:r>
              <a:rPr lang="en-US" sz="2800" dirty="0" err="1" smtClean="0">
                <a:latin typeface="Times New Roman" pitchFamily="18" charset="0"/>
                <a:cs typeface="Times New Roman" pitchFamily="18" charset="0"/>
              </a:rPr>
              <a:t>Miệng</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Thu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đẩy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0"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dày</a:t>
            </a:r>
            <a:r>
              <a:rPr lang="en-US" sz="2800" dirty="0">
                <a:latin typeface="Times New Roman" pitchFamily="18" charset="0"/>
                <a:cs typeface="Times New Roman" pitchFamily="18" charset="0"/>
              </a:rPr>
              <a:t>.</a:t>
            </a:r>
          </a:p>
          <a:p>
            <a:pPr lvl="0"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dày:Tiêu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co </a:t>
            </a:r>
            <a:r>
              <a:rPr lang="en-US" sz="2800" dirty="0" err="1">
                <a:latin typeface="Times New Roman" pitchFamily="18" charset="0"/>
                <a:cs typeface="Times New Roman" pitchFamily="18" charset="0"/>
              </a:rPr>
              <a:t>bóp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enzyme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a:t>
            </a:r>
          </a:p>
          <a:p>
            <a:pPr lvl="0"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Ruột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non:Tiêu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máu</a:t>
            </a:r>
            <a:r>
              <a:rPr lang="en-US" sz="2800" dirty="0">
                <a:latin typeface="Times New Roman" pitchFamily="18" charset="0"/>
                <a:cs typeface="Times New Roman" pitchFamily="18" charset="0"/>
              </a:rPr>
              <a:t>. </a:t>
            </a:r>
          </a:p>
          <a:p>
            <a:pPr lvl="0"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Ruột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già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thụ</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p>
          <a:p>
            <a:pPr lvl="0"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Trực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a:t>
            </a:r>
          </a:p>
          <a:p>
            <a:pPr lvl="0"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Hậu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a:t>
            </a:r>
          </a:p>
        </p:txBody>
      </p:sp>
      <p:sp>
        <p:nvSpPr>
          <p:cNvPr id="10" name="Rectangle 9"/>
          <p:cNvSpPr/>
          <p:nvPr/>
        </p:nvSpPr>
        <p:spPr>
          <a:xfrm>
            <a:off x="96077" y="5562600"/>
            <a:ext cx="8895522" cy="954107"/>
          </a:xfrm>
          <a:prstGeom prst="rect">
            <a:avLst/>
          </a:prstGeom>
        </p:spPr>
        <p:txBody>
          <a:bodyPr wrap="square">
            <a:spAutoFit/>
          </a:bodyPr>
          <a:lstStyle/>
          <a:p>
            <a:r>
              <a:rPr lang="en-US" sz="2800" dirty="0" smtClean="0">
                <a:solidFill>
                  <a:srgbClr val="7030A0"/>
                </a:solidFill>
                <a:latin typeface="Times New Roman" pitchFamily="18" charset="0"/>
                <a:cs typeface="Times New Roman" pitchFamily="18" charset="0"/>
              </a:rPr>
              <a:t>7=&gt;</a:t>
            </a:r>
            <a:r>
              <a:rPr lang="en-US" sz="2800" dirty="0" err="1" smtClean="0">
                <a:solidFill>
                  <a:srgbClr val="7030A0"/>
                </a:solidFill>
                <a:latin typeface="Times New Roman" pitchFamily="18" charset="0"/>
                <a:cs typeface="Times New Roman" pitchFamily="18" charset="0"/>
              </a:rPr>
              <a:t>Các</a:t>
            </a:r>
            <a:r>
              <a:rPr lang="en-US" sz="2800" dirty="0" smtClean="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hoạt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động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thu</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nhận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biến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đổi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thức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ăn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hấp</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thụ</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các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chất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dinh</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dưỡng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và</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thải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các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chất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cặn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bã</a:t>
            </a:r>
            <a:r>
              <a:rPr lang="en-US" sz="28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377437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517" y="4572000"/>
            <a:ext cx="2098883" cy="2590800"/>
          </a:xfrm>
          <a:prstGeom prst="rect">
            <a:avLst/>
          </a:prstGeom>
        </p:spPr>
      </p:pic>
      <p:sp>
        <p:nvSpPr>
          <p:cNvPr id="13" name="Text Box 20"/>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30- TRAO ĐỔI NƯỚC VÀ CÁC CHẤT DINH DƯƠNG Ỏ ĐỘNG VẬT</a:t>
            </a:r>
            <a:endParaRPr lang="en-US" altLang="en-US" sz="2800" b="1" dirty="0">
              <a:solidFill>
                <a:srgbClr val="FF0000"/>
              </a:solidFill>
              <a:latin typeface="Times New Roman" pitchFamily="18" charset="0"/>
              <a:cs typeface="Times New Roman" pitchFamily="18" charset="0"/>
            </a:endParaRPr>
          </a:p>
        </p:txBody>
      </p:sp>
      <p:sp>
        <p:nvSpPr>
          <p:cNvPr id="8" name="Rectangle 7"/>
          <p:cNvSpPr/>
          <p:nvPr/>
        </p:nvSpPr>
        <p:spPr>
          <a:xfrm>
            <a:off x="152399" y="1118545"/>
            <a:ext cx="8839199" cy="523220"/>
          </a:xfrm>
          <a:prstGeom prst="rect">
            <a:avLst/>
          </a:prstGeom>
        </p:spPr>
        <p:txBody>
          <a:bodyPr wrap="square">
            <a:spAutoFit/>
          </a:bodyPr>
          <a:lstStyle/>
          <a:p>
            <a:r>
              <a:rPr lang="vi-VN" sz="28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Con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endParaRPr lang="en-US" sz="2800" dirty="0">
              <a:solidFill>
                <a:srgbClr val="0000FF"/>
              </a:solidFill>
              <a:latin typeface="Times New Roman" pitchFamily="18" charset="0"/>
              <a:cs typeface="Times New Roman" pitchFamily="18" charset="0"/>
            </a:endParaRPr>
          </a:p>
        </p:txBody>
      </p:sp>
      <p:sp>
        <p:nvSpPr>
          <p:cNvPr id="14" name="Rectangle 13"/>
          <p:cNvSpPr/>
          <p:nvPr/>
        </p:nvSpPr>
        <p:spPr>
          <a:xfrm>
            <a:off x="66261" y="1774318"/>
            <a:ext cx="9144001" cy="1384995"/>
          </a:xfrm>
          <a:prstGeom prst="rect">
            <a:avLst/>
          </a:prstGeom>
          <a:noFill/>
        </p:spPr>
        <p:txBody>
          <a:bodyPr wrap="square">
            <a:spAutoFit/>
          </a:bodyPr>
          <a:lstStyle/>
          <a:p>
            <a:r>
              <a:rPr lang="en-US" sz="2800" dirty="0" smtClean="0">
                <a:latin typeface="Times New Roman" pitchFamily="18" charset="0"/>
                <a:cs typeface="Times New Roman" pitchFamily="18" charset="0"/>
              </a:rPr>
              <a:t>+ Con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bã</a:t>
            </a:r>
            <a:r>
              <a:rPr lang="en-US" sz="2800" dirty="0">
                <a:latin typeface="Times New Roman" pitchFamily="18" charset="0"/>
                <a:cs typeface="Times New Roman" pitchFamily="18" charset="0"/>
              </a:rPr>
              <a:t>. </a:t>
            </a:r>
          </a:p>
        </p:txBody>
      </p:sp>
      <p:sp>
        <p:nvSpPr>
          <p:cNvPr id="15" name="Rectangle 14"/>
          <p:cNvSpPr/>
          <p:nvPr/>
        </p:nvSpPr>
        <p:spPr>
          <a:xfrm>
            <a:off x="72506" y="3308431"/>
            <a:ext cx="9067803" cy="1384995"/>
          </a:xfrm>
          <a:prstGeom prst="rect">
            <a:avLst/>
          </a:prstGeom>
          <a:noFill/>
        </p:spPr>
        <p:txBody>
          <a:bodyPr wrap="square">
            <a:spAutoFit/>
          </a:bodyPr>
          <a:lstStyle/>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Con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miệng</a:t>
            </a:r>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dạ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dày</a:t>
            </a:r>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ruột</a:t>
            </a:r>
            <a:r>
              <a:rPr lang="en-US" sz="2800" dirty="0">
                <a:latin typeface="Times New Roman" pitchFamily="18" charset="0"/>
                <a:cs typeface="Times New Roman" pitchFamily="18" charset="0"/>
              </a:rPr>
              <a:t> non -&gt; </a:t>
            </a:r>
            <a:r>
              <a:rPr lang="en-US" sz="2800" dirty="0" err="1">
                <a:latin typeface="Times New Roman" pitchFamily="18" charset="0"/>
                <a:cs typeface="Times New Roman" pitchFamily="18" charset="0"/>
              </a:rPr>
              <a:t>ruột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a:t>
            </a:r>
            <a:r>
              <a:rPr lang="en-US" sz="2800" dirty="0">
                <a:latin typeface="Times New Roman" pitchFamily="18" charset="0"/>
                <a:cs typeface="Times New Roman" pitchFamily="18" charset="0"/>
              </a:rPr>
              <a:t> -&gt; </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trực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tràng</a:t>
            </a:r>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hậu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1580361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517" y="4572000"/>
            <a:ext cx="2098883" cy="2590800"/>
          </a:xfrm>
          <a:prstGeom prst="rect">
            <a:avLst/>
          </a:prstGeom>
        </p:spPr>
      </p:pic>
      <p:sp>
        <p:nvSpPr>
          <p:cNvPr id="16" name="Rectangle 15"/>
          <p:cNvSpPr/>
          <p:nvPr/>
        </p:nvSpPr>
        <p:spPr>
          <a:xfrm>
            <a:off x="79890" y="553743"/>
            <a:ext cx="7463909" cy="584775"/>
          </a:xfrm>
          <a:prstGeom prst="rect">
            <a:avLst/>
          </a:prstGeom>
        </p:spPr>
        <p:txBody>
          <a:bodyPr wrap="square">
            <a:spAutoFit/>
          </a:bodyPr>
          <a:lstStyle/>
          <a:p>
            <a:r>
              <a:rPr lang="vi-VN" sz="3200" u="sng" dirty="0">
                <a:solidFill>
                  <a:srgbClr val="0000FF"/>
                </a:solidFill>
                <a:latin typeface="Times New Roman" pitchFamily="18" charset="0"/>
                <a:cs typeface="Times New Roman" pitchFamily="18" charset="0"/>
              </a:rPr>
              <a:t>3</a:t>
            </a:r>
            <a:r>
              <a:rPr lang="en-US" sz="3200" u="sng" dirty="0" smtClean="0">
                <a:solidFill>
                  <a:srgbClr val="0000FF"/>
                </a:solidFill>
                <a:latin typeface="Times New Roman" pitchFamily="18" charset="0"/>
                <a:cs typeface="Times New Roman" pitchFamily="18" charset="0"/>
              </a:rPr>
              <a:t>. </a:t>
            </a:r>
            <a:r>
              <a:rPr lang="en-US" sz="3200" u="sng" dirty="0" err="1" smtClean="0">
                <a:solidFill>
                  <a:srgbClr val="0000FF"/>
                </a:solidFill>
                <a:latin typeface="Times New Roman" pitchFamily="18" charset="0"/>
                <a:cs typeface="Times New Roman" pitchFamily="18" charset="0"/>
              </a:rPr>
              <a:t>Quá</a:t>
            </a:r>
            <a:r>
              <a:rPr lang="en-US" sz="3200" u="sng" dirty="0" smtClean="0">
                <a:solidFill>
                  <a:srgbClr val="0000FF"/>
                </a:solidFill>
                <a:latin typeface="Times New Roman" pitchFamily="18" charset="0"/>
                <a:cs typeface="Times New Roman" pitchFamily="18" charset="0"/>
              </a:rPr>
              <a:t> </a:t>
            </a:r>
            <a:r>
              <a:rPr lang="en-US" sz="3200" u="sng" dirty="0" err="1" smtClean="0">
                <a:solidFill>
                  <a:srgbClr val="0000FF"/>
                </a:solidFill>
                <a:latin typeface="Times New Roman" pitchFamily="18" charset="0"/>
                <a:cs typeface="Times New Roman" pitchFamily="18" charset="0"/>
              </a:rPr>
              <a:t>trình</a:t>
            </a:r>
            <a:r>
              <a:rPr lang="en-US" sz="3200" u="sng" dirty="0" smtClean="0">
                <a:solidFill>
                  <a:srgbClr val="0000FF"/>
                </a:solidFill>
                <a:latin typeface="Times New Roman" pitchFamily="18" charset="0"/>
                <a:cs typeface="Times New Roman" pitchFamily="18" charset="0"/>
              </a:rPr>
              <a:t> </a:t>
            </a:r>
            <a:r>
              <a:rPr lang="en-US" sz="3200" u="sng" dirty="0" err="1" smtClean="0">
                <a:solidFill>
                  <a:srgbClr val="0000FF"/>
                </a:solidFill>
                <a:latin typeface="Times New Roman" pitchFamily="18" charset="0"/>
                <a:cs typeface="Times New Roman" pitchFamily="18" charset="0"/>
              </a:rPr>
              <a:t>vận</a:t>
            </a:r>
            <a:r>
              <a:rPr lang="en-US" sz="3200" u="sng" dirty="0" smtClean="0">
                <a:solidFill>
                  <a:srgbClr val="0000FF"/>
                </a:solidFill>
                <a:latin typeface="Times New Roman" pitchFamily="18" charset="0"/>
                <a:cs typeface="Times New Roman" pitchFamily="18" charset="0"/>
              </a:rPr>
              <a:t> </a:t>
            </a:r>
            <a:r>
              <a:rPr lang="en-US" sz="3200" u="sng" dirty="0" err="1" smtClean="0">
                <a:solidFill>
                  <a:srgbClr val="0000FF"/>
                </a:solidFill>
                <a:latin typeface="Times New Roman" pitchFamily="18" charset="0"/>
                <a:cs typeface="Times New Roman" pitchFamily="18" charset="0"/>
              </a:rPr>
              <a:t>chuyển</a:t>
            </a:r>
            <a:r>
              <a:rPr lang="en-US" sz="3200" u="sng" dirty="0" smtClean="0">
                <a:solidFill>
                  <a:srgbClr val="0000FF"/>
                </a:solidFill>
                <a:latin typeface="Times New Roman" pitchFamily="18" charset="0"/>
                <a:cs typeface="Times New Roman" pitchFamily="18" charset="0"/>
              </a:rPr>
              <a:t> </a:t>
            </a:r>
            <a:r>
              <a:rPr lang="en-US" sz="3200" u="sng" dirty="0" err="1" smtClean="0">
                <a:solidFill>
                  <a:srgbClr val="0000FF"/>
                </a:solidFill>
                <a:latin typeface="Times New Roman" pitchFamily="18" charset="0"/>
                <a:cs typeface="Times New Roman" pitchFamily="18" charset="0"/>
              </a:rPr>
              <a:t>các</a:t>
            </a:r>
            <a:r>
              <a:rPr lang="en-US" sz="3200" u="sng" dirty="0" smtClean="0">
                <a:solidFill>
                  <a:srgbClr val="0000FF"/>
                </a:solidFill>
                <a:latin typeface="Times New Roman" pitchFamily="18" charset="0"/>
                <a:cs typeface="Times New Roman" pitchFamily="18" charset="0"/>
              </a:rPr>
              <a:t> </a:t>
            </a:r>
            <a:r>
              <a:rPr lang="en-US" sz="3200" u="sng" dirty="0" err="1" smtClean="0">
                <a:solidFill>
                  <a:srgbClr val="0000FF"/>
                </a:solidFill>
                <a:latin typeface="Times New Roman" pitchFamily="18" charset="0"/>
                <a:cs typeface="Times New Roman" pitchFamily="18" charset="0"/>
              </a:rPr>
              <a:t>chất</a:t>
            </a:r>
            <a:r>
              <a:rPr lang="en-US" sz="3200" u="sng" dirty="0" smtClean="0">
                <a:solidFill>
                  <a:srgbClr val="0000FF"/>
                </a:solidFill>
                <a:latin typeface="Times New Roman" pitchFamily="18" charset="0"/>
                <a:cs typeface="Times New Roman" pitchFamily="18" charset="0"/>
              </a:rPr>
              <a:t> ở </a:t>
            </a:r>
            <a:r>
              <a:rPr lang="en-US" sz="3200" u="sng" dirty="0" err="1" smtClean="0">
                <a:solidFill>
                  <a:srgbClr val="0000FF"/>
                </a:solidFill>
                <a:latin typeface="Times New Roman" pitchFamily="18" charset="0"/>
                <a:cs typeface="Times New Roman" pitchFamily="18" charset="0"/>
              </a:rPr>
              <a:t>động</a:t>
            </a:r>
            <a:r>
              <a:rPr lang="en-US" sz="3200" u="sng" dirty="0" smtClean="0">
                <a:solidFill>
                  <a:srgbClr val="0000FF"/>
                </a:solidFill>
                <a:latin typeface="Times New Roman" pitchFamily="18" charset="0"/>
                <a:cs typeface="Times New Roman" pitchFamily="18" charset="0"/>
              </a:rPr>
              <a:t> </a:t>
            </a:r>
            <a:r>
              <a:rPr lang="en-US" sz="3200" u="sng" dirty="0" err="1" smtClean="0">
                <a:solidFill>
                  <a:srgbClr val="0000FF"/>
                </a:solidFill>
                <a:latin typeface="Times New Roman" pitchFamily="18" charset="0"/>
                <a:cs typeface="Times New Roman" pitchFamily="18" charset="0"/>
              </a:rPr>
              <a:t>vật</a:t>
            </a:r>
            <a:endParaRPr lang="en-US" sz="3200" u="sng" dirty="0">
              <a:solidFill>
                <a:srgbClr val="0000FF"/>
              </a:solidFill>
              <a:latin typeface="Times New Roman" pitchFamily="18" charset="0"/>
              <a:cs typeface="Times New Roman" pitchFamily="18" charset="0"/>
            </a:endParaRPr>
          </a:p>
        </p:txBody>
      </p:sp>
      <p:sp>
        <p:nvSpPr>
          <p:cNvPr id="17" name="Rectangle 16"/>
          <p:cNvSpPr/>
          <p:nvPr/>
        </p:nvSpPr>
        <p:spPr>
          <a:xfrm>
            <a:off x="26504" y="1295400"/>
            <a:ext cx="8929067" cy="5262979"/>
          </a:xfrm>
          <a:prstGeom prst="rect">
            <a:avLst/>
          </a:prstGeom>
        </p:spPr>
        <p:txBody>
          <a:bodyPr wrap="square">
            <a:spAutoFit/>
          </a:bodyPr>
          <a:lstStyle/>
          <a:p>
            <a:pPr>
              <a:lnSpc>
                <a:spcPct val="150000"/>
              </a:lnSpc>
            </a:pP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endParaRPr lang="vi-VN" sz="2800" dirty="0" smtClean="0">
              <a:latin typeface="Times New Roman" pitchFamily="18" charset="0"/>
              <a:cs typeface="Times New Roman" pitchFamily="18" charset="0"/>
            </a:endParaRPr>
          </a:p>
          <a:p>
            <a:pPr>
              <a:lnSpc>
                <a:spcPct val="150000"/>
              </a:lnSpc>
            </a:pPr>
            <a:r>
              <a:rPr lang="vi-VN" sz="2800" dirty="0" smtClean="0">
                <a:latin typeface="Times New Roman" pitchFamily="18" charset="0"/>
                <a:cs typeface="Times New Roman" pitchFamily="18" charset="0"/>
              </a:rPr>
              <a:t>+ Hệ tuần hoàn có chức năng vận chuyển các chất trong cơ thể động vật nhờ sự vận chuyển của máu.</a:t>
            </a:r>
            <a:endParaRPr lang="en-US" sz="2800" dirty="0">
              <a:latin typeface="Times New Roman" pitchFamily="18" charset="0"/>
              <a:cs typeface="Times New Roman" pitchFamily="18" charset="0"/>
            </a:endParaRPr>
          </a:p>
          <a:p>
            <a:pPr>
              <a:lnSpc>
                <a:spcPct val="150000"/>
              </a:lnSpc>
            </a:pP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Ở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(vòng tuần hoàn nhỏ)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vi-VN" sz="2800" dirty="0" smtClean="0">
                <a:latin typeface="Times New Roman" pitchFamily="18" charset="0"/>
                <a:cs typeface="Times New Roman" pitchFamily="18" charset="0"/>
              </a:rPr>
              <a:t> (vòng tuần hoàn lớn)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8454572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Callout 13"/>
          <p:cNvSpPr>
            <a:spLocks noChangeArrowheads="1"/>
          </p:cNvSpPr>
          <p:nvPr/>
        </p:nvSpPr>
        <p:spPr bwMode="auto">
          <a:xfrm>
            <a:off x="0" y="-88703"/>
            <a:ext cx="9144000" cy="1934593"/>
          </a:xfrm>
          <a:prstGeom prst="cloudCallout">
            <a:avLst>
              <a:gd name="adj1" fmla="val -35023"/>
              <a:gd name="adj2" fmla="val 74745"/>
            </a:avLst>
          </a:prstGeom>
          <a:solidFill>
            <a:schemeClr val="accent5">
              <a:lumMod val="40000"/>
              <a:lumOff val="60000"/>
            </a:schemeClr>
          </a:solidFill>
          <a:ln w="12700" cap="sq" algn="ctr">
            <a:solidFill>
              <a:schemeClr val="tx1"/>
            </a:solidFill>
            <a:round/>
            <a:headEnd type="none" w="sm" len="sm"/>
            <a:tailEnd type="none" w="sm" len="sm"/>
          </a:ln>
        </p:spPr>
        <p:txBody>
          <a:bodyPr lIns="92075" tIns="46038" rIns="92075" bIns="4603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de-DE" sz="2800" b="1" i="1" dirty="0"/>
              <a:t>Để tồn tại và phát triển, các động vật trên đã lấy từ môi trường những gì?</a:t>
            </a:r>
            <a:endParaRPr lang="en-US" altLang="en-US" sz="2800" dirty="0">
              <a:latin typeface="Times New Roman" pitchFamily="18" charset="0"/>
              <a:cs typeface="Times New Roman" pitchFamily="18" charset="0"/>
            </a:endParaRPr>
          </a:p>
        </p:txBody>
      </p:sp>
      <p:sp>
        <p:nvSpPr>
          <p:cNvPr id="15" name="Text Box 4"/>
          <p:cNvSpPr txBox="1">
            <a:spLocks noChangeArrowheads="1"/>
          </p:cNvSpPr>
          <p:nvPr/>
        </p:nvSpPr>
        <p:spPr bwMode="auto">
          <a:xfrm>
            <a:off x="7229789" y="4096294"/>
            <a:ext cx="1295400" cy="830997"/>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a:latin typeface="Times New Roman" pitchFamily="18" charset="0"/>
                <a:cs typeface="Times New Roman" pitchFamily="18" charset="0"/>
              </a:rPr>
              <a:t>Không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khí</a:t>
            </a:r>
            <a:endParaRPr lang="en-US" altLang="en-US" sz="2400" b="1" dirty="0">
              <a:latin typeface="Times New Roman" pitchFamily="18" charset="0"/>
              <a:cs typeface="Times New Roman" pitchFamily="18" charset="0"/>
            </a:endParaRPr>
          </a:p>
        </p:txBody>
      </p:sp>
      <p:sp>
        <p:nvSpPr>
          <p:cNvPr id="16" name="Text Box 5"/>
          <p:cNvSpPr txBox="1">
            <a:spLocks noChangeArrowheads="1"/>
          </p:cNvSpPr>
          <p:nvPr/>
        </p:nvSpPr>
        <p:spPr bwMode="auto">
          <a:xfrm>
            <a:off x="4835769" y="4096294"/>
            <a:ext cx="1295400" cy="46166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smtClean="0">
                <a:latin typeface="Times New Roman" pitchFamily="18" charset="0"/>
                <a:cs typeface="Times New Roman" pitchFamily="18" charset="0"/>
              </a:rPr>
              <a:t>Nước</a:t>
            </a:r>
            <a:endParaRPr lang="en-US" altLang="en-US" sz="2400" b="1" dirty="0">
              <a:latin typeface="Times New Roman" pitchFamily="18" charset="0"/>
              <a:cs typeface="Times New Roman" pitchFamily="18" charset="0"/>
            </a:endParaRPr>
          </a:p>
        </p:txBody>
      </p:sp>
      <p:sp>
        <p:nvSpPr>
          <p:cNvPr id="17" name="Line 8"/>
          <p:cNvSpPr>
            <a:spLocks noChangeShapeType="1"/>
          </p:cNvSpPr>
          <p:nvPr/>
        </p:nvSpPr>
        <p:spPr bwMode="auto">
          <a:xfrm flipH="1" flipV="1">
            <a:off x="3001023" y="4647062"/>
            <a:ext cx="990600" cy="69763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18" name="Line 11"/>
          <p:cNvSpPr>
            <a:spLocks noChangeShapeType="1"/>
          </p:cNvSpPr>
          <p:nvPr/>
        </p:nvSpPr>
        <p:spPr bwMode="auto">
          <a:xfrm flipV="1">
            <a:off x="4916501" y="4495800"/>
            <a:ext cx="428044" cy="74422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31" name="Text Box 6"/>
          <p:cNvSpPr txBox="1">
            <a:spLocks noChangeArrowheads="1"/>
          </p:cNvSpPr>
          <p:nvPr/>
        </p:nvSpPr>
        <p:spPr bwMode="auto">
          <a:xfrm>
            <a:off x="1752601" y="4178496"/>
            <a:ext cx="1743722" cy="46166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smtClean="0">
                <a:latin typeface="Times New Roman" pitchFamily="18" charset="0"/>
                <a:cs typeface="Times New Roman" pitchFamily="18" charset="0"/>
              </a:rPr>
              <a:t>Thức</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ăn</a:t>
            </a:r>
            <a:endParaRPr lang="en-US" altLang="en-US" sz="2400" b="1" dirty="0">
              <a:latin typeface="Times New Roman" pitchFamily="18" charset="0"/>
              <a:cs typeface="Times New Roman" pitchFamily="18" charset="0"/>
            </a:endParaRPr>
          </a:p>
        </p:txBody>
      </p:sp>
      <p:sp>
        <p:nvSpPr>
          <p:cNvPr id="32" name="Line 10"/>
          <p:cNvSpPr>
            <a:spLocks noChangeShapeType="1"/>
          </p:cNvSpPr>
          <p:nvPr/>
        </p:nvSpPr>
        <p:spPr bwMode="auto">
          <a:xfrm flipV="1">
            <a:off x="5715000" y="4650196"/>
            <a:ext cx="1476689" cy="683804"/>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33" name="Left Brace 32"/>
          <p:cNvSpPr/>
          <p:nvPr/>
        </p:nvSpPr>
        <p:spPr>
          <a:xfrm rot="16200000">
            <a:off x="4695298" y="2428473"/>
            <a:ext cx="4064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4" name="Text Box 4"/>
          <p:cNvSpPr txBox="1">
            <a:spLocks noChangeArrowheads="1"/>
          </p:cNvSpPr>
          <p:nvPr/>
        </p:nvSpPr>
        <p:spPr bwMode="auto">
          <a:xfrm>
            <a:off x="152402" y="5448976"/>
            <a:ext cx="8870012"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800" dirty="0"/>
              <a:t>+ Để duy trì sự sống, động vật phải thường xuyên lấy từ môi trường thức ăn, nước, khí </a:t>
            </a:r>
            <a:r>
              <a:rPr lang="en-US" sz="2800" dirty="0" err="1"/>
              <a:t>oxigen</a:t>
            </a:r>
            <a:r>
              <a:rPr lang="vi-VN" sz="2800" dirty="0"/>
              <a:t> có trong không khí.</a:t>
            </a:r>
            <a:endParaRPr lang="en-US" sz="2800" dirty="0"/>
          </a:p>
        </p:txBody>
      </p:sp>
      <p:pic>
        <p:nvPicPr>
          <p:cNvPr id="1026" name="Picture 2" descr="C:\Users\V\Desktop\trâ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127" y="2026195"/>
            <a:ext cx="2192287" cy="20700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70" y="2044897"/>
            <a:ext cx="2222330" cy="19650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088" y="2044897"/>
            <a:ext cx="2205038" cy="19650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711" y="2034534"/>
            <a:ext cx="2021224" cy="1975404"/>
          </a:xfrm>
          <a:prstGeom prst="rect">
            <a:avLst/>
          </a:prstGeom>
        </p:spPr>
      </p:pic>
    </p:spTree>
    <p:extLst>
      <p:ext uri="{BB962C8B-B14F-4D97-AF65-F5344CB8AC3E}">
        <p14:creationId xmlns:p14="http://schemas.microsoft.com/office/powerpoint/2010/main" val="317824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500"/>
                                        <p:tgtEl>
                                          <p:spTgt spid="15"/>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trips(downRight)">
                                      <p:cBhvr>
                                        <p:cTn id="18" dur="500"/>
                                        <p:tgtEl>
                                          <p:spTgt spid="17"/>
                                        </p:tgtEl>
                                      </p:cBhvr>
                                    </p:animEffect>
                                  </p:childTnLst>
                                </p:cTn>
                              </p:par>
                            </p:childTnLst>
                          </p:cTn>
                        </p:par>
                        <p:par>
                          <p:cTn id="19" fill="hold">
                            <p:stCondLst>
                              <p:cond delay="500"/>
                            </p:stCondLst>
                            <p:childTnLst>
                              <p:par>
                                <p:cTn id="20" presetID="8"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500"/>
                                        <p:tgtEl>
                                          <p:spTgt spid="16"/>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downRight)">
                                      <p:cBhvr>
                                        <p:cTn id="25" dur="500"/>
                                        <p:tgtEl>
                                          <p:spTgt spid="18"/>
                                        </p:tgtEl>
                                      </p:cBhvr>
                                    </p:animEffect>
                                  </p:childTnLst>
                                </p:cTn>
                              </p:par>
                            </p:childTnLst>
                          </p:cTn>
                        </p:par>
                        <p:par>
                          <p:cTn id="26" fill="hold">
                            <p:stCondLst>
                              <p:cond delay="1000"/>
                            </p:stCondLst>
                            <p:childTnLst>
                              <p:par>
                                <p:cTn id="27" presetID="8"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amond(in)">
                                      <p:cBhvr>
                                        <p:cTn id="29" dur="500"/>
                                        <p:tgtEl>
                                          <p:spTgt spid="31"/>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downRigh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amond(in)">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7" grpId="0" animBg="1"/>
      <p:bldP spid="18" grpId="0" animBg="1"/>
      <p:bldP spid="31" grpId="0" animBg="1"/>
      <p:bldP spid="32" grpId="0" animBg="1"/>
      <p:bldP spid="33" grpId="0" animBg="1"/>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0"/>
            <a:ext cx="8915400" cy="461665"/>
          </a:xfrm>
          <a:prstGeom prst="rect">
            <a:avLst/>
          </a:prstGeom>
        </p:spPr>
        <p:txBody>
          <a:bodyPr wrap="square">
            <a:spAutoFit/>
          </a:bodyPr>
          <a:lstStyle/>
          <a:p>
            <a:r>
              <a:rPr lang="en-US" sz="2400" i="1" dirty="0" smtClean="0">
                <a:solidFill>
                  <a:srgbClr val="FF0000"/>
                </a:solidFill>
                <a:latin typeface="Times New Roman" pitchFamily="18" charset="0"/>
                <a:cs typeface="Times New Roman" pitchFamily="18" charset="0"/>
              </a:rPr>
              <a:t>?8</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Hệ</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tuần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hoàn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nhận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những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nào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từ</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hệ</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hô</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hấp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hệ</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tiêu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hoá</a:t>
            </a:r>
            <a:r>
              <a:rPr lang="en-US" sz="2400" i="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9" name="Rectangle 8"/>
          <p:cNvSpPr/>
          <p:nvPr/>
        </p:nvSpPr>
        <p:spPr>
          <a:xfrm>
            <a:off x="152400" y="457200"/>
            <a:ext cx="4171122" cy="1200329"/>
          </a:xfrm>
          <a:prstGeom prst="rect">
            <a:avLst/>
          </a:prstGeom>
        </p:spPr>
        <p:txBody>
          <a:bodyPr wrap="square">
            <a:spAutoFit/>
          </a:bodyPr>
          <a:lstStyle/>
          <a:p>
            <a:r>
              <a:rPr lang="en-US" sz="2400" dirty="0" smtClean="0">
                <a:latin typeface="Times New Roman" pitchFamily="18" charset="0"/>
                <a:cs typeface="Times New Roman" pitchFamily="18" charset="0"/>
              </a:rPr>
              <a:t>=&gt;</a:t>
            </a:r>
            <a:r>
              <a:rPr lang="en-US" sz="2400" dirty="0" err="1" smtClean="0">
                <a:latin typeface="Times New Roman" pitchFamily="18" charset="0"/>
                <a:cs typeface="Times New Roman" pitchFamily="18" charset="0"/>
              </a:rPr>
              <a:t>Hệ</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a:t>
            </a:r>
          </a:p>
        </p:txBody>
      </p:sp>
      <p:sp>
        <p:nvSpPr>
          <p:cNvPr id="10" name="Rectangle 9"/>
          <p:cNvSpPr/>
          <p:nvPr/>
        </p:nvSpPr>
        <p:spPr>
          <a:xfrm>
            <a:off x="132522" y="1671205"/>
            <a:ext cx="4191000" cy="1200329"/>
          </a:xfrm>
          <a:prstGeom prst="rect">
            <a:avLst/>
          </a:prstGeom>
        </p:spPr>
        <p:txBody>
          <a:bodyPr wrap="square">
            <a:spAutoFit/>
          </a:bodyPr>
          <a:lstStyle/>
          <a:p>
            <a:r>
              <a:rPr lang="en-US" sz="2400" i="1" dirty="0" smtClean="0">
                <a:solidFill>
                  <a:srgbClr val="FF0000"/>
                </a:solidFill>
                <a:latin typeface="Times New Roman" pitchFamily="18" charset="0"/>
                <a:cs typeface="Times New Roman" pitchFamily="18" charset="0"/>
              </a:rPr>
              <a:t>?9</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Các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dinh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dưỡng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thải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được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vận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chuyển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đến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đâu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trong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cơ</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thể</a:t>
            </a:r>
            <a:r>
              <a:rPr lang="en-US" sz="2400" i="1" dirty="0">
                <a:solidFill>
                  <a:srgbClr val="FF0000"/>
                </a:solidFill>
                <a:latin typeface="Times New Roman" pitchFamily="18" charset="0"/>
                <a:cs typeface="Times New Roman" pitchFamily="18" charset="0"/>
              </a:rPr>
              <a:t>?</a:t>
            </a:r>
          </a:p>
        </p:txBody>
      </p:sp>
      <p:sp>
        <p:nvSpPr>
          <p:cNvPr id="11" name="Rectangle 10"/>
          <p:cNvSpPr/>
          <p:nvPr/>
        </p:nvSpPr>
        <p:spPr>
          <a:xfrm>
            <a:off x="114300" y="2942891"/>
            <a:ext cx="4419600" cy="1938992"/>
          </a:xfrm>
          <a:prstGeom prst="rect">
            <a:avLst/>
          </a:prstGeom>
        </p:spPr>
        <p:txBody>
          <a:bodyPr wrap="square">
            <a:spAutoFit/>
          </a:bodyPr>
          <a:lstStyle/>
          <a:p>
            <a:r>
              <a:rPr lang="en-US" sz="2400" dirty="0" smtClean="0">
                <a:latin typeface="Times New Roman" pitchFamily="18" charset="0"/>
                <a:cs typeface="Times New Roman" pitchFamily="18" charset="0"/>
              </a:rPr>
              <a:t>=&gt;</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a:t>
            </a:r>
          </a:p>
        </p:txBody>
      </p:sp>
      <p:sp>
        <p:nvSpPr>
          <p:cNvPr id="13" name="Rectangle 12"/>
          <p:cNvSpPr/>
          <p:nvPr/>
        </p:nvSpPr>
        <p:spPr>
          <a:xfrm>
            <a:off x="177097" y="5024596"/>
            <a:ext cx="4267200" cy="1569660"/>
          </a:xfrm>
          <a:prstGeom prst="rect">
            <a:avLst/>
          </a:prstGeom>
        </p:spPr>
        <p:txBody>
          <a:bodyPr wrap="square">
            <a:spAutoFit/>
          </a:bodyPr>
          <a:lstStyle/>
          <a:p>
            <a:r>
              <a:rPr lang="en-US" sz="2400" i="1" dirty="0" smtClean="0">
                <a:solidFill>
                  <a:srgbClr val="FF0000"/>
                </a:solidFill>
                <a:latin typeface="Times New Roman" pitchFamily="18" charset="0"/>
                <a:cs typeface="Times New Roman" pitchFamily="18" charset="0"/>
              </a:rPr>
              <a:t>?10</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Quan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sát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Hình</a:t>
            </a:r>
            <a:r>
              <a:rPr lang="en-US" sz="2400" i="1" dirty="0">
                <a:solidFill>
                  <a:srgbClr val="FF0000"/>
                </a:solidFill>
                <a:latin typeface="Times New Roman" pitchFamily="18" charset="0"/>
                <a:cs typeface="Times New Roman" pitchFamily="18" charset="0"/>
              </a:rPr>
              <a:t> 30.3, </a:t>
            </a:r>
            <a:r>
              <a:rPr lang="en-US" sz="2400" i="1" dirty="0" err="1">
                <a:solidFill>
                  <a:srgbClr val="FF0000"/>
                </a:solidFill>
                <a:latin typeface="Times New Roman" pitchFamily="18" charset="0"/>
                <a:cs typeface="Times New Roman" pitchFamily="18" charset="0"/>
              </a:rPr>
              <a:t>hãy</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mô</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tả</a:t>
            </a:r>
            <a:r>
              <a:rPr lang="en-US" sz="2400" i="1" dirty="0">
                <a:solidFill>
                  <a:srgbClr val="FF0000"/>
                </a:solidFill>
                <a:latin typeface="Times New Roman" pitchFamily="18" charset="0"/>
                <a:cs typeface="Times New Roman" pitchFamily="18" charset="0"/>
              </a:rPr>
              <a:t> chi </a:t>
            </a:r>
            <a:r>
              <a:rPr lang="en-US" sz="2400" i="1" dirty="0" err="1">
                <a:solidFill>
                  <a:srgbClr val="FF0000"/>
                </a:solidFill>
                <a:latin typeface="Times New Roman" pitchFamily="18" charset="0"/>
                <a:cs typeface="Times New Roman" pitchFamily="18" charset="0"/>
              </a:rPr>
              <a:t>tiết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quá</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trình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vận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chuyển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các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trong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hai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vòng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tuần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hoàn</a:t>
            </a:r>
            <a:r>
              <a:rPr lang="en-US" sz="2400" i="1" dirty="0">
                <a:solidFill>
                  <a:srgbClr val="FF0000"/>
                </a:solidFill>
                <a:latin typeface="Times New Roman" pitchFamily="18" charset="0"/>
                <a:cs typeface="Times New Roman" pitchFamily="18" charset="0"/>
              </a:rPr>
              <a:t> ở </a:t>
            </a:r>
            <a:r>
              <a:rPr lang="en-US" sz="2400" i="1" dirty="0" err="1">
                <a:solidFill>
                  <a:srgbClr val="FF0000"/>
                </a:solidFill>
                <a:latin typeface="Times New Roman" pitchFamily="18" charset="0"/>
                <a:cs typeface="Times New Roman" pitchFamily="18" charset="0"/>
              </a:rPr>
              <a:t>người</a:t>
            </a:r>
            <a:r>
              <a:rPr lang="en-US" sz="2400" i="1" dirty="0">
                <a:solidFill>
                  <a:srgbClr val="FF0000"/>
                </a:solidFill>
                <a:latin typeface="Times New Roman" pitchFamily="18" charset="0"/>
                <a:cs typeface="Times New Roman" pitchFamily="18" charset="0"/>
              </a:rPr>
              <a:t>.</a:t>
            </a:r>
          </a:p>
        </p:txBody>
      </p:sp>
      <p:pic>
        <p:nvPicPr>
          <p:cNvPr id="2050" name="Picture 2" descr="Lý thuyết KHTN 7 Chân trời sáng Bài 30: Trao đổi nước và các chất dinh  dưỡng ở động vật | Khoa học tự nhiê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236" y="609600"/>
            <a:ext cx="4570494" cy="55095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11742" y="6224924"/>
            <a:ext cx="4156364" cy="400110"/>
          </a:xfrm>
          <a:prstGeom prst="rect">
            <a:avLst/>
          </a:prstGeom>
          <a:solidFill>
            <a:srgbClr val="FFFF00"/>
          </a:solidFill>
        </p:spPr>
        <p:txBody>
          <a:bodyPr wrap="square" rtlCol="0">
            <a:spAutoFit/>
          </a:bodyPr>
          <a:lstStyle/>
          <a:p>
            <a:pPr algn="ctr"/>
            <a:r>
              <a:rPr lang="vi-VN" sz="2000" b="1" dirty="0" smtClean="0">
                <a:solidFill>
                  <a:srgbClr val="0000FF"/>
                </a:solidFill>
              </a:rPr>
              <a:t>Sơ đồ 2 vòng tuần hoàn ở người</a:t>
            </a:r>
            <a:endParaRPr lang="en-US" sz="2000" b="1" dirty="0">
              <a:solidFill>
                <a:srgbClr val="0000FF"/>
              </a:solidFill>
            </a:endParaRPr>
          </a:p>
        </p:txBody>
      </p:sp>
    </p:spTree>
    <p:extLst>
      <p:ext uri="{BB962C8B-B14F-4D97-AF65-F5344CB8AC3E}">
        <p14:creationId xmlns:p14="http://schemas.microsoft.com/office/powerpoint/2010/main" val="108633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ý thuyết KHTN 7 Chân trời sáng Bài 30: Trao đổi nước và các chất dinh  dưỡng ở động vật | Khoa học tự nhiê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214" y="667162"/>
            <a:ext cx="4570494" cy="55095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19279" y="6196631"/>
            <a:ext cx="4156364" cy="400110"/>
          </a:xfrm>
          <a:prstGeom prst="rect">
            <a:avLst/>
          </a:prstGeom>
          <a:solidFill>
            <a:srgbClr val="FFFF00"/>
          </a:solidFill>
        </p:spPr>
        <p:txBody>
          <a:bodyPr wrap="square" rtlCol="0">
            <a:spAutoFit/>
          </a:bodyPr>
          <a:lstStyle/>
          <a:p>
            <a:pPr algn="ctr"/>
            <a:r>
              <a:rPr lang="vi-VN" sz="2000" b="1" dirty="0" smtClean="0">
                <a:solidFill>
                  <a:srgbClr val="0000FF"/>
                </a:solidFill>
              </a:rPr>
              <a:t>Sơ đồ 2 vòng tuần hoàn ở người</a:t>
            </a:r>
            <a:endParaRPr lang="en-US" sz="2000" b="1" dirty="0">
              <a:solidFill>
                <a:srgbClr val="0000FF"/>
              </a:solidFill>
            </a:endParaRPr>
          </a:p>
        </p:txBody>
      </p:sp>
      <p:sp>
        <p:nvSpPr>
          <p:cNvPr id="6" name="Rectangle 5"/>
          <p:cNvSpPr/>
          <p:nvPr/>
        </p:nvSpPr>
        <p:spPr>
          <a:xfrm>
            <a:off x="-1" y="914400"/>
            <a:ext cx="4381047" cy="5632311"/>
          </a:xfrm>
          <a:prstGeom prst="rect">
            <a:avLst/>
          </a:prstGeom>
        </p:spPr>
        <p:txBody>
          <a:bodyPr wrap="square">
            <a:spAutoFit/>
          </a:bodyPr>
          <a:lstStyle/>
          <a:p>
            <a:pPr algn="just">
              <a:lnSpc>
                <a:spcPct val="150000"/>
              </a:lnSpc>
            </a:pPr>
            <a:r>
              <a:rPr lang="en-US" sz="2400" b="1" dirty="0">
                <a:solidFill>
                  <a:srgbClr val="0000FF"/>
                </a:solidFill>
                <a:latin typeface="Times New Roman" pitchFamily="18" charset="0"/>
                <a:cs typeface="Times New Roman" pitchFamily="18" charset="0"/>
              </a:rPr>
              <a:t>-</a:t>
            </a:r>
            <a:r>
              <a:rPr lang="en-US" sz="2400" b="1" dirty="0" err="1">
                <a:solidFill>
                  <a:srgbClr val="0000FF"/>
                </a:solidFill>
                <a:latin typeface="Times New Roman" pitchFamily="18" charset="0"/>
                <a:cs typeface="Times New Roman" pitchFamily="18" charset="0"/>
              </a:rPr>
              <a:t>Vòng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tuần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hoàn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phổi</a:t>
            </a:r>
            <a:r>
              <a:rPr lang="en-US" sz="2400" b="1" dirty="0">
                <a:solidFill>
                  <a:srgbClr val="0000FF"/>
                </a:solidFill>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thẫm</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giàu</a:t>
            </a:r>
            <a:r>
              <a:rPr lang="en-US" sz="2400" dirty="0">
                <a:solidFill>
                  <a:srgbClr val="FF0000"/>
                </a:solidFill>
                <a:latin typeface="Times New Roman" pitchFamily="18" charset="0"/>
                <a:cs typeface="Times New Roman" pitchFamily="18" charset="0"/>
              </a:rPr>
              <a:t> carbon dioxide)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thẫm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tươi</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giàu</a:t>
            </a:r>
            <a:r>
              <a:rPr lang="en-US" sz="2400" dirty="0">
                <a:solidFill>
                  <a:srgbClr val="FF0000"/>
                </a:solidFill>
                <a:latin typeface="Times New Roman" pitchFamily="18" charset="0"/>
                <a:cs typeface="Times New Roman" pitchFamily="18" charset="0"/>
              </a:rPr>
              <a:t> oxygen)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a:t>
            </a:r>
          </a:p>
        </p:txBody>
      </p:sp>
      <p:sp>
        <p:nvSpPr>
          <p:cNvPr id="7" name="Rectangle 6"/>
          <p:cNvSpPr/>
          <p:nvPr/>
        </p:nvSpPr>
        <p:spPr>
          <a:xfrm>
            <a:off x="152400" y="0"/>
            <a:ext cx="8686800" cy="707886"/>
          </a:xfrm>
          <a:prstGeom prst="rect">
            <a:avLst/>
          </a:prstGeom>
          <a:solidFill>
            <a:srgbClr val="FFFF00"/>
          </a:solidFill>
        </p:spPr>
        <p:txBody>
          <a:bodyPr wrap="square">
            <a:spAutoFit/>
          </a:bodyPr>
          <a:lstStyle/>
          <a:p>
            <a:pPr algn="ctr"/>
            <a:r>
              <a:rPr lang="en-US" sz="2000" b="1" i="1" dirty="0" err="1" smtClean="0">
                <a:solidFill>
                  <a:srgbClr val="0000FF"/>
                </a:solidFill>
                <a:latin typeface="Times New Roman" pitchFamily="18" charset="0"/>
                <a:cs typeface="Times New Roman" pitchFamily="18" charset="0"/>
              </a:rPr>
              <a:t>Quan</a:t>
            </a:r>
            <a:r>
              <a:rPr lang="en-US" sz="2000" b="1" i="1" dirty="0" smtClean="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sát</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Hình</a:t>
            </a:r>
            <a:r>
              <a:rPr lang="en-US" sz="2000" b="1" i="1" dirty="0">
                <a:solidFill>
                  <a:srgbClr val="0000FF"/>
                </a:solidFill>
                <a:latin typeface="Times New Roman" pitchFamily="18" charset="0"/>
                <a:cs typeface="Times New Roman" pitchFamily="18" charset="0"/>
              </a:rPr>
              <a:t> 30.3, </a:t>
            </a:r>
            <a:r>
              <a:rPr lang="en-US" sz="2000" b="1" i="1" dirty="0" smtClean="0">
                <a:solidFill>
                  <a:srgbClr val="0000FF"/>
                </a:solidFill>
                <a:latin typeface="Times New Roman" pitchFamily="18" charset="0"/>
                <a:cs typeface="Times New Roman" pitchFamily="18" charset="0"/>
              </a:rPr>
              <a:t>chi </a:t>
            </a:r>
            <a:r>
              <a:rPr lang="en-US" sz="2000" b="1" i="1" dirty="0" err="1">
                <a:solidFill>
                  <a:srgbClr val="0000FF"/>
                </a:solidFill>
                <a:latin typeface="Times New Roman" pitchFamily="18" charset="0"/>
                <a:cs typeface="Times New Roman" pitchFamily="18" charset="0"/>
              </a:rPr>
              <a:t>tiết</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quá</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trình</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vận</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chuyển</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các</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chất</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trong</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hai</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vòng</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tuần</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hoàn</a:t>
            </a:r>
            <a:r>
              <a:rPr lang="en-US" sz="2000" b="1" i="1" dirty="0">
                <a:solidFill>
                  <a:srgbClr val="0000FF"/>
                </a:solidFill>
                <a:latin typeface="Times New Roman" pitchFamily="18" charset="0"/>
                <a:cs typeface="Times New Roman" pitchFamily="18" charset="0"/>
              </a:rPr>
              <a:t> ở </a:t>
            </a:r>
            <a:r>
              <a:rPr lang="en-US" sz="2000" b="1" i="1" dirty="0" err="1">
                <a:solidFill>
                  <a:srgbClr val="0000FF"/>
                </a:solidFill>
                <a:latin typeface="Times New Roman" pitchFamily="18" charset="0"/>
                <a:cs typeface="Times New Roman" pitchFamily="18" charset="0"/>
              </a:rPr>
              <a:t>người</a:t>
            </a:r>
            <a:r>
              <a:rPr lang="en-US" sz="2000" b="1" i="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4421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17" y="228600"/>
            <a:ext cx="8991601" cy="5174493"/>
          </a:xfrm>
          <a:prstGeom prst="rect">
            <a:avLst/>
          </a:prstGeom>
        </p:spPr>
        <p:txBody>
          <a:bodyPr wrap="square">
            <a:spAutoFit/>
          </a:bodyPr>
          <a:lstStyle/>
          <a:p>
            <a:pPr algn="just">
              <a:lnSpc>
                <a:spcPct val="150000"/>
              </a:lnSpc>
            </a:pPr>
            <a:r>
              <a:rPr lang="en-US" sz="3200" b="1" dirty="0">
                <a:solidFill>
                  <a:srgbClr val="0000FF"/>
                </a:solidFill>
                <a:latin typeface="Times New Roman" pitchFamily="18" charset="0"/>
                <a:cs typeface="Times New Roman" pitchFamily="18" charset="0"/>
              </a:rPr>
              <a:t>-</a:t>
            </a:r>
            <a:r>
              <a:rPr lang="en-US" sz="3200" b="1" dirty="0" err="1">
                <a:solidFill>
                  <a:srgbClr val="0000FF"/>
                </a:solidFill>
                <a:latin typeface="Times New Roman" pitchFamily="18" charset="0"/>
                <a:cs typeface="Times New Roman" pitchFamily="18" charset="0"/>
              </a:rPr>
              <a:t>Vòng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tuần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hoàn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phổi</a:t>
            </a:r>
            <a:r>
              <a:rPr lang="en-US" sz="3200" b="1" dirty="0">
                <a:solidFill>
                  <a:srgbClr val="0000FF"/>
                </a:solidFill>
                <a:latin typeface="Times New Roman" pitchFamily="18" charset="0"/>
                <a:cs typeface="Times New Roman" pitchFamily="18" charset="0"/>
              </a:rPr>
              <a:t>: </a:t>
            </a:r>
            <a:r>
              <a:rPr lang="en-US" sz="3200" dirty="0" err="1">
                <a:latin typeface="Times New Roman" pitchFamily="18" charset="0"/>
                <a:cs typeface="Times New Roman" pitchFamily="18" charset="0"/>
              </a:rPr>
              <a:t>Máu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thẫm</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a:t>
            </a:r>
            <a:r>
              <a:rPr lang="en-US" sz="3200" dirty="0" err="1">
                <a:solidFill>
                  <a:srgbClr val="FF0000"/>
                </a:solidFill>
                <a:latin typeface="Times New Roman" pitchFamily="18" charset="0"/>
                <a:cs typeface="Times New Roman" pitchFamily="18" charset="0"/>
              </a:rPr>
              <a:t>giàu</a:t>
            </a:r>
            <a:r>
              <a:rPr lang="en-US" sz="3200" dirty="0">
                <a:solidFill>
                  <a:srgbClr val="FF0000"/>
                </a:solidFill>
                <a:latin typeface="Times New Roman" pitchFamily="18" charset="0"/>
                <a:cs typeface="Times New Roman" pitchFamily="18" charset="0"/>
              </a:rPr>
              <a:t> carbon dioxide)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thẫm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tươi</a:t>
            </a:r>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giàu</a:t>
            </a:r>
            <a:r>
              <a:rPr lang="en-US" sz="3200" dirty="0">
                <a:solidFill>
                  <a:srgbClr val="FF0000"/>
                </a:solidFill>
                <a:latin typeface="Times New Roman" pitchFamily="18" charset="0"/>
                <a:cs typeface="Times New Roman" pitchFamily="18" charset="0"/>
              </a:rPr>
              <a:t> oxygen)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giàu</a:t>
            </a:r>
            <a:r>
              <a:rPr lang="en-US" sz="3200" dirty="0">
                <a:latin typeface="Times New Roman" pitchFamily="18" charset="0"/>
                <a:cs typeface="Times New Roman" pitchFamily="18" charset="0"/>
              </a:rPr>
              <a:t> oxygen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tĩnh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375619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ý thuyết KHTN 7 Chân trời sáng Bài 30: Trao đổi nước và các chất dinh  dưỡng ở động vật | Khoa học tự nhiê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214" y="152400"/>
            <a:ext cx="4570494" cy="55095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19279" y="5867400"/>
            <a:ext cx="4156364" cy="400110"/>
          </a:xfrm>
          <a:prstGeom prst="rect">
            <a:avLst/>
          </a:prstGeom>
          <a:solidFill>
            <a:srgbClr val="FFFF00"/>
          </a:solidFill>
        </p:spPr>
        <p:txBody>
          <a:bodyPr wrap="square" rtlCol="0">
            <a:spAutoFit/>
          </a:bodyPr>
          <a:lstStyle/>
          <a:p>
            <a:pPr algn="ctr"/>
            <a:r>
              <a:rPr lang="vi-VN" sz="2000" b="1" dirty="0" smtClean="0">
                <a:solidFill>
                  <a:srgbClr val="0000FF"/>
                </a:solidFill>
              </a:rPr>
              <a:t>Sơ đồ 2 vòng tuần hoàn ở người</a:t>
            </a:r>
            <a:endParaRPr lang="en-US" sz="2000" b="1" dirty="0">
              <a:solidFill>
                <a:srgbClr val="0000FF"/>
              </a:solidFill>
            </a:endParaRPr>
          </a:p>
        </p:txBody>
      </p:sp>
      <p:sp>
        <p:nvSpPr>
          <p:cNvPr id="6" name="Rectangle 5"/>
          <p:cNvSpPr/>
          <p:nvPr/>
        </p:nvSpPr>
        <p:spPr>
          <a:xfrm>
            <a:off x="0" y="421135"/>
            <a:ext cx="4359814" cy="6001643"/>
          </a:xfrm>
          <a:prstGeom prst="rect">
            <a:avLst/>
          </a:prstGeom>
        </p:spPr>
        <p:txBody>
          <a:bodyPr wrap="square">
            <a:spAutoFit/>
          </a:bodyPr>
          <a:lstStyle/>
          <a:p>
            <a:pPr lvl="0" algn="just"/>
            <a:r>
              <a:rPr lang="en-US" sz="2400" b="1" dirty="0" err="1">
                <a:solidFill>
                  <a:srgbClr val="0000FF"/>
                </a:solidFill>
                <a:latin typeface="Times New Roman" pitchFamily="18" charset="0"/>
                <a:cs typeface="Times New Roman" pitchFamily="18" charset="0"/>
              </a:rPr>
              <a:t>Vòng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tuần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hoàn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quan</a:t>
            </a:r>
            <a:r>
              <a:rPr lang="en-US" sz="2400" b="1" dirty="0">
                <a:solidFill>
                  <a:srgbClr val="0000FF"/>
                </a:solidFill>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 carbon dioxide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thẫm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carbon dioxide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238182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81000"/>
            <a:ext cx="8763000" cy="5016758"/>
          </a:xfrm>
          <a:prstGeom prst="rect">
            <a:avLst/>
          </a:prstGeom>
        </p:spPr>
        <p:txBody>
          <a:bodyPr wrap="square">
            <a:spAutoFit/>
          </a:bodyPr>
          <a:lstStyle/>
          <a:p>
            <a:pPr lvl="0" algn="just"/>
            <a:r>
              <a:rPr lang="en-US" sz="3200" b="1" dirty="0" err="1">
                <a:solidFill>
                  <a:srgbClr val="0000FF"/>
                </a:solidFill>
                <a:latin typeface="Times New Roman" pitchFamily="18" charset="0"/>
                <a:cs typeface="Times New Roman" pitchFamily="18" charset="0"/>
              </a:rPr>
              <a:t>Vòng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tuần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hoàn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cơ</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quan</a:t>
            </a:r>
            <a:r>
              <a:rPr lang="en-US" sz="3200" b="1" dirty="0">
                <a:solidFill>
                  <a:srgbClr val="0000FF"/>
                </a:solidFill>
                <a:latin typeface="Times New Roman" pitchFamily="18" charset="0"/>
                <a:cs typeface="Times New Roman" pitchFamily="18" charset="0"/>
              </a:rPr>
              <a:t>: </a:t>
            </a:r>
            <a:r>
              <a:rPr lang="en-US" sz="3200" dirty="0" err="1">
                <a:latin typeface="Times New Roman" pitchFamily="18" charset="0"/>
                <a:cs typeface="Times New Roman" pitchFamily="18" charset="0"/>
              </a:rPr>
              <a:t>Máu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giàu</a:t>
            </a:r>
            <a:r>
              <a:rPr lang="en-US" sz="3200" dirty="0">
                <a:latin typeface="Times New Roman" pitchFamily="18" charset="0"/>
                <a:cs typeface="Times New Roman" pitchFamily="18" charset="0"/>
              </a:rPr>
              <a:t> oxygen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Oxygen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thải</a:t>
            </a:r>
            <a:r>
              <a:rPr lang="en-US" sz="3200" dirty="0">
                <a:latin typeface="Times New Roman" pitchFamily="18" charset="0"/>
                <a:cs typeface="Times New Roman" pitchFamily="18" charset="0"/>
              </a:rPr>
              <a:t>, carbon dioxide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thẫm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tiết</a:t>
            </a:r>
            <a:r>
              <a:rPr lang="en-US" sz="3200" dirty="0">
                <a:latin typeface="Times New Roman" pitchFamily="18" charset="0"/>
                <a:cs typeface="Times New Roman" pitchFamily="18" charset="0"/>
              </a:rPr>
              <a:t>, carbon dioxide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tĩnh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422840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64399" y="0"/>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517" y="4572000"/>
            <a:ext cx="2098883" cy="2590800"/>
          </a:xfrm>
          <a:prstGeom prst="rect">
            <a:avLst/>
          </a:prstGeom>
        </p:spPr>
      </p:pic>
      <p:sp>
        <p:nvSpPr>
          <p:cNvPr id="15" name="Rectangle 14"/>
          <p:cNvSpPr/>
          <p:nvPr/>
        </p:nvSpPr>
        <p:spPr>
          <a:xfrm>
            <a:off x="57115" y="457200"/>
            <a:ext cx="8915400" cy="1077218"/>
          </a:xfrm>
          <a:prstGeom prst="rect">
            <a:avLst/>
          </a:prstGeom>
        </p:spPr>
        <p:txBody>
          <a:bodyPr wrap="square">
            <a:spAutoFit/>
          </a:bodyPr>
          <a:lstStyle/>
          <a:p>
            <a:r>
              <a:rPr lang="vi-VN" sz="3200" dirty="0" smtClean="0">
                <a:solidFill>
                  <a:srgbClr val="0000FF"/>
                </a:solidFill>
                <a:latin typeface="Times New Roman" pitchFamily="18" charset="0"/>
                <a:cs typeface="Times New Roman" pitchFamily="18" charset="0"/>
              </a:rPr>
              <a:t>4. </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Vận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dụng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hiểu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biết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về</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trao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đổi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chất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chuyển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hóa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năng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lượng</a:t>
            </a:r>
            <a:r>
              <a:rPr lang="en-US" sz="3200" dirty="0" smtClean="0">
                <a:solidFill>
                  <a:srgbClr val="0000FF"/>
                </a:solidFill>
                <a:latin typeface="Times New Roman" pitchFamily="18" charset="0"/>
                <a:cs typeface="Times New Roman" pitchFamily="18" charset="0"/>
              </a:rPr>
              <a:t> ở </a:t>
            </a:r>
            <a:r>
              <a:rPr lang="en-US" sz="3200" dirty="0" err="1" smtClean="0">
                <a:solidFill>
                  <a:srgbClr val="0000FF"/>
                </a:solidFill>
                <a:latin typeface="Times New Roman" pitchFamily="18" charset="0"/>
                <a:cs typeface="Times New Roman" pitchFamily="18" charset="0"/>
              </a:rPr>
              <a:t>động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vật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vào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thực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tiễn</a:t>
            </a:r>
            <a:endParaRPr lang="en-US" sz="3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3090566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0"/>
            <a:ext cx="8839200" cy="3539430"/>
          </a:xfrm>
          <a:prstGeom prst="rect">
            <a:avLst/>
          </a:prstGeom>
        </p:spPr>
        <p:txBody>
          <a:bodyPr wrap="square">
            <a:spAutoFit/>
          </a:bodyPr>
          <a:lstStyle/>
          <a:p>
            <a:r>
              <a:rPr lang="en-US" sz="2800" b="1" i="1" dirty="0" smtClean="0">
                <a:solidFill>
                  <a:srgbClr val="FF0000"/>
                </a:solidFill>
                <a:latin typeface="Times New Roman" pitchFamily="18" charset="0"/>
                <a:cs typeface="Times New Roman" pitchFamily="18" charset="0"/>
              </a:rPr>
              <a:t>?</a:t>
            </a:r>
            <a:r>
              <a:rPr lang="vi-VN" sz="2800" b="1" i="1" dirty="0" smtClean="0">
                <a:solidFill>
                  <a:srgbClr val="FF0000"/>
                </a:solidFill>
                <a:latin typeface="Times New Roman" pitchFamily="18" charset="0"/>
                <a:cs typeface="Times New Roman" pitchFamily="18" charset="0"/>
              </a:rPr>
              <a:t>1</a:t>
            </a:r>
            <a:r>
              <a:rPr lang="en-US" sz="2800" b="1" i="1" dirty="0" smtClean="0">
                <a:solidFill>
                  <a:srgbClr val="FF0000"/>
                </a:solidFill>
                <a:latin typeface="Times New Roman" pitchFamily="18" charset="0"/>
                <a:cs typeface="Times New Roman" pitchFamily="18" charset="0"/>
              </a:rPr>
              <a:t>.</a:t>
            </a:r>
            <a:r>
              <a:rPr lang="vi-VN" sz="2800" b="1" i="1" dirty="0" smtClean="0">
                <a:solidFill>
                  <a:srgbClr val="FF0000"/>
                </a:solidFill>
                <a:latin typeface="Times New Roman" pitchFamily="18" charset="0"/>
                <a:cs typeface="Times New Roman" pitchFamily="18" charset="0"/>
              </a:rPr>
              <a:t> </a:t>
            </a:r>
            <a:r>
              <a:rPr lang="vi-VN" sz="2800" b="1" i="1" dirty="0">
                <a:solidFill>
                  <a:srgbClr val="FF0000"/>
                </a:solidFill>
                <a:latin typeface="Times New Roman" pitchFamily="18" charset="0"/>
                <a:cs typeface="Times New Roman" pitchFamily="18" charset="0"/>
              </a:rPr>
              <a:t>Hãy dự đoán nhu cầu dinh dưỡng của các đối tượng sau đây cao hay thấp. Giải thích. </a:t>
            </a:r>
            <a:endParaRPr lang="en-US" sz="2800" b="1" i="1" dirty="0" smtClean="0">
              <a:solidFill>
                <a:srgbClr val="FF0000"/>
              </a:solidFill>
              <a:latin typeface="Times New Roman" pitchFamily="18" charset="0"/>
              <a:cs typeface="Times New Roman" pitchFamily="18" charset="0"/>
            </a:endParaRPr>
          </a:p>
          <a:p>
            <a:pPr marL="342900" indent="-342900">
              <a:buAutoNum type="alphaLcParenR"/>
            </a:pPr>
            <a:r>
              <a:rPr lang="vi-VN" sz="2800" b="1" dirty="0" smtClean="0">
                <a:latin typeface="Times New Roman" pitchFamily="18" charset="0"/>
                <a:cs typeface="Times New Roman" pitchFamily="18" charset="0"/>
              </a:rPr>
              <a:t>Thợ </a:t>
            </a:r>
            <a:r>
              <a:rPr lang="vi-VN" sz="2800" b="1" dirty="0">
                <a:latin typeface="Times New Roman" pitchFamily="18" charset="0"/>
                <a:cs typeface="Times New Roman" pitchFamily="18" charset="0"/>
              </a:rPr>
              <a:t>xây dựng</a:t>
            </a:r>
            <a:r>
              <a:rPr lang="vi-VN" sz="2800" b="1"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a:p>
            <a:pPr marL="342900" indent="-342900">
              <a:buAutoNum type="alphaLcParenR"/>
            </a:pPr>
            <a:r>
              <a:rPr lang="vi-VN" sz="2800" b="1" dirty="0" smtClean="0">
                <a:latin typeface="Times New Roman" pitchFamily="18" charset="0"/>
                <a:cs typeface="Times New Roman" pitchFamily="18" charset="0"/>
              </a:rPr>
              <a:t>Nhân </a:t>
            </a:r>
            <a:r>
              <a:rPr lang="vi-VN" sz="2800" b="1" dirty="0">
                <a:latin typeface="Times New Roman" pitchFamily="18" charset="0"/>
                <a:cs typeface="Times New Roman" pitchFamily="18" charset="0"/>
              </a:rPr>
              <a:t>viên văn phòng. </a:t>
            </a:r>
            <a:endParaRPr lang="en-US" sz="2800" b="1" dirty="0" smtClean="0">
              <a:latin typeface="Times New Roman" pitchFamily="18" charset="0"/>
              <a:cs typeface="Times New Roman" pitchFamily="18" charset="0"/>
            </a:endParaRPr>
          </a:p>
          <a:p>
            <a:pPr marL="342900" indent="-342900">
              <a:buAutoNum type="alphaLcParenR"/>
            </a:pPr>
            <a:r>
              <a:rPr lang="vi-VN" sz="2800" b="1" dirty="0" smtClean="0">
                <a:latin typeface="Times New Roman" pitchFamily="18" charset="0"/>
                <a:cs typeface="Times New Roman" pitchFamily="18" charset="0"/>
              </a:rPr>
              <a:t>Trẻ </a:t>
            </a:r>
            <a:r>
              <a:rPr lang="vi-VN" sz="2800" b="1" dirty="0">
                <a:latin typeface="Times New Roman" pitchFamily="18" charset="0"/>
                <a:cs typeface="Times New Roman" pitchFamily="18" charset="0"/>
              </a:rPr>
              <a:t>ở tuổi dậy thì. </a:t>
            </a:r>
            <a:endParaRPr lang="en-US" sz="2800" b="1" dirty="0" smtClean="0">
              <a:latin typeface="Times New Roman" pitchFamily="18" charset="0"/>
              <a:cs typeface="Times New Roman" pitchFamily="18" charset="0"/>
            </a:endParaRPr>
          </a:p>
          <a:p>
            <a:pPr marL="342900" indent="-342900">
              <a:buAutoNum type="alphaLcParenR"/>
            </a:pPr>
            <a:r>
              <a:rPr lang="vi-VN" sz="2800" b="1" dirty="0" smtClean="0">
                <a:latin typeface="Times New Roman" pitchFamily="18" charset="0"/>
                <a:cs typeface="Times New Roman" pitchFamily="18" charset="0"/>
              </a:rPr>
              <a:t>Phụ </a:t>
            </a:r>
            <a:r>
              <a:rPr lang="vi-VN" sz="2800" b="1" dirty="0">
                <a:latin typeface="Times New Roman" pitchFamily="18" charset="0"/>
                <a:cs typeface="Times New Roman" pitchFamily="18" charset="0"/>
              </a:rPr>
              <a:t>nữ mang thai. </a:t>
            </a:r>
            <a:endParaRPr lang="en-US" sz="2800" b="1" dirty="0" smtClean="0">
              <a:latin typeface="Times New Roman" pitchFamily="18" charset="0"/>
              <a:cs typeface="Times New Roman" pitchFamily="18" charset="0"/>
            </a:endParaRPr>
          </a:p>
          <a:p>
            <a:r>
              <a:rPr lang="en-US" sz="2800" b="1" i="1" dirty="0" smtClean="0">
                <a:solidFill>
                  <a:srgbClr val="FF0000"/>
                </a:solidFill>
                <a:latin typeface="Times New Roman" pitchFamily="18" charset="0"/>
                <a:cs typeface="Times New Roman" pitchFamily="18" charset="0"/>
              </a:rPr>
              <a:t>?</a:t>
            </a:r>
            <a:r>
              <a:rPr lang="vi-VN" sz="2800" b="1" i="1" dirty="0" smtClean="0">
                <a:solidFill>
                  <a:srgbClr val="FF0000"/>
                </a:solidFill>
                <a:latin typeface="Times New Roman" pitchFamily="18" charset="0"/>
                <a:cs typeface="Times New Roman" pitchFamily="18" charset="0"/>
              </a:rPr>
              <a:t>2</a:t>
            </a:r>
            <a:r>
              <a:rPr lang="en-US" sz="2800" b="1" i="1" dirty="0">
                <a:solidFill>
                  <a:srgbClr val="FF0000"/>
                </a:solidFill>
                <a:latin typeface="Times New Roman" pitchFamily="18" charset="0"/>
                <a:cs typeface="Times New Roman" pitchFamily="18" charset="0"/>
              </a:rPr>
              <a:t>.</a:t>
            </a:r>
            <a:r>
              <a:rPr lang="vi-VN" sz="2800" b="1" i="1" dirty="0" smtClean="0">
                <a:solidFill>
                  <a:srgbClr val="FF0000"/>
                </a:solidFill>
                <a:latin typeface="Times New Roman" pitchFamily="18" charset="0"/>
                <a:cs typeface="Times New Roman" pitchFamily="18" charset="0"/>
              </a:rPr>
              <a:t> </a:t>
            </a:r>
            <a:r>
              <a:rPr lang="vi-VN" sz="2800" b="1" i="1" dirty="0">
                <a:solidFill>
                  <a:srgbClr val="FF0000"/>
                </a:solidFill>
                <a:latin typeface="Times New Roman" pitchFamily="18" charset="0"/>
                <a:cs typeface="Times New Roman" pitchFamily="18" charset="0"/>
              </a:rPr>
              <a:t>Cho ví dụ về những tác hại của việc thừa hoặc thiếu các chất dinh </a:t>
            </a:r>
            <a:r>
              <a:rPr lang="vi-VN" sz="2800" b="1" i="1" dirty="0" smtClean="0">
                <a:solidFill>
                  <a:srgbClr val="FF0000"/>
                </a:solidFill>
                <a:latin typeface="Times New Roman" pitchFamily="18" charset="0"/>
                <a:cs typeface="Times New Roman" pitchFamily="18" charset="0"/>
              </a:rPr>
              <a:t>dưỡn</a:t>
            </a:r>
            <a:r>
              <a:rPr lang="en-US" sz="2800" b="1" i="1" dirty="0" smtClean="0">
                <a:solidFill>
                  <a:srgbClr val="FF0000"/>
                </a:solidFill>
                <a:latin typeface="Times New Roman" pitchFamily="18" charset="0"/>
                <a:cs typeface="Times New Roman" pitchFamily="18" charset="0"/>
              </a:rPr>
              <a:t>g.</a:t>
            </a:r>
            <a:endParaRPr lang="en-US" sz="2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06575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534400" cy="2308324"/>
          </a:xfrm>
          <a:prstGeom prst="rect">
            <a:avLst/>
          </a:prstGeom>
        </p:spPr>
        <p:txBody>
          <a:bodyPr wrap="square">
            <a:spAutoFit/>
          </a:bodyPr>
          <a:lstStyle/>
          <a:p>
            <a:r>
              <a:rPr lang="en-US" sz="2400" b="1" i="1" dirty="0">
                <a:solidFill>
                  <a:srgbClr val="FF0000"/>
                </a:solidFill>
                <a:latin typeface="Times New Roman" pitchFamily="18" charset="0"/>
                <a:cs typeface="Times New Roman" pitchFamily="18" charset="0"/>
              </a:rPr>
              <a:t>?</a:t>
            </a:r>
            <a:r>
              <a:rPr lang="vi-VN" sz="2400" b="1" i="1" dirty="0" smtClean="0">
                <a:solidFill>
                  <a:srgbClr val="FF0000"/>
                </a:solidFill>
                <a:latin typeface="Times New Roman" pitchFamily="18" charset="0"/>
                <a:cs typeface="Times New Roman" pitchFamily="18" charset="0"/>
              </a:rPr>
              <a:t>1</a:t>
            </a:r>
            <a:r>
              <a:rPr lang="en-US" sz="2400" b="1" i="1" dirty="0" smtClean="0">
                <a:solidFill>
                  <a:srgbClr val="FF0000"/>
                </a:solidFill>
                <a:latin typeface="Times New Roman" pitchFamily="18" charset="0"/>
                <a:cs typeface="Times New Roman" pitchFamily="18" charset="0"/>
              </a:rPr>
              <a:t>.</a:t>
            </a:r>
            <a:r>
              <a:rPr lang="vi-VN" sz="2400" b="1" i="1" dirty="0" smtClean="0">
                <a:solidFill>
                  <a:srgbClr val="FF0000"/>
                </a:solidFill>
                <a:latin typeface="Times New Roman" pitchFamily="18" charset="0"/>
                <a:cs typeface="Times New Roman" pitchFamily="18" charset="0"/>
              </a:rPr>
              <a:t> </a:t>
            </a:r>
            <a:r>
              <a:rPr lang="vi-VN" sz="2400" b="1" i="1" dirty="0">
                <a:solidFill>
                  <a:srgbClr val="FF0000"/>
                </a:solidFill>
                <a:latin typeface="Times New Roman" pitchFamily="18" charset="0"/>
                <a:cs typeface="Times New Roman" pitchFamily="18" charset="0"/>
              </a:rPr>
              <a:t>Hãy dự đoán nhu cầu dinh dưỡng của các đối tượng sau đây cao hay thấp. Giải thích. </a:t>
            </a:r>
            <a:endParaRPr lang="en-US" sz="2400" b="1" i="1" dirty="0">
              <a:solidFill>
                <a:srgbClr val="FF0000"/>
              </a:solidFill>
              <a:latin typeface="Times New Roman" pitchFamily="18" charset="0"/>
              <a:cs typeface="Times New Roman" pitchFamily="18" charset="0"/>
            </a:endParaRPr>
          </a:p>
          <a:p>
            <a:pPr marL="342900" indent="-342900">
              <a:buAutoNum type="alphaLcParenR"/>
            </a:pPr>
            <a:r>
              <a:rPr lang="vi-VN" sz="2400" b="1" dirty="0">
                <a:latin typeface="Times New Roman" pitchFamily="18" charset="0"/>
                <a:cs typeface="Times New Roman" pitchFamily="18" charset="0"/>
              </a:rPr>
              <a:t>Thợ xây dựng.</a:t>
            </a:r>
            <a:endParaRPr lang="en-US" sz="2400" b="1" dirty="0">
              <a:latin typeface="Times New Roman" pitchFamily="18" charset="0"/>
              <a:cs typeface="Times New Roman" pitchFamily="18" charset="0"/>
            </a:endParaRPr>
          </a:p>
          <a:p>
            <a:pPr marL="342900" indent="-342900">
              <a:buAutoNum type="alphaLcParenR"/>
            </a:pPr>
            <a:r>
              <a:rPr lang="vi-VN" sz="2400" b="1" dirty="0">
                <a:latin typeface="Times New Roman" pitchFamily="18" charset="0"/>
                <a:cs typeface="Times New Roman" pitchFamily="18" charset="0"/>
              </a:rPr>
              <a:t>Nhân viên văn phòng. </a:t>
            </a:r>
            <a:endParaRPr lang="en-US" sz="2400" b="1" dirty="0">
              <a:latin typeface="Times New Roman" pitchFamily="18" charset="0"/>
              <a:cs typeface="Times New Roman" pitchFamily="18" charset="0"/>
            </a:endParaRPr>
          </a:p>
          <a:p>
            <a:pPr marL="342900" indent="-342900">
              <a:buAutoNum type="alphaLcParenR"/>
            </a:pPr>
            <a:r>
              <a:rPr lang="vi-VN" sz="2400" b="1" dirty="0">
                <a:latin typeface="Times New Roman" pitchFamily="18" charset="0"/>
                <a:cs typeface="Times New Roman" pitchFamily="18" charset="0"/>
              </a:rPr>
              <a:t>Trẻ ở tuổi dậy thì. </a:t>
            </a:r>
            <a:endParaRPr lang="en-US" sz="2400" b="1" dirty="0">
              <a:latin typeface="Times New Roman" pitchFamily="18" charset="0"/>
              <a:cs typeface="Times New Roman" pitchFamily="18" charset="0"/>
            </a:endParaRPr>
          </a:p>
          <a:p>
            <a:pPr marL="342900" indent="-342900">
              <a:buAutoNum type="alphaLcParenR"/>
            </a:pPr>
            <a:r>
              <a:rPr lang="vi-VN" sz="2400" b="1" dirty="0">
                <a:latin typeface="Times New Roman" pitchFamily="18" charset="0"/>
                <a:cs typeface="Times New Roman" pitchFamily="18" charset="0"/>
              </a:rPr>
              <a:t>Phụ nữ mang thai. </a:t>
            </a:r>
            <a:endParaRPr lang="en-US" sz="2400" b="1" dirty="0">
              <a:latin typeface="Times New Roman" pitchFamily="18" charset="0"/>
              <a:cs typeface="Times New Roman" pitchFamily="18" charset="0"/>
            </a:endParaRPr>
          </a:p>
        </p:txBody>
      </p:sp>
      <p:sp>
        <p:nvSpPr>
          <p:cNvPr id="5" name="Rectangle 4"/>
          <p:cNvSpPr/>
          <p:nvPr/>
        </p:nvSpPr>
        <p:spPr>
          <a:xfrm>
            <a:off x="228600" y="2743200"/>
            <a:ext cx="8458200" cy="3785652"/>
          </a:xfrm>
          <a:prstGeom prst="rect">
            <a:avLst/>
          </a:prstGeom>
        </p:spPr>
        <p:txBody>
          <a:bodyPr wrap="square">
            <a:spAutoFit/>
          </a:bodyPr>
          <a:lstStyle/>
          <a:p>
            <a:pPr algn="just">
              <a:lnSpc>
                <a:spcPct val="150000"/>
              </a:lnSpc>
            </a:pPr>
            <a:r>
              <a:rPr lang="en-US" sz="2000" dirty="0">
                <a:solidFill>
                  <a:srgbClr val="FF0000"/>
                </a:solidFill>
                <a:latin typeface="Times New Roman" pitchFamily="18" charset="0"/>
                <a:cs typeface="Times New Roman" pitchFamily="18" charset="0"/>
              </a:rPr>
              <a:t>a. </a:t>
            </a:r>
            <a:r>
              <a:rPr lang="en-US" sz="2000" dirty="0" err="1">
                <a:solidFill>
                  <a:srgbClr val="FF0000"/>
                </a:solidFill>
                <a:latin typeface="Times New Roman" pitchFamily="18" charset="0"/>
                <a:cs typeface="Times New Roman" pitchFamily="18" charset="0"/>
              </a:rPr>
              <a:t>Thợ</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xây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dựng</a:t>
            </a:r>
            <a:r>
              <a:rPr lang="en-US" sz="2000" dirty="0">
                <a:solidFill>
                  <a:srgbClr val="FF000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nhu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nặng</a:t>
            </a:r>
            <a:r>
              <a:rPr lang="en-US" sz="2000" dirty="0">
                <a:latin typeface="Times New Roman" pitchFamily="18" charset="0"/>
                <a:cs typeface="Times New Roman" pitchFamily="18" charset="0"/>
              </a:rPr>
              <a:t>, có </a:t>
            </a:r>
            <a:r>
              <a:rPr lang="en-US" sz="2000" dirty="0" err="1">
                <a:latin typeface="Times New Roman" pitchFamily="18" charset="0"/>
                <a:cs typeface="Times New Roman" pitchFamily="18" charset="0"/>
              </a:rPr>
              <a:t>cường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a:t>
            </a:r>
          </a:p>
          <a:p>
            <a:pPr lvl="0" algn="just">
              <a:lnSpc>
                <a:spcPct val="150000"/>
              </a:lnSpc>
            </a:pPr>
            <a:r>
              <a:rPr lang="en-US" sz="2000" dirty="0">
                <a:solidFill>
                  <a:srgbClr val="FF0000"/>
                </a:solidFill>
                <a:latin typeface="Times New Roman" pitchFamily="18" charset="0"/>
                <a:cs typeface="Times New Roman" pitchFamily="18" charset="0"/>
              </a:rPr>
              <a:t>b. </a:t>
            </a:r>
            <a:r>
              <a:rPr lang="en-US" sz="2000" dirty="0" err="1">
                <a:solidFill>
                  <a:srgbClr val="FF0000"/>
                </a:solidFill>
                <a:latin typeface="Times New Roman" pitchFamily="18" charset="0"/>
                <a:cs typeface="Times New Roman" pitchFamily="18" charset="0"/>
              </a:rPr>
              <a:t>Nhân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viên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văn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phòng</a:t>
            </a:r>
            <a:r>
              <a:rPr lang="en-US" sz="2000" dirty="0">
                <a:solidFill>
                  <a:srgbClr val="FF000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nhu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nặng</a:t>
            </a:r>
            <a:r>
              <a:rPr lang="en-US" sz="2000" dirty="0">
                <a:latin typeface="Times New Roman" pitchFamily="18" charset="0"/>
                <a:cs typeface="Times New Roman" pitchFamily="18" charset="0"/>
              </a:rPr>
              <a:t>.</a:t>
            </a:r>
          </a:p>
          <a:p>
            <a:pPr lvl="0" algn="just">
              <a:lnSpc>
                <a:spcPct val="150000"/>
              </a:lnSpc>
            </a:pPr>
            <a:r>
              <a:rPr lang="en-US" sz="2000" dirty="0">
                <a:solidFill>
                  <a:srgbClr val="FF0000"/>
                </a:solidFill>
                <a:latin typeface="Times New Roman" pitchFamily="18" charset="0"/>
                <a:cs typeface="Times New Roman" pitchFamily="18" charset="0"/>
              </a:rPr>
              <a:t>c. </a:t>
            </a:r>
            <a:r>
              <a:rPr lang="en-US" sz="2000" dirty="0" err="1">
                <a:solidFill>
                  <a:srgbClr val="FF0000"/>
                </a:solidFill>
                <a:latin typeface="Times New Roman" pitchFamily="18" charset="0"/>
                <a:cs typeface="Times New Roman" pitchFamily="18" charset="0"/>
              </a:rPr>
              <a:t>Trẻ</a:t>
            </a:r>
            <a:r>
              <a:rPr lang="en-US" sz="2000" dirty="0">
                <a:solidFill>
                  <a:srgbClr val="FF0000"/>
                </a:solidFill>
                <a:latin typeface="Times New Roman" pitchFamily="18" charset="0"/>
                <a:cs typeface="Times New Roman" pitchFamily="18" charset="0"/>
              </a:rPr>
              <a:t> ở </a:t>
            </a:r>
            <a:r>
              <a:rPr lang="en-US" sz="2000" dirty="0" err="1">
                <a:solidFill>
                  <a:srgbClr val="FF0000"/>
                </a:solidFill>
                <a:latin typeface="Times New Roman" pitchFamily="18" charset="0"/>
                <a:cs typeface="Times New Roman" pitchFamily="18" charset="0"/>
              </a:rPr>
              <a:t>tuổi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dậy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thì</a:t>
            </a:r>
            <a:r>
              <a:rPr lang="en-US" sz="2000" dirty="0">
                <a:solidFill>
                  <a:srgbClr val="FF000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nhu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chóng</a:t>
            </a:r>
            <a:r>
              <a:rPr lang="en-US" sz="2000" dirty="0">
                <a:latin typeface="Times New Roman" pitchFamily="18" charset="0"/>
                <a:cs typeface="Times New Roman" pitchFamily="18" charset="0"/>
              </a:rPr>
              <a:t>.</a:t>
            </a:r>
          </a:p>
          <a:p>
            <a:pPr lvl="0" algn="just">
              <a:lnSpc>
                <a:spcPct val="150000"/>
              </a:lnSpc>
            </a:pPr>
            <a:r>
              <a:rPr lang="en-US" sz="2000" dirty="0">
                <a:solidFill>
                  <a:srgbClr val="FF0000"/>
                </a:solidFill>
                <a:latin typeface="Times New Roman" pitchFamily="18" charset="0"/>
                <a:cs typeface="Times New Roman" pitchFamily="18" charset="0"/>
              </a:rPr>
              <a:t>d. </a:t>
            </a:r>
            <a:r>
              <a:rPr lang="en-US" sz="2000" dirty="0" err="1">
                <a:solidFill>
                  <a:srgbClr val="FF0000"/>
                </a:solidFill>
                <a:latin typeface="Times New Roman" pitchFamily="18" charset="0"/>
                <a:cs typeface="Times New Roman" pitchFamily="18" charset="0"/>
              </a:rPr>
              <a:t>Phụ</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nữ</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mang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thai</a:t>
            </a:r>
            <a:r>
              <a:rPr lang="en-US" sz="2000" dirty="0">
                <a:solidFill>
                  <a:srgbClr val="FF000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nhu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263361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1600200"/>
            <a:ext cx="8991600" cy="4539191"/>
          </a:xfrm>
          <a:prstGeom prst="rect">
            <a:avLst/>
          </a:prstGeom>
        </p:spPr>
        <p:txBody>
          <a:bodyPr wrap="square">
            <a:spAutoFit/>
          </a:bodyPr>
          <a:lstStyle/>
          <a:p>
            <a:pPr algn="just">
              <a:lnSpc>
                <a:spcPct val="150000"/>
              </a:lnSpc>
            </a:pPr>
            <a:r>
              <a:rPr lang="vi-VN" sz="2800" dirty="0" smtClean="0">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.&gt;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lipid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glucose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a:t>
            </a:r>
          </a:p>
          <a:p>
            <a:pPr lvl="0" algn="just">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iodine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vitamin c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sắt</a:t>
            </a:r>
            <a:r>
              <a:rPr lang="en-US" sz="2800" dirty="0">
                <a:latin typeface="Times New Roman" pitchFamily="18" charset="0"/>
                <a:cs typeface="Times New Roman" pitchFamily="18" charset="0"/>
              </a:rPr>
              <a:t>, vitamin B12, folate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vitamin A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mắt</a:t>
            </a:r>
            <a:r>
              <a:rPr lang="en-US" sz="2800" dirty="0">
                <a:latin typeface="Times New Roman" pitchFamily="18" charset="0"/>
                <a:cs typeface="Times New Roman" pitchFamily="18" charset="0"/>
              </a:rPr>
              <a:t>,...</a:t>
            </a:r>
          </a:p>
        </p:txBody>
      </p:sp>
      <p:sp>
        <p:nvSpPr>
          <p:cNvPr id="5" name="Rectangle 4"/>
          <p:cNvSpPr/>
          <p:nvPr/>
        </p:nvSpPr>
        <p:spPr>
          <a:xfrm>
            <a:off x="114300" y="152400"/>
            <a:ext cx="8763000" cy="1077218"/>
          </a:xfrm>
          <a:prstGeom prst="rect">
            <a:avLst/>
          </a:prstGeom>
        </p:spPr>
        <p:txBody>
          <a:bodyPr wrap="square">
            <a:spAutoFit/>
          </a:bodyPr>
          <a:lstStyle/>
          <a:p>
            <a:r>
              <a:rPr lang="en-US" sz="3200" b="1" i="1" dirty="0">
                <a:solidFill>
                  <a:srgbClr val="FF0000"/>
                </a:solidFill>
                <a:latin typeface="Times New Roman" pitchFamily="18" charset="0"/>
                <a:cs typeface="Times New Roman" pitchFamily="18" charset="0"/>
              </a:rPr>
              <a:t>?</a:t>
            </a:r>
            <a:r>
              <a:rPr lang="vi-VN" sz="3200" b="1" i="1" dirty="0">
                <a:solidFill>
                  <a:srgbClr val="FF0000"/>
                </a:solidFill>
                <a:latin typeface="Times New Roman" pitchFamily="18" charset="0"/>
                <a:cs typeface="Times New Roman" pitchFamily="18" charset="0"/>
              </a:rPr>
              <a:t>2</a:t>
            </a:r>
            <a:r>
              <a:rPr lang="en-US" sz="3200" b="1" i="1" dirty="0">
                <a:solidFill>
                  <a:srgbClr val="FF0000"/>
                </a:solidFill>
                <a:latin typeface="Times New Roman" pitchFamily="18" charset="0"/>
                <a:cs typeface="Times New Roman" pitchFamily="18" charset="0"/>
              </a:rPr>
              <a:t>.</a:t>
            </a:r>
            <a:r>
              <a:rPr lang="vi-VN" sz="3200" b="1" i="1" dirty="0">
                <a:solidFill>
                  <a:srgbClr val="FF0000"/>
                </a:solidFill>
                <a:latin typeface="Times New Roman" pitchFamily="18" charset="0"/>
                <a:cs typeface="Times New Roman" pitchFamily="18" charset="0"/>
              </a:rPr>
              <a:t> Cho ví dụ về những tác hại của việc thừa hoặc thiếu các chất dinh dưỡn</a:t>
            </a:r>
            <a:r>
              <a:rPr lang="en-US" sz="3200" b="1" i="1" dirty="0">
                <a:solidFill>
                  <a:srgbClr val="FF0000"/>
                </a:solidFill>
                <a:latin typeface="Times New Roman" pitchFamily="18" charset="0"/>
                <a:cs typeface="Times New Roman" pitchFamily="18" charset="0"/>
              </a:rPr>
              <a:t>g.</a:t>
            </a:r>
          </a:p>
        </p:txBody>
      </p:sp>
    </p:spTree>
    <p:extLst>
      <p:ext uri="{BB962C8B-B14F-4D97-AF65-F5344CB8AC3E}">
        <p14:creationId xmlns:p14="http://schemas.microsoft.com/office/powerpoint/2010/main" val="351289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13399" y="0"/>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517" y="4572000"/>
            <a:ext cx="2098883" cy="2590800"/>
          </a:xfrm>
          <a:prstGeom prst="rect">
            <a:avLst/>
          </a:prstGeom>
        </p:spPr>
      </p:pic>
      <p:sp>
        <p:nvSpPr>
          <p:cNvPr id="14" name="Rectangle 13"/>
          <p:cNvSpPr/>
          <p:nvPr/>
        </p:nvSpPr>
        <p:spPr>
          <a:xfrm>
            <a:off x="76200" y="535076"/>
            <a:ext cx="8915400" cy="1077218"/>
          </a:xfrm>
          <a:prstGeom prst="rect">
            <a:avLst/>
          </a:prstGeom>
        </p:spPr>
        <p:txBody>
          <a:bodyPr wrap="square">
            <a:spAutoFit/>
          </a:bodyPr>
          <a:lstStyle/>
          <a:p>
            <a:r>
              <a:rPr lang="vi-VN" sz="3200" b="1" dirty="0" smtClean="0">
                <a:solidFill>
                  <a:srgbClr val="0000FF"/>
                </a:solidFill>
                <a:latin typeface="Times New Roman" pitchFamily="18" charset="0"/>
                <a:cs typeface="Times New Roman" pitchFamily="18" charset="0"/>
              </a:rPr>
              <a:t>4. </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Vận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dụng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hiểu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biết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về</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trao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đổi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chất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và</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chuyển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hóa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năng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lượng</a:t>
            </a:r>
            <a:r>
              <a:rPr lang="en-US" sz="3200" b="1" dirty="0" smtClean="0">
                <a:solidFill>
                  <a:srgbClr val="0000FF"/>
                </a:solidFill>
                <a:latin typeface="Times New Roman" pitchFamily="18" charset="0"/>
                <a:cs typeface="Times New Roman" pitchFamily="18" charset="0"/>
              </a:rPr>
              <a:t> ở </a:t>
            </a:r>
            <a:r>
              <a:rPr lang="en-US" sz="3200" b="1" dirty="0" err="1" smtClean="0">
                <a:solidFill>
                  <a:srgbClr val="0000FF"/>
                </a:solidFill>
                <a:latin typeface="Times New Roman" pitchFamily="18" charset="0"/>
                <a:cs typeface="Times New Roman" pitchFamily="18" charset="0"/>
              </a:rPr>
              <a:t>động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vật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vào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thực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tiễn</a:t>
            </a:r>
            <a:endParaRPr lang="en-US" sz="3200" b="1" dirty="0">
              <a:solidFill>
                <a:srgbClr val="0000FF"/>
              </a:solidFill>
              <a:latin typeface="Times New Roman" pitchFamily="18" charset="0"/>
              <a:cs typeface="Times New Roman" pitchFamily="18" charset="0"/>
            </a:endParaRPr>
          </a:p>
        </p:txBody>
      </p:sp>
      <p:sp>
        <p:nvSpPr>
          <p:cNvPr id="2" name="Rectangle 1"/>
          <p:cNvSpPr/>
          <p:nvPr/>
        </p:nvSpPr>
        <p:spPr>
          <a:xfrm>
            <a:off x="152400" y="1828800"/>
            <a:ext cx="8839200" cy="3785652"/>
          </a:xfrm>
          <a:prstGeom prst="rect">
            <a:avLst/>
          </a:prstGeom>
        </p:spPr>
        <p:txBody>
          <a:bodyPr wrap="square">
            <a:spAutoFit/>
          </a:bodyPr>
          <a:lstStyle/>
          <a:p>
            <a:pPr>
              <a:lnSpc>
                <a:spcPct val="150000"/>
              </a:lnSpc>
            </a:pP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Nhu cầu dinh dưỡng của mỗi người là khác nhau tuỳ thuộc vào độ tuổi, trạng thái sinh lí, giới tính, hoạt động hằng ngày, … Để cơ thể hoạt động bình thường, cần có chế độ dinh dưỡng hợp lí, không ăn quá thừa hoặc quá thiếu các chất cần thiết.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361304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Callout 13"/>
          <p:cNvSpPr>
            <a:spLocks noChangeArrowheads="1"/>
          </p:cNvSpPr>
          <p:nvPr/>
        </p:nvSpPr>
        <p:spPr bwMode="auto">
          <a:xfrm>
            <a:off x="304800" y="-29817"/>
            <a:ext cx="8839200" cy="1934593"/>
          </a:xfrm>
          <a:prstGeom prst="cloudCallout">
            <a:avLst>
              <a:gd name="adj1" fmla="val -35023"/>
              <a:gd name="adj2" fmla="val 58305"/>
            </a:avLst>
          </a:prstGeom>
          <a:solidFill>
            <a:schemeClr val="accent3">
              <a:lumMod val="60000"/>
              <a:lumOff val="40000"/>
            </a:schemeClr>
          </a:solidFill>
          <a:ln w="12700" cap="sq" algn="ctr">
            <a:solidFill>
              <a:schemeClr val="tx1"/>
            </a:solidFill>
            <a:round/>
            <a:headEnd type="none" w="sm" len="sm"/>
            <a:tailEnd type="none" w="sm" len="sm"/>
          </a:ln>
        </p:spPr>
        <p:txBody>
          <a:bodyPr lIns="92075" tIns="46038" rIns="92075" bIns="4603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sz="2800" b="1" i="1" dirty="0"/>
              <a:t>Trong quá trình sống, động vật thường xuyên thải ra môi trường những gì?</a:t>
            </a:r>
            <a:endParaRPr lang="en-US" altLang="en-US" sz="2800" dirty="0">
              <a:latin typeface="Times New Roman" pitchFamily="18" charset="0"/>
              <a:cs typeface="Times New Roman" pitchFamily="18" charset="0"/>
            </a:endParaRPr>
          </a:p>
        </p:txBody>
      </p:sp>
      <p:sp>
        <p:nvSpPr>
          <p:cNvPr id="15" name="Text Box 4"/>
          <p:cNvSpPr txBox="1">
            <a:spLocks noChangeArrowheads="1"/>
          </p:cNvSpPr>
          <p:nvPr/>
        </p:nvSpPr>
        <p:spPr bwMode="auto">
          <a:xfrm>
            <a:off x="7391400" y="4274901"/>
            <a:ext cx="1295400" cy="1200329"/>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smtClean="0">
                <a:latin typeface="Times New Roman" pitchFamily="18" charset="0"/>
                <a:cs typeface="Times New Roman" pitchFamily="18" charset="0"/>
              </a:rPr>
              <a:t>Khí</a:t>
            </a:r>
            <a:r>
              <a:rPr lang="en-US" altLang="en-US" sz="2400" b="1" dirty="0" smtClean="0">
                <a:latin typeface="Times New Roman" pitchFamily="18" charset="0"/>
                <a:cs typeface="Times New Roman" pitchFamily="18" charset="0"/>
              </a:rPr>
              <a:t> carbon dioxide</a:t>
            </a:r>
            <a:endParaRPr lang="en-US" altLang="en-US" sz="2400" b="1" dirty="0">
              <a:latin typeface="Times New Roman" pitchFamily="18" charset="0"/>
              <a:cs typeface="Times New Roman" pitchFamily="18" charset="0"/>
            </a:endParaRPr>
          </a:p>
        </p:txBody>
      </p:sp>
      <p:sp>
        <p:nvSpPr>
          <p:cNvPr id="16" name="Text Box 5"/>
          <p:cNvSpPr txBox="1">
            <a:spLocks noChangeArrowheads="1"/>
          </p:cNvSpPr>
          <p:nvPr/>
        </p:nvSpPr>
        <p:spPr bwMode="auto">
          <a:xfrm>
            <a:off x="4835769" y="4274900"/>
            <a:ext cx="1295400" cy="830997"/>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smtClean="0">
                <a:latin typeface="Times New Roman" pitchFamily="18" charset="0"/>
                <a:cs typeface="Times New Roman" pitchFamily="18" charset="0"/>
              </a:rPr>
              <a:t>Nước</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tiểu</a:t>
            </a:r>
            <a:endParaRPr lang="en-US" altLang="en-US" sz="2400" b="1" dirty="0">
              <a:latin typeface="Times New Roman" pitchFamily="18" charset="0"/>
              <a:cs typeface="Times New Roman" pitchFamily="18" charset="0"/>
            </a:endParaRPr>
          </a:p>
        </p:txBody>
      </p:sp>
      <p:sp>
        <p:nvSpPr>
          <p:cNvPr id="17" name="Line 8"/>
          <p:cNvSpPr>
            <a:spLocks noChangeShapeType="1"/>
          </p:cNvSpPr>
          <p:nvPr/>
        </p:nvSpPr>
        <p:spPr bwMode="auto">
          <a:xfrm>
            <a:off x="3496323" y="4938183"/>
            <a:ext cx="466077" cy="42121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18" name="Line 11"/>
          <p:cNvSpPr>
            <a:spLocks noChangeShapeType="1"/>
          </p:cNvSpPr>
          <p:nvPr/>
        </p:nvSpPr>
        <p:spPr bwMode="auto">
          <a:xfrm>
            <a:off x="5257800" y="4945099"/>
            <a:ext cx="0" cy="414299"/>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31" name="Text Box 6"/>
          <p:cNvSpPr txBox="1">
            <a:spLocks noChangeArrowheads="1"/>
          </p:cNvSpPr>
          <p:nvPr/>
        </p:nvSpPr>
        <p:spPr bwMode="auto">
          <a:xfrm>
            <a:off x="1719022" y="4374262"/>
            <a:ext cx="1743722" cy="46166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smtClean="0">
                <a:latin typeface="Times New Roman" pitchFamily="18" charset="0"/>
                <a:cs typeface="Times New Roman" pitchFamily="18" charset="0"/>
              </a:rPr>
              <a:t>Phân</a:t>
            </a:r>
            <a:endParaRPr lang="en-US" altLang="en-US" sz="2400" b="1" dirty="0">
              <a:latin typeface="Times New Roman" pitchFamily="18" charset="0"/>
              <a:cs typeface="Times New Roman" pitchFamily="18" charset="0"/>
            </a:endParaRPr>
          </a:p>
        </p:txBody>
      </p:sp>
      <p:sp>
        <p:nvSpPr>
          <p:cNvPr id="32" name="Line 10"/>
          <p:cNvSpPr>
            <a:spLocks noChangeShapeType="1"/>
          </p:cNvSpPr>
          <p:nvPr/>
        </p:nvSpPr>
        <p:spPr bwMode="auto">
          <a:xfrm flipH="1">
            <a:off x="7010401" y="4931268"/>
            <a:ext cx="266700" cy="42813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33" name="Left Brace 32"/>
          <p:cNvSpPr/>
          <p:nvPr/>
        </p:nvSpPr>
        <p:spPr>
          <a:xfrm rot="16200000">
            <a:off x="5047409" y="2583609"/>
            <a:ext cx="4064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4" name="Text Box 4"/>
          <p:cNvSpPr txBox="1">
            <a:spLocks noChangeArrowheads="1"/>
          </p:cNvSpPr>
          <p:nvPr/>
        </p:nvSpPr>
        <p:spPr bwMode="auto">
          <a:xfrm>
            <a:off x="190082" y="5736352"/>
            <a:ext cx="8870012"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800" dirty="0"/>
              <a:t>+ Trong quá trình sống, động vật thường xuyên thải ra môi trường khí </a:t>
            </a:r>
            <a:r>
              <a:rPr lang="en-US" sz="2800" dirty="0"/>
              <a:t>carbon dioxide</a:t>
            </a:r>
            <a:r>
              <a:rPr lang="vi-VN" sz="2800" dirty="0"/>
              <a:t>, phân, nước tiểu</a:t>
            </a:r>
            <a:r>
              <a:rPr lang="en-US" sz="2800" dirty="0"/>
              <a:t>,…</a:t>
            </a:r>
          </a:p>
        </p:txBody>
      </p:sp>
      <p:pic>
        <p:nvPicPr>
          <p:cNvPr id="1026" name="Picture 2" descr="C:\Users\V\Desktop\trâ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127" y="2191099"/>
            <a:ext cx="2192287" cy="20700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70" y="2209801"/>
            <a:ext cx="2222330" cy="19650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088" y="2209801"/>
            <a:ext cx="2205038" cy="19650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711" y="2199438"/>
            <a:ext cx="2021224" cy="1975404"/>
          </a:xfrm>
          <a:prstGeom prst="rect">
            <a:avLst/>
          </a:prstGeom>
        </p:spPr>
      </p:pic>
    </p:spTree>
    <p:extLst>
      <p:ext uri="{BB962C8B-B14F-4D97-AF65-F5344CB8AC3E}">
        <p14:creationId xmlns:p14="http://schemas.microsoft.com/office/powerpoint/2010/main" val="69799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amond(i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amond(i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i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Righ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trips(downRigh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strips(downRigh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amond(in)">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7" grpId="0" animBg="1"/>
      <p:bldP spid="18" grpId="0" animBg="1"/>
      <p:bldP spid="31" grpId="0" animBg="1"/>
      <p:bldP spid="32" grpId="0" animBg="1"/>
      <p:bldP spid="33" grpId="0" animBg="1"/>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69" y="0"/>
            <a:ext cx="5573962" cy="523220"/>
          </a:xfrm>
          <a:prstGeom prst="rect">
            <a:avLst/>
          </a:prstGeom>
        </p:spPr>
        <p:txBody>
          <a:bodyPr wrap="none">
            <a:spAutoFit/>
          </a:bodyPr>
          <a:lstStyle/>
          <a:p>
            <a:r>
              <a:rPr lang="en-US" sz="2800" b="1" dirty="0" err="1" smtClean="0">
                <a:solidFill>
                  <a:srgbClr val="0000FF"/>
                </a:solidFill>
                <a:latin typeface="Times New Roman" pitchFamily="18" charset="0"/>
                <a:cs typeface="Times New Roman" pitchFamily="18" charset="0"/>
              </a:rPr>
              <a:t>Tìm</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vấn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uống</a:t>
            </a:r>
            <a:endParaRPr lang="en-US" sz="2800" b="1" dirty="0">
              <a:solidFill>
                <a:srgbClr val="0000FF"/>
              </a:solidFill>
              <a:latin typeface="Times New Roman" pitchFamily="18" charset="0"/>
              <a:cs typeface="Times New Roman" pitchFamily="18" charset="0"/>
            </a:endParaRPr>
          </a:p>
        </p:txBody>
      </p:sp>
      <p:sp>
        <p:nvSpPr>
          <p:cNvPr id="10" name="Rectangle 9"/>
          <p:cNvSpPr/>
          <p:nvPr/>
        </p:nvSpPr>
        <p:spPr>
          <a:xfrm>
            <a:off x="76200" y="586800"/>
            <a:ext cx="3733800" cy="5509200"/>
          </a:xfrm>
          <a:prstGeom prst="rect">
            <a:avLst/>
          </a:prstGeom>
        </p:spPr>
        <p:txBody>
          <a:bodyPr wrap="square">
            <a:spAutoFit/>
          </a:bodyPr>
          <a:lstStyle/>
          <a:p>
            <a:r>
              <a:rPr lang="en-US" sz="3200" b="1" dirty="0" smtClean="0">
                <a:solidFill>
                  <a:srgbClr val="FF0000"/>
                </a:solidFill>
                <a:latin typeface="Times New Roman" pitchFamily="18" charset="0"/>
                <a:cs typeface="Times New Roman" pitchFamily="18" charset="0"/>
              </a:rPr>
              <a:t>?</a:t>
            </a:r>
            <a:r>
              <a:rPr lang="vi-VN" sz="3200" b="1" dirty="0" smtClean="0">
                <a:solidFill>
                  <a:srgbClr val="FF0000"/>
                </a:solidFill>
                <a:latin typeface="Times New Roman" pitchFamily="18" charset="0"/>
                <a:cs typeface="Times New Roman" pitchFamily="18" charset="0"/>
              </a:rPr>
              <a:t>3</a:t>
            </a:r>
            <a:r>
              <a:rPr lang="vi-VN" sz="3200" b="1" dirty="0">
                <a:solidFill>
                  <a:srgbClr val="FF0000"/>
                </a:solidFill>
                <a:latin typeface="Times New Roman" pitchFamily="18" charset="0"/>
                <a:cs typeface="Times New Roman" pitchFamily="18" charset="0"/>
              </a:rPr>
              <a:t>.</a:t>
            </a:r>
            <a:r>
              <a:rPr lang="vi-VN" sz="3200" dirty="0">
                <a:latin typeface="Times New Roman" pitchFamily="18" charset="0"/>
                <a:cs typeface="Times New Roman" pitchFamily="18" charset="0"/>
              </a:rPr>
              <a:t> Quan sát Hình 30.4, hãy cho biết những nguyên nhân dẫn đến việc ô nhiễm thực phẩm.</a:t>
            </a:r>
          </a:p>
          <a:p>
            <a:endParaRPr lang="en-US" sz="3200" b="1" dirty="0" smtClean="0">
              <a:latin typeface="Times New Roman" pitchFamily="18" charset="0"/>
              <a:cs typeface="Times New Roman" pitchFamily="18" charset="0"/>
            </a:endParaRPr>
          </a:p>
          <a:p>
            <a:r>
              <a:rPr lang="en-US" sz="3200" b="1" dirty="0" smtClean="0">
                <a:solidFill>
                  <a:srgbClr val="FF0000"/>
                </a:solidFill>
                <a:latin typeface="Times New Roman" pitchFamily="18" charset="0"/>
                <a:cs typeface="Times New Roman" pitchFamily="18" charset="0"/>
              </a:rPr>
              <a:t>?</a:t>
            </a:r>
            <a:r>
              <a:rPr lang="vi-VN" sz="3200" b="1" dirty="0" smtClean="0">
                <a:solidFill>
                  <a:srgbClr val="FF0000"/>
                </a:solidFill>
                <a:latin typeface="Times New Roman" pitchFamily="18" charset="0"/>
                <a:cs typeface="Times New Roman" pitchFamily="18" charset="0"/>
              </a:rPr>
              <a:t>4</a:t>
            </a:r>
            <a:r>
              <a:rPr lang="vi-VN" sz="3200" b="1" dirty="0">
                <a:solidFill>
                  <a:srgbClr val="FF0000"/>
                </a:solidFill>
                <a:latin typeface="Times New Roman" pitchFamily="18" charset="0"/>
                <a:cs typeface="Times New Roman" pitchFamily="18" charset="0"/>
              </a:rPr>
              <a:t>.</a:t>
            </a:r>
            <a:r>
              <a:rPr lang="vi-VN" sz="3200" b="1" dirty="0">
                <a:latin typeface="Times New Roman" pitchFamily="18" charset="0"/>
                <a:cs typeface="Times New Roman" pitchFamily="18" charset="0"/>
              </a:rPr>
              <a:t> </a:t>
            </a:r>
            <a:r>
              <a:rPr lang="vi-VN" sz="3200" dirty="0">
                <a:latin typeface="Times New Roman" pitchFamily="18" charset="0"/>
                <a:cs typeface="Times New Roman" pitchFamily="18" charset="0"/>
              </a:rPr>
              <a:t>Các loại thực phẩm bị ô nhiễm sẽ gây ra những hậu quả gì cho người sử dụng</a:t>
            </a:r>
            <a:r>
              <a:rPr lang="vi-VN"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pic>
        <p:nvPicPr>
          <p:cNvPr id="1026" name="Picture 2" descr="Quan sát Hình 30.4, hãy cho biết những nguyên nhân dẫn đến việc ô nhiễ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519" y="586800"/>
            <a:ext cx="5321038" cy="566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67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70" y="2133600"/>
            <a:ext cx="3889513" cy="4524315"/>
          </a:xfrm>
          <a:prstGeom prst="rect">
            <a:avLst/>
          </a:prstGeom>
          <a:solidFill>
            <a:schemeClr val="accent3">
              <a:lumMod val="20000"/>
              <a:lumOff val="80000"/>
            </a:schemeClr>
          </a:solidFill>
        </p:spPr>
        <p:txBody>
          <a:bodyPr wrap="square">
            <a:spAutoFit/>
          </a:bodyPr>
          <a:lstStyle/>
          <a:p>
            <a:r>
              <a:rPr lang="vi-VN" sz="2400" b="1" dirty="0">
                <a:latin typeface="+mj-lt"/>
              </a:rPr>
              <a:t>?</a:t>
            </a:r>
            <a:r>
              <a:rPr lang="vi-VN" sz="2400" b="1" dirty="0" smtClean="0">
                <a:latin typeface="+mj-lt"/>
              </a:rPr>
              <a:t>3</a:t>
            </a:r>
            <a:r>
              <a:rPr lang="vi-VN" sz="2400" b="1" dirty="0">
                <a:latin typeface="+mj-lt"/>
              </a:rPr>
              <a:t>.</a:t>
            </a:r>
            <a:r>
              <a:rPr lang="vi-VN" sz="2400" dirty="0">
                <a:latin typeface="+mj-lt"/>
              </a:rPr>
              <a:t> </a:t>
            </a:r>
            <a:r>
              <a:rPr lang="en-US" sz="2400" dirty="0" smtClean="0">
                <a:latin typeface="+mj-lt"/>
              </a:rPr>
              <a:t>=&gt; </a:t>
            </a:r>
            <a:r>
              <a:rPr lang="vi-VN" sz="2400" dirty="0" smtClean="0">
                <a:latin typeface="+mj-lt"/>
              </a:rPr>
              <a:t>Những </a:t>
            </a:r>
            <a:r>
              <a:rPr lang="vi-VN" sz="2400" dirty="0">
                <a:latin typeface="+mj-lt"/>
              </a:rPr>
              <a:t>nguyên nhân </a:t>
            </a:r>
            <a:endParaRPr lang="en-US" sz="2400" dirty="0" smtClean="0">
              <a:latin typeface="+mj-lt"/>
            </a:endParaRPr>
          </a:p>
          <a:p>
            <a:r>
              <a:rPr lang="vi-VN" sz="2400" dirty="0" smtClean="0">
                <a:latin typeface="+mj-lt"/>
              </a:rPr>
              <a:t>- </a:t>
            </a:r>
            <a:r>
              <a:rPr lang="vi-VN" sz="2400" dirty="0">
                <a:latin typeface="+mj-lt"/>
              </a:rPr>
              <a:t>Lạm dụng thuốc bảo vệ thực vật.</a:t>
            </a:r>
          </a:p>
          <a:p>
            <a:r>
              <a:rPr lang="vi-VN" sz="2400" dirty="0">
                <a:latin typeface="+mj-lt"/>
              </a:rPr>
              <a:t>- Ô nhiễm môi trường chăn nuôi, chế biến nông sản.</a:t>
            </a:r>
          </a:p>
          <a:p>
            <a:r>
              <a:rPr lang="vi-VN" sz="2400" dirty="0">
                <a:latin typeface="+mj-lt"/>
              </a:rPr>
              <a:t>- Sử dụng các loại hóa chất bảo quản thực phẩm có hại.</a:t>
            </a:r>
          </a:p>
          <a:p>
            <a:r>
              <a:rPr lang="vi-VN" sz="2400" dirty="0">
                <a:latin typeface="+mj-lt"/>
              </a:rPr>
              <a:t>- Chế biến thực phẩm không đảm bảo vệ sinh.</a:t>
            </a:r>
          </a:p>
          <a:p>
            <a:r>
              <a:rPr lang="vi-VN" sz="2400" dirty="0">
                <a:latin typeface="+mj-lt"/>
              </a:rPr>
              <a:t>- Điều kiện bảo quản thực phẩm chưa phù hợp.</a:t>
            </a:r>
          </a:p>
          <a:p>
            <a:r>
              <a:rPr lang="vi-VN" sz="2400" dirty="0" smtClean="0">
                <a:latin typeface="+mj-lt"/>
              </a:rPr>
              <a:t>-...</a:t>
            </a:r>
            <a:endParaRPr lang="vi-VN" sz="2400" dirty="0">
              <a:latin typeface="+mj-lt"/>
            </a:endParaRPr>
          </a:p>
        </p:txBody>
      </p:sp>
      <p:sp>
        <p:nvSpPr>
          <p:cNvPr id="2" name="Rectangle 1"/>
          <p:cNvSpPr/>
          <p:nvPr/>
        </p:nvSpPr>
        <p:spPr>
          <a:xfrm>
            <a:off x="39757" y="29817"/>
            <a:ext cx="3892826" cy="1815882"/>
          </a:xfrm>
          <a:prstGeom prst="rect">
            <a:avLst/>
          </a:prstGeom>
          <a:solidFill>
            <a:schemeClr val="accent2">
              <a:lumMod val="20000"/>
              <a:lumOff val="80000"/>
            </a:schemeClr>
          </a:solidFill>
        </p:spPr>
        <p:txBody>
          <a:bodyPr wrap="square">
            <a:spAutoFit/>
          </a:bodyPr>
          <a:lstStyle/>
          <a:p>
            <a:r>
              <a:rPr lang="en-US" sz="2800" b="1" dirty="0">
                <a:solidFill>
                  <a:srgbClr val="FF0000"/>
                </a:solidFill>
                <a:latin typeface="Times New Roman" pitchFamily="18" charset="0"/>
                <a:cs typeface="Times New Roman" pitchFamily="18" charset="0"/>
              </a:rPr>
              <a:t>?</a:t>
            </a:r>
            <a:r>
              <a:rPr lang="vi-VN" sz="2800" b="1" dirty="0">
                <a:solidFill>
                  <a:srgbClr val="FF0000"/>
                </a:solidFill>
                <a:latin typeface="Times New Roman" pitchFamily="18" charset="0"/>
                <a:cs typeface="Times New Roman" pitchFamily="18" charset="0"/>
              </a:rPr>
              <a:t>3.</a:t>
            </a:r>
            <a:r>
              <a:rPr lang="vi-VN" sz="2800" dirty="0">
                <a:latin typeface="Times New Roman" pitchFamily="18" charset="0"/>
                <a:cs typeface="Times New Roman" pitchFamily="18" charset="0"/>
              </a:rPr>
              <a:t> Quan sát Hình 30.4, hãy cho biết những nguyên nhân dẫn đến việc ô nhiễm thực phẩm.</a:t>
            </a:r>
          </a:p>
        </p:txBody>
      </p:sp>
      <p:pic>
        <p:nvPicPr>
          <p:cNvPr id="4" name="Picture 2" descr="Quan sát Hình 30.4, hãy cho biết những nguyên nhân dẫn đến việc ô nhiễ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583" y="152400"/>
            <a:ext cx="5321038"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0115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886" y="2590800"/>
            <a:ext cx="4253947" cy="4031873"/>
          </a:xfrm>
          <a:prstGeom prst="rect">
            <a:avLst/>
          </a:prstGeom>
          <a:solidFill>
            <a:schemeClr val="accent2">
              <a:lumMod val="20000"/>
              <a:lumOff val="80000"/>
            </a:schemeClr>
          </a:solidFill>
        </p:spPr>
        <p:txBody>
          <a:bodyPr wrap="square">
            <a:spAutoFit/>
          </a:bodyPr>
          <a:lstStyle/>
          <a:p>
            <a:r>
              <a:rPr lang="vi-VN" sz="3200" b="1" dirty="0"/>
              <a:t>?</a:t>
            </a:r>
            <a:r>
              <a:rPr lang="vi-VN" sz="3200" b="1" dirty="0" smtClean="0"/>
              <a:t>4</a:t>
            </a:r>
            <a:r>
              <a:rPr lang="vi-VN" sz="3200" b="1" dirty="0"/>
              <a:t>. </a:t>
            </a:r>
            <a:r>
              <a:rPr lang="en-US" sz="3200" b="1" dirty="0"/>
              <a:t>=&gt;</a:t>
            </a:r>
            <a:r>
              <a:rPr lang="en-US" sz="3200" dirty="0" err="1"/>
              <a:t>Hậu</a:t>
            </a:r>
            <a:r>
              <a:rPr lang="en-US" sz="3200" dirty="0"/>
              <a:t> </a:t>
            </a:r>
            <a:r>
              <a:rPr lang="en-US" sz="3200" dirty="0" err="1"/>
              <a:t>quả</a:t>
            </a:r>
            <a:r>
              <a:rPr lang="en-US" sz="3200" dirty="0"/>
              <a:t>:</a:t>
            </a:r>
            <a:endParaRPr lang="vi-VN" sz="3200" dirty="0"/>
          </a:p>
          <a:p>
            <a:r>
              <a:rPr lang="vi-VN" sz="3200" dirty="0"/>
              <a:t>- Gây các bệnh về đường tiêu hóa: tiêu chảy, ngộ độc, </a:t>
            </a:r>
            <a:r>
              <a:rPr lang="vi-VN" sz="3200" dirty="0" smtClean="0"/>
              <a:t>giun </a:t>
            </a:r>
            <a:r>
              <a:rPr lang="vi-VN" sz="3200" dirty="0"/>
              <a:t>sán kí sinh.</a:t>
            </a:r>
          </a:p>
          <a:p>
            <a:r>
              <a:rPr lang="vi-VN" sz="3200" dirty="0"/>
              <a:t>- Các chất độc tích trữ lâu trong cơ thể có thể gây </a:t>
            </a:r>
            <a:r>
              <a:rPr lang="vi-VN" sz="3200" dirty="0" smtClean="0"/>
              <a:t>ngộ độc</a:t>
            </a:r>
            <a:endParaRPr lang="vi-VN" sz="3200" dirty="0"/>
          </a:p>
        </p:txBody>
      </p:sp>
      <p:pic>
        <p:nvPicPr>
          <p:cNvPr id="5" name="Picture 2" descr="Quan sát Hình 30.4, hãy cho biết những nguyên nhân dẫn đến việc ô nhiễ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834" y="304800"/>
            <a:ext cx="4840357" cy="5661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2887" y="284922"/>
            <a:ext cx="4174434" cy="2062103"/>
          </a:xfrm>
          <a:prstGeom prst="rect">
            <a:avLst/>
          </a:prstGeom>
          <a:solidFill>
            <a:schemeClr val="accent6">
              <a:lumMod val="20000"/>
              <a:lumOff val="80000"/>
            </a:schemeClr>
          </a:solidFill>
        </p:spPr>
        <p:txBody>
          <a:bodyPr wrap="square">
            <a:spAutoFit/>
          </a:bodyPr>
          <a:lstStyle/>
          <a:p>
            <a:r>
              <a:rPr lang="en-US" sz="3200" b="1" dirty="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4.</a:t>
            </a:r>
            <a:r>
              <a:rPr lang="vi-VN" sz="3200" b="1" dirty="0">
                <a:latin typeface="Times New Roman" pitchFamily="18" charset="0"/>
                <a:cs typeface="Times New Roman" pitchFamily="18" charset="0"/>
              </a:rPr>
              <a:t> </a:t>
            </a:r>
            <a:r>
              <a:rPr lang="vi-VN" sz="3200" dirty="0">
                <a:latin typeface="Times New Roman" pitchFamily="18" charset="0"/>
                <a:cs typeface="Times New Roman" pitchFamily="18" charset="0"/>
              </a:rPr>
              <a:t>Các loại thực phẩm bị ô nhiễm sẽ gây ra những hậu quả gì cho người sử dụng?</a:t>
            </a:r>
          </a:p>
        </p:txBody>
      </p:sp>
    </p:spTree>
    <p:extLst>
      <p:ext uri="{BB962C8B-B14F-4D97-AF65-F5344CB8AC3E}">
        <p14:creationId xmlns:p14="http://schemas.microsoft.com/office/powerpoint/2010/main" val="67521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37517" y="-76200"/>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517" y="4572000"/>
            <a:ext cx="2098883" cy="2590800"/>
          </a:xfrm>
          <a:prstGeom prst="rect">
            <a:avLst/>
          </a:prstGeom>
        </p:spPr>
      </p:pic>
      <p:sp>
        <p:nvSpPr>
          <p:cNvPr id="15" name="Rectangle 14"/>
          <p:cNvSpPr/>
          <p:nvPr/>
        </p:nvSpPr>
        <p:spPr>
          <a:xfrm>
            <a:off x="234759" y="1690729"/>
            <a:ext cx="8632998" cy="2062103"/>
          </a:xfrm>
          <a:prstGeom prst="rect">
            <a:avLst/>
          </a:prstGeom>
        </p:spPr>
        <p:txBody>
          <a:bodyPr wrap="square">
            <a:spAutoFit/>
          </a:bodyPr>
          <a:lstStyle/>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nguồn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uống</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khoẻ</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a:t>
            </a:r>
          </a:p>
        </p:txBody>
      </p:sp>
      <p:sp>
        <p:nvSpPr>
          <p:cNvPr id="17" name="Rectangle 16"/>
          <p:cNvSpPr/>
          <p:nvPr/>
        </p:nvSpPr>
        <p:spPr>
          <a:xfrm>
            <a:off x="93558" y="181200"/>
            <a:ext cx="8915400" cy="954107"/>
          </a:xfrm>
          <a:prstGeom prst="rect">
            <a:avLst/>
          </a:prstGeom>
        </p:spPr>
        <p:txBody>
          <a:bodyPr wrap="square">
            <a:spAutoFit/>
          </a:bodyPr>
          <a:lstStyle/>
          <a:p>
            <a:r>
              <a:rPr lang="vi-VN" sz="2800" b="1" dirty="0" smtClean="0">
                <a:solidFill>
                  <a:srgbClr val="0000FF"/>
                </a:solidFill>
                <a:latin typeface="Times New Roman" pitchFamily="18" charset="0"/>
                <a:cs typeface="Times New Roman" pitchFamily="18" charset="0"/>
              </a:rPr>
              <a:t>4. </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chuyển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tiễn</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463711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199" y="609600"/>
            <a:ext cx="8977745" cy="3539430"/>
          </a:xfrm>
          <a:prstGeom prst="rect">
            <a:avLst/>
          </a:prstGeom>
        </p:spPr>
        <p:txBody>
          <a:bodyPr wrap="square">
            <a:spAutoFit/>
          </a:bodyPr>
          <a:lstStyle/>
          <a:p>
            <a:pPr algn="just"/>
            <a:r>
              <a:rPr lang="vi-VN" sz="2800" dirty="0">
                <a:latin typeface="Times New Roman" pitchFamily="18" charset="0"/>
                <a:cs typeface="Times New Roman" pitchFamily="18" charset="0"/>
              </a:rPr>
              <a:t>Những người tiêu thụ nhiều các loại thực phẩm có chứa chất béo, đặc biệt là có hàm lượng cholesterol cao sẽ dễ mắc nhiều bệnh lí về hệ tiêu hoá và hệ tuần hoàn. Đối với hệ tiêu hoá: do chất béo được tiêu hoá chậm nên gây hiện tượng đầy hơi, đau dạ dày, ảnh hưởng đến hệ vi sinh vật có lợi trong đường ruột, … Đối với hệ tuần hoàn: tăng nguy cơ mắc các bệnh tim mạch như đột quỵ, xơ vữa động mạch, nhồi máu cơ tim, …</a:t>
            </a:r>
            <a:endParaRPr lang="en-US" sz="2800" dirty="0">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500" y="3708400"/>
            <a:ext cx="3149600" cy="314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591" y="3657569"/>
            <a:ext cx="3483354" cy="3118041"/>
          </a:xfrm>
          <a:prstGeom prst="rect">
            <a:avLst/>
          </a:prstGeom>
        </p:spPr>
      </p:pic>
      <p:sp>
        <p:nvSpPr>
          <p:cNvPr id="12" name="WordArt 9"/>
          <p:cNvSpPr>
            <a:spLocks noChangeArrowheads="1" noChangeShapeType="1" noTextEdit="1"/>
          </p:cNvSpPr>
          <p:nvPr/>
        </p:nvSpPr>
        <p:spPr bwMode="auto">
          <a:xfrm>
            <a:off x="2381250" y="-76200"/>
            <a:ext cx="4019550" cy="6985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Em</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có</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biết</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a:t>
            </a:r>
            <a:endPar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22823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6502"/>
            <a:ext cx="8915400" cy="954107"/>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Hãy </a:t>
            </a:r>
            <a:r>
              <a:rPr lang="vi-VN" sz="2800" dirty="0">
                <a:solidFill>
                  <a:srgbClr val="FF0000"/>
                </a:solidFill>
                <a:latin typeface="Times New Roman" pitchFamily="18" charset="0"/>
                <a:cs typeface="Times New Roman" pitchFamily="18" charset="0"/>
              </a:rPr>
              <a:t>cho biết vai trò của việc có một chế độ dinh dưỡng phù hợp</a:t>
            </a:r>
            <a:r>
              <a:rPr lang="vi-VN"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3" name="Rectangle 2"/>
          <p:cNvSpPr/>
          <p:nvPr/>
        </p:nvSpPr>
        <p:spPr>
          <a:xfrm>
            <a:off x="83126" y="1028950"/>
            <a:ext cx="8908473" cy="2677656"/>
          </a:xfrm>
          <a:prstGeom prst="rect">
            <a:avLst/>
          </a:prstGeom>
        </p:spPr>
        <p:txBody>
          <a:bodyPr wrap="square">
            <a:spAutoFit/>
          </a:bodyPr>
          <a:lstStyle/>
          <a:p>
            <a:r>
              <a:rPr lang="en-US" sz="2800" dirty="0" smtClean="0">
                <a:latin typeface="Times New Roman" pitchFamily="18" charset="0"/>
                <a:cs typeface="Times New Roman" pitchFamily="18" charset="0"/>
              </a:rPr>
              <a:t>=&gt; </a:t>
            </a:r>
            <a:r>
              <a:rPr lang="vi-VN" sz="2800" dirty="0" smtClean="0">
                <a:latin typeface="Times New Roman" pitchFamily="18" charset="0"/>
                <a:cs typeface="Times New Roman" pitchFamily="18" charset="0"/>
              </a:rPr>
              <a:t>Một </a:t>
            </a:r>
            <a:r>
              <a:rPr lang="vi-VN" sz="2800" dirty="0">
                <a:latin typeface="Times New Roman" pitchFamily="18" charset="0"/>
                <a:cs typeface="Times New Roman" pitchFamily="18" charset="0"/>
              </a:rPr>
              <a:t>chế độ dinh dưỡng hợp lý sẽ giúp phát triển thể chất, cải thiện sức khỏe, tăng cường hệ miễn dịch, giảm nguy cơ mắc các bệnh không lây nhiễm như đái tháo đường, tim mạch…và kéo dài tuổi thọ. Suy dinh dưỡng hay thừa cân béo phì dưới mọi hình thức, đều đe dọa nghiêm trọng đến sức khỏe con người</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08933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232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882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193800"/>
            <a:ext cx="3962400" cy="5486400"/>
          </a:xfrm>
          <a:prstGeom prst="rect">
            <a:avLst/>
          </a:prstGeom>
        </p:spPr>
      </p:pic>
      <p:sp>
        <p:nvSpPr>
          <p:cNvPr id="2" name="Rectangle 1"/>
          <p:cNvSpPr/>
          <p:nvPr/>
        </p:nvSpPr>
        <p:spPr>
          <a:xfrm>
            <a:off x="-6928" y="0"/>
            <a:ext cx="8922327" cy="954107"/>
          </a:xfrm>
          <a:prstGeom prst="rect">
            <a:avLst/>
          </a:prstGeom>
        </p:spPr>
        <p:txBody>
          <a:bodyPr wrap="square">
            <a:spAutoFit/>
          </a:bodyPr>
          <a:lstStyle/>
          <a:p>
            <a:pPr lvl="0"/>
            <a:r>
              <a:rPr lang="en-US" sz="2800" b="1" i="1" kern="0" dirty="0">
                <a:solidFill>
                  <a:srgbClr val="FF5050"/>
                </a:solidFill>
                <a:latin typeface="Times New Roman" pitchFamily="18" charset="0"/>
                <a:cs typeface="Times New Roman" pitchFamily="18" charset="0"/>
              </a:rPr>
              <a:t>▼ </a:t>
            </a:r>
            <a:r>
              <a:rPr lang="en-US" sz="2800" b="1" i="1" dirty="0" err="1" smtClean="0">
                <a:solidFill>
                  <a:srgbClr val="FF5050"/>
                </a:solidFill>
                <a:latin typeface="Times New Roman" pitchFamily="18" charset="0"/>
                <a:cs typeface="Times New Roman" pitchFamily="18" charset="0"/>
              </a:rPr>
              <a:t>Tại</a:t>
            </a:r>
            <a:r>
              <a:rPr lang="en-US" sz="2800" b="1" i="1" dirty="0" smtClean="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sao</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nói</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hệ</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tuần</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hoàn</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là</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trung</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tâm</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trao</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đổi</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chất</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của</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cơ</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thể</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động</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vật</a:t>
            </a:r>
            <a:r>
              <a:rPr lang="en-US" sz="2800" b="1" i="1" dirty="0">
                <a:solidFill>
                  <a:srgbClr val="FF5050"/>
                </a:solidFill>
                <a:latin typeface="Times New Roman" pitchFamily="18" charset="0"/>
                <a:cs typeface="Times New Roman" pitchFamily="18" charset="0"/>
              </a:rPr>
              <a:t>?</a:t>
            </a:r>
            <a:endParaRPr lang="en-US" sz="2800" dirty="0">
              <a:solidFill>
                <a:srgbClr val="FF5050"/>
              </a:solidFill>
              <a:latin typeface="Times New Roman" pitchFamily="18" charset="0"/>
              <a:cs typeface="Times New Roman" pitchFamily="18" charset="0"/>
            </a:endParaRPr>
          </a:p>
        </p:txBody>
      </p:sp>
      <p:sp>
        <p:nvSpPr>
          <p:cNvPr id="3" name="Rectangle 2"/>
          <p:cNvSpPr/>
          <p:nvPr/>
        </p:nvSpPr>
        <p:spPr>
          <a:xfrm>
            <a:off x="76200" y="950636"/>
            <a:ext cx="5410200" cy="5693866"/>
          </a:xfrm>
          <a:prstGeom prst="rect">
            <a:avLst/>
          </a:prstGeom>
        </p:spPr>
        <p:txBody>
          <a:bodyPr wrap="square">
            <a:spAutoFit/>
          </a:bodyPr>
          <a:lstStyle/>
          <a:p>
            <a:r>
              <a:rPr lang="en-US" sz="2800" dirty="0" smtClean="0">
                <a:latin typeface="Times New Roman" pitchFamily="18" charset="0"/>
                <a:cs typeface="Times New Roman" pitchFamily="18" charset="0"/>
              </a:rPr>
              <a:t>=&gt;</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oxygen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carbon dioxide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12223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762000"/>
            <a:ext cx="3429000" cy="5486400"/>
          </a:xfrm>
          <a:prstGeom prst="rect">
            <a:avLst/>
          </a:prstGeom>
        </p:spPr>
      </p:pic>
      <p:sp>
        <p:nvSpPr>
          <p:cNvPr id="5" name="Rectangle 4"/>
          <p:cNvSpPr/>
          <p:nvPr/>
        </p:nvSpPr>
        <p:spPr>
          <a:xfrm>
            <a:off x="76200" y="76200"/>
            <a:ext cx="8686800" cy="954107"/>
          </a:xfrm>
          <a:prstGeom prst="rect">
            <a:avLst/>
          </a:prstGeom>
        </p:spPr>
        <p:txBody>
          <a:bodyPr wrap="square">
            <a:spAutoFit/>
          </a:bodyPr>
          <a:lstStyle/>
          <a:p>
            <a:pPr lvl="0"/>
            <a:r>
              <a:rPr lang="en-US" sz="2800" b="1" i="1" kern="0" dirty="0">
                <a:solidFill>
                  <a:srgbClr val="FF5050"/>
                </a:solidFill>
                <a:latin typeface="Times New Roman" pitchFamily="18" charset="0"/>
                <a:cs typeface="Times New Roman" pitchFamily="18" charset="0"/>
              </a:rPr>
              <a:t>▼</a:t>
            </a:r>
            <a:r>
              <a:rPr lang="en-US" sz="2800" b="1" i="1" kern="0" dirty="0">
                <a:solidFill>
                  <a:srgbClr val="FFC000"/>
                </a:solidFill>
                <a:latin typeface="Times New Roman" pitchFamily="18" charset="0"/>
                <a:cs typeface="Times New Roman" pitchFamily="18" charset="0"/>
              </a:rPr>
              <a:t> </a:t>
            </a:r>
            <a:r>
              <a:rPr lang="en-US" sz="2800" b="1" i="1" dirty="0" err="1" smtClean="0">
                <a:solidFill>
                  <a:srgbClr val="FF5050"/>
                </a:solidFill>
                <a:latin typeface="Times New Roman" pitchFamily="18" charset="0"/>
                <a:cs typeface="Times New Roman" pitchFamily="18" charset="0"/>
              </a:rPr>
              <a:t>Em</a:t>
            </a:r>
            <a:r>
              <a:rPr lang="en-US" sz="2800" b="1" i="1" dirty="0" smtClean="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hãy</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đề</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xuất</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một</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số</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biện</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pháp</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bảo</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vệ</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sức</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khoẻ</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hệ</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tiêu</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hoá</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và</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hệ</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tuần</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hoàn</a:t>
            </a:r>
            <a:r>
              <a:rPr lang="en-US" sz="2800" b="1" i="1" dirty="0">
                <a:solidFill>
                  <a:srgbClr val="FF5050"/>
                </a:solidFill>
                <a:latin typeface="Times New Roman" pitchFamily="18" charset="0"/>
                <a:cs typeface="Times New Roman" pitchFamily="18" charset="0"/>
              </a:rPr>
              <a:t>.</a:t>
            </a:r>
            <a:endParaRPr lang="en-US" sz="2800" dirty="0">
              <a:solidFill>
                <a:srgbClr val="FF5050"/>
              </a:solidFill>
              <a:latin typeface="Times New Roman" pitchFamily="18" charset="0"/>
              <a:cs typeface="Times New Roman" pitchFamily="18" charset="0"/>
            </a:endParaRPr>
          </a:p>
        </p:txBody>
      </p:sp>
      <p:sp>
        <p:nvSpPr>
          <p:cNvPr id="7" name="Rectangle 6"/>
          <p:cNvSpPr/>
          <p:nvPr/>
        </p:nvSpPr>
        <p:spPr>
          <a:xfrm>
            <a:off x="76200" y="990600"/>
            <a:ext cx="6553200" cy="5262979"/>
          </a:xfrm>
          <a:prstGeom prst="rect">
            <a:avLst/>
          </a:prstGeom>
        </p:spPr>
        <p:txBody>
          <a:bodyPr wrap="square">
            <a:spAutoFit/>
          </a:bodyPr>
          <a:lstStyle/>
          <a:p>
            <a:pPr lvl="0"/>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bữa</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rượu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bia</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ngủ</a:t>
            </a:r>
            <a:r>
              <a:rPr lang="en-US" sz="2400" dirty="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p>
          <a:p>
            <a:pPr lvl="0"/>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rượu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xuyên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4494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555641"/>
          </a:xfrm>
          <a:prstGeom prst="rect">
            <a:avLst/>
          </a:prstGeom>
        </p:spPr>
        <p:txBody>
          <a:bodyPr wrap="square">
            <a:spAutoFit/>
          </a:bodyPr>
          <a:lstStyle/>
          <a:p>
            <a:r>
              <a:rPr lang="vi-VN" sz="2800" b="1" dirty="0"/>
              <a:t>1. </a:t>
            </a:r>
            <a:endParaRPr lang="vi-VN" sz="2800" dirty="0"/>
          </a:p>
          <a:p>
            <a:r>
              <a:rPr lang="vi-VN" sz="2800" dirty="0"/>
              <a:t>- Cơ thể sinh vật là một thể thống nhất, các hệ cơ quan trong cơ thể vận hành và phối hợp với nhau để duy trì trạng thái sống cơ bản cho sinh vật. Sản phẩm của cơ quan này là nguyên liệu cần thiết của cơ quan khác chúng tạo thành một vòng tuần hoàn, liên tục trao đổi với nhau và với môi trường.</a:t>
            </a:r>
          </a:p>
          <a:p>
            <a:r>
              <a:rPr lang="vi-VN" sz="2800" i="1" dirty="0"/>
              <a:t>Ví dụ:</a:t>
            </a:r>
            <a:endParaRPr lang="vi-VN" sz="2800" dirty="0"/>
          </a:p>
          <a:p>
            <a:r>
              <a:rPr lang="vi-VN" sz="2800" dirty="0"/>
              <a:t>Hệ tiêu hóa tiêu hóa thức ăn tạo ra chất dinh dưỡng -&gt; Hệ tuần hoàn lấy chất dinh dưỡng ở ruột non và vận chuyển tới khắp các cơ quan trong cơ thể -&gt; Cơ thể tiến hành quá trình trao đổi chất lấy chất dinh dưỡng và đào thải các chất thải -&gt; Hệ tuần hoàn lấy các chất thải này vận chuyển đến các cơ quan của hệ bài tiết để đào thải các chất thải ra ngoài môi trường</a:t>
            </a:r>
            <a:r>
              <a:rPr lang="vi-VN" sz="2800" dirty="0" smtClean="0"/>
              <a:t>.</a:t>
            </a:r>
            <a:endParaRPr lang="vi-VN" sz="2800" dirty="0"/>
          </a:p>
        </p:txBody>
      </p:sp>
    </p:spTree>
    <p:extLst>
      <p:ext uri="{BB962C8B-B14F-4D97-AF65-F5344CB8AC3E}">
        <p14:creationId xmlns:p14="http://schemas.microsoft.com/office/powerpoint/2010/main" val="389902127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
          <p:cNvSpPr>
            <a:spLocks noChangeArrowheads="1"/>
          </p:cNvSpPr>
          <p:nvPr/>
        </p:nvSpPr>
        <p:spPr bwMode="auto">
          <a:xfrm>
            <a:off x="3429000" y="1727200"/>
            <a:ext cx="2057400" cy="2641600"/>
          </a:xfrm>
          <a:prstGeom prst="ellipse">
            <a:avLst/>
          </a:prstGeom>
          <a:solidFill>
            <a:srgbClr val="FFFF00"/>
          </a:solidFill>
          <a:ln w="9525">
            <a:solidFill>
              <a:srgbClr val="FF3300"/>
            </a:solidFill>
            <a:round/>
            <a:headEnd/>
            <a:tailEnd/>
          </a:ln>
        </p:spPr>
        <p:txBody>
          <a:bodyPr wrap="none" anchor="ctr"/>
          <a:lstStyle/>
          <a:p>
            <a:pPr algn="ctr" eaLnBrk="1" hangingPunct="1"/>
            <a:r>
              <a:rPr lang="en-US" altLang="en-US" sz="2800" b="1" dirty="0">
                <a:solidFill>
                  <a:srgbClr val="FF0000"/>
                </a:solidFill>
                <a:latin typeface="Times New Roman" pitchFamily="18" charset="0"/>
                <a:cs typeface="Times New Roman" pitchFamily="18" charset="0"/>
              </a:rPr>
              <a:t>ĐỘNG VẬT</a:t>
            </a:r>
          </a:p>
        </p:txBody>
      </p:sp>
      <p:sp>
        <p:nvSpPr>
          <p:cNvPr id="32" name="Rectangle 4"/>
          <p:cNvSpPr>
            <a:spLocks noChangeArrowheads="1"/>
          </p:cNvSpPr>
          <p:nvPr/>
        </p:nvSpPr>
        <p:spPr bwMode="auto">
          <a:xfrm>
            <a:off x="495300" y="1219200"/>
            <a:ext cx="2286000" cy="8128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KHÍ </a:t>
            </a:r>
            <a:r>
              <a:rPr lang="en-US" altLang="en-US" sz="2200" b="1" dirty="0" smtClean="0">
                <a:latin typeface="Times New Roman" pitchFamily="18" charset="0"/>
                <a:cs typeface="Times New Roman" pitchFamily="18" charset="0"/>
              </a:rPr>
              <a:t>OXIGEN</a:t>
            </a:r>
            <a:endParaRPr lang="en-US" altLang="en-US" sz="2200" b="1" dirty="0">
              <a:latin typeface="Times New Roman" pitchFamily="18" charset="0"/>
              <a:cs typeface="Times New Roman" pitchFamily="18" charset="0"/>
            </a:endParaRPr>
          </a:p>
        </p:txBody>
      </p:sp>
      <p:sp>
        <p:nvSpPr>
          <p:cNvPr id="33" name="Rectangle 5"/>
          <p:cNvSpPr>
            <a:spLocks noChangeArrowheads="1"/>
          </p:cNvSpPr>
          <p:nvPr/>
        </p:nvSpPr>
        <p:spPr bwMode="auto">
          <a:xfrm>
            <a:off x="228600" y="3530600"/>
            <a:ext cx="2895600" cy="20320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CÁC CHẤT HỮU CƠ</a:t>
            </a:r>
          </a:p>
          <a:p>
            <a:pPr algn="ctr" eaLnBrk="1" hangingPunct="1"/>
            <a:r>
              <a:rPr lang="en-US" altLang="en-US" sz="2200" b="1" dirty="0">
                <a:latin typeface="Times New Roman" pitchFamily="18" charset="0"/>
                <a:cs typeface="Times New Roman" pitchFamily="18" charset="0"/>
              </a:rPr>
              <a:t>TRONG THỨC ĂN</a:t>
            </a:r>
          </a:p>
          <a:p>
            <a:pPr algn="ctr" eaLnBrk="1" hangingPunct="1"/>
            <a:r>
              <a:rPr lang="en-US" altLang="en-US" sz="2200" b="1" dirty="0">
                <a:latin typeface="Times New Roman" pitchFamily="18" charset="0"/>
                <a:cs typeface="Times New Roman" pitchFamily="18" charset="0"/>
              </a:rPr>
              <a:t>( LẤY TỪ THỰC VẬT</a:t>
            </a:r>
          </a:p>
          <a:p>
            <a:pPr algn="ctr" eaLnBrk="1" hangingPunct="1"/>
            <a:r>
              <a:rPr lang="en-US" altLang="en-US" sz="2200" b="1" dirty="0">
                <a:latin typeface="Times New Roman" pitchFamily="18" charset="0"/>
                <a:cs typeface="Times New Roman" pitchFamily="18" charset="0"/>
              </a:rPr>
              <a:t>HOẶC ĐỘNG VẬT)</a:t>
            </a:r>
          </a:p>
        </p:txBody>
      </p:sp>
      <p:sp>
        <p:nvSpPr>
          <p:cNvPr id="34" name="Rectangle 6"/>
          <p:cNvSpPr>
            <a:spLocks noChangeArrowheads="1"/>
          </p:cNvSpPr>
          <p:nvPr/>
        </p:nvSpPr>
        <p:spPr bwMode="auto">
          <a:xfrm>
            <a:off x="495300" y="2413000"/>
            <a:ext cx="2286000" cy="8128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a:latin typeface="Times New Roman" pitchFamily="18" charset="0"/>
                <a:cs typeface="Times New Roman" pitchFamily="18" charset="0"/>
              </a:rPr>
              <a:t>NƯỚC</a:t>
            </a:r>
          </a:p>
        </p:txBody>
      </p:sp>
      <p:sp>
        <p:nvSpPr>
          <p:cNvPr id="35" name="Rectangle 7"/>
          <p:cNvSpPr>
            <a:spLocks noChangeArrowheads="1"/>
          </p:cNvSpPr>
          <p:nvPr/>
        </p:nvSpPr>
        <p:spPr bwMode="auto">
          <a:xfrm>
            <a:off x="6286500" y="1178339"/>
            <a:ext cx="2552700" cy="10922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KHÍ </a:t>
            </a:r>
            <a:r>
              <a:rPr lang="en-US" altLang="en-US" sz="2200" b="1" dirty="0" smtClean="0">
                <a:latin typeface="Times New Roman" pitchFamily="18" charset="0"/>
                <a:cs typeface="Times New Roman" pitchFamily="18" charset="0"/>
              </a:rPr>
              <a:t> </a:t>
            </a:r>
          </a:p>
          <a:p>
            <a:pPr algn="ctr" eaLnBrk="1" hangingPunct="1"/>
            <a:r>
              <a:rPr lang="en-US" altLang="en-US" sz="2200" b="1" dirty="0" smtClean="0">
                <a:latin typeface="Times New Roman" pitchFamily="18" charset="0"/>
                <a:cs typeface="Times New Roman" pitchFamily="18" charset="0"/>
              </a:rPr>
              <a:t>CARBON DIOXIDE</a:t>
            </a:r>
            <a:endParaRPr lang="en-US" altLang="en-US" sz="2200" b="1" dirty="0">
              <a:latin typeface="Times New Roman" pitchFamily="18" charset="0"/>
              <a:cs typeface="Times New Roman" pitchFamily="18" charset="0"/>
            </a:endParaRPr>
          </a:p>
        </p:txBody>
      </p:sp>
      <p:sp>
        <p:nvSpPr>
          <p:cNvPr id="36" name="Rectangle 8"/>
          <p:cNvSpPr>
            <a:spLocks noChangeArrowheads="1"/>
          </p:cNvSpPr>
          <p:nvPr/>
        </p:nvSpPr>
        <p:spPr bwMode="auto">
          <a:xfrm>
            <a:off x="6286500" y="2641600"/>
            <a:ext cx="2552700" cy="7112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NƯỚC TIỂU</a:t>
            </a:r>
          </a:p>
        </p:txBody>
      </p:sp>
      <p:sp>
        <p:nvSpPr>
          <p:cNvPr id="37" name="Rectangle 9"/>
          <p:cNvSpPr>
            <a:spLocks noChangeArrowheads="1"/>
          </p:cNvSpPr>
          <p:nvPr/>
        </p:nvSpPr>
        <p:spPr bwMode="auto">
          <a:xfrm>
            <a:off x="6278217" y="3530600"/>
            <a:ext cx="2590800" cy="18288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CÁC CHẤT </a:t>
            </a:r>
            <a:r>
              <a:rPr lang="en-US" altLang="en-US" sz="2200" b="1" dirty="0" smtClean="0">
                <a:latin typeface="Times New Roman" pitchFamily="18" charset="0"/>
                <a:cs typeface="Times New Roman" pitchFamily="18" charset="0"/>
              </a:rPr>
              <a:t>THẢI</a:t>
            </a:r>
          </a:p>
          <a:p>
            <a:pPr algn="ctr" eaLnBrk="1" hangingPunct="1"/>
            <a:r>
              <a:rPr lang="en-US" altLang="en-US" sz="2200" b="1" dirty="0" smtClean="0">
                <a:latin typeface="Times New Roman" pitchFamily="18" charset="0"/>
                <a:cs typeface="Times New Roman" pitchFamily="18" charset="0"/>
              </a:rPr>
              <a:t>…</a:t>
            </a:r>
            <a:endParaRPr lang="en-US" altLang="en-US" sz="2200" b="1" dirty="0">
              <a:latin typeface="Times New Roman" pitchFamily="18" charset="0"/>
              <a:cs typeface="Times New Roman" pitchFamily="18" charset="0"/>
            </a:endParaRPr>
          </a:p>
        </p:txBody>
      </p:sp>
      <p:sp>
        <p:nvSpPr>
          <p:cNvPr id="38" name="Line 10"/>
          <p:cNvSpPr>
            <a:spLocks noChangeShapeType="1"/>
          </p:cNvSpPr>
          <p:nvPr/>
        </p:nvSpPr>
        <p:spPr bwMode="auto">
          <a:xfrm>
            <a:off x="2819400" y="1727200"/>
            <a:ext cx="838200" cy="4064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11"/>
          <p:cNvSpPr>
            <a:spLocks noChangeShapeType="1"/>
          </p:cNvSpPr>
          <p:nvPr/>
        </p:nvSpPr>
        <p:spPr bwMode="auto">
          <a:xfrm>
            <a:off x="2819400" y="2819400"/>
            <a:ext cx="6096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12"/>
          <p:cNvSpPr>
            <a:spLocks noChangeShapeType="1"/>
          </p:cNvSpPr>
          <p:nvPr/>
        </p:nvSpPr>
        <p:spPr bwMode="auto">
          <a:xfrm flipV="1">
            <a:off x="3200400" y="3949699"/>
            <a:ext cx="457200" cy="596901"/>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13"/>
          <p:cNvSpPr>
            <a:spLocks noChangeShapeType="1"/>
          </p:cNvSpPr>
          <p:nvPr/>
        </p:nvSpPr>
        <p:spPr bwMode="auto">
          <a:xfrm flipV="1">
            <a:off x="5643562" y="1727200"/>
            <a:ext cx="604838" cy="3048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14"/>
          <p:cNvSpPr>
            <a:spLocks noChangeShapeType="1"/>
          </p:cNvSpPr>
          <p:nvPr/>
        </p:nvSpPr>
        <p:spPr bwMode="auto">
          <a:xfrm>
            <a:off x="5643562" y="3048000"/>
            <a:ext cx="604838"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15"/>
          <p:cNvSpPr>
            <a:spLocks noChangeShapeType="1"/>
          </p:cNvSpPr>
          <p:nvPr/>
        </p:nvSpPr>
        <p:spPr bwMode="auto">
          <a:xfrm>
            <a:off x="5643562" y="3949699"/>
            <a:ext cx="604838" cy="298451"/>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16"/>
          <p:cNvSpPr txBox="1">
            <a:spLocks noChangeArrowheads="1"/>
          </p:cNvSpPr>
          <p:nvPr/>
        </p:nvSpPr>
        <p:spPr bwMode="auto">
          <a:xfrm>
            <a:off x="304800" y="304801"/>
            <a:ext cx="281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dirty="0">
                <a:solidFill>
                  <a:srgbClr val="FF0000"/>
                </a:solidFill>
              </a:rPr>
              <a:t>       </a:t>
            </a:r>
            <a:r>
              <a:rPr lang="en-US" altLang="en-US" sz="2800" b="1" dirty="0">
                <a:solidFill>
                  <a:srgbClr val="FF0000"/>
                </a:solidFill>
              </a:rPr>
              <a:t>HẤP THỤ</a:t>
            </a:r>
          </a:p>
        </p:txBody>
      </p:sp>
      <p:sp>
        <p:nvSpPr>
          <p:cNvPr id="45" name="Text Box 17"/>
          <p:cNvSpPr txBox="1">
            <a:spLocks noChangeArrowheads="1"/>
          </p:cNvSpPr>
          <p:nvPr/>
        </p:nvSpPr>
        <p:spPr bwMode="auto">
          <a:xfrm>
            <a:off x="6477000" y="304801"/>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0000"/>
                </a:solidFill>
              </a:rPr>
              <a:t>THẢI RA</a:t>
            </a:r>
          </a:p>
        </p:txBody>
      </p:sp>
      <p:sp>
        <p:nvSpPr>
          <p:cNvPr id="46" name="Text Box 18"/>
          <p:cNvSpPr txBox="1">
            <a:spLocks noChangeArrowheads="1"/>
          </p:cNvSpPr>
          <p:nvPr/>
        </p:nvSpPr>
        <p:spPr bwMode="auto">
          <a:xfrm>
            <a:off x="681038" y="7107768"/>
            <a:ext cx="81581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b="1">
                <a:solidFill>
                  <a:srgbClr val="FF0000"/>
                </a:solidFill>
                <a:latin typeface="Times New Roman" pitchFamily="18" charset="0"/>
              </a:rPr>
              <a:t>Sơ đồ sự trao đổi chất ở động vật</a:t>
            </a:r>
          </a:p>
        </p:txBody>
      </p:sp>
      <p:sp>
        <p:nvSpPr>
          <p:cNvPr id="47" name="Text Box 18"/>
          <p:cNvSpPr txBox="1">
            <a:spLocks noChangeArrowheads="1"/>
          </p:cNvSpPr>
          <p:nvPr/>
        </p:nvSpPr>
        <p:spPr bwMode="auto">
          <a:xfrm>
            <a:off x="1638301" y="5974521"/>
            <a:ext cx="6248399"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base">
              <a:spcBef>
                <a:spcPts val="2400"/>
              </a:spcBef>
              <a:spcAft>
                <a:spcPts val="0"/>
              </a:spcAft>
            </a:pPr>
            <a:r>
              <a:rPr lang="en-US" sz="2400" b="1" kern="1200" dirty="0">
                <a:effectLst/>
                <a:latin typeface="Times New Roman"/>
                <a:ea typeface="Times New Roman"/>
              </a:rPr>
              <a:t>SƠ ĐỒ SỰ TRAO ĐỔI CHẤT Ở ĐỘNG VẬT</a:t>
            </a:r>
            <a:endParaRPr lang="en-US" sz="2400" dirty="0">
              <a:effectLst/>
              <a:latin typeface="Times New Roman"/>
              <a:ea typeface="Times New Roman"/>
            </a:endParaRPr>
          </a:p>
        </p:txBody>
      </p:sp>
    </p:spTree>
    <p:extLst>
      <p:ext uri="{BB962C8B-B14F-4D97-AF65-F5344CB8AC3E}">
        <p14:creationId xmlns:p14="http://schemas.microsoft.com/office/powerpoint/2010/main" val="18466152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0" y="38825"/>
            <a:ext cx="9026240" cy="5262979"/>
          </a:xfrm>
          <a:prstGeom prst="rect">
            <a:avLst/>
          </a:prstGeom>
        </p:spPr>
        <p:txBody>
          <a:bodyPr wrap="square">
            <a:spAutoFit/>
          </a:bodyPr>
          <a:lstStyle/>
          <a:p>
            <a:r>
              <a:rPr lang="vi-VN" sz="2800" b="1" dirty="0">
                <a:latin typeface="+mj-lt"/>
              </a:rPr>
              <a:t>4. </a:t>
            </a:r>
            <a:endParaRPr lang="vi-VN" sz="2800" dirty="0">
              <a:latin typeface="+mj-lt"/>
            </a:endParaRPr>
          </a:p>
          <a:p>
            <a:r>
              <a:rPr lang="vi-VN" sz="2800" b="1" dirty="0">
                <a:latin typeface="+mj-lt"/>
              </a:rPr>
              <a:t>a) </a:t>
            </a:r>
            <a:r>
              <a:rPr lang="vi-VN" sz="2800" dirty="0">
                <a:latin typeface="+mj-lt"/>
              </a:rPr>
              <a:t>Cân nặng càng tăng thì nhu cầu nước sẽ càng tăng lên để phù hợp với cấu trúc cơ thể.</a:t>
            </a:r>
          </a:p>
          <a:p>
            <a:r>
              <a:rPr lang="vi-VN" sz="2800" b="1" dirty="0">
                <a:latin typeface="+mj-lt"/>
              </a:rPr>
              <a:t>b)</a:t>
            </a:r>
            <a:r>
              <a:rPr lang="vi-VN" sz="2800" dirty="0">
                <a:latin typeface="+mj-lt"/>
              </a:rPr>
              <a:t> Tính lượng nước em cần uống mỗi ngày để đảm bảo nhu cầu nước:</a:t>
            </a:r>
          </a:p>
          <a:p>
            <a:r>
              <a:rPr lang="vi-VN" sz="2800" dirty="0">
                <a:latin typeface="+mj-lt"/>
              </a:rPr>
              <a:t>Lượng nước em cần uống mỗi ngày = 1500 + 20x(X - 21)</a:t>
            </a:r>
          </a:p>
          <a:p>
            <a:r>
              <a:rPr lang="vi-VN" sz="2800" dirty="0">
                <a:latin typeface="+mj-lt"/>
              </a:rPr>
              <a:t>trong đó X là khối lượng cơ thể của em</a:t>
            </a:r>
          </a:p>
          <a:p>
            <a:r>
              <a:rPr lang="vi-VN" sz="2800" i="1" dirty="0">
                <a:latin typeface="+mj-lt"/>
              </a:rPr>
              <a:t>Ví dụ em nặng 40kg</a:t>
            </a:r>
            <a:endParaRPr lang="vi-VN" sz="2800" dirty="0">
              <a:latin typeface="+mj-lt"/>
            </a:endParaRPr>
          </a:p>
          <a:p>
            <a:r>
              <a:rPr lang="vi-VN" sz="2800" dirty="0">
                <a:latin typeface="+mj-lt"/>
              </a:rPr>
              <a:t>Thay X = 40 vào công thức ta được</a:t>
            </a:r>
          </a:p>
          <a:p>
            <a:r>
              <a:rPr lang="vi-VN" sz="2800" dirty="0">
                <a:latin typeface="+mj-lt"/>
              </a:rPr>
              <a:t>Lượng nước em cần uống mỗi ngày = 1500 + 20</a:t>
            </a:r>
            <a:r>
              <a:rPr lang="az-Cyrl-AZ" sz="2800" dirty="0">
                <a:latin typeface="+mj-lt"/>
              </a:rPr>
              <a:t>х(40-20) = 1500 + 20</a:t>
            </a:r>
            <a:r>
              <a:rPr lang="vi-VN" sz="2800" dirty="0">
                <a:latin typeface="+mj-lt"/>
              </a:rPr>
              <a:t>x20</a:t>
            </a:r>
          </a:p>
          <a:p>
            <a:r>
              <a:rPr lang="vi-VN" sz="2800" dirty="0">
                <a:latin typeface="+mj-lt"/>
              </a:rPr>
              <a:t>Lượng nước em cần uống mỗi ngày = 1900 (ml) = </a:t>
            </a:r>
            <a:r>
              <a:rPr lang="vi-VN" sz="2800" dirty="0" smtClean="0">
                <a:latin typeface="+mj-lt"/>
              </a:rPr>
              <a:t>1,9L</a:t>
            </a:r>
            <a:endParaRPr lang="vi-VN" sz="2800" dirty="0">
              <a:latin typeface="+mj-lt"/>
            </a:endParaRPr>
          </a:p>
        </p:txBody>
      </p:sp>
    </p:spTree>
    <p:extLst>
      <p:ext uri="{BB962C8B-B14F-4D97-AF65-F5344CB8AC3E}">
        <p14:creationId xmlns:p14="http://schemas.microsoft.com/office/powerpoint/2010/main" val="2254194764"/>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596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76200" y="2209799"/>
            <a:ext cx="6553200" cy="129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Tx/>
              <a:buChar char="-"/>
            </a:pPr>
            <a:r>
              <a:rPr lang="vi-VN" altLang="en-US" sz="2800" dirty="0" smtClean="0">
                <a:solidFill>
                  <a:srgbClr val="FF0000"/>
                </a:solidFill>
                <a:latin typeface="Times New Roman" pitchFamily="18" charset="0"/>
              </a:rPr>
              <a:t>Làm </a:t>
            </a:r>
            <a:r>
              <a:rPr lang="en-US" altLang="en-US" sz="2800" dirty="0" err="1">
                <a:solidFill>
                  <a:srgbClr val="FF0000"/>
                </a:solidFill>
                <a:latin typeface="Times New Roman" pitchFamily="18" charset="0"/>
              </a:rPr>
              <a:t>bài</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tập</a:t>
            </a:r>
            <a:r>
              <a:rPr lang="en-US" altLang="en-US" sz="2800" dirty="0">
                <a:solidFill>
                  <a:srgbClr val="FF0000"/>
                </a:solidFill>
                <a:latin typeface="Times New Roman" pitchFamily="18" charset="0"/>
              </a:rPr>
              <a:t> </a:t>
            </a:r>
            <a:r>
              <a:rPr lang="en-US" altLang="en-US" sz="2800" dirty="0" smtClean="0">
                <a:solidFill>
                  <a:srgbClr val="FF0000"/>
                </a:solidFill>
                <a:latin typeface="Times New Roman" pitchFamily="18" charset="0"/>
              </a:rPr>
              <a:t>ở SBT</a:t>
            </a:r>
          </a:p>
          <a:p>
            <a:pPr marL="342900" indent="-342900">
              <a:buFontTx/>
              <a:buChar char="-"/>
            </a:pPr>
            <a:r>
              <a:rPr lang="en-US" altLang="en-US" sz="2800" dirty="0" err="1" smtClean="0">
                <a:solidFill>
                  <a:srgbClr val="FF0000"/>
                </a:solidFill>
                <a:latin typeface="Times New Roman" pitchFamily="18" charset="0"/>
                <a:cs typeface="Times New Roman" pitchFamily="18" charset="0"/>
              </a:rPr>
              <a:t>Chuẩn</a:t>
            </a:r>
            <a:r>
              <a:rPr lang="en-US" altLang="en-US" sz="2800" dirty="0" smtClean="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bị</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bài</a:t>
            </a:r>
            <a:r>
              <a:rPr lang="en-US" altLang="en-US" sz="2800" dirty="0">
                <a:solidFill>
                  <a:srgbClr val="FF0000"/>
                </a:solidFill>
                <a:latin typeface="Times New Roman" pitchFamily="18" charset="0"/>
                <a:cs typeface="Times New Roman" pitchFamily="18" charset="0"/>
              </a:rPr>
              <a:t> 31: </a:t>
            </a:r>
            <a:r>
              <a:rPr lang="vi-VN" sz="2800" dirty="0">
                <a:solidFill>
                  <a:srgbClr val="FF0000"/>
                </a:solidFill>
                <a:latin typeface="Times New Roman" pitchFamily="18" charset="0"/>
                <a:cs typeface="Times New Roman" pitchFamily="18" charset="0"/>
              </a:rPr>
              <a:t>Thực hành chứng minh thân vận </a:t>
            </a:r>
            <a:endParaRPr lang="en-US" sz="2800" dirty="0" smtClean="0">
              <a:solidFill>
                <a:srgbClr val="FF0000"/>
              </a:solidFill>
              <a:latin typeface="Times New Roman" pitchFamily="18" charset="0"/>
              <a:cs typeface="Times New Roman" pitchFamily="18" charset="0"/>
            </a:endParaRPr>
          </a:p>
          <a:p>
            <a:r>
              <a:rPr lang="vi-VN" sz="2800" dirty="0" smtClean="0">
                <a:solidFill>
                  <a:srgbClr val="FF0000"/>
                </a:solidFill>
                <a:latin typeface="Times New Roman" pitchFamily="18" charset="0"/>
                <a:cs typeface="Times New Roman" pitchFamily="18" charset="0"/>
              </a:rPr>
              <a:t>chuyển </a:t>
            </a:r>
            <a:r>
              <a:rPr lang="vi-VN" sz="2800" dirty="0">
                <a:solidFill>
                  <a:srgbClr val="FF0000"/>
                </a:solidFill>
                <a:latin typeface="Times New Roman" pitchFamily="18" charset="0"/>
                <a:cs typeface="Times New Roman" pitchFamily="18" charset="0"/>
              </a:rPr>
              <a:t>nước và lá thoát hơi nước</a:t>
            </a:r>
            <a:r>
              <a:rPr lang="en-US" altLang="en-US" sz="2800" dirty="0" err="1">
                <a:solidFill>
                  <a:srgbClr val="FF0000"/>
                </a:solidFill>
                <a:latin typeface="Times New Roman" pitchFamily="18" charset="0"/>
                <a:cs typeface="Times New Roman" pitchFamily="18" charset="0"/>
              </a:rPr>
              <a:t>vật</a:t>
            </a:r>
            <a:r>
              <a:rPr lang="en-US" altLang="en-US" sz="2800" dirty="0">
                <a:solidFill>
                  <a:srgbClr val="FF0000"/>
                </a:solidFill>
                <a:latin typeface="Times New Roman" pitchFamily="18" charset="0"/>
                <a:cs typeface="Times New Roman" pitchFamily="18" charset="0"/>
              </a:rPr>
              <a:t>”</a:t>
            </a:r>
          </a:p>
          <a:p>
            <a:pPr eaLnBrk="1" hangingPunct="1"/>
            <a:r>
              <a:rPr lang="en-US" altLang="en-US" sz="2800" dirty="0" smtClean="0">
                <a:solidFill>
                  <a:srgbClr val="FF0000"/>
                </a:solidFill>
                <a:latin typeface="Times New Roman" pitchFamily="18" charset="0"/>
              </a:rPr>
              <a:t> </a:t>
            </a:r>
          </a:p>
        </p:txBody>
      </p:sp>
      <p:sp>
        <p:nvSpPr>
          <p:cNvPr id="6" name="Rectangle 6"/>
          <p:cNvSpPr>
            <a:spLocks noChangeArrowheads="1"/>
          </p:cNvSpPr>
          <p:nvPr/>
        </p:nvSpPr>
        <p:spPr bwMode="auto">
          <a:xfrm>
            <a:off x="76200" y="3225801"/>
            <a:ext cx="7162800" cy="203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Đọc</a:t>
            </a:r>
            <a:r>
              <a:rPr lang="en-US" altLang="en-US" sz="2800" dirty="0" smtClean="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thông</a:t>
            </a:r>
            <a:r>
              <a:rPr lang="en-US" altLang="en-US" sz="2800" dirty="0">
                <a:solidFill>
                  <a:srgbClr val="FF0000"/>
                </a:solidFill>
                <a:latin typeface="Times New Roman" pitchFamily="18" charset="0"/>
                <a:cs typeface="Times New Roman" pitchFamily="18" charset="0"/>
              </a:rPr>
              <a:t> tin </a:t>
            </a:r>
            <a:r>
              <a:rPr lang="en-US" altLang="en-US" sz="2800" dirty="0" err="1">
                <a:solidFill>
                  <a:srgbClr val="FF0000"/>
                </a:solidFill>
                <a:latin typeface="Times New Roman" pitchFamily="18" charset="0"/>
                <a:cs typeface="Times New Roman" pitchFamily="18" charset="0"/>
              </a:rPr>
              <a:t>kết</a:t>
            </a:r>
            <a:r>
              <a:rPr lang="en-US" altLang="en-US" sz="2800" dirty="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hợp</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thực</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hiện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trước</a:t>
            </a:r>
            <a:r>
              <a:rPr lang="en-US" altLang="en-US" sz="2800" dirty="0" smtClean="0">
                <a:solidFill>
                  <a:srgbClr val="FF0000"/>
                </a:solidFill>
                <a:latin typeface="Times New Roman" pitchFamily="18" charset="0"/>
                <a:cs typeface="Times New Roman" pitchFamily="18" charset="0"/>
              </a:rPr>
              <a:t> ở </a:t>
            </a:r>
            <a:r>
              <a:rPr lang="en-US" altLang="en-US" sz="2800" dirty="0" err="1" smtClean="0">
                <a:solidFill>
                  <a:srgbClr val="FF0000"/>
                </a:solidFill>
                <a:latin typeface="Times New Roman" pitchFamily="18" charset="0"/>
                <a:cs typeface="Times New Roman" pitchFamily="18" charset="0"/>
              </a:rPr>
              <a:t>nhà</a:t>
            </a:r>
            <a:r>
              <a:rPr lang="en-US" altLang="en-US" sz="2800" dirty="0" smtClean="0">
                <a:solidFill>
                  <a:srgbClr val="FF0000"/>
                </a:solidFill>
                <a:latin typeface="Times New Roman" pitchFamily="18" charset="0"/>
                <a:cs typeface="Times New Roman" pitchFamily="18" charset="0"/>
              </a:rPr>
              <a:t>:</a:t>
            </a:r>
            <a:endParaRPr lang="en-US" altLang="en-US" sz="2800" dirty="0">
              <a:solidFill>
                <a:srgbClr val="FF0000"/>
              </a:solidFill>
              <a:latin typeface="Times New Roman" pitchFamily="18" charset="0"/>
              <a:cs typeface="Times New Roman" pitchFamily="18" charset="0"/>
            </a:endParaRPr>
          </a:p>
          <a:p>
            <a:pPr algn="just"/>
            <a:r>
              <a:rPr lang="en-US" alt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Thí nghiệm </a:t>
            </a:r>
            <a:r>
              <a:rPr lang="vi-VN" sz="2800" dirty="0">
                <a:solidFill>
                  <a:srgbClr val="FF0000"/>
                </a:solidFill>
                <a:latin typeface="Times New Roman" pitchFamily="18" charset="0"/>
                <a:cs typeface="Times New Roman" pitchFamily="18" charset="0"/>
              </a:rPr>
              <a:t>chứng minh thân vận chuyển nước</a:t>
            </a:r>
            <a:r>
              <a:rPr lang="en-US" altLang="en-US" sz="2800" dirty="0" smtClean="0">
                <a:solidFill>
                  <a:srgbClr val="FF0000"/>
                </a:solidFill>
                <a:latin typeface="Times New Roman" pitchFamily="18" charset="0"/>
                <a:cs typeface="Times New Roman" pitchFamily="18" charset="0"/>
              </a:rPr>
              <a:t>               </a:t>
            </a:r>
          </a:p>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Thí </a:t>
            </a:r>
            <a:r>
              <a:rPr lang="vi-VN" sz="2800" dirty="0">
                <a:solidFill>
                  <a:srgbClr val="FF0000"/>
                </a:solidFill>
                <a:latin typeface="Times New Roman" pitchFamily="18" charset="0"/>
                <a:cs typeface="Times New Roman" pitchFamily="18" charset="0"/>
              </a:rPr>
              <a:t>nghiệm chứng minh lá thoát hơi nước</a:t>
            </a:r>
            <a:endParaRPr lang="en-US" altLang="en-US" sz="2800" dirty="0">
              <a:solidFill>
                <a:srgbClr val="FF0000"/>
              </a:solidFill>
              <a:latin typeface="Times New Roman" pitchFamily="18" charset="0"/>
              <a:cs typeface="Times New Roman" pitchFamily="18" charset="0"/>
            </a:endParaRPr>
          </a:p>
        </p:txBody>
      </p:sp>
      <p:sp>
        <p:nvSpPr>
          <p:cNvPr id="7" name="WordArt 7"/>
          <p:cNvSpPr>
            <a:spLocks noChangeArrowheads="1" noChangeShapeType="1" noTextEdit="1"/>
          </p:cNvSpPr>
          <p:nvPr/>
        </p:nvSpPr>
        <p:spPr bwMode="auto">
          <a:xfrm>
            <a:off x="1524001" y="482600"/>
            <a:ext cx="4962525"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vi-VN" sz="24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Hướng dẫn học tập ở nh</a:t>
            </a:r>
            <a:r>
              <a:rPr lang="vi-VN"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rPr>
              <a:t>à</a:t>
            </a:r>
            <a:endParaRPr lang="en-US"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endParaRPr>
          </a:p>
        </p:txBody>
      </p:sp>
      <p:pic>
        <p:nvPicPr>
          <p:cNvPr id="8" name="Picture 8" descr="BD1480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5715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391400" y="4800600"/>
            <a:ext cx="1479550" cy="18415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0000"/>
              </a:solidFill>
            </a:endParaRPr>
          </a:p>
        </p:txBody>
      </p:sp>
    </p:spTree>
    <p:extLst>
      <p:ext uri="{BB962C8B-B14F-4D97-AF65-F5344CB8AC3E}">
        <p14:creationId xmlns:p14="http://schemas.microsoft.com/office/powerpoint/2010/main" val="13636740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1077218"/>
          </a:xfrm>
          <a:prstGeom prst="rect">
            <a:avLst/>
          </a:prstGeom>
        </p:spPr>
        <p:txBody>
          <a:bodyPr wrap="square">
            <a:spAutoFit/>
          </a:bodyPr>
          <a:lstStyle/>
          <a:p>
            <a:r>
              <a:rPr lang="en-US" sz="3200" b="1" dirty="0">
                <a:solidFill>
                  <a:srgbClr val="0000FF"/>
                </a:solidFill>
                <a:latin typeface="Times New Roman" pitchFamily="18" charset="0"/>
                <a:cs typeface="Times New Roman" pitchFamily="18" charset="0"/>
              </a:rPr>
              <a:t>?</a:t>
            </a:r>
            <a:r>
              <a:rPr lang="vi-VN" sz="3200" b="1" dirty="0">
                <a:solidFill>
                  <a:srgbClr val="0000FF"/>
                </a:solidFill>
                <a:latin typeface="Times New Roman" pitchFamily="18" charset="0"/>
                <a:cs typeface="Times New Roman" pitchFamily="18" charset="0"/>
              </a:rPr>
              <a:t>3</a:t>
            </a:r>
            <a:r>
              <a:rPr lang="vi-VN" sz="3200" b="1" dirty="0">
                <a:latin typeface="Times New Roman" pitchFamily="18" charset="0"/>
                <a:cs typeface="Times New Roman" pitchFamily="18" charset="0"/>
              </a:rPr>
              <a:t>.</a:t>
            </a:r>
            <a:r>
              <a:rPr lang="vi-VN" sz="3200" dirty="0">
                <a:latin typeface="Times New Roman" pitchFamily="18" charset="0"/>
                <a:cs typeface="Times New Roman" pitchFamily="18" charset="0"/>
              </a:rPr>
              <a:t> Hãy trình bày con đường trao đổi nước ở động vật và người.</a:t>
            </a:r>
          </a:p>
        </p:txBody>
      </p:sp>
      <p:sp>
        <p:nvSpPr>
          <p:cNvPr id="3" name="Rectangle 2"/>
          <p:cNvSpPr/>
          <p:nvPr/>
        </p:nvSpPr>
        <p:spPr>
          <a:xfrm>
            <a:off x="182217" y="1153418"/>
            <a:ext cx="8610600" cy="5632311"/>
          </a:xfrm>
          <a:prstGeom prst="rect">
            <a:avLst/>
          </a:prstGeom>
          <a:solidFill>
            <a:schemeClr val="accent1">
              <a:lumMod val="20000"/>
              <a:lumOff val="80000"/>
            </a:schemeClr>
          </a:solidFill>
        </p:spPr>
        <p:txBody>
          <a:bodyPr wrap="square">
            <a:spAutoFit/>
          </a:bodyPr>
          <a:lstStyle/>
          <a:p>
            <a:pPr>
              <a:lnSpc>
                <a:spcPct val="150000"/>
              </a:lnSpc>
            </a:pPr>
            <a:r>
              <a:rPr lang="vi-VN" sz="2400" dirty="0"/>
              <a:t>Ở động vật và người:</a:t>
            </a:r>
          </a:p>
          <a:p>
            <a:pPr>
              <a:lnSpc>
                <a:spcPct val="150000"/>
              </a:lnSpc>
            </a:pPr>
            <a:r>
              <a:rPr lang="vi-VN" sz="2400" dirty="0"/>
              <a:t> Nước được cơ thể lấy vào thông qua thức ăn và nước uống → Nước được hấp thụ vào máu nhờ ống tiêu hoá (chủ yếu ở ruột già) → Thông qua hoạt động của hệ tuần hoàn, máu vận chuyển nước đến các tế bào và các cơ quan trong cơ thể → nước được dùng làm nguyên liệu tham gia vào quá trình trao đổi chất → Bên cạnh đó, một lượng nước cũng được bài tiết ra khỏi cơ thể thông qua nhiều hoạt động khác nhau như hô hấp, thoát hơi nước qua da, toát mồ hôi, bài tiết nước tiểu và phân.</a:t>
            </a:r>
          </a:p>
        </p:txBody>
      </p:sp>
    </p:spTree>
    <p:extLst>
      <p:ext uri="{BB962C8B-B14F-4D97-AF65-F5344CB8AC3E}">
        <p14:creationId xmlns:p14="http://schemas.microsoft.com/office/powerpoint/2010/main" val="463455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1076963"/>
            <a:ext cx="944880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vi-VN" altLang="en-US" sz="2600" b="1" dirty="0" err="1">
                <a:solidFill>
                  <a:srgbClr val="0000FF"/>
                </a:solidFill>
                <a:latin typeface="Times New Roman" pitchFamily="18" charset="0"/>
                <a:cs typeface="Times New Roman" pitchFamily="18" charset="0"/>
              </a:rPr>
              <a:t>1</a:t>
            </a:r>
            <a:r>
              <a:rPr lang="en-US" altLang="en-US" sz="2600" b="1" dirty="0" smtClean="0">
                <a:solidFill>
                  <a:srgbClr val="0000FF"/>
                </a:solidFill>
                <a:latin typeface="Times New Roman" pitchFamily="18" charset="0"/>
                <a:cs typeface="Times New Roman" pitchFamily="18" charset="0"/>
              </a:rPr>
              <a:t>.Con </a:t>
            </a:r>
            <a:r>
              <a:rPr lang="en-US" altLang="en-US" sz="2600" b="1" dirty="0" err="1" smtClean="0">
                <a:solidFill>
                  <a:srgbClr val="0000FF"/>
                </a:solidFill>
                <a:latin typeface="Times New Roman" pitchFamily="18" charset="0"/>
                <a:cs typeface="Times New Roman" pitchFamily="18" charset="0"/>
              </a:rPr>
              <a:t>đường</a:t>
            </a:r>
            <a:r>
              <a:rPr lang="en-US" altLang="en-US" sz="2600" b="1" dirty="0" smtClean="0">
                <a:solidFill>
                  <a:srgbClr val="0000FF"/>
                </a:solidFill>
                <a:latin typeface="Times New Roman" pitchFamily="18" charset="0"/>
                <a:cs typeface="Times New Roman" pitchFamily="18" charset="0"/>
              </a:rPr>
              <a:t> </a:t>
            </a:r>
            <a:r>
              <a:rPr lang="en-US" altLang="en-US" sz="2600" b="1" dirty="0" err="1" smtClean="0">
                <a:solidFill>
                  <a:srgbClr val="0000FF"/>
                </a:solidFill>
                <a:latin typeface="Times New Roman" pitchFamily="18" charset="0"/>
                <a:cs typeface="Times New Roman" pitchFamily="18" charset="0"/>
              </a:rPr>
              <a:t>trao</a:t>
            </a:r>
            <a:r>
              <a:rPr lang="en-US" altLang="en-US" sz="2600" b="1" dirty="0" smtClean="0">
                <a:solidFill>
                  <a:srgbClr val="0000FF"/>
                </a:solidFill>
                <a:latin typeface="Times New Roman" pitchFamily="18" charset="0"/>
                <a:cs typeface="Times New Roman" pitchFamily="18" charset="0"/>
              </a:rPr>
              <a:t> </a:t>
            </a:r>
            <a:r>
              <a:rPr lang="en-US" altLang="en-US" sz="2600" b="1" dirty="0" err="1" smtClean="0">
                <a:solidFill>
                  <a:srgbClr val="0000FF"/>
                </a:solidFill>
                <a:latin typeface="Times New Roman" pitchFamily="18" charset="0"/>
                <a:cs typeface="Times New Roman" pitchFamily="18" charset="0"/>
              </a:rPr>
              <a:t>đổi</a:t>
            </a:r>
            <a:r>
              <a:rPr lang="en-US" altLang="en-US" sz="2600" b="1" dirty="0" smtClean="0">
                <a:solidFill>
                  <a:srgbClr val="0000FF"/>
                </a:solidFill>
                <a:latin typeface="Times New Roman" pitchFamily="18" charset="0"/>
                <a:cs typeface="Times New Roman" pitchFamily="18" charset="0"/>
              </a:rPr>
              <a:t> </a:t>
            </a:r>
            <a:r>
              <a:rPr lang="en-US" altLang="en-US" sz="2600" b="1" dirty="0" err="1" smtClean="0">
                <a:solidFill>
                  <a:srgbClr val="0000FF"/>
                </a:solidFill>
                <a:latin typeface="Times New Roman" pitchFamily="18" charset="0"/>
                <a:cs typeface="Times New Roman" pitchFamily="18" charset="0"/>
              </a:rPr>
              <a:t>nước</a:t>
            </a:r>
            <a:r>
              <a:rPr lang="en-US" altLang="en-US" sz="2600" b="1" dirty="0" smtClean="0">
                <a:solidFill>
                  <a:srgbClr val="0000FF"/>
                </a:solidFill>
                <a:latin typeface="Times New Roman" pitchFamily="18" charset="0"/>
                <a:cs typeface="Times New Roman" pitchFamily="18" charset="0"/>
              </a:rPr>
              <a:t> </a:t>
            </a:r>
            <a:r>
              <a:rPr lang="en-US" altLang="en-US" sz="2600" b="1" dirty="0" err="1" smtClean="0">
                <a:solidFill>
                  <a:srgbClr val="0000FF"/>
                </a:solidFill>
                <a:latin typeface="Times New Roman" pitchFamily="18" charset="0"/>
                <a:cs typeface="Times New Roman" pitchFamily="18" charset="0"/>
              </a:rPr>
              <a:t>và</a:t>
            </a:r>
            <a:r>
              <a:rPr lang="en-US" altLang="en-US" sz="2600" b="1" dirty="0" smtClean="0">
                <a:solidFill>
                  <a:srgbClr val="0000FF"/>
                </a:solidFill>
                <a:latin typeface="Times New Roman" pitchFamily="18" charset="0"/>
                <a:cs typeface="Times New Roman" pitchFamily="18" charset="0"/>
              </a:rPr>
              <a:t> </a:t>
            </a:r>
            <a:r>
              <a:rPr lang="en-US" altLang="en-US" sz="2600" b="1" dirty="0" err="1" smtClean="0">
                <a:solidFill>
                  <a:srgbClr val="0000FF"/>
                </a:solidFill>
                <a:latin typeface="Times New Roman" pitchFamily="18" charset="0"/>
                <a:cs typeface="Times New Roman" pitchFamily="18" charset="0"/>
              </a:rPr>
              <a:t>nhu</a:t>
            </a:r>
            <a:r>
              <a:rPr lang="en-US" altLang="en-US" sz="2600" b="1" dirty="0" smtClean="0">
                <a:solidFill>
                  <a:srgbClr val="0000FF"/>
                </a:solidFill>
                <a:latin typeface="Times New Roman" pitchFamily="18" charset="0"/>
                <a:cs typeface="Times New Roman" pitchFamily="18" charset="0"/>
              </a:rPr>
              <a:t> </a:t>
            </a:r>
            <a:r>
              <a:rPr lang="en-US" altLang="en-US" sz="2600" b="1" dirty="0" err="1" smtClean="0">
                <a:solidFill>
                  <a:srgbClr val="0000FF"/>
                </a:solidFill>
                <a:latin typeface="Times New Roman" pitchFamily="18" charset="0"/>
                <a:cs typeface="Times New Roman" pitchFamily="18" charset="0"/>
              </a:rPr>
              <a:t>cầu</a:t>
            </a:r>
            <a:r>
              <a:rPr lang="en-US" altLang="en-US" sz="2600" b="1" dirty="0" smtClean="0">
                <a:solidFill>
                  <a:srgbClr val="0000FF"/>
                </a:solidFill>
                <a:latin typeface="Times New Roman" pitchFamily="18" charset="0"/>
                <a:cs typeface="Times New Roman" pitchFamily="18" charset="0"/>
              </a:rPr>
              <a:t> </a:t>
            </a:r>
            <a:r>
              <a:rPr lang="en-US" altLang="en-US" sz="2600" b="1" dirty="0" err="1" smtClean="0">
                <a:solidFill>
                  <a:srgbClr val="0000FF"/>
                </a:solidFill>
                <a:latin typeface="Times New Roman" pitchFamily="18" charset="0"/>
                <a:cs typeface="Times New Roman" pitchFamily="18" charset="0"/>
              </a:rPr>
              <a:t>sử</a:t>
            </a:r>
            <a:r>
              <a:rPr lang="en-US" altLang="en-US" sz="2600" b="1" dirty="0" smtClean="0">
                <a:solidFill>
                  <a:srgbClr val="0000FF"/>
                </a:solidFill>
                <a:latin typeface="Times New Roman" pitchFamily="18" charset="0"/>
                <a:cs typeface="Times New Roman" pitchFamily="18" charset="0"/>
              </a:rPr>
              <a:t> </a:t>
            </a:r>
            <a:r>
              <a:rPr lang="en-US" altLang="en-US" sz="2600" b="1" dirty="0" err="1" smtClean="0">
                <a:solidFill>
                  <a:srgbClr val="0000FF"/>
                </a:solidFill>
                <a:latin typeface="Times New Roman" pitchFamily="18" charset="0"/>
                <a:cs typeface="Times New Roman" pitchFamily="18" charset="0"/>
              </a:rPr>
              <a:t>dụng</a:t>
            </a:r>
            <a:r>
              <a:rPr lang="en-US" altLang="en-US" sz="2600" b="1" dirty="0" smtClean="0">
                <a:solidFill>
                  <a:srgbClr val="0000FF"/>
                </a:solidFill>
                <a:latin typeface="Times New Roman" pitchFamily="18" charset="0"/>
                <a:cs typeface="Times New Roman" pitchFamily="18" charset="0"/>
              </a:rPr>
              <a:t> </a:t>
            </a:r>
            <a:r>
              <a:rPr lang="en-US" altLang="en-US" sz="2600" b="1" dirty="0" err="1" smtClean="0">
                <a:solidFill>
                  <a:srgbClr val="0000FF"/>
                </a:solidFill>
                <a:latin typeface="Times New Roman" pitchFamily="18" charset="0"/>
                <a:cs typeface="Times New Roman" pitchFamily="18" charset="0"/>
              </a:rPr>
              <a:t>nước</a:t>
            </a:r>
            <a:r>
              <a:rPr lang="en-US" altLang="en-US" sz="2600" b="1" dirty="0" smtClean="0">
                <a:solidFill>
                  <a:srgbClr val="0000FF"/>
                </a:solidFill>
                <a:latin typeface="Times New Roman" pitchFamily="18" charset="0"/>
                <a:cs typeface="Times New Roman" pitchFamily="18" charset="0"/>
              </a:rPr>
              <a:t> ở </a:t>
            </a:r>
            <a:r>
              <a:rPr lang="en-US" altLang="en-US" sz="2600" b="1" dirty="0" err="1" smtClean="0">
                <a:solidFill>
                  <a:srgbClr val="0000FF"/>
                </a:solidFill>
                <a:latin typeface="Times New Roman" pitchFamily="18" charset="0"/>
                <a:cs typeface="Times New Roman" pitchFamily="18" charset="0"/>
              </a:rPr>
              <a:t>động</a:t>
            </a:r>
            <a:r>
              <a:rPr lang="en-US" altLang="en-US" sz="2600" b="1" dirty="0" smtClean="0">
                <a:solidFill>
                  <a:srgbClr val="0000FF"/>
                </a:solidFill>
                <a:latin typeface="Times New Roman" pitchFamily="18" charset="0"/>
                <a:cs typeface="Times New Roman" pitchFamily="18" charset="0"/>
              </a:rPr>
              <a:t> </a:t>
            </a:r>
            <a:r>
              <a:rPr lang="en-US" altLang="en-US" sz="2600" b="1" dirty="0" err="1" smtClean="0">
                <a:solidFill>
                  <a:srgbClr val="0000FF"/>
                </a:solidFill>
                <a:latin typeface="Times New Roman" pitchFamily="18" charset="0"/>
                <a:cs typeface="Times New Roman" pitchFamily="18" charset="0"/>
              </a:rPr>
              <a:t>vật</a:t>
            </a:r>
            <a:endParaRPr lang="en-US" altLang="en-US" sz="2600" b="1" dirty="0">
              <a:solidFill>
                <a:srgbClr val="0000FF"/>
              </a:solidFill>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30- TRAO ĐỔI NƯỚC VÀ CÁC CHẤT DINH </a:t>
            </a:r>
            <a:r>
              <a:rPr lang="vi-VN" altLang="en-US" sz="2800" b="1" dirty="0" smtClean="0">
                <a:solidFill>
                  <a:srgbClr val="FF0000"/>
                </a:solidFill>
                <a:latin typeface="Times New Roman" pitchFamily="18" charset="0"/>
                <a:cs typeface="Times New Roman" pitchFamily="18" charset="0"/>
              </a:rPr>
              <a:t>DƯỠNG Ở </a:t>
            </a:r>
            <a:r>
              <a:rPr lang="en-US" altLang="en-US" sz="2800" b="1" dirty="0" smtClean="0">
                <a:solidFill>
                  <a:srgbClr val="FF0000"/>
                </a:solidFill>
                <a:latin typeface="Times New Roman" pitchFamily="18" charset="0"/>
                <a:cs typeface="Times New Roman" pitchFamily="18" charset="0"/>
              </a:rPr>
              <a:t>ĐỘNG VẬT</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854640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914400"/>
            <a:ext cx="8825696" cy="1077218"/>
          </a:xfrm>
          <a:prstGeom prst="rect">
            <a:avLst/>
          </a:prstGeom>
        </p:spPr>
        <p:txBody>
          <a:bodyPr wrap="square">
            <a:spAutoFit/>
          </a:bodyPr>
          <a:lstStyle/>
          <a:p>
            <a:r>
              <a:rPr lang="vi-VN" sz="3200" b="1" i="1" dirty="0" smtClean="0">
                <a:solidFill>
                  <a:srgbClr val="0000FF"/>
                </a:solidFill>
                <a:latin typeface="Times New Roman" pitchFamily="18" charset="0"/>
                <a:cs typeface="Times New Roman" pitchFamily="18" charset="0"/>
              </a:rPr>
              <a:t>?1. </a:t>
            </a:r>
            <a:r>
              <a:rPr lang="en-US" sz="3200" b="1" i="1" dirty="0" err="1" smtClean="0">
                <a:latin typeface="Times New Roman" pitchFamily="18" charset="0"/>
                <a:cs typeface="Times New Roman" pitchFamily="18" charset="0"/>
              </a:rPr>
              <a:t>Những</a:t>
            </a:r>
            <a:r>
              <a:rPr lang="en-US" sz="3200" b="1" i="1" dirty="0" smtClean="0">
                <a:latin typeface="Times New Roman" pitchFamily="18" charset="0"/>
                <a:cs typeface="Times New Roman" pitchFamily="18" charset="0"/>
              </a:rPr>
              <a:t> </a:t>
            </a:r>
            <a:r>
              <a:rPr lang="en-US" sz="3200" b="1" i="1" dirty="0" err="1">
                <a:latin typeface="Times New Roman" pitchFamily="18" charset="0"/>
                <a:cs typeface="Times New Roman" pitchFamily="18" charset="0"/>
              </a:rPr>
              <a:t>yếu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tố</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nào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ảnh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hưởng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đến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cầu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sử</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dụng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nước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của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động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vật</a:t>
            </a:r>
            <a:r>
              <a:rPr lang="en-US" sz="3200" b="1" i="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8" name="Rectangle 17"/>
          <p:cNvSpPr/>
          <p:nvPr/>
        </p:nvSpPr>
        <p:spPr>
          <a:xfrm>
            <a:off x="381000" y="2514600"/>
            <a:ext cx="8865704" cy="3323987"/>
          </a:xfrm>
          <a:prstGeom prst="rect">
            <a:avLst/>
          </a:prstGeom>
        </p:spPr>
        <p:txBody>
          <a:bodyPr wrap="square">
            <a:spAutoFit/>
          </a:bodyPr>
          <a:lstStyle/>
          <a:p>
            <a:pPr>
              <a:lnSpc>
                <a:spcPct val="150000"/>
              </a:lnSpc>
            </a:pPr>
            <a:r>
              <a:rPr lang="vi-VN"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nặng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ăn</a:t>
            </a:r>
            <a:r>
              <a:rPr lang="en-US" sz="2800" dirty="0">
                <a:solidFill>
                  <a:srgbClr val="0000FF"/>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vi-VN" sz="2800" dirty="0" smtClean="0">
              <a:latin typeface="Times New Roman" pitchFamily="18" charset="0"/>
              <a:cs typeface="Times New Roman" pitchFamily="18" charset="0"/>
            </a:endParaRPr>
          </a:p>
          <a:p>
            <a:pPr>
              <a:lnSpc>
                <a:spcPct val="150000"/>
              </a:lnSpc>
            </a:pPr>
            <a:r>
              <a:rPr lang="vi-VN"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khoẻ</a:t>
            </a:r>
            <a:r>
              <a:rPr lang="en-US" sz="2800" dirty="0">
                <a:latin typeface="Times New Roman" pitchFamily="18" charset="0"/>
                <a:cs typeface="Times New Roman" pitchFamily="18" charset="0"/>
              </a:rPr>
              <a:t>.</a:t>
            </a:r>
          </a:p>
        </p:txBody>
      </p:sp>
      <p:sp>
        <p:nvSpPr>
          <p:cNvPr id="22" name="Rectangle 21"/>
          <p:cNvSpPr/>
          <p:nvPr/>
        </p:nvSpPr>
        <p:spPr>
          <a:xfrm>
            <a:off x="0" y="129689"/>
            <a:ext cx="8229599" cy="523220"/>
          </a:xfrm>
          <a:prstGeom prst="rect">
            <a:avLst/>
          </a:prstGeom>
        </p:spPr>
        <p:txBody>
          <a:bodyPr wrap="square">
            <a:spAutoFit/>
          </a:bodyPr>
          <a:lstStyle/>
          <a:p>
            <a:r>
              <a:rPr lang="en-US" sz="2800" b="1" dirty="0" err="1" smtClean="0">
                <a:solidFill>
                  <a:srgbClr val="FF0000"/>
                </a:solidFill>
                <a:latin typeface="Times New Roman" pitchFamily="18" charset="0"/>
                <a:cs typeface="Times New Roman" pitchFamily="18" charset="0"/>
              </a:rPr>
              <a:t>Tìm</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3153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8"/>
          <p:cNvSpPr txBox="1">
            <a:spLocks noChangeArrowheads="1"/>
          </p:cNvSpPr>
          <p:nvPr/>
        </p:nvSpPr>
        <p:spPr bwMode="auto">
          <a:xfrm>
            <a:off x="152400" y="62805"/>
            <a:ext cx="8763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i="1" dirty="0" smtClean="0">
                <a:latin typeface="Times New Roman" pitchFamily="18" charset="0"/>
                <a:cs typeface="Times New Roman" pitchFamily="18" charset="0"/>
              </a:rPr>
              <a:t>???</a:t>
            </a:r>
            <a:r>
              <a:rPr lang="en-US" sz="2800" b="1" i="1" dirty="0" err="1" smtClean="0">
                <a:latin typeface="Times New Roman" pitchFamily="18" charset="0"/>
                <a:cs typeface="Times New Roman" pitchFamily="18" charset="0"/>
              </a:rPr>
              <a:t>Hãy</a:t>
            </a: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sắp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xếp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theo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tăng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dần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về</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cầu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nước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loài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sau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đây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bò</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mèo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lợn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thằn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lằn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Dựa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đặc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điểm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nào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để</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em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sắp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xếp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được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như</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thế</a:t>
            </a:r>
            <a:r>
              <a:rPr lang="en-US" sz="2800" b="1"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3" name="Rectangle 8"/>
          <p:cNvSpPr>
            <a:spLocks noChangeArrowheads="1"/>
          </p:cNvSpPr>
          <p:nvPr/>
        </p:nvSpPr>
        <p:spPr bwMode="auto">
          <a:xfrm>
            <a:off x="943371" y="4047701"/>
            <a:ext cx="1435591" cy="523220"/>
          </a:xfrm>
          <a:prstGeom prst="rect">
            <a:avLst/>
          </a:prstGeom>
          <a:noFill/>
          <a:ln>
            <a:noFill/>
          </a:ln>
          <a:extLst/>
        </p:spPr>
        <p:txBody>
          <a:bodyPr wrap="square" anchor="ctr">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algn="ctr" eaLnBrk="1" hangingPunct="1">
              <a:defRPr/>
            </a:pPr>
            <a:r>
              <a:rPr lang="en-US" altLang="en-US" b="1" dirty="0" err="1" smtClean="0">
                <a:solidFill>
                  <a:schemeClr val="tx1"/>
                </a:solidFill>
                <a:cs typeface="Times New Roman" pitchFamily="18" charset="0"/>
              </a:rPr>
              <a:t>Bò</a:t>
            </a:r>
            <a:endParaRPr lang="en-US" altLang="en-US" b="1" dirty="0" smtClean="0">
              <a:solidFill>
                <a:schemeClr val="tx1"/>
              </a:solidFill>
              <a:cs typeface="Times New Roman" pitchFamily="18" charset="0"/>
            </a:endParaRPr>
          </a:p>
        </p:txBody>
      </p:sp>
      <p:sp>
        <p:nvSpPr>
          <p:cNvPr id="14" name="Rectangle 9"/>
          <p:cNvSpPr>
            <a:spLocks noChangeArrowheads="1"/>
          </p:cNvSpPr>
          <p:nvPr/>
        </p:nvSpPr>
        <p:spPr bwMode="auto">
          <a:xfrm>
            <a:off x="6095999" y="6258580"/>
            <a:ext cx="1756521" cy="52322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smtClean="0">
                <a:solidFill>
                  <a:schemeClr val="tx1"/>
                </a:solidFill>
                <a:cs typeface="Times New Roman" pitchFamily="18" charset="0"/>
              </a:rPr>
              <a:t>Lạc</a:t>
            </a:r>
            <a:r>
              <a:rPr lang="en-US" altLang="en-US" b="1" dirty="0" smtClean="0">
                <a:solidFill>
                  <a:schemeClr val="tx1"/>
                </a:solidFill>
                <a:cs typeface="Times New Roman" pitchFamily="18" charset="0"/>
              </a:rPr>
              <a:t> </a:t>
            </a:r>
            <a:r>
              <a:rPr lang="en-US" altLang="en-US" b="1" dirty="0" err="1" smtClean="0">
                <a:solidFill>
                  <a:schemeClr val="tx1"/>
                </a:solidFill>
                <a:cs typeface="Times New Roman" pitchFamily="18" charset="0"/>
              </a:rPr>
              <a:t>đà</a:t>
            </a:r>
            <a:endParaRPr lang="en-US" altLang="en-US" b="1" dirty="0" smtClean="0">
              <a:solidFill>
                <a:schemeClr val="tx1"/>
              </a:solidFill>
              <a:cs typeface="Times New Roman" pitchFamily="18" charset="0"/>
            </a:endParaRPr>
          </a:p>
        </p:txBody>
      </p:sp>
      <p:sp>
        <p:nvSpPr>
          <p:cNvPr id="15" name="Rectangle 10"/>
          <p:cNvSpPr>
            <a:spLocks noChangeArrowheads="1"/>
          </p:cNvSpPr>
          <p:nvPr/>
        </p:nvSpPr>
        <p:spPr bwMode="auto">
          <a:xfrm>
            <a:off x="1353980" y="6246000"/>
            <a:ext cx="1846420" cy="52322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smtClean="0">
                <a:solidFill>
                  <a:schemeClr val="tx1"/>
                </a:solidFill>
                <a:cs typeface="Times New Roman" pitchFamily="18" charset="0"/>
              </a:rPr>
              <a:t>Thằn</a:t>
            </a:r>
            <a:r>
              <a:rPr lang="en-US" altLang="en-US" b="1" dirty="0" smtClean="0">
                <a:solidFill>
                  <a:schemeClr val="tx1"/>
                </a:solidFill>
                <a:cs typeface="Times New Roman" pitchFamily="18" charset="0"/>
              </a:rPr>
              <a:t> </a:t>
            </a:r>
            <a:r>
              <a:rPr lang="en-US" altLang="en-US" b="1" dirty="0" err="1" smtClean="0">
                <a:solidFill>
                  <a:schemeClr val="tx1"/>
                </a:solidFill>
                <a:cs typeface="Times New Roman" pitchFamily="18" charset="0"/>
              </a:rPr>
              <a:t>lằn</a:t>
            </a:r>
            <a:endParaRPr lang="en-US" altLang="en-US" b="1" dirty="0" smtClean="0">
              <a:solidFill>
                <a:schemeClr val="tx1"/>
              </a:solidFill>
              <a:cs typeface="Times New Roman" pitchFamily="18" charset="0"/>
            </a:endParaRPr>
          </a:p>
        </p:txBody>
      </p:sp>
      <p:sp>
        <p:nvSpPr>
          <p:cNvPr id="16" name="Rectangle 11"/>
          <p:cNvSpPr>
            <a:spLocks noChangeArrowheads="1"/>
          </p:cNvSpPr>
          <p:nvPr/>
        </p:nvSpPr>
        <p:spPr bwMode="auto">
          <a:xfrm>
            <a:off x="4051724" y="4042570"/>
            <a:ext cx="1004223" cy="52322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smtClean="0">
                <a:solidFill>
                  <a:schemeClr val="tx1"/>
                </a:solidFill>
                <a:cs typeface="Times New Roman" pitchFamily="18" charset="0"/>
              </a:rPr>
              <a:t>Mèo</a:t>
            </a:r>
            <a:endParaRPr lang="en-US" altLang="en-US" b="1" dirty="0" smtClean="0">
              <a:solidFill>
                <a:schemeClr val="tx1"/>
              </a:solidFill>
              <a:cs typeface="Times New Roman" pitchFamily="18" charset="0"/>
            </a:endParaRPr>
          </a:p>
        </p:txBody>
      </p:sp>
      <p:sp>
        <p:nvSpPr>
          <p:cNvPr id="17" name="Rectangle 9"/>
          <p:cNvSpPr>
            <a:spLocks noChangeArrowheads="1"/>
          </p:cNvSpPr>
          <p:nvPr/>
        </p:nvSpPr>
        <p:spPr bwMode="auto">
          <a:xfrm>
            <a:off x="7162800" y="4042570"/>
            <a:ext cx="1023814" cy="52322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smtClean="0">
                <a:solidFill>
                  <a:schemeClr val="tx1"/>
                </a:solidFill>
                <a:cs typeface="Times New Roman" pitchFamily="18" charset="0"/>
              </a:rPr>
              <a:t>Lợn</a:t>
            </a:r>
            <a:endParaRPr lang="en-US" altLang="en-US" b="1" dirty="0" smtClean="0">
              <a:solidFill>
                <a:schemeClr val="tx1"/>
              </a:solidFill>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474848"/>
            <a:ext cx="2895600" cy="2713752"/>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14" y="1474848"/>
            <a:ext cx="2667000" cy="271375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57" y="4569601"/>
            <a:ext cx="4290921" cy="173986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1" y="4569600"/>
            <a:ext cx="4162425" cy="177784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1474848"/>
            <a:ext cx="3048000" cy="2713752"/>
          </a:xfrm>
          <a:prstGeom prst="rect">
            <a:avLst/>
          </a:prstGeom>
        </p:spPr>
      </p:pic>
    </p:spTree>
    <p:extLst>
      <p:ext uri="{BB962C8B-B14F-4D97-AF65-F5344CB8AC3E}">
        <p14:creationId xmlns:p14="http://schemas.microsoft.com/office/powerpoint/2010/main" val="42568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8"/>
          <p:cNvSpPr txBox="1">
            <a:spLocks noChangeArrowheads="1"/>
          </p:cNvSpPr>
          <p:nvPr/>
        </p:nvSpPr>
        <p:spPr bwMode="auto">
          <a:xfrm>
            <a:off x="152400" y="152400"/>
            <a:ext cx="8763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thằn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lằn</a:t>
            </a:r>
            <a:r>
              <a:rPr lang="en-US" sz="2800" b="1" dirty="0">
                <a:latin typeface="Times New Roman" pitchFamily="18" charset="0"/>
                <a:cs typeface="Times New Roman" pitchFamily="18" charset="0"/>
              </a:rPr>
              <a:t> -&gt; </a:t>
            </a:r>
            <a:r>
              <a:rPr lang="en-US" sz="2800" b="1" dirty="0" err="1">
                <a:latin typeface="Times New Roman" pitchFamily="18" charset="0"/>
                <a:cs typeface="Times New Roman" pitchFamily="18" charset="0"/>
              </a:rPr>
              <a:t>mèo</a:t>
            </a:r>
            <a:r>
              <a:rPr lang="en-US" sz="2800" b="1" dirty="0">
                <a:latin typeface="Times New Roman" pitchFamily="18" charset="0"/>
                <a:cs typeface="Times New Roman" pitchFamily="18" charset="0"/>
              </a:rPr>
              <a:t> -&gt; </a:t>
            </a:r>
            <a:r>
              <a:rPr lang="en-US" sz="2800" b="1" dirty="0" err="1">
                <a:latin typeface="Times New Roman" pitchFamily="18" charset="0"/>
                <a:cs typeface="Times New Roman" pitchFamily="18" charset="0"/>
              </a:rPr>
              <a:t>lợn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bò</a:t>
            </a:r>
            <a:r>
              <a:rPr lang="en-US" sz="2800" b="1" dirty="0">
                <a:latin typeface="Times New Roman" pitchFamily="18" charset="0"/>
                <a:cs typeface="Times New Roman" pitchFamily="18" charset="0"/>
              </a:rPr>
              <a:t> -&gt; </a:t>
            </a:r>
            <a:r>
              <a:rPr lang="en-US" sz="2800" b="1" dirty="0" err="1">
                <a:latin typeface="Times New Roman" pitchFamily="18" charset="0"/>
                <a:cs typeface="Times New Roman" pitchFamily="18" charset="0"/>
              </a:rPr>
              <a:t>lạc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đà</a:t>
            </a:r>
            <a:r>
              <a:rPr lang="en-US" sz="2800" b="1" dirty="0">
                <a:latin typeface="Times New Roman" pitchFamily="18" charset="0"/>
                <a:cs typeface="Times New Roman" pitchFamily="18" charset="0"/>
              </a:rPr>
              <a:t>.</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lớn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càng</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endParaRPr lang="en-US" sz="2800" b="1" dirty="0">
              <a:latin typeface="Times New Roman" pitchFamily="18" charset="0"/>
              <a:cs typeface="Times New Roman" pitchFamily="18" charset="0"/>
            </a:endParaRPr>
          </a:p>
        </p:txBody>
      </p:sp>
      <p:sp>
        <p:nvSpPr>
          <p:cNvPr id="13" name="Rectangle 8"/>
          <p:cNvSpPr>
            <a:spLocks noChangeArrowheads="1"/>
          </p:cNvSpPr>
          <p:nvPr/>
        </p:nvSpPr>
        <p:spPr bwMode="auto">
          <a:xfrm>
            <a:off x="1019572" y="6253451"/>
            <a:ext cx="961628" cy="523220"/>
          </a:xfrm>
          <a:prstGeom prst="rect">
            <a:avLst/>
          </a:prstGeom>
          <a:noFill/>
          <a:ln>
            <a:noFill/>
          </a:ln>
          <a:extLst/>
        </p:spPr>
        <p:txBody>
          <a:bodyPr wrap="square" anchor="ctr">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algn="ctr" eaLnBrk="1" hangingPunct="1">
              <a:defRPr/>
            </a:pPr>
            <a:r>
              <a:rPr lang="en-US" altLang="en-US" b="1" dirty="0" err="1" smtClean="0">
                <a:solidFill>
                  <a:schemeClr val="tx1"/>
                </a:solidFill>
                <a:cs typeface="Times New Roman" pitchFamily="18" charset="0"/>
              </a:rPr>
              <a:t>Bò</a:t>
            </a:r>
            <a:endParaRPr lang="en-US" altLang="en-US" b="1" dirty="0" smtClean="0">
              <a:solidFill>
                <a:schemeClr val="tx1"/>
              </a:solidFill>
              <a:cs typeface="Times New Roman" pitchFamily="18" charset="0"/>
            </a:endParaRPr>
          </a:p>
        </p:txBody>
      </p:sp>
      <p:sp>
        <p:nvSpPr>
          <p:cNvPr id="14" name="Rectangle 9"/>
          <p:cNvSpPr>
            <a:spLocks noChangeArrowheads="1"/>
          </p:cNvSpPr>
          <p:nvPr/>
        </p:nvSpPr>
        <p:spPr bwMode="auto">
          <a:xfrm>
            <a:off x="6290998" y="6248320"/>
            <a:ext cx="1938602" cy="52322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smtClean="0">
                <a:solidFill>
                  <a:schemeClr val="tx1"/>
                </a:solidFill>
                <a:cs typeface="Times New Roman" pitchFamily="18" charset="0"/>
              </a:rPr>
              <a:t>Lạc</a:t>
            </a:r>
            <a:r>
              <a:rPr lang="en-US" altLang="en-US" b="1" dirty="0" smtClean="0">
                <a:solidFill>
                  <a:schemeClr val="tx1"/>
                </a:solidFill>
                <a:cs typeface="Times New Roman" pitchFamily="18" charset="0"/>
              </a:rPr>
              <a:t> </a:t>
            </a:r>
            <a:r>
              <a:rPr lang="en-US" altLang="en-US" b="1" dirty="0" err="1" smtClean="0">
                <a:solidFill>
                  <a:schemeClr val="tx1"/>
                </a:solidFill>
                <a:cs typeface="Times New Roman" pitchFamily="18" charset="0"/>
              </a:rPr>
              <a:t>đà</a:t>
            </a:r>
            <a:endParaRPr lang="en-US" altLang="en-US" b="1" dirty="0" smtClean="0">
              <a:solidFill>
                <a:schemeClr val="tx1"/>
              </a:solidFill>
              <a:cs typeface="Times New Roman" pitchFamily="18" charset="0"/>
            </a:endParaRPr>
          </a:p>
        </p:txBody>
      </p:sp>
      <p:sp>
        <p:nvSpPr>
          <p:cNvPr id="15" name="Rectangle 10"/>
          <p:cNvSpPr>
            <a:spLocks noChangeArrowheads="1"/>
          </p:cNvSpPr>
          <p:nvPr/>
        </p:nvSpPr>
        <p:spPr bwMode="auto">
          <a:xfrm>
            <a:off x="867490" y="4013120"/>
            <a:ext cx="2866310" cy="52322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smtClean="0">
                <a:solidFill>
                  <a:schemeClr val="tx1"/>
                </a:solidFill>
                <a:cs typeface="Times New Roman" pitchFamily="18" charset="0"/>
              </a:rPr>
              <a:t>Thằn</a:t>
            </a:r>
            <a:r>
              <a:rPr lang="en-US" altLang="en-US" b="1" dirty="0" smtClean="0">
                <a:solidFill>
                  <a:schemeClr val="tx1"/>
                </a:solidFill>
                <a:cs typeface="Times New Roman" pitchFamily="18" charset="0"/>
              </a:rPr>
              <a:t> </a:t>
            </a:r>
            <a:r>
              <a:rPr lang="en-US" altLang="en-US" b="1" dirty="0" err="1" smtClean="0">
                <a:solidFill>
                  <a:schemeClr val="tx1"/>
                </a:solidFill>
                <a:cs typeface="Times New Roman" pitchFamily="18" charset="0"/>
              </a:rPr>
              <a:t>lằn</a:t>
            </a:r>
            <a:endParaRPr lang="en-US" altLang="en-US" b="1" dirty="0" smtClean="0">
              <a:solidFill>
                <a:schemeClr val="tx1"/>
              </a:solidFill>
              <a:cs typeface="Times New Roman" pitchFamily="18" charset="0"/>
            </a:endParaRPr>
          </a:p>
        </p:txBody>
      </p:sp>
      <p:sp>
        <p:nvSpPr>
          <p:cNvPr id="16" name="Rectangle 11"/>
          <p:cNvSpPr>
            <a:spLocks noChangeArrowheads="1"/>
          </p:cNvSpPr>
          <p:nvPr/>
        </p:nvSpPr>
        <p:spPr bwMode="auto">
          <a:xfrm>
            <a:off x="4051724" y="3835400"/>
            <a:ext cx="1510876" cy="52322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smtClean="0">
                <a:solidFill>
                  <a:schemeClr val="tx1"/>
                </a:solidFill>
                <a:cs typeface="Times New Roman" pitchFamily="18" charset="0"/>
              </a:rPr>
              <a:t>Mèo</a:t>
            </a:r>
            <a:endParaRPr lang="en-US" altLang="en-US" b="1" dirty="0" smtClean="0">
              <a:solidFill>
                <a:schemeClr val="tx1"/>
              </a:solidFill>
              <a:cs typeface="Times New Roman" pitchFamily="18" charset="0"/>
            </a:endParaRPr>
          </a:p>
        </p:txBody>
      </p:sp>
      <p:sp>
        <p:nvSpPr>
          <p:cNvPr id="17" name="Rectangle 9"/>
          <p:cNvSpPr>
            <a:spLocks noChangeArrowheads="1"/>
          </p:cNvSpPr>
          <p:nvPr/>
        </p:nvSpPr>
        <p:spPr bwMode="auto">
          <a:xfrm>
            <a:off x="7162800" y="3835400"/>
            <a:ext cx="1066800" cy="52322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smtClean="0">
                <a:solidFill>
                  <a:schemeClr val="tx1"/>
                </a:solidFill>
                <a:cs typeface="Times New Roman" pitchFamily="18" charset="0"/>
              </a:rPr>
              <a:t>Lợn</a:t>
            </a:r>
            <a:endParaRPr lang="en-US" altLang="en-US" b="1" dirty="0" smtClean="0">
              <a:solidFill>
                <a:schemeClr val="tx1"/>
              </a:solidFill>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710193"/>
            <a:ext cx="2895600" cy="2226807"/>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508541"/>
            <a:ext cx="4381500" cy="186686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710193"/>
            <a:ext cx="2667000" cy="226486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1" y="4470480"/>
            <a:ext cx="4010025" cy="177784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1710193"/>
            <a:ext cx="3048000" cy="2226807"/>
          </a:xfrm>
          <a:prstGeom prst="rect">
            <a:avLst/>
          </a:prstGeom>
        </p:spPr>
      </p:pic>
    </p:spTree>
    <p:extLst>
      <p:ext uri="{BB962C8B-B14F-4D97-AF65-F5344CB8AC3E}">
        <p14:creationId xmlns:p14="http://schemas.microsoft.com/office/powerpoint/2010/main" val="67470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4800"/>
            <a:ext cx="3581400" cy="5509200"/>
          </a:xfrm>
          <a:prstGeom prst="rect">
            <a:avLst/>
          </a:prstGeom>
          <a:solidFill>
            <a:schemeClr val="accent4">
              <a:lumMod val="20000"/>
              <a:lumOff val="80000"/>
            </a:schemeClr>
          </a:solidFill>
        </p:spPr>
        <p:txBody>
          <a:bodyPr wrap="square">
            <a:spAutoFit/>
          </a:bodyPr>
          <a:lstStyle/>
          <a:p>
            <a:r>
              <a:rPr lang="en-US" sz="3200" b="1" dirty="0" smtClean="0">
                <a:solidFill>
                  <a:srgbClr val="0000FF"/>
                </a:solidFill>
                <a:latin typeface="Times New Roman" pitchFamily="18" charset="0"/>
                <a:cs typeface="Times New Roman" pitchFamily="18" charset="0"/>
              </a:rPr>
              <a:t>?</a:t>
            </a:r>
            <a:r>
              <a:rPr lang="vi-VN" sz="3200" b="1" dirty="0">
                <a:solidFill>
                  <a:srgbClr val="0000FF"/>
                </a:solidFill>
                <a:latin typeface="Times New Roman" pitchFamily="18" charset="0"/>
                <a:cs typeface="Times New Roman" pitchFamily="18" charset="0"/>
              </a:rPr>
              <a:t>2</a:t>
            </a:r>
            <a:r>
              <a:rPr lang="vi-VN" sz="3200" b="1" dirty="0" smtClean="0">
                <a:solidFill>
                  <a:srgbClr val="0000FF"/>
                </a:solidFill>
                <a:latin typeface="Times New Roman" pitchFamily="18" charset="0"/>
                <a:cs typeface="Times New Roman" pitchFamily="18" charset="0"/>
              </a:rPr>
              <a:t>.</a:t>
            </a:r>
            <a:r>
              <a:rPr lang="vi-VN" sz="3200" dirty="0">
                <a:latin typeface="Times New Roman" pitchFamily="18" charset="0"/>
                <a:cs typeface="Times New Roman" pitchFamily="18" charset="0"/>
              </a:rPr>
              <a:t> Quan sát Hình 30.1 và trả lời các câu hỏi sau: </a:t>
            </a:r>
          </a:p>
          <a:p>
            <a:r>
              <a:rPr lang="vi-VN" sz="3200" b="1" dirty="0">
                <a:latin typeface="Times New Roman" pitchFamily="18" charset="0"/>
                <a:cs typeface="Times New Roman" pitchFamily="18" charset="0"/>
              </a:rPr>
              <a:t>a)</a:t>
            </a:r>
            <a:r>
              <a:rPr lang="vi-VN" sz="3200" dirty="0">
                <a:latin typeface="Times New Roman" pitchFamily="18" charset="0"/>
                <a:cs typeface="Times New Roman" pitchFamily="18" charset="0"/>
              </a:rPr>
              <a:t> Nước được cung cấp cho cơ thể người từ những nguồn nào? </a:t>
            </a:r>
          </a:p>
          <a:p>
            <a:r>
              <a:rPr lang="vi-VN" sz="3200" b="1" dirty="0">
                <a:latin typeface="Times New Roman" pitchFamily="18" charset="0"/>
                <a:cs typeface="Times New Roman" pitchFamily="18" charset="0"/>
              </a:rPr>
              <a:t>b)</a:t>
            </a:r>
            <a:r>
              <a:rPr lang="vi-VN" sz="3200" dirty="0">
                <a:latin typeface="Times New Roman" pitchFamily="18" charset="0"/>
                <a:cs typeface="Times New Roman" pitchFamily="18" charset="0"/>
              </a:rPr>
              <a:t> Nước trong cơ thể người có thể bị mất đi qua những con đường nào? </a:t>
            </a:r>
          </a:p>
        </p:txBody>
      </p:sp>
      <p:pic>
        <p:nvPicPr>
          <p:cNvPr id="1026" name="Picture 2" descr="eayE-IR0yBUGAZYllWLrsSJd5KGiGdKfRHLuxaEu40PTZ1tUOXavyNrXbnXySGdnhGyCDQUqatFtESCWrdqBYHOcYFw2GBRX64V3CH7vSUbsu4bFiMuCrVUFHJlp1ycSxKxmorDJXDUnQqC5ogxM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620" y="0"/>
            <a:ext cx="5141035" cy="661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67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2851</Words>
  <Application>Microsoft Office PowerPoint</Application>
  <PresentationFormat>On-screen Show (4:3)</PresentationFormat>
  <Paragraphs>185</Paragraphs>
  <Slides>43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33</cp:revision>
  <dcterms:created xsi:type="dcterms:W3CDTF">2022-08-18T12:46:37Z</dcterms:created>
  <dcterms:modified xsi:type="dcterms:W3CDTF">2024-12-06T03:56:18Z</dcterms:modified>
</cp:coreProperties>
</file>