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Lst>
  <p:sldIdLst>
    <p:sldId id="257" r:id="rId2"/>
    <p:sldId id="264" r:id="rId3"/>
    <p:sldId id="291" r:id="rId4"/>
    <p:sldId id="298" r:id="rId5"/>
    <p:sldId id="293" r:id="rId6"/>
    <p:sldId id="300" r:id="rId7"/>
    <p:sldId id="329" r:id="rId8"/>
    <p:sldId id="391" r:id="rId9"/>
    <p:sldId id="423" r:id="rId10"/>
    <p:sldId id="374" r:id="rId11"/>
    <p:sldId id="394" r:id="rId12"/>
    <p:sldId id="420" r:id="rId13"/>
    <p:sldId id="393" r:id="rId14"/>
    <p:sldId id="301" r:id="rId15"/>
    <p:sldId id="421" r:id="rId16"/>
    <p:sldId id="302" r:id="rId17"/>
    <p:sldId id="396" r:id="rId18"/>
    <p:sldId id="422" r:id="rId19"/>
    <p:sldId id="397" r:id="rId20"/>
    <p:sldId id="424" r:id="rId21"/>
    <p:sldId id="375" r:id="rId22"/>
    <p:sldId id="371" r:id="rId23"/>
    <p:sldId id="376" r:id="rId24"/>
    <p:sldId id="306" r:id="rId25"/>
    <p:sldId id="425" r:id="rId26"/>
    <p:sldId id="311" r:id="rId27"/>
    <p:sldId id="398" r:id="rId28"/>
    <p:sldId id="379" r:id="rId29"/>
    <p:sldId id="316" r:id="rId30"/>
    <p:sldId id="380" r:id="rId31"/>
    <p:sldId id="317" r:id="rId32"/>
    <p:sldId id="381" r:id="rId33"/>
    <p:sldId id="319" r:id="rId34"/>
    <p:sldId id="400" r:id="rId35"/>
    <p:sldId id="382" r:id="rId36"/>
    <p:sldId id="413" r:id="rId37"/>
    <p:sldId id="324" r:id="rId38"/>
    <p:sldId id="383" r:id="rId39"/>
    <p:sldId id="378" r:id="rId40"/>
    <p:sldId id="384" r:id="rId41"/>
    <p:sldId id="385" r:id="rId42"/>
    <p:sldId id="386" r:id="rId43"/>
    <p:sldId id="404" r:id="rId44"/>
    <p:sldId id="331" r:id="rId45"/>
    <p:sldId id="323" r:id="rId46"/>
    <p:sldId id="387" r:id="rId47"/>
    <p:sldId id="418" r:id="rId48"/>
    <p:sldId id="388" r:id="rId49"/>
    <p:sldId id="363" r:id="rId50"/>
    <p:sldId id="389" r:id="rId51"/>
    <p:sldId id="390" r:id="rId52"/>
    <p:sldId id="419" r:id="rId53"/>
    <p:sldId id="351" r:id="rId54"/>
    <p:sldId id="354" r:id="rId55"/>
    <p:sldId id="356" r:id="rId56"/>
    <p:sldId id="357" r:id="rId57"/>
    <p:sldId id="360" r:id="rId58"/>
    <p:sldId id="358" r:id="rId59"/>
    <p:sldId id="405" r:id="rId60"/>
    <p:sldId id="362" r:id="rId61"/>
    <p:sldId id="364" r:id="rId62"/>
    <p:sldId id="277" r:id="rId63"/>
    <p:sldId id="365" r:id="rId64"/>
    <p:sldId id="278" r:id="rId65"/>
    <p:sldId id="279" r:id="rId66"/>
    <p:sldId id="280" r:id="rId67"/>
    <p:sldId id="281" r:id="rId68"/>
    <p:sldId id="366" r:id="rId69"/>
    <p:sldId id="282" r:id="rId70"/>
    <p:sldId id="367" r:id="rId71"/>
    <p:sldId id="337" r:id="rId72"/>
    <p:sldId id="338" r:id="rId73"/>
    <p:sldId id="368" r:id="rId74"/>
    <p:sldId id="372" r:id="rId75"/>
    <p:sldId id="369" r:id="rId76"/>
    <p:sldId id="370" r:id="rId77"/>
    <p:sldId id="333" r:id="rId78"/>
    <p:sldId id="334" r:id="rId79"/>
    <p:sldId id="339" r:id="rId80"/>
    <p:sldId id="340" r:id="rId81"/>
    <p:sldId id="343"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99FF"/>
    <a:srgbClr val="006600"/>
    <a:srgbClr val="FFFFCC"/>
    <a:srgbClr val="CC0099"/>
    <a:srgbClr val="00FFFF"/>
    <a:srgbClr val="9933FF"/>
    <a:srgbClr val="0099CC"/>
    <a:srgbClr val="FF33CC"/>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26" autoAdjust="0"/>
    <p:restoredTop sz="94660"/>
  </p:normalViewPr>
  <p:slideViewPr>
    <p:cSldViewPr snapToGrid="0">
      <p:cViewPr varScale="1">
        <p:scale>
          <a:sx n="81" d="100"/>
          <a:sy n="81" d="100"/>
        </p:scale>
        <p:origin x="878" y="6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slide" Target="slides/slide8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D8E6D0-8B16-4A74-8CC5-71207D07896B}" type="datetimeFigureOut">
              <a:rPr lang="en-US" smtClean="0"/>
              <a:pPr/>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B581F3-FBF4-4702-BE7C-0C287FFB841A}" type="slidenum">
              <a:rPr lang="en-US" smtClean="0"/>
              <a:pPr/>
              <a:t>‹#›</a:t>
            </a:fld>
            <a:endParaRPr lang="en-US"/>
          </a:p>
        </p:txBody>
      </p:sp>
    </p:spTree>
    <p:extLst>
      <p:ext uri="{BB962C8B-B14F-4D97-AF65-F5344CB8AC3E}">
        <p14:creationId xmlns:p14="http://schemas.microsoft.com/office/powerpoint/2010/main" val="3901418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D8E6D0-8B16-4A74-8CC5-71207D07896B}" type="datetimeFigureOut">
              <a:rPr lang="en-US" smtClean="0"/>
              <a:pPr/>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B581F3-FBF4-4702-BE7C-0C287FFB841A}" type="slidenum">
              <a:rPr lang="en-US" smtClean="0"/>
              <a:pPr/>
              <a:t>‹#›</a:t>
            </a:fld>
            <a:endParaRPr lang="en-US"/>
          </a:p>
        </p:txBody>
      </p:sp>
    </p:spTree>
    <p:extLst>
      <p:ext uri="{BB962C8B-B14F-4D97-AF65-F5344CB8AC3E}">
        <p14:creationId xmlns:p14="http://schemas.microsoft.com/office/powerpoint/2010/main" val="711163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D8E6D0-8B16-4A74-8CC5-71207D07896B}" type="datetimeFigureOut">
              <a:rPr lang="en-US" smtClean="0"/>
              <a:pPr/>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B581F3-FBF4-4702-BE7C-0C287FFB841A}" type="slidenum">
              <a:rPr lang="en-US" smtClean="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0379113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D8E6D0-8B16-4A74-8CC5-71207D07896B}" type="datetimeFigureOut">
              <a:rPr lang="en-US" smtClean="0"/>
              <a:pPr/>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B581F3-FBF4-4702-BE7C-0C287FFB841A}" type="slidenum">
              <a:rPr lang="en-US" smtClean="0"/>
              <a:pPr/>
              <a:t>‹#›</a:t>
            </a:fld>
            <a:endParaRPr lang="en-US"/>
          </a:p>
        </p:txBody>
      </p:sp>
    </p:spTree>
    <p:extLst>
      <p:ext uri="{BB962C8B-B14F-4D97-AF65-F5344CB8AC3E}">
        <p14:creationId xmlns:p14="http://schemas.microsoft.com/office/powerpoint/2010/main" val="32054700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D8E6D0-8B16-4A74-8CC5-71207D07896B}" type="datetimeFigureOut">
              <a:rPr lang="en-US" smtClean="0"/>
              <a:pPr/>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B581F3-FBF4-4702-BE7C-0C287FFB841A}" type="slidenum">
              <a:rPr lang="en-US" smtClean="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0717078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D8E6D0-8B16-4A74-8CC5-71207D07896B}" type="datetimeFigureOut">
              <a:rPr lang="en-US" smtClean="0"/>
              <a:pPr/>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B581F3-FBF4-4702-BE7C-0C287FFB841A}" type="slidenum">
              <a:rPr lang="en-US" smtClean="0"/>
              <a:pPr/>
              <a:t>‹#›</a:t>
            </a:fld>
            <a:endParaRPr lang="en-US"/>
          </a:p>
        </p:txBody>
      </p:sp>
    </p:spTree>
    <p:extLst>
      <p:ext uri="{BB962C8B-B14F-4D97-AF65-F5344CB8AC3E}">
        <p14:creationId xmlns:p14="http://schemas.microsoft.com/office/powerpoint/2010/main" val="18959348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D8E6D0-8B16-4A74-8CC5-71207D07896B}" type="datetimeFigureOut">
              <a:rPr lang="en-US" smtClean="0"/>
              <a:pPr/>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B581F3-FBF4-4702-BE7C-0C287FFB841A}" type="slidenum">
              <a:rPr lang="en-US" smtClean="0"/>
              <a:pPr/>
              <a:t>‹#›</a:t>
            </a:fld>
            <a:endParaRPr lang="en-US"/>
          </a:p>
        </p:txBody>
      </p:sp>
    </p:spTree>
    <p:extLst>
      <p:ext uri="{BB962C8B-B14F-4D97-AF65-F5344CB8AC3E}">
        <p14:creationId xmlns:p14="http://schemas.microsoft.com/office/powerpoint/2010/main" val="809839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D8E6D0-8B16-4A74-8CC5-71207D07896B}" type="datetimeFigureOut">
              <a:rPr lang="en-US" smtClean="0"/>
              <a:pPr/>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B581F3-FBF4-4702-BE7C-0C287FFB841A}" type="slidenum">
              <a:rPr lang="en-US" smtClean="0"/>
              <a:pPr/>
              <a:t>‹#›</a:t>
            </a:fld>
            <a:endParaRPr lang="en-US"/>
          </a:p>
        </p:txBody>
      </p:sp>
    </p:spTree>
    <p:extLst>
      <p:ext uri="{BB962C8B-B14F-4D97-AF65-F5344CB8AC3E}">
        <p14:creationId xmlns:p14="http://schemas.microsoft.com/office/powerpoint/2010/main" val="34643343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smtClean="0"/>
            </a:lvl1pPr>
          </a:lstStyle>
          <a:p>
            <a:pPr>
              <a:defRPr/>
            </a:pPr>
            <a:fld id="{EBF173A3-EFB6-440B-861D-E0F0D5C82DA4}" type="slidenum">
              <a:rPr lang="en-US" altLang="en-US"/>
              <a:pPr>
                <a:defRPr/>
              </a:pPr>
              <a:t>‹#›</a:t>
            </a:fld>
            <a:endParaRPr lang="en-US" altLang="en-US"/>
          </a:p>
        </p:txBody>
      </p:sp>
    </p:spTree>
    <p:extLst>
      <p:ext uri="{BB962C8B-B14F-4D97-AF65-F5344CB8AC3E}">
        <p14:creationId xmlns:p14="http://schemas.microsoft.com/office/powerpoint/2010/main" val="3876147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D8E6D0-8B16-4A74-8CC5-71207D07896B}" type="datetimeFigureOut">
              <a:rPr lang="en-US" smtClean="0"/>
              <a:pPr/>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B581F3-FBF4-4702-BE7C-0C287FFB841A}" type="slidenum">
              <a:rPr lang="en-US" smtClean="0"/>
              <a:pPr/>
              <a:t>‹#›</a:t>
            </a:fld>
            <a:endParaRPr lang="en-US"/>
          </a:p>
        </p:txBody>
      </p:sp>
    </p:spTree>
    <p:extLst>
      <p:ext uri="{BB962C8B-B14F-4D97-AF65-F5344CB8AC3E}">
        <p14:creationId xmlns:p14="http://schemas.microsoft.com/office/powerpoint/2010/main" val="1138444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D8E6D0-8B16-4A74-8CC5-71207D07896B}" type="datetimeFigureOut">
              <a:rPr lang="en-US" smtClean="0"/>
              <a:pPr/>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B581F3-FBF4-4702-BE7C-0C287FFB841A}" type="slidenum">
              <a:rPr lang="en-US" smtClean="0"/>
              <a:pPr/>
              <a:t>‹#›</a:t>
            </a:fld>
            <a:endParaRPr lang="en-US"/>
          </a:p>
        </p:txBody>
      </p:sp>
    </p:spTree>
    <p:extLst>
      <p:ext uri="{BB962C8B-B14F-4D97-AF65-F5344CB8AC3E}">
        <p14:creationId xmlns:p14="http://schemas.microsoft.com/office/powerpoint/2010/main" val="3043004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D8E6D0-8B16-4A74-8CC5-71207D07896B}" type="datetimeFigureOut">
              <a:rPr lang="en-US" smtClean="0"/>
              <a:pPr/>
              <a:t>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B581F3-FBF4-4702-BE7C-0C287FFB841A}" type="slidenum">
              <a:rPr lang="en-US" smtClean="0"/>
              <a:pPr/>
              <a:t>‹#›</a:t>
            </a:fld>
            <a:endParaRPr lang="en-US"/>
          </a:p>
        </p:txBody>
      </p:sp>
    </p:spTree>
    <p:extLst>
      <p:ext uri="{BB962C8B-B14F-4D97-AF65-F5344CB8AC3E}">
        <p14:creationId xmlns:p14="http://schemas.microsoft.com/office/powerpoint/2010/main" val="3504650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D8E6D0-8B16-4A74-8CC5-71207D07896B}" type="datetimeFigureOut">
              <a:rPr lang="en-US" smtClean="0"/>
              <a:pPr/>
              <a:t>2/29/2024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B581F3-FBF4-4702-BE7C-0C287FFB841A}" type="slidenum">
              <a:rPr lang="en-US" smtClean="0"/>
              <a:pPr/>
              <a:t>‹#›</a:t>
            </a:fld>
            <a:endParaRPr lang="en-US"/>
          </a:p>
        </p:txBody>
      </p:sp>
    </p:spTree>
    <p:extLst>
      <p:ext uri="{BB962C8B-B14F-4D97-AF65-F5344CB8AC3E}">
        <p14:creationId xmlns:p14="http://schemas.microsoft.com/office/powerpoint/2010/main" val="725891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D8E6D0-8B16-4A74-8CC5-71207D07896B}" type="datetimeFigureOut">
              <a:rPr lang="en-US" smtClean="0"/>
              <a:pPr/>
              <a:t>2/29/2024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B581F3-FBF4-4702-BE7C-0C287FFB841A}" type="slidenum">
              <a:rPr lang="en-US" smtClean="0"/>
              <a:pPr/>
              <a:t>‹#›</a:t>
            </a:fld>
            <a:endParaRPr lang="en-US"/>
          </a:p>
        </p:txBody>
      </p:sp>
    </p:spTree>
    <p:extLst>
      <p:ext uri="{BB962C8B-B14F-4D97-AF65-F5344CB8AC3E}">
        <p14:creationId xmlns:p14="http://schemas.microsoft.com/office/powerpoint/2010/main" val="1405134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D8E6D0-8B16-4A74-8CC5-71207D07896B}" type="datetimeFigureOut">
              <a:rPr lang="en-US" smtClean="0"/>
              <a:pPr/>
              <a:t>2/29/2024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B581F3-FBF4-4702-BE7C-0C287FFB841A}" type="slidenum">
              <a:rPr lang="en-US" smtClean="0"/>
              <a:pPr/>
              <a:t>‹#›</a:t>
            </a:fld>
            <a:endParaRPr lang="en-US"/>
          </a:p>
        </p:txBody>
      </p:sp>
    </p:spTree>
    <p:extLst>
      <p:ext uri="{BB962C8B-B14F-4D97-AF65-F5344CB8AC3E}">
        <p14:creationId xmlns:p14="http://schemas.microsoft.com/office/powerpoint/2010/main" val="443249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D8E6D0-8B16-4A74-8CC5-71207D07896B}" type="datetimeFigureOut">
              <a:rPr lang="en-US" smtClean="0"/>
              <a:pPr/>
              <a:t>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B581F3-FBF4-4702-BE7C-0C287FFB841A}" type="slidenum">
              <a:rPr lang="en-US" smtClean="0"/>
              <a:pPr/>
              <a:t>‹#›</a:t>
            </a:fld>
            <a:endParaRPr lang="en-US"/>
          </a:p>
        </p:txBody>
      </p:sp>
    </p:spTree>
    <p:extLst>
      <p:ext uri="{BB962C8B-B14F-4D97-AF65-F5344CB8AC3E}">
        <p14:creationId xmlns:p14="http://schemas.microsoft.com/office/powerpoint/2010/main" val="3138243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D8E6D0-8B16-4A74-8CC5-71207D07896B}" type="datetimeFigureOut">
              <a:rPr lang="en-US" smtClean="0"/>
              <a:pPr/>
              <a:t>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B581F3-FBF4-4702-BE7C-0C287FFB841A}" type="slidenum">
              <a:rPr lang="en-US" smtClean="0"/>
              <a:pPr/>
              <a:t>‹#›</a:t>
            </a:fld>
            <a:endParaRPr lang="en-US"/>
          </a:p>
        </p:txBody>
      </p:sp>
    </p:spTree>
    <p:extLst>
      <p:ext uri="{BB962C8B-B14F-4D97-AF65-F5344CB8AC3E}">
        <p14:creationId xmlns:p14="http://schemas.microsoft.com/office/powerpoint/2010/main" val="527701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F9A53BC0-7041-4658-9FDD-19D8AE93D106}" type="datetimeFigureOut">
              <a:rPr lang="en-US" smtClean="0"/>
              <a:pPr>
                <a:defRPr/>
              </a:pPr>
              <a:t>2/29/2024</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pPr>
              <a:defRPr/>
            </a:pPr>
            <a:fld id="{0D1B2E42-F954-43AA-A270-8CAC580866B8}" type="slidenum">
              <a:rPr lang="en-US" altLang="en-US" smtClean="0"/>
              <a:pPr>
                <a:defRPr/>
              </a:pPr>
              <a:t>‹#›</a:t>
            </a:fld>
            <a:endParaRPr lang="en-US" altLang="en-US"/>
          </a:p>
        </p:txBody>
      </p:sp>
    </p:spTree>
    <p:extLst>
      <p:ext uri="{BB962C8B-B14F-4D97-AF65-F5344CB8AC3E}">
        <p14:creationId xmlns:p14="http://schemas.microsoft.com/office/powerpoint/2010/main" val="190328404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2.png"/><Relationship Id="rId7" Type="http://schemas.openxmlformats.org/officeDocument/2006/relationships/hyperlink" Target="http://bamepharm.com.vn/lib/NEWS/20071226ConCua.jpg" TargetMode="External"/><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tJHTdmF-d14" TargetMode="External"/><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64.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png"/></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6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6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6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9.jpeg"/></Relationships>
</file>

<file path=ppt/slides/_rels/slide6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image" Target="../media/image93.jpeg"/><Relationship Id="rId1" Type="http://schemas.openxmlformats.org/officeDocument/2006/relationships/slideLayout" Target="../slideLayouts/slideLayout7.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7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17.xml"/><Relationship Id="rId4" Type="http://schemas.openxmlformats.org/officeDocument/2006/relationships/image" Target="../media/image105.jpeg"/></Relationships>
</file>

<file path=ppt/slides/_rels/slide7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slideLayout" Target="../slideLayouts/slideLayout17.xml"/><Relationship Id="rId1" Type="http://schemas.openxmlformats.org/officeDocument/2006/relationships/video" Target="file:///H:\Movie_0002.wmv" TargetMode="External"/><Relationship Id="rId5" Type="http://schemas.openxmlformats.org/officeDocument/2006/relationships/image" Target="../media/image24.png"/><Relationship Id="rId4" Type="http://schemas.openxmlformats.org/officeDocument/2006/relationships/image" Target="../media/image10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hyperlink" Target="https://youtu.be/VirfLsO2PW0" TargetMode="External"/><Relationship Id="rId2" Type="http://schemas.openxmlformats.org/officeDocument/2006/relationships/hyperlink" Target="https://youtu.be/MktU1DQ7u5k" TargetMode="External"/><Relationship Id="rId1" Type="http://schemas.openxmlformats.org/officeDocument/2006/relationships/slideLayout" Target="../slideLayouts/slideLayout7.xml"/><Relationship Id="rId4" Type="http://schemas.openxmlformats.org/officeDocument/2006/relationships/hyperlink" Target="https://youtu.be/9abew7Fbn60"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cáo tuyết bắc cực.jpg"/>
          <p:cNvPicPr>
            <a:picLocks noChangeAspect="1"/>
          </p:cNvPicPr>
          <p:nvPr/>
        </p:nvPicPr>
        <p:blipFill>
          <a:blip r:embed="rId2" cstate="print"/>
          <a:stretch>
            <a:fillRect/>
          </a:stretch>
        </p:blipFill>
        <p:spPr>
          <a:xfrm>
            <a:off x="8161804" y="904775"/>
            <a:ext cx="3821204" cy="2998153"/>
          </a:xfrm>
          <a:prstGeom prst="rect">
            <a:avLst/>
          </a:prstGeom>
          <a:ln>
            <a:noFill/>
          </a:ln>
          <a:effectLst>
            <a:softEdge rad="112500"/>
          </a:effectLst>
        </p:spPr>
      </p:pic>
      <p:pic>
        <p:nvPicPr>
          <p:cNvPr id="7" name="Picture 6" descr="tải xuống (4).jpg"/>
          <p:cNvPicPr>
            <a:picLocks noChangeAspect="1"/>
          </p:cNvPicPr>
          <p:nvPr/>
        </p:nvPicPr>
        <p:blipFill>
          <a:blip r:embed="rId3" cstate="print"/>
          <a:stretch>
            <a:fillRect/>
          </a:stretch>
        </p:blipFill>
        <p:spPr>
          <a:xfrm>
            <a:off x="191588" y="1005151"/>
            <a:ext cx="3672601" cy="2728647"/>
          </a:xfrm>
          <a:prstGeom prst="rect">
            <a:avLst/>
          </a:prstGeom>
          <a:ln>
            <a:noFill/>
          </a:ln>
          <a:effectLst>
            <a:softEdge rad="112500"/>
          </a:effectLst>
        </p:spPr>
      </p:pic>
      <p:pic>
        <p:nvPicPr>
          <p:cNvPr id="8" name="Picture 7" descr="tải xuống (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0743" y="3709857"/>
            <a:ext cx="3404507" cy="289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ánh cụt hoàng đế.jpg"/>
          <p:cNvPicPr>
            <a:picLocks noChangeAspect="1"/>
          </p:cNvPicPr>
          <p:nvPr/>
        </p:nvPicPr>
        <p:blipFill>
          <a:blip r:embed="rId5" cstate="print"/>
          <a:stretch>
            <a:fillRect/>
          </a:stretch>
        </p:blipFill>
        <p:spPr>
          <a:xfrm>
            <a:off x="8161804" y="3709857"/>
            <a:ext cx="3842962" cy="2897777"/>
          </a:xfrm>
          <a:prstGeom prst="rect">
            <a:avLst/>
          </a:prstGeom>
          <a:ln>
            <a:noFill/>
          </a:ln>
          <a:effectLst>
            <a:softEdge rad="112500"/>
          </a:effectLst>
        </p:spPr>
      </p:pic>
      <p:sp>
        <p:nvSpPr>
          <p:cNvPr id="10" name="TextBox 9"/>
          <p:cNvSpPr txBox="1"/>
          <p:nvPr/>
        </p:nvSpPr>
        <p:spPr>
          <a:xfrm>
            <a:off x="3119959" y="0"/>
            <a:ext cx="5408024" cy="769441"/>
          </a:xfrm>
          <a:prstGeom prst="rect">
            <a:avLst/>
          </a:prstGeom>
          <a:noFill/>
          <a:ln w="38100">
            <a:solidFill>
              <a:schemeClr val="tx1"/>
            </a:solidFill>
          </a:ln>
        </p:spPr>
        <p:txBody>
          <a:bodyPr wrap="square" rtlCol="0">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rPr>
              <a:t>BÀI 31. ĐỘNG VẬT</a:t>
            </a:r>
          </a:p>
        </p:txBody>
      </p:sp>
      <p:pic>
        <p:nvPicPr>
          <p:cNvPr id="11" name="Picture 4" descr="tải xuống.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8992" y="3709857"/>
            <a:ext cx="3655197" cy="289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482359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500"/>
                                        <p:tgtEl>
                                          <p:spTgt spid="6"/>
                                        </p:tgtEl>
                                      </p:cBhvr>
                                    </p:animEffect>
                                  </p:childTnLst>
                                </p:cTn>
                              </p:par>
                              <p:par>
                                <p:cTn id="8" presetID="16" presetClass="entr" presetSubtype="2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Horizontal)">
                                      <p:cBhvr>
                                        <p:cTn id="10" dur="500"/>
                                        <p:tgtEl>
                                          <p:spTgt spid="7"/>
                                        </p:tgtEl>
                                      </p:cBhvr>
                                    </p:animEffect>
                                  </p:childTnLst>
                                </p:cTn>
                              </p:par>
                              <p:par>
                                <p:cTn id="11" presetID="16" presetClass="entr" presetSubtype="2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Horizontal)">
                                      <p:cBhvr>
                                        <p:cTn id="13" dur="500"/>
                                        <p:tgtEl>
                                          <p:spTgt spid="8"/>
                                        </p:tgtEl>
                                      </p:cBhvr>
                                    </p:animEffect>
                                  </p:childTnLst>
                                </p:cTn>
                              </p:par>
                              <p:par>
                                <p:cTn id="14" presetID="16" presetClass="entr" presetSubtype="2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oral_Kumamoto"/>
          <p:cNvPicPr>
            <a:picLocks noChangeAspect="1" noChangeArrowheads="1"/>
          </p:cNvPicPr>
          <p:nvPr/>
        </p:nvPicPr>
        <p:blipFill>
          <a:blip r:embed="rId2" cstate="print"/>
          <a:srcRect/>
          <a:stretch>
            <a:fillRect/>
          </a:stretch>
        </p:blipFill>
        <p:spPr bwMode="auto">
          <a:xfrm>
            <a:off x="8622158" y="1183373"/>
            <a:ext cx="3331034" cy="2534192"/>
          </a:xfrm>
          <a:prstGeom prst="rect">
            <a:avLst/>
          </a:prstGeom>
          <a:noFill/>
          <a:ln w="9525">
            <a:noFill/>
            <a:miter lim="800000"/>
            <a:headEnd/>
            <a:tailEnd/>
          </a:ln>
        </p:spPr>
      </p:pic>
      <p:sp>
        <p:nvSpPr>
          <p:cNvPr id="5" name="TextBox 4"/>
          <p:cNvSpPr txBox="1"/>
          <p:nvPr/>
        </p:nvSpPr>
        <p:spPr>
          <a:xfrm>
            <a:off x="9909595" y="3882643"/>
            <a:ext cx="1149528" cy="369332"/>
          </a:xfrm>
          <a:prstGeom prst="rect">
            <a:avLst/>
          </a:prstGeom>
          <a:noFill/>
          <a:ln w="28575">
            <a:solidFill>
              <a:schemeClr val="tx1"/>
            </a:solidFill>
          </a:ln>
        </p:spPr>
        <p:txBody>
          <a:bodyPr wrap="square" rtlCol="0">
            <a:spAutoFit/>
          </a:bodyPr>
          <a:lstStyle/>
          <a:p>
            <a:r>
              <a:rPr lang="en-US" b="1" dirty="0">
                <a:latin typeface="Times New Roman" panose="02020603050405020304" pitchFamily="18" charset="0"/>
                <a:cs typeface="Times New Roman" panose="02020603050405020304" pitchFamily="18" charset="0"/>
              </a:rPr>
              <a:t>SAN HÔ</a:t>
            </a:r>
          </a:p>
        </p:txBody>
      </p:sp>
      <p:pic>
        <p:nvPicPr>
          <p:cNvPr id="8" name="Picture 24" descr="hydr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534" y="1137275"/>
            <a:ext cx="3646714"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479739" y="3894790"/>
            <a:ext cx="1593668" cy="369332"/>
          </a:xfrm>
          <a:prstGeom prst="rect">
            <a:avLst/>
          </a:prstGeom>
          <a:noFill/>
          <a:ln w="28575">
            <a:solidFill>
              <a:schemeClr val="tx1"/>
            </a:solidFill>
          </a:ln>
        </p:spPr>
        <p:txBody>
          <a:bodyPr wrap="square" rtlCol="0">
            <a:spAutoFit/>
          </a:bodyPr>
          <a:lstStyle/>
          <a:p>
            <a:r>
              <a:rPr lang="en-US" b="1" dirty="0">
                <a:latin typeface="Times New Roman" panose="02020603050405020304" pitchFamily="18" charset="0"/>
                <a:cs typeface="Times New Roman" panose="02020603050405020304" pitchFamily="18" charset="0"/>
              </a:rPr>
              <a:t>THỦY TỨC</a:t>
            </a:r>
          </a:p>
        </p:txBody>
      </p:sp>
      <p:sp>
        <p:nvSpPr>
          <p:cNvPr id="10" name="TextBox 9"/>
          <p:cNvSpPr txBox="1"/>
          <p:nvPr/>
        </p:nvSpPr>
        <p:spPr>
          <a:xfrm>
            <a:off x="5916737" y="3895894"/>
            <a:ext cx="1149528" cy="369332"/>
          </a:xfrm>
          <a:prstGeom prst="rect">
            <a:avLst/>
          </a:prstGeom>
          <a:noFill/>
          <a:ln w="28575">
            <a:solidFill>
              <a:schemeClr val="tx1"/>
            </a:solidFill>
          </a:ln>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SỨA</a:t>
            </a:r>
          </a:p>
        </p:txBody>
      </p:sp>
      <p:pic>
        <p:nvPicPr>
          <p:cNvPr id="12" name="Picture 11" descr="jellyfish_001"/>
          <p:cNvPicPr>
            <a:picLocks noChangeAspect="1" noChangeArrowheads="1"/>
          </p:cNvPicPr>
          <p:nvPr/>
        </p:nvPicPr>
        <p:blipFill>
          <a:blip r:embed="rId4" cstate="print">
            <a:extLst>
              <a:ext uri="{28A0092B-C50C-407E-A947-70E740481C1C}">
                <a14:useLocalDpi xmlns:a14="http://schemas.microsoft.com/office/drawing/2010/main" val="0"/>
              </a:ext>
            </a:extLst>
          </a:blip>
          <a:srcRect l="7484"/>
          <a:stretch>
            <a:fillRect/>
          </a:stretch>
        </p:blipFill>
        <p:spPr bwMode="auto">
          <a:xfrm>
            <a:off x="4681206" y="1183373"/>
            <a:ext cx="3620589" cy="2495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356333" y="242100"/>
            <a:ext cx="4937759" cy="523220"/>
          </a:xfrm>
          <a:prstGeom prst="rect">
            <a:avLst/>
          </a:prstGeom>
          <a:solidFill>
            <a:schemeClr val="accent1">
              <a:lumMod val="60000"/>
              <a:lumOff val="40000"/>
            </a:schemeClr>
          </a:solid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ruột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khoang</a:t>
            </a:r>
            <a:endParaRPr lang="en-US" sz="2800"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219CDD58-902E-4513-BE94-241B7A3EF203}"/>
              </a:ext>
            </a:extLst>
          </p:cNvPr>
          <p:cNvSpPr txBox="1"/>
          <p:nvPr/>
        </p:nvSpPr>
        <p:spPr>
          <a:xfrm>
            <a:off x="580534" y="4794522"/>
            <a:ext cx="10770669" cy="954107"/>
          </a:xfrm>
          <a:prstGeom prst="rect">
            <a:avLst/>
          </a:prstGeom>
          <a:solidFill>
            <a:srgbClr val="FFFFCC"/>
          </a:solidFill>
          <a:ln>
            <a:solidFill>
              <a:schemeClr val="tx1"/>
            </a:solidFill>
          </a:ln>
        </p:spPr>
        <p:txBody>
          <a:bodyPr wrap="square">
            <a:spAutoFit/>
          </a:bodyPr>
          <a:lstStyle/>
          <a:p>
            <a:pPr marL="0" marR="0">
              <a:spcBef>
                <a:spcPts val="0"/>
              </a:spcBef>
              <a:spcAft>
                <a:spcPts val="0"/>
              </a:spcAft>
            </a:pPr>
            <a:r>
              <a:rPr lang="en-US" sz="2800" dirty="0">
                <a:solidFill>
                  <a:srgbClr val="0070C0"/>
                </a:solidFill>
                <a:effectLst/>
                <a:latin typeface="Times New Roman" panose="02020603050405020304" pitchFamily="18" charset="0"/>
                <a:ea typeface="Liberation Mono"/>
                <a:cs typeface="Liberation Mono"/>
              </a:rPr>
              <a:t>Quan </a:t>
            </a:r>
            <a:r>
              <a:rPr lang="en-US" sz="2800" dirty="0" err="1">
                <a:solidFill>
                  <a:srgbClr val="0070C0"/>
                </a:solidFill>
                <a:effectLst/>
                <a:latin typeface="Times New Roman" panose="02020603050405020304" pitchFamily="18" charset="0"/>
                <a:ea typeface="Liberation Mono"/>
                <a:cs typeface="Liberation Mono"/>
              </a:rPr>
              <a:t>sát</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hình</a:t>
            </a:r>
            <a:r>
              <a:rPr lang="en-US" sz="2800" dirty="0">
                <a:solidFill>
                  <a:srgbClr val="0070C0"/>
                </a:solidFill>
                <a:effectLst/>
                <a:latin typeface="Times New Roman" panose="02020603050405020304" pitchFamily="18" charset="0"/>
                <a:ea typeface="Liberation Mono"/>
                <a:cs typeface="Liberation Mono"/>
              </a:rPr>
              <a:t> 31.2a </a:t>
            </a:r>
            <a:r>
              <a:rPr lang="en-US" sz="2800" dirty="0" err="1">
                <a:solidFill>
                  <a:srgbClr val="0070C0"/>
                </a:solidFill>
                <a:effectLst/>
                <a:latin typeface="Times New Roman" panose="02020603050405020304" pitchFamily="18" charset="0"/>
                <a:ea typeface="Liberation Mono"/>
                <a:cs typeface="Liberation Mono"/>
              </a:rPr>
              <a:t>em</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hãy</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kể</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tên</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các</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đại</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diện</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thuộc</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nhóm</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Ruột</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khoang</a:t>
            </a:r>
            <a:r>
              <a:rPr lang="en-US" sz="2800" dirty="0">
                <a:solidFill>
                  <a:srgbClr val="0070C0"/>
                </a:solidFill>
                <a:effectLst/>
                <a:latin typeface="Times New Roman" panose="02020603050405020304" pitchFamily="18" charset="0"/>
                <a:ea typeface="Liberation Mono"/>
                <a:cs typeface="Liberation Mono"/>
              </a:rPr>
              <a:t>.</a:t>
            </a:r>
            <a:endParaRPr lang="en-US" sz="2800" dirty="0">
              <a:solidFill>
                <a:srgbClr val="0070C0"/>
              </a:solidFill>
              <a:effectLst/>
              <a:latin typeface="Liberation Mono"/>
              <a:ea typeface="Liberation Mono"/>
              <a:cs typeface="Liberation Mono"/>
            </a:endParaRPr>
          </a:p>
          <a:p>
            <a:pPr marL="0" marR="0">
              <a:spcBef>
                <a:spcPts val="0"/>
              </a:spcBef>
              <a:spcAft>
                <a:spcPts val="0"/>
              </a:spcAft>
            </a:pPr>
            <a:r>
              <a:rPr lang="en-US" sz="2800" dirty="0" err="1">
                <a:effectLst/>
                <a:latin typeface="Times New Roman" panose="02020603050405020304" pitchFamily="18" charset="0"/>
                <a:ea typeface="Liberation Mono"/>
                <a:cs typeface="Liberation Mono"/>
              </a:rPr>
              <a:t>Các</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đại</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diện</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thuộc</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nhóm</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Ruột</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khoang</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thuỷ</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tức</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sứa</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san</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hô</a:t>
            </a:r>
            <a:endParaRPr lang="en-US" sz="2800" dirty="0">
              <a:effectLst/>
              <a:latin typeface="Liberation Mono"/>
              <a:ea typeface="Liberation Mono"/>
              <a:cs typeface="Liberation Mono"/>
            </a:endParaRPr>
          </a:p>
        </p:txBody>
      </p:sp>
    </p:spTree>
    <p:extLst>
      <p:ext uri="{BB962C8B-B14F-4D97-AF65-F5344CB8AC3E}">
        <p14:creationId xmlns:p14="http://schemas.microsoft.com/office/powerpoint/2010/main" val="131458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3">
                                            <p:txEl>
                                              <p:pRg st="1" end="1"/>
                                            </p:txEl>
                                          </p:spTgt>
                                        </p:tgtEl>
                                        <p:attrNameLst>
                                          <p:attrName>style.visibility</p:attrName>
                                        </p:attrNameLst>
                                      </p:cBhvr>
                                      <p:to>
                                        <p:strVal val="visible"/>
                                      </p:to>
                                    </p:set>
                                    <p:animEffect transition="in" filter="fade">
                                      <p:cBhvr>
                                        <p:cTn id="29" dur="1000"/>
                                        <p:tgtEl>
                                          <p:spTgt spid="13">
                                            <p:txEl>
                                              <p:pRg st="1" end="1"/>
                                            </p:txEl>
                                          </p:spTgt>
                                        </p:tgtEl>
                                      </p:cBhvr>
                                    </p:animEffect>
                                    <p:anim calcmode="lin" valueType="num">
                                      <p:cBhvr>
                                        <p:cTn id="30"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oral_Kumamoto"/>
          <p:cNvPicPr>
            <a:picLocks noChangeAspect="1" noChangeArrowheads="1"/>
          </p:cNvPicPr>
          <p:nvPr/>
        </p:nvPicPr>
        <p:blipFill>
          <a:blip r:embed="rId2" cstate="print"/>
          <a:srcRect/>
          <a:stretch>
            <a:fillRect/>
          </a:stretch>
        </p:blipFill>
        <p:spPr bwMode="auto">
          <a:xfrm>
            <a:off x="8556171" y="287384"/>
            <a:ext cx="3331034" cy="2534192"/>
          </a:xfrm>
          <a:prstGeom prst="rect">
            <a:avLst/>
          </a:prstGeom>
          <a:noFill/>
          <a:ln w="9525">
            <a:noFill/>
            <a:miter lim="800000"/>
            <a:headEnd/>
            <a:tailEnd/>
          </a:ln>
        </p:spPr>
      </p:pic>
      <p:sp>
        <p:nvSpPr>
          <p:cNvPr id="5" name="TextBox 4"/>
          <p:cNvSpPr txBox="1"/>
          <p:nvPr/>
        </p:nvSpPr>
        <p:spPr>
          <a:xfrm>
            <a:off x="9862461" y="2873829"/>
            <a:ext cx="1149528" cy="369332"/>
          </a:xfrm>
          <a:prstGeom prst="rect">
            <a:avLst/>
          </a:prstGeom>
          <a:noFill/>
          <a:ln w="285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SAN HÔ</a:t>
            </a:r>
          </a:p>
        </p:txBody>
      </p:sp>
      <p:pic>
        <p:nvPicPr>
          <p:cNvPr id="8" name="Picture 24" descr="hydr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326570"/>
            <a:ext cx="3646714"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489166" y="2895599"/>
            <a:ext cx="1593668" cy="369332"/>
          </a:xfrm>
          <a:prstGeom prst="rect">
            <a:avLst/>
          </a:prstGeom>
          <a:noFill/>
          <a:ln w="285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THỦY TỨC</a:t>
            </a:r>
          </a:p>
        </p:txBody>
      </p:sp>
      <p:sp>
        <p:nvSpPr>
          <p:cNvPr id="10" name="TextBox 9"/>
          <p:cNvSpPr txBox="1"/>
          <p:nvPr/>
        </p:nvSpPr>
        <p:spPr>
          <a:xfrm>
            <a:off x="5743301" y="2869473"/>
            <a:ext cx="1149528" cy="369332"/>
          </a:xfrm>
          <a:prstGeom prst="rect">
            <a:avLst/>
          </a:prstGeom>
          <a:no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SỨA</a:t>
            </a:r>
          </a:p>
        </p:txBody>
      </p:sp>
      <p:pic>
        <p:nvPicPr>
          <p:cNvPr id="12" name="Picture 11" descr="jellyfish_001"/>
          <p:cNvPicPr>
            <a:picLocks noChangeAspect="1" noChangeArrowheads="1"/>
          </p:cNvPicPr>
          <p:nvPr/>
        </p:nvPicPr>
        <p:blipFill>
          <a:blip r:embed="rId4" cstate="print">
            <a:extLst>
              <a:ext uri="{28A0092B-C50C-407E-A947-70E740481C1C}">
                <a14:useLocalDpi xmlns:a14="http://schemas.microsoft.com/office/drawing/2010/main" val="0"/>
              </a:ext>
            </a:extLst>
          </a:blip>
          <a:srcRect l="7484"/>
          <a:stretch>
            <a:fillRect/>
          </a:stretch>
        </p:blipFill>
        <p:spPr bwMode="auto">
          <a:xfrm>
            <a:off x="4648200" y="326569"/>
            <a:ext cx="3620589" cy="2495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365760" y="-39189"/>
            <a:ext cx="49377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diện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ruột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khoang</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p:cNvSpPr txBox="1"/>
          <p:nvPr/>
        </p:nvSpPr>
        <p:spPr>
          <a:xfrm>
            <a:off x="365760" y="3429000"/>
            <a:ext cx="7161196" cy="3108543"/>
          </a:xfrm>
          <a:prstGeom prst="rect">
            <a:avLst/>
          </a:prstGeom>
          <a:solidFill>
            <a:schemeClr val="accent6">
              <a:lumMod val="40000"/>
              <a:lumOff val="60000"/>
            </a:schemeClr>
          </a:solidFill>
          <a:ln w="285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2800" b="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2800" b="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chung</a:t>
            </a:r>
            <a:r>
              <a:rPr kumimoji="0" lang="en-US" sz="2800" b="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ruột</a:t>
            </a:r>
            <a:r>
              <a:rPr kumimoji="0" lang="en-US" sz="2800" b="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khoang</a:t>
            </a:r>
            <a:endParaRPr kumimoji="0" lang="en-US" sz="2800" b="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28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8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28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28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28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đa</a:t>
            </a:r>
            <a:r>
              <a:rPr kumimoji="0" lang="en-US" sz="28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bào</a:t>
            </a:r>
            <a:r>
              <a:rPr kumimoji="0" lang="en-US" sz="28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bậc</a:t>
            </a:r>
            <a:r>
              <a:rPr kumimoji="0" lang="en-US" sz="28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thấp</a:t>
            </a:r>
            <a:r>
              <a:rPr kumimoji="0" lang="en-US" sz="28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28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cơ</a:t>
            </a:r>
            <a:r>
              <a:rPr kumimoji="0" lang="en-US" sz="28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28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8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trụ</a:t>
            </a:r>
            <a:r>
              <a:rPr kumimoji="0" lang="en-US" sz="28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28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8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tua</a:t>
            </a:r>
            <a:r>
              <a:rPr kumimoji="0" lang="en-US" sz="28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miệng</a:t>
            </a:r>
            <a:r>
              <a:rPr kumimoji="0" lang="en-US" sz="28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28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đối</a:t>
            </a:r>
            <a:r>
              <a:rPr kumimoji="0" lang="en-US" sz="28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xứng</a:t>
            </a:r>
            <a:r>
              <a:rPr kumimoji="0" lang="en-US" sz="28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tỏa</a:t>
            </a:r>
            <a:r>
              <a:rPr kumimoji="0" lang="en-US" sz="28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tròn</a:t>
            </a:r>
            <a:endParaRPr kumimoji="0" lang="en-US" sz="28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a:t>
            </a:r>
            <a:r>
              <a:rPr kumimoji="0" lang="vi-VN" sz="28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ống ở môi trường nước</a:t>
            </a:r>
            <a:endParaRPr kumimoji="0" lang="en-US" sz="28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a:t>
            </a:r>
            <a:r>
              <a:rPr kumimoji="0" lang="vi-VN" sz="2800" b="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ại diện</a:t>
            </a:r>
            <a:r>
              <a:rPr kumimoji="0" lang="vi-VN" sz="28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Thủy tức, sứa, hải quỳ, san hô.</a:t>
            </a:r>
            <a:endParaRPr kumimoji="0" lang="en-US" sz="28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779307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8245" y="1110008"/>
            <a:ext cx="9928312" cy="5262979"/>
          </a:xfrm>
          <a:prstGeom prst="rect">
            <a:avLst/>
          </a:prstGeom>
          <a:solidFill>
            <a:schemeClr val="accent5">
              <a:lumMod val="20000"/>
              <a:lumOff val="80000"/>
            </a:schemeClr>
          </a:solidFill>
          <a:ln w="28575">
            <a:solidFill>
              <a:schemeClr val="tx1"/>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RUỘT</a:t>
            </a:r>
            <a:r>
              <a:rPr kumimoji="0" lang="vi-VN" sz="3200" b="1"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KHOANG:</a:t>
            </a:r>
            <a:endParaRPr kumimoji="0" lang="en-US" sz="3200" b="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3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3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3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3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đa</a:t>
            </a:r>
            <a:r>
              <a:rPr kumimoji="0" lang="en-US" sz="3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bào</a:t>
            </a:r>
            <a:r>
              <a:rPr kumimoji="0" lang="en-US" sz="3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bậc</a:t>
            </a:r>
            <a:r>
              <a:rPr kumimoji="0" lang="en-US" sz="3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thấp</a:t>
            </a:r>
            <a:r>
              <a:rPr kumimoji="0" lang="en-US" sz="3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3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cơ</a:t>
            </a:r>
            <a:r>
              <a:rPr kumimoji="0" lang="en-US" sz="3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3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trụ</a:t>
            </a:r>
            <a:r>
              <a:rPr kumimoji="0" lang="en-US" sz="3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3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3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tua</a:t>
            </a:r>
            <a:r>
              <a:rPr kumimoji="0" lang="en-US" sz="3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miệng</a:t>
            </a:r>
            <a:r>
              <a:rPr kumimoji="0" lang="en-US" sz="3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3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đối</a:t>
            </a:r>
            <a:r>
              <a:rPr kumimoji="0" lang="en-US" sz="3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xứng</a:t>
            </a:r>
            <a:r>
              <a:rPr kumimoji="0" lang="en-US" sz="3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tỏa</a:t>
            </a:r>
            <a:r>
              <a:rPr kumimoji="0" lang="en-US" sz="3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tròn</a:t>
            </a:r>
            <a:endParaRPr kumimoji="0" lang="en-US" sz="3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3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a:t>
            </a:r>
            <a:r>
              <a:rPr kumimoji="0" lang="vi-VN" sz="3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ống ở môi trường nước</a:t>
            </a:r>
            <a:endParaRPr kumimoji="0" lang="en-US" sz="3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a:t>
            </a:r>
            <a:r>
              <a:rPr kumimoji="0" lang="vi-VN" sz="3200" b="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ại diện</a:t>
            </a:r>
            <a:r>
              <a:rPr kumimoji="0" lang="vi-VN" sz="3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Thủy tức, sứa, hải quỳ, san hô.</a:t>
            </a:r>
            <a:endParaRPr kumimoji="0" lang="en-US" sz="3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p:cNvSpPr txBox="1"/>
          <p:nvPr/>
        </p:nvSpPr>
        <p:spPr>
          <a:xfrm>
            <a:off x="301657" y="235670"/>
            <a:ext cx="8729221" cy="646331"/>
          </a:xfrm>
          <a:prstGeom prst="rect">
            <a:avLst/>
          </a:prstGeom>
          <a:solidFill>
            <a:schemeClr val="accent5">
              <a:lumMod val="40000"/>
              <a:lumOff val="60000"/>
            </a:schemeClr>
          </a:solidFill>
        </p:spPr>
        <p:txBody>
          <a:bodyPr wrap="square" rtlCol="0">
            <a:spAutoFit/>
          </a:bodyPr>
          <a:lstStyle/>
          <a:p>
            <a:r>
              <a:rPr lang="vi-VN" sz="3600" b="1" dirty="0" smtClean="0"/>
              <a:t>a. Nhóm động vật không xương sống</a:t>
            </a:r>
            <a:endParaRPr lang="en-US" sz="3600" b="1" dirty="0"/>
          </a:p>
        </p:txBody>
      </p:sp>
    </p:spTree>
    <p:extLst>
      <p:ext uri="{BB962C8B-B14F-4D97-AF65-F5344CB8AC3E}">
        <p14:creationId xmlns:p14="http://schemas.microsoft.com/office/powerpoint/2010/main" val="31350591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7017" y="397935"/>
            <a:ext cx="2167561" cy="2857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8820183" y="3318039"/>
            <a:ext cx="1489162" cy="369332"/>
          </a:xfrm>
          <a:prstGeom prst="rect">
            <a:avLst/>
          </a:prstGeom>
          <a:noFill/>
          <a:ln w="285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GIUN ĐẤT</a:t>
            </a:r>
          </a:p>
        </p:txBody>
      </p:sp>
      <p:sp>
        <p:nvSpPr>
          <p:cNvPr id="8" name="TextBox 7"/>
          <p:cNvSpPr txBox="1"/>
          <p:nvPr/>
        </p:nvSpPr>
        <p:spPr>
          <a:xfrm>
            <a:off x="1262160" y="6379947"/>
            <a:ext cx="1454335" cy="369332"/>
          </a:xfrm>
          <a:prstGeom prst="rect">
            <a:avLst/>
          </a:prstGeom>
          <a:noFill/>
          <a:ln w="285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GIUN  ĐŨA</a:t>
            </a:r>
          </a:p>
        </p:txBody>
      </p:sp>
      <p:sp>
        <p:nvSpPr>
          <p:cNvPr id="9" name="TextBox 8"/>
          <p:cNvSpPr txBox="1"/>
          <p:nvPr/>
        </p:nvSpPr>
        <p:spPr>
          <a:xfrm>
            <a:off x="109398" y="2886102"/>
            <a:ext cx="1645920" cy="369332"/>
          </a:xfrm>
          <a:prstGeom prst="rect">
            <a:avLst/>
          </a:prstGeom>
          <a:noFill/>
          <a:ln w="285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SÁN LÁ GAN</a:t>
            </a:r>
          </a:p>
        </p:txBody>
      </p:sp>
      <p:pic>
        <p:nvPicPr>
          <p:cNvPr id="15" name="Picture 6" descr="C:\Documents and Settings\Administrator\Desktop\giunac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524" y="3429000"/>
            <a:ext cx="3999127"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3" descr="small_116800260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46971" y="105745"/>
            <a:ext cx="4774131" cy="3212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109398" y="-42611"/>
            <a:ext cx="44887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Giun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 xmlns:a16="http://schemas.microsoft.com/office/drawing/2014/main" id="{1EB03B15-9616-40FF-BA20-C7F5221E43B0}"/>
              </a:ext>
            </a:extLst>
          </p:cNvPr>
          <p:cNvSpPr txBox="1"/>
          <p:nvPr/>
        </p:nvSpPr>
        <p:spPr>
          <a:xfrm>
            <a:off x="3548199" y="218999"/>
            <a:ext cx="3721770" cy="1815882"/>
          </a:xfrm>
          <a:prstGeom prst="rect">
            <a:avLst/>
          </a:prstGeom>
          <a:solidFill>
            <a:srgbClr val="FFFFCC"/>
          </a:solidFill>
          <a:ln>
            <a:solidFill>
              <a:schemeClr val="tx1"/>
            </a:solidFill>
          </a:ln>
        </p:spPr>
        <p:txBody>
          <a:bodyPr wrap="square">
            <a:spAutoFit/>
          </a:bodyPr>
          <a:lstStyle/>
          <a:p>
            <a:pPr marL="0" marR="0">
              <a:spcBef>
                <a:spcPts val="0"/>
              </a:spcBef>
              <a:spcAft>
                <a:spcPts val="0"/>
              </a:spcAft>
            </a:pPr>
            <a:r>
              <a:rPr lang="en-US" sz="2800" dirty="0" err="1">
                <a:solidFill>
                  <a:srgbClr val="0070C0"/>
                </a:solidFill>
                <a:effectLst/>
                <a:latin typeface="Times New Roman" panose="02020603050405020304" pitchFamily="18" charset="0"/>
                <a:ea typeface="Liberation Mono"/>
                <a:cs typeface="Liberation Mono"/>
              </a:rPr>
              <a:t>Em</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biết</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những</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loại</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giun</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nào</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trong</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tự</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nhiên</a:t>
            </a:r>
            <a:r>
              <a:rPr lang="en-US" sz="2800" dirty="0">
                <a:solidFill>
                  <a:srgbClr val="0070C0"/>
                </a:solidFill>
                <a:effectLst/>
                <a:latin typeface="Times New Roman" panose="02020603050405020304" pitchFamily="18" charset="0"/>
                <a:ea typeface="Liberation Mono"/>
                <a:cs typeface="Liberation Mono"/>
              </a:rPr>
              <a:t>?</a:t>
            </a:r>
            <a:endParaRPr lang="en-US" sz="2800" dirty="0">
              <a:solidFill>
                <a:srgbClr val="0070C0"/>
              </a:solidFill>
              <a:effectLst/>
              <a:latin typeface="Liberation Mono"/>
              <a:ea typeface="Liberation Mono"/>
              <a:cs typeface="Liberation Mono"/>
            </a:endParaRPr>
          </a:p>
          <a:p>
            <a:pPr marL="0" marR="0">
              <a:spcBef>
                <a:spcPts val="0"/>
              </a:spcBef>
              <a:spcAft>
                <a:spcPts val="0"/>
              </a:spcAft>
            </a:pPr>
            <a:r>
              <a:rPr lang="en-US" sz="2800" dirty="0" err="1">
                <a:effectLst/>
                <a:latin typeface="Times New Roman" panose="02020603050405020304" pitchFamily="18" charset="0"/>
                <a:ea typeface="Liberation Mono"/>
                <a:cs typeface="Liberation Mono"/>
              </a:rPr>
              <a:t>Giun</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đất</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giun</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đũa</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giun</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kim</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giun</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tóc</a:t>
            </a:r>
            <a:r>
              <a:rPr lang="en-US" sz="2800" dirty="0">
                <a:effectLst/>
                <a:latin typeface="Times New Roman" panose="02020603050405020304" pitchFamily="18" charset="0"/>
                <a:ea typeface="Liberation Mono"/>
                <a:cs typeface="Liberation Mono"/>
              </a:rPr>
              <a:t>, ...</a:t>
            </a:r>
            <a:endParaRPr lang="en-US" sz="2800" dirty="0">
              <a:effectLst/>
              <a:latin typeface="Liberation Mono"/>
              <a:ea typeface="Liberation Mono"/>
              <a:cs typeface="Liberation Mono"/>
            </a:endParaRPr>
          </a:p>
        </p:txBody>
      </p:sp>
      <p:sp>
        <p:nvSpPr>
          <p:cNvPr id="14" name="TextBox 13">
            <a:extLst>
              <a:ext uri="{FF2B5EF4-FFF2-40B4-BE49-F238E27FC236}">
                <a16:creationId xmlns="" xmlns:a16="http://schemas.microsoft.com/office/drawing/2014/main" id="{C97699F5-DC8C-4023-A35A-660802FC30DC}"/>
              </a:ext>
            </a:extLst>
          </p:cNvPr>
          <p:cNvSpPr txBox="1"/>
          <p:nvPr/>
        </p:nvSpPr>
        <p:spPr>
          <a:xfrm>
            <a:off x="4205441" y="3922538"/>
            <a:ext cx="7772398" cy="2677656"/>
          </a:xfrm>
          <a:prstGeom prst="rect">
            <a:avLst/>
          </a:prstGeom>
          <a:solidFill>
            <a:srgbClr val="FFFFCC"/>
          </a:solidFill>
          <a:ln>
            <a:solidFill>
              <a:schemeClr val="tx1"/>
            </a:solidFill>
          </a:ln>
        </p:spPr>
        <p:txBody>
          <a:bodyPr wrap="square">
            <a:spAutoFit/>
          </a:bodyPr>
          <a:lstStyle/>
          <a:p>
            <a:pPr marL="0" marR="0">
              <a:spcBef>
                <a:spcPts val="0"/>
              </a:spcBef>
              <a:spcAft>
                <a:spcPts val="0"/>
              </a:spcAft>
            </a:pPr>
            <a:r>
              <a:rPr lang="en-US" sz="2800" dirty="0" err="1">
                <a:solidFill>
                  <a:srgbClr val="0070C0"/>
                </a:solidFill>
                <a:effectLst/>
                <a:latin typeface="Times New Roman" panose="02020603050405020304" pitchFamily="18" charset="0"/>
                <a:ea typeface="Liberation Mono"/>
                <a:cs typeface="Liberation Mono"/>
              </a:rPr>
              <a:t>Gọi</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tên</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các</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đại</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diện</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nhóm</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Giun</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trong</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hình</a:t>
            </a:r>
            <a:r>
              <a:rPr lang="en-US" sz="2800" dirty="0">
                <a:solidFill>
                  <a:srgbClr val="0070C0"/>
                </a:solidFill>
                <a:effectLst/>
                <a:latin typeface="Times New Roman" panose="02020603050405020304" pitchFamily="18" charset="0"/>
                <a:ea typeface="Liberation Mono"/>
                <a:cs typeface="Liberation Mono"/>
              </a:rPr>
              <a:t> 31.2b. Theo </a:t>
            </a:r>
            <a:r>
              <a:rPr lang="en-US" sz="2800" dirty="0" err="1">
                <a:solidFill>
                  <a:srgbClr val="0070C0"/>
                </a:solidFill>
                <a:effectLst/>
                <a:latin typeface="Times New Roman" panose="02020603050405020304" pitchFamily="18" charset="0"/>
                <a:ea typeface="Liberation Mono"/>
                <a:cs typeface="Liberation Mono"/>
              </a:rPr>
              <a:t>em</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có</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thể</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phân</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biệt</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các</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đại</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diện</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này</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bởi</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đặc</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điểm</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đặc</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trưng</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nào</a:t>
            </a:r>
            <a:r>
              <a:rPr lang="en-US" sz="2800" dirty="0">
                <a:solidFill>
                  <a:srgbClr val="0070C0"/>
                </a:solidFill>
                <a:effectLst/>
                <a:latin typeface="Times New Roman" panose="02020603050405020304" pitchFamily="18" charset="0"/>
                <a:ea typeface="Liberation Mono"/>
                <a:cs typeface="Liberation Mono"/>
              </a:rPr>
              <a:t>?</a:t>
            </a:r>
            <a:endParaRPr lang="en-US" sz="2800" dirty="0">
              <a:solidFill>
                <a:srgbClr val="0070C0"/>
              </a:solidFill>
              <a:effectLst/>
              <a:latin typeface="Liberation Mono"/>
              <a:ea typeface="Liberation Mono"/>
              <a:cs typeface="Liberation Mono"/>
            </a:endParaRPr>
          </a:p>
          <a:p>
            <a:pPr marL="0" marR="0">
              <a:spcBef>
                <a:spcPts val="0"/>
              </a:spcBef>
              <a:spcAft>
                <a:spcPts val="0"/>
              </a:spcAft>
            </a:pPr>
            <a:r>
              <a:rPr lang="en-US" sz="2800" dirty="0" err="1">
                <a:effectLst/>
                <a:latin typeface="Times New Roman" panose="02020603050405020304" pitchFamily="18" charset="0"/>
                <a:ea typeface="Liberation Mono"/>
                <a:cs typeface="Liberation Mono"/>
              </a:rPr>
              <a:t>Các</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đại</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diện</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thuộc</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nhóm</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Giun</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sán</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lá</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gan</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giun</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đất</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giun</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đũa</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Có</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thể</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phân</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biệt</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các</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đại</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diện</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của</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nhóm</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Giun</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trên</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dựa</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vào</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hình</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dạng</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bên</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ngoài</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của</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cơ</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thể</a:t>
            </a:r>
            <a:r>
              <a:rPr lang="en-US" sz="2800" dirty="0">
                <a:effectLst/>
                <a:latin typeface="Times New Roman" panose="02020603050405020304" pitchFamily="18" charset="0"/>
                <a:ea typeface="Liberation Mono"/>
                <a:cs typeface="Liberation Mono"/>
              </a:rPr>
              <a:t>.</a:t>
            </a:r>
            <a:endParaRPr lang="en-US" sz="2800" dirty="0">
              <a:effectLst/>
              <a:latin typeface="Liberation Mono"/>
              <a:ea typeface="Liberation Mono"/>
              <a:cs typeface="Liberation Mono"/>
            </a:endParaRPr>
          </a:p>
        </p:txBody>
      </p:sp>
    </p:spTree>
    <p:extLst>
      <p:ext uri="{BB962C8B-B14F-4D97-AF65-F5344CB8AC3E}">
        <p14:creationId xmlns:p14="http://schemas.microsoft.com/office/powerpoint/2010/main" val="4009612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21"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heel(4)">
                                      <p:cBhvr>
                                        <p:cTn id="10" dur="2000"/>
                                        <p:tgtEl>
                                          <p:spTgt spid="16"/>
                                        </p:tgtEl>
                                      </p:cBhvr>
                                    </p:animEffect>
                                  </p:childTnLst>
                                </p:cTn>
                              </p:par>
                              <p:par>
                                <p:cTn id="11" presetID="4" presetClass="entr" presetSubtype="16"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ox(in)">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Effect transition="in" filter="fade">
                                      <p:cBhvr>
                                        <p:cTn id="18" dur="1000"/>
                                        <p:tgtEl>
                                          <p:spTgt spid="13">
                                            <p:txEl>
                                              <p:pRg st="0" end="0"/>
                                            </p:txEl>
                                          </p:spTgt>
                                        </p:tgtEl>
                                      </p:cBhvr>
                                    </p:animEffect>
                                    <p:anim calcmode="lin" valueType="num">
                                      <p:cBhvr>
                                        <p:cTn id="1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3">
                                            <p:txEl>
                                              <p:pRg st="1" end="1"/>
                                            </p:txEl>
                                          </p:spTgt>
                                        </p:tgtEl>
                                        <p:attrNameLst>
                                          <p:attrName>style.visibility</p:attrName>
                                        </p:attrNameLst>
                                      </p:cBhvr>
                                      <p:to>
                                        <p:strVal val="visible"/>
                                      </p:to>
                                    </p:set>
                                    <p:animEffect transition="in" filter="fade">
                                      <p:cBhvr>
                                        <p:cTn id="25" dur="1000"/>
                                        <p:tgtEl>
                                          <p:spTgt spid="13">
                                            <p:txEl>
                                              <p:pRg st="1" end="1"/>
                                            </p:txEl>
                                          </p:spTgt>
                                        </p:tgtEl>
                                      </p:cBhvr>
                                    </p:animEffect>
                                    <p:anim calcmode="lin" valueType="num">
                                      <p:cBhvr>
                                        <p:cTn id="26"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fade">
                                      <p:cBhvr>
                                        <p:cTn id="32" dur="1000"/>
                                        <p:tgtEl>
                                          <p:spTgt spid="14">
                                            <p:txEl>
                                              <p:pRg st="0" end="0"/>
                                            </p:txEl>
                                          </p:spTgt>
                                        </p:tgtEl>
                                      </p:cBhvr>
                                    </p:animEffect>
                                    <p:anim calcmode="lin" valueType="num">
                                      <p:cBhvr>
                                        <p:cTn id="33"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4">
                                            <p:txEl>
                                              <p:pRg st="1" end="1"/>
                                            </p:txEl>
                                          </p:spTgt>
                                        </p:tgtEl>
                                        <p:attrNameLst>
                                          <p:attrName>style.visibility</p:attrName>
                                        </p:attrNameLst>
                                      </p:cBhvr>
                                      <p:to>
                                        <p:strVal val="visible"/>
                                      </p:to>
                                    </p:set>
                                    <p:animEffect transition="in" filter="fade">
                                      <p:cBhvr>
                                        <p:cTn id="39" dur="1000"/>
                                        <p:tgtEl>
                                          <p:spTgt spid="14">
                                            <p:txEl>
                                              <p:pRg st="1" end="1"/>
                                            </p:txEl>
                                          </p:spTgt>
                                        </p:tgtEl>
                                      </p:cBhvr>
                                    </p:animEffect>
                                    <p:anim calcmode="lin" valueType="num">
                                      <p:cBhvr>
                                        <p:cTn id="40"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41"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ox(in)">
                                      <p:cBhvr>
                                        <p:cTn id="46" dur="500"/>
                                        <p:tgtEl>
                                          <p:spTgt spid="9"/>
                                        </p:tgtEl>
                                      </p:cBhvr>
                                    </p:animEffect>
                                  </p:childTnLst>
                                </p:cTn>
                              </p:par>
                              <p:par>
                                <p:cTn id="47" presetID="4" presetClass="entr" presetSubtype="16"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box(in)">
                                      <p:cBhvr>
                                        <p:cTn id="49" dur="500"/>
                                        <p:tgtEl>
                                          <p:spTgt spid="7"/>
                                        </p:tgtEl>
                                      </p:cBhvr>
                                    </p:animEffect>
                                  </p:childTnLst>
                                </p:cTn>
                              </p:par>
                              <p:par>
                                <p:cTn id="50" presetID="4" presetClass="entr" presetSubtype="16"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box(in)">
                                      <p:cBhvr>
                                        <p:cTn id="5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51104" y="144377"/>
            <a:ext cx="2165684" cy="308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8608427" y="3635824"/>
            <a:ext cx="1489162" cy="369332"/>
          </a:xfrm>
          <a:prstGeom prst="rect">
            <a:avLst/>
          </a:prstGeom>
          <a:noFill/>
          <a:ln w="28575">
            <a:solidFill>
              <a:schemeClr val="tx1"/>
            </a:solidFill>
          </a:ln>
        </p:spPr>
        <p:txBody>
          <a:bodyPr wrap="square" rtlCol="0">
            <a:spAutoFit/>
          </a:bodyPr>
          <a:lstStyle/>
          <a:p>
            <a:r>
              <a:rPr lang="en-US" b="1" dirty="0">
                <a:latin typeface="Times New Roman" panose="02020603050405020304" pitchFamily="18" charset="0"/>
                <a:cs typeface="Times New Roman" panose="02020603050405020304" pitchFamily="18" charset="0"/>
              </a:rPr>
              <a:t>GIUN ĐẤT</a:t>
            </a:r>
          </a:p>
        </p:txBody>
      </p:sp>
      <p:sp>
        <p:nvSpPr>
          <p:cNvPr id="8" name="TextBox 7"/>
          <p:cNvSpPr txBox="1"/>
          <p:nvPr/>
        </p:nvSpPr>
        <p:spPr>
          <a:xfrm>
            <a:off x="1301917" y="6351071"/>
            <a:ext cx="1454335" cy="369332"/>
          </a:xfrm>
          <a:prstGeom prst="rect">
            <a:avLst/>
          </a:prstGeom>
          <a:noFill/>
          <a:ln w="28575">
            <a:solidFill>
              <a:schemeClr val="tx1"/>
            </a:solidFill>
          </a:ln>
        </p:spPr>
        <p:txBody>
          <a:bodyPr wrap="square" rtlCol="0">
            <a:spAutoFit/>
          </a:bodyPr>
          <a:lstStyle/>
          <a:p>
            <a:r>
              <a:rPr lang="en-US" b="1" dirty="0">
                <a:latin typeface="Times New Roman" panose="02020603050405020304" pitchFamily="18" charset="0"/>
                <a:cs typeface="Times New Roman" panose="02020603050405020304" pitchFamily="18" charset="0"/>
              </a:rPr>
              <a:t>GIUN  ĐŨA</a:t>
            </a:r>
          </a:p>
        </p:txBody>
      </p:sp>
      <p:sp>
        <p:nvSpPr>
          <p:cNvPr id="9" name="TextBox 8"/>
          <p:cNvSpPr txBox="1"/>
          <p:nvPr/>
        </p:nvSpPr>
        <p:spPr>
          <a:xfrm>
            <a:off x="1240970" y="2695301"/>
            <a:ext cx="1645920" cy="369332"/>
          </a:xfrm>
          <a:prstGeom prst="rect">
            <a:avLst/>
          </a:prstGeom>
          <a:noFill/>
          <a:ln w="28575">
            <a:solidFill>
              <a:schemeClr val="tx1"/>
            </a:solidFill>
          </a:ln>
        </p:spPr>
        <p:txBody>
          <a:bodyPr wrap="square" rtlCol="0">
            <a:spAutoFit/>
          </a:bodyPr>
          <a:lstStyle/>
          <a:p>
            <a:r>
              <a:rPr lang="en-US" b="1" dirty="0">
                <a:latin typeface="Times New Roman" panose="02020603050405020304" pitchFamily="18" charset="0"/>
                <a:cs typeface="Times New Roman" panose="02020603050405020304" pitchFamily="18" charset="0"/>
              </a:rPr>
              <a:t>SÁN LÁ GAN</a:t>
            </a:r>
          </a:p>
        </p:txBody>
      </p:sp>
      <p:pic>
        <p:nvPicPr>
          <p:cNvPr id="15" name="Picture 6" descr="C:\Documents and Settings\Administrator\Desktop\giunac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917" y="3339909"/>
            <a:ext cx="544394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3" descr="small_116800260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45181" y="8705"/>
            <a:ext cx="632895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5673825" y="4100033"/>
            <a:ext cx="6379029" cy="2677656"/>
          </a:xfrm>
          <a:prstGeom prst="rect">
            <a:avLst/>
          </a:prstGeom>
          <a:solidFill>
            <a:schemeClr val="accent6">
              <a:lumMod val="60000"/>
              <a:lumOff val="40000"/>
            </a:schemeClr>
          </a:solidFill>
          <a:ln>
            <a:solidFill>
              <a:schemeClr val="tx1"/>
            </a:solidFill>
          </a:ln>
        </p:spPr>
        <p:txBody>
          <a:bodyPr wrap="square" rtlCol="0">
            <a:spAutoFit/>
          </a:bodyPr>
          <a:lstStyle/>
          <a:p>
            <a:r>
              <a:rPr lang="vi-VN" sz="2800" dirty="0">
                <a:latin typeface="Times New Roman" panose="02020603050405020304" pitchFamily="18" charset="0"/>
                <a:cs typeface="Times New Roman" panose="02020603050405020304" pitchFamily="18" charset="0"/>
              </a:rPr>
              <a:t>- Hình dạng đa dạng (dẹp, ống, phân đốt)</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Cơ thể đối xứng hai bên, đã phân biệt đầu đuôi, lưng, bụng.</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Nơi sống: trong đất ẩm, nước, hoặc trong cơ thể sinh vật.</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Đại diện: Sán lá gan, giun đũa, giun đất.</a:t>
            </a:r>
            <a:endParaRPr lang="en-US" sz="28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109398" y="-42611"/>
            <a:ext cx="4488727"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Đại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diện</a:t>
            </a:r>
            <a:r>
              <a:rPr lang="en-US" sz="2800" b="1" dirty="0">
                <a:latin typeface="Times New Roman" panose="02020603050405020304" pitchFamily="18" charset="0"/>
                <a:cs typeface="Times New Roman" panose="02020603050405020304" pitchFamily="18" charset="0"/>
              </a:rPr>
              <a:t> </a:t>
            </a:r>
            <a:r>
              <a:rPr lang="vi-VN"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Giun</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201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21"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heel(4)">
                                      <p:cBhvr>
                                        <p:cTn id="10" dur="2000"/>
                                        <p:tgtEl>
                                          <p:spTgt spid="16"/>
                                        </p:tgtEl>
                                      </p:cBhvr>
                                    </p:animEffect>
                                  </p:childTnLst>
                                </p:cTn>
                              </p:par>
                              <p:par>
                                <p:cTn id="11" presetID="4" presetClass="entr" presetSubtype="16"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ox(in)">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ox(in)">
                                      <p:cBhvr>
                                        <p:cTn id="18" dur="500"/>
                                        <p:tgtEl>
                                          <p:spTgt spid="9"/>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ox(in)">
                                      <p:cBhvr>
                                        <p:cTn id="21" dur="500"/>
                                        <p:tgtEl>
                                          <p:spTgt spid="7"/>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ox(i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ox(in)">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0546" y="197335"/>
            <a:ext cx="11633788" cy="5909310"/>
          </a:xfrm>
          <a:prstGeom prst="rect">
            <a:avLst/>
          </a:prstGeom>
          <a:solidFill>
            <a:schemeClr val="accent4">
              <a:lumMod val="20000"/>
              <a:lumOff val="80000"/>
            </a:schemeClr>
          </a:solidFill>
          <a:ln>
            <a:solidFill>
              <a:schemeClr val="tx1"/>
            </a:solidFill>
          </a:ln>
        </p:spPr>
        <p:txBody>
          <a:bodyPr wrap="square" rtlCol="0">
            <a:spAutoFit/>
          </a:bodyPr>
          <a:lstStyle/>
          <a:p>
            <a:pPr>
              <a:lnSpc>
                <a:spcPct val="150000"/>
              </a:lnSpc>
            </a:pPr>
            <a:r>
              <a:rPr lang="vi-VN" sz="3600" b="1" dirty="0" smtClean="0">
                <a:latin typeface="Times New Roman" panose="02020603050405020304" pitchFamily="18" charset="0"/>
                <a:cs typeface="Times New Roman" panose="02020603050405020304" pitchFamily="18" charset="0"/>
              </a:rPr>
              <a:t>* GIUN:</a:t>
            </a:r>
          </a:p>
          <a:p>
            <a:pPr>
              <a:lnSpc>
                <a:spcPct val="150000"/>
              </a:lnSpc>
            </a:pPr>
            <a:r>
              <a:rPr lang="vi-VN" sz="3600" dirty="0" smtClean="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Hình dạng đa dạng (dẹp</a:t>
            </a:r>
            <a:r>
              <a:rPr lang="vi-VN" sz="3600" dirty="0" smtClean="0">
                <a:latin typeface="Times New Roman" panose="02020603050405020304" pitchFamily="18" charset="0"/>
                <a:cs typeface="Times New Roman" panose="02020603050405020304" pitchFamily="18" charset="0"/>
              </a:rPr>
              <a:t>, hình </a:t>
            </a:r>
            <a:r>
              <a:rPr lang="vi-VN" sz="3600" dirty="0">
                <a:latin typeface="Times New Roman" panose="02020603050405020304" pitchFamily="18" charset="0"/>
                <a:cs typeface="Times New Roman" panose="02020603050405020304" pitchFamily="18" charset="0"/>
              </a:rPr>
              <a:t>ống, phân đốt)</a:t>
            </a:r>
            <a:endParaRPr lang="en-US" sz="3600" dirty="0">
              <a:latin typeface="Times New Roman" panose="02020603050405020304" pitchFamily="18" charset="0"/>
              <a:cs typeface="Times New Roman" panose="02020603050405020304" pitchFamily="18" charset="0"/>
            </a:endParaRPr>
          </a:p>
          <a:p>
            <a:pPr>
              <a:lnSpc>
                <a:spcPct val="150000"/>
              </a:lnSpc>
            </a:pPr>
            <a:r>
              <a:rPr lang="vi-VN" sz="3600" dirty="0">
                <a:latin typeface="Times New Roman" panose="02020603050405020304" pitchFamily="18" charset="0"/>
                <a:cs typeface="Times New Roman" panose="02020603050405020304" pitchFamily="18" charset="0"/>
              </a:rPr>
              <a:t>- Cơ thể đối xứng hai bên, đã phân biệt đầu </a:t>
            </a:r>
            <a:r>
              <a:rPr lang="vi-VN" sz="3600" dirty="0" smtClean="0">
                <a:latin typeface="Times New Roman" panose="02020603050405020304" pitchFamily="18" charset="0"/>
                <a:cs typeface="Times New Roman" panose="02020603050405020304" pitchFamily="18" charset="0"/>
              </a:rPr>
              <a:t>đuôi – lưng bụng</a:t>
            </a:r>
            <a:r>
              <a:rPr lang="vi-VN"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a:p>
            <a:pPr>
              <a:lnSpc>
                <a:spcPct val="150000"/>
              </a:lnSpc>
            </a:pPr>
            <a:r>
              <a:rPr lang="vi-VN" sz="3600" dirty="0">
                <a:latin typeface="Times New Roman" panose="02020603050405020304" pitchFamily="18" charset="0"/>
                <a:cs typeface="Times New Roman" panose="02020603050405020304" pitchFamily="18" charset="0"/>
              </a:rPr>
              <a:t>- Nơi sống: </a:t>
            </a:r>
            <a:r>
              <a:rPr lang="vi-VN" sz="3600" dirty="0" smtClean="0">
                <a:latin typeface="Times New Roman" panose="02020603050405020304" pitchFamily="18" charset="0"/>
                <a:cs typeface="Times New Roman" panose="02020603050405020304" pitchFamily="18" charset="0"/>
              </a:rPr>
              <a:t>trong đất </a:t>
            </a:r>
            <a:r>
              <a:rPr lang="vi-VN" sz="3600" dirty="0">
                <a:latin typeface="Times New Roman" panose="02020603050405020304" pitchFamily="18" charset="0"/>
                <a:cs typeface="Times New Roman" panose="02020603050405020304" pitchFamily="18" charset="0"/>
              </a:rPr>
              <a:t>ẩm, </a:t>
            </a:r>
            <a:r>
              <a:rPr lang="vi-VN" sz="3600" dirty="0" smtClean="0">
                <a:latin typeface="Times New Roman" panose="02020603050405020304" pitchFamily="18" charset="0"/>
                <a:cs typeface="Times New Roman" panose="02020603050405020304" pitchFamily="18" charset="0"/>
              </a:rPr>
              <a:t>môi trường nước</a:t>
            </a:r>
            <a:r>
              <a:rPr lang="vi-VN" sz="3600" dirty="0">
                <a:latin typeface="Times New Roman" panose="02020603050405020304" pitchFamily="18" charset="0"/>
                <a:cs typeface="Times New Roman" panose="02020603050405020304" pitchFamily="18" charset="0"/>
              </a:rPr>
              <a:t>, hoặc trong cơ thể sinh vật.</a:t>
            </a:r>
            <a:endParaRPr lang="en-US" sz="3600" dirty="0">
              <a:latin typeface="Times New Roman" panose="02020603050405020304" pitchFamily="18" charset="0"/>
              <a:cs typeface="Times New Roman" panose="02020603050405020304" pitchFamily="18" charset="0"/>
            </a:endParaRPr>
          </a:p>
          <a:p>
            <a:pPr>
              <a:lnSpc>
                <a:spcPct val="150000"/>
              </a:lnSpc>
            </a:pPr>
            <a:r>
              <a:rPr lang="vi-VN" sz="3600" dirty="0">
                <a:latin typeface="Times New Roman" panose="02020603050405020304" pitchFamily="18" charset="0"/>
                <a:cs typeface="Times New Roman" panose="02020603050405020304" pitchFamily="18" charset="0"/>
              </a:rPr>
              <a:t>- Đại diện: </a:t>
            </a:r>
            <a:r>
              <a:rPr lang="vi-VN" sz="3600" dirty="0" smtClean="0">
                <a:latin typeface="Times New Roman" panose="02020603050405020304" pitchFamily="18" charset="0"/>
                <a:cs typeface="Times New Roman" panose="02020603050405020304" pitchFamily="18" charset="0"/>
              </a:rPr>
              <a:t>Sán bã trầu, sán </a:t>
            </a:r>
            <a:r>
              <a:rPr lang="vi-VN" sz="3600" dirty="0">
                <a:latin typeface="Times New Roman" panose="02020603050405020304" pitchFamily="18" charset="0"/>
                <a:cs typeface="Times New Roman" panose="02020603050405020304" pitchFamily="18" charset="0"/>
              </a:rPr>
              <a:t>lá gan, giun đũa, giun </a:t>
            </a:r>
            <a:r>
              <a:rPr lang="vi-VN" sz="3600" dirty="0" smtClean="0">
                <a:latin typeface="Times New Roman" panose="02020603050405020304" pitchFamily="18" charset="0"/>
                <a:cs typeface="Times New Roman" panose="02020603050405020304" pitchFamily="18" charset="0"/>
              </a:rPr>
              <a:t>đất, giun kim, đỉa, rươi,...</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6852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20173" y="51578"/>
            <a:ext cx="3971827" cy="2590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6" y="524694"/>
            <a:ext cx="4327394" cy="211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38911" y="343253"/>
            <a:ext cx="4153616" cy="2298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 xmlns:a16="http://schemas.microsoft.com/office/drawing/2014/main" id="{9DE837F3-581A-4AB7-9962-4C703B233DBD}"/>
              </a:ext>
            </a:extLst>
          </p:cNvPr>
          <p:cNvSpPr txBox="1"/>
          <p:nvPr/>
        </p:nvSpPr>
        <p:spPr>
          <a:xfrm>
            <a:off x="72119" y="3374705"/>
            <a:ext cx="11887200" cy="1384995"/>
          </a:xfrm>
          <a:prstGeom prst="rect">
            <a:avLst/>
          </a:prstGeom>
          <a:solidFill>
            <a:srgbClr val="FFFFCC"/>
          </a:solidFill>
          <a:ln>
            <a:solidFill>
              <a:schemeClr val="tx1"/>
            </a:solidFill>
          </a:ln>
        </p:spPr>
        <p:txBody>
          <a:bodyPr wrap="square">
            <a:spAutoFit/>
          </a:bodyPr>
          <a:lstStyle/>
          <a:p>
            <a:pPr marL="0" marR="0">
              <a:spcBef>
                <a:spcPts val="0"/>
              </a:spcBef>
              <a:spcAft>
                <a:spcPts val="0"/>
              </a:spcAft>
            </a:pPr>
            <a:r>
              <a:rPr lang="en-US" sz="2800" dirty="0" err="1">
                <a:solidFill>
                  <a:srgbClr val="0070C0"/>
                </a:solidFill>
                <a:effectLst/>
                <a:latin typeface="Times New Roman" panose="02020603050405020304" pitchFamily="18" charset="0"/>
                <a:ea typeface="Liberation Mono"/>
                <a:cs typeface="Liberation Mono"/>
              </a:rPr>
              <a:t>Em</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hãy</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kể</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tên</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những</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đại</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diện</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thuộc</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nhóm</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Thân</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mềm</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thường</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được</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sử</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dụng</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làm</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thực</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phẩm</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Những</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đại</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diện</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nào</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có</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trong</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hình</a:t>
            </a:r>
            <a:r>
              <a:rPr lang="en-US" sz="2800" dirty="0">
                <a:solidFill>
                  <a:srgbClr val="0070C0"/>
                </a:solidFill>
                <a:effectLst/>
                <a:latin typeface="Times New Roman" panose="02020603050405020304" pitchFamily="18" charset="0"/>
                <a:ea typeface="Liberation Mono"/>
                <a:cs typeface="Liberation Mono"/>
              </a:rPr>
              <a:t> 31.2c?</a:t>
            </a:r>
            <a:endParaRPr lang="en-US" sz="2800" dirty="0">
              <a:solidFill>
                <a:srgbClr val="0070C0"/>
              </a:solidFill>
              <a:effectLst/>
              <a:latin typeface="Liberation Mono"/>
              <a:ea typeface="Liberation Mono"/>
              <a:cs typeface="Liberation Mono"/>
            </a:endParaRPr>
          </a:p>
          <a:p>
            <a:r>
              <a:rPr lang="en-US" sz="2800" dirty="0" err="1">
                <a:effectLst/>
                <a:latin typeface="Times New Roman" panose="02020603050405020304" pitchFamily="18" charset="0"/>
                <a:ea typeface="Liberation Mono"/>
                <a:cs typeface="Liberation Mono"/>
              </a:rPr>
              <a:t>Các</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đại</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diện</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thuộc</a:t>
            </a:r>
            <a:r>
              <a:rPr lang="en-US" sz="2800" dirty="0">
                <a:effectLst/>
                <a:latin typeface="Times New Roman" panose="02020603050405020304" pitchFamily="18" charset="0"/>
                <a:ea typeface="Liberation Mono"/>
                <a:cs typeface="Liberation Mono"/>
              </a:rPr>
              <a:t> </a:t>
            </a:r>
            <a:r>
              <a:rPr lang="en-US" sz="2800" dirty="0" err="1">
                <a:latin typeface="Times New Roman" panose="02020603050405020304" pitchFamily="18" charset="0"/>
                <a:ea typeface="Liberation Mono"/>
                <a:cs typeface="Liberation Mono"/>
              </a:rPr>
              <a:t>nhóm</a:t>
            </a:r>
            <a:r>
              <a:rPr lang="en-US" sz="2800" dirty="0">
                <a:latin typeface="Times New Roman" panose="02020603050405020304" pitchFamily="18" charset="0"/>
                <a:ea typeface="Liberation Mono"/>
                <a:cs typeface="Liberation Mono"/>
              </a:rPr>
              <a:t> </a:t>
            </a:r>
            <a:r>
              <a:rPr lang="en-US" sz="2800" dirty="0" err="1">
                <a:latin typeface="Times New Roman" panose="02020603050405020304" pitchFamily="18" charset="0"/>
                <a:ea typeface="Liberation Mono"/>
                <a:cs typeface="Liberation Mono"/>
              </a:rPr>
              <a:t>Thân</a:t>
            </a:r>
            <a:r>
              <a:rPr lang="en-US" sz="2800" dirty="0">
                <a:latin typeface="Times New Roman" panose="02020603050405020304" pitchFamily="18" charset="0"/>
                <a:ea typeface="Liberation Mono"/>
                <a:cs typeface="Liberation Mono"/>
              </a:rPr>
              <a:t> </a:t>
            </a:r>
            <a:r>
              <a:rPr lang="en-US" sz="2800" dirty="0" err="1">
                <a:latin typeface="Times New Roman" panose="02020603050405020304" pitchFamily="18" charset="0"/>
                <a:ea typeface="Liberation Mono"/>
                <a:cs typeface="Liberation Mono"/>
              </a:rPr>
              <a:t>mềm</a:t>
            </a:r>
            <a:r>
              <a:rPr lang="en-US" sz="2800" dirty="0">
                <a:latin typeface="Times New Roman" panose="02020603050405020304" pitchFamily="18" charset="0"/>
                <a:ea typeface="Liberation Mono"/>
                <a:cs typeface="Liberation Mono"/>
              </a:rPr>
              <a:t> : </a:t>
            </a:r>
            <a:r>
              <a:rPr lang="en-US" sz="2800" dirty="0" err="1">
                <a:effectLst/>
                <a:latin typeface="Times New Roman" panose="02020603050405020304" pitchFamily="18" charset="0"/>
                <a:ea typeface="Liberation Mono"/>
                <a:cs typeface="Liberation Mono"/>
              </a:rPr>
              <a:t>mực</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ốc</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trai</a:t>
            </a:r>
            <a:r>
              <a:rPr lang="en-US" sz="2800" dirty="0">
                <a:effectLst/>
                <a:latin typeface="Times New Roman" panose="02020603050405020304" pitchFamily="18" charset="0"/>
                <a:ea typeface="Liberation Mono"/>
                <a:cs typeface="Liberation Mono"/>
              </a:rPr>
              <a:t>.</a:t>
            </a:r>
            <a:endParaRPr lang="en-US" sz="2800" dirty="0">
              <a:effectLst/>
              <a:latin typeface="Liberation Mono"/>
              <a:ea typeface="Liberation Mono"/>
              <a:cs typeface="Liberation Mono"/>
            </a:endParaRPr>
          </a:p>
        </p:txBody>
      </p:sp>
      <p:sp>
        <p:nvSpPr>
          <p:cNvPr id="12" name="TextBox 11">
            <a:extLst>
              <a:ext uri="{FF2B5EF4-FFF2-40B4-BE49-F238E27FC236}">
                <a16:creationId xmlns="" xmlns:a16="http://schemas.microsoft.com/office/drawing/2014/main" id="{0B8BA14E-F32F-45BB-9303-8A9B21CC584E}"/>
              </a:ext>
            </a:extLst>
          </p:cNvPr>
          <p:cNvSpPr txBox="1"/>
          <p:nvPr/>
        </p:nvSpPr>
        <p:spPr>
          <a:xfrm>
            <a:off x="72119" y="4821692"/>
            <a:ext cx="12012470" cy="1815882"/>
          </a:xfrm>
          <a:prstGeom prst="rect">
            <a:avLst/>
          </a:prstGeom>
          <a:solidFill>
            <a:srgbClr val="FFFFCC"/>
          </a:solidFill>
          <a:ln>
            <a:solidFill>
              <a:schemeClr val="tx1"/>
            </a:solidFill>
          </a:ln>
        </p:spPr>
        <p:txBody>
          <a:bodyPr wrap="square">
            <a:spAutoFit/>
          </a:bodyPr>
          <a:lstStyle/>
          <a:p>
            <a:pPr marL="0" marR="0">
              <a:spcBef>
                <a:spcPts val="0"/>
              </a:spcBef>
              <a:spcAft>
                <a:spcPts val="0"/>
              </a:spcAft>
            </a:pPr>
            <a:r>
              <a:rPr lang="en-US" sz="2800" dirty="0" err="1">
                <a:solidFill>
                  <a:srgbClr val="0070C0"/>
                </a:solidFill>
                <a:effectLst/>
                <a:latin typeface="Times New Roman" panose="02020603050405020304" pitchFamily="18" charset="0"/>
                <a:ea typeface="Liberation Mono"/>
                <a:cs typeface="Liberation Mono"/>
              </a:rPr>
              <a:t>Mô</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tả</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một</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đại</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diện</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Thân</a:t>
            </a:r>
            <a:r>
              <a:rPr lang="en-US" sz="2800" dirty="0">
                <a:solidFill>
                  <a:srgbClr val="0070C0"/>
                </a:solidFill>
                <a:effectLst/>
                <a:latin typeface="Times New Roman" panose="02020603050405020304" pitchFamily="18" charset="0"/>
                <a:ea typeface="Liberation Mono"/>
                <a:cs typeface="Liberation Mono"/>
              </a:rPr>
              <a:t> </a:t>
            </a:r>
            <a:r>
              <a:rPr lang="en-US" sz="2800" dirty="0" err="1" smtClean="0">
                <a:solidFill>
                  <a:srgbClr val="0070C0"/>
                </a:solidFill>
                <a:effectLst/>
                <a:latin typeface="Times New Roman" panose="02020603050405020304" pitchFamily="18" charset="0"/>
                <a:ea typeface="Liberation Mono"/>
                <a:cs typeface="Liberation Mono"/>
              </a:rPr>
              <a:t>mềm</a:t>
            </a:r>
            <a:r>
              <a:rPr lang="vi-VN" sz="2800" dirty="0">
                <a:solidFill>
                  <a:srgbClr val="0070C0"/>
                </a:solidFill>
                <a:latin typeface="Times New Roman" panose="02020603050405020304" pitchFamily="18" charset="0"/>
                <a:ea typeface="Liberation Mono"/>
                <a:cs typeface="Liberation Mono"/>
              </a:rPr>
              <a:t>:</a:t>
            </a:r>
            <a:endParaRPr lang="en-US" sz="2800" dirty="0">
              <a:solidFill>
                <a:srgbClr val="0070C0"/>
              </a:solidFill>
              <a:effectLst/>
              <a:latin typeface="Liberation Mono"/>
              <a:ea typeface="Liberation Mono"/>
              <a:cs typeface="Liberation Mono"/>
            </a:endParaRPr>
          </a:p>
          <a:p>
            <a:pPr marL="0" marR="0">
              <a:spcBef>
                <a:spcPts val="0"/>
              </a:spcBef>
              <a:spcAft>
                <a:spcPts val="0"/>
              </a:spcAft>
            </a:pPr>
            <a:r>
              <a:rPr lang="en-US" sz="2800" dirty="0" err="1">
                <a:effectLst/>
                <a:latin typeface="Times New Roman" panose="02020603050405020304" pitchFamily="18" charset="0"/>
                <a:ea typeface="Liberation Mono"/>
                <a:cs typeface="Liberation Mono"/>
              </a:rPr>
              <a:t>Ốc</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sên</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có</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vỏ</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ngoài</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bằng</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đá</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vôi</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hình</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xoắn</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ốc</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bò</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chậm</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chạp</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sống</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nơi</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ẩm</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ướt</a:t>
            </a:r>
            <a:r>
              <a:rPr lang="en-US" sz="2800" dirty="0">
                <a:effectLst/>
                <a:latin typeface="Times New Roman" panose="02020603050405020304" pitchFamily="18" charset="0"/>
                <a:ea typeface="Liberation Mono"/>
                <a:cs typeface="Liberation Mono"/>
              </a:rPr>
              <a:t>.</a:t>
            </a:r>
            <a:endParaRPr lang="en-US" sz="2800" dirty="0">
              <a:effectLst/>
              <a:latin typeface="Liberation Mono"/>
              <a:ea typeface="Liberation Mono"/>
              <a:cs typeface="Liberation Mono"/>
            </a:endParaRPr>
          </a:p>
          <a:p>
            <a:pPr marL="0" marR="0">
              <a:spcBef>
                <a:spcPts val="0"/>
              </a:spcBef>
              <a:spcAft>
                <a:spcPts val="0"/>
              </a:spcAft>
            </a:pPr>
            <a:r>
              <a:rPr lang="en-US" sz="2800" dirty="0" err="1">
                <a:effectLst/>
                <a:latin typeface="Times New Roman" panose="02020603050405020304" pitchFamily="18" charset="0"/>
                <a:ea typeface="Liberation Mono"/>
                <a:cs typeface="Liberation Mono"/>
              </a:rPr>
              <a:t>Mực</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không</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có</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vỏ</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bọc</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cơ</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thể</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vỏ</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cơ</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thể</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bị</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tiêu</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giảm</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bơi</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nhanh</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về</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phía</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trước</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có</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túi</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mực</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để</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tự</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vệ</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sống</a:t>
            </a:r>
            <a:r>
              <a:rPr lang="en-US" sz="2800" dirty="0">
                <a:effectLst/>
                <a:latin typeface="Times New Roman" panose="02020603050405020304" pitchFamily="18" charset="0"/>
                <a:ea typeface="Liberation Mono"/>
                <a:cs typeface="Liberation Mono"/>
              </a:rPr>
              <a:t> ở </a:t>
            </a:r>
            <a:r>
              <a:rPr lang="en-US" sz="2800" dirty="0" err="1">
                <a:effectLst/>
                <a:latin typeface="Times New Roman" panose="02020603050405020304" pitchFamily="18" charset="0"/>
                <a:ea typeface="Liberation Mono"/>
                <a:cs typeface="Liberation Mono"/>
              </a:rPr>
              <a:t>biển</a:t>
            </a:r>
            <a:r>
              <a:rPr lang="en-US" sz="2800" dirty="0">
                <a:effectLst/>
                <a:latin typeface="Times New Roman" panose="02020603050405020304" pitchFamily="18" charset="0"/>
                <a:ea typeface="Liberation Mono"/>
                <a:cs typeface="Liberation Mono"/>
              </a:rPr>
              <a:t>.</a:t>
            </a:r>
            <a:endParaRPr lang="en-US" sz="2800" dirty="0">
              <a:effectLst/>
              <a:latin typeface="Liberation Mono"/>
              <a:ea typeface="Liberation Mono"/>
              <a:cs typeface="Liberation Mono"/>
            </a:endParaRPr>
          </a:p>
        </p:txBody>
      </p:sp>
      <p:sp>
        <p:nvSpPr>
          <p:cNvPr id="2" name="TextBox 1"/>
          <p:cNvSpPr txBox="1"/>
          <p:nvPr/>
        </p:nvSpPr>
        <p:spPr>
          <a:xfrm>
            <a:off x="305262" y="2579393"/>
            <a:ext cx="3855562" cy="523220"/>
          </a:xfrm>
          <a:prstGeom prst="rect">
            <a:avLst/>
          </a:prstGeom>
          <a:noFill/>
        </p:spPr>
        <p:txBody>
          <a:bodyPr wrap="square" rtlCol="0">
            <a:spAutoFit/>
          </a:bodyPr>
          <a:lstStyle/>
          <a:p>
            <a:pPr algn="ctr"/>
            <a:r>
              <a:rPr lang="vi-VN" sz="2800" b="1" dirty="0" smtClean="0">
                <a:solidFill>
                  <a:srgbClr val="FF0000"/>
                </a:solidFill>
              </a:rPr>
              <a:t>Trai sông</a:t>
            </a:r>
            <a:endParaRPr lang="en-US" sz="2800" b="1" dirty="0">
              <a:solidFill>
                <a:srgbClr val="FF0000"/>
              </a:solidFill>
            </a:endParaRPr>
          </a:p>
        </p:txBody>
      </p:sp>
      <p:sp>
        <p:nvSpPr>
          <p:cNvPr id="8" name="TextBox 7"/>
          <p:cNvSpPr txBox="1"/>
          <p:nvPr/>
        </p:nvSpPr>
        <p:spPr>
          <a:xfrm>
            <a:off x="5673148" y="2647774"/>
            <a:ext cx="1517715" cy="523220"/>
          </a:xfrm>
          <a:prstGeom prst="rect">
            <a:avLst/>
          </a:prstGeom>
          <a:noFill/>
        </p:spPr>
        <p:txBody>
          <a:bodyPr wrap="square" rtlCol="0">
            <a:spAutoFit/>
          </a:bodyPr>
          <a:lstStyle/>
          <a:p>
            <a:pPr algn="ctr"/>
            <a:r>
              <a:rPr lang="vi-VN" sz="2800" b="1" dirty="0" smtClean="0">
                <a:solidFill>
                  <a:srgbClr val="FF0000"/>
                </a:solidFill>
              </a:rPr>
              <a:t>Ốc sên</a:t>
            </a:r>
            <a:endParaRPr lang="en-US" sz="2800" b="1" dirty="0">
              <a:solidFill>
                <a:srgbClr val="FF0000"/>
              </a:solidFill>
            </a:endParaRPr>
          </a:p>
        </p:txBody>
      </p:sp>
      <p:sp>
        <p:nvSpPr>
          <p:cNvPr id="9" name="TextBox 8"/>
          <p:cNvSpPr txBox="1"/>
          <p:nvPr/>
        </p:nvSpPr>
        <p:spPr>
          <a:xfrm>
            <a:off x="10215512" y="2707411"/>
            <a:ext cx="1517715" cy="461665"/>
          </a:xfrm>
          <a:prstGeom prst="rect">
            <a:avLst/>
          </a:prstGeom>
          <a:noFill/>
        </p:spPr>
        <p:txBody>
          <a:bodyPr wrap="square" rtlCol="0">
            <a:spAutoFit/>
          </a:bodyPr>
          <a:lstStyle/>
          <a:p>
            <a:r>
              <a:rPr lang="vi-VN" sz="2400" b="1" dirty="0" smtClean="0">
                <a:solidFill>
                  <a:srgbClr val="FF0000"/>
                </a:solidFill>
              </a:rPr>
              <a:t>Mực ống</a:t>
            </a:r>
            <a:endParaRPr lang="en-US" sz="2400" b="1" dirty="0">
              <a:solidFill>
                <a:srgbClr val="FF0000"/>
              </a:solidFill>
            </a:endParaRPr>
          </a:p>
        </p:txBody>
      </p:sp>
      <p:sp>
        <p:nvSpPr>
          <p:cNvPr id="3" name="Rectangle 2"/>
          <p:cNvSpPr/>
          <p:nvPr/>
        </p:nvSpPr>
        <p:spPr>
          <a:xfrm>
            <a:off x="67739" y="64270"/>
            <a:ext cx="2964209" cy="523220"/>
          </a:xfrm>
          <a:prstGeom prst="rect">
            <a:avLst/>
          </a:prstGeom>
          <a:solidFill>
            <a:srgbClr val="FFFF00"/>
          </a:solidFill>
        </p:spPr>
        <p:txBody>
          <a:bodyPr wrap="none">
            <a:spAutoFit/>
          </a:bodyPr>
          <a:lstStyle/>
          <a:p>
            <a:r>
              <a:rPr lang="vi-VN" sz="2800" b="1" dirty="0" err="1" smtClean="0">
                <a:latin typeface="Times New Roman" panose="02020603050405020304" pitchFamily="18" charset="0"/>
                <a:ea typeface="Liberation Mono"/>
                <a:cs typeface="Liberation Mono"/>
              </a:rPr>
              <a:t>N</a:t>
            </a:r>
            <a:r>
              <a:rPr lang="en-US" sz="2800" b="1" dirty="0" err="1" smtClean="0">
                <a:latin typeface="Times New Roman" panose="02020603050405020304" pitchFamily="18" charset="0"/>
                <a:ea typeface="Liberation Mono"/>
                <a:cs typeface="Liberation Mono"/>
              </a:rPr>
              <a:t>hóm</a:t>
            </a:r>
            <a:r>
              <a:rPr lang="en-US" sz="2800" b="1" dirty="0" smtClean="0">
                <a:latin typeface="Times New Roman" panose="02020603050405020304" pitchFamily="18" charset="0"/>
                <a:ea typeface="Liberation Mono"/>
                <a:cs typeface="Liberation Mono"/>
              </a:rPr>
              <a:t> </a:t>
            </a:r>
            <a:r>
              <a:rPr lang="en-US" sz="2800" b="1" dirty="0" err="1">
                <a:latin typeface="Times New Roman" panose="02020603050405020304" pitchFamily="18" charset="0"/>
                <a:ea typeface="Liberation Mono"/>
                <a:cs typeface="Liberation Mono"/>
              </a:rPr>
              <a:t>Thân</a:t>
            </a:r>
            <a:r>
              <a:rPr lang="en-US" sz="2800" b="1" dirty="0">
                <a:latin typeface="Times New Roman" panose="02020603050405020304" pitchFamily="18" charset="0"/>
                <a:ea typeface="Liberation Mono"/>
                <a:cs typeface="Liberation Mono"/>
              </a:rPr>
              <a:t> </a:t>
            </a:r>
            <a:r>
              <a:rPr lang="en-US" sz="2800" b="1" dirty="0" err="1">
                <a:latin typeface="Times New Roman" panose="02020603050405020304" pitchFamily="18" charset="0"/>
                <a:ea typeface="Liberation Mono"/>
                <a:cs typeface="Liberation Mono"/>
              </a:rPr>
              <a:t>mềm</a:t>
            </a:r>
            <a:r>
              <a:rPr lang="en-US" sz="2800" b="1" dirty="0">
                <a:latin typeface="Times New Roman" panose="02020603050405020304" pitchFamily="18" charset="0"/>
                <a:ea typeface="Liberation Mono"/>
                <a:cs typeface="Liberation Mono"/>
              </a:rPr>
              <a:t> </a:t>
            </a:r>
            <a:endParaRPr lang="en-US" sz="2800" b="1" dirty="0"/>
          </a:p>
        </p:txBody>
      </p:sp>
    </p:spTree>
    <p:extLst>
      <p:ext uri="{BB962C8B-B14F-4D97-AF65-F5344CB8AC3E}">
        <p14:creationId xmlns:p14="http://schemas.microsoft.com/office/powerpoint/2010/main" val="17901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2"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68343" y="0"/>
            <a:ext cx="4154015" cy="31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 y="0"/>
            <a:ext cx="7563394" cy="31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37" y="3331028"/>
            <a:ext cx="5395913" cy="352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5947959" y="3384379"/>
            <a:ext cx="6096000" cy="3323987"/>
          </a:xfrm>
          <a:prstGeom prst="rect">
            <a:avLst/>
          </a:prstGeom>
          <a:solidFill>
            <a:schemeClr val="accent6">
              <a:lumMod val="40000"/>
              <a:lumOff val="60000"/>
            </a:schemeClr>
          </a:solidFill>
          <a:ln>
            <a:solidFill>
              <a:schemeClr val="tx1"/>
            </a:solidFill>
          </a:ln>
        </p:spPr>
        <p:txBody>
          <a:bodyPr>
            <a:spAutoFit/>
          </a:bodyPr>
          <a:lstStyle/>
          <a:p>
            <a:pPr marL="0" marR="0" lvl="0" indent="0" algn="just" defTabSz="914400" rtl="0" eaLnBrk="1" fontAlgn="auto" latinLnBrk="0" hangingPunct="1">
              <a:lnSpc>
                <a:spcPct val="105000"/>
              </a:lnSpc>
              <a:spcBef>
                <a:spcPts val="600"/>
              </a:spcBef>
              <a:spcAft>
                <a:spcPts val="600"/>
              </a:spcAft>
              <a:buClrTx/>
              <a:buSzTx/>
              <a:buFontTx/>
              <a:buNone/>
              <a:tabLst/>
              <a:defRPr/>
            </a:pPr>
            <a:r>
              <a:rPr kumimoji="0" lang="vi-VN" sz="2800" b="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Cơ thể mềm.</a:t>
            </a:r>
            <a:endParaRPr kumimoji="0" lang="en-US" sz="2800" b="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0" algn="just" defTabSz="914400" rtl="0" eaLnBrk="1" fontAlgn="auto" latinLnBrk="0" hangingPunct="1">
              <a:lnSpc>
                <a:spcPct val="105000"/>
              </a:lnSpc>
              <a:spcBef>
                <a:spcPts val="600"/>
              </a:spcBef>
              <a:spcAft>
                <a:spcPts val="600"/>
              </a:spcAft>
              <a:buClrTx/>
              <a:buSzTx/>
              <a:buFontTx/>
              <a:buNone/>
              <a:tabLst/>
              <a:defRPr/>
            </a:pPr>
            <a:r>
              <a:rPr kumimoji="0" lang="vi-VN" sz="2800" b="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Không phân đốt.</a:t>
            </a:r>
            <a:endParaRPr kumimoji="0" lang="en-US" sz="2800" b="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0" algn="just" defTabSz="914400" rtl="0" eaLnBrk="1" fontAlgn="auto" latinLnBrk="0" hangingPunct="1">
              <a:lnSpc>
                <a:spcPct val="105000"/>
              </a:lnSpc>
              <a:spcBef>
                <a:spcPts val="600"/>
              </a:spcBef>
              <a:spcAft>
                <a:spcPts val="600"/>
              </a:spcAft>
              <a:buClrTx/>
              <a:buSzTx/>
              <a:buFontTx/>
              <a:buNone/>
              <a:tabLst/>
              <a:defRPr/>
            </a:pPr>
            <a:r>
              <a:rPr kumimoji="0" lang="vi-VN" sz="2800" b="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Có vỏ đá vôi bao bọc.</a:t>
            </a:r>
            <a:endParaRPr kumimoji="0" lang="en-US" sz="2800" b="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0" algn="just" defTabSz="914400" rtl="0" eaLnBrk="1" fontAlgn="auto" latinLnBrk="0" hangingPunct="1">
              <a:lnSpc>
                <a:spcPct val="105000"/>
              </a:lnSpc>
              <a:spcBef>
                <a:spcPts val="600"/>
              </a:spcBef>
              <a:spcAft>
                <a:spcPts val="600"/>
              </a:spcAft>
              <a:buClrTx/>
              <a:buSzTx/>
              <a:buFontTx/>
              <a:buNone/>
              <a:tabLst/>
              <a:defRPr/>
            </a:pPr>
            <a:r>
              <a:rPr kumimoji="0" lang="vi-VN" sz="2800" b="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Đa dạng về số lượng loài, hình dạng, kích thước, môi trường sống.</a:t>
            </a:r>
            <a:endParaRPr kumimoji="0" lang="en-US" sz="2800" b="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Đại diện: Trai, ốc, mực, hến, sò..</a:t>
            </a:r>
            <a:endParaRPr kumimoji="0" lang="en-US" sz="2800" b="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3436785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31241" y="339522"/>
            <a:ext cx="9700536" cy="5955476"/>
          </a:xfrm>
          <a:prstGeom prst="rect">
            <a:avLst/>
          </a:prstGeom>
          <a:solidFill>
            <a:schemeClr val="accent1">
              <a:lumMod val="20000"/>
              <a:lumOff val="80000"/>
            </a:schemeClr>
          </a:solidFill>
          <a:ln>
            <a:solidFill>
              <a:schemeClr val="tx1"/>
            </a:solidFill>
          </a:ln>
        </p:spPr>
        <p:txBody>
          <a:bodyPr wrap="square">
            <a:spAutoFit/>
          </a:bodyPr>
          <a:lstStyle/>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vi-VN" sz="3200" b="1"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mn-cs"/>
              </a:rPr>
              <a:t>*</a:t>
            </a:r>
            <a:r>
              <a:rPr kumimoji="0" lang="vi-VN" sz="3200" b="1" u="none" strike="noStrike" kern="1200" cap="none" spc="0" normalizeH="0" noProof="0" dirty="0" smtClean="0">
                <a:ln>
                  <a:noFill/>
                </a:ln>
                <a:solidFill>
                  <a:srgbClr val="000000"/>
                </a:solidFill>
                <a:effectLst/>
                <a:uLnTx/>
                <a:uFillTx/>
                <a:latin typeface="Times New Roman" panose="02020603050405020304" pitchFamily="18" charset="0"/>
                <a:ea typeface="Calibri" panose="020F0502020204030204" pitchFamily="34" charset="0"/>
                <a:cs typeface="+mn-cs"/>
              </a:rPr>
              <a:t> THÂN MỀM:</a:t>
            </a:r>
            <a:endParaRPr kumimoji="0" lang="vi-VN" sz="3200" b="1"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vi-VN" sz="3200" b="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vi-VN" sz="3200" b="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Cơ thể mềm.</a:t>
            </a:r>
            <a:endParaRPr kumimoji="0" lang="en-US" sz="3200" b="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vi-VN" sz="3200" b="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Không phân đốt.</a:t>
            </a:r>
            <a:endParaRPr kumimoji="0" lang="en-US" sz="3200" b="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457200" marR="0" lvl="0" indent="-457200" algn="just" defTabSz="914400" rtl="0" eaLnBrk="1" fontAlgn="auto" latinLnBrk="0" hangingPunct="1">
              <a:lnSpc>
                <a:spcPct val="150000"/>
              </a:lnSpc>
              <a:spcBef>
                <a:spcPts val="600"/>
              </a:spcBef>
              <a:spcAft>
                <a:spcPts val="600"/>
              </a:spcAft>
              <a:buClrTx/>
              <a:buSzTx/>
              <a:buFontTx/>
              <a:buChar char="-"/>
              <a:tabLst/>
              <a:defRPr/>
            </a:pPr>
            <a:r>
              <a:rPr kumimoji="0" lang="vi-VN" sz="3200" b="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mn-cs"/>
              </a:rPr>
              <a:t>Có </a:t>
            </a:r>
            <a:r>
              <a:rPr kumimoji="0" lang="vi-VN" sz="3200" b="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vỏ đá vôi bao </a:t>
            </a:r>
            <a:r>
              <a:rPr kumimoji="0" lang="vi-VN" sz="3200" b="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mn-cs"/>
              </a:rPr>
              <a:t>bọc</a:t>
            </a:r>
            <a:r>
              <a:rPr kumimoji="0" lang="vi-VN" sz="3200" b="0" u="none" strike="noStrike" kern="1200" cap="none" spc="0" normalizeH="0" noProof="0" dirty="0" smtClean="0">
                <a:ln>
                  <a:noFill/>
                </a:ln>
                <a:solidFill>
                  <a:srgbClr val="000000"/>
                </a:solidFill>
                <a:effectLst/>
                <a:uLnTx/>
                <a:uFillTx/>
                <a:latin typeface="Times New Roman" panose="02020603050405020304" pitchFamily="18" charset="0"/>
                <a:ea typeface="Calibri" panose="020F0502020204030204" pitchFamily="34" charset="0"/>
                <a:cs typeface="+mn-cs"/>
              </a:rPr>
              <a:t> (hai mảnh vỏ hoặc vỏ xoắn ốc)</a:t>
            </a:r>
          </a:p>
          <a:p>
            <a:pPr marL="457200" marR="0" lvl="0" indent="-457200" algn="just" defTabSz="914400" rtl="0" eaLnBrk="1" fontAlgn="auto" latinLnBrk="0" hangingPunct="1">
              <a:lnSpc>
                <a:spcPct val="150000"/>
              </a:lnSpc>
              <a:spcBef>
                <a:spcPts val="600"/>
              </a:spcBef>
              <a:spcAft>
                <a:spcPts val="600"/>
              </a:spcAft>
              <a:buClrTx/>
              <a:buSzTx/>
              <a:buFontTx/>
              <a:buChar char="-"/>
              <a:tabLst/>
              <a:defRPr/>
            </a:pPr>
            <a:r>
              <a:rPr lang="vi-VN" sz="3200" baseline="0" dirty="0" smtClean="0">
                <a:solidFill>
                  <a:srgbClr val="000000"/>
                </a:solidFill>
                <a:latin typeface="Times New Roman" panose="02020603050405020304" pitchFamily="18" charset="0"/>
                <a:ea typeface="Calibri" panose="020F0502020204030204" pitchFamily="34" charset="0"/>
              </a:rPr>
              <a:t>Có</a:t>
            </a:r>
            <a:r>
              <a:rPr lang="vi-VN" sz="3200" dirty="0" smtClean="0">
                <a:solidFill>
                  <a:srgbClr val="000000"/>
                </a:solidFill>
                <a:latin typeface="Times New Roman" panose="02020603050405020304" pitchFamily="18" charset="0"/>
                <a:ea typeface="Calibri" panose="020F0502020204030204" pitchFamily="34" charset="0"/>
              </a:rPr>
              <a:t> số lượng loài lớn, khác nhau về hình dạng, kích thước và môi trường sống. </a:t>
            </a:r>
            <a:endParaRPr kumimoji="0" lang="en-US" sz="3200" b="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vi-VN" sz="3200" b="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Đại diện: Trai, ốc, mực, hến, sò..</a:t>
            </a:r>
            <a:endParaRPr kumimoji="0" lang="en-US" sz="3200" b="0" u="none" strike="noStrike" kern="1200" cap="none" spc="0" normalizeH="0" baseline="0" noProof="0" dirty="0">
              <a:ln>
                <a:noFill/>
              </a:ln>
              <a:solidFill>
                <a:prstClr val="black"/>
              </a:solidFill>
              <a:effectLst/>
              <a:uLnTx/>
              <a:uFillTx/>
              <a:latin typeface="Trebuchet MS" panose="020B0603020202020204"/>
              <a:cs typeface="+mn-cs"/>
            </a:endParaRPr>
          </a:p>
        </p:txBody>
      </p:sp>
    </p:spTree>
    <p:extLst>
      <p:ext uri="{BB962C8B-B14F-4D97-AF65-F5344CB8AC3E}">
        <p14:creationId xmlns:p14="http://schemas.microsoft.com/office/powerpoint/2010/main" val="31675272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4" descr="Tom su"/>
          <p:cNvPicPr>
            <a:picLocks noChangeAspect="1" noChangeArrowheads="1"/>
          </p:cNvPicPr>
          <p:nvPr/>
        </p:nvPicPr>
        <p:blipFill>
          <a:blip r:embed="rId2" cstate="print">
            <a:extLst>
              <a:ext uri="{28A0092B-C50C-407E-A947-70E740481C1C}">
                <a14:useLocalDpi xmlns:a14="http://schemas.microsoft.com/office/drawing/2010/main" val="0"/>
              </a:ext>
            </a:extLst>
          </a:blip>
          <a:srcRect t="4715" r="15826"/>
          <a:stretch>
            <a:fillRect/>
          </a:stretch>
        </p:blipFill>
        <p:spPr bwMode="auto">
          <a:xfrm>
            <a:off x="4081218" y="313319"/>
            <a:ext cx="3200393" cy="207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l="24959" t="29733" r="25119" b="29062"/>
          <a:stretch>
            <a:fillRect/>
          </a:stretch>
        </p:blipFill>
        <p:spPr bwMode="auto">
          <a:xfrm>
            <a:off x="8556174" y="245464"/>
            <a:ext cx="3148150" cy="2142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ANd9GcQGuH0sEyIqbNbLy5ooSPDh1SwzgMCRHpQOvCDss_tkx2j6pl5XjQ"/>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39" y="4702787"/>
            <a:ext cx="2971800" cy="2142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70524" y="4645037"/>
            <a:ext cx="3733800" cy="283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bo-ca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40930" y="4702787"/>
            <a:ext cx="3200394" cy="21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20071226ConCua">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6617" y="216589"/>
            <a:ext cx="3093717" cy="2142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 xmlns:a16="http://schemas.microsoft.com/office/drawing/2014/main" id="{B8D7ABF7-53A3-4828-BC1E-702B5A09DEC9}"/>
              </a:ext>
            </a:extLst>
          </p:cNvPr>
          <p:cNvSpPr txBox="1"/>
          <p:nvPr/>
        </p:nvSpPr>
        <p:spPr>
          <a:xfrm>
            <a:off x="43539" y="2565152"/>
            <a:ext cx="11997664" cy="1815882"/>
          </a:xfrm>
          <a:prstGeom prst="rect">
            <a:avLst/>
          </a:prstGeom>
          <a:solidFill>
            <a:srgbClr val="FFFFCC"/>
          </a:solidFill>
          <a:ln>
            <a:solidFill>
              <a:schemeClr val="tx1"/>
            </a:solidFill>
          </a:ln>
        </p:spPr>
        <p:txBody>
          <a:bodyPr wrap="square">
            <a:spAutoFit/>
          </a:bodyPr>
          <a:lstStyle/>
          <a:p>
            <a:pPr marL="0" marR="0">
              <a:spcBef>
                <a:spcPts val="0"/>
              </a:spcBef>
              <a:spcAft>
                <a:spcPts val="0"/>
              </a:spcAft>
            </a:pPr>
            <a:r>
              <a:rPr lang="en-US" sz="2800" dirty="0" err="1">
                <a:solidFill>
                  <a:srgbClr val="0070C0"/>
                </a:solidFill>
                <a:effectLst/>
                <a:latin typeface="Times New Roman" panose="02020603050405020304" pitchFamily="18" charset="0"/>
                <a:ea typeface="Liberation Mono"/>
                <a:cs typeface="Liberation Mono"/>
              </a:rPr>
              <a:t>Kể</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tên</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các</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đại</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diện</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thuộc</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nhóm</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Chân</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khớp</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dựa</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vào</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các</a:t>
            </a:r>
            <a:r>
              <a:rPr lang="en-US" sz="2800" dirty="0">
                <a:solidFill>
                  <a:srgbClr val="0070C0"/>
                </a:solidFill>
                <a:effectLst/>
                <a:latin typeface="Times New Roman" panose="02020603050405020304" pitchFamily="18" charset="0"/>
                <a:ea typeface="Liberation Mono"/>
                <a:cs typeface="Liberation Mono"/>
              </a:rPr>
              <a:t> </a:t>
            </a:r>
            <a:r>
              <a:rPr lang="en-US" sz="2800" dirty="0" err="1">
                <a:solidFill>
                  <a:srgbClr val="0070C0"/>
                </a:solidFill>
                <a:effectLst/>
                <a:latin typeface="Times New Roman" panose="02020603050405020304" pitchFamily="18" charset="0"/>
                <a:ea typeface="Liberation Mono"/>
                <a:cs typeface="Liberation Mono"/>
              </a:rPr>
              <a:t>gợi</a:t>
            </a:r>
            <a:r>
              <a:rPr lang="en-US" sz="2800" dirty="0">
                <a:solidFill>
                  <a:srgbClr val="0070C0"/>
                </a:solidFill>
                <a:effectLst/>
                <a:latin typeface="Times New Roman" panose="02020603050405020304" pitchFamily="18" charset="0"/>
                <a:ea typeface="Liberation Mono"/>
                <a:cs typeface="Liberation Mono"/>
              </a:rPr>
              <a:t> ý ở </a:t>
            </a:r>
            <a:r>
              <a:rPr lang="en-US" sz="2800" dirty="0" err="1">
                <a:solidFill>
                  <a:srgbClr val="0070C0"/>
                </a:solidFill>
                <a:effectLst/>
                <a:latin typeface="Times New Roman" panose="02020603050405020304" pitchFamily="18" charset="0"/>
                <a:ea typeface="Liberation Mono"/>
                <a:cs typeface="Liberation Mono"/>
              </a:rPr>
              <a:t>hình</a:t>
            </a:r>
            <a:r>
              <a:rPr lang="en-US" sz="2800" dirty="0">
                <a:solidFill>
                  <a:srgbClr val="0070C0"/>
                </a:solidFill>
                <a:effectLst/>
                <a:latin typeface="Times New Roman" panose="02020603050405020304" pitchFamily="18" charset="0"/>
                <a:ea typeface="Liberation Mono"/>
                <a:cs typeface="Liberation Mono"/>
              </a:rPr>
              <a:t> 31.2d.</a:t>
            </a:r>
            <a:endParaRPr lang="en-US" sz="2800" dirty="0">
              <a:solidFill>
                <a:srgbClr val="0070C0"/>
              </a:solidFill>
              <a:effectLst/>
              <a:latin typeface="Liberation Mono"/>
              <a:ea typeface="Liberation Mono"/>
              <a:cs typeface="Liberation Mono"/>
            </a:endParaRPr>
          </a:p>
          <a:p>
            <a:pPr marL="0" marR="0">
              <a:spcBef>
                <a:spcPts val="0"/>
              </a:spcBef>
              <a:spcAft>
                <a:spcPts val="0"/>
              </a:spcAft>
            </a:pPr>
            <a:r>
              <a:rPr lang="en-US" sz="2800" dirty="0" err="1" smtClean="0">
                <a:effectLst/>
                <a:latin typeface="Times New Roman" panose="02020603050405020304" pitchFamily="18" charset="0"/>
                <a:ea typeface="Liberation Mono"/>
                <a:cs typeface="Liberation Mono"/>
              </a:rPr>
              <a:t>Các</a:t>
            </a:r>
            <a:r>
              <a:rPr lang="en-US" sz="2800" dirty="0" smtClean="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đại</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diện</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thuộc</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nhóm</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Chân</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khớp</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nhện</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rết</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cua</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tôm</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châu</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chấu</a:t>
            </a:r>
            <a:r>
              <a:rPr lang="en-US" sz="2800" dirty="0">
                <a:effectLst/>
                <a:latin typeface="Times New Roman" panose="02020603050405020304" pitchFamily="18" charset="0"/>
                <a:ea typeface="Liberation Mono"/>
                <a:cs typeface="Liberation Mono"/>
              </a:rPr>
              <a:t>. </a:t>
            </a:r>
            <a:endParaRPr lang="vi-VN" sz="2800" dirty="0" smtClean="0">
              <a:effectLst/>
              <a:latin typeface="Times New Roman" panose="02020603050405020304" pitchFamily="18" charset="0"/>
              <a:ea typeface="Liberation Mono"/>
              <a:cs typeface="Liberation Mono"/>
            </a:endParaRPr>
          </a:p>
          <a:p>
            <a:pPr marL="0" marR="0">
              <a:spcBef>
                <a:spcPts val="0"/>
              </a:spcBef>
              <a:spcAft>
                <a:spcPts val="0"/>
              </a:spcAft>
            </a:pPr>
            <a:r>
              <a:rPr lang="en-US" sz="2800" dirty="0" err="1" smtClean="0">
                <a:effectLst/>
                <a:latin typeface="Times New Roman" panose="02020603050405020304" pitchFamily="18" charset="0"/>
                <a:ea typeface="Liberation Mono"/>
                <a:cs typeface="Liberation Mono"/>
              </a:rPr>
              <a:t>Điểm</a:t>
            </a:r>
            <a:r>
              <a:rPr lang="en-US" sz="2800" dirty="0" smtClean="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khác</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biệt</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lớn</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nhất</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của</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nhóm</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Chân</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khớp</a:t>
            </a:r>
            <a:r>
              <a:rPr lang="en-US" sz="2800" dirty="0">
                <a:effectLst/>
                <a:latin typeface="Times New Roman" panose="02020603050405020304" pitchFamily="18" charset="0"/>
                <a:ea typeface="Liberation Mono"/>
                <a:cs typeface="Liberation Mono"/>
              </a:rPr>
              <a:t> so </a:t>
            </a:r>
            <a:r>
              <a:rPr lang="en-US" sz="2800" dirty="0" err="1">
                <a:effectLst/>
                <a:latin typeface="Times New Roman" panose="02020603050405020304" pitchFamily="18" charset="0"/>
                <a:ea typeface="Liberation Mono"/>
                <a:cs typeface="Liberation Mono"/>
              </a:rPr>
              <a:t>với</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các</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nhóm</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Thân</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mềm</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Giun</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Ruột</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khoang</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là</a:t>
            </a:r>
            <a:r>
              <a:rPr lang="en-US" sz="2800" dirty="0">
                <a:effectLst/>
                <a:latin typeface="Times New Roman" panose="02020603050405020304" pitchFamily="18" charset="0"/>
                <a:ea typeface="Liberation Mono"/>
                <a:cs typeface="Liberation Mono"/>
              </a:rPr>
              <a:t> </a:t>
            </a:r>
            <a:r>
              <a:rPr lang="en-US" sz="2800" b="1" dirty="0">
                <a:solidFill>
                  <a:srgbClr val="FF0000"/>
                </a:solidFill>
                <a:effectLst/>
                <a:latin typeface="Times New Roman" panose="02020603050405020304" pitchFamily="18" charset="0"/>
                <a:ea typeface="Liberation Mono"/>
                <a:cs typeface="Liberation Mono"/>
              </a:rPr>
              <a:t>có </a:t>
            </a:r>
            <a:r>
              <a:rPr lang="en-US" sz="2800" b="1" dirty="0" err="1">
                <a:solidFill>
                  <a:srgbClr val="FF0000"/>
                </a:solidFill>
                <a:effectLst/>
                <a:latin typeface="Times New Roman" panose="02020603050405020304" pitchFamily="18" charset="0"/>
                <a:ea typeface="Liberation Mono"/>
                <a:cs typeface="Liberation Mono"/>
              </a:rPr>
              <a:t>bộ</a:t>
            </a:r>
            <a:r>
              <a:rPr lang="en-US" sz="2800" b="1" dirty="0">
                <a:solidFill>
                  <a:srgbClr val="FF0000"/>
                </a:solidFill>
                <a:effectLst/>
                <a:latin typeface="Times New Roman" panose="02020603050405020304" pitchFamily="18" charset="0"/>
                <a:ea typeface="Liberation Mono"/>
                <a:cs typeface="Liberation Mono"/>
              </a:rPr>
              <a:t> </a:t>
            </a:r>
            <a:r>
              <a:rPr lang="en-US" sz="2800" b="1" dirty="0" err="1">
                <a:solidFill>
                  <a:srgbClr val="FF0000"/>
                </a:solidFill>
                <a:effectLst/>
                <a:latin typeface="Times New Roman" panose="02020603050405020304" pitchFamily="18" charset="0"/>
                <a:ea typeface="Liberation Mono"/>
                <a:cs typeface="Liberation Mono"/>
              </a:rPr>
              <a:t>xương</a:t>
            </a:r>
            <a:r>
              <a:rPr lang="en-US" sz="2800" b="1" dirty="0">
                <a:solidFill>
                  <a:srgbClr val="FF0000"/>
                </a:solidFill>
                <a:effectLst/>
                <a:latin typeface="Times New Roman" panose="02020603050405020304" pitchFamily="18" charset="0"/>
                <a:ea typeface="Liberation Mono"/>
                <a:cs typeface="Liberation Mono"/>
              </a:rPr>
              <a:t> </a:t>
            </a:r>
            <a:r>
              <a:rPr lang="en-US" sz="2800" b="1" dirty="0" err="1">
                <a:solidFill>
                  <a:srgbClr val="FF0000"/>
                </a:solidFill>
                <a:effectLst/>
                <a:latin typeface="Times New Roman" panose="02020603050405020304" pitchFamily="18" charset="0"/>
                <a:ea typeface="Liberation Mono"/>
                <a:cs typeface="Liberation Mono"/>
              </a:rPr>
              <a:t>ngoài</a:t>
            </a:r>
            <a:r>
              <a:rPr lang="en-US" sz="2800" b="1" dirty="0">
                <a:solidFill>
                  <a:srgbClr val="FF0000"/>
                </a:solidFill>
                <a:effectLst/>
                <a:latin typeface="Times New Roman" panose="02020603050405020304" pitchFamily="18" charset="0"/>
                <a:ea typeface="Liberation Mono"/>
                <a:cs typeface="Liberation Mono"/>
              </a:rPr>
              <a:t> </a:t>
            </a:r>
            <a:r>
              <a:rPr lang="en-US" sz="2800" b="1" dirty="0" err="1">
                <a:solidFill>
                  <a:srgbClr val="FF0000"/>
                </a:solidFill>
                <a:effectLst/>
                <a:latin typeface="Times New Roman" panose="02020603050405020304" pitchFamily="18" charset="0"/>
                <a:ea typeface="Liberation Mono"/>
                <a:cs typeface="Liberation Mono"/>
              </a:rPr>
              <a:t>bằng</a:t>
            </a:r>
            <a:r>
              <a:rPr lang="en-US" sz="2800" b="1" dirty="0">
                <a:solidFill>
                  <a:srgbClr val="FF0000"/>
                </a:solidFill>
                <a:effectLst/>
                <a:latin typeface="Times New Roman" panose="02020603050405020304" pitchFamily="18" charset="0"/>
                <a:ea typeface="Liberation Mono"/>
                <a:cs typeface="Liberation Mono"/>
              </a:rPr>
              <a:t> </a:t>
            </a:r>
            <a:r>
              <a:rPr lang="vi-VN" sz="2800" b="1" dirty="0" smtClean="0">
                <a:solidFill>
                  <a:srgbClr val="FF0000"/>
                </a:solidFill>
                <a:latin typeface="Times New Roman" panose="02020603050405020304" pitchFamily="18" charset="0"/>
                <a:ea typeface="Liberation Mono"/>
                <a:cs typeface="Liberation Mono"/>
              </a:rPr>
              <a:t>ch</a:t>
            </a:r>
            <a:r>
              <a:rPr lang="en-US" sz="2800" b="1" dirty="0" err="1" smtClean="0">
                <a:solidFill>
                  <a:srgbClr val="FF0000"/>
                </a:solidFill>
                <a:effectLst/>
                <a:latin typeface="Times New Roman" panose="02020603050405020304" pitchFamily="18" charset="0"/>
                <a:ea typeface="Liberation Mono"/>
                <a:cs typeface="Liberation Mono"/>
              </a:rPr>
              <a:t>itin</a:t>
            </a:r>
            <a:r>
              <a:rPr lang="en-US" sz="2800" b="1" dirty="0" smtClean="0">
                <a:solidFill>
                  <a:srgbClr val="FF0000"/>
                </a:solidFill>
                <a:effectLst/>
                <a:latin typeface="Times New Roman" panose="02020603050405020304" pitchFamily="18" charset="0"/>
                <a:ea typeface="Liberation Mono"/>
                <a:cs typeface="Liberation Mono"/>
              </a:rPr>
              <a:t> </a:t>
            </a:r>
            <a:r>
              <a:rPr lang="en-US" sz="2800" b="1" dirty="0" err="1">
                <a:solidFill>
                  <a:srgbClr val="FF0000"/>
                </a:solidFill>
                <a:effectLst/>
                <a:latin typeface="Times New Roman" panose="02020603050405020304" pitchFamily="18" charset="0"/>
                <a:ea typeface="Liberation Mono"/>
                <a:cs typeface="Liberation Mono"/>
              </a:rPr>
              <a:t>để</a:t>
            </a:r>
            <a:r>
              <a:rPr lang="en-US" sz="2800" b="1" dirty="0">
                <a:solidFill>
                  <a:srgbClr val="FF0000"/>
                </a:solidFill>
                <a:effectLst/>
                <a:latin typeface="Times New Roman" panose="02020603050405020304" pitchFamily="18" charset="0"/>
                <a:ea typeface="Liberation Mono"/>
                <a:cs typeface="Liberation Mono"/>
              </a:rPr>
              <a:t> </a:t>
            </a:r>
            <a:r>
              <a:rPr lang="en-US" sz="2800" b="1" dirty="0" err="1">
                <a:solidFill>
                  <a:srgbClr val="FF0000"/>
                </a:solidFill>
                <a:effectLst/>
                <a:latin typeface="Times New Roman" panose="02020603050405020304" pitchFamily="18" charset="0"/>
                <a:ea typeface="Liberation Mono"/>
                <a:cs typeface="Liberation Mono"/>
              </a:rPr>
              <a:t>nâng</a:t>
            </a:r>
            <a:r>
              <a:rPr lang="en-US" sz="2800" b="1" dirty="0">
                <a:solidFill>
                  <a:srgbClr val="FF0000"/>
                </a:solidFill>
                <a:effectLst/>
                <a:latin typeface="Times New Roman" panose="02020603050405020304" pitchFamily="18" charset="0"/>
                <a:ea typeface="Liberation Mono"/>
                <a:cs typeface="Liberation Mono"/>
              </a:rPr>
              <a:t> </a:t>
            </a:r>
            <a:r>
              <a:rPr lang="en-US" sz="2800" b="1" dirty="0" err="1">
                <a:solidFill>
                  <a:srgbClr val="FF0000"/>
                </a:solidFill>
                <a:effectLst/>
                <a:latin typeface="Times New Roman" panose="02020603050405020304" pitchFamily="18" charset="0"/>
                <a:ea typeface="Liberation Mono"/>
                <a:cs typeface="Liberation Mono"/>
              </a:rPr>
              <a:t>đỡ</a:t>
            </a:r>
            <a:r>
              <a:rPr lang="en-US" sz="2800" b="1" dirty="0">
                <a:solidFill>
                  <a:srgbClr val="FF0000"/>
                </a:solidFill>
                <a:effectLst/>
                <a:latin typeface="Times New Roman" panose="02020603050405020304" pitchFamily="18" charset="0"/>
                <a:ea typeface="Liberation Mono"/>
                <a:cs typeface="Liberation Mono"/>
              </a:rPr>
              <a:t> </a:t>
            </a:r>
            <a:r>
              <a:rPr lang="en-US" sz="2800" b="1" dirty="0" err="1">
                <a:solidFill>
                  <a:srgbClr val="FF0000"/>
                </a:solidFill>
                <a:effectLst/>
                <a:latin typeface="Times New Roman" panose="02020603050405020304" pitchFamily="18" charset="0"/>
                <a:ea typeface="Liberation Mono"/>
                <a:cs typeface="Liberation Mono"/>
              </a:rPr>
              <a:t>và</a:t>
            </a:r>
            <a:r>
              <a:rPr lang="en-US" sz="2800" b="1" dirty="0">
                <a:solidFill>
                  <a:srgbClr val="FF0000"/>
                </a:solidFill>
                <a:effectLst/>
                <a:latin typeface="Times New Roman" panose="02020603050405020304" pitchFamily="18" charset="0"/>
                <a:ea typeface="Liberation Mono"/>
                <a:cs typeface="Liberation Mono"/>
              </a:rPr>
              <a:t> </a:t>
            </a:r>
            <a:r>
              <a:rPr lang="en-US" sz="2800" b="1" dirty="0" err="1">
                <a:solidFill>
                  <a:srgbClr val="FF0000"/>
                </a:solidFill>
                <a:effectLst/>
                <a:latin typeface="Times New Roman" panose="02020603050405020304" pitchFamily="18" charset="0"/>
                <a:ea typeface="Liberation Mono"/>
                <a:cs typeface="Liberation Mono"/>
              </a:rPr>
              <a:t>bảo</a:t>
            </a:r>
            <a:r>
              <a:rPr lang="en-US" sz="2800" b="1" dirty="0">
                <a:solidFill>
                  <a:srgbClr val="FF0000"/>
                </a:solidFill>
                <a:effectLst/>
                <a:latin typeface="Times New Roman" panose="02020603050405020304" pitchFamily="18" charset="0"/>
                <a:ea typeface="Liberation Mono"/>
                <a:cs typeface="Liberation Mono"/>
              </a:rPr>
              <a:t> </a:t>
            </a:r>
            <a:r>
              <a:rPr lang="en-US" sz="2800" b="1" dirty="0" err="1">
                <a:solidFill>
                  <a:srgbClr val="FF0000"/>
                </a:solidFill>
                <a:effectLst/>
                <a:latin typeface="Times New Roman" panose="02020603050405020304" pitchFamily="18" charset="0"/>
                <a:ea typeface="Liberation Mono"/>
                <a:cs typeface="Liberation Mono"/>
              </a:rPr>
              <a:t>vệ</a:t>
            </a:r>
            <a:r>
              <a:rPr lang="en-US" sz="2800" b="1" dirty="0">
                <a:solidFill>
                  <a:srgbClr val="FF0000"/>
                </a:solidFill>
                <a:effectLst/>
                <a:latin typeface="Times New Roman" panose="02020603050405020304" pitchFamily="18" charset="0"/>
                <a:ea typeface="Liberation Mono"/>
                <a:cs typeface="Liberation Mono"/>
              </a:rPr>
              <a:t> </a:t>
            </a:r>
            <a:r>
              <a:rPr lang="en-US" sz="2800" b="1" dirty="0" err="1">
                <a:solidFill>
                  <a:srgbClr val="FF0000"/>
                </a:solidFill>
                <a:effectLst/>
                <a:latin typeface="Times New Roman" panose="02020603050405020304" pitchFamily="18" charset="0"/>
                <a:ea typeface="Liberation Mono"/>
                <a:cs typeface="Liberation Mono"/>
              </a:rPr>
              <a:t>cơ</a:t>
            </a:r>
            <a:r>
              <a:rPr lang="en-US" sz="2800" b="1" dirty="0">
                <a:solidFill>
                  <a:srgbClr val="FF0000"/>
                </a:solidFill>
                <a:effectLst/>
                <a:latin typeface="Times New Roman" panose="02020603050405020304" pitchFamily="18" charset="0"/>
                <a:ea typeface="Liberation Mono"/>
                <a:cs typeface="Liberation Mono"/>
              </a:rPr>
              <a:t> </a:t>
            </a:r>
            <a:r>
              <a:rPr lang="en-US" sz="2800" b="1" dirty="0" err="1">
                <a:solidFill>
                  <a:srgbClr val="FF0000"/>
                </a:solidFill>
                <a:effectLst/>
                <a:latin typeface="Times New Roman" panose="02020603050405020304" pitchFamily="18" charset="0"/>
                <a:ea typeface="Liberation Mono"/>
                <a:cs typeface="Liberation Mono"/>
              </a:rPr>
              <a:t>thể</a:t>
            </a:r>
            <a:r>
              <a:rPr lang="en-US" sz="2800" b="1" dirty="0">
                <a:solidFill>
                  <a:srgbClr val="FF0000"/>
                </a:solidFill>
                <a:effectLst/>
                <a:latin typeface="Times New Roman" panose="02020603050405020304" pitchFamily="18" charset="0"/>
                <a:ea typeface="Liberation Mono"/>
                <a:cs typeface="Liberation Mono"/>
              </a:rPr>
              <a:t>.</a:t>
            </a:r>
            <a:endParaRPr lang="en-US" sz="2800" b="1" dirty="0">
              <a:solidFill>
                <a:srgbClr val="FF0000"/>
              </a:solidFill>
              <a:effectLst/>
              <a:latin typeface="Liberation Mono"/>
              <a:ea typeface="Liberation Mono"/>
              <a:cs typeface="Liberation Mono"/>
            </a:endParaRPr>
          </a:p>
        </p:txBody>
      </p:sp>
      <p:sp>
        <p:nvSpPr>
          <p:cNvPr id="2" name="Rectangle 1"/>
          <p:cNvSpPr/>
          <p:nvPr/>
        </p:nvSpPr>
        <p:spPr>
          <a:xfrm>
            <a:off x="201218" y="51709"/>
            <a:ext cx="3033203" cy="523220"/>
          </a:xfrm>
          <a:prstGeom prst="rect">
            <a:avLst/>
          </a:prstGeom>
          <a:solidFill>
            <a:srgbClr val="FFFF00"/>
          </a:solidFill>
        </p:spPr>
        <p:txBody>
          <a:bodyPr wrap="none">
            <a:spAutoFit/>
          </a:bodyPr>
          <a:lstStyle/>
          <a:p>
            <a:r>
              <a:rPr lang="vi-VN" sz="2800" b="1" dirty="0" err="1" smtClean="0">
                <a:latin typeface="Times New Roman" panose="02020603050405020304" pitchFamily="18" charset="0"/>
                <a:ea typeface="Liberation Mono"/>
                <a:cs typeface="Liberation Mono"/>
              </a:rPr>
              <a:t>N</a:t>
            </a:r>
            <a:r>
              <a:rPr lang="en-US" sz="2800" b="1" dirty="0" err="1" smtClean="0">
                <a:latin typeface="Times New Roman" panose="02020603050405020304" pitchFamily="18" charset="0"/>
                <a:ea typeface="Liberation Mono"/>
                <a:cs typeface="Liberation Mono"/>
              </a:rPr>
              <a:t>hóm</a:t>
            </a:r>
            <a:r>
              <a:rPr lang="en-US" sz="2800" b="1" dirty="0" smtClean="0">
                <a:latin typeface="Times New Roman" panose="02020603050405020304" pitchFamily="18" charset="0"/>
                <a:ea typeface="Liberation Mono"/>
                <a:cs typeface="Liberation Mono"/>
              </a:rPr>
              <a:t> </a:t>
            </a:r>
            <a:r>
              <a:rPr lang="en-US" sz="2800" b="1" dirty="0" err="1">
                <a:latin typeface="Times New Roman" panose="02020603050405020304" pitchFamily="18" charset="0"/>
                <a:ea typeface="Liberation Mono"/>
                <a:cs typeface="Liberation Mono"/>
              </a:rPr>
              <a:t>Chân</a:t>
            </a:r>
            <a:r>
              <a:rPr lang="en-US" sz="2800" b="1" dirty="0">
                <a:latin typeface="Times New Roman" panose="02020603050405020304" pitchFamily="18" charset="0"/>
                <a:ea typeface="Liberation Mono"/>
                <a:cs typeface="Liberation Mono"/>
              </a:rPr>
              <a:t> </a:t>
            </a:r>
            <a:r>
              <a:rPr lang="en-US" sz="2800" b="1" dirty="0" err="1">
                <a:latin typeface="Times New Roman" panose="02020603050405020304" pitchFamily="18" charset="0"/>
                <a:ea typeface="Liberation Mono"/>
                <a:cs typeface="Liberation Mono"/>
              </a:rPr>
              <a:t>khớp</a:t>
            </a:r>
            <a:r>
              <a:rPr lang="en-US" sz="2800" b="1" dirty="0">
                <a:latin typeface="Times New Roman" panose="02020603050405020304" pitchFamily="18" charset="0"/>
                <a:ea typeface="Liberation Mono"/>
                <a:cs typeface="Liberation Mono"/>
              </a:rPr>
              <a:t> </a:t>
            </a:r>
            <a:endParaRPr lang="en-US" sz="2800" b="1" dirty="0"/>
          </a:p>
        </p:txBody>
      </p:sp>
    </p:spTree>
    <p:extLst>
      <p:ext uri="{BB962C8B-B14F-4D97-AF65-F5344CB8AC3E}">
        <p14:creationId xmlns:p14="http://schemas.microsoft.com/office/powerpoint/2010/main" val="2019485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loud Callout 3"/>
          <p:cNvSpPr/>
          <p:nvPr/>
        </p:nvSpPr>
        <p:spPr>
          <a:xfrm>
            <a:off x="3505199" y="685800"/>
            <a:ext cx="6997338" cy="3810000"/>
          </a:xfrm>
          <a:prstGeom prst="cloudCallout">
            <a:avLst>
              <a:gd name="adj1" fmla="val -22448"/>
              <a:gd name="adj2" fmla="val 60616"/>
            </a:avLst>
          </a:prstGeom>
          <a:solidFill>
            <a:srgbClr val="FFC000"/>
          </a:solidFill>
        </p:spPr>
        <p:style>
          <a:lnRef idx="1">
            <a:schemeClr val="accent6"/>
          </a:lnRef>
          <a:fillRef idx="2">
            <a:schemeClr val="accent6"/>
          </a:fillRef>
          <a:effectRef idx="1">
            <a:schemeClr val="accent6"/>
          </a:effectRef>
          <a:fontRef idx="minor">
            <a:schemeClr val="dk1"/>
          </a:fontRef>
        </p:style>
        <p:txBody>
          <a:bodyPr anchor="ctr"/>
          <a:lstStyle/>
          <a:p>
            <a:r>
              <a:rPr lang="en-US" sz="3200" b="1" u="sng" dirty="0" err="1"/>
              <a:t>Quan</a:t>
            </a:r>
            <a:r>
              <a:rPr lang="en-US" sz="3200" b="1" u="sng" dirty="0"/>
              <a:t> </a:t>
            </a:r>
            <a:r>
              <a:rPr lang="en-US" sz="3200" b="1" u="sng" err="1"/>
              <a:t>sát</a:t>
            </a:r>
            <a:r>
              <a:rPr lang="en-US" sz="3200" b="1" u="sng"/>
              <a:t> video</a:t>
            </a:r>
            <a:r>
              <a:rPr lang="en-US" sz="3200"/>
              <a:t>: </a:t>
            </a:r>
            <a:endParaRPr lang="en-US" sz="3200" dirty="0"/>
          </a:p>
          <a:p>
            <a:pPr algn="just"/>
            <a:r>
              <a:rPr lang="en-US" sz="3200" dirty="0"/>
              <a:t>    </a:t>
            </a:r>
            <a:r>
              <a:rPr lang="en-US" sz="4000" dirty="0" err="1">
                <a:latin typeface="Times New Roman" pitchFamily="18" charset="0"/>
                <a:cs typeface="Times New Roman" pitchFamily="18" charset="0"/>
              </a:rPr>
              <a:t>Sự</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dạng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phong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phú</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động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vật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được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hiện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như</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thế</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nào</a:t>
            </a:r>
            <a:r>
              <a:rPr lang="en-US" sz="4000" dirty="0">
                <a:latin typeface="Times New Roman" pitchFamily="18" charset="0"/>
                <a:cs typeface="Times New Roman" pitchFamily="18" charset="0"/>
              </a:rPr>
              <a:t>?</a:t>
            </a:r>
          </a:p>
        </p:txBody>
      </p:sp>
      <p:pic>
        <p:nvPicPr>
          <p:cNvPr id="9219" name="Picture 4" descr="23580794dcc207e.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68165" y="4495800"/>
            <a:ext cx="2929299" cy="2305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09005" y="182877"/>
            <a:ext cx="4976948" cy="584775"/>
          </a:xfrm>
          <a:prstGeom prst="rect">
            <a:avLst/>
          </a:prstGeom>
          <a:noFill/>
          <a:ln w="28575">
            <a:solidFill>
              <a:schemeClr val="tx1"/>
            </a:solidFill>
          </a:ln>
        </p:spPr>
        <p:txBody>
          <a:bodyPr wrap="square" rtlCol="0">
            <a:spAutoFit/>
          </a:bodyPr>
          <a:lstStyle/>
          <a:p>
            <a:r>
              <a:rPr lang="vi-VN" sz="3200" b="1" dirty="0">
                <a:latin typeface="Times New Roman" panose="02020603050405020304" pitchFamily="18" charset="0"/>
                <a:cs typeface="Times New Roman" panose="02020603050405020304" pitchFamily="18" charset="0"/>
              </a:rPr>
              <a:t>1</a:t>
            </a:r>
            <a:r>
              <a:rPr lang="en-US" sz="3200" b="1" dirty="0" smtClean="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ĐA DẠNG ĐỘNG VẬT</a:t>
            </a:r>
          </a:p>
        </p:txBody>
      </p:sp>
      <p:sp>
        <p:nvSpPr>
          <p:cNvPr id="6" name="TextBox 5">
            <a:hlinkClick r:id="rId3"/>
          </p:cNvPr>
          <p:cNvSpPr txBox="1"/>
          <p:nvPr/>
        </p:nvSpPr>
        <p:spPr>
          <a:xfrm>
            <a:off x="2014331" y="1113183"/>
            <a:ext cx="966931" cy="369332"/>
          </a:xfrm>
          <a:prstGeom prst="rect">
            <a:avLst/>
          </a:prstGeom>
          <a:solidFill>
            <a:srgbClr val="00B0F0"/>
          </a:solidFill>
        </p:spPr>
        <p:txBody>
          <a:bodyPr wrap="none" rtlCol="0">
            <a:spAutoFit/>
          </a:bodyPr>
          <a:lstStyle/>
          <a:p>
            <a:r>
              <a:rPr lang="vi-VN" dirty="0"/>
              <a:t>VIDEO </a:t>
            </a:r>
          </a:p>
        </p:txBody>
      </p:sp>
    </p:spTree>
    <p:extLst>
      <p:ext uri="{BB962C8B-B14F-4D97-AF65-F5344CB8AC3E}">
        <p14:creationId xmlns:p14="http://schemas.microsoft.com/office/powerpoint/2010/main" val="26115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9219"/>
                                        </p:tgtEl>
                                        <p:attrNameLst>
                                          <p:attrName>style.visibility</p:attrName>
                                        </p:attrNameLst>
                                      </p:cBhvr>
                                      <p:to>
                                        <p:strVal val="visible"/>
                                      </p:to>
                                    </p:set>
                                    <p:animEffect transition="in" filter="box(in)">
                                      <p:cBhvr>
                                        <p:cTn id="12" dur="500"/>
                                        <p:tgtEl>
                                          <p:spTgt spid="9219"/>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ox(i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orizontal Scroll 3"/>
          <p:cNvSpPr/>
          <p:nvPr/>
        </p:nvSpPr>
        <p:spPr>
          <a:xfrm>
            <a:off x="358218" y="65989"/>
            <a:ext cx="11368725" cy="6155972"/>
          </a:xfrm>
          <a:prstGeom prst="horizontalScroll">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smtClean="0">
                <a:solidFill>
                  <a:schemeClr val="tx1"/>
                </a:solidFill>
                <a:latin typeface="Times New Roman" panose="02020603050405020304" pitchFamily="18" charset="0"/>
                <a:cs typeface="Times New Roman" panose="02020603050405020304" pitchFamily="18" charset="0"/>
              </a:rPr>
              <a:t>* CHÂN KHỚP:</a:t>
            </a:r>
          </a:p>
          <a:p>
            <a:r>
              <a:rPr lang="vi-VN" sz="3200" dirty="0" smtClean="0">
                <a:solidFill>
                  <a:schemeClr val="tx1"/>
                </a:solidFill>
                <a:latin typeface="Times New Roman" panose="02020603050405020304" pitchFamily="18" charset="0"/>
                <a:cs typeface="Times New Roman" panose="02020603050405020304" pitchFamily="18" charset="0"/>
              </a:rPr>
              <a:t>- </a:t>
            </a:r>
            <a:r>
              <a:rPr lang="vi-VN" sz="3200" dirty="0">
                <a:solidFill>
                  <a:schemeClr val="tx1"/>
                </a:solidFill>
                <a:latin typeface="Times New Roman" panose="02020603050405020304" pitchFamily="18" charset="0"/>
                <a:cs typeface="Times New Roman" panose="02020603050405020304" pitchFamily="18" charset="0"/>
              </a:rPr>
              <a:t>Cấu tạo cơ thể chia ba phần: (Đầu, ngực</a:t>
            </a:r>
            <a:r>
              <a:rPr lang="en-US" sz="3200" dirty="0">
                <a:solidFill>
                  <a:schemeClr val="tx1"/>
                </a:solidFill>
                <a:latin typeface="Times New Roman" panose="02020603050405020304" pitchFamily="18" charset="0"/>
                <a:cs typeface="Times New Roman" panose="02020603050405020304" pitchFamily="18" charset="0"/>
              </a:rPr>
              <a:t>,</a:t>
            </a:r>
            <a:r>
              <a:rPr lang="vi-VN" sz="3200" dirty="0">
                <a:solidFill>
                  <a:schemeClr val="tx1"/>
                </a:solidFill>
                <a:latin typeface="Times New Roman" panose="02020603050405020304" pitchFamily="18" charset="0"/>
                <a:cs typeface="Times New Roman" panose="02020603050405020304" pitchFamily="18" charset="0"/>
              </a:rPr>
              <a:t> bụng) </a:t>
            </a:r>
            <a:endParaRPr lang="en-US" sz="3200" dirty="0">
              <a:solidFill>
                <a:schemeClr val="tx1"/>
              </a:solidFill>
              <a:latin typeface="Times New Roman" panose="02020603050405020304" pitchFamily="18" charset="0"/>
              <a:cs typeface="Times New Roman" panose="02020603050405020304" pitchFamily="18" charset="0"/>
            </a:endParaRPr>
          </a:p>
          <a:p>
            <a:r>
              <a:rPr lang="vi-VN" sz="3200" dirty="0">
                <a:solidFill>
                  <a:schemeClr val="tx1"/>
                </a:solidFill>
                <a:latin typeface="Times New Roman" panose="02020603050405020304" pitchFamily="18" charset="0"/>
                <a:cs typeface="Times New Roman" panose="02020603050405020304" pitchFamily="18" charset="0"/>
              </a:rPr>
              <a:t>- Cơ quan di chuyển: ( chân, cánh).</a:t>
            </a:r>
            <a:endParaRPr lang="en-US" sz="3200" dirty="0">
              <a:solidFill>
                <a:schemeClr val="tx1"/>
              </a:solidFill>
              <a:latin typeface="Times New Roman" panose="02020603050405020304" pitchFamily="18" charset="0"/>
              <a:cs typeface="Times New Roman" panose="02020603050405020304" pitchFamily="18" charset="0"/>
            </a:endParaRPr>
          </a:p>
          <a:p>
            <a:r>
              <a:rPr lang="vi-VN" sz="3200" dirty="0">
                <a:solidFill>
                  <a:schemeClr val="tx1"/>
                </a:solidFill>
                <a:latin typeface="Times New Roman" panose="02020603050405020304" pitchFamily="18" charset="0"/>
                <a:cs typeface="Times New Roman" panose="02020603050405020304" pitchFamily="18" charset="0"/>
              </a:rPr>
              <a:t>- Cơ thể phân đốt, đối xứng hai bên, bộ xương ngoài bằng </a:t>
            </a:r>
            <a:r>
              <a:rPr lang="vi-VN" sz="3200" dirty="0" smtClean="0">
                <a:solidFill>
                  <a:schemeClr val="tx1"/>
                </a:solidFill>
                <a:latin typeface="Times New Roman" panose="02020603050405020304" pitchFamily="18" charset="0"/>
                <a:cs typeface="Times New Roman" panose="02020603050405020304" pitchFamily="18" charset="0"/>
              </a:rPr>
              <a:t>chitin </a:t>
            </a:r>
            <a:r>
              <a:rPr lang="vi-VN" sz="3200" dirty="0">
                <a:solidFill>
                  <a:schemeClr val="tx1"/>
                </a:solidFill>
                <a:latin typeface="Times New Roman" panose="02020603050405020304" pitchFamily="18" charset="0"/>
                <a:cs typeface="Times New Roman" panose="02020603050405020304" pitchFamily="18" charset="0"/>
              </a:rPr>
              <a:t>để nâng đỡ và bảo vệ cơ thể, các đôi chân khớp động.</a:t>
            </a:r>
            <a:endParaRPr lang="en-US" sz="3200" dirty="0">
              <a:solidFill>
                <a:schemeClr val="tx1"/>
              </a:solidFill>
              <a:latin typeface="Times New Roman" panose="02020603050405020304" pitchFamily="18" charset="0"/>
              <a:cs typeface="Times New Roman" panose="02020603050405020304" pitchFamily="18" charset="0"/>
            </a:endParaRPr>
          </a:p>
          <a:p>
            <a:r>
              <a:rPr lang="vi-VN" sz="3200" b="1" dirty="0" smtClean="0">
                <a:solidFill>
                  <a:schemeClr val="tx1"/>
                </a:solidFill>
                <a:latin typeface="Times New Roman" panose="02020603050405020304" pitchFamily="18" charset="0"/>
                <a:cs typeface="Times New Roman" panose="02020603050405020304" pitchFamily="18" charset="0"/>
              </a:rPr>
              <a:t>- Là nhóm có số lượng loài đa dạng nhất</a:t>
            </a:r>
            <a:r>
              <a:rPr lang="vi-VN" sz="3200" dirty="0" smtClean="0">
                <a:solidFill>
                  <a:schemeClr val="tx1"/>
                </a:solidFill>
                <a:latin typeface="Times New Roman" panose="02020603050405020304" pitchFamily="18" charset="0"/>
                <a:cs typeface="Times New Roman" panose="02020603050405020304" pitchFamily="18" charset="0"/>
              </a:rPr>
              <a:t>, phân bố khắp các dạng môi trường sống. </a:t>
            </a:r>
            <a:endParaRPr lang="en-US" sz="3200" dirty="0">
              <a:solidFill>
                <a:schemeClr val="tx1"/>
              </a:solidFill>
              <a:latin typeface="Times New Roman" panose="02020603050405020304" pitchFamily="18" charset="0"/>
              <a:cs typeface="Times New Roman" panose="02020603050405020304" pitchFamily="18" charset="0"/>
            </a:endParaRPr>
          </a:p>
          <a:p>
            <a:r>
              <a:rPr lang="vi-VN" sz="3200" dirty="0">
                <a:solidFill>
                  <a:schemeClr val="tx1"/>
                </a:solidFill>
                <a:latin typeface="Times New Roman" panose="02020603050405020304" pitchFamily="18" charset="0"/>
                <a:cs typeface="Times New Roman" panose="02020603050405020304" pitchFamily="18" charset="0"/>
              </a:rPr>
              <a:t>- Đại diện: Nhện, gián, bọ xít, ong, kiến, bướm, tôm, </a:t>
            </a:r>
            <a:r>
              <a:rPr lang="vi-VN" sz="3200" dirty="0" smtClean="0">
                <a:solidFill>
                  <a:schemeClr val="tx1"/>
                </a:solidFill>
                <a:latin typeface="Times New Roman" panose="02020603050405020304" pitchFamily="18" charset="0"/>
                <a:cs typeface="Times New Roman" panose="02020603050405020304" pitchFamily="18" charset="0"/>
              </a:rPr>
              <a:t>cua,...</a:t>
            </a:r>
            <a:endParaRPr lang="en-US" sz="3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82514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731520" y="938986"/>
            <a:ext cx="11155684" cy="1200329"/>
          </a:xfrm>
          <a:prstGeom prst="rect">
            <a:avLst/>
          </a:prstGeom>
          <a:noFill/>
          <a:ln w="285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36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sát</a:t>
            </a:r>
            <a:r>
              <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31.2 </a:t>
            </a:r>
            <a:r>
              <a:rPr kumimoji="0" lang="en-US" sz="36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hãy</a:t>
            </a:r>
            <a:r>
              <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kể</a:t>
            </a:r>
            <a:r>
              <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tên</a:t>
            </a:r>
            <a:r>
              <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xương</a:t>
            </a:r>
            <a:r>
              <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sống</a:t>
            </a:r>
            <a:r>
              <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xác</a:t>
            </a:r>
            <a:r>
              <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mỗi</a:t>
            </a:r>
            <a:r>
              <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p:cNvSpPr txBox="1"/>
          <p:nvPr/>
        </p:nvSpPr>
        <p:spPr>
          <a:xfrm>
            <a:off x="1665302" y="2801155"/>
            <a:ext cx="9288120" cy="31700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Các</a:t>
            </a: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nhóm</a:t>
            </a: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động</a:t>
            </a: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vật</a:t>
            </a: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không</a:t>
            </a: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xương</a:t>
            </a: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sống</a:t>
            </a: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40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Ruột</a:t>
            </a:r>
            <a:r>
              <a:rPr kumimoji="0" lang="en-US" sz="4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khoang</a:t>
            </a:r>
            <a:endParaRPr kumimoji="0" lang="en-US" sz="4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40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Giun</a:t>
            </a:r>
            <a:endParaRPr kumimoji="0" lang="en-US" sz="4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40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Thân</a:t>
            </a:r>
            <a:r>
              <a:rPr kumimoji="0" lang="en-US" sz="4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mềm</a:t>
            </a:r>
            <a:endParaRPr kumimoji="0" lang="en-US" sz="4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40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Chân</a:t>
            </a:r>
            <a:r>
              <a:rPr kumimoji="0" lang="en-US" sz="4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khớp</a:t>
            </a:r>
            <a:endParaRPr kumimoji="0" lang="vi-VN" sz="4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95156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anim calcmode="lin" valueType="num">
                                      <p:cBhvr>
                                        <p:cTn id="2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fade">
                                      <p:cBhvr>
                                        <p:cTn id="26" dur="1000"/>
                                        <p:tgtEl>
                                          <p:spTgt spid="5">
                                            <p:txEl>
                                              <p:pRg st="3" end="3"/>
                                            </p:txEl>
                                          </p:spTgt>
                                        </p:tgtEl>
                                      </p:cBhvr>
                                    </p:animEffect>
                                    <p:anim calcmode="lin" valueType="num">
                                      <p:cBhvr>
                                        <p:cTn id="27"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fade">
                                      <p:cBhvr>
                                        <p:cTn id="33" dur="1000"/>
                                        <p:tgtEl>
                                          <p:spTgt spid="5">
                                            <p:txEl>
                                              <p:pRg st="4" end="4"/>
                                            </p:txEl>
                                          </p:spTgt>
                                        </p:tgtEl>
                                      </p:cBhvr>
                                    </p:animEffect>
                                    <p:anim calcmode="lin" valueType="num">
                                      <p:cBhvr>
                                        <p:cTn id="34"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Line 7"/>
          <p:cNvSpPr>
            <a:spLocks noChangeShapeType="1"/>
          </p:cNvSpPr>
          <p:nvPr/>
        </p:nvSpPr>
        <p:spPr bwMode="auto">
          <a:xfrm>
            <a:off x="2895600" y="2828109"/>
            <a:ext cx="2133600" cy="0"/>
          </a:xfrm>
          <a:prstGeom prst="line">
            <a:avLst/>
          </a:prstGeom>
          <a:noFill/>
          <a:ln w="9525" cmpd="sng">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9" name="Line 3"/>
          <p:cNvSpPr>
            <a:spLocks noChangeShapeType="1"/>
          </p:cNvSpPr>
          <p:nvPr/>
        </p:nvSpPr>
        <p:spPr bwMode="auto">
          <a:xfrm>
            <a:off x="2667000" y="1685109"/>
            <a:ext cx="0" cy="0"/>
          </a:xfrm>
          <a:prstGeom prst="line">
            <a:avLst/>
          </a:prstGeom>
          <a:noFill/>
          <a:ln w="9525" cmpd="sng">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1" name="Line 5"/>
          <p:cNvSpPr>
            <a:spLocks noChangeShapeType="1"/>
          </p:cNvSpPr>
          <p:nvPr/>
        </p:nvSpPr>
        <p:spPr bwMode="auto">
          <a:xfrm>
            <a:off x="2895600" y="5114109"/>
            <a:ext cx="990600" cy="0"/>
          </a:xfrm>
          <a:prstGeom prst="line">
            <a:avLst/>
          </a:prstGeom>
          <a:noFill/>
          <a:ln w="9525" cmpd="sng">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2" name="Line 6"/>
          <p:cNvSpPr>
            <a:spLocks noChangeShapeType="1"/>
          </p:cNvSpPr>
          <p:nvPr/>
        </p:nvSpPr>
        <p:spPr bwMode="auto">
          <a:xfrm>
            <a:off x="2881314" y="4047309"/>
            <a:ext cx="1157287" cy="0"/>
          </a:xfrm>
          <a:prstGeom prst="line">
            <a:avLst/>
          </a:prstGeom>
          <a:noFill/>
          <a:ln w="9525" cmpd="sng">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3" name="Text Box 10"/>
          <p:cNvSpPr txBox="1">
            <a:spLocks noChangeArrowheads="1"/>
          </p:cNvSpPr>
          <p:nvPr/>
        </p:nvSpPr>
        <p:spPr bwMode="auto">
          <a:xfrm>
            <a:off x="1524000" y="3209109"/>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endParaRPr lang="en-US" sz="2400" b="1">
              <a:solidFill>
                <a:srgbClr val="0000FF"/>
              </a:solidFill>
              <a:latin typeface="Times New Roman" pitchFamily="18" charset="0"/>
              <a:cs typeface="Angsana New" pitchFamily="18" charset="-34"/>
            </a:endParaRPr>
          </a:p>
        </p:txBody>
      </p:sp>
      <p:sp>
        <p:nvSpPr>
          <p:cNvPr id="4104" name="AutoShape 16"/>
          <p:cNvSpPr>
            <a:spLocks/>
          </p:cNvSpPr>
          <p:nvPr/>
        </p:nvSpPr>
        <p:spPr bwMode="auto">
          <a:xfrm>
            <a:off x="8382000" y="1456509"/>
            <a:ext cx="304800" cy="5334000"/>
          </a:xfrm>
          <a:prstGeom prst="rightBrace">
            <a:avLst>
              <a:gd name="adj1" fmla="val 145833"/>
              <a:gd name="adj2" fmla="val 50000"/>
            </a:avLst>
          </a:prstGeom>
          <a:noFill/>
          <a:ln w="952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ltLang="en-US">
              <a:latin typeface="Calibri" pitchFamily="34" charset="0"/>
              <a:cs typeface="Angsana New" pitchFamily="18" charset="-34"/>
            </a:endParaRPr>
          </a:p>
        </p:txBody>
      </p:sp>
      <p:sp>
        <p:nvSpPr>
          <p:cNvPr id="4105" name="Text Box 18"/>
          <p:cNvSpPr txBox="1">
            <a:spLocks noChangeArrowheads="1"/>
          </p:cNvSpPr>
          <p:nvPr/>
        </p:nvSpPr>
        <p:spPr bwMode="auto">
          <a:xfrm>
            <a:off x="8677275" y="2904310"/>
            <a:ext cx="17526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800" b="1" dirty="0">
                <a:solidFill>
                  <a:srgbClr val="FF0000"/>
                </a:solidFill>
                <a:latin typeface="Times New Roman" pitchFamily="18" charset="0"/>
                <a:cs typeface="Arial" pitchFamily="34" charset="0"/>
              </a:rPr>
              <a:t>ĐỘNG VẬT KHÔNG XƯƠNG SỐNG</a:t>
            </a:r>
            <a:endParaRPr lang="en-US" sz="2800" b="1" dirty="0">
              <a:solidFill>
                <a:srgbClr val="FF0000"/>
              </a:solidFill>
              <a:latin typeface="Times New Roman" pitchFamily="18" charset="0"/>
              <a:cs typeface="Angsana New" pitchFamily="18" charset="-34"/>
            </a:endParaRPr>
          </a:p>
        </p:txBody>
      </p:sp>
      <p:grpSp>
        <p:nvGrpSpPr>
          <p:cNvPr id="4106" name="Group 10"/>
          <p:cNvGrpSpPr>
            <a:grpSpLocks/>
          </p:cNvGrpSpPr>
          <p:nvPr/>
        </p:nvGrpSpPr>
        <p:grpSpPr bwMode="auto">
          <a:xfrm>
            <a:off x="3733800" y="3258322"/>
            <a:ext cx="3962400" cy="1227138"/>
            <a:chOff x="48" y="43"/>
            <a:chExt cx="2496" cy="773"/>
          </a:xfrm>
        </p:grpSpPr>
        <p:pic>
          <p:nvPicPr>
            <p:cNvPr id="4107" name="Picture 13" descr="earthwor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 y="43"/>
              <a:ext cx="864" cy="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8" name="Text Box 21"/>
            <p:cNvSpPr txBox="1">
              <a:spLocks noChangeArrowheads="1"/>
            </p:cNvSpPr>
            <p:nvPr/>
          </p:nvSpPr>
          <p:spPr bwMode="auto">
            <a:xfrm>
              <a:off x="1008" y="309"/>
              <a:ext cx="15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dirty="0" err="1">
                  <a:solidFill>
                    <a:srgbClr val="6600CC"/>
                  </a:solidFill>
                  <a:latin typeface="Times New Roman" pitchFamily="18" charset="0"/>
                  <a:cs typeface="Times New Roman" pitchFamily="18" charset="0"/>
                </a:rPr>
                <a:t>Các</a:t>
              </a:r>
              <a:r>
                <a:rPr lang="en-US" sz="2400" b="1" dirty="0">
                  <a:solidFill>
                    <a:srgbClr val="6600CC"/>
                  </a:solidFill>
                  <a:latin typeface="Times New Roman" pitchFamily="18" charset="0"/>
                  <a:cs typeface="Times New Roman" pitchFamily="18" charset="0"/>
                </a:rPr>
                <a:t> </a:t>
              </a:r>
              <a:r>
                <a:rPr lang="en-US" sz="2400" b="1" dirty="0" err="1">
                  <a:solidFill>
                    <a:srgbClr val="6600CC"/>
                  </a:solidFill>
                  <a:latin typeface="Times New Roman" pitchFamily="18" charset="0"/>
                  <a:cs typeface="Times New Roman" pitchFamily="18" charset="0"/>
                </a:rPr>
                <a:t>ngành</a:t>
              </a:r>
              <a:r>
                <a:rPr lang="en-US" sz="2400" b="1" dirty="0">
                  <a:solidFill>
                    <a:srgbClr val="6600CC"/>
                  </a:solidFill>
                  <a:latin typeface="Times New Roman" pitchFamily="18" charset="0"/>
                  <a:cs typeface="Times New Roman" pitchFamily="18" charset="0"/>
                </a:rPr>
                <a:t> </a:t>
              </a:r>
              <a:r>
                <a:rPr lang="en-US" sz="2400" b="1" dirty="0" err="1">
                  <a:solidFill>
                    <a:srgbClr val="6600CC"/>
                  </a:solidFill>
                  <a:latin typeface="Times New Roman" pitchFamily="18" charset="0"/>
                  <a:cs typeface="Times New Roman" pitchFamily="18" charset="0"/>
                </a:rPr>
                <a:t>Giun</a:t>
              </a:r>
              <a:r>
                <a:rPr lang="en-US" sz="2400" b="1" dirty="0">
                  <a:solidFill>
                    <a:srgbClr val="6600CC"/>
                  </a:solidFill>
                  <a:latin typeface="Times New Roman" pitchFamily="18" charset="0"/>
                  <a:cs typeface="Times New Roman" pitchFamily="18" charset="0"/>
                </a:rPr>
                <a:t> </a:t>
              </a:r>
            </a:p>
          </p:txBody>
        </p:sp>
      </p:grpSp>
      <p:sp>
        <p:nvSpPr>
          <p:cNvPr id="4109" name="Line 15"/>
          <p:cNvSpPr>
            <a:spLocks noChangeShapeType="1"/>
          </p:cNvSpPr>
          <p:nvPr/>
        </p:nvSpPr>
        <p:spPr bwMode="auto">
          <a:xfrm>
            <a:off x="2895600" y="1761309"/>
            <a:ext cx="0" cy="3389770"/>
          </a:xfrm>
          <a:prstGeom prst="line">
            <a:avLst/>
          </a:prstGeom>
          <a:noFill/>
          <a:ln w="9525" cmpd="sng">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16" name="Line 6"/>
          <p:cNvSpPr>
            <a:spLocks noChangeShapeType="1"/>
          </p:cNvSpPr>
          <p:nvPr/>
        </p:nvSpPr>
        <p:spPr bwMode="auto">
          <a:xfrm>
            <a:off x="2895600" y="4047309"/>
            <a:ext cx="1157288" cy="0"/>
          </a:xfrm>
          <a:prstGeom prst="line">
            <a:avLst/>
          </a:prstGeom>
          <a:noFill/>
          <a:ln w="9525" cmpd="sng">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17" name="Line 7"/>
          <p:cNvSpPr>
            <a:spLocks noChangeShapeType="1"/>
          </p:cNvSpPr>
          <p:nvPr/>
        </p:nvSpPr>
        <p:spPr bwMode="auto">
          <a:xfrm>
            <a:off x="2895600" y="1780359"/>
            <a:ext cx="2133600" cy="0"/>
          </a:xfrm>
          <a:prstGeom prst="line">
            <a:avLst/>
          </a:prstGeom>
          <a:noFill/>
          <a:ln w="9525" cmpd="sng">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4118" name="Group 22"/>
          <p:cNvGrpSpPr>
            <a:grpSpLocks/>
          </p:cNvGrpSpPr>
          <p:nvPr/>
        </p:nvGrpSpPr>
        <p:grpSpPr bwMode="auto">
          <a:xfrm>
            <a:off x="3581400" y="2066109"/>
            <a:ext cx="4724400" cy="1193800"/>
            <a:chOff x="0" y="0"/>
            <a:chExt cx="2976" cy="752"/>
          </a:xfrm>
        </p:grpSpPr>
        <p:pic>
          <p:nvPicPr>
            <p:cNvPr id="4119" name="Picture 2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104" cy="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0" name="Text Box 22"/>
            <p:cNvSpPr txBox="1">
              <a:spLocks noChangeArrowheads="1"/>
            </p:cNvSpPr>
            <p:nvPr/>
          </p:nvSpPr>
          <p:spPr bwMode="auto">
            <a:xfrm>
              <a:off x="1248" y="240"/>
              <a:ext cx="17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dirty="0" err="1">
                  <a:solidFill>
                    <a:srgbClr val="006699"/>
                  </a:solidFill>
                  <a:latin typeface="Times New Roman" pitchFamily="18" charset="0"/>
                  <a:cs typeface="Times New Roman" pitchFamily="18" charset="0"/>
                </a:rPr>
                <a:t>Ngành</a:t>
              </a:r>
              <a:r>
                <a:rPr lang="en-US" sz="2400" b="1" dirty="0">
                  <a:solidFill>
                    <a:srgbClr val="006699"/>
                  </a:solidFill>
                  <a:latin typeface="Times New Roman" pitchFamily="18" charset="0"/>
                  <a:cs typeface="Times New Roman" pitchFamily="18" charset="0"/>
                </a:rPr>
                <a:t> </a:t>
              </a:r>
              <a:r>
                <a:rPr lang="en-US" sz="2400" b="1" dirty="0" err="1">
                  <a:solidFill>
                    <a:srgbClr val="006699"/>
                  </a:solidFill>
                  <a:latin typeface="Times New Roman" pitchFamily="18" charset="0"/>
                  <a:cs typeface="Times New Roman" pitchFamily="18" charset="0"/>
                </a:rPr>
                <a:t>Thân</a:t>
              </a:r>
              <a:r>
                <a:rPr lang="en-US" sz="2400" b="1" dirty="0">
                  <a:solidFill>
                    <a:srgbClr val="006699"/>
                  </a:solidFill>
                  <a:latin typeface="Times New Roman" pitchFamily="18" charset="0"/>
                  <a:cs typeface="Times New Roman" pitchFamily="18" charset="0"/>
                </a:rPr>
                <a:t> </a:t>
              </a:r>
              <a:r>
                <a:rPr lang="en-US" sz="2400" b="1" dirty="0" err="1">
                  <a:solidFill>
                    <a:srgbClr val="006699"/>
                  </a:solidFill>
                  <a:latin typeface="Times New Roman" pitchFamily="18" charset="0"/>
                  <a:cs typeface="Times New Roman" pitchFamily="18" charset="0"/>
                </a:rPr>
                <a:t>mềm</a:t>
              </a:r>
              <a:endParaRPr lang="en-US" sz="2400" b="1" dirty="0">
                <a:solidFill>
                  <a:srgbClr val="006699"/>
                </a:solidFill>
                <a:latin typeface="Times New Roman" pitchFamily="18" charset="0"/>
                <a:cs typeface="Times New Roman" pitchFamily="18" charset="0"/>
              </a:endParaRPr>
            </a:p>
          </p:txBody>
        </p:sp>
      </p:grpSp>
      <p:grpSp>
        <p:nvGrpSpPr>
          <p:cNvPr id="4121" name="Group 25"/>
          <p:cNvGrpSpPr>
            <a:grpSpLocks/>
          </p:cNvGrpSpPr>
          <p:nvPr/>
        </p:nvGrpSpPr>
        <p:grpSpPr bwMode="auto">
          <a:xfrm>
            <a:off x="4038600" y="999310"/>
            <a:ext cx="4419600" cy="1139825"/>
            <a:chOff x="0" y="0"/>
            <a:chExt cx="2784" cy="718"/>
          </a:xfrm>
        </p:grpSpPr>
        <p:pic>
          <p:nvPicPr>
            <p:cNvPr id="4122" name="Picture 28" descr="dbdowd_grasshopper_gouache"/>
            <p:cNvPicPr>
              <a:picLocks noChangeAspect="1" noChangeArrowheads="1"/>
            </p:cNvPicPr>
            <p:nvPr/>
          </p:nvPicPr>
          <p:blipFill>
            <a:blip r:embed="rId5" cstate="print">
              <a:lum bright="8000" contrast="8000"/>
              <a:extLst>
                <a:ext uri="{28A0092B-C50C-407E-A947-70E740481C1C}">
                  <a14:useLocalDpi xmlns:a14="http://schemas.microsoft.com/office/drawing/2010/main" val="0"/>
                </a:ext>
              </a:extLst>
            </a:blip>
            <a:srcRect/>
            <a:stretch>
              <a:fillRect/>
            </a:stretch>
          </p:blipFill>
          <p:spPr bwMode="auto">
            <a:xfrm>
              <a:off x="0" y="0"/>
              <a:ext cx="1104" cy="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3" name="Text Box 23"/>
            <p:cNvSpPr txBox="1">
              <a:spLocks noChangeArrowheads="1"/>
            </p:cNvSpPr>
            <p:nvPr/>
          </p:nvSpPr>
          <p:spPr bwMode="auto">
            <a:xfrm>
              <a:off x="1056" y="249"/>
              <a:ext cx="17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dirty="0" err="1">
                  <a:solidFill>
                    <a:srgbClr val="FF0000"/>
                  </a:solidFill>
                  <a:latin typeface="Times New Roman" pitchFamily="18" charset="0"/>
                  <a:cs typeface="Times New Roman" pitchFamily="18" charset="0"/>
                </a:rPr>
                <a:t>Ngành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Chân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khớp</a:t>
              </a:r>
              <a:endParaRPr lang="en-US" sz="2400" b="1" dirty="0">
                <a:solidFill>
                  <a:srgbClr val="FF0000"/>
                </a:solidFill>
                <a:latin typeface="Times New Roman" pitchFamily="18" charset="0"/>
                <a:cs typeface="Times New Roman" pitchFamily="18" charset="0"/>
              </a:endParaRPr>
            </a:p>
          </p:txBody>
        </p:sp>
      </p:grpSp>
      <p:grpSp>
        <p:nvGrpSpPr>
          <p:cNvPr id="3" name="Group 2"/>
          <p:cNvGrpSpPr/>
          <p:nvPr/>
        </p:nvGrpSpPr>
        <p:grpSpPr>
          <a:xfrm>
            <a:off x="3963386" y="4429623"/>
            <a:ext cx="4292854" cy="1138238"/>
            <a:chOff x="2439386" y="3658914"/>
            <a:chExt cx="4292854" cy="1138238"/>
          </a:xfrm>
        </p:grpSpPr>
        <p:sp>
          <p:nvSpPr>
            <p:cNvPr id="4111" name="Text Box 20"/>
            <p:cNvSpPr txBox="1">
              <a:spLocks noChangeArrowheads="1"/>
            </p:cNvSpPr>
            <p:nvPr/>
          </p:nvSpPr>
          <p:spPr bwMode="auto">
            <a:xfrm>
              <a:off x="3379440" y="4191000"/>
              <a:ext cx="335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dirty="0" err="1">
                  <a:solidFill>
                    <a:srgbClr val="0000FF"/>
                  </a:solidFill>
                  <a:latin typeface="Times New Roman" pitchFamily="18" charset="0"/>
                  <a:cs typeface="Times New Roman" pitchFamily="18" charset="0"/>
                </a:rPr>
                <a:t>Ngành</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Ruột</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khoang</a:t>
              </a:r>
              <a:endParaRPr lang="en-US" sz="2400" b="1" dirty="0">
                <a:solidFill>
                  <a:srgbClr val="0000FF"/>
                </a:solidFill>
                <a:latin typeface="Times New Roman" pitchFamily="18" charset="0"/>
                <a:cs typeface="Times New Roman" pitchFamily="18" charset="0"/>
              </a:endParaRPr>
            </a:p>
          </p:txBody>
        </p:sp>
        <p:pic>
          <p:nvPicPr>
            <p:cNvPr id="205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39386" y="3658914"/>
              <a:ext cx="1002734" cy="1138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8044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106"/>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4118"/>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4121"/>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4104"/>
                                        </p:tgtEl>
                                        <p:attrNameLst>
                                          <p:attrName>style.visibility</p:attrName>
                                        </p:attrNameLst>
                                      </p:cBhvr>
                                      <p:to>
                                        <p:strVal val="visible"/>
                                      </p:to>
                                    </p:se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499"/>
                                          </p:stCondLst>
                                        </p:cTn>
                                        <p:tgtEl>
                                          <p:spTgt spid="4105"/>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4" grpId="0" animBg="1" autoUpdateAnimBg="0"/>
      <p:bldP spid="4105"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772732" y="579549"/>
            <a:ext cx="10366941" cy="1077218"/>
          </a:xfrm>
          <a:prstGeom prst="rect">
            <a:avLst/>
          </a:prstGeom>
          <a:noFill/>
        </p:spPr>
        <p:txBody>
          <a:bodyPr wrap="none" rtlCol="0">
            <a:spAutoFit/>
          </a:bodyPr>
          <a:lstStyle/>
          <a:p>
            <a:r>
              <a:rPr lang="vi-VN" sz="3200" b="1" dirty="0">
                <a:latin typeface="Times New Roman" pitchFamily="18" charset="0"/>
                <a:cs typeface="Times New Roman" pitchFamily="18" charset="0"/>
              </a:rPr>
              <a:t>3. Để phân biệt các nhóm động vật không xương sống, em </a:t>
            </a:r>
          </a:p>
          <a:p>
            <a:r>
              <a:rPr lang="vi-VN" sz="3200" b="1" dirty="0">
                <a:latin typeface="Times New Roman" pitchFamily="18" charset="0"/>
                <a:cs typeface="Times New Roman" pitchFamily="18" charset="0"/>
              </a:rPr>
              <a:t>có thể dựa vào đặc điểm nào?</a:t>
            </a:r>
          </a:p>
        </p:txBody>
      </p:sp>
      <p:sp>
        <p:nvSpPr>
          <p:cNvPr id="3" name="TextBox 2"/>
          <p:cNvSpPr txBox="1"/>
          <p:nvPr/>
        </p:nvSpPr>
        <p:spPr>
          <a:xfrm>
            <a:off x="324140" y="2354871"/>
            <a:ext cx="10205898" cy="2554545"/>
          </a:xfrm>
          <a:prstGeom prst="rect">
            <a:avLst/>
          </a:prstGeom>
          <a:noFill/>
        </p:spPr>
        <p:txBody>
          <a:bodyPr wrap="square" rtlCol="0">
            <a:spAutoFit/>
          </a:bodyPr>
          <a:lstStyle/>
          <a:p>
            <a:pPr marL="285750" indent="-285750">
              <a:buFontTx/>
              <a:buChar char="-"/>
            </a:pPr>
            <a:r>
              <a:rPr lang="vi-VN" sz="4000" b="1" dirty="0">
                <a:solidFill>
                  <a:srgbClr val="9933FF"/>
                </a:solidFill>
                <a:latin typeface="Times New Roman" pitchFamily="18" charset="0"/>
                <a:cs typeface="Times New Roman" pitchFamily="18" charset="0"/>
              </a:rPr>
              <a:t>Kiểu đối xứng của cơ thể</a:t>
            </a:r>
            <a:r>
              <a:rPr lang="en-US" sz="4000" b="1" dirty="0">
                <a:solidFill>
                  <a:srgbClr val="9933FF"/>
                </a:solidFill>
                <a:latin typeface="Times New Roman" pitchFamily="18" charset="0"/>
                <a:cs typeface="Times New Roman" pitchFamily="18" charset="0"/>
              </a:rPr>
              <a:t> (</a:t>
            </a:r>
            <a:r>
              <a:rPr lang="en-US" sz="4000" b="1" dirty="0" err="1">
                <a:solidFill>
                  <a:srgbClr val="9933FF"/>
                </a:solidFill>
                <a:latin typeface="Times New Roman" pitchFamily="18" charset="0"/>
                <a:cs typeface="Times New Roman" pitchFamily="18" charset="0"/>
              </a:rPr>
              <a:t>tỏa</a:t>
            </a:r>
            <a:r>
              <a:rPr lang="en-US" sz="4000" b="1" dirty="0">
                <a:solidFill>
                  <a:srgbClr val="9933FF"/>
                </a:solidFill>
                <a:latin typeface="Times New Roman" pitchFamily="18" charset="0"/>
                <a:cs typeface="Times New Roman" pitchFamily="18" charset="0"/>
              </a:rPr>
              <a:t> </a:t>
            </a:r>
            <a:r>
              <a:rPr lang="en-US" sz="4000" b="1" dirty="0" err="1">
                <a:solidFill>
                  <a:srgbClr val="9933FF"/>
                </a:solidFill>
                <a:latin typeface="Times New Roman" pitchFamily="18" charset="0"/>
                <a:cs typeface="Times New Roman" pitchFamily="18" charset="0"/>
              </a:rPr>
              <a:t>tròn</a:t>
            </a:r>
            <a:r>
              <a:rPr lang="en-US" sz="4000" b="1" dirty="0">
                <a:solidFill>
                  <a:srgbClr val="9933FF"/>
                </a:solidFill>
                <a:latin typeface="Times New Roman" pitchFamily="18" charset="0"/>
                <a:cs typeface="Times New Roman" pitchFamily="18" charset="0"/>
              </a:rPr>
              <a:t>, </a:t>
            </a:r>
            <a:r>
              <a:rPr lang="en-US" sz="4000" b="1" dirty="0" err="1">
                <a:solidFill>
                  <a:srgbClr val="9933FF"/>
                </a:solidFill>
                <a:latin typeface="Times New Roman" pitchFamily="18" charset="0"/>
                <a:cs typeface="Times New Roman" pitchFamily="18" charset="0"/>
              </a:rPr>
              <a:t>hai</a:t>
            </a:r>
            <a:r>
              <a:rPr lang="en-US" sz="4000" b="1" dirty="0">
                <a:solidFill>
                  <a:srgbClr val="9933FF"/>
                </a:solidFill>
                <a:latin typeface="Times New Roman" pitchFamily="18" charset="0"/>
                <a:cs typeface="Times New Roman" pitchFamily="18" charset="0"/>
              </a:rPr>
              <a:t> </a:t>
            </a:r>
            <a:r>
              <a:rPr lang="en-US" sz="4000" b="1" dirty="0" err="1">
                <a:solidFill>
                  <a:srgbClr val="9933FF"/>
                </a:solidFill>
                <a:latin typeface="Times New Roman" pitchFamily="18" charset="0"/>
                <a:cs typeface="Times New Roman" pitchFamily="18" charset="0"/>
              </a:rPr>
              <a:t>bên</a:t>
            </a:r>
            <a:r>
              <a:rPr lang="en-US" sz="4000" b="1" dirty="0">
                <a:solidFill>
                  <a:srgbClr val="9933FF"/>
                </a:solidFill>
                <a:latin typeface="Times New Roman" pitchFamily="18" charset="0"/>
                <a:cs typeface="Times New Roman" pitchFamily="18" charset="0"/>
              </a:rPr>
              <a:t>)</a:t>
            </a:r>
            <a:endParaRPr lang="vi-VN" sz="4000" b="1" dirty="0">
              <a:solidFill>
                <a:srgbClr val="9933FF"/>
              </a:solidFill>
              <a:latin typeface="Times New Roman" pitchFamily="18" charset="0"/>
              <a:cs typeface="Times New Roman" pitchFamily="18" charset="0"/>
            </a:endParaRPr>
          </a:p>
          <a:p>
            <a:pPr marL="285750" indent="-285750">
              <a:buFontTx/>
              <a:buChar char="-"/>
            </a:pPr>
            <a:r>
              <a:rPr lang="vi-VN" sz="4000" b="1" dirty="0">
                <a:solidFill>
                  <a:srgbClr val="9933FF"/>
                </a:solidFill>
                <a:latin typeface="Times New Roman" pitchFamily="18" charset="0"/>
                <a:cs typeface="Times New Roman" pitchFamily="18" charset="0"/>
              </a:rPr>
              <a:t>Hình dạng cơ thể</a:t>
            </a:r>
            <a:r>
              <a:rPr lang="en-US" sz="4000" b="1" dirty="0">
                <a:solidFill>
                  <a:srgbClr val="9933FF"/>
                </a:solidFill>
                <a:latin typeface="Times New Roman" pitchFamily="18" charset="0"/>
                <a:cs typeface="Times New Roman" pitchFamily="18" charset="0"/>
              </a:rPr>
              <a:t> (</a:t>
            </a:r>
            <a:r>
              <a:rPr lang="en-US" sz="4000" b="1" dirty="0" err="1">
                <a:solidFill>
                  <a:srgbClr val="9933FF"/>
                </a:solidFill>
                <a:latin typeface="Times New Roman" pitchFamily="18" charset="0"/>
                <a:cs typeface="Times New Roman" pitchFamily="18" charset="0"/>
              </a:rPr>
              <a:t>vỏ</a:t>
            </a:r>
            <a:r>
              <a:rPr lang="en-US" sz="4000" b="1" dirty="0">
                <a:solidFill>
                  <a:srgbClr val="9933FF"/>
                </a:solidFill>
                <a:latin typeface="Times New Roman" pitchFamily="18" charset="0"/>
                <a:cs typeface="Times New Roman" pitchFamily="18" charset="0"/>
              </a:rPr>
              <a:t> </a:t>
            </a:r>
            <a:r>
              <a:rPr lang="en-US" sz="4000" b="1" dirty="0" err="1">
                <a:solidFill>
                  <a:srgbClr val="9933FF"/>
                </a:solidFill>
                <a:latin typeface="Times New Roman" pitchFamily="18" charset="0"/>
                <a:cs typeface="Times New Roman" pitchFamily="18" charset="0"/>
              </a:rPr>
              <a:t>đá</a:t>
            </a:r>
            <a:r>
              <a:rPr lang="en-US" sz="4000" b="1" dirty="0">
                <a:solidFill>
                  <a:srgbClr val="9933FF"/>
                </a:solidFill>
                <a:latin typeface="Times New Roman" pitchFamily="18" charset="0"/>
                <a:cs typeface="Times New Roman" pitchFamily="18" charset="0"/>
              </a:rPr>
              <a:t> </a:t>
            </a:r>
            <a:r>
              <a:rPr lang="en-US" sz="4000" b="1" dirty="0" err="1">
                <a:solidFill>
                  <a:srgbClr val="9933FF"/>
                </a:solidFill>
                <a:latin typeface="Times New Roman" pitchFamily="18" charset="0"/>
                <a:cs typeface="Times New Roman" pitchFamily="18" charset="0"/>
              </a:rPr>
              <a:t>vôi</a:t>
            </a:r>
            <a:r>
              <a:rPr lang="en-US" sz="4000" b="1" dirty="0">
                <a:solidFill>
                  <a:srgbClr val="9933FF"/>
                </a:solidFill>
                <a:latin typeface="Times New Roman" pitchFamily="18" charset="0"/>
                <a:cs typeface="Times New Roman" pitchFamily="18" charset="0"/>
              </a:rPr>
              <a:t>, </a:t>
            </a:r>
            <a:r>
              <a:rPr lang="en-US" sz="4000" b="1" dirty="0" err="1">
                <a:solidFill>
                  <a:srgbClr val="9933FF"/>
                </a:solidFill>
                <a:latin typeface="Times New Roman" pitchFamily="18" charset="0"/>
                <a:cs typeface="Times New Roman" pitchFamily="18" charset="0"/>
              </a:rPr>
              <a:t>vỏ</a:t>
            </a:r>
            <a:r>
              <a:rPr lang="en-US" sz="4000" b="1" dirty="0">
                <a:solidFill>
                  <a:srgbClr val="9933FF"/>
                </a:solidFill>
                <a:latin typeface="Times New Roman" pitchFamily="18" charset="0"/>
                <a:cs typeface="Times New Roman" pitchFamily="18" charset="0"/>
              </a:rPr>
              <a:t> </a:t>
            </a:r>
            <a:r>
              <a:rPr lang="en-US" sz="4000" b="1" dirty="0" err="1">
                <a:solidFill>
                  <a:srgbClr val="9933FF"/>
                </a:solidFill>
                <a:latin typeface="Times New Roman" pitchFamily="18" charset="0"/>
                <a:cs typeface="Times New Roman" pitchFamily="18" charset="0"/>
              </a:rPr>
              <a:t>kitin</a:t>
            </a:r>
            <a:r>
              <a:rPr lang="en-US" sz="4000" b="1" dirty="0">
                <a:solidFill>
                  <a:srgbClr val="9933FF"/>
                </a:solidFill>
                <a:latin typeface="Times New Roman" pitchFamily="18" charset="0"/>
                <a:cs typeface="Times New Roman" pitchFamily="18" charset="0"/>
              </a:rPr>
              <a:t>)</a:t>
            </a:r>
            <a:endParaRPr lang="vi-VN" sz="4000" b="1" dirty="0">
              <a:solidFill>
                <a:srgbClr val="9933FF"/>
              </a:solidFill>
              <a:latin typeface="Times New Roman" pitchFamily="18" charset="0"/>
              <a:cs typeface="Times New Roman" pitchFamily="18" charset="0"/>
            </a:endParaRPr>
          </a:p>
          <a:p>
            <a:pPr marL="285750" indent="-285750">
              <a:buFontTx/>
              <a:buChar char="-"/>
            </a:pPr>
            <a:r>
              <a:rPr lang="vi-VN" sz="4000" b="1" dirty="0">
                <a:solidFill>
                  <a:srgbClr val="9933FF"/>
                </a:solidFill>
                <a:latin typeface="Times New Roman" pitchFamily="18" charset="0"/>
                <a:cs typeface="Times New Roman" pitchFamily="18" charset="0"/>
              </a:rPr>
              <a:t>Môi trường sống</a:t>
            </a:r>
          </a:p>
          <a:p>
            <a:r>
              <a:rPr lang="vi-VN" sz="4000" b="1" dirty="0">
                <a:solidFill>
                  <a:srgbClr val="9933FF"/>
                </a:solidFill>
                <a:latin typeface="Times New Roman" pitchFamily="18" charset="0"/>
                <a:cs typeface="Times New Roman" pitchFamily="18" charset="0"/>
              </a:rPr>
              <a:t>-  Cơ quan di chuyển</a:t>
            </a:r>
            <a:r>
              <a:rPr lang="en-US" sz="4000" b="1" dirty="0">
                <a:solidFill>
                  <a:srgbClr val="9933FF"/>
                </a:solidFill>
                <a:latin typeface="Times New Roman" pitchFamily="18" charset="0"/>
                <a:cs typeface="Times New Roman" pitchFamily="18" charset="0"/>
              </a:rPr>
              <a:t> (</a:t>
            </a:r>
            <a:r>
              <a:rPr lang="en-US" sz="4000" b="1" dirty="0" err="1">
                <a:solidFill>
                  <a:srgbClr val="9933FF"/>
                </a:solidFill>
                <a:latin typeface="Times New Roman" pitchFamily="18" charset="0"/>
                <a:cs typeface="Times New Roman" pitchFamily="18" charset="0"/>
              </a:rPr>
              <a:t>Chân</a:t>
            </a:r>
            <a:r>
              <a:rPr lang="en-US" sz="4000" b="1" dirty="0">
                <a:solidFill>
                  <a:srgbClr val="9933FF"/>
                </a:solidFill>
                <a:latin typeface="Times New Roman" pitchFamily="18" charset="0"/>
                <a:cs typeface="Times New Roman" pitchFamily="18" charset="0"/>
              </a:rPr>
              <a:t>, </a:t>
            </a:r>
            <a:r>
              <a:rPr lang="vi-VN" sz="4000" b="1" dirty="0" smtClean="0">
                <a:solidFill>
                  <a:srgbClr val="9933FF"/>
                </a:solidFill>
                <a:latin typeface="Times New Roman" pitchFamily="18" charset="0"/>
                <a:cs typeface="Times New Roman" pitchFamily="18" charset="0"/>
              </a:rPr>
              <a:t>cán</a:t>
            </a:r>
            <a:r>
              <a:rPr lang="en-US" sz="4000" b="1" dirty="0" smtClean="0">
                <a:solidFill>
                  <a:srgbClr val="9933FF"/>
                </a:solidFill>
                <a:latin typeface="Times New Roman" pitchFamily="18" charset="0"/>
                <a:cs typeface="Times New Roman" pitchFamily="18" charset="0"/>
              </a:rPr>
              <a:t>h</a:t>
            </a:r>
            <a:r>
              <a:rPr lang="en-US" sz="4000" b="1" dirty="0">
                <a:solidFill>
                  <a:srgbClr val="9933FF"/>
                </a:solidFill>
                <a:latin typeface="Times New Roman" pitchFamily="18" charset="0"/>
                <a:cs typeface="Times New Roman" pitchFamily="18" charset="0"/>
              </a:rPr>
              <a:t>)</a:t>
            </a:r>
            <a:endParaRPr lang="vi-VN" sz="4000" b="1" dirty="0">
              <a:solidFill>
                <a:srgbClr val="9933FF"/>
              </a:solidFill>
              <a:latin typeface="Times New Roman" pitchFamily="18" charset="0"/>
              <a:cs typeface="Times New Roman" pitchFamily="18" charset="0"/>
            </a:endParaRPr>
          </a:p>
        </p:txBody>
      </p:sp>
    </p:spTree>
    <p:extLst>
      <p:ext uri="{BB962C8B-B14F-4D97-AF65-F5344CB8AC3E}">
        <p14:creationId xmlns:p14="http://schemas.microsoft.com/office/powerpoint/2010/main" val="328924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655823822"/>
              </p:ext>
            </p:extLst>
          </p:nvPr>
        </p:nvGraphicFramePr>
        <p:xfrm>
          <a:off x="385034" y="1203830"/>
          <a:ext cx="11097906" cy="5374956"/>
        </p:xfrm>
        <a:graphic>
          <a:graphicData uri="http://schemas.openxmlformats.org/drawingml/2006/table">
            <a:tbl>
              <a:tblPr firstRow="1" firstCol="1" bandRow="1"/>
              <a:tblGrid>
                <a:gridCol w="1811550">
                  <a:extLst>
                    <a:ext uri="{9D8B030D-6E8A-4147-A177-3AD203B41FA5}">
                      <a16:colId xmlns="" xmlns:a16="http://schemas.microsoft.com/office/drawing/2014/main" val="1596778869"/>
                    </a:ext>
                  </a:extLst>
                </a:gridCol>
                <a:gridCol w="2177587">
                  <a:extLst>
                    <a:ext uri="{9D8B030D-6E8A-4147-A177-3AD203B41FA5}">
                      <a16:colId xmlns="" xmlns:a16="http://schemas.microsoft.com/office/drawing/2014/main" val="3162856057"/>
                    </a:ext>
                  </a:extLst>
                </a:gridCol>
                <a:gridCol w="2402370">
                  <a:extLst>
                    <a:ext uri="{9D8B030D-6E8A-4147-A177-3AD203B41FA5}">
                      <a16:colId xmlns="" xmlns:a16="http://schemas.microsoft.com/office/drawing/2014/main" val="1652681404"/>
                    </a:ext>
                  </a:extLst>
                </a:gridCol>
                <a:gridCol w="1770168">
                  <a:extLst>
                    <a:ext uri="{9D8B030D-6E8A-4147-A177-3AD203B41FA5}">
                      <a16:colId xmlns="" xmlns:a16="http://schemas.microsoft.com/office/drawing/2014/main" val="1626272957"/>
                    </a:ext>
                  </a:extLst>
                </a:gridCol>
                <a:gridCol w="2936231">
                  <a:extLst>
                    <a:ext uri="{9D8B030D-6E8A-4147-A177-3AD203B41FA5}">
                      <a16:colId xmlns="" xmlns:a16="http://schemas.microsoft.com/office/drawing/2014/main" val="2969799904"/>
                    </a:ext>
                  </a:extLst>
                </a:gridCol>
              </a:tblGrid>
              <a:tr h="1333308">
                <a:tc>
                  <a:txBody>
                    <a:bodyPr/>
                    <a:lstStyle/>
                    <a:p>
                      <a:pPr algn="ctr">
                        <a:lnSpc>
                          <a:spcPct val="105000"/>
                        </a:lnSpc>
                        <a:spcBef>
                          <a:spcPts val="600"/>
                        </a:spcBef>
                        <a:spcAft>
                          <a:spcPts val="600"/>
                        </a:spcAft>
                      </a:pPr>
                      <a:endParaRPr lang="en-US" sz="2800" dirty="0">
                        <a:solidFill>
                          <a:srgbClr val="000000"/>
                        </a:solidFill>
                        <a:effectLst/>
                        <a:latin typeface="Times New Roman" panose="02020603050405020304" pitchFamily="18" charset="0"/>
                        <a:ea typeface="Calibri" panose="020F0502020204030204" pitchFamily="34" charset="0"/>
                      </a:endParaRPr>
                    </a:p>
                    <a:p>
                      <a:pPr algn="ctr">
                        <a:lnSpc>
                          <a:spcPct val="105000"/>
                        </a:lnSpc>
                        <a:spcBef>
                          <a:spcPts val="600"/>
                        </a:spcBef>
                        <a:spcAft>
                          <a:spcPts val="600"/>
                        </a:spcAft>
                      </a:pPr>
                      <a:endParaRPr lang="en-US" sz="2800" b="1"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Cấu tạo cơ thể</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Môi trường sống</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Đa dạng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Đại diện</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567149941"/>
                  </a:ext>
                </a:extLst>
              </a:tr>
              <a:tr h="588172">
                <a:tc>
                  <a:txBody>
                    <a:bodyPr/>
                    <a:lstStyle/>
                    <a:p>
                      <a:pP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1. Ruột khoang</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9933FF"/>
                          </a:solidFill>
                          <a:effectLst/>
                          <a:latin typeface="Times New Roman" panose="02020603050405020304" pitchFamily="18" charset="0"/>
                          <a:ea typeface="Calibri" panose="020F0502020204030204" pitchFamily="34" charset="0"/>
                        </a:rPr>
                        <a:t>Đối xứng</a:t>
                      </a:r>
                      <a:r>
                        <a:rPr lang="vi-VN" sz="2800" b="1" baseline="0" dirty="0">
                          <a:solidFill>
                            <a:srgbClr val="9933FF"/>
                          </a:solidFill>
                          <a:effectLst/>
                          <a:latin typeface="Times New Roman" panose="02020603050405020304" pitchFamily="18" charset="0"/>
                          <a:ea typeface="Calibri" panose="020F0502020204030204" pitchFamily="34" charset="0"/>
                        </a:rPr>
                        <a:t> tỏa tròn</a:t>
                      </a:r>
                      <a:r>
                        <a:rPr lang="vi-VN" sz="2800" b="1" dirty="0">
                          <a:solidFill>
                            <a:srgbClr val="9933FF"/>
                          </a:solidFill>
                          <a:effectLst/>
                          <a:latin typeface="Times New Roman" panose="02020603050405020304" pitchFamily="18" charset="0"/>
                          <a:ea typeface="Calibri" panose="020F0502020204030204" pitchFamily="34" charset="0"/>
                        </a:rPr>
                        <a:t> </a:t>
                      </a:r>
                      <a:endParaRPr lang="en-US" sz="2800" dirty="0">
                        <a:solidFill>
                          <a:srgbClr val="9933FF"/>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9933FF"/>
                          </a:solidFill>
                          <a:effectLst/>
                          <a:latin typeface="Times New Roman" panose="02020603050405020304" pitchFamily="18" charset="0"/>
                          <a:ea typeface="Calibri" panose="020F0502020204030204" pitchFamily="34" charset="0"/>
                        </a:rPr>
                        <a:t> Nước  </a:t>
                      </a:r>
                      <a:endParaRPr lang="en-US" sz="2800" dirty="0">
                        <a:solidFill>
                          <a:srgbClr val="9933FF"/>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5000"/>
                        </a:lnSpc>
                        <a:spcBef>
                          <a:spcPts val="600"/>
                        </a:spcBef>
                        <a:spcAft>
                          <a:spcPts val="600"/>
                        </a:spcAft>
                        <a:buClrTx/>
                        <a:buSzTx/>
                        <a:buFontTx/>
                        <a:buNone/>
                        <a:tabLst/>
                        <a:defRPr/>
                      </a:pPr>
                      <a:r>
                        <a:rPr lang="vi-VN" sz="2800" b="1" dirty="0">
                          <a:solidFill>
                            <a:srgbClr val="9933FF"/>
                          </a:solidFill>
                          <a:effectLst/>
                          <a:latin typeface="Times New Roman" panose="02020603050405020304" pitchFamily="18" charset="0"/>
                          <a:ea typeface="Calibri" panose="020F0502020204030204" pitchFamily="34" charset="0"/>
                        </a:rPr>
                        <a:t> Đa dạng </a:t>
                      </a:r>
                      <a:endParaRPr lang="en-US" sz="2800" dirty="0">
                        <a:solidFill>
                          <a:srgbClr val="9933FF"/>
                        </a:solidFill>
                        <a:effectLst/>
                        <a:latin typeface="Times New Roman" panose="02020603050405020304" pitchFamily="18" charset="0"/>
                        <a:ea typeface="Calibri" panose="020F0502020204030204" pitchFamily="34" charset="0"/>
                      </a:endParaRPr>
                    </a:p>
                    <a:p>
                      <a:pPr algn="ctr">
                        <a:lnSpc>
                          <a:spcPct val="105000"/>
                        </a:lnSpc>
                        <a:spcBef>
                          <a:spcPts val="600"/>
                        </a:spcBef>
                        <a:spcAft>
                          <a:spcPts val="600"/>
                        </a:spcAft>
                      </a:pPr>
                      <a:r>
                        <a:rPr lang="vi-VN" sz="2800" b="1" dirty="0">
                          <a:solidFill>
                            <a:srgbClr val="9933FF"/>
                          </a:solidFill>
                          <a:effectLst/>
                          <a:latin typeface="Times New Roman" panose="02020603050405020304" pitchFamily="18" charset="0"/>
                          <a:ea typeface="Calibri" panose="020F0502020204030204" pitchFamily="34" charset="0"/>
                        </a:rPr>
                        <a:t> </a:t>
                      </a:r>
                      <a:endParaRPr lang="en-US" sz="2800" dirty="0">
                        <a:solidFill>
                          <a:srgbClr val="9933FF"/>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9933FF"/>
                          </a:solidFill>
                          <a:effectLst/>
                          <a:latin typeface="Times New Roman" panose="02020603050405020304" pitchFamily="18" charset="0"/>
                          <a:ea typeface="Calibri" panose="020F0502020204030204" pitchFamily="34" charset="0"/>
                        </a:rPr>
                        <a:t> Thủy</a:t>
                      </a:r>
                      <a:r>
                        <a:rPr lang="vi-VN" sz="2800" b="1" baseline="0" dirty="0">
                          <a:solidFill>
                            <a:srgbClr val="9933FF"/>
                          </a:solidFill>
                          <a:effectLst/>
                          <a:latin typeface="Times New Roman" panose="02020603050405020304" pitchFamily="18" charset="0"/>
                          <a:ea typeface="Calibri" panose="020F0502020204030204" pitchFamily="34" charset="0"/>
                        </a:rPr>
                        <a:t> tức, sứa, san hô</a:t>
                      </a:r>
                      <a:endParaRPr lang="en-US" sz="2800" dirty="0">
                        <a:solidFill>
                          <a:srgbClr val="9933FF"/>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604317511"/>
                  </a:ext>
                </a:extLst>
              </a:tr>
              <a:tr h="794820">
                <a:tc>
                  <a:txBody>
                    <a:bodyPr/>
                    <a:lstStyle/>
                    <a:p>
                      <a:pP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2. Giun</a:t>
                      </a:r>
                      <a:endParaRPr lang="en-US" sz="2800" dirty="0">
                        <a:solidFill>
                          <a:srgbClr val="000000"/>
                        </a:solidFill>
                        <a:effectLst/>
                        <a:latin typeface="Times New Roman" panose="02020603050405020304" pitchFamily="18" charset="0"/>
                        <a:ea typeface="Calibri" panose="020F0502020204030204" pitchFamily="34" charset="0"/>
                      </a:endParaRPr>
                    </a:p>
                    <a:p>
                      <a:pP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9933FF"/>
                          </a:solidFill>
                          <a:effectLst/>
                          <a:latin typeface="Times New Roman" panose="02020603050405020304" pitchFamily="18" charset="0"/>
                          <a:ea typeface="Calibri" panose="020F0502020204030204" pitchFamily="34" charset="0"/>
                        </a:rPr>
                        <a:t>Đối xứng</a:t>
                      </a:r>
                      <a:r>
                        <a:rPr lang="vi-VN" sz="2800" b="1" baseline="0" dirty="0">
                          <a:solidFill>
                            <a:srgbClr val="9933FF"/>
                          </a:solidFill>
                          <a:effectLst/>
                          <a:latin typeface="Times New Roman" panose="02020603050405020304" pitchFamily="18" charset="0"/>
                          <a:ea typeface="Calibri" panose="020F0502020204030204" pitchFamily="34" charset="0"/>
                        </a:rPr>
                        <a:t> hai bên</a:t>
                      </a:r>
                      <a:r>
                        <a:rPr lang="vi-VN" sz="2800" b="1" dirty="0">
                          <a:solidFill>
                            <a:srgbClr val="9933FF"/>
                          </a:solidFill>
                          <a:effectLst/>
                          <a:latin typeface="Times New Roman" panose="02020603050405020304" pitchFamily="18" charset="0"/>
                          <a:ea typeface="Calibri" panose="020F0502020204030204" pitchFamily="34" charset="0"/>
                        </a:rPr>
                        <a:t> </a:t>
                      </a:r>
                      <a:endParaRPr lang="en-US" sz="2800" dirty="0">
                        <a:solidFill>
                          <a:srgbClr val="9933FF"/>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9933FF"/>
                          </a:solidFill>
                          <a:effectLst/>
                          <a:latin typeface="Times New Roman" panose="02020603050405020304" pitchFamily="18" charset="0"/>
                          <a:ea typeface="Calibri" panose="020F0502020204030204" pitchFamily="34" charset="0"/>
                        </a:rPr>
                        <a:t>Đất, nước,</a:t>
                      </a:r>
                      <a:r>
                        <a:rPr lang="vi-VN" sz="2800" b="1" baseline="0" dirty="0">
                          <a:solidFill>
                            <a:srgbClr val="9933FF"/>
                          </a:solidFill>
                          <a:effectLst/>
                          <a:latin typeface="Times New Roman" panose="02020603050405020304" pitchFamily="18" charset="0"/>
                          <a:ea typeface="Calibri" panose="020F0502020204030204" pitchFamily="34" charset="0"/>
                        </a:rPr>
                        <a:t> cơ thể sinh vật</a:t>
                      </a:r>
                      <a:r>
                        <a:rPr lang="vi-VN" sz="2800" b="1" dirty="0">
                          <a:solidFill>
                            <a:srgbClr val="9933FF"/>
                          </a:solidFill>
                          <a:effectLst/>
                          <a:latin typeface="Times New Roman" panose="02020603050405020304" pitchFamily="18" charset="0"/>
                          <a:ea typeface="Calibri" panose="020F0502020204030204" pitchFamily="34" charset="0"/>
                        </a:rPr>
                        <a:t> </a:t>
                      </a:r>
                      <a:endParaRPr lang="en-US" sz="2800" dirty="0">
                        <a:solidFill>
                          <a:srgbClr val="9933FF"/>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5000"/>
                        </a:lnSpc>
                        <a:spcBef>
                          <a:spcPts val="600"/>
                        </a:spcBef>
                        <a:spcAft>
                          <a:spcPts val="600"/>
                        </a:spcAft>
                        <a:buClrTx/>
                        <a:buSzTx/>
                        <a:buFontTx/>
                        <a:buNone/>
                        <a:tabLst/>
                        <a:defRPr/>
                      </a:pPr>
                      <a:r>
                        <a:rPr lang="vi-VN" sz="2800" b="1" dirty="0">
                          <a:solidFill>
                            <a:srgbClr val="9933FF"/>
                          </a:solidFill>
                          <a:effectLst/>
                          <a:latin typeface="Times New Roman" panose="02020603050405020304" pitchFamily="18" charset="0"/>
                          <a:ea typeface="Calibri" panose="020F0502020204030204" pitchFamily="34" charset="0"/>
                        </a:rPr>
                        <a:t>Đa dạng </a:t>
                      </a:r>
                      <a:endParaRPr lang="en-US" sz="2800" dirty="0">
                        <a:solidFill>
                          <a:srgbClr val="9933FF"/>
                        </a:solidFill>
                        <a:effectLst/>
                        <a:latin typeface="Times New Roman" panose="02020603050405020304" pitchFamily="18" charset="0"/>
                        <a:ea typeface="Calibri" panose="020F0502020204030204" pitchFamily="34" charset="0"/>
                      </a:endParaRPr>
                    </a:p>
                    <a:p>
                      <a:pPr algn="ctr">
                        <a:lnSpc>
                          <a:spcPct val="105000"/>
                        </a:lnSpc>
                        <a:spcBef>
                          <a:spcPts val="600"/>
                        </a:spcBef>
                        <a:spcAft>
                          <a:spcPts val="600"/>
                        </a:spcAft>
                      </a:pPr>
                      <a:r>
                        <a:rPr lang="vi-VN" sz="2800" b="1" dirty="0">
                          <a:solidFill>
                            <a:srgbClr val="9933FF"/>
                          </a:solidFill>
                          <a:effectLst/>
                          <a:latin typeface="Times New Roman" panose="02020603050405020304" pitchFamily="18" charset="0"/>
                          <a:ea typeface="Calibri" panose="020F0502020204030204" pitchFamily="34" charset="0"/>
                        </a:rPr>
                        <a:t> </a:t>
                      </a:r>
                      <a:endParaRPr lang="en-US" sz="2800" dirty="0">
                        <a:solidFill>
                          <a:srgbClr val="9933FF"/>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9933FF"/>
                          </a:solidFill>
                          <a:effectLst/>
                          <a:latin typeface="Times New Roman" panose="02020603050405020304" pitchFamily="18" charset="0"/>
                          <a:ea typeface="Calibri" panose="020F0502020204030204" pitchFamily="34" charset="0"/>
                        </a:rPr>
                        <a:t>Sán</a:t>
                      </a:r>
                      <a:r>
                        <a:rPr lang="vi-VN" sz="2800" b="1" baseline="0" dirty="0">
                          <a:solidFill>
                            <a:srgbClr val="9933FF"/>
                          </a:solidFill>
                          <a:effectLst/>
                          <a:latin typeface="Times New Roman" panose="02020603050405020304" pitchFamily="18" charset="0"/>
                          <a:ea typeface="Calibri" panose="020F0502020204030204" pitchFamily="34" charset="0"/>
                        </a:rPr>
                        <a:t> lá gan, giun đũa, giun đất</a:t>
                      </a:r>
                      <a:r>
                        <a:rPr lang="vi-VN" sz="2800" b="1" dirty="0">
                          <a:solidFill>
                            <a:srgbClr val="9933FF"/>
                          </a:solidFill>
                          <a:effectLst/>
                          <a:latin typeface="Times New Roman" panose="02020603050405020304" pitchFamily="18" charset="0"/>
                          <a:ea typeface="Calibri" panose="020F0502020204030204" pitchFamily="34" charset="0"/>
                        </a:rPr>
                        <a:t> </a:t>
                      </a:r>
                      <a:endParaRPr lang="en-US" sz="2800" dirty="0">
                        <a:solidFill>
                          <a:srgbClr val="9933FF"/>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15908317"/>
                  </a:ext>
                </a:extLst>
              </a:tr>
              <a:tr h="588172">
                <a:tc>
                  <a:txBody>
                    <a:bodyPr/>
                    <a:lstStyle/>
                    <a:p>
                      <a:pP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3. Thân mềm</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9933FF"/>
                          </a:solidFill>
                          <a:effectLst/>
                          <a:latin typeface="Times New Roman" panose="02020603050405020304" pitchFamily="18" charset="0"/>
                          <a:ea typeface="Calibri" panose="020F0502020204030204" pitchFamily="34" charset="0"/>
                        </a:rPr>
                        <a:t> M</a:t>
                      </a:r>
                      <a:r>
                        <a:rPr lang="vi-VN" sz="2800" b="1" baseline="0" dirty="0">
                          <a:solidFill>
                            <a:srgbClr val="9933FF"/>
                          </a:solidFill>
                          <a:effectLst/>
                          <a:latin typeface="Times New Roman" panose="02020603050405020304" pitchFamily="18" charset="0"/>
                          <a:ea typeface="Calibri" panose="020F0502020204030204" pitchFamily="34" charset="0"/>
                        </a:rPr>
                        <a:t>ềm, có vỏ đá vôi </a:t>
                      </a:r>
                      <a:endParaRPr lang="en-US" sz="2800" dirty="0">
                        <a:solidFill>
                          <a:srgbClr val="9933FF"/>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9933FF"/>
                          </a:solidFill>
                          <a:effectLst/>
                          <a:latin typeface="Times New Roman" panose="02020603050405020304" pitchFamily="18" charset="0"/>
                          <a:ea typeface="Calibri" panose="020F0502020204030204" pitchFamily="34" charset="0"/>
                        </a:rPr>
                        <a:t>Nước, cạn </a:t>
                      </a:r>
                      <a:endParaRPr lang="en-US" sz="2800" dirty="0">
                        <a:solidFill>
                          <a:srgbClr val="9933FF"/>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5000"/>
                        </a:lnSpc>
                        <a:spcBef>
                          <a:spcPts val="600"/>
                        </a:spcBef>
                        <a:spcAft>
                          <a:spcPts val="600"/>
                        </a:spcAft>
                        <a:buClrTx/>
                        <a:buSzTx/>
                        <a:buFontTx/>
                        <a:buNone/>
                        <a:tabLst/>
                        <a:defRPr/>
                      </a:pPr>
                      <a:r>
                        <a:rPr lang="vi-VN" sz="2800" b="1" dirty="0">
                          <a:solidFill>
                            <a:srgbClr val="9933FF"/>
                          </a:solidFill>
                          <a:effectLst/>
                          <a:latin typeface="Times New Roman" panose="02020603050405020304" pitchFamily="18" charset="0"/>
                          <a:ea typeface="Calibri" panose="020F0502020204030204" pitchFamily="34" charset="0"/>
                        </a:rPr>
                        <a:t>Đa dạng </a:t>
                      </a:r>
                      <a:endParaRPr lang="en-US" sz="2800" dirty="0">
                        <a:solidFill>
                          <a:srgbClr val="9933FF"/>
                        </a:solidFill>
                        <a:effectLst/>
                        <a:latin typeface="Times New Roman" panose="02020603050405020304" pitchFamily="18" charset="0"/>
                        <a:ea typeface="Calibri" panose="020F0502020204030204" pitchFamily="34" charset="0"/>
                      </a:endParaRPr>
                    </a:p>
                    <a:p>
                      <a:pPr algn="ctr">
                        <a:lnSpc>
                          <a:spcPct val="105000"/>
                        </a:lnSpc>
                        <a:spcBef>
                          <a:spcPts val="600"/>
                        </a:spcBef>
                        <a:spcAft>
                          <a:spcPts val="600"/>
                        </a:spcAft>
                      </a:pPr>
                      <a:r>
                        <a:rPr lang="vi-VN" sz="2800" b="1" dirty="0">
                          <a:solidFill>
                            <a:srgbClr val="9933FF"/>
                          </a:solidFill>
                          <a:effectLst/>
                          <a:latin typeface="Times New Roman" panose="02020603050405020304" pitchFamily="18" charset="0"/>
                          <a:ea typeface="Calibri" panose="020F0502020204030204" pitchFamily="34" charset="0"/>
                        </a:rPr>
                        <a:t> </a:t>
                      </a:r>
                      <a:endParaRPr lang="en-US" sz="2800" dirty="0">
                        <a:solidFill>
                          <a:srgbClr val="9933FF"/>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9933FF"/>
                          </a:solidFill>
                          <a:effectLst/>
                          <a:latin typeface="Times New Roman" panose="02020603050405020304" pitchFamily="18" charset="0"/>
                          <a:ea typeface="Calibri" panose="020F0502020204030204" pitchFamily="34" charset="0"/>
                        </a:rPr>
                        <a:t> trai sông,</a:t>
                      </a:r>
                      <a:r>
                        <a:rPr lang="vi-VN" sz="2800" b="1" baseline="0" dirty="0">
                          <a:solidFill>
                            <a:srgbClr val="9933FF"/>
                          </a:solidFill>
                          <a:effectLst/>
                          <a:latin typeface="Times New Roman" panose="02020603050405020304" pitchFamily="18" charset="0"/>
                          <a:ea typeface="Calibri" panose="020F0502020204030204" pitchFamily="34" charset="0"/>
                        </a:rPr>
                        <a:t> mực, ốc </a:t>
                      </a:r>
                      <a:r>
                        <a:rPr lang="en-US" sz="2800" b="1" baseline="0" dirty="0">
                          <a:solidFill>
                            <a:srgbClr val="9933FF"/>
                          </a:solidFill>
                          <a:effectLst/>
                          <a:latin typeface="Times New Roman" panose="02020603050405020304" pitchFamily="18" charset="0"/>
                          <a:ea typeface="Calibri" panose="020F0502020204030204" pitchFamily="34" charset="0"/>
                        </a:rPr>
                        <a:t>s</a:t>
                      </a:r>
                      <a:r>
                        <a:rPr lang="vi-VN" sz="2800" b="1" baseline="0" dirty="0">
                          <a:solidFill>
                            <a:srgbClr val="9933FF"/>
                          </a:solidFill>
                          <a:effectLst/>
                          <a:latin typeface="Times New Roman" panose="02020603050405020304" pitchFamily="18" charset="0"/>
                          <a:ea typeface="Calibri" panose="020F0502020204030204" pitchFamily="34" charset="0"/>
                        </a:rPr>
                        <a:t>ên</a:t>
                      </a:r>
                      <a:endParaRPr lang="en-US" sz="2800" dirty="0">
                        <a:solidFill>
                          <a:srgbClr val="9933FF"/>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382639310"/>
                  </a:ext>
                </a:extLst>
              </a:tr>
              <a:tr h="588172">
                <a:tc>
                  <a:txBody>
                    <a:bodyPr/>
                    <a:lstStyle/>
                    <a:p>
                      <a:pP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4. Chân khớp</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9933FF"/>
                          </a:solidFill>
                          <a:effectLst/>
                          <a:latin typeface="Times New Roman" panose="02020603050405020304" pitchFamily="18" charset="0"/>
                          <a:ea typeface="Calibri" panose="020F0502020204030204" pitchFamily="34" charset="0"/>
                        </a:rPr>
                        <a:t>Phân</a:t>
                      </a:r>
                      <a:r>
                        <a:rPr lang="vi-VN" sz="2800" b="1" baseline="0" dirty="0">
                          <a:solidFill>
                            <a:srgbClr val="9933FF"/>
                          </a:solidFill>
                          <a:effectLst/>
                          <a:latin typeface="Times New Roman" panose="02020603050405020304" pitchFamily="18" charset="0"/>
                          <a:ea typeface="Calibri" panose="020F0502020204030204" pitchFamily="34" charset="0"/>
                        </a:rPr>
                        <a:t> đốt, đối xứng 2 bên</a:t>
                      </a:r>
                      <a:r>
                        <a:rPr lang="vi-VN" sz="2800" b="1" dirty="0">
                          <a:solidFill>
                            <a:srgbClr val="9933FF"/>
                          </a:solidFill>
                          <a:effectLst/>
                          <a:latin typeface="Times New Roman" panose="02020603050405020304" pitchFamily="18" charset="0"/>
                          <a:ea typeface="Calibri" panose="020F0502020204030204" pitchFamily="34" charset="0"/>
                        </a:rPr>
                        <a:t> </a:t>
                      </a:r>
                      <a:endParaRPr lang="en-US" sz="2800" dirty="0">
                        <a:solidFill>
                          <a:srgbClr val="9933FF"/>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9933FF"/>
                          </a:solidFill>
                          <a:effectLst/>
                          <a:latin typeface="Times New Roman" panose="02020603050405020304" pitchFamily="18" charset="0"/>
                          <a:ea typeface="Calibri" panose="020F0502020204030204" pitchFamily="34" charset="0"/>
                        </a:rPr>
                        <a:t> nước,</a:t>
                      </a:r>
                      <a:r>
                        <a:rPr lang="vi-VN" sz="2800" b="1" baseline="0" dirty="0">
                          <a:solidFill>
                            <a:srgbClr val="9933FF"/>
                          </a:solidFill>
                          <a:effectLst/>
                          <a:latin typeface="Times New Roman" panose="02020603050405020304" pitchFamily="18" charset="0"/>
                          <a:ea typeface="Calibri" panose="020F0502020204030204" pitchFamily="34" charset="0"/>
                        </a:rPr>
                        <a:t> cạn</a:t>
                      </a:r>
                      <a:endParaRPr lang="en-US" sz="2800" dirty="0">
                        <a:solidFill>
                          <a:srgbClr val="9933FF"/>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5000"/>
                        </a:lnSpc>
                        <a:spcBef>
                          <a:spcPts val="600"/>
                        </a:spcBef>
                        <a:spcAft>
                          <a:spcPts val="600"/>
                        </a:spcAft>
                        <a:buClrTx/>
                        <a:buSzTx/>
                        <a:buFontTx/>
                        <a:buNone/>
                        <a:tabLst/>
                        <a:defRPr/>
                      </a:pPr>
                      <a:r>
                        <a:rPr lang="vi-VN" sz="2800" b="1" dirty="0">
                          <a:solidFill>
                            <a:srgbClr val="9933FF"/>
                          </a:solidFill>
                          <a:effectLst/>
                          <a:latin typeface="Times New Roman" panose="02020603050405020304" pitchFamily="18" charset="0"/>
                          <a:ea typeface="Calibri" panose="020F0502020204030204" pitchFamily="34" charset="0"/>
                        </a:rPr>
                        <a:t>Đa dạng  </a:t>
                      </a:r>
                      <a:endParaRPr lang="en-US" sz="2800" dirty="0">
                        <a:solidFill>
                          <a:srgbClr val="9933FF"/>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9933FF"/>
                          </a:solidFill>
                          <a:effectLst/>
                          <a:latin typeface="Times New Roman" panose="02020603050405020304" pitchFamily="18" charset="0"/>
                          <a:ea typeface="Calibri" panose="020F0502020204030204" pitchFamily="34" charset="0"/>
                        </a:rPr>
                        <a:t>Ong,</a:t>
                      </a:r>
                      <a:r>
                        <a:rPr lang="vi-VN" sz="2800" b="1" baseline="0" dirty="0">
                          <a:solidFill>
                            <a:srgbClr val="9933FF"/>
                          </a:solidFill>
                          <a:effectLst/>
                          <a:latin typeface="Times New Roman" panose="02020603050405020304" pitchFamily="18" charset="0"/>
                          <a:ea typeface="Calibri" panose="020F0502020204030204" pitchFamily="34" charset="0"/>
                        </a:rPr>
                        <a:t> kiến, tôm cua</a:t>
                      </a:r>
                      <a:r>
                        <a:rPr lang="vi-VN" sz="2800" b="1" dirty="0">
                          <a:solidFill>
                            <a:srgbClr val="9933FF"/>
                          </a:solidFill>
                          <a:effectLst/>
                          <a:latin typeface="Times New Roman" panose="02020603050405020304" pitchFamily="18" charset="0"/>
                          <a:ea typeface="Calibri" panose="020F0502020204030204" pitchFamily="34" charset="0"/>
                        </a:rPr>
                        <a:t> </a:t>
                      </a:r>
                      <a:endParaRPr lang="en-US" sz="2800" dirty="0">
                        <a:solidFill>
                          <a:srgbClr val="9933FF"/>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498913212"/>
                  </a:ext>
                </a:extLst>
              </a:tr>
            </a:tbl>
          </a:graphicData>
        </a:graphic>
      </p:graphicFrame>
      <p:cxnSp>
        <p:nvCxnSpPr>
          <p:cNvPr id="11" name="Straight Connector 10"/>
          <p:cNvCxnSpPr>
            <a:cxnSpLocks/>
          </p:cNvCxnSpPr>
          <p:nvPr/>
        </p:nvCxnSpPr>
        <p:spPr>
          <a:xfrm>
            <a:off x="385034" y="1252947"/>
            <a:ext cx="1849489" cy="13249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6"/>
          <p:cNvSpPr>
            <a:spLocks noChangeArrowheads="1"/>
          </p:cNvSpPr>
          <p:nvPr/>
        </p:nvSpPr>
        <p:spPr bwMode="auto">
          <a:xfrm>
            <a:off x="1252195" y="-47667"/>
            <a:ext cx="10097587"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vi-VN" altLang="en-US" sz="2800" b="1" i="0" strike="noStrike" cap="none" normalizeH="0" baseline="0" dirty="0">
                <a:ln>
                  <a:noFill/>
                </a:ln>
                <a:effectLst/>
                <a:latin typeface="Times New Roman" panose="02020603050405020304" pitchFamily="18" charset="0"/>
                <a:ea typeface="Calibri" panose="020F0502020204030204" pitchFamily="34" charset="0"/>
                <a:cs typeface="Times New Roman" panose="02020603050405020304" pitchFamily="18" charset="0"/>
              </a:rPr>
              <a:t>4. Xác</a:t>
            </a:r>
            <a:r>
              <a:rPr kumimoji="0" lang="vi-VN" altLang="en-US" sz="2800" b="1" i="0" strike="noStrike" cap="none" normalizeH="0" dirty="0">
                <a:ln>
                  <a:noFill/>
                </a:ln>
                <a:effectLst/>
                <a:latin typeface="Times New Roman" panose="02020603050405020304" pitchFamily="18" charset="0"/>
                <a:ea typeface="Calibri" panose="020F0502020204030204" pitchFamily="34" charset="0"/>
                <a:cs typeface="Times New Roman" panose="02020603050405020304" pitchFamily="18" charset="0"/>
              </a:rPr>
              <a:t> định môi trường sống của các nhóm động vật không xương sống</a:t>
            </a:r>
            <a:r>
              <a:rPr lang="en-US" alt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nội</a:t>
            </a:r>
            <a:r>
              <a:rPr lang="en-US" sz="2400" b="1" dirty="0">
                <a:latin typeface="Times New Roman" panose="02020603050405020304" pitchFamily="18" charset="0"/>
                <a:cs typeface="Times New Roman" panose="02020603050405020304" pitchFamily="18" charset="0"/>
              </a:rPr>
              <a:t> dung </a:t>
            </a:r>
            <a:r>
              <a:rPr lang="en-US" sz="2400" b="1" dirty="0" err="1">
                <a:latin typeface="Times New Roman" panose="02020603050405020304" pitchFamily="18" charset="0"/>
                <a:cs typeface="Times New Roman" panose="02020603050405020304" pitchFamily="18" charset="0"/>
              </a:rPr>
              <a:t>tìm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hiểu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được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hoàn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bảng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sau</a:t>
            </a:r>
            <a:endParaRPr lang="en-US" sz="2400" dirty="0">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strike="noStrike" cap="none" normalizeH="0" baseline="0" dirty="0">
              <a:ln>
                <a:noFill/>
              </a:ln>
              <a:solidFill>
                <a:schemeClr val="tx1"/>
              </a:solidFill>
              <a:effectLst/>
              <a:latin typeface="Arial" panose="020B0604020202020204" pitchFamily="34" charset="0"/>
            </a:endParaRPr>
          </a:p>
        </p:txBody>
      </p:sp>
      <p:sp>
        <p:nvSpPr>
          <p:cNvPr id="16" name="TextBox 15"/>
          <p:cNvSpPr txBox="1"/>
          <p:nvPr/>
        </p:nvSpPr>
        <p:spPr>
          <a:xfrm>
            <a:off x="315438" y="2024210"/>
            <a:ext cx="1349698" cy="455317"/>
          </a:xfrm>
          <a:prstGeom prst="rect">
            <a:avLst/>
          </a:prstGeom>
          <a:noFill/>
        </p:spPr>
        <p:txBody>
          <a:bodyPr wrap="square" rtlCol="0">
            <a:spAutoFit/>
          </a:bodyPr>
          <a:lstStyle/>
          <a:p>
            <a:pPr algn="ctr">
              <a:lnSpc>
                <a:spcPct val="105000"/>
              </a:lnSpc>
              <a:spcBef>
                <a:spcPts val="600"/>
              </a:spcBef>
              <a:spcAft>
                <a:spcPts val="600"/>
              </a:spcAft>
            </a:pPr>
            <a:r>
              <a:rPr lang="vi-VN" sz="2400" b="1" dirty="0">
                <a:solidFill>
                  <a:srgbClr val="000000"/>
                </a:solidFill>
                <a:latin typeface="Times New Roman" panose="02020603050405020304" pitchFamily="18" charset="0"/>
                <a:ea typeface="Calibri" panose="020F0502020204030204" pitchFamily="34" charset="0"/>
              </a:rPr>
              <a:t>Đại diện</a:t>
            </a:r>
            <a:endParaRPr lang="en-US" sz="2400" dirty="0">
              <a:solidFill>
                <a:srgbClr val="000000"/>
              </a:solidFill>
              <a:latin typeface="Times New Roman" panose="02020603050405020304" pitchFamily="18" charset="0"/>
              <a:ea typeface="Calibri" panose="020F0502020204030204" pitchFamily="34" charset="0"/>
            </a:endParaRPr>
          </a:p>
        </p:txBody>
      </p:sp>
      <p:sp>
        <p:nvSpPr>
          <p:cNvPr id="18" name="TextBox 17"/>
          <p:cNvSpPr txBox="1"/>
          <p:nvPr/>
        </p:nvSpPr>
        <p:spPr>
          <a:xfrm>
            <a:off x="548640" y="1111267"/>
            <a:ext cx="1617044" cy="830997"/>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Tiêu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chí</a:t>
            </a:r>
            <a:r>
              <a:rPr lang="en-US" sz="2400" b="1" dirty="0">
                <a:latin typeface="Times New Roman" panose="02020603050405020304" pitchFamily="18" charset="0"/>
                <a:cs typeface="Times New Roman" panose="02020603050405020304" pitchFamily="18" charset="0"/>
              </a:rPr>
              <a:t> so </a:t>
            </a:r>
          </a:p>
          <a:p>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sánh</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888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8">
                                            <p:txEl>
                                              <p:pRg st="0" end="0"/>
                                            </p:txEl>
                                          </p:spTgt>
                                        </p:tgtEl>
                                        <p:attrNameLst>
                                          <p:attrName>style.visibility</p:attrName>
                                        </p:attrNameLst>
                                      </p:cBhvr>
                                      <p:to>
                                        <p:strVal val="visible"/>
                                      </p:to>
                                    </p:set>
                                    <p:animEffect transition="in" filter="barn(inVertical)">
                                      <p:cBhvr>
                                        <p:cTn id="18" dur="500"/>
                                        <p:tgtEl>
                                          <p:spTgt spid="1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8">
                                            <p:txEl>
                                              <p:pRg st="1" end="1"/>
                                            </p:txEl>
                                          </p:spTgt>
                                        </p:tgtEl>
                                        <p:attrNameLst>
                                          <p:attrName>style.visibility</p:attrName>
                                        </p:attrNameLst>
                                      </p:cBhvr>
                                      <p:to>
                                        <p:strVal val="visible"/>
                                      </p:to>
                                    </p:set>
                                    <p:animEffect transition="in" filter="barn(inVertical)">
                                      <p:cBhvr>
                                        <p:cTn id="23" dur="500"/>
                                        <p:tgtEl>
                                          <p:spTgt spid="18">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2803" y="367645"/>
            <a:ext cx="11406434" cy="646331"/>
          </a:xfrm>
          <a:prstGeom prst="rect">
            <a:avLst/>
          </a:prstGeom>
          <a:solidFill>
            <a:schemeClr val="accent5">
              <a:lumMod val="40000"/>
              <a:lumOff val="60000"/>
            </a:schemeClr>
          </a:solidFill>
        </p:spPr>
        <p:txBody>
          <a:bodyPr wrap="square" rtlCol="0">
            <a:spAutoFit/>
          </a:bodyPr>
          <a:lstStyle/>
          <a:p>
            <a:r>
              <a:rPr lang="vi-VN" sz="3600" b="1" dirty="0"/>
              <a:t>b</a:t>
            </a:r>
            <a:r>
              <a:rPr lang="vi-VN" sz="3600" b="1" dirty="0" smtClean="0"/>
              <a:t>. Nhóm động vật có xương sống trong tự nhiên</a:t>
            </a:r>
            <a:endParaRPr lang="en-US" sz="3600" b="1" dirty="0"/>
          </a:p>
        </p:txBody>
      </p:sp>
    </p:spTree>
    <p:extLst>
      <p:ext uri="{BB962C8B-B14F-4D97-AF65-F5344CB8AC3E}">
        <p14:creationId xmlns:p14="http://schemas.microsoft.com/office/powerpoint/2010/main" val="6771787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4" descr="chepc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2393" y="2853956"/>
            <a:ext cx="3138920" cy="1881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Monopterus_albus- lu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941" y="4914490"/>
            <a:ext cx="3491458" cy="1884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D:\QUANTRONG\DHBO\1528959355-364-can-benh-la-hiem-gap-khien-be-gai-sinh-ra-bi-thieu-mat-nua-hop-so-1-1528956227-width650height63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96719" y="2871377"/>
            <a:ext cx="4298340" cy="2038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D:\QUANTRONG\DHBO\images (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58795" y="4910369"/>
            <a:ext cx="3636264" cy="1975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descr="D:\QUANTRONG\DHBO\fdddd91a-764d-4dbd-b520-5b3060aa5cc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31276" y="4914490"/>
            <a:ext cx="4065443" cy="1884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20"/>
          <p:cNvSpPr txBox="1">
            <a:spLocks noChangeArrowheads="1"/>
          </p:cNvSpPr>
          <p:nvPr/>
        </p:nvSpPr>
        <p:spPr bwMode="auto">
          <a:xfrm>
            <a:off x="5896909" y="4455806"/>
            <a:ext cx="1070530" cy="369332"/>
          </a:xfrm>
          <a:prstGeom prst="rect">
            <a:avLst/>
          </a:prstGeom>
          <a:solidFill>
            <a:srgbClr val="FFFFCC"/>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vi-VN" dirty="0" err="1"/>
              <a:t>Cá</a:t>
            </a:r>
            <a:r>
              <a:rPr lang="en-US" altLang="vi-VN" dirty="0"/>
              <a:t> </a:t>
            </a:r>
            <a:r>
              <a:rPr lang="en-US" altLang="vi-VN" dirty="0" err="1"/>
              <a:t>chép</a:t>
            </a:r>
            <a:endParaRPr lang="en-US" altLang="vi-VN" dirty="0"/>
          </a:p>
        </p:txBody>
      </p:sp>
      <p:sp>
        <p:nvSpPr>
          <p:cNvPr id="10" name="TextBox 22"/>
          <p:cNvSpPr txBox="1">
            <a:spLocks noChangeArrowheads="1"/>
          </p:cNvSpPr>
          <p:nvPr/>
        </p:nvSpPr>
        <p:spPr bwMode="auto">
          <a:xfrm>
            <a:off x="96941" y="6429713"/>
            <a:ext cx="798681" cy="369332"/>
          </a:xfrm>
          <a:prstGeom prst="rect">
            <a:avLst/>
          </a:prstGeom>
          <a:solidFill>
            <a:srgbClr val="FFFFCC"/>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vi-VN" dirty="0" err="1">
                <a:solidFill>
                  <a:srgbClr val="002060"/>
                </a:solidFill>
              </a:rPr>
              <a:t>Lươn</a:t>
            </a:r>
            <a:endParaRPr lang="en-US" altLang="vi-VN" dirty="0">
              <a:solidFill>
                <a:srgbClr val="002060"/>
              </a:solidFill>
            </a:endParaRPr>
          </a:p>
        </p:txBody>
      </p:sp>
      <p:sp>
        <p:nvSpPr>
          <p:cNvPr id="11" name="TextBox 23"/>
          <p:cNvSpPr txBox="1">
            <a:spLocks noChangeArrowheads="1"/>
          </p:cNvSpPr>
          <p:nvPr/>
        </p:nvSpPr>
        <p:spPr bwMode="auto">
          <a:xfrm>
            <a:off x="4928415" y="6401485"/>
            <a:ext cx="1260629" cy="369332"/>
          </a:xfrm>
          <a:prstGeom prst="rect">
            <a:avLst/>
          </a:prstGeom>
          <a:solidFill>
            <a:srgbClr val="FFFFCC"/>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vi-VN" dirty="0" err="1">
                <a:solidFill>
                  <a:srgbClr val="002060"/>
                </a:solidFill>
              </a:rPr>
              <a:t>Cá</a:t>
            </a:r>
            <a:r>
              <a:rPr lang="en-US" altLang="vi-VN" dirty="0">
                <a:solidFill>
                  <a:srgbClr val="002060"/>
                </a:solidFill>
              </a:rPr>
              <a:t> </a:t>
            </a:r>
            <a:r>
              <a:rPr lang="en-US" altLang="vi-VN" dirty="0" err="1">
                <a:solidFill>
                  <a:srgbClr val="002060"/>
                </a:solidFill>
              </a:rPr>
              <a:t>nhám</a:t>
            </a:r>
            <a:endParaRPr lang="en-US" altLang="vi-VN" dirty="0">
              <a:solidFill>
                <a:srgbClr val="002060"/>
              </a:solidFill>
            </a:endParaRPr>
          </a:p>
        </p:txBody>
      </p:sp>
      <p:sp>
        <p:nvSpPr>
          <p:cNvPr id="12" name="TextBox 24"/>
          <p:cNvSpPr txBox="1">
            <a:spLocks noChangeArrowheads="1"/>
          </p:cNvSpPr>
          <p:nvPr/>
        </p:nvSpPr>
        <p:spPr bwMode="auto">
          <a:xfrm>
            <a:off x="11193105" y="6488111"/>
            <a:ext cx="901954" cy="369332"/>
          </a:xfrm>
          <a:prstGeom prst="rect">
            <a:avLst/>
          </a:prstGeom>
          <a:solidFill>
            <a:srgbClr val="FFFFCC"/>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vi-VN" dirty="0" err="1"/>
              <a:t>Cá</a:t>
            </a:r>
            <a:r>
              <a:rPr lang="en-US" altLang="vi-VN" dirty="0"/>
              <a:t> </a:t>
            </a:r>
            <a:r>
              <a:rPr lang="en-US" altLang="vi-VN" dirty="0" err="1"/>
              <a:t>rô</a:t>
            </a:r>
            <a:endParaRPr lang="en-US" altLang="vi-VN" dirty="0"/>
          </a:p>
        </p:txBody>
      </p:sp>
      <p:sp>
        <p:nvSpPr>
          <p:cNvPr id="14" name="TextBox 21"/>
          <p:cNvSpPr txBox="1">
            <a:spLocks noChangeArrowheads="1"/>
          </p:cNvSpPr>
          <p:nvPr/>
        </p:nvSpPr>
        <p:spPr bwMode="auto">
          <a:xfrm>
            <a:off x="10687228" y="4455806"/>
            <a:ext cx="1209598" cy="369332"/>
          </a:xfrm>
          <a:prstGeom prst="rect">
            <a:avLst/>
          </a:prstGeom>
          <a:solidFill>
            <a:srgbClr val="FFFFCC"/>
          </a:solidFill>
          <a:ln w="9525">
            <a:solidFill>
              <a:schemeClr val="tx1"/>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vi-VN" dirty="0" err="1">
                <a:solidFill>
                  <a:srgbClr val="002060"/>
                </a:solidFill>
              </a:rPr>
              <a:t>Cá</a:t>
            </a:r>
            <a:r>
              <a:rPr lang="en-US" altLang="vi-VN" dirty="0">
                <a:solidFill>
                  <a:srgbClr val="002060"/>
                </a:solidFill>
              </a:rPr>
              <a:t> </a:t>
            </a:r>
            <a:r>
              <a:rPr lang="en-US" altLang="vi-VN" dirty="0" err="1">
                <a:solidFill>
                  <a:srgbClr val="002060"/>
                </a:solidFill>
              </a:rPr>
              <a:t>đuối</a:t>
            </a:r>
            <a:endParaRPr lang="en-US" altLang="vi-VN" dirty="0">
              <a:solidFill>
                <a:srgbClr val="002060"/>
              </a:solidFill>
            </a:endParaRPr>
          </a:p>
        </p:txBody>
      </p:sp>
      <p:pic>
        <p:nvPicPr>
          <p:cNvPr id="15" name="Picture 7" descr="herring- ca trich"/>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941" y="2871377"/>
            <a:ext cx="3588205" cy="1996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4" descr="D:\QUANTRONG\DHBO\53e1901201108Fish.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19511" y="726433"/>
            <a:ext cx="3777208" cy="214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4" descr="D:\QUANTRONG\DHBO\images (7).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339" y="726432"/>
            <a:ext cx="3777208" cy="226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5" descr="D:\QUANTRONG\DHBO\tải xuống (3).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14052" y="726433"/>
            <a:ext cx="4261907" cy="2078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32"/>
          <p:cNvSpPr txBox="1">
            <a:spLocks noChangeArrowheads="1"/>
          </p:cNvSpPr>
          <p:nvPr/>
        </p:nvSpPr>
        <p:spPr bwMode="auto">
          <a:xfrm>
            <a:off x="2566603" y="2501489"/>
            <a:ext cx="1605959"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dirty="0" err="1">
                <a:solidFill>
                  <a:srgbClr val="FFFF00"/>
                </a:solidFill>
              </a:rPr>
              <a:t>Cá</a:t>
            </a:r>
            <a:r>
              <a:rPr lang="en-US" altLang="en-US" b="1" dirty="0">
                <a:solidFill>
                  <a:srgbClr val="FFFF00"/>
                </a:solidFill>
              </a:rPr>
              <a:t> </a:t>
            </a:r>
            <a:r>
              <a:rPr lang="en-US" altLang="en-US" b="1" dirty="0" err="1">
                <a:solidFill>
                  <a:srgbClr val="FFFF00"/>
                </a:solidFill>
              </a:rPr>
              <a:t>mập</a:t>
            </a:r>
            <a:r>
              <a:rPr lang="en-US" altLang="en-US" b="1" dirty="0">
                <a:solidFill>
                  <a:srgbClr val="FFFF00"/>
                </a:solidFill>
              </a:rPr>
              <a:t> </a:t>
            </a:r>
          </a:p>
        </p:txBody>
      </p:sp>
      <p:sp>
        <p:nvSpPr>
          <p:cNvPr id="20" name="TextBox 33"/>
          <p:cNvSpPr txBox="1">
            <a:spLocks noChangeArrowheads="1"/>
          </p:cNvSpPr>
          <p:nvPr/>
        </p:nvSpPr>
        <p:spPr bwMode="auto">
          <a:xfrm>
            <a:off x="5373734" y="2485615"/>
            <a:ext cx="1824954" cy="369887"/>
          </a:xfrm>
          <a:prstGeom prst="rect">
            <a:avLst/>
          </a:prstGeom>
          <a:solidFill>
            <a:srgbClr val="FFFFCC"/>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dirty="0" err="1">
                <a:solidFill>
                  <a:srgbClr val="002060"/>
                </a:solidFill>
              </a:rPr>
              <a:t>Cá</a:t>
            </a:r>
            <a:r>
              <a:rPr lang="en-US" altLang="en-US" b="1" dirty="0">
                <a:solidFill>
                  <a:srgbClr val="002060"/>
                </a:solidFill>
              </a:rPr>
              <a:t> </a:t>
            </a:r>
            <a:r>
              <a:rPr lang="en-US" altLang="en-US" b="1" dirty="0" err="1">
                <a:solidFill>
                  <a:srgbClr val="002060"/>
                </a:solidFill>
              </a:rPr>
              <a:t>đuôi</a:t>
            </a:r>
            <a:r>
              <a:rPr lang="en-US" altLang="en-US" b="1" dirty="0">
                <a:solidFill>
                  <a:srgbClr val="002060"/>
                </a:solidFill>
              </a:rPr>
              <a:t> gai</a:t>
            </a:r>
          </a:p>
        </p:txBody>
      </p:sp>
      <p:sp>
        <p:nvSpPr>
          <p:cNvPr id="21" name="TextBox 34"/>
          <p:cNvSpPr txBox="1">
            <a:spLocks noChangeArrowheads="1"/>
          </p:cNvSpPr>
          <p:nvPr/>
        </p:nvSpPr>
        <p:spPr bwMode="auto">
          <a:xfrm>
            <a:off x="10885355" y="2380602"/>
            <a:ext cx="1209704" cy="369332"/>
          </a:xfrm>
          <a:prstGeom prst="rect">
            <a:avLst/>
          </a:prstGeom>
          <a:solidFill>
            <a:srgbClr val="FFFFCC"/>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dirty="0" err="1"/>
              <a:t>Cá</a:t>
            </a:r>
            <a:r>
              <a:rPr lang="en-US" altLang="en-US" dirty="0"/>
              <a:t> </a:t>
            </a:r>
            <a:r>
              <a:rPr lang="en-US" altLang="en-US" dirty="0" err="1"/>
              <a:t>mú</a:t>
            </a:r>
            <a:r>
              <a:rPr lang="en-US" altLang="en-US" dirty="0"/>
              <a:t> </a:t>
            </a:r>
            <a:r>
              <a:rPr lang="en-US" altLang="en-US" dirty="0" err="1"/>
              <a:t>đỏ</a:t>
            </a:r>
            <a:endParaRPr lang="en-US" altLang="en-US" dirty="0"/>
          </a:p>
        </p:txBody>
      </p:sp>
      <p:sp>
        <p:nvSpPr>
          <p:cNvPr id="22" name="TextBox 35"/>
          <p:cNvSpPr txBox="1">
            <a:spLocks noChangeArrowheads="1"/>
          </p:cNvSpPr>
          <p:nvPr/>
        </p:nvSpPr>
        <p:spPr bwMode="auto">
          <a:xfrm>
            <a:off x="2091806" y="4533499"/>
            <a:ext cx="1115034" cy="369332"/>
          </a:xfrm>
          <a:prstGeom prst="rect">
            <a:avLst/>
          </a:prstGeom>
          <a:solidFill>
            <a:srgbClr val="FFFFCC"/>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dirty="0" err="1"/>
              <a:t>Cá</a:t>
            </a:r>
            <a:r>
              <a:rPr lang="en-US" altLang="en-US" dirty="0"/>
              <a:t> </a:t>
            </a:r>
            <a:r>
              <a:rPr lang="en-US" altLang="en-US" dirty="0" err="1"/>
              <a:t>trích</a:t>
            </a:r>
            <a:endParaRPr lang="en-US" altLang="en-US" dirty="0"/>
          </a:p>
        </p:txBody>
      </p:sp>
      <p:sp>
        <p:nvSpPr>
          <p:cNvPr id="27" name="TextBox 26"/>
          <p:cNvSpPr txBox="1"/>
          <p:nvPr/>
        </p:nvSpPr>
        <p:spPr>
          <a:xfrm>
            <a:off x="313353" y="113860"/>
            <a:ext cx="2253250" cy="584775"/>
          </a:xfrm>
          <a:prstGeom prst="rect">
            <a:avLst/>
          </a:prstGeom>
          <a:solidFill>
            <a:srgbClr val="FFFF00"/>
          </a:solid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NHÓM CÁ</a:t>
            </a:r>
          </a:p>
        </p:txBody>
      </p:sp>
    </p:spTree>
    <p:extLst>
      <p:ext uri="{BB962C8B-B14F-4D97-AF65-F5344CB8AC3E}">
        <p14:creationId xmlns:p14="http://schemas.microsoft.com/office/powerpoint/2010/main" val="35524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ox(in)">
                                      <p:cBhvr>
                                        <p:cTn id="10" dur="500"/>
                                        <p:tgtEl>
                                          <p:spTgt spid="19"/>
                                        </p:tgtEl>
                                      </p:cBhvr>
                                    </p:animEffect>
                                  </p:childTnLst>
                                </p:cTn>
                              </p:par>
                              <p:par>
                                <p:cTn id="11" presetID="4"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ox(in)">
                                      <p:cBhvr>
                                        <p:cTn id="13" dur="500"/>
                                        <p:tgtEl>
                                          <p:spTgt spid="16"/>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ox(in)">
                                      <p:cBhvr>
                                        <p:cTn id="16" dur="500"/>
                                        <p:tgtEl>
                                          <p:spTgt spid="20"/>
                                        </p:tgtEl>
                                      </p:cBhvr>
                                    </p:animEffect>
                                  </p:childTnLst>
                                </p:cTn>
                              </p:par>
                              <p:par>
                                <p:cTn id="17" presetID="4" presetClass="entr" presetSubtype="16"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ox(in)">
                                      <p:cBhvr>
                                        <p:cTn id="19" dur="500"/>
                                        <p:tgtEl>
                                          <p:spTgt spid="18"/>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ox(in)">
                                      <p:cBhvr>
                                        <p:cTn id="22" dur="500"/>
                                        <p:tgtEl>
                                          <p:spTgt spid="21"/>
                                        </p:tgtEl>
                                      </p:cBhvr>
                                    </p:animEffect>
                                  </p:childTnLst>
                                </p:cTn>
                              </p:par>
                              <p:par>
                                <p:cTn id="23" presetID="4" presetClass="entr" presetSubtype="16"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ox(in)">
                                      <p:cBhvr>
                                        <p:cTn id="25" dur="500"/>
                                        <p:tgtEl>
                                          <p:spTgt spid="15"/>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ox(in)">
                                      <p:cBhvr>
                                        <p:cTn id="28" dur="500"/>
                                        <p:tgtEl>
                                          <p:spTgt spid="22"/>
                                        </p:tgtEl>
                                      </p:cBhvr>
                                    </p:animEffect>
                                  </p:childTnLst>
                                </p:cTn>
                              </p:par>
                              <p:par>
                                <p:cTn id="29" presetID="4" presetClass="entr" presetSubtype="16"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ox(in)">
                                      <p:cBhvr>
                                        <p:cTn id="31" dur="500"/>
                                        <p:tgtEl>
                                          <p:spTgt spid="4"/>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ox(in)">
                                      <p:cBhvr>
                                        <p:cTn id="34" dur="500"/>
                                        <p:tgtEl>
                                          <p:spTgt spid="9"/>
                                        </p:tgtEl>
                                      </p:cBhvr>
                                    </p:animEffect>
                                  </p:childTnLst>
                                </p:cTn>
                              </p:par>
                              <p:par>
                                <p:cTn id="35" presetID="4" presetClass="entr" presetSubtype="16"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ox(in)">
                                      <p:cBhvr>
                                        <p:cTn id="37" dur="500"/>
                                        <p:tgtEl>
                                          <p:spTgt spid="6"/>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ox(in)">
                                      <p:cBhvr>
                                        <p:cTn id="40" dur="500"/>
                                        <p:tgtEl>
                                          <p:spTgt spid="14"/>
                                        </p:tgtEl>
                                      </p:cBhvr>
                                    </p:animEffect>
                                  </p:childTnLst>
                                </p:cTn>
                              </p:par>
                              <p:par>
                                <p:cTn id="41" presetID="4" presetClass="entr" presetSubtype="16"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box(in)">
                                      <p:cBhvr>
                                        <p:cTn id="43" dur="500"/>
                                        <p:tgtEl>
                                          <p:spTgt spid="7"/>
                                        </p:tgtEl>
                                      </p:cBhvr>
                                    </p:animEffect>
                                  </p:childTnLst>
                                </p:cTn>
                              </p:par>
                              <p:par>
                                <p:cTn id="44" presetID="4" presetClass="entr" presetSubtype="16"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ox(in)">
                                      <p:cBhvr>
                                        <p:cTn id="46" dur="500"/>
                                        <p:tgtEl>
                                          <p:spTgt spid="12"/>
                                        </p:tgtEl>
                                      </p:cBhvr>
                                    </p:animEffect>
                                  </p:childTnLst>
                                </p:cTn>
                              </p:par>
                              <p:par>
                                <p:cTn id="47" presetID="4" presetClass="entr" presetSubtype="16"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box(in)">
                                      <p:cBhvr>
                                        <p:cTn id="49" dur="500"/>
                                        <p:tgtEl>
                                          <p:spTgt spid="8"/>
                                        </p:tgtEl>
                                      </p:cBhvr>
                                    </p:animEffect>
                                  </p:childTnLst>
                                </p:cTn>
                              </p:par>
                              <p:par>
                                <p:cTn id="50" presetID="4" presetClass="entr" presetSubtype="16"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ox(in)">
                                      <p:cBhvr>
                                        <p:cTn id="52" dur="500"/>
                                        <p:tgtEl>
                                          <p:spTgt spid="11"/>
                                        </p:tgtEl>
                                      </p:cBhvr>
                                    </p:animEffect>
                                  </p:childTnLst>
                                </p:cTn>
                              </p:par>
                              <p:par>
                                <p:cTn id="53" presetID="4" presetClass="entr" presetSubtype="16" fill="hold" nodeType="with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box(in)">
                                      <p:cBhvr>
                                        <p:cTn id="55" dur="500"/>
                                        <p:tgtEl>
                                          <p:spTgt spid="5"/>
                                        </p:tgtEl>
                                      </p:cBhvr>
                                    </p:animEffect>
                                  </p:childTnLst>
                                </p:cTn>
                              </p:par>
                              <p:par>
                                <p:cTn id="56" presetID="4" presetClass="entr" presetSubtype="16" fill="hold" grpId="0"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box(in)">
                                      <p:cBhvr>
                                        <p:cTn id="5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4" grpId="0" animBg="1"/>
      <p:bldP spid="19" grpId="0"/>
      <p:bldP spid="20" grpId="0" animBg="1"/>
      <p:bldP spid="21" grpId="0" animBg="1"/>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9629D9AF-13BD-4CDB-807F-B8E6EF9B539A}"/>
              </a:ext>
            </a:extLst>
          </p:cNvPr>
          <p:cNvSpPr txBox="1"/>
          <p:nvPr/>
        </p:nvSpPr>
        <p:spPr>
          <a:xfrm>
            <a:off x="134754" y="504062"/>
            <a:ext cx="11983452" cy="4862870"/>
          </a:xfrm>
          <a:prstGeom prst="rect">
            <a:avLst/>
          </a:prstGeom>
          <a:solidFill>
            <a:srgbClr val="FFFFCC"/>
          </a:solidFill>
        </p:spPr>
        <p:txBody>
          <a:bodyPr wrap="square">
            <a:spAutoFit/>
          </a:bodyPr>
          <a:lstStyle/>
          <a:p>
            <a:pPr marL="0" marR="0">
              <a:spcBef>
                <a:spcPts val="0"/>
              </a:spcBef>
              <a:spcAft>
                <a:spcPts val="0"/>
              </a:spcAft>
            </a:pPr>
            <a:r>
              <a:rPr lang="en-US" sz="3600" b="1" dirty="0">
                <a:solidFill>
                  <a:srgbClr val="0000FF"/>
                </a:solidFill>
                <a:effectLst/>
                <a:latin typeface="Times New Roman" panose="02020603050405020304" pitchFamily="18" charset="0"/>
                <a:ea typeface="Liberation Mono"/>
                <a:cs typeface="Liberation Mono"/>
              </a:rPr>
              <a:t>Theo </a:t>
            </a:r>
            <a:r>
              <a:rPr lang="en-US" sz="3600" b="1" dirty="0" err="1">
                <a:solidFill>
                  <a:srgbClr val="0000FF"/>
                </a:solidFill>
                <a:effectLst/>
                <a:latin typeface="Times New Roman" panose="02020603050405020304" pitchFamily="18" charset="0"/>
                <a:ea typeface="Liberation Mono"/>
                <a:cs typeface="Liberation Mono"/>
              </a:rPr>
              <a:t>em</a:t>
            </a:r>
            <a:r>
              <a:rPr lang="en-US" sz="3600" b="1" dirty="0">
                <a:solidFill>
                  <a:srgbClr val="0000FF"/>
                </a:solidFill>
                <a:effectLst/>
                <a:latin typeface="Times New Roman" panose="02020603050405020304" pitchFamily="18" charset="0"/>
                <a:ea typeface="Liberation Mono"/>
                <a:cs typeface="Liberation Mono"/>
              </a:rPr>
              <a:t>, </a:t>
            </a:r>
            <a:r>
              <a:rPr lang="en-US" sz="3600" b="1" dirty="0" err="1">
                <a:solidFill>
                  <a:srgbClr val="0000FF"/>
                </a:solidFill>
                <a:effectLst/>
                <a:latin typeface="Times New Roman" panose="02020603050405020304" pitchFamily="18" charset="0"/>
                <a:ea typeface="Liberation Mono"/>
                <a:cs typeface="Liberation Mono"/>
              </a:rPr>
              <a:t>cá</a:t>
            </a:r>
            <a:r>
              <a:rPr lang="en-US" sz="3600" b="1" dirty="0">
                <a:solidFill>
                  <a:srgbClr val="0000FF"/>
                </a:solidFill>
                <a:effectLst/>
                <a:latin typeface="Times New Roman" panose="02020603050405020304" pitchFamily="18" charset="0"/>
                <a:ea typeface="Liberation Mono"/>
                <a:cs typeface="Liberation Mono"/>
              </a:rPr>
              <a:t> </a:t>
            </a:r>
            <a:r>
              <a:rPr lang="en-US" sz="3600" b="1" dirty="0" err="1">
                <a:solidFill>
                  <a:srgbClr val="0000FF"/>
                </a:solidFill>
                <a:effectLst/>
                <a:latin typeface="Times New Roman" panose="02020603050405020304" pitchFamily="18" charset="0"/>
                <a:ea typeface="Liberation Mono"/>
                <a:cs typeface="Liberation Mono"/>
              </a:rPr>
              <a:t>có</a:t>
            </a:r>
            <a:r>
              <a:rPr lang="en-US" sz="3600" b="1" dirty="0">
                <a:solidFill>
                  <a:srgbClr val="0000FF"/>
                </a:solidFill>
                <a:effectLst/>
                <a:latin typeface="Times New Roman" panose="02020603050405020304" pitchFamily="18" charset="0"/>
                <a:ea typeface="Liberation Mono"/>
                <a:cs typeface="Liberation Mono"/>
              </a:rPr>
              <a:t> </a:t>
            </a:r>
            <a:r>
              <a:rPr lang="en-US" sz="3600" b="1" dirty="0" err="1">
                <a:solidFill>
                  <a:srgbClr val="0000FF"/>
                </a:solidFill>
                <a:effectLst/>
                <a:latin typeface="Times New Roman" panose="02020603050405020304" pitchFamily="18" charset="0"/>
                <a:ea typeface="Liberation Mono"/>
                <a:cs typeface="Liberation Mono"/>
              </a:rPr>
              <a:t>những</a:t>
            </a:r>
            <a:r>
              <a:rPr lang="en-US" sz="3600" b="1" dirty="0">
                <a:solidFill>
                  <a:srgbClr val="0000FF"/>
                </a:solidFill>
                <a:effectLst/>
                <a:latin typeface="Times New Roman" panose="02020603050405020304" pitchFamily="18" charset="0"/>
                <a:ea typeface="Liberation Mono"/>
                <a:cs typeface="Liberation Mono"/>
              </a:rPr>
              <a:t> </a:t>
            </a:r>
            <a:r>
              <a:rPr lang="en-US" sz="3600" b="1" dirty="0" err="1">
                <a:solidFill>
                  <a:srgbClr val="0000FF"/>
                </a:solidFill>
                <a:effectLst/>
                <a:latin typeface="Times New Roman" panose="02020603050405020304" pitchFamily="18" charset="0"/>
                <a:ea typeface="Liberation Mono"/>
                <a:cs typeface="Liberation Mono"/>
              </a:rPr>
              <a:t>đặc</a:t>
            </a:r>
            <a:r>
              <a:rPr lang="en-US" sz="3600" b="1" dirty="0">
                <a:solidFill>
                  <a:srgbClr val="0000FF"/>
                </a:solidFill>
                <a:effectLst/>
                <a:latin typeface="Times New Roman" panose="02020603050405020304" pitchFamily="18" charset="0"/>
                <a:ea typeface="Liberation Mono"/>
                <a:cs typeface="Liberation Mono"/>
              </a:rPr>
              <a:t> </a:t>
            </a:r>
            <a:r>
              <a:rPr lang="en-US" sz="3600" b="1" dirty="0" err="1">
                <a:solidFill>
                  <a:srgbClr val="0000FF"/>
                </a:solidFill>
                <a:effectLst/>
                <a:latin typeface="Times New Roman" panose="02020603050405020304" pitchFamily="18" charset="0"/>
                <a:ea typeface="Liberation Mono"/>
                <a:cs typeface="Liberation Mono"/>
              </a:rPr>
              <a:t>điểm</a:t>
            </a:r>
            <a:r>
              <a:rPr lang="en-US" sz="3600" b="1" dirty="0">
                <a:solidFill>
                  <a:srgbClr val="0000FF"/>
                </a:solidFill>
                <a:effectLst/>
                <a:latin typeface="Times New Roman" panose="02020603050405020304" pitchFamily="18" charset="0"/>
                <a:ea typeface="Liberation Mono"/>
                <a:cs typeface="Liberation Mono"/>
              </a:rPr>
              <a:t> </a:t>
            </a:r>
            <a:r>
              <a:rPr lang="en-US" sz="3600" b="1" dirty="0" err="1">
                <a:solidFill>
                  <a:srgbClr val="0000FF"/>
                </a:solidFill>
                <a:effectLst/>
                <a:latin typeface="Times New Roman" panose="02020603050405020304" pitchFamily="18" charset="0"/>
                <a:ea typeface="Liberation Mono"/>
                <a:cs typeface="Liberation Mono"/>
              </a:rPr>
              <a:t>nào</a:t>
            </a:r>
            <a:r>
              <a:rPr lang="en-US" sz="3600" b="1" dirty="0">
                <a:solidFill>
                  <a:srgbClr val="0000FF"/>
                </a:solidFill>
                <a:effectLst/>
                <a:latin typeface="Times New Roman" panose="02020603050405020304" pitchFamily="18" charset="0"/>
                <a:ea typeface="Liberation Mono"/>
                <a:cs typeface="Liberation Mono"/>
              </a:rPr>
              <a:t> </a:t>
            </a:r>
            <a:r>
              <a:rPr lang="en-US" sz="3600" b="1" dirty="0" err="1">
                <a:solidFill>
                  <a:srgbClr val="0000FF"/>
                </a:solidFill>
                <a:effectLst/>
                <a:latin typeface="Times New Roman" panose="02020603050405020304" pitchFamily="18" charset="0"/>
                <a:ea typeface="Liberation Mono"/>
                <a:cs typeface="Liberation Mono"/>
              </a:rPr>
              <a:t>phù</a:t>
            </a:r>
            <a:r>
              <a:rPr lang="en-US" sz="3600" b="1" dirty="0">
                <a:solidFill>
                  <a:srgbClr val="0000FF"/>
                </a:solidFill>
                <a:effectLst/>
                <a:latin typeface="Times New Roman" panose="02020603050405020304" pitchFamily="18" charset="0"/>
                <a:ea typeface="Liberation Mono"/>
                <a:cs typeface="Liberation Mono"/>
              </a:rPr>
              <a:t> </a:t>
            </a:r>
            <a:r>
              <a:rPr lang="en-US" sz="3600" b="1" dirty="0" err="1">
                <a:solidFill>
                  <a:srgbClr val="0000FF"/>
                </a:solidFill>
                <a:effectLst/>
                <a:latin typeface="Times New Roman" panose="02020603050405020304" pitchFamily="18" charset="0"/>
                <a:ea typeface="Liberation Mono"/>
                <a:cs typeface="Liberation Mono"/>
              </a:rPr>
              <a:t>hợp</a:t>
            </a:r>
            <a:r>
              <a:rPr lang="en-US" sz="3600" b="1" dirty="0">
                <a:solidFill>
                  <a:srgbClr val="0000FF"/>
                </a:solidFill>
                <a:effectLst/>
                <a:latin typeface="Times New Roman" panose="02020603050405020304" pitchFamily="18" charset="0"/>
                <a:ea typeface="Liberation Mono"/>
                <a:cs typeface="Liberation Mono"/>
              </a:rPr>
              <a:t> </a:t>
            </a:r>
            <a:r>
              <a:rPr lang="en-US" sz="3600" b="1" dirty="0" err="1">
                <a:solidFill>
                  <a:srgbClr val="0000FF"/>
                </a:solidFill>
                <a:effectLst/>
                <a:latin typeface="Times New Roman" panose="02020603050405020304" pitchFamily="18" charset="0"/>
                <a:ea typeface="Liberation Mono"/>
                <a:cs typeface="Liberation Mono"/>
              </a:rPr>
              <a:t>với</a:t>
            </a:r>
            <a:r>
              <a:rPr lang="en-US" sz="3600" b="1" dirty="0">
                <a:solidFill>
                  <a:srgbClr val="0000FF"/>
                </a:solidFill>
                <a:effectLst/>
                <a:latin typeface="Times New Roman" panose="02020603050405020304" pitchFamily="18" charset="0"/>
                <a:ea typeface="Liberation Mono"/>
                <a:cs typeface="Liberation Mono"/>
              </a:rPr>
              <a:t> </a:t>
            </a:r>
            <a:r>
              <a:rPr lang="en-US" sz="3600" b="1" dirty="0" err="1">
                <a:solidFill>
                  <a:srgbClr val="0000FF"/>
                </a:solidFill>
                <a:effectLst/>
                <a:latin typeface="Times New Roman" panose="02020603050405020304" pitchFamily="18" charset="0"/>
                <a:ea typeface="Liberation Mono"/>
                <a:cs typeface="Liberation Mono"/>
              </a:rPr>
              <a:t>đời</a:t>
            </a:r>
            <a:r>
              <a:rPr lang="en-US" sz="3600" b="1" dirty="0">
                <a:solidFill>
                  <a:srgbClr val="0000FF"/>
                </a:solidFill>
                <a:effectLst/>
                <a:latin typeface="Times New Roman" panose="02020603050405020304" pitchFamily="18" charset="0"/>
                <a:ea typeface="Liberation Mono"/>
                <a:cs typeface="Liberation Mono"/>
              </a:rPr>
              <a:t> </a:t>
            </a:r>
            <a:r>
              <a:rPr lang="en-US" sz="3600" b="1" dirty="0" err="1">
                <a:solidFill>
                  <a:srgbClr val="0000FF"/>
                </a:solidFill>
                <a:effectLst/>
                <a:latin typeface="Times New Roman" panose="02020603050405020304" pitchFamily="18" charset="0"/>
                <a:ea typeface="Liberation Mono"/>
                <a:cs typeface="Liberation Mono"/>
              </a:rPr>
              <a:t>sống</a:t>
            </a:r>
            <a:r>
              <a:rPr lang="en-US" sz="3600" b="1" dirty="0">
                <a:solidFill>
                  <a:srgbClr val="0000FF"/>
                </a:solidFill>
                <a:effectLst/>
                <a:latin typeface="Times New Roman" panose="02020603050405020304" pitchFamily="18" charset="0"/>
                <a:ea typeface="Liberation Mono"/>
                <a:cs typeface="Liberation Mono"/>
              </a:rPr>
              <a:t> </a:t>
            </a:r>
            <a:r>
              <a:rPr lang="en-US" sz="3600" b="1" dirty="0" err="1">
                <a:solidFill>
                  <a:srgbClr val="0000FF"/>
                </a:solidFill>
                <a:effectLst/>
                <a:latin typeface="Times New Roman" panose="02020603050405020304" pitchFamily="18" charset="0"/>
                <a:ea typeface="Liberation Mono"/>
                <a:cs typeface="Liberation Mono"/>
              </a:rPr>
              <a:t>trong</a:t>
            </a:r>
            <a:r>
              <a:rPr lang="en-US" sz="3600" b="1" dirty="0">
                <a:solidFill>
                  <a:srgbClr val="0000FF"/>
                </a:solidFill>
                <a:effectLst/>
                <a:latin typeface="Times New Roman" panose="02020603050405020304" pitchFamily="18" charset="0"/>
                <a:ea typeface="Liberation Mono"/>
                <a:cs typeface="Liberation Mono"/>
              </a:rPr>
              <a:t> </a:t>
            </a:r>
            <a:r>
              <a:rPr lang="en-US" sz="3600" b="1" dirty="0" err="1">
                <a:solidFill>
                  <a:srgbClr val="0000FF"/>
                </a:solidFill>
                <a:effectLst/>
                <a:latin typeface="Times New Roman" panose="02020603050405020304" pitchFamily="18" charset="0"/>
                <a:ea typeface="Liberation Mono"/>
                <a:cs typeface="Liberation Mono"/>
              </a:rPr>
              <a:t>môi</a:t>
            </a:r>
            <a:r>
              <a:rPr lang="en-US" sz="3600" b="1" dirty="0">
                <a:solidFill>
                  <a:srgbClr val="0000FF"/>
                </a:solidFill>
                <a:effectLst/>
                <a:latin typeface="Times New Roman" panose="02020603050405020304" pitchFamily="18" charset="0"/>
                <a:ea typeface="Liberation Mono"/>
                <a:cs typeface="Liberation Mono"/>
              </a:rPr>
              <a:t> </a:t>
            </a:r>
            <a:r>
              <a:rPr lang="en-US" sz="3600" b="1" dirty="0" err="1">
                <a:solidFill>
                  <a:srgbClr val="0000FF"/>
                </a:solidFill>
                <a:effectLst/>
                <a:latin typeface="Times New Roman" panose="02020603050405020304" pitchFamily="18" charset="0"/>
                <a:ea typeface="Liberation Mono"/>
                <a:cs typeface="Liberation Mono"/>
              </a:rPr>
              <a:t>trường</a:t>
            </a:r>
            <a:r>
              <a:rPr lang="en-US" sz="3600" b="1" dirty="0">
                <a:solidFill>
                  <a:srgbClr val="0000FF"/>
                </a:solidFill>
                <a:effectLst/>
                <a:latin typeface="Times New Roman" panose="02020603050405020304" pitchFamily="18" charset="0"/>
                <a:ea typeface="Liberation Mono"/>
                <a:cs typeface="Liberation Mono"/>
              </a:rPr>
              <a:t> </a:t>
            </a:r>
            <a:r>
              <a:rPr lang="en-US" sz="3600" b="1" dirty="0" err="1">
                <a:solidFill>
                  <a:srgbClr val="0000FF"/>
                </a:solidFill>
                <a:effectLst/>
                <a:latin typeface="Times New Roman" panose="02020603050405020304" pitchFamily="18" charset="0"/>
                <a:ea typeface="Liberation Mono"/>
                <a:cs typeface="Liberation Mono"/>
              </a:rPr>
              <a:t>nước</a:t>
            </a:r>
            <a:r>
              <a:rPr lang="en-US" sz="3600" b="1" dirty="0">
                <a:solidFill>
                  <a:srgbClr val="0000FF"/>
                </a:solidFill>
                <a:effectLst/>
                <a:latin typeface="Times New Roman" panose="02020603050405020304" pitchFamily="18" charset="0"/>
                <a:ea typeface="Liberation Mono"/>
                <a:cs typeface="Liberation Mono"/>
              </a:rPr>
              <a:t>?</a:t>
            </a:r>
            <a:endParaRPr lang="en-US" sz="3600" b="1" dirty="0">
              <a:solidFill>
                <a:srgbClr val="0000FF"/>
              </a:solidFill>
              <a:effectLst/>
              <a:latin typeface="Liberation Mono"/>
              <a:ea typeface="Liberation Mono"/>
              <a:cs typeface="Liberation Mono"/>
            </a:endParaRPr>
          </a:p>
          <a:p>
            <a:pPr marL="0" marR="0">
              <a:spcBef>
                <a:spcPts val="0"/>
              </a:spcBef>
              <a:spcAft>
                <a:spcPts val="0"/>
              </a:spcAft>
            </a:pPr>
            <a:endParaRPr lang="en-US" sz="2800" dirty="0">
              <a:effectLst/>
              <a:latin typeface="Times New Roman" panose="02020603050405020304" pitchFamily="18" charset="0"/>
              <a:ea typeface="Liberation Mono"/>
              <a:cs typeface="Liberation Mono"/>
            </a:endParaRPr>
          </a:p>
          <a:p>
            <a:pPr marL="0" marR="0">
              <a:lnSpc>
                <a:spcPct val="150000"/>
              </a:lnSpc>
              <a:spcBef>
                <a:spcPts val="0"/>
              </a:spcBef>
              <a:spcAft>
                <a:spcPts val="0"/>
              </a:spcAft>
            </a:pPr>
            <a:r>
              <a:rPr lang="en-US" sz="2800" u="sng" dirty="0" err="1">
                <a:solidFill>
                  <a:srgbClr val="FF0000"/>
                </a:solidFill>
                <a:effectLst/>
                <a:latin typeface="Times New Roman" panose="02020603050405020304" pitchFamily="18" charset="0"/>
                <a:ea typeface="Liberation Mono"/>
                <a:cs typeface="Liberation Mono"/>
              </a:rPr>
              <a:t>Đặc</a:t>
            </a:r>
            <a:r>
              <a:rPr lang="en-US" sz="2800" u="sng" dirty="0">
                <a:solidFill>
                  <a:srgbClr val="FF0000"/>
                </a:solidFill>
                <a:effectLst/>
                <a:latin typeface="Times New Roman" panose="02020603050405020304" pitchFamily="18" charset="0"/>
                <a:ea typeface="Liberation Mono"/>
                <a:cs typeface="Liberation Mono"/>
              </a:rPr>
              <a:t> </a:t>
            </a:r>
            <a:r>
              <a:rPr lang="en-US" sz="2800" u="sng" dirty="0" err="1">
                <a:solidFill>
                  <a:srgbClr val="FF0000"/>
                </a:solidFill>
                <a:effectLst/>
                <a:latin typeface="Times New Roman" panose="02020603050405020304" pitchFamily="18" charset="0"/>
                <a:ea typeface="Liberation Mono"/>
                <a:cs typeface="Liberation Mono"/>
              </a:rPr>
              <a:t>điểm</a:t>
            </a:r>
            <a:r>
              <a:rPr lang="en-US" sz="2800" u="sng" dirty="0">
                <a:solidFill>
                  <a:srgbClr val="FF0000"/>
                </a:solidFill>
                <a:effectLst/>
                <a:latin typeface="Times New Roman" panose="02020603050405020304" pitchFamily="18" charset="0"/>
                <a:ea typeface="Liberation Mono"/>
                <a:cs typeface="Liberation Mono"/>
              </a:rPr>
              <a:t> </a:t>
            </a:r>
            <a:r>
              <a:rPr lang="en-US" sz="2800" u="sng" dirty="0" err="1">
                <a:solidFill>
                  <a:srgbClr val="FF0000"/>
                </a:solidFill>
                <a:effectLst/>
                <a:latin typeface="Times New Roman" panose="02020603050405020304" pitchFamily="18" charset="0"/>
                <a:ea typeface="Liberation Mono"/>
                <a:cs typeface="Liberation Mono"/>
              </a:rPr>
              <a:t>của</a:t>
            </a:r>
            <a:r>
              <a:rPr lang="en-US" sz="2800" u="sng" dirty="0">
                <a:solidFill>
                  <a:srgbClr val="FF0000"/>
                </a:solidFill>
                <a:effectLst/>
                <a:latin typeface="Times New Roman" panose="02020603050405020304" pitchFamily="18" charset="0"/>
                <a:ea typeface="Liberation Mono"/>
                <a:cs typeface="Liberation Mono"/>
              </a:rPr>
              <a:t> </a:t>
            </a:r>
            <a:r>
              <a:rPr lang="en-US" sz="2800" u="sng" dirty="0" err="1">
                <a:solidFill>
                  <a:srgbClr val="FF0000"/>
                </a:solidFill>
                <a:effectLst/>
                <a:latin typeface="Times New Roman" panose="02020603050405020304" pitchFamily="18" charset="0"/>
                <a:ea typeface="Liberation Mono"/>
                <a:cs typeface="Liberation Mono"/>
              </a:rPr>
              <a:t>cá</a:t>
            </a:r>
            <a:r>
              <a:rPr lang="en-US" sz="2800" u="sng" dirty="0">
                <a:solidFill>
                  <a:srgbClr val="FF0000"/>
                </a:solidFill>
                <a:effectLst/>
                <a:latin typeface="Times New Roman" panose="02020603050405020304" pitchFamily="18" charset="0"/>
                <a:ea typeface="Liberation Mono"/>
                <a:cs typeface="Liberation Mono"/>
              </a:rPr>
              <a:t>: </a:t>
            </a:r>
            <a:endParaRPr lang="vi-VN" sz="2800" u="sng" dirty="0" smtClean="0">
              <a:solidFill>
                <a:srgbClr val="FF0000"/>
              </a:solidFill>
              <a:effectLst/>
              <a:latin typeface="Times New Roman" panose="02020603050405020304" pitchFamily="18" charset="0"/>
              <a:ea typeface="Liberation Mono"/>
              <a:cs typeface="Liberation Mono"/>
            </a:endParaRPr>
          </a:p>
          <a:p>
            <a:pPr marL="0" marR="0">
              <a:lnSpc>
                <a:spcPct val="150000"/>
              </a:lnSpc>
              <a:spcBef>
                <a:spcPts val="0"/>
              </a:spcBef>
              <a:spcAft>
                <a:spcPts val="0"/>
              </a:spcAft>
            </a:pPr>
            <a:r>
              <a:rPr lang="vi-VN" sz="2800" dirty="0" smtClean="0">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hô</a:t>
            </a:r>
            <a:r>
              <a:rPr lang="en-US" sz="2800" dirty="0" smtClean="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hấp</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bằng</a:t>
            </a:r>
            <a:r>
              <a:rPr lang="en-US" sz="2800" dirty="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mang</a:t>
            </a:r>
            <a:endParaRPr lang="vi-VN" sz="2800" dirty="0">
              <a:latin typeface="Times New Roman" panose="02020603050405020304" pitchFamily="18" charset="0"/>
              <a:ea typeface="Liberation Mono"/>
              <a:cs typeface="Liberation Mono"/>
            </a:endParaRPr>
          </a:p>
          <a:p>
            <a:pPr marL="457200" marR="0" indent="-457200">
              <a:lnSpc>
                <a:spcPct val="150000"/>
              </a:lnSpc>
              <a:spcBef>
                <a:spcPts val="0"/>
              </a:spcBef>
              <a:spcAft>
                <a:spcPts val="0"/>
              </a:spcAft>
              <a:buFontTx/>
              <a:buChar char="-"/>
            </a:pPr>
            <a:r>
              <a:rPr lang="en-US" sz="2800" dirty="0" err="1" smtClean="0">
                <a:effectLst/>
                <a:latin typeface="Times New Roman" panose="02020603050405020304" pitchFamily="18" charset="0"/>
                <a:ea typeface="Liberation Mono"/>
                <a:cs typeface="Liberation Mono"/>
              </a:rPr>
              <a:t>cơ</a:t>
            </a:r>
            <a:r>
              <a:rPr lang="en-US" sz="2800" dirty="0" smtClean="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thể</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hình</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thoi</a:t>
            </a:r>
            <a:r>
              <a:rPr lang="en-US" sz="2800" dirty="0">
                <a:effectLst/>
                <a:latin typeface="Times New Roman" panose="02020603050405020304" pitchFamily="18" charset="0"/>
                <a:ea typeface="Liberation Mono"/>
                <a:cs typeface="Liberation Mono"/>
              </a:rPr>
              <a:t>, thon </a:t>
            </a:r>
            <a:r>
              <a:rPr lang="en-US" sz="2800" dirty="0" err="1">
                <a:effectLst/>
                <a:latin typeface="Times New Roman" panose="02020603050405020304" pitchFamily="18" charset="0"/>
                <a:ea typeface="Liberation Mono"/>
                <a:cs typeface="Liberation Mono"/>
              </a:rPr>
              <a:t>hai</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đầu</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thuận</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lợi</a:t>
            </a:r>
            <a:r>
              <a:rPr lang="en-US" sz="2800" dirty="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cho</a:t>
            </a:r>
            <a:r>
              <a:rPr lang="vi-VN" sz="2800" dirty="0">
                <a:latin typeface="Liberation Mono"/>
                <a:ea typeface="Liberation Mono"/>
                <a:cs typeface="Liberation Mono"/>
              </a:rPr>
              <a:t> </a:t>
            </a:r>
            <a:r>
              <a:rPr lang="en-US" sz="2800" dirty="0" err="1" smtClean="0">
                <a:effectLst/>
                <a:latin typeface="Times New Roman" panose="02020603050405020304" pitchFamily="18" charset="0"/>
                <a:ea typeface="Liberation Mono"/>
                <a:cs typeface="Liberation Mono"/>
              </a:rPr>
              <a:t>việc</a:t>
            </a:r>
            <a:r>
              <a:rPr lang="en-US" sz="2800" dirty="0" smtClean="0">
                <a:effectLst/>
                <a:latin typeface="Times New Roman" panose="02020603050405020304" pitchFamily="18" charset="0"/>
                <a:ea typeface="Liberation Mono"/>
                <a:cs typeface="Liberation Mono"/>
              </a:rPr>
              <a:t> </a:t>
            </a:r>
            <a:r>
              <a:rPr lang="en-US" sz="2800" dirty="0">
                <a:effectLst/>
                <a:latin typeface="Times New Roman" panose="02020603050405020304" pitchFamily="18" charset="0"/>
                <a:ea typeface="Liberation Mono"/>
                <a:cs typeface="Liberation Mono"/>
              </a:rPr>
              <a:t>di </a:t>
            </a:r>
            <a:r>
              <a:rPr lang="en-US" sz="2800" dirty="0" err="1">
                <a:effectLst/>
                <a:latin typeface="Times New Roman" panose="02020603050405020304" pitchFamily="18" charset="0"/>
                <a:ea typeface="Liberation Mono"/>
                <a:cs typeface="Liberation Mono"/>
              </a:rPr>
              <a:t>chuyển</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dưới</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nước</a:t>
            </a:r>
            <a:r>
              <a:rPr lang="en-US" sz="2800" dirty="0">
                <a:effectLst/>
                <a:latin typeface="Times New Roman" panose="02020603050405020304" pitchFamily="18" charset="0"/>
                <a:ea typeface="Liberation Mono"/>
                <a:cs typeface="Liberation Mono"/>
              </a:rPr>
              <a:t>; </a:t>
            </a:r>
            <a:endParaRPr lang="vi-VN" sz="2800" dirty="0" smtClean="0">
              <a:effectLst/>
              <a:latin typeface="Times New Roman" panose="02020603050405020304" pitchFamily="18" charset="0"/>
              <a:ea typeface="Liberation Mono"/>
              <a:cs typeface="Liberation Mono"/>
            </a:endParaRPr>
          </a:p>
          <a:p>
            <a:pPr marL="457200" marR="0" indent="-457200">
              <a:lnSpc>
                <a:spcPct val="150000"/>
              </a:lnSpc>
              <a:spcBef>
                <a:spcPts val="0"/>
              </a:spcBef>
              <a:spcAft>
                <a:spcPts val="0"/>
              </a:spcAft>
              <a:buFontTx/>
              <a:buChar char="-"/>
            </a:pPr>
            <a:r>
              <a:rPr lang="en-US" sz="2800" dirty="0" smtClean="0">
                <a:effectLst/>
                <a:latin typeface="Times New Roman" panose="02020603050405020304" pitchFamily="18" charset="0"/>
                <a:ea typeface="Liberation Mono"/>
                <a:cs typeface="Liberation Mono"/>
              </a:rPr>
              <a:t>có </a:t>
            </a:r>
            <a:r>
              <a:rPr lang="en-US" sz="2800" dirty="0" err="1">
                <a:effectLst/>
                <a:latin typeface="Times New Roman" panose="02020603050405020304" pitchFamily="18" charset="0"/>
                <a:ea typeface="Liberation Mono"/>
                <a:cs typeface="Liberation Mono"/>
              </a:rPr>
              <a:t>vây</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tác</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dụng</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như</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mái</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chèo</a:t>
            </a:r>
            <a:r>
              <a:rPr lang="en-US" sz="2800" dirty="0">
                <a:effectLst/>
                <a:latin typeface="Times New Roman" panose="02020603050405020304" pitchFamily="18" charset="0"/>
                <a:ea typeface="Liberation Mono"/>
                <a:cs typeface="Liberation Mono"/>
              </a:rPr>
              <a:t>; </a:t>
            </a:r>
            <a:endParaRPr lang="vi-VN" sz="2800" dirty="0" smtClean="0">
              <a:effectLst/>
              <a:latin typeface="Times New Roman" panose="02020603050405020304" pitchFamily="18" charset="0"/>
              <a:ea typeface="Liberation Mono"/>
              <a:cs typeface="Liberation Mono"/>
            </a:endParaRPr>
          </a:p>
          <a:p>
            <a:pPr marL="457200" marR="0" indent="-457200">
              <a:lnSpc>
                <a:spcPct val="150000"/>
              </a:lnSpc>
              <a:spcBef>
                <a:spcPts val="0"/>
              </a:spcBef>
              <a:spcAft>
                <a:spcPts val="0"/>
              </a:spcAft>
              <a:buFontTx/>
              <a:buChar char="-"/>
            </a:pPr>
            <a:r>
              <a:rPr lang="en-US" sz="2800" dirty="0" err="1" smtClean="0">
                <a:effectLst/>
                <a:latin typeface="Times New Roman" panose="02020603050405020304" pitchFamily="18" charset="0"/>
                <a:ea typeface="Liberation Mono"/>
                <a:cs typeface="Liberation Mono"/>
              </a:rPr>
              <a:t>vảy</a:t>
            </a:r>
            <a:r>
              <a:rPr lang="en-US" sz="2800" dirty="0" smtClean="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cá</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xếp</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lớp</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thuận</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tiện</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cho</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cá</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bơi</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ngang</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bơi</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dọc</a:t>
            </a:r>
            <a:r>
              <a:rPr lang="en-US" sz="2800" dirty="0">
                <a:effectLst/>
                <a:latin typeface="Times New Roman" panose="02020603050405020304" pitchFamily="18" charset="0"/>
                <a:ea typeface="Liberation Mono"/>
                <a:cs typeface="Liberation Mono"/>
              </a:rPr>
              <a:t>, ...</a:t>
            </a:r>
            <a:endParaRPr lang="en-US" sz="2800" dirty="0">
              <a:effectLst/>
              <a:latin typeface="Liberation Mono"/>
              <a:ea typeface="Liberation Mono"/>
              <a:cs typeface="Liberation Mono"/>
            </a:endParaRPr>
          </a:p>
        </p:txBody>
      </p:sp>
    </p:spTree>
    <p:extLst>
      <p:ext uri="{BB962C8B-B14F-4D97-AF65-F5344CB8AC3E}">
        <p14:creationId xmlns:p14="http://schemas.microsoft.com/office/powerpoint/2010/main" val="399608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 calcmode="lin" valueType="num">
                                      <p:cBhvr additive="base">
                                        <p:cTn id="14"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 calcmode="lin" valueType="num">
                                      <p:cBhvr additive="base">
                                        <p:cTn id="20"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
                                            <p:txEl>
                                              <p:pRg st="4" end="4"/>
                                            </p:txEl>
                                          </p:spTgt>
                                        </p:tgtEl>
                                        <p:attrNameLst>
                                          <p:attrName>style.visibility</p:attrName>
                                        </p:attrNameLst>
                                      </p:cBhvr>
                                      <p:to>
                                        <p:strVal val="visible"/>
                                      </p:to>
                                    </p:set>
                                    <p:anim calcmode="lin" valueType="num">
                                      <p:cBhvr additive="base">
                                        <p:cTn id="26"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 calcmode="lin" valueType="num">
                                      <p:cBhvr additive="base">
                                        <p:cTn id="32"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6">
                                            <p:txEl>
                                              <p:pRg st="6" end="6"/>
                                            </p:txEl>
                                          </p:spTgt>
                                        </p:tgtEl>
                                        <p:attrNameLst>
                                          <p:attrName>style.visibility</p:attrName>
                                        </p:attrNameLst>
                                      </p:cBhvr>
                                      <p:to>
                                        <p:strVal val="visible"/>
                                      </p:to>
                                    </p:set>
                                    <p:anim calcmode="lin" valueType="num">
                                      <p:cBhvr additive="base">
                                        <p:cTn id="38"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62554" y="939538"/>
            <a:ext cx="8596668" cy="1320800"/>
          </a:xfrm>
        </p:spPr>
        <p:txBody>
          <a:bodyPr/>
          <a:lstStyle/>
          <a:p>
            <a:r>
              <a:rPr lang="vi-VN" b="1" dirty="0" smtClean="0">
                <a:solidFill>
                  <a:srgbClr val="FF0000"/>
                </a:solidFill>
                <a:latin typeface="Times New Roman" pitchFamily="18" charset="0"/>
                <a:cs typeface="Times New Roman" pitchFamily="18" charset="0"/>
              </a:rPr>
              <a:t>* </a:t>
            </a:r>
            <a:r>
              <a:rPr lang="en-US" b="1" dirty="0" smtClean="0">
                <a:solidFill>
                  <a:srgbClr val="FF0000"/>
                </a:solidFill>
                <a:latin typeface="Times New Roman" pitchFamily="18" charset="0"/>
                <a:cs typeface="Times New Roman" pitchFamily="18" charset="0"/>
              </a:rPr>
              <a:t>NHÓM </a:t>
            </a:r>
            <a:r>
              <a:rPr lang="en-US" b="1" dirty="0">
                <a:solidFill>
                  <a:srgbClr val="FF0000"/>
                </a:solidFill>
                <a:latin typeface="Times New Roman" pitchFamily="18" charset="0"/>
                <a:cs typeface="Times New Roman" pitchFamily="18" charset="0"/>
              </a:rPr>
              <a:t>CÁ</a:t>
            </a:r>
            <a:endParaRPr lang="vi-VN" b="1"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375675" y="1783517"/>
            <a:ext cx="9814203" cy="3880773"/>
          </a:xfrm>
        </p:spPr>
        <p:txBody>
          <a:bodyPr>
            <a:normAutofit/>
          </a:bodyPr>
          <a:lstStyle/>
          <a:p>
            <a:pPr marL="0" indent="0">
              <a:buNone/>
            </a:pPr>
            <a:r>
              <a:rPr lang="vi-VN" sz="4000" b="1" dirty="0" smtClean="0">
                <a:latin typeface="Times New Roman" pitchFamily="18" charset="0"/>
                <a:cs typeface="Times New Roman" pitchFamily="18" charset="0"/>
              </a:rPr>
              <a:t>-  Là nhóm động vật t</a:t>
            </a:r>
            <a:r>
              <a:rPr lang="en-US" sz="4000" b="1" dirty="0" err="1" smtClean="0">
                <a:latin typeface="Times New Roman" pitchFamily="18" charset="0"/>
                <a:cs typeface="Times New Roman" pitchFamily="18" charset="0"/>
              </a:rPr>
              <a:t>hích</a:t>
            </a:r>
            <a:r>
              <a:rPr lang="en-US" sz="4000" b="1" dirty="0" smtClean="0">
                <a:latin typeface="Times New Roman" pitchFamily="18" charset="0"/>
                <a:cs typeface="Times New Roman" pitchFamily="18" charset="0"/>
              </a:rPr>
              <a:t> </a:t>
            </a:r>
            <a:r>
              <a:rPr lang="en-US" sz="4000" b="1" dirty="0" err="1">
                <a:latin typeface="Times New Roman" pitchFamily="18" charset="0"/>
                <a:cs typeface="Times New Roman" pitchFamily="18" charset="0"/>
              </a:rPr>
              <a:t>nghi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với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đời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sống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hoàn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toàn</a:t>
            </a:r>
            <a:r>
              <a:rPr lang="en-US" sz="4000" b="1" dirty="0">
                <a:latin typeface="Times New Roman" pitchFamily="18" charset="0"/>
                <a:cs typeface="Times New Roman" pitchFamily="18" charset="0"/>
              </a:rPr>
              <a:t> ở </a:t>
            </a:r>
            <a:r>
              <a:rPr lang="en-US" sz="4000" b="1" dirty="0" err="1">
                <a:latin typeface="Times New Roman" pitchFamily="18" charset="0"/>
                <a:cs typeface="Times New Roman" pitchFamily="18" charset="0"/>
              </a:rPr>
              <a:t>nước</a:t>
            </a:r>
            <a:endParaRPr lang="en-US" sz="4000" b="1" dirty="0">
              <a:latin typeface="Times New Roman" pitchFamily="18" charset="0"/>
              <a:cs typeface="Times New Roman" pitchFamily="18" charset="0"/>
            </a:endParaRPr>
          </a:p>
          <a:p>
            <a:pPr marL="0" indent="0">
              <a:buNone/>
            </a:pPr>
            <a:r>
              <a:rPr lang="vi-VN" sz="4000" b="1" dirty="0" smtClean="0">
                <a:latin typeface="Times New Roman" pitchFamily="18" charset="0"/>
                <a:cs typeface="Times New Roman" pitchFamily="18" charset="0"/>
              </a:rPr>
              <a:t>- </a:t>
            </a:r>
            <a:r>
              <a:rPr lang="en-US" sz="4000" b="1" dirty="0" smtClean="0">
                <a:latin typeface="Times New Roman" pitchFamily="18" charset="0"/>
                <a:cs typeface="Times New Roman" pitchFamily="18" charset="0"/>
              </a:rPr>
              <a:t>Di </a:t>
            </a:r>
            <a:r>
              <a:rPr lang="en-US" sz="4000" b="1" dirty="0" err="1">
                <a:latin typeface="Times New Roman" pitchFamily="18" charset="0"/>
                <a:cs typeface="Times New Roman" pitchFamily="18" charset="0"/>
              </a:rPr>
              <a:t>chuyển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bằng</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vây</a:t>
            </a:r>
            <a:endParaRPr lang="vi-VN" sz="4000" b="1" dirty="0" smtClean="0">
              <a:latin typeface="Times New Roman" pitchFamily="18" charset="0"/>
              <a:cs typeface="Times New Roman" pitchFamily="18" charset="0"/>
            </a:endParaRPr>
          </a:p>
          <a:p>
            <a:pPr marL="0" indent="0">
              <a:buNone/>
            </a:pPr>
            <a:r>
              <a:rPr lang="vi-VN" sz="4000" b="1" dirty="0" smtClean="0">
                <a:latin typeface="Times New Roman" pitchFamily="18" charset="0"/>
                <a:cs typeface="Times New Roman" pitchFamily="18" charset="0"/>
              </a:rPr>
              <a:t>- Đại diện: Cá chép, cá mè, lươn, cá thu, cá hồi, cá đuối, cá mập,...</a:t>
            </a:r>
            <a:endParaRPr lang="vi-VN" sz="4000" b="1" dirty="0">
              <a:latin typeface="Times New Roman" pitchFamily="18" charset="0"/>
              <a:cs typeface="Times New Roman" pitchFamily="18" charset="0"/>
            </a:endParaRPr>
          </a:p>
        </p:txBody>
      </p:sp>
      <p:sp>
        <p:nvSpPr>
          <p:cNvPr id="5" name="TextBox 4"/>
          <p:cNvSpPr txBox="1"/>
          <p:nvPr/>
        </p:nvSpPr>
        <p:spPr>
          <a:xfrm>
            <a:off x="179108" y="56245"/>
            <a:ext cx="11406434" cy="646331"/>
          </a:xfrm>
          <a:prstGeom prst="rect">
            <a:avLst/>
          </a:prstGeom>
          <a:solidFill>
            <a:schemeClr val="accent5">
              <a:lumMod val="40000"/>
              <a:lumOff val="60000"/>
            </a:schemeClr>
          </a:solidFill>
        </p:spPr>
        <p:txBody>
          <a:bodyPr wrap="square" rtlCol="0">
            <a:spAutoFit/>
          </a:bodyPr>
          <a:lstStyle/>
          <a:p>
            <a:r>
              <a:rPr lang="vi-VN" sz="3600" b="1" dirty="0"/>
              <a:t>b</a:t>
            </a:r>
            <a:r>
              <a:rPr lang="vi-VN" sz="3600" b="1" dirty="0" smtClean="0"/>
              <a:t>. Nhóm động vật có xương sống trong tự nhiên</a:t>
            </a:r>
            <a:endParaRPr lang="en-US" sz="3600" b="1" dirty="0"/>
          </a:p>
        </p:txBody>
      </p:sp>
    </p:spTree>
    <p:extLst>
      <p:ext uri="{BB962C8B-B14F-4D97-AF65-F5344CB8AC3E}">
        <p14:creationId xmlns:p14="http://schemas.microsoft.com/office/powerpoint/2010/main" val="1272732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2" descr="Kết quả hình ảnh cho LƯỠNG CƯ"/>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3855" y="182486"/>
            <a:ext cx="451643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4" descr="Kết quả hình ảnh cho ếch đồng"/>
          <p:cNvPicPr>
            <a:picLocks noChangeAspect="1" noChangeArrowheads="1"/>
          </p:cNvPicPr>
          <p:nvPr/>
        </p:nvPicPr>
        <p:blipFill>
          <a:blip r:embed="rId3" cstate="print">
            <a:extLst>
              <a:ext uri="{28A0092B-C50C-407E-A947-70E740481C1C}">
                <a14:useLocalDpi xmlns:a14="http://schemas.microsoft.com/office/drawing/2010/main" val="0"/>
              </a:ext>
            </a:extLst>
          </a:blip>
          <a:srcRect l="7227" t="12193" r="7419" b="8582"/>
          <a:stretch>
            <a:fillRect/>
          </a:stretch>
        </p:blipFill>
        <p:spPr bwMode="auto">
          <a:xfrm rot="20061542">
            <a:off x="3705020" y="3527382"/>
            <a:ext cx="4517531" cy="3144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6" descr="Kết quả hình ảnh cho ếch giu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7027" y="103111"/>
            <a:ext cx="4648200"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817534" y="3687686"/>
            <a:ext cx="274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vi-VN" sz="2800" b="1" dirty="0" err="1">
                <a:solidFill>
                  <a:srgbClr val="FF0000"/>
                </a:solidFill>
                <a:latin typeface="Times New Roman" panose="02020603050405020304" pitchFamily="18" charset="0"/>
                <a:cs typeface="Times New Roman" panose="02020603050405020304" pitchFamily="18" charset="0"/>
              </a:rPr>
              <a:t>Cá</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cóc</a:t>
            </a:r>
            <a:r>
              <a:rPr lang="en-US" altLang="vi-VN" sz="2800" b="1" dirty="0">
                <a:solidFill>
                  <a:srgbClr val="FF0000"/>
                </a:solidFill>
                <a:latin typeface="Times New Roman" panose="02020603050405020304" pitchFamily="18" charset="0"/>
                <a:cs typeface="Times New Roman" panose="02020603050405020304" pitchFamily="18" charset="0"/>
              </a:rPr>
              <a:t> tam </a:t>
            </a:r>
            <a:r>
              <a:rPr lang="en-US" altLang="vi-VN" sz="2800" b="1" dirty="0" err="1">
                <a:solidFill>
                  <a:srgbClr val="FF0000"/>
                </a:solidFill>
                <a:latin typeface="Times New Roman" panose="02020603050405020304" pitchFamily="18" charset="0"/>
                <a:cs typeface="Times New Roman" panose="02020603050405020304" pitchFamily="18" charset="0"/>
              </a:rPr>
              <a:t>đảo</a:t>
            </a:r>
            <a:endParaRPr lang="vi-VN" altLang="vi-VN" sz="28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a:spLocks noChangeArrowheads="1"/>
          </p:cNvSpPr>
          <p:nvPr/>
        </p:nvSpPr>
        <p:spPr bwMode="auto">
          <a:xfrm>
            <a:off x="9529713" y="3687686"/>
            <a:ext cx="1828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vi-VN" sz="2800" b="1" dirty="0" err="1">
                <a:solidFill>
                  <a:srgbClr val="FF0000"/>
                </a:solidFill>
                <a:latin typeface="Times New Roman" panose="02020603050405020304" pitchFamily="18" charset="0"/>
                <a:cs typeface="Times New Roman" panose="02020603050405020304" pitchFamily="18" charset="0"/>
              </a:rPr>
              <a:t>Ếch</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giun</a:t>
            </a:r>
            <a:endParaRPr lang="vi-VN" altLang="vi-VN" sz="2800" b="1"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a:spLocks noChangeArrowheads="1"/>
          </p:cNvSpPr>
          <p:nvPr/>
        </p:nvSpPr>
        <p:spPr bwMode="auto">
          <a:xfrm>
            <a:off x="2112390" y="6187022"/>
            <a:ext cx="1905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vi-VN" sz="2800" b="1">
                <a:solidFill>
                  <a:srgbClr val="FF0000"/>
                </a:solidFill>
                <a:latin typeface="Times New Roman" panose="02020603050405020304" pitchFamily="18" charset="0"/>
                <a:cs typeface="Times New Roman" panose="02020603050405020304" pitchFamily="18" charset="0"/>
              </a:rPr>
              <a:t>Ếch đồng</a:t>
            </a:r>
            <a:endParaRPr lang="vi-VN" altLang="vi-VN" sz="2800" b="1">
              <a:solidFill>
                <a:srgbClr val="FF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92175" y="79700"/>
            <a:ext cx="4394984" cy="584775"/>
          </a:xfrm>
          <a:prstGeom prst="rect">
            <a:avLst/>
          </a:prstGeom>
          <a:solidFill>
            <a:srgbClr val="FFFF00"/>
          </a:solidFill>
          <a:ln w="28575">
            <a:solidFill>
              <a:schemeClr val="tx1"/>
            </a:solidFill>
          </a:ln>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NHÓM LƯỠNG CƯ</a:t>
            </a:r>
          </a:p>
        </p:txBody>
      </p:sp>
    </p:spTree>
    <p:extLst>
      <p:ext uri="{BB962C8B-B14F-4D97-AF65-F5344CB8AC3E}">
        <p14:creationId xmlns:p14="http://schemas.microsoft.com/office/powerpoint/2010/main" val="19188466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7940" name="Picture 3" descr="Image-174.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1"/>
            <a:ext cx="9144000" cy="530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1" name="Text Box 5"/>
          <p:cNvSpPr txBox="1">
            <a:spLocks noChangeArrowheads="1"/>
          </p:cNvSpPr>
          <p:nvPr/>
        </p:nvSpPr>
        <p:spPr bwMode="auto">
          <a:xfrm>
            <a:off x="1524000" y="5667376"/>
            <a:ext cx="9144000" cy="1190625"/>
          </a:xfrm>
          <a:prstGeom prst="rect">
            <a:avLst/>
          </a:prstGeom>
          <a:gradFill rotWithShape="1">
            <a:gsLst>
              <a:gs pos="0">
                <a:schemeClr val="accent1"/>
              </a:gs>
              <a:gs pos="50000">
                <a:schemeClr val="bg1"/>
              </a:gs>
              <a:gs pos="100000">
                <a:schemeClr val="accent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600" dirty="0" err="1">
                <a:latin typeface="Times New Roman" pitchFamily="18" charset="0"/>
                <a:cs typeface="Times New Roman" pitchFamily="18" charset="0"/>
              </a:rPr>
              <a:t>Một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số</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loài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vẹt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nhau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sống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hành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tinh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chúng</a:t>
            </a:r>
            <a:r>
              <a:rPr lang="en-US" sz="3600" dirty="0">
                <a:latin typeface="Times New Roman" pitchFamily="18" charset="0"/>
                <a:cs typeface="Times New Roman" pitchFamily="18" charset="0"/>
              </a:rPr>
              <a:t> ta ( 316 </a:t>
            </a:r>
            <a:r>
              <a:rPr lang="en-US" sz="3600" dirty="0" err="1">
                <a:latin typeface="Times New Roman" pitchFamily="18" charset="0"/>
                <a:cs typeface="Times New Roman" pitchFamily="18" charset="0"/>
              </a:rPr>
              <a:t>loài</a:t>
            </a:r>
            <a:r>
              <a:rPr lang="en-US" sz="3600" dirty="0">
                <a:latin typeface="Times New Roman" pitchFamily="18" charset="0"/>
                <a:cs typeface="Times New Roman" pitchFamily="18" charset="0"/>
              </a:rPr>
              <a:t>)</a:t>
            </a:r>
          </a:p>
        </p:txBody>
      </p:sp>
      <p:sp>
        <p:nvSpPr>
          <p:cNvPr id="167942" name="AutoShape 6">
            <a:hlinkClick r:id="" action="ppaction://noaction"/>
          </p:cNvPr>
          <p:cNvSpPr>
            <a:spLocks noChangeArrowheads="1"/>
          </p:cNvSpPr>
          <p:nvPr/>
        </p:nvSpPr>
        <p:spPr bwMode="auto">
          <a:xfrm>
            <a:off x="10272714" y="6453188"/>
            <a:ext cx="395287" cy="404812"/>
          </a:xfrm>
          <a:prstGeom prst="star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TextBox 1"/>
          <p:cNvSpPr txBox="1"/>
          <p:nvPr/>
        </p:nvSpPr>
        <p:spPr>
          <a:xfrm>
            <a:off x="169817" y="130626"/>
            <a:ext cx="3540034" cy="461665"/>
          </a:xfrm>
          <a:prstGeom prst="rect">
            <a:avLst/>
          </a:prstGeom>
          <a:solidFill>
            <a:srgbClr val="FFC000"/>
          </a:solidFill>
          <a:ln w="28575">
            <a:solidFill>
              <a:schemeClr val="tx1"/>
            </a:solidFill>
          </a:ln>
        </p:spPr>
        <p:txBody>
          <a:bodyPr wrap="square" rtlCol="0">
            <a:spAutoFit/>
          </a:bodyPr>
          <a:lstStyle/>
          <a:p>
            <a:r>
              <a:rPr lang="en-US" sz="2400" b="1" dirty="0" err="1">
                <a:latin typeface="Times New Roman" panose="02020603050405020304" pitchFamily="18" charset="0"/>
                <a:cs typeface="Times New Roman" panose="02020603050405020304" pitchFamily="18" charset="0"/>
              </a:rPr>
              <a:t>Đa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số</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lượng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loài</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89275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167940"/>
                                        </p:tgtEl>
                                        <p:attrNameLst>
                                          <p:attrName>style.visibility</p:attrName>
                                        </p:attrNameLst>
                                      </p:cBhvr>
                                      <p:to>
                                        <p:strVal val="visible"/>
                                      </p:to>
                                    </p:set>
                                    <p:animEffect transition="in" filter="wedge">
                                      <p:cBhvr>
                                        <p:cTn id="7" dur="2000"/>
                                        <p:tgtEl>
                                          <p:spTgt spid="1679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7941"/>
                                        </p:tgtEl>
                                        <p:attrNameLst>
                                          <p:attrName>style.visibility</p:attrName>
                                        </p:attrNameLst>
                                      </p:cBhvr>
                                      <p:to>
                                        <p:strVal val="visible"/>
                                      </p:to>
                                    </p:set>
                                    <p:animEffect transition="in" filter="wipe(down)">
                                      <p:cBhvr>
                                        <p:cTn id="12" dur="500"/>
                                        <p:tgtEl>
                                          <p:spTgt spid="167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1"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302295" y="487052"/>
            <a:ext cx="8596668" cy="1320800"/>
          </a:xfrm>
        </p:spPr>
        <p:txBody>
          <a:bodyPr/>
          <a:lstStyle/>
          <a:p>
            <a:pPr algn="ctr"/>
            <a:r>
              <a:rPr lang="vi-VN" b="1" dirty="0" smtClean="0">
                <a:solidFill>
                  <a:srgbClr val="FF0000"/>
                </a:solidFill>
                <a:latin typeface="Times New Roman" pitchFamily="18" charset="0"/>
                <a:cs typeface="Times New Roman" pitchFamily="18" charset="0"/>
              </a:rPr>
              <a:t>* </a:t>
            </a:r>
            <a:r>
              <a:rPr lang="en-US" b="1" dirty="0" smtClean="0">
                <a:solidFill>
                  <a:srgbClr val="FF0000"/>
                </a:solidFill>
                <a:latin typeface="Times New Roman" pitchFamily="18" charset="0"/>
                <a:cs typeface="Times New Roman" pitchFamily="18" charset="0"/>
              </a:rPr>
              <a:t>NHÓM </a:t>
            </a:r>
            <a:r>
              <a:rPr lang="en-US" b="1" dirty="0">
                <a:solidFill>
                  <a:srgbClr val="FF0000"/>
                </a:solidFill>
                <a:latin typeface="Times New Roman" pitchFamily="18" charset="0"/>
                <a:cs typeface="Times New Roman" pitchFamily="18" charset="0"/>
              </a:rPr>
              <a:t>LƯỠNG CƯ</a:t>
            </a:r>
            <a:endParaRPr lang="vi-VN" dirty="0"/>
          </a:p>
        </p:txBody>
      </p:sp>
      <p:sp>
        <p:nvSpPr>
          <p:cNvPr id="3" name="Content Placeholder 2"/>
          <p:cNvSpPr>
            <a:spLocks noGrp="1"/>
          </p:cNvSpPr>
          <p:nvPr>
            <p:ph idx="1"/>
          </p:nvPr>
        </p:nvSpPr>
        <p:spPr>
          <a:xfrm>
            <a:off x="715041" y="1557273"/>
            <a:ext cx="10672537" cy="3880773"/>
          </a:xfrm>
        </p:spPr>
        <p:txBody>
          <a:bodyPr>
            <a:normAutofit fontScale="92500" lnSpcReduction="10000"/>
          </a:bodyPr>
          <a:lstStyle/>
          <a:p>
            <a:pPr>
              <a:lnSpc>
                <a:spcPct val="110000"/>
              </a:lnSpc>
              <a:buFontTx/>
              <a:buChar char="-"/>
            </a:pPr>
            <a:r>
              <a:rPr lang="en-US" sz="3600" b="1" dirty="0" err="1">
                <a:latin typeface="Times New Roman" pitchFamily="18" charset="0"/>
                <a:cs typeface="Times New Roman" pitchFamily="18" charset="0"/>
              </a:rPr>
              <a:t>Là</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nhóm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động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vật</a:t>
            </a:r>
            <a:r>
              <a:rPr lang="en-US" sz="3600" b="1" dirty="0">
                <a:latin typeface="Times New Roman" pitchFamily="18" charset="0"/>
                <a:cs typeface="Times New Roman" pitchFamily="18" charset="0"/>
              </a:rPr>
              <a:t> ở </a:t>
            </a:r>
            <a:r>
              <a:rPr lang="en-US" sz="3600" b="1" dirty="0" err="1">
                <a:latin typeface="Times New Roman" pitchFamily="18" charset="0"/>
                <a:cs typeface="Times New Roman" pitchFamily="18" charset="0"/>
              </a:rPr>
              <a:t>cạn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đầu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tiên</a:t>
            </a:r>
            <a:endParaRPr lang="en-US" sz="3600" b="1" dirty="0">
              <a:latin typeface="Times New Roman" pitchFamily="18" charset="0"/>
              <a:cs typeface="Times New Roman" pitchFamily="18" charset="0"/>
            </a:endParaRPr>
          </a:p>
          <a:p>
            <a:pPr>
              <a:lnSpc>
                <a:spcPct val="110000"/>
              </a:lnSpc>
              <a:buFontTx/>
              <a:buChar char="-"/>
            </a:pPr>
            <a:r>
              <a:rPr lang="en-US" sz="3600" b="1" dirty="0">
                <a:latin typeface="Times New Roman" pitchFamily="18" charset="0"/>
                <a:cs typeface="Times New Roman" pitchFamily="18" charset="0"/>
              </a:rPr>
              <a:t>Da </a:t>
            </a:r>
            <a:r>
              <a:rPr lang="en-US" sz="3600" b="1" dirty="0" err="1">
                <a:latin typeface="Times New Roman" pitchFamily="18" charset="0"/>
                <a:cs typeface="Times New Roman" pitchFamily="18" charset="0"/>
              </a:rPr>
              <a:t>trần</a:t>
            </a:r>
            <a:r>
              <a:rPr lang="en-US" sz="3600" b="1" dirty="0">
                <a:latin typeface="Times New Roman" pitchFamily="18" charset="0"/>
                <a:cs typeface="Times New Roman" pitchFamily="18" charset="0"/>
              </a:rPr>
              <a:t> </a:t>
            </a:r>
            <a:r>
              <a:rPr lang="vi-VN" sz="3600" b="1" dirty="0" smtClean="0">
                <a:latin typeface="Times New Roman" pitchFamily="18" charset="0"/>
                <a:cs typeface="Times New Roman" pitchFamily="18" charset="0"/>
              </a:rPr>
              <a:t>và </a:t>
            </a:r>
            <a:r>
              <a:rPr lang="en-US" sz="3600" b="1" dirty="0" err="1" smtClean="0">
                <a:latin typeface="Times New Roman" pitchFamily="18" charset="0"/>
                <a:cs typeface="Times New Roman" pitchFamily="18" charset="0"/>
              </a:rPr>
              <a:t>luôn</a:t>
            </a:r>
            <a:r>
              <a:rPr lang="en-US" sz="3600" b="1" dirty="0" smtClean="0">
                <a:latin typeface="Times New Roman" pitchFamily="18" charset="0"/>
                <a:cs typeface="Times New Roman" pitchFamily="18" charset="0"/>
              </a:rPr>
              <a:t> </a:t>
            </a:r>
            <a:r>
              <a:rPr lang="en-US" sz="3600" b="1" dirty="0" err="1">
                <a:latin typeface="Times New Roman" pitchFamily="18" charset="0"/>
                <a:cs typeface="Times New Roman" pitchFamily="18" charset="0"/>
              </a:rPr>
              <a:t>ẩm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ướt</a:t>
            </a:r>
            <a:endParaRPr lang="en-US" sz="3600" b="1" dirty="0">
              <a:latin typeface="Times New Roman" pitchFamily="18" charset="0"/>
              <a:cs typeface="Times New Roman" pitchFamily="18" charset="0"/>
            </a:endParaRPr>
          </a:p>
          <a:p>
            <a:pPr>
              <a:lnSpc>
                <a:spcPct val="110000"/>
              </a:lnSpc>
              <a:buFontTx/>
              <a:buChar char="-"/>
            </a:pPr>
            <a:r>
              <a:rPr lang="en-US" sz="3600" b="1" dirty="0" err="1">
                <a:latin typeface="Times New Roman" pitchFamily="18" charset="0"/>
                <a:cs typeface="Times New Roman" pitchFamily="18" charset="0"/>
              </a:rPr>
              <a:t>Chân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có</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màng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bơi</a:t>
            </a:r>
            <a:endParaRPr lang="en-US" sz="3600" b="1" dirty="0">
              <a:latin typeface="Times New Roman" pitchFamily="18" charset="0"/>
              <a:cs typeface="Times New Roman" pitchFamily="18" charset="0"/>
            </a:endParaRPr>
          </a:p>
          <a:p>
            <a:pPr>
              <a:lnSpc>
                <a:spcPct val="110000"/>
              </a:lnSpc>
              <a:buFontTx/>
              <a:buChar char="-"/>
            </a:pPr>
            <a:r>
              <a:rPr lang="vi-VN" sz="3600" b="1" dirty="0" smtClean="0">
                <a:latin typeface="Times New Roman" pitchFamily="18" charset="0"/>
                <a:cs typeface="Times New Roman" pitchFamily="18" charset="0"/>
              </a:rPr>
              <a:t>Một số lưỡng cư </a:t>
            </a:r>
            <a:r>
              <a:rPr lang="vi-VN" sz="3600" b="1" dirty="0">
                <a:latin typeface="Times New Roman" pitchFamily="18" charset="0"/>
                <a:cs typeface="Times New Roman" pitchFamily="18" charset="0"/>
              </a:rPr>
              <a:t>c</a:t>
            </a:r>
            <a:r>
              <a:rPr lang="en-US" sz="3600" b="1" dirty="0" smtClean="0">
                <a:latin typeface="Times New Roman" pitchFamily="18" charset="0"/>
                <a:cs typeface="Times New Roman" pitchFamily="18" charset="0"/>
              </a:rPr>
              <a:t>ó </a:t>
            </a:r>
            <a:r>
              <a:rPr lang="en-US" sz="3600" b="1" dirty="0" err="1" smtClean="0">
                <a:latin typeface="Times New Roman" pitchFamily="18" charset="0"/>
                <a:cs typeface="Times New Roman" pitchFamily="18" charset="0"/>
              </a:rPr>
              <a:t>đuôi</a:t>
            </a:r>
            <a:r>
              <a:rPr lang="vi-VN" sz="3600" b="1" dirty="0">
                <a:latin typeface="Times New Roman" pitchFamily="18" charset="0"/>
                <a:cs typeface="Times New Roman" pitchFamily="18" charset="0"/>
              </a:rPr>
              <a:t> </a:t>
            </a:r>
            <a:r>
              <a:rPr lang="vi-VN" sz="3600" b="1" dirty="0" smtClean="0">
                <a:latin typeface="Times New Roman" pitchFamily="18" charset="0"/>
                <a:cs typeface="Times New Roman" pitchFamily="18" charset="0"/>
              </a:rPr>
              <a:t>(cá cóc)</a:t>
            </a:r>
            <a:r>
              <a:rPr lang="en-US" sz="3600" b="1" dirty="0" smtClean="0">
                <a:latin typeface="Times New Roman" pitchFamily="18" charset="0"/>
                <a:cs typeface="Times New Roman" pitchFamily="18" charset="0"/>
              </a:rPr>
              <a:t> </a:t>
            </a:r>
            <a:r>
              <a:rPr lang="en-US" sz="3600" b="1" dirty="0" err="1">
                <a:latin typeface="Times New Roman" pitchFamily="18" charset="0"/>
                <a:cs typeface="Times New Roman" pitchFamily="18" charset="0"/>
              </a:rPr>
              <a:t>hoặc</a:t>
            </a:r>
            <a:r>
              <a:rPr lang="en-US" sz="3600" b="1" dirty="0">
                <a:latin typeface="Times New Roman" pitchFamily="18" charset="0"/>
                <a:cs typeface="Times New Roman" pitchFamily="18" charset="0"/>
              </a:rPr>
              <a:t> </a:t>
            </a:r>
            <a:r>
              <a:rPr lang="vi-VN" sz="3600" b="1" dirty="0" smtClean="0">
                <a:latin typeface="Times New Roman" pitchFamily="18" charset="0"/>
                <a:cs typeface="Times New Roman" pitchFamily="18" charset="0"/>
              </a:rPr>
              <a:t>thiếu chân (ếch giun) hoặc không có đuôi (ếch, cóc)</a:t>
            </a:r>
            <a:endParaRPr lang="en-US" sz="3600" b="1" dirty="0">
              <a:latin typeface="Times New Roman" pitchFamily="18" charset="0"/>
              <a:cs typeface="Times New Roman" pitchFamily="18" charset="0"/>
            </a:endParaRPr>
          </a:p>
          <a:p>
            <a:pPr marL="0" indent="0">
              <a:lnSpc>
                <a:spcPct val="110000"/>
              </a:lnSpc>
              <a:buNone/>
            </a:pPr>
            <a:r>
              <a:rPr lang="en-US" sz="3600" b="1" dirty="0">
                <a:latin typeface="Times New Roman" pitchFamily="18" charset="0"/>
                <a:cs typeface="Times New Roman" pitchFamily="18" charset="0"/>
              </a:rPr>
              <a:t>- </a:t>
            </a:r>
            <a:r>
              <a:rPr lang="vi-VN" sz="3600" b="1" dirty="0" smtClean="0">
                <a:latin typeface="Times New Roman" pitchFamily="18" charset="0"/>
                <a:cs typeface="Times New Roman" pitchFamily="18" charset="0"/>
              </a:rPr>
              <a:t>Đại diện: ếch đồng, cá cóc, ếch giun, nhái,...</a:t>
            </a:r>
            <a:endParaRPr lang="vi-VN"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218909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1000"/>
                                        <p:tgtEl>
                                          <p:spTgt spid="3">
                                            <p:txEl>
                                              <p:pRg st="4" end="4"/>
                                            </p:txEl>
                                          </p:spTgt>
                                        </p:tgtEl>
                                      </p:cBhvr>
                                    </p:animEffect>
                                    <p:anim calcmode="lin" valueType="num">
                                      <p:cBhvr>
                                        <p:cTn id="4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14" descr="rong_komodoensis1"/>
          <p:cNvPicPr>
            <a:picLocks noChangeAspect="1" noChangeArrowheads="1"/>
          </p:cNvPicPr>
          <p:nvPr/>
        </p:nvPicPr>
        <p:blipFill>
          <a:blip r:embed="rId2" cstate="print"/>
          <a:srcRect/>
          <a:stretch>
            <a:fillRect/>
          </a:stretch>
        </p:blipFill>
        <p:spPr bwMode="auto">
          <a:xfrm>
            <a:off x="7639597" y="0"/>
            <a:ext cx="4648200" cy="3371850"/>
          </a:xfrm>
          <a:prstGeom prst="rect">
            <a:avLst/>
          </a:prstGeom>
          <a:noFill/>
          <a:ln w="9525">
            <a:noFill/>
            <a:miter lim="800000"/>
            <a:headEnd/>
            <a:tailEnd/>
          </a:ln>
        </p:spPr>
      </p:pic>
      <p:pic>
        <p:nvPicPr>
          <p:cNvPr id="5123" name="Picture 4" descr="ct0656"/>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143797" y="3352800"/>
            <a:ext cx="4419600" cy="3505200"/>
          </a:xfrm>
          <a:prstGeom prst="rect">
            <a:avLst/>
          </a:prstGeom>
          <a:noFill/>
          <a:ln w="9525">
            <a:noFill/>
            <a:miter lim="800000"/>
            <a:headEnd/>
            <a:tailEnd/>
          </a:ln>
        </p:spPr>
      </p:pic>
      <p:pic>
        <p:nvPicPr>
          <p:cNvPr id="5124" name="Picture 5" descr="africa54"/>
          <p:cNvPicPr>
            <a:picLocks noChangeAspect="1" noChangeArrowheads="1"/>
          </p:cNvPicPr>
          <p:nvPr/>
        </p:nvPicPr>
        <p:blipFill>
          <a:blip r:embed="rId4" cstate="print"/>
          <a:srcRect/>
          <a:stretch>
            <a:fillRect/>
          </a:stretch>
        </p:blipFill>
        <p:spPr bwMode="auto">
          <a:xfrm>
            <a:off x="7639597" y="3352800"/>
            <a:ext cx="4648200" cy="3505200"/>
          </a:xfrm>
          <a:prstGeom prst="rect">
            <a:avLst/>
          </a:prstGeom>
          <a:noFill/>
          <a:ln w="9525">
            <a:noFill/>
            <a:miter lim="800000"/>
            <a:headEnd/>
            <a:tailEnd/>
          </a:ln>
        </p:spPr>
      </p:pic>
      <p:pic>
        <p:nvPicPr>
          <p:cNvPr id="5125" name="Picture 7" descr="south_55"/>
          <p:cNvPicPr>
            <a:picLocks noChangeAspect="1" noChangeArrowheads="1"/>
          </p:cNvPicPr>
          <p:nvPr/>
        </p:nvPicPr>
        <p:blipFill>
          <a:blip r:embed="rId5" cstate="print"/>
          <a:srcRect/>
          <a:stretch>
            <a:fillRect/>
          </a:stretch>
        </p:blipFill>
        <p:spPr bwMode="auto">
          <a:xfrm>
            <a:off x="3143797" y="0"/>
            <a:ext cx="4495800" cy="3352800"/>
          </a:xfrm>
          <a:prstGeom prst="rect">
            <a:avLst/>
          </a:prstGeom>
          <a:noFill/>
          <a:ln w="9525">
            <a:noFill/>
            <a:miter lim="800000"/>
            <a:headEnd/>
            <a:tailEnd/>
          </a:ln>
        </p:spPr>
      </p:pic>
      <p:sp>
        <p:nvSpPr>
          <p:cNvPr id="5126" name="Text Box 15"/>
          <p:cNvSpPr txBox="1">
            <a:spLocks noChangeArrowheads="1"/>
          </p:cNvSpPr>
          <p:nvPr/>
        </p:nvSpPr>
        <p:spPr bwMode="auto">
          <a:xfrm>
            <a:off x="3248572" y="2881313"/>
            <a:ext cx="2133600" cy="519112"/>
          </a:xfrm>
          <a:prstGeom prst="rect">
            <a:avLst/>
          </a:prstGeom>
          <a:solidFill>
            <a:schemeClr val="bg1"/>
          </a:solidFill>
          <a:ln w="9525">
            <a:noFill/>
            <a:miter lim="800000"/>
            <a:headEnd/>
            <a:tailEnd/>
          </a:ln>
        </p:spPr>
        <p:txBody>
          <a:bodyPr>
            <a:spAutoFit/>
          </a:bodyPr>
          <a:lstStyle/>
          <a:p>
            <a:pPr algn="ctr">
              <a:spcBef>
                <a:spcPct val="50000"/>
              </a:spcBef>
            </a:pPr>
            <a:r>
              <a:rPr lang="en-US" sz="2800">
                <a:solidFill>
                  <a:srgbClr val="0000CC"/>
                </a:solidFill>
                <a:latin typeface="Arial" charset="0"/>
              </a:rPr>
              <a:t>Tắc kè</a:t>
            </a:r>
          </a:p>
        </p:txBody>
      </p:sp>
      <p:sp>
        <p:nvSpPr>
          <p:cNvPr id="5127" name="Text Box 16"/>
          <p:cNvSpPr txBox="1">
            <a:spLocks noChangeArrowheads="1"/>
          </p:cNvSpPr>
          <p:nvPr/>
        </p:nvSpPr>
        <p:spPr bwMode="auto">
          <a:xfrm>
            <a:off x="9468397" y="2819401"/>
            <a:ext cx="2667000" cy="519113"/>
          </a:xfrm>
          <a:prstGeom prst="rect">
            <a:avLst/>
          </a:prstGeom>
          <a:solidFill>
            <a:schemeClr val="bg1"/>
          </a:solidFill>
          <a:ln w="9525">
            <a:noFill/>
            <a:miter lim="800000"/>
            <a:headEnd/>
            <a:tailEnd/>
          </a:ln>
        </p:spPr>
        <p:txBody>
          <a:bodyPr>
            <a:spAutoFit/>
          </a:bodyPr>
          <a:lstStyle/>
          <a:p>
            <a:pPr algn="ctr">
              <a:spcBef>
                <a:spcPct val="50000"/>
              </a:spcBef>
            </a:pPr>
            <a:r>
              <a:rPr lang="en-US" sz="2800" dirty="0" err="1">
                <a:solidFill>
                  <a:srgbClr val="0000CC"/>
                </a:solidFill>
                <a:latin typeface="Arial" charset="0"/>
              </a:rPr>
              <a:t>Rồng</a:t>
            </a:r>
            <a:r>
              <a:rPr lang="en-US" sz="2800" dirty="0">
                <a:solidFill>
                  <a:srgbClr val="0000CC"/>
                </a:solidFill>
                <a:latin typeface="Arial" charset="0"/>
              </a:rPr>
              <a:t> Komodo</a:t>
            </a:r>
          </a:p>
        </p:txBody>
      </p:sp>
      <p:sp>
        <p:nvSpPr>
          <p:cNvPr id="5128" name="Text Box 19"/>
          <p:cNvSpPr txBox="1">
            <a:spLocks noChangeArrowheads="1"/>
          </p:cNvSpPr>
          <p:nvPr/>
        </p:nvSpPr>
        <p:spPr bwMode="auto">
          <a:xfrm>
            <a:off x="7715797" y="6248401"/>
            <a:ext cx="2133600" cy="519113"/>
          </a:xfrm>
          <a:prstGeom prst="rect">
            <a:avLst/>
          </a:prstGeom>
          <a:solidFill>
            <a:schemeClr val="bg1"/>
          </a:solidFill>
          <a:ln w="9525">
            <a:noFill/>
            <a:miter lim="800000"/>
            <a:headEnd/>
            <a:tailEnd/>
          </a:ln>
        </p:spPr>
        <p:txBody>
          <a:bodyPr>
            <a:spAutoFit/>
          </a:bodyPr>
          <a:lstStyle/>
          <a:p>
            <a:pPr algn="ctr">
              <a:spcBef>
                <a:spcPct val="50000"/>
              </a:spcBef>
            </a:pPr>
            <a:r>
              <a:rPr lang="en-US" sz="2800">
                <a:solidFill>
                  <a:srgbClr val="0000CC"/>
                </a:solidFill>
                <a:latin typeface="Arial" charset="0"/>
              </a:rPr>
              <a:t>Cá sấu</a:t>
            </a:r>
          </a:p>
        </p:txBody>
      </p:sp>
      <p:sp>
        <p:nvSpPr>
          <p:cNvPr id="5129" name="Text Box 20"/>
          <p:cNvSpPr txBox="1">
            <a:spLocks noChangeArrowheads="1"/>
          </p:cNvSpPr>
          <p:nvPr/>
        </p:nvSpPr>
        <p:spPr bwMode="auto">
          <a:xfrm>
            <a:off x="3372397" y="4267201"/>
            <a:ext cx="2438400" cy="519113"/>
          </a:xfrm>
          <a:prstGeom prst="rect">
            <a:avLst/>
          </a:prstGeom>
          <a:solidFill>
            <a:schemeClr val="bg1"/>
          </a:solidFill>
          <a:ln w="9525">
            <a:noFill/>
            <a:miter lim="800000"/>
            <a:headEnd/>
            <a:tailEnd/>
          </a:ln>
        </p:spPr>
        <p:txBody>
          <a:bodyPr>
            <a:spAutoFit/>
          </a:bodyPr>
          <a:lstStyle/>
          <a:p>
            <a:pPr algn="ctr">
              <a:spcBef>
                <a:spcPct val="50000"/>
              </a:spcBef>
            </a:pPr>
            <a:r>
              <a:rPr lang="en-US" sz="2800">
                <a:solidFill>
                  <a:srgbClr val="0000CC"/>
                </a:solidFill>
                <a:latin typeface="Arial" charset="0"/>
              </a:rPr>
              <a:t>Rắn hổ mang</a:t>
            </a:r>
          </a:p>
        </p:txBody>
      </p:sp>
      <p:sp>
        <p:nvSpPr>
          <p:cNvPr id="2" name="TextBox 1"/>
          <p:cNvSpPr txBox="1"/>
          <p:nvPr/>
        </p:nvSpPr>
        <p:spPr>
          <a:xfrm>
            <a:off x="-4756" y="235129"/>
            <a:ext cx="3124202" cy="584775"/>
          </a:xfrm>
          <a:prstGeom prst="rect">
            <a:avLst/>
          </a:prstGeom>
          <a:solidFill>
            <a:srgbClr val="FFFF00"/>
          </a:solidFill>
          <a:ln w="28575">
            <a:solidFill>
              <a:schemeClr val="tx1"/>
            </a:solidFill>
          </a:ln>
        </p:spPr>
        <p:txBody>
          <a:bodyPr wrap="square" rtlCol="0">
            <a:spAutoFit/>
          </a:bodyPr>
          <a:lstStyle/>
          <a:p>
            <a:r>
              <a:rPr lang="en-US" sz="3200" b="1" dirty="0">
                <a:latin typeface="Times New Roman" panose="02020603050405020304" pitchFamily="18" charset="0"/>
                <a:cs typeface="Times New Roman" panose="02020603050405020304" pitchFamily="18" charset="0"/>
              </a:rPr>
              <a:t>NHÓM BÒ SÁT</a:t>
            </a:r>
          </a:p>
        </p:txBody>
      </p:sp>
    </p:spTree>
    <p:extLst>
      <p:ext uri="{BB962C8B-B14F-4D97-AF65-F5344CB8AC3E}">
        <p14:creationId xmlns:p14="http://schemas.microsoft.com/office/powerpoint/2010/main" val="2047603118"/>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783062" y="911258"/>
            <a:ext cx="8596668" cy="1320800"/>
          </a:xfrm>
        </p:spPr>
        <p:txBody>
          <a:bodyPr/>
          <a:lstStyle/>
          <a:p>
            <a:pPr algn="ctr"/>
            <a:r>
              <a:rPr lang="vi-VN" b="1" dirty="0" smtClean="0">
                <a:solidFill>
                  <a:srgbClr val="FF0000"/>
                </a:solidFill>
                <a:latin typeface="Times New Roman" pitchFamily="18" charset="0"/>
                <a:cs typeface="Times New Roman" pitchFamily="18" charset="0"/>
              </a:rPr>
              <a:t>* </a:t>
            </a:r>
            <a:r>
              <a:rPr lang="en-US" b="1" dirty="0" smtClean="0">
                <a:solidFill>
                  <a:srgbClr val="FF0000"/>
                </a:solidFill>
                <a:latin typeface="Times New Roman" pitchFamily="18" charset="0"/>
                <a:cs typeface="Times New Roman" pitchFamily="18" charset="0"/>
              </a:rPr>
              <a:t>NHÓM </a:t>
            </a:r>
            <a:r>
              <a:rPr lang="en-US" b="1" dirty="0">
                <a:solidFill>
                  <a:srgbClr val="FF0000"/>
                </a:solidFill>
                <a:latin typeface="Times New Roman" pitchFamily="18" charset="0"/>
                <a:cs typeface="Times New Roman" pitchFamily="18" charset="0"/>
              </a:rPr>
              <a:t>BÒ SÁT</a:t>
            </a:r>
            <a:endParaRPr lang="vi-VN" dirty="0"/>
          </a:p>
        </p:txBody>
      </p:sp>
      <p:sp>
        <p:nvSpPr>
          <p:cNvPr id="3" name="Content Placeholder 2"/>
          <p:cNvSpPr>
            <a:spLocks noGrp="1"/>
          </p:cNvSpPr>
          <p:nvPr>
            <p:ph idx="1"/>
          </p:nvPr>
        </p:nvSpPr>
        <p:spPr>
          <a:xfrm>
            <a:off x="292323" y="1808314"/>
            <a:ext cx="11899677" cy="2026400"/>
          </a:xfrm>
        </p:spPr>
        <p:txBody>
          <a:bodyPr>
            <a:noAutofit/>
          </a:bodyPr>
          <a:lstStyle/>
          <a:p>
            <a:pPr marL="0" indent="0">
              <a:lnSpc>
                <a:spcPct val="170000"/>
              </a:lnSpc>
              <a:buNone/>
            </a:pPr>
            <a:r>
              <a:rPr lang="vi-VN"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Thích</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nghi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đời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sống</a:t>
            </a:r>
            <a:r>
              <a:rPr lang="en-US" sz="3200" b="1" dirty="0">
                <a:latin typeface="Times New Roman" pitchFamily="18" charset="0"/>
                <a:cs typeface="Times New Roman" pitchFamily="18" charset="0"/>
              </a:rPr>
              <a:t> ở </a:t>
            </a:r>
            <a:r>
              <a:rPr lang="en-US" sz="3200" b="1" dirty="0" err="1">
                <a:latin typeface="Times New Roman" pitchFamily="18" charset="0"/>
                <a:cs typeface="Times New Roman" pitchFamily="18" charset="0"/>
              </a:rPr>
              <a:t>cạn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trừ</a:t>
            </a:r>
            <a:r>
              <a:rPr lang="en-US" sz="3200" b="1" dirty="0">
                <a:latin typeface="Times New Roman" pitchFamily="18" charset="0"/>
                <a:cs typeface="Times New Roman" pitchFamily="18" charset="0"/>
              </a:rPr>
              <a:t> </a:t>
            </a:r>
            <a:r>
              <a:rPr lang="vi-VN" sz="3200" b="1" dirty="0" smtClean="0">
                <a:latin typeface="Times New Roman" pitchFamily="18" charset="0"/>
                <a:cs typeface="Times New Roman" pitchFamily="18" charset="0"/>
              </a:rPr>
              <a:t>một số loài mở rộng môi trường sống xuống dưới nước như: </a:t>
            </a:r>
            <a:r>
              <a:rPr lang="en-US" sz="3200" b="1" dirty="0" err="1" smtClean="0">
                <a:latin typeface="Times New Roman" pitchFamily="18" charset="0"/>
                <a:cs typeface="Times New Roman" pitchFamily="18" charset="0"/>
              </a:rPr>
              <a:t>cá</a:t>
            </a:r>
            <a:r>
              <a:rPr lang="en-US" sz="3200" b="1" dirty="0" smtClean="0">
                <a:latin typeface="Times New Roman" pitchFamily="18" charset="0"/>
                <a:cs typeface="Times New Roman" pitchFamily="18" charset="0"/>
              </a:rPr>
              <a:t> s</a:t>
            </a:r>
            <a:r>
              <a:rPr lang="vi-VN" sz="3200" b="1" dirty="0" smtClean="0">
                <a:latin typeface="Times New Roman" pitchFamily="18" charset="0"/>
                <a:cs typeface="Times New Roman" pitchFamily="18" charset="0"/>
              </a:rPr>
              <a:t>ấu</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rắn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nước</a:t>
            </a:r>
            <a:r>
              <a:rPr lang="en-US" sz="3200" b="1" dirty="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rùa</a:t>
            </a:r>
            <a:r>
              <a:rPr lang="vi-VN" sz="3200" b="1" dirty="0" smtClean="0">
                <a:latin typeface="Times New Roman" pitchFamily="18" charset="0"/>
                <a:cs typeface="Times New Roman" pitchFamily="18" charset="0"/>
              </a:rPr>
              <a:t> biển</a:t>
            </a:r>
            <a:r>
              <a:rPr lang="en-US" sz="3200" b="1" dirty="0" smtClean="0">
                <a:latin typeface="Times New Roman" pitchFamily="18" charset="0"/>
                <a:cs typeface="Times New Roman" pitchFamily="18" charset="0"/>
              </a:rPr>
              <a:t>)</a:t>
            </a:r>
            <a:endParaRPr lang="en-US" sz="3200" b="1" dirty="0">
              <a:latin typeface="Times New Roman" pitchFamily="18" charset="0"/>
              <a:cs typeface="Times New Roman" pitchFamily="18" charset="0"/>
            </a:endParaRPr>
          </a:p>
          <a:p>
            <a:pPr marL="0" indent="0">
              <a:lnSpc>
                <a:spcPct val="170000"/>
              </a:lnSpc>
              <a:buNone/>
            </a:pPr>
            <a:r>
              <a:rPr lang="vi-VN" sz="3200" b="1" dirty="0" smtClean="0">
                <a:latin typeface="Times New Roman" pitchFamily="18" charset="0"/>
                <a:cs typeface="Times New Roman" pitchFamily="18" charset="0"/>
              </a:rPr>
              <a:t>- </a:t>
            </a:r>
            <a:r>
              <a:rPr lang="en-US" sz="3200" b="1" dirty="0" smtClean="0">
                <a:latin typeface="Times New Roman" pitchFamily="18" charset="0"/>
                <a:cs typeface="Times New Roman" pitchFamily="18" charset="0"/>
              </a:rPr>
              <a:t>Da </a:t>
            </a:r>
            <a:r>
              <a:rPr lang="en-US" sz="3200" b="1" dirty="0" err="1">
                <a:latin typeface="Times New Roman" pitchFamily="18" charset="0"/>
                <a:cs typeface="Times New Roman" pitchFamily="18" charset="0"/>
              </a:rPr>
              <a:t>khô</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a:t>
            </a:r>
            <a:r>
              <a:rPr lang="en-US" sz="3200" b="1" dirty="0">
                <a:latin typeface="Times New Roman" pitchFamily="18" charset="0"/>
                <a:cs typeface="Times New Roman" pitchFamily="18" charset="0"/>
              </a:rPr>
              <a:t> có </a:t>
            </a:r>
            <a:r>
              <a:rPr lang="en-US" sz="3200" b="1" dirty="0" err="1">
                <a:latin typeface="Times New Roman" pitchFamily="18" charset="0"/>
                <a:cs typeface="Times New Roman" pitchFamily="18" charset="0"/>
              </a:rPr>
              <a:t>vảy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sừng</a:t>
            </a:r>
            <a:r>
              <a:rPr lang="en-US" sz="3200" b="1" dirty="0">
                <a:latin typeface="Times New Roman" pitchFamily="18" charset="0"/>
                <a:cs typeface="Times New Roman" pitchFamily="18" charset="0"/>
              </a:rPr>
              <a:t> </a:t>
            </a:r>
            <a:endParaRPr lang="vi-VN" sz="3200" b="1" dirty="0">
              <a:latin typeface="Times New Roman" pitchFamily="18" charset="0"/>
              <a:cs typeface="Times New Roman" pitchFamily="18" charset="0"/>
            </a:endParaRPr>
          </a:p>
          <a:p>
            <a:pPr marL="0" indent="0">
              <a:lnSpc>
                <a:spcPct val="170000"/>
              </a:lnSpc>
              <a:buNone/>
            </a:pPr>
            <a:r>
              <a:rPr lang="vi-VN" sz="3200" b="1" dirty="0" smtClean="0">
                <a:latin typeface="Times New Roman" pitchFamily="18" charset="0"/>
                <a:cs typeface="Times New Roman" pitchFamily="18" charset="0"/>
              </a:rPr>
              <a:t>- Đại diện: Rắn, thằn lằn, rùa, cá sấu,...</a:t>
            </a:r>
            <a:endParaRPr lang="vi-VN"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496207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1462088"/>
            <a:ext cx="2667000" cy="149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26989"/>
            <a:ext cx="2667000" cy="140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12138" y="1479550"/>
            <a:ext cx="2438400" cy="149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92800" y="1473200"/>
            <a:ext cx="2319338" cy="149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92800" y="76201"/>
            <a:ext cx="4757738" cy="140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4" name="AutoShape 8" descr="Thế giới động vật: Chim cắt hỏa mai chiến đấu kịch liệt để tranh ..."/>
          <p:cNvSpPr>
            <a:spLocks noChangeAspect="1" noChangeArrowheads="1"/>
          </p:cNvSpPr>
          <p:nvPr/>
        </p:nvSpPr>
        <p:spPr bwMode="auto">
          <a:xfrm>
            <a:off x="1717675" y="-24288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9pPr>
          </a:lstStyle>
          <a:p>
            <a:pPr eaLnBrk="1" hangingPunct="1"/>
            <a:endParaRPr lang="en-US" altLang="en-US"/>
          </a:p>
        </p:txBody>
      </p:sp>
      <p:pic>
        <p:nvPicPr>
          <p:cNvPr id="32778"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45475" y="3141664"/>
            <a:ext cx="2387600" cy="157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9"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92800" y="4735513"/>
            <a:ext cx="4757738" cy="166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09800" y="3141664"/>
            <a:ext cx="2667000" cy="150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09800" y="4662488"/>
            <a:ext cx="2667000" cy="166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80" name="Picture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92800" y="3151189"/>
            <a:ext cx="2336800" cy="157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346550"/>
            <a:ext cx="2083381" cy="965919"/>
          </a:xfrm>
          <a:prstGeom prst="rect">
            <a:avLst/>
          </a:prstGeom>
          <a:solidFill>
            <a:srgbClr val="FFFF00"/>
          </a:solidFill>
          <a:ln w="28575">
            <a:solidFill>
              <a:schemeClr val="tx1"/>
            </a:solidFill>
          </a:ln>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NHÓM CHIM </a:t>
            </a:r>
          </a:p>
        </p:txBody>
      </p:sp>
    </p:spTree>
    <p:extLst>
      <p:ext uri="{BB962C8B-B14F-4D97-AF65-F5344CB8AC3E}">
        <p14:creationId xmlns:p14="http://schemas.microsoft.com/office/powerpoint/2010/main" val="9523081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par>
                                <p:cTn id="8" presetID="16" presetClass="entr" presetSubtype="37"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Vertical)">
                                      <p:cBhvr>
                                        <p:cTn id="10" dur="500"/>
                                        <p:tgtEl>
                                          <p:spTgt spid="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37"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outVertical)">
                                      <p:cBhvr>
                                        <p:cTn id="15" dur="500"/>
                                        <p:tgtEl>
                                          <p:spTgt spid="12"/>
                                        </p:tgtEl>
                                      </p:cBhvr>
                                    </p:animEffect>
                                  </p:childTnLst>
                                </p:cTn>
                              </p:par>
                              <p:par>
                                <p:cTn id="16" presetID="16" presetClass="entr" presetSubtype="37"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outVertical)">
                                      <p:cBhvr>
                                        <p:cTn id="18" dur="500"/>
                                        <p:tgtEl>
                                          <p:spTgt spid="11"/>
                                        </p:tgtEl>
                                      </p:cBhvr>
                                    </p:animEffect>
                                  </p:childTnLst>
                                </p:cTn>
                              </p:par>
                              <p:par>
                                <p:cTn id="19" presetID="16" presetClass="entr" presetSubtype="37"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outVertical)">
                                      <p:cBhvr>
                                        <p:cTn id="21" dur="500"/>
                                        <p:tgtEl>
                                          <p:spTgt spid="1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6" presetClass="entr" presetSubtype="37"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outVertical)">
                                      <p:cBhvr>
                                        <p:cTn id="26" dur="500"/>
                                        <p:tgtEl>
                                          <p:spTgt spid="17"/>
                                        </p:tgtEl>
                                      </p:cBhvr>
                                    </p:animEffect>
                                  </p:childTnLst>
                                </p:cTn>
                              </p:par>
                              <p:par>
                                <p:cTn id="27" presetID="16" presetClass="entr" presetSubtype="37"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outVertical)">
                                      <p:cBhvr>
                                        <p:cTn id="29" dur="500"/>
                                        <p:tgtEl>
                                          <p:spTgt spid="1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6" presetClass="entr" presetSubtype="37" fill="hold" nodeType="clickEffect">
                                  <p:stCondLst>
                                    <p:cond delay="0"/>
                                  </p:stCondLst>
                                  <p:childTnLst>
                                    <p:set>
                                      <p:cBhvr>
                                        <p:cTn id="33" dur="1" fill="hold">
                                          <p:stCondLst>
                                            <p:cond delay="0"/>
                                          </p:stCondLst>
                                        </p:cTn>
                                        <p:tgtEl>
                                          <p:spTgt spid="32780"/>
                                        </p:tgtEl>
                                        <p:attrNameLst>
                                          <p:attrName>style.visibility</p:attrName>
                                        </p:attrNameLst>
                                      </p:cBhvr>
                                      <p:to>
                                        <p:strVal val="visible"/>
                                      </p:to>
                                    </p:set>
                                    <p:animEffect transition="in" filter="barn(outVertical)">
                                      <p:cBhvr>
                                        <p:cTn id="34" dur="500"/>
                                        <p:tgtEl>
                                          <p:spTgt spid="32780"/>
                                        </p:tgtEl>
                                      </p:cBhvr>
                                    </p:animEffect>
                                  </p:childTnLst>
                                </p:cTn>
                              </p:par>
                              <p:par>
                                <p:cTn id="35" presetID="16" presetClass="entr" presetSubtype="37" fill="hold" nodeType="withEffect">
                                  <p:stCondLst>
                                    <p:cond delay="0"/>
                                  </p:stCondLst>
                                  <p:childTnLst>
                                    <p:set>
                                      <p:cBhvr>
                                        <p:cTn id="36" dur="1" fill="hold">
                                          <p:stCondLst>
                                            <p:cond delay="0"/>
                                          </p:stCondLst>
                                        </p:cTn>
                                        <p:tgtEl>
                                          <p:spTgt spid="32778"/>
                                        </p:tgtEl>
                                        <p:attrNameLst>
                                          <p:attrName>style.visibility</p:attrName>
                                        </p:attrNameLst>
                                      </p:cBhvr>
                                      <p:to>
                                        <p:strVal val="visible"/>
                                      </p:to>
                                    </p:set>
                                    <p:animEffect transition="in" filter="barn(outVertical)">
                                      <p:cBhvr>
                                        <p:cTn id="37" dur="500"/>
                                        <p:tgtEl>
                                          <p:spTgt spid="32778"/>
                                        </p:tgtEl>
                                      </p:cBhvr>
                                    </p:animEffect>
                                  </p:childTnLst>
                                </p:cTn>
                              </p:par>
                              <p:par>
                                <p:cTn id="38" presetID="16" presetClass="entr" presetSubtype="37" fill="hold" nodeType="withEffect">
                                  <p:stCondLst>
                                    <p:cond delay="0"/>
                                  </p:stCondLst>
                                  <p:childTnLst>
                                    <p:set>
                                      <p:cBhvr>
                                        <p:cTn id="39" dur="1" fill="hold">
                                          <p:stCondLst>
                                            <p:cond delay="0"/>
                                          </p:stCondLst>
                                        </p:cTn>
                                        <p:tgtEl>
                                          <p:spTgt spid="32779"/>
                                        </p:tgtEl>
                                        <p:attrNameLst>
                                          <p:attrName>style.visibility</p:attrName>
                                        </p:attrNameLst>
                                      </p:cBhvr>
                                      <p:to>
                                        <p:strVal val="visible"/>
                                      </p:to>
                                    </p:set>
                                    <p:animEffect transition="in" filter="barn(outVertical)">
                                      <p:cBhvr>
                                        <p:cTn id="40" dur="500"/>
                                        <p:tgtEl>
                                          <p:spTgt spid="327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8EFF8E1C-69AF-458A-9F8B-6F484DEB57DD}"/>
              </a:ext>
            </a:extLst>
          </p:cNvPr>
          <p:cNvSpPr txBox="1"/>
          <p:nvPr/>
        </p:nvSpPr>
        <p:spPr>
          <a:xfrm>
            <a:off x="372407" y="600836"/>
            <a:ext cx="11617694" cy="5078313"/>
          </a:xfrm>
          <a:prstGeom prst="rect">
            <a:avLst/>
          </a:prstGeom>
          <a:solidFill>
            <a:srgbClr val="FFFFCC"/>
          </a:solidFill>
          <a:ln>
            <a:solidFill>
              <a:schemeClr val="tx1"/>
            </a:solidFill>
          </a:ln>
        </p:spPr>
        <p:txBody>
          <a:bodyPr wrap="square">
            <a:spAutoFit/>
          </a:bodyPr>
          <a:lstStyle/>
          <a:p>
            <a:pPr marL="0" marR="0">
              <a:spcBef>
                <a:spcPts val="0"/>
              </a:spcBef>
              <a:spcAft>
                <a:spcPts val="0"/>
              </a:spcAft>
            </a:pPr>
            <a:r>
              <a:rPr lang="en-US" sz="3600" dirty="0" err="1">
                <a:solidFill>
                  <a:srgbClr val="0000FF"/>
                </a:solidFill>
                <a:effectLst/>
                <a:latin typeface="Times New Roman" panose="02020603050405020304" pitchFamily="18" charset="0"/>
                <a:ea typeface="Liberation Mono"/>
                <a:cs typeface="Liberation Mono"/>
              </a:rPr>
              <a:t>Nhóm</a:t>
            </a:r>
            <a:r>
              <a:rPr lang="en-US" sz="3600" dirty="0">
                <a:solidFill>
                  <a:srgbClr val="0000FF"/>
                </a:solidFill>
                <a:effectLst/>
                <a:latin typeface="Times New Roman" panose="02020603050405020304" pitchFamily="18" charset="0"/>
                <a:ea typeface="Liberation Mono"/>
                <a:cs typeface="Liberation Mono"/>
              </a:rPr>
              <a:t> </a:t>
            </a:r>
            <a:r>
              <a:rPr lang="en-US" sz="3600" dirty="0" err="1">
                <a:solidFill>
                  <a:srgbClr val="0000FF"/>
                </a:solidFill>
                <a:effectLst/>
                <a:latin typeface="Times New Roman" panose="02020603050405020304" pitchFamily="18" charset="0"/>
                <a:ea typeface="Liberation Mono"/>
                <a:cs typeface="Liberation Mono"/>
              </a:rPr>
              <a:t>Chim</a:t>
            </a:r>
            <a:r>
              <a:rPr lang="en-US" sz="3600" dirty="0">
                <a:solidFill>
                  <a:srgbClr val="0000FF"/>
                </a:solidFill>
                <a:effectLst/>
                <a:latin typeface="Times New Roman" panose="02020603050405020304" pitchFamily="18" charset="0"/>
                <a:ea typeface="Liberation Mono"/>
                <a:cs typeface="Liberation Mono"/>
              </a:rPr>
              <a:t> </a:t>
            </a:r>
            <a:r>
              <a:rPr lang="en-US" sz="3600" dirty="0" err="1">
                <a:solidFill>
                  <a:srgbClr val="0000FF"/>
                </a:solidFill>
                <a:effectLst/>
                <a:latin typeface="Times New Roman" panose="02020603050405020304" pitchFamily="18" charset="0"/>
                <a:ea typeface="Liberation Mono"/>
                <a:cs typeface="Liberation Mono"/>
              </a:rPr>
              <a:t>có</a:t>
            </a:r>
            <a:r>
              <a:rPr lang="en-US" sz="3600" dirty="0">
                <a:solidFill>
                  <a:srgbClr val="0000FF"/>
                </a:solidFill>
                <a:effectLst/>
                <a:latin typeface="Times New Roman" panose="02020603050405020304" pitchFamily="18" charset="0"/>
                <a:ea typeface="Liberation Mono"/>
                <a:cs typeface="Liberation Mono"/>
              </a:rPr>
              <a:t> </a:t>
            </a:r>
            <a:r>
              <a:rPr lang="en-US" sz="3600" dirty="0" err="1">
                <a:solidFill>
                  <a:srgbClr val="0000FF"/>
                </a:solidFill>
                <a:effectLst/>
                <a:latin typeface="Times New Roman" panose="02020603050405020304" pitchFamily="18" charset="0"/>
                <a:ea typeface="Liberation Mono"/>
                <a:cs typeface="Liberation Mono"/>
              </a:rPr>
              <a:t>những</a:t>
            </a:r>
            <a:r>
              <a:rPr lang="en-US" sz="3600" dirty="0">
                <a:solidFill>
                  <a:srgbClr val="0000FF"/>
                </a:solidFill>
                <a:effectLst/>
                <a:latin typeface="Times New Roman" panose="02020603050405020304" pitchFamily="18" charset="0"/>
                <a:ea typeface="Liberation Mono"/>
                <a:cs typeface="Liberation Mono"/>
              </a:rPr>
              <a:t> </a:t>
            </a:r>
            <a:r>
              <a:rPr lang="en-US" sz="3600" dirty="0" err="1">
                <a:solidFill>
                  <a:srgbClr val="0000FF"/>
                </a:solidFill>
                <a:effectLst/>
                <a:latin typeface="Times New Roman" panose="02020603050405020304" pitchFamily="18" charset="0"/>
                <a:ea typeface="Liberation Mono"/>
                <a:cs typeface="Liberation Mono"/>
              </a:rPr>
              <a:t>hình</a:t>
            </a:r>
            <a:r>
              <a:rPr lang="en-US" sz="3600" dirty="0">
                <a:solidFill>
                  <a:srgbClr val="0000FF"/>
                </a:solidFill>
                <a:effectLst/>
                <a:latin typeface="Times New Roman" panose="02020603050405020304" pitchFamily="18" charset="0"/>
                <a:ea typeface="Liberation Mono"/>
                <a:cs typeface="Liberation Mono"/>
              </a:rPr>
              <a:t> </a:t>
            </a:r>
            <a:r>
              <a:rPr lang="en-US" sz="3600" dirty="0" err="1">
                <a:solidFill>
                  <a:srgbClr val="0000FF"/>
                </a:solidFill>
                <a:effectLst/>
                <a:latin typeface="Times New Roman" panose="02020603050405020304" pitchFamily="18" charset="0"/>
                <a:ea typeface="Liberation Mono"/>
                <a:cs typeface="Liberation Mono"/>
              </a:rPr>
              <a:t>thức</a:t>
            </a:r>
            <a:r>
              <a:rPr lang="en-US" sz="3600" dirty="0">
                <a:solidFill>
                  <a:srgbClr val="0000FF"/>
                </a:solidFill>
                <a:effectLst/>
                <a:latin typeface="Times New Roman" panose="02020603050405020304" pitchFamily="18" charset="0"/>
                <a:ea typeface="Liberation Mono"/>
                <a:cs typeface="Liberation Mono"/>
              </a:rPr>
              <a:t> di </a:t>
            </a:r>
            <a:r>
              <a:rPr lang="en-US" sz="3600" dirty="0" err="1">
                <a:solidFill>
                  <a:srgbClr val="0000FF"/>
                </a:solidFill>
                <a:effectLst/>
                <a:latin typeface="Times New Roman" panose="02020603050405020304" pitchFamily="18" charset="0"/>
                <a:ea typeface="Liberation Mono"/>
                <a:cs typeface="Liberation Mono"/>
              </a:rPr>
              <a:t>chuyển</a:t>
            </a:r>
            <a:r>
              <a:rPr lang="en-US" sz="3600" dirty="0">
                <a:solidFill>
                  <a:srgbClr val="0000FF"/>
                </a:solidFill>
                <a:effectLst/>
                <a:latin typeface="Times New Roman" panose="02020603050405020304" pitchFamily="18" charset="0"/>
                <a:ea typeface="Liberation Mono"/>
                <a:cs typeface="Liberation Mono"/>
              </a:rPr>
              <a:t> </a:t>
            </a:r>
            <a:r>
              <a:rPr lang="en-US" sz="3600" dirty="0" err="1">
                <a:solidFill>
                  <a:srgbClr val="0000FF"/>
                </a:solidFill>
                <a:effectLst/>
                <a:latin typeface="Times New Roman" panose="02020603050405020304" pitchFamily="18" charset="0"/>
                <a:ea typeface="Liberation Mono"/>
                <a:cs typeface="Liberation Mono"/>
              </a:rPr>
              <a:t>nào</a:t>
            </a:r>
            <a:r>
              <a:rPr lang="en-US" sz="3600" dirty="0">
                <a:solidFill>
                  <a:srgbClr val="0000FF"/>
                </a:solidFill>
                <a:effectLst/>
                <a:latin typeface="Times New Roman" panose="02020603050405020304" pitchFamily="18" charset="0"/>
                <a:ea typeface="Liberation Mono"/>
                <a:cs typeface="Liberation Mono"/>
              </a:rPr>
              <a:t>? </a:t>
            </a:r>
            <a:r>
              <a:rPr lang="en-US" sz="3600" dirty="0" err="1">
                <a:solidFill>
                  <a:srgbClr val="0000FF"/>
                </a:solidFill>
                <a:effectLst/>
                <a:latin typeface="Times New Roman" panose="02020603050405020304" pitchFamily="18" charset="0"/>
                <a:ea typeface="Liberation Mono"/>
                <a:cs typeface="Liberation Mono"/>
              </a:rPr>
              <a:t>Lấy</a:t>
            </a:r>
            <a:r>
              <a:rPr lang="en-US" sz="3600" dirty="0">
                <a:solidFill>
                  <a:srgbClr val="0000FF"/>
                </a:solidFill>
                <a:effectLst/>
                <a:latin typeface="Times New Roman" panose="02020603050405020304" pitchFamily="18" charset="0"/>
                <a:ea typeface="Liberation Mono"/>
                <a:cs typeface="Liberation Mono"/>
              </a:rPr>
              <a:t> </a:t>
            </a:r>
            <a:r>
              <a:rPr lang="en-US" sz="3600" dirty="0" err="1">
                <a:solidFill>
                  <a:srgbClr val="0000FF"/>
                </a:solidFill>
                <a:effectLst/>
                <a:latin typeface="Times New Roman" panose="02020603050405020304" pitchFamily="18" charset="0"/>
                <a:ea typeface="Liberation Mono"/>
                <a:cs typeface="Liberation Mono"/>
              </a:rPr>
              <a:t>ví</a:t>
            </a:r>
            <a:r>
              <a:rPr lang="en-US" sz="3600" dirty="0">
                <a:solidFill>
                  <a:srgbClr val="0000FF"/>
                </a:solidFill>
                <a:effectLst/>
                <a:latin typeface="Times New Roman" panose="02020603050405020304" pitchFamily="18" charset="0"/>
                <a:ea typeface="Liberation Mono"/>
                <a:cs typeface="Liberation Mono"/>
              </a:rPr>
              <a:t> </a:t>
            </a:r>
            <a:r>
              <a:rPr lang="en-US" sz="3600" dirty="0" err="1">
                <a:solidFill>
                  <a:srgbClr val="0000FF"/>
                </a:solidFill>
                <a:effectLst/>
                <a:latin typeface="Times New Roman" panose="02020603050405020304" pitchFamily="18" charset="0"/>
                <a:ea typeface="Liberation Mono"/>
                <a:cs typeface="Liberation Mono"/>
              </a:rPr>
              <a:t>dụ</a:t>
            </a:r>
            <a:r>
              <a:rPr lang="en-US" sz="3600" dirty="0">
                <a:solidFill>
                  <a:srgbClr val="0000FF"/>
                </a:solidFill>
                <a:effectLst/>
                <a:latin typeface="Times New Roman" panose="02020603050405020304" pitchFamily="18" charset="0"/>
                <a:ea typeface="Liberation Mono"/>
                <a:cs typeface="Liberation Mono"/>
              </a:rPr>
              <a:t>.</a:t>
            </a:r>
            <a:endParaRPr lang="en-US" sz="3600" dirty="0">
              <a:solidFill>
                <a:srgbClr val="0000FF"/>
              </a:solidFill>
              <a:effectLst/>
              <a:latin typeface="Liberation Mono"/>
              <a:ea typeface="Liberation Mono"/>
              <a:cs typeface="Liberation Mono"/>
            </a:endParaRPr>
          </a:p>
          <a:p>
            <a:pPr marL="0" marR="0">
              <a:lnSpc>
                <a:spcPct val="150000"/>
              </a:lnSpc>
              <a:spcBef>
                <a:spcPts val="0"/>
              </a:spcBef>
              <a:spcAft>
                <a:spcPts val="0"/>
              </a:spcAft>
            </a:pPr>
            <a:r>
              <a:rPr lang="en-US" sz="3200" dirty="0" err="1">
                <a:effectLst/>
                <a:latin typeface="Times New Roman" panose="02020603050405020304" pitchFamily="18" charset="0"/>
                <a:ea typeface="Liberation Mono"/>
                <a:cs typeface="Liberation Mono"/>
              </a:rPr>
              <a:t>Các</a:t>
            </a:r>
            <a:r>
              <a:rPr lang="en-US" sz="3200" dirty="0">
                <a:effectLst/>
                <a:latin typeface="Times New Roman" panose="02020603050405020304" pitchFamily="18" charset="0"/>
                <a:ea typeface="Liberation Mono"/>
                <a:cs typeface="Liberation Mono"/>
              </a:rPr>
              <a:t> </a:t>
            </a:r>
            <a:r>
              <a:rPr lang="en-US" sz="3200" dirty="0" err="1">
                <a:effectLst/>
                <a:latin typeface="Times New Roman" panose="02020603050405020304" pitchFamily="18" charset="0"/>
                <a:ea typeface="Liberation Mono"/>
                <a:cs typeface="Liberation Mono"/>
              </a:rPr>
              <a:t>hình</a:t>
            </a:r>
            <a:r>
              <a:rPr lang="en-US" sz="3200" dirty="0">
                <a:effectLst/>
                <a:latin typeface="Times New Roman" panose="02020603050405020304" pitchFamily="18" charset="0"/>
                <a:ea typeface="Liberation Mono"/>
                <a:cs typeface="Liberation Mono"/>
              </a:rPr>
              <a:t> </a:t>
            </a:r>
            <a:r>
              <a:rPr lang="en-US" sz="3200" dirty="0" err="1">
                <a:effectLst/>
                <a:latin typeface="Times New Roman" panose="02020603050405020304" pitchFamily="18" charset="0"/>
                <a:ea typeface="Liberation Mono"/>
                <a:cs typeface="Liberation Mono"/>
              </a:rPr>
              <a:t>thức</a:t>
            </a:r>
            <a:r>
              <a:rPr lang="en-US" sz="3200" dirty="0">
                <a:effectLst/>
                <a:latin typeface="Times New Roman" panose="02020603050405020304" pitchFamily="18" charset="0"/>
                <a:ea typeface="Liberation Mono"/>
                <a:cs typeface="Liberation Mono"/>
              </a:rPr>
              <a:t> di </a:t>
            </a:r>
            <a:r>
              <a:rPr lang="en-US" sz="3200" dirty="0" err="1">
                <a:effectLst/>
                <a:latin typeface="Times New Roman" panose="02020603050405020304" pitchFamily="18" charset="0"/>
                <a:ea typeface="Liberation Mono"/>
                <a:cs typeface="Liberation Mono"/>
              </a:rPr>
              <a:t>chuyển</a:t>
            </a:r>
            <a:r>
              <a:rPr lang="en-US" sz="3200" dirty="0">
                <a:effectLst/>
                <a:latin typeface="Times New Roman" panose="02020603050405020304" pitchFamily="18" charset="0"/>
                <a:ea typeface="Liberation Mono"/>
                <a:cs typeface="Liberation Mono"/>
              </a:rPr>
              <a:t> </a:t>
            </a:r>
            <a:r>
              <a:rPr lang="en-US" sz="3200" dirty="0" err="1">
                <a:effectLst/>
                <a:latin typeface="Times New Roman" panose="02020603050405020304" pitchFamily="18" charset="0"/>
                <a:ea typeface="Liberation Mono"/>
                <a:cs typeface="Liberation Mono"/>
              </a:rPr>
              <a:t>của</a:t>
            </a:r>
            <a:r>
              <a:rPr lang="en-US" sz="3200" dirty="0">
                <a:effectLst/>
                <a:latin typeface="Times New Roman" panose="02020603050405020304" pitchFamily="18" charset="0"/>
                <a:ea typeface="Liberation Mono"/>
                <a:cs typeface="Liberation Mono"/>
              </a:rPr>
              <a:t> </a:t>
            </a:r>
            <a:r>
              <a:rPr lang="en-US" sz="3200" dirty="0" err="1">
                <a:effectLst/>
                <a:latin typeface="Times New Roman" panose="02020603050405020304" pitchFamily="18" charset="0"/>
                <a:ea typeface="Liberation Mono"/>
                <a:cs typeface="Liberation Mono"/>
              </a:rPr>
              <a:t>nhóm</a:t>
            </a:r>
            <a:r>
              <a:rPr lang="en-US" sz="3200" dirty="0">
                <a:effectLst/>
                <a:latin typeface="Times New Roman" panose="02020603050405020304" pitchFamily="18" charset="0"/>
                <a:ea typeface="Liberation Mono"/>
                <a:cs typeface="Liberation Mono"/>
              </a:rPr>
              <a:t> </a:t>
            </a:r>
            <a:r>
              <a:rPr lang="en-US" sz="3200" dirty="0" err="1">
                <a:effectLst/>
                <a:latin typeface="Times New Roman" panose="02020603050405020304" pitchFamily="18" charset="0"/>
                <a:ea typeface="Liberation Mono"/>
                <a:cs typeface="Liberation Mono"/>
              </a:rPr>
              <a:t>Chim</a:t>
            </a:r>
            <a:r>
              <a:rPr lang="en-US" sz="3200" dirty="0">
                <a:effectLst/>
                <a:latin typeface="Times New Roman" panose="02020603050405020304" pitchFamily="18" charset="0"/>
                <a:ea typeface="Liberation Mono"/>
                <a:cs typeface="Liberation Mono"/>
              </a:rPr>
              <a:t>:</a:t>
            </a:r>
            <a:endParaRPr lang="en-US" sz="3200" dirty="0">
              <a:effectLst/>
              <a:latin typeface="Liberation Mono"/>
              <a:ea typeface="Liberation Mono"/>
              <a:cs typeface="Liberation Mono"/>
            </a:endParaRPr>
          </a:p>
          <a:p>
            <a:pPr marL="0" marR="0">
              <a:lnSpc>
                <a:spcPct val="150000"/>
              </a:lnSpc>
              <a:spcBef>
                <a:spcPts val="0"/>
              </a:spcBef>
              <a:spcAft>
                <a:spcPts val="0"/>
              </a:spcAft>
            </a:pPr>
            <a:r>
              <a:rPr lang="en-US" sz="3200" dirty="0">
                <a:effectLst/>
                <a:latin typeface="Times New Roman" panose="02020603050405020304" pitchFamily="18" charset="0"/>
                <a:ea typeface="Liberation Mono"/>
                <a:cs typeface="Liberation Mono"/>
              </a:rPr>
              <a:t>— Di </a:t>
            </a:r>
            <a:r>
              <a:rPr lang="en-US" sz="3200" dirty="0" err="1">
                <a:effectLst/>
                <a:latin typeface="Times New Roman" panose="02020603050405020304" pitchFamily="18" charset="0"/>
                <a:ea typeface="Liberation Mono"/>
                <a:cs typeface="Liberation Mono"/>
              </a:rPr>
              <a:t>chuyển</a:t>
            </a:r>
            <a:r>
              <a:rPr lang="en-US" sz="3200" dirty="0">
                <a:effectLst/>
                <a:latin typeface="Times New Roman" panose="02020603050405020304" pitchFamily="18" charset="0"/>
                <a:ea typeface="Liberation Mono"/>
                <a:cs typeface="Liberation Mono"/>
              </a:rPr>
              <a:t> </a:t>
            </a:r>
            <a:r>
              <a:rPr lang="en-US" sz="3200" dirty="0" err="1">
                <a:effectLst/>
                <a:latin typeface="Times New Roman" panose="02020603050405020304" pitchFamily="18" charset="0"/>
                <a:ea typeface="Liberation Mono"/>
                <a:cs typeface="Liberation Mono"/>
              </a:rPr>
              <a:t>kiểu</a:t>
            </a:r>
            <a:r>
              <a:rPr lang="en-US" sz="3200" dirty="0">
                <a:effectLst/>
                <a:latin typeface="Times New Roman" panose="02020603050405020304" pitchFamily="18" charset="0"/>
                <a:ea typeface="Liberation Mono"/>
                <a:cs typeface="Liberation Mono"/>
              </a:rPr>
              <a:t> bay: </a:t>
            </a:r>
            <a:r>
              <a:rPr lang="en-US" sz="3200" dirty="0" err="1">
                <a:effectLst/>
                <a:latin typeface="Times New Roman" panose="02020603050405020304" pitchFamily="18" charset="0"/>
                <a:ea typeface="Liberation Mono"/>
                <a:cs typeface="Liberation Mono"/>
              </a:rPr>
              <a:t>có</a:t>
            </a:r>
            <a:r>
              <a:rPr lang="en-US" sz="3200" dirty="0">
                <a:effectLst/>
                <a:latin typeface="Times New Roman" panose="02020603050405020304" pitchFamily="18" charset="0"/>
                <a:ea typeface="Liberation Mono"/>
                <a:cs typeface="Liberation Mono"/>
              </a:rPr>
              <a:t> </a:t>
            </a:r>
            <a:r>
              <a:rPr lang="en-US" sz="3200" dirty="0" err="1">
                <a:effectLst/>
                <a:latin typeface="Times New Roman" panose="02020603050405020304" pitchFamily="18" charset="0"/>
                <a:ea typeface="Liberation Mono"/>
                <a:cs typeface="Liberation Mono"/>
              </a:rPr>
              <a:t>kiểu</a:t>
            </a:r>
            <a:r>
              <a:rPr lang="en-US" sz="3200" dirty="0">
                <a:effectLst/>
                <a:latin typeface="Times New Roman" panose="02020603050405020304" pitchFamily="18" charset="0"/>
                <a:ea typeface="Liberation Mono"/>
                <a:cs typeface="Liberation Mono"/>
              </a:rPr>
              <a:t> bay </a:t>
            </a:r>
            <a:r>
              <a:rPr lang="en-US" sz="3200" dirty="0" err="1">
                <a:effectLst/>
                <a:latin typeface="Times New Roman" panose="02020603050405020304" pitchFamily="18" charset="0"/>
                <a:ea typeface="Liberation Mono"/>
                <a:cs typeface="Liberation Mono"/>
              </a:rPr>
              <a:t>đập</a:t>
            </a:r>
            <a:r>
              <a:rPr lang="en-US" sz="3200" dirty="0">
                <a:effectLst/>
                <a:latin typeface="Times New Roman" panose="02020603050405020304" pitchFamily="18" charset="0"/>
                <a:ea typeface="Liberation Mono"/>
                <a:cs typeface="Liberation Mono"/>
              </a:rPr>
              <a:t> </a:t>
            </a:r>
            <a:r>
              <a:rPr lang="en-US" sz="3200" dirty="0" err="1">
                <a:effectLst/>
                <a:latin typeface="Times New Roman" panose="02020603050405020304" pitchFamily="18" charset="0"/>
                <a:ea typeface="Liberation Mono"/>
                <a:cs typeface="Liberation Mono"/>
              </a:rPr>
              <a:t>cánh</a:t>
            </a:r>
            <a:r>
              <a:rPr lang="en-US" sz="3200" dirty="0">
                <a:effectLst/>
                <a:latin typeface="Times New Roman" panose="02020603050405020304" pitchFamily="18" charset="0"/>
                <a:ea typeface="Liberation Mono"/>
                <a:cs typeface="Liberation Mono"/>
              </a:rPr>
              <a:t> </a:t>
            </a:r>
            <a:r>
              <a:rPr lang="en-US" sz="3200" dirty="0" err="1">
                <a:effectLst/>
                <a:latin typeface="Times New Roman" panose="02020603050405020304" pitchFamily="18" charset="0"/>
                <a:ea typeface="Liberation Mono"/>
                <a:cs typeface="Liberation Mono"/>
              </a:rPr>
              <a:t>như</a:t>
            </a:r>
            <a:r>
              <a:rPr lang="en-US" sz="3200" dirty="0">
                <a:effectLst/>
                <a:latin typeface="Times New Roman" panose="02020603050405020304" pitchFamily="18" charset="0"/>
                <a:ea typeface="Liberation Mono"/>
                <a:cs typeface="Liberation Mono"/>
              </a:rPr>
              <a:t> </a:t>
            </a:r>
            <a:r>
              <a:rPr lang="en-US" sz="3200" dirty="0" err="1">
                <a:effectLst/>
                <a:latin typeface="Times New Roman" panose="02020603050405020304" pitchFamily="18" charset="0"/>
                <a:ea typeface="Liberation Mono"/>
                <a:cs typeface="Liberation Mono"/>
              </a:rPr>
              <a:t>bồ</a:t>
            </a:r>
            <a:r>
              <a:rPr lang="en-US" sz="3200" dirty="0">
                <a:effectLst/>
                <a:latin typeface="Times New Roman" panose="02020603050405020304" pitchFamily="18" charset="0"/>
                <a:ea typeface="Liberation Mono"/>
                <a:cs typeface="Liberation Mono"/>
              </a:rPr>
              <a:t> </a:t>
            </a:r>
            <a:r>
              <a:rPr lang="en-US" sz="3200" dirty="0" err="1">
                <a:effectLst/>
                <a:latin typeface="Times New Roman" panose="02020603050405020304" pitchFamily="18" charset="0"/>
                <a:ea typeface="Liberation Mono"/>
                <a:cs typeface="Liberation Mono"/>
              </a:rPr>
              <a:t>câu</a:t>
            </a:r>
            <a:r>
              <a:rPr lang="en-US" sz="3200" dirty="0">
                <a:effectLst/>
                <a:latin typeface="Times New Roman" panose="02020603050405020304" pitchFamily="18" charset="0"/>
                <a:ea typeface="Liberation Mono"/>
                <a:cs typeface="Liberation Mono"/>
              </a:rPr>
              <a:t>, </a:t>
            </a:r>
            <a:r>
              <a:rPr lang="en-US" sz="3200" dirty="0" err="1">
                <a:effectLst/>
                <a:latin typeface="Times New Roman" panose="02020603050405020304" pitchFamily="18" charset="0"/>
                <a:ea typeface="Liberation Mono"/>
                <a:cs typeface="Liberation Mono"/>
              </a:rPr>
              <a:t>sẻ</a:t>
            </a:r>
            <a:r>
              <a:rPr lang="en-US" sz="3200" dirty="0">
                <a:effectLst/>
                <a:latin typeface="Times New Roman" panose="02020603050405020304" pitchFamily="18" charset="0"/>
                <a:ea typeface="Liberation Mono"/>
                <a:cs typeface="Liberation Mono"/>
              </a:rPr>
              <a:t>, ... </a:t>
            </a:r>
            <a:r>
              <a:rPr lang="en-US" sz="3200" dirty="0" err="1">
                <a:effectLst/>
                <a:latin typeface="Times New Roman" panose="02020603050405020304" pitchFamily="18" charset="0"/>
                <a:ea typeface="Liberation Mono"/>
                <a:cs typeface="Liberation Mono"/>
              </a:rPr>
              <a:t>và</a:t>
            </a:r>
            <a:r>
              <a:rPr lang="en-US" sz="3200" dirty="0">
                <a:effectLst/>
                <a:latin typeface="Times New Roman" panose="02020603050405020304" pitchFamily="18" charset="0"/>
                <a:ea typeface="Liberation Mono"/>
                <a:cs typeface="Liberation Mono"/>
              </a:rPr>
              <a:t> bay </a:t>
            </a:r>
            <a:r>
              <a:rPr lang="en-US" sz="3200" dirty="0" err="1">
                <a:effectLst/>
                <a:latin typeface="Times New Roman" panose="02020603050405020304" pitchFamily="18" charset="0"/>
                <a:ea typeface="Liberation Mono"/>
                <a:cs typeface="Liberation Mono"/>
              </a:rPr>
              <a:t>lượn</a:t>
            </a:r>
            <a:r>
              <a:rPr lang="en-US" sz="3200" dirty="0">
                <a:effectLst/>
                <a:latin typeface="Times New Roman" panose="02020603050405020304" pitchFamily="18" charset="0"/>
                <a:ea typeface="Liberation Mono"/>
                <a:cs typeface="Liberation Mono"/>
              </a:rPr>
              <a:t> </a:t>
            </a:r>
            <a:r>
              <a:rPr lang="en-US" sz="3200" dirty="0" err="1">
                <a:effectLst/>
                <a:latin typeface="Times New Roman" panose="02020603050405020304" pitchFamily="18" charset="0"/>
                <a:ea typeface="Liberation Mono"/>
                <a:cs typeface="Liberation Mono"/>
              </a:rPr>
              <a:t>như</a:t>
            </a:r>
            <a:endParaRPr lang="en-US" sz="3200" dirty="0">
              <a:effectLst/>
              <a:latin typeface="Liberation Mono"/>
              <a:ea typeface="Liberation Mono"/>
              <a:cs typeface="Liberation Mono"/>
            </a:endParaRPr>
          </a:p>
          <a:p>
            <a:pPr marL="0" marR="0">
              <a:lnSpc>
                <a:spcPct val="150000"/>
              </a:lnSpc>
              <a:spcBef>
                <a:spcPts val="0"/>
              </a:spcBef>
              <a:spcAft>
                <a:spcPts val="0"/>
              </a:spcAft>
            </a:pPr>
            <a:r>
              <a:rPr lang="en-US" sz="3200" dirty="0" err="1">
                <a:effectLst/>
                <a:latin typeface="Times New Roman" panose="02020603050405020304" pitchFamily="18" charset="0"/>
                <a:ea typeface="Liberation Mono"/>
                <a:cs typeface="Liberation Mono"/>
              </a:rPr>
              <a:t>hải</a:t>
            </a:r>
            <a:r>
              <a:rPr lang="en-US" sz="3200" dirty="0">
                <a:effectLst/>
                <a:latin typeface="Times New Roman" panose="02020603050405020304" pitchFamily="18" charset="0"/>
                <a:ea typeface="Liberation Mono"/>
                <a:cs typeface="Liberation Mono"/>
              </a:rPr>
              <a:t> </a:t>
            </a:r>
            <a:r>
              <a:rPr lang="en-US" sz="3200" dirty="0" err="1">
                <a:effectLst/>
                <a:latin typeface="Times New Roman" panose="02020603050405020304" pitchFamily="18" charset="0"/>
                <a:ea typeface="Liberation Mono"/>
                <a:cs typeface="Liberation Mono"/>
              </a:rPr>
              <a:t>âu</a:t>
            </a:r>
            <a:r>
              <a:rPr lang="en-US" sz="3200" dirty="0">
                <a:effectLst/>
                <a:latin typeface="Times New Roman" panose="02020603050405020304" pitchFamily="18" charset="0"/>
                <a:ea typeface="Liberation Mono"/>
                <a:cs typeface="Liberation Mono"/>
              </a:rPr>
              <a:t>, </a:t>
            </a:r>
            <a:r>
              <a:rPr lang="en-US" sz="3200" dirty="0" err="1">
                <a:effectLst/>
                <a:latin typeface="Times New Roman" panose="02020603050405020304" pitchFamily="18" charset="0"/>
                <a:ea typeface="Liberation Mono"/>
                <a:cs typeface="Liberation Mono"/>
              </a:rPr>
              <a:t>diễu</a:t>
            </a:r>
            <a:r>
              <a:rPr lang="en-US" sz="3200" dirty="0">
                <a:effectLst/>
                <a:latin typeface="Times New Roman" panose="02020603050405020304" pitchFamily="18" charset="0"/>
                <a:ea typeface="Liberation Mono"/>
                <a:cs typeface="Liberation Mono"/>
              </a:rPr>
              <a:t> </a:t>
            </a:r>
            <a:r>
              <a:rPr lang="en-US" sz="3200" dirty="0" err="1">
                <a:effectLst/>
                <a:latin typeface="Times New Roman" panose="02020603050405020304" pitchFamily="18" charset="0"/>
                <a:ea typeface="Liberation Mono"/>
                <a:cs typeface="Liberation Mono"/>
              </a:rPr>
              <a:t>hâu</a:t>
            </a:r>
            <a:r>
              <a:rPr lang="en-US" sz="3200" dirty="0">
                <a:effectLst/>
                <a:latin typeface="Times New Roman" panose="02020603050405020304" pitchFamily="18" charset="0"/>
                <a:ea typeface="Liberation Mono"/>
                <a:cs typeface="Liberation Mono"/>
              </a:rPr>
              <a:t>, ...</a:t>
            </a:r>
            <a:endParaRPr lang="en-US" sz="3200" dirty="0">
              <a:effectLst/>
              <a:latin typeface="Liberation Mono"/>
              <a:ea typeface="Liberation Mono"/>
              <a:cs typeface="Liberation Mono"/>
            </a:endParaRPr>
          </a:p>
          <a:p>
            <a:pPr marL="0" marR="0">
              <a:lnSpc>
                <a:spcPct val="150000"/>
              </a:lnSpc>
              <a:spcBef>
                <a:spcPts val="0"/>
              </a:spcBef>
              <a:spcAft>
                <a:spcPts val="0"/>
              </a:spcAft>
            </a:pPr>
            <a:r>
              <a:rPr lang="en-US" sz="3200" dirty="0">
                <a:effectLst/>
                <a:latin typeface="Times New Roman" panose="02020603050405020304" pitchFamily="18" charset="0"/>
                <a:ea typeface="Liberation Mono"/>
                <a:cs typeface="Liberation Mono"/>
              </a:rPr>
              <a:t>— Di </a:t>
            </a:r>
            <a:r>
              <a:rPr lang="en-US" sz="3200" dirty="0" err="1">
                <a:effectLst/>
                <a:latin typeface="Times New Roman" panose="02020603050405020304" pitchFamily="18" charset="0"/>
                <a:ea typeface="Liberation Mono"/>
                <a:cs typeface="Liberation Mono"/>
              </a:rPr>
              <a:t>chuyển</a:t>
            </a:r>
            <a:r>
              <a:rPr lang="en-US" sz="3200" dirty="0">
                <a:effectLst/>
                <a:latin typeface="Times New Roman" panose="02020603050405020304" pitchFamily="18" charset="0"/>
                <a:ea typeface="Liberation Mono"/>
                <a:cs typeface="Liberation Mono"/>
              </a:rPr>
              <a:t> </a:t>
            </a:r>
            <a:r>
              <a:rPr lang="en-US" sz="3200" dirty="0" err="1">
                <a:effectLst/>
                <a:latin typeface="Times New Roman" panose="02020603050405020304" pitchFamily="18" charset="0"/>
                <a:ea typeface="Liberation Mono"/>
                <a:cs typeface="Liberation Mono"/>
              </a:rPr>
              <a:t>bằng</a:t>
            </a:r>
            <a:r>
              <a:rPr lang="en-US" sz="3200" dirty="0">
                <a:effectLst/>
                <a:latin typeface="Times New Roman" panose="02020603050405020304" pitchFamily="18" charset="0"/>
                <a:ea typeface="Liberation Mono"/>
                <a:cs typeface="Liberation Mono"/>
              </a:rPr>
              <a:t> </a:t>
            </a:r>
            <a:r>
              <a:rPr lang="en-US" sz="3200" dirty="0" err="1">
                <a:effectLst/>
                <a:latin typeface="Times New Roman" panose="02020603050405020304" pitchFamily="18" charset="0"/>
                <a:ea typeface="Liberation Mono"/>
                <a:cs typeface="Liberation Mono"/>
              </a:rPr>
              <a:t>cách</a:t>
            </a:r>
            <a:r>
              <a:rPr lang="en-US" sz="3200" dirty="0">
                <a:effectLst/>
                <a:latin typeface="Times New Roman" panose="02020603050405020304" pitchFamily="18" charset="0"/>
                <a:ea typeface="Liberation Mono"/>
                <a:cs typeface="Liberation Mono"/>
              </a:rPr>
              <a:t> </a:t>
            </a:r>
            <a:r>
              <a:rPr lang="en-US" sz="3200" dirty="0" err="1">
                <a:effectLst/>
                <a:latin typeface="Times New Roman" panose="02020603050405020304" pitchFamily="18" charset="0"/>
                <a:ea typeface="Liberation Mono"/>
                <a:cs typeface="Liberation Mono"/>
              </a:rPr>
              <a:t>đi</a:t>
            </a:r>
            <a:r>
              <a:rPr lang="en-US" sz="3200" dirty="0">
                <a:effectLst/>
                <a:latin typeface="Times New Roman" panose="02020603050405020304" pitchFamily="18" charset="0"/>
                <a:ea typeface="Liberation Mono"/>
                <a:cs typeface="Liberation Mono"/>
              </a:rPr>
              <a:t>, </a:t>
            </a:r>
            <a:r>
              <a:rPr lang="en-US" sz="3200" dirty="0" err="1">
                <a:effectLst/>
                <a:latin typeface="Times New Roman" panose="02020603050405020304" pitchFamily="18" charset="0"/>
                <a:ea typeface="Liberation Mono"/>
                <a:cs typeface="Liberation Mono"/>
              </a:rPr>
              <a:t>chạy</a:t>
            </a:r>
            <a:r>
              <a:rPr lang="en-US" sz="3200" dirty="0">
                <a:effectLst/>
                <a:latin typeface="Times New Roman" panose="02020603050405020304" pitchFamily="18" charset="0"/>
                <a:ea typeface="Liberation Mono"/>
                <a:cs typeface="Liberation Mono"/>
              </a:rPr>
              <a:t> </a:t>
            </a:r>
            <a:r>
              <a:rPr lang="en-US" sz="3200" dirty="0" err="1">
                <a:effectLst/>
                <a:latin typeface="Times New Roman" panose="02020603050405020304" pitchFamily="18" charset="0"/>
                <a:ea typeface="Liberation Mono"/>
                <a:cs typeface="Liberation Mono"/>
              </a:rPr>
              <a:t>như</a:t>
            </a:r>
            <a:r>
              <a:rPr lang="en-US" sz="3200" dirty="0">
                <a:effectLst/>
                <a:latin typeface="Times New Roman" panose="02020603050405020304" pitchFamily="18" charset="0"/>
                <a:ea typeface="Liberation Mono"/>
                <a:cs typeface="Liberation Mono"/>
              </a:rPr>
              <a:t> </a:t>
            </a:r>
            <a:r>
              <a:rPr lang="en-US" sz="3200" dirty="0" err="1">
                <a:effectLst/>
                <a:latin typeface="Times New Roman" panose="02020603050405020304" pitchFamily="18" charset="0"/>
                <a:ea typeface="Liberation Mono"/>
                <a:cs typeface="Liberation Mono"/>
              </a:rPr>
              <a:t>đà</a:t>
            </a:r>
            <a:r>
              <a:rPr lang="en-US" sz="3200" dirty="0">
                <a:effectLst/>
                <a:latin typeface="Times New Roman" panose="02020603050405020304" pitchFamily="18" charset="0"/>
                <a:ea typeface="Liberation Mono"/>
                <a:cs typeface="Liberation Mono"/>
              </a:rPr>
              <a:t> </a:t>
            </a:r>
            <a:r>
              <a:rPr lang="en-US" sz="3200" dirty="0" err="1">
                <a:effectLst/>
                <a:latin typeface="Times New Roman" panose="02020603050405020304" pitchFamily="18" charset="0"/>
                <a:ea typeface="Liberation Mono"/>
                <a:cs typeface="Liberation Mono"/>
              </a:rPr>
              <a:t>điểu</a:t>
            </a:r>
            <a:r>
              <a:rPr lang="en-US" sz="3200" dirty="0">
                <a:effectLst/>
                <a:latin typeface="Times New Roman" panose="02020603050405020304" pitchFamily="18" charset="0"/>
                <a:ea typeface="Liberation Mono"/>
                <a:cs typeface="Liberation Mono"/>
              </a:rPr>
              <a:t>, </a:t>
            </a:r>
            <a:r>
              <a:rPr lang="en-US" sz="3200" dirty="0" err="1">
                <a:effectLst/>
                <a:latin typeface="Times New Roman" panose="02020603050405020304" pitchFamily="18" charset="0"/>
                <a:ea typeface="Liberation Mono"/>
                <a:cs typeface="Liberation Mono"/>
              </a:rPr>
              <a:t>nhóm</a:t>
            </a:r>
            <a:r>
              <a:rPr lang="en-US" sz="3200" dirty="0">
                <a:effectLst/>
                <a:latin typeface="Times New Roman" panose="02020603050405020304" pitchFamily="18" charset="0"/>
                <a:ea typeface="Liberation Mono"/>
                <a:cs typeface="Liberation Mono"/>
              </a:rPr>
              <a:t> </a:t>
            </a:r>
            <a:r>
              <a:rPr lang="en-US" sz="3200" dirty="0" err="1">
                <a:effectLst/>
                <a:latin typeface="Times New Roman" panose="02020603050405020304" pitchFamily="18" charset="0"/>
                <a:ea typeface="Liberation Mono"/>
                <a:cs typeface="Liberation Mono"/>
              </a:rPr>
              <a:t>gia</a:t>
            </a:r>
            <a:r>
              <a:rPr lang="en-US" sz="3200" dirty="0">
                <a:effectLst/>
                <a:latin typeface="Times New Roman" panose="02020603050405020304" pitchFamily="18" charset="0"/>
                <a:ea typeface="Liberation Mono"/>
                <a:cs typeface="Liberation Mono"/>
              </a:rPr>
              <a:t> </a:t>
            </a:r>
            <a:r>
              <a:rPr lang="en-US" sz="3200" dirty="0" err="1">
                <a:effectLst/>
                <a:latin typeface="Times New Roman" panose="02020603050405020304" pitchFamily="18" charset="0"/>
                <a:ea typeface="Liberation Mono"/>
                <a:cs typeface="Liberation Mono"/>
              </a:rPr>
              <a:t>cầm</a:t>
            </a:r>
            <a:r>
              <a:rPr lang="en-US" sz="3200" dirty="0">
                <a:effectLst/>
                <a:latin typeface="Times New Roman" panose="02020603050405020304" pitchFamily="18" charset="0"/>
                <a:ea typeface="Liberation Mono"/>
                <a:cs typeface="Liberation Mono"/>
              </a:rPr>
              <a:t>, ....</a:t>
            </a:r>
            <a:endParaRPr lang="en-US" sz="3200" dirty="0">
              <a:effectLst/>
              <a:latin typeface="Liberation Mono"/>
              <a:ea typeface="Liberation Mono"/>
              <a:cs typeface="Liberation Mono"/>
            </a:endParaRPr>
          </a:p>
          <a:p>
            <a:pPr marL="0" marR="0">
              <a:lnSpc>
                <a:spcPct val="150000"/>
              </a:lnSpc>
              <a:spcBef>
                <a:spcPts val="0"/>
              </a:spcBef>
              <a:spcAft>
                <a:spcPts val="0"/>
              </a:spcAft>
            </a:pPr>
            <a:r>
              <a:rPr lang="en-US" sz="3200" dirty="0">
                <a:effectLst/>
                <a:latin typeface="Times New Roman" panose="02020603050405020304" pitchFamily="18" charset="0"/>
                <a:ea typeface="Liberation Mono"/>
                <a:cs typeface="Liberation Mono"/>
              </a:rPr>
              <a:t>— Di </a:t>
            </a:r>
            <a:r>
              <a:rPr lang="en-US" sz="3200" dirty="0" err="1">
                <a:effectLst/>
                <a:latin typeface="Times New Roman" panose="02020603050405020304" pitchFamily="18" charset="0"/>
                <a:ea typeface="Liberation Mono"/>
                <a:cs typeface="Liberation Mono"/>
              </a:rPr>
              <a:t>chuyển</a:t>
            </a:r>
            <a:r>
              <a:rPr lang="en-US" sz="3200" dirty="0">
                <a:effectLst/>
                <a:latin typeface="Times New Roman" panose="02020603050405020304" pitchFamily="18" charset="0"/>
                <a:ea typeface="Liberation Mono"/>
                <a:cs typeface="Liberation Mono"/>
              </a:rPr>
              <a:t> </a:t>
            </a:r>
            <a:r>
              <a:rPr lang="en-US" sz="3200" dirty="0" err="1">
                <a:effectLst/>
                <a:latin typeface="Times New Roman" panose="02020603050405020304" pitchFamily="18" charset="0"/>
                <a:ea typeface="Liberation Mono"/>
                <a:cs typeface="Liberation Mono"/>
              </a:rPr>
              <a:t>bằng</a:t>
            </a:r>
            <a:r>
              <a:rPr lang="en-US" sz="3200" dirty="0">
                <a:effectLst/>
                <a:latin typeface="Times New Roman" panose="02020603050405020304" pitchFamily="18" charset="0"/>
                <a:ea typeface="Liberation Mono"/>
                <a:cs typeface="Liberation Mono"/>
              </a:rPr>
              <a:t> </a:t>
            </a:r>
            <a:r>
              <a:rPr lang="en-US" sz="3200" dirty="0" err="1">
                <a:effectLst/>
                <a:latin typeface="Times New Roman" panose="02020603050405020304" pitchFamily="18" charset="0"/>
                <a:ea typeface="Liberation Mono"/>
                <a:cs typeface="Liberation Mono"/>
              </a:rPr>
              <a:t>cách</a:t>
            </a:r>
            <a:r>
              <a:rPr lang="en-US" sz="3200" dirty="0">
                <a:effectLst/>
                <a:latin typeface="Times New Roman" panose="02020603050405020304" pitchFamily="18" charset="0"/>
                <a:ea typeface="Liberation Mono"/>
                <a:cs typeface="Liberation Mono"/>
              </a:rPr>
              <a:t> </a:t>
            </a:r>
            <a:r>
              <a:rPr lang="en-US" sz="3200" dirty="0" err="1">
                <a:effectLst/>
                <a:latin typeface="Times New Roman" panose="02020603050405020304" pitchFamily="18" charset="0"/>
                <a:ea typeface="Liberation Mono"/>
                <a:cs typeface="Liberation Mono"/>
              </a:rPr>
              <a:t>bơi</a:t>
            </a:r>
            <a:r>
              <a:rPr lang="en-US" sz="3200" dirty="0">
                <a:effectLst/>
                <a:latin typeface="Times New Roman" panose="02020603050405020304" pitchFamily="18" charset="0"/>
                <a:ea typeface="Liberation Mono"/>
                <a:cs typeface="Liberation Mono"/>
              </a:rPr>
              <a:t> </a:t>
            </a:r>
            <a:r>
              <a:rPr lang="en-US" sz="3200" dirty="0" err="1">
                <a:effectLst/>
                <a:latin typeface="Times New Roman" panose="02020603050405020304" pitchFamily="18" charset="0"/>
                <a:ea typeface="Liberation Mono"/>
                <a:cs typeface="Liberation Mono"/>
              </a:rPr>
              <a:t>như</a:t>
            </a:r>
            <a:r>
              <a:rPr lang="en-US" sz="3200" dirty="0">
                <a:effectLst/>
                <a:latin typeface="Times New Roman" panose="02020603050405020304" pitchFamily="18" charset="0"/>
                <a:ea typeface="Liberation Mono"/>
                <a:cs typeface="Liberation Mono"/>
              </a:rPr>
              <a:t> </a:t>
            </a:r>
            <a:r>
              <a:rPr lang="en-US" sz="3200" dirty="0" err="1">
                <a:effectLst/>
                <a:latin typeface="Times New Roman" panose="02020603050405020304" pitchFamily="18" charset="0"/>
                <a:ea typeface="Liberation Mono"/>
                <a:cs typeface="Liberation Mono"/>
              </a:rPr>
              <a:t>chim</a:t>
            </a:r>
            <a:r>
              <a:rPr lang="en-US" sz="3200" dirty="0">
                <a:effectLst/>
                <a:latin typeface="Times New Roman" panose="02020603050405020304" pitchFamily="18" charset="0"/>
                <a:ea typeface="Liberation Mono"/>
                <a:cs typeface="Liberation Mono"/>
              </a:rPr>
              <a:t> </a:t>
            </a:r>
            <a:r>
              <a:rPr lang="en-US" sz="3200" dirty="0" err="1">
                <a:effectLst/>
                <a:latin typeface="Times New Roman" panose="02020603050405020304" pitchFamily="18" charset="0"/>
                <a:ea typeface="Liberation Mono"/>
                <a:cs typeface="Liberation Mono"/>
              </a:rPr>
              <a:t>cánh</a:t>
            </a:r>
            <a:r>
              <a:rPr lang="en-US" sz="3200" dirty="0">
                <a:effectLst/>
                <a:latin typeface="Times New Roman" panose="02020603050405020304" pitchFamily="18" charset="0"/>
                <a:ea typeface="Liberation Mono"/>
                <a:cs typeface="Liberation Mono"/>
              </a:rPr>
              <a:t> </a:t>
            </a:r>
            <a:r>
              <a:rPr lang="en-US" sz="3200" dirty="0" err="1">
                <a:effectLst/>
                <a:latin typeface="Times New Roman" panose="02020603050405020304" pitchFamily="18" charset="0"/>
                <a:ea typeface="Liberation Mono"/>
                <a:cs typeface="Liberation Mono"/>
              </a:rPr>
              <a:t>cụt</a:t>
            </a:r>
            <a:r>
              <a:rPr lang="en-US" sz="3200" dirty="0">
                <a:effectLst/>
                <a:latin typeface="Times New Roman" panose="02020603050405020304" pitchFamily="18" charset="0"/>
                <a:ea typeface="Liberation Mono"/>
                <a:cs typeface="Liberation Mono"/>
              </a:rPr>
              <a:t>.</a:t>
            </a:r>
            <a:endParaRPr lang="en-US" sz="3200" dirty="0">
              <a:effectLst/>
              <a:latin typeface="Liberation Mono"/>
              <a:ea typeface="Liberation Mono"/>
              <a:cs typeface="Liberation Mono"/>
            </a:endParaRPr>
          </a:p>
        </p:txBody>
      </p:sp>
    </p:spTree>
    <p:extLst>
      <p:ext uri="{BB962C8B-B14F-4D97-AF65-F5344CB8AC3E}">
        <p14:creationId xmlns:p14="http://schemas.microsoft.com/office/powerpoint/2010/main" val="1165233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35670" y="72272"/>
            <a:ext cx="3863016" cy="1320800"/>
          </a:xfrm>
        </p:spPr>
        <p:txBody>
          <a:bodyPr>
            <a:normAutofit/>
          </a:bodyPr>
          <a:lstStyle/>
          <a:p>
            <a:pPr algn="ctr"/>
            <a:r>
              <a:rPr lang="vi-VN" sz="3200" b="1" dirty="0" smtClean="0">
                <a:solidFill>
                  <a:srgbClr val="FF0000"/>
                </a:solidFill>
                <a:latin typeface="Times New Roman" pitchFamily="18" charset="0"/>
                <a:cs typeface="Times New Roman" pitchFamily="18" charset="0"/>
              </a:rPr>
              <a:t>* </a:t>
            </a:r>
            <a:r>
              <a:rPr lang="en-US" sz="3200" b="1" dirty="0" smtClean="0">
                <a:solidFill>
                  <a:srgbClr val="FF0000"/>
                </a:solidFill>
                <a:latin typeface="Times New Roman" pitchFamily="18" charset="0"/>
                <a:cs typeface="Times New Roman" pitchFamily="18" charset="0"/>
              </a:rPr>
              <a:t>NHÓM </a:t>
            </a:r>
            <a:r>
              <a:rPr lang="en-US" sz="3200" b="1" dirty="0">
                <a:solidFill>
                  <a:srgbClr val="FF0000"/>
                </a:solidFill>
                <a:latin typeface="Times New Roman" pitchFamily="18" charset="0"/>
                <a:cs typeface="Times New Roman" pitchFamily="18" charset="0"/>
              </a:rPr>
              <a:t>CHIM</a:t>
            </a:r>
            <a:endParaRPr lang="vi-VN" sz="3200" dirty="0"/>
          </a:p>
        </p:txBody>
      </p:sp>
      <p:sp>
        <p:nvSpPr>
          <p:cNvPr id="3" name="Content Placeholder 2"/>
          <p:cNvSpPr>
            <a:spLocks noGrp="1"/>
          </p:cNvSpPr>
          <p:nvPr>
            <p:ph idx="1"/>
          </p:nvPr>
        </p:nvSpPr>
        <p:spPr>
          <a:xfrm>
            <a:off x="235670" y="732672"/>
            <a:ext cx="11662352" cy="3880773"/>
          </a:xfrm>
        </p:spPr>
        <p:txBody>
          <a:bodyPr>
            <a:noAutofit/>
          </a:bodyPr>
          <a:lstStyle/>
          <a:p>
            <a:pPr>
              <a:buFontTx/>
              <a:buChar char="-"/>
            </a:pPr>
            <a:r>
              <a:rPr lang="vi-VN" sz="3200" b="1" dirty="0" smtClean="0">
                <a:latin typeface="Times New Roman" pitchFamily="18" charset="0"/>
                <a:cs typeface="Times New Roman" pitchFamily="18" charset="0"/>
              </a:rPr>
              <a:t>Là nhóm động vật sống trên cạn.</a:t>
            </a:r>
          </a:p>
          <a:p>
            <a:pPr>
              <a:buFontTx/>
              <a:buChar char="-"/>
            </a:pPr>
            <a:r>
              <a:rPr lang="en-US" sz="3200" b="1" dirty="0" err="1" smtClean="0">
                <a:latin typeface="Times New Roman" pitchFamily="18" charset="0"/>
                <a:cs typeface="Times New Roman" pitchFamily="18" charset="0"/>
              </a:rPr>
              <a:t>Mình</a:t>
            </a:r>
            <a:r>
              <a:rPr lang="en-US" sz="3200" b="1" dirty="0" smtClean="0">
                <a:latin typeface="Times New Roman" pitchFamily="18" charset="0"/>
                <a:cs typeface="Times New Roman" pitchFamily="18" charset="0"/>
              </a:rPr>
              <a:t> </a:t>
            </a:r>
            <a:r>
              <a:rPr lang="en-US" sz="3200" b="1" dirty="0">
                <a:latin typeface="Times New Roman" pitchFamily="18" charset="0"/>
                <a:cs typeface="Times New Roman" pitchFamily="18" charset="0"/>
              </a:rPr>
              <a:t>có </a:t>
            </a:r>
            <a:r>
              <a:rPr lang="en-US" sz="3200" b="1" dirty="0" err="1">
                <a:latin typeface="Times New Roman" pitchFamily="18" charset="0"/>
                <a:cs typeface="Times New Roman" pitchFamily="18" charset="0"/>
              </a:rPr>
              <a:t>lông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vũ</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bao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phủ</a:t>
            </a:r>
            <a:endParaRPr lang="en-US" sz="3200" b="1" dirty="0">
              <a:latin typeface="Times New Roman" pitchFamily="18" charset="0"/>
              <a:cs typeface="Times New Roman" pitchFamily="18" charset="0"/>
            </a:endParaRPr>
          </a:p>
          <a:p>
            <a:pPr>
              <a:buFontTx/>
              <a:buChar char="-"/>
            </a:pPr>
            <a:r>
              <a:rPr lang="en-US" sz="3200" b="1" dirty="0">
                <a:latin typeface="Times New Roman" pitchFamily="18" charset="0"/>
                <a:cs typeface="Times New Roman" pitchFamily="18" charset="0"/>
              </a:rPr>
              <a:t>Chi </a:t>
            </a:r>
            <a:r>
              <a:rPr lang="en-US" sz="3200" b="1" dirty="0" err="1">
                <a:latin typeface="Times New Roman" pitchFamily="18" charset="0"/>
                <a:cs typeface="Times New Roman" pitchFamily="18" charset="0"/>
              </a:rPr>
              <a:t>trước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biển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đổi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thành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cánh</a:t>
            </a:r>
            <a:endParaRPr lang="en-US" sz="3200" b="1" dirty="0">
              <a:latin typeface="Times New Roman" pitchFamily="18" charset="0"/>
              <a:cs typeface="Times New Roman" pitchFamily="18" charset="0"/>
            </a:endParaRPr>
          </a:p>
          <a:p>
            <a:pPr>
              <a:buFontTx/>
              <a:buChar char="-"/>
            </a:pPr>
            <a:r>
              <a:rPr lang="en-US" sz="3200" b="1" dirty="0" err="1">
                <a:latin typeface="Times New Roman" pitchFamily="18" charset="0"/>
                <a:cs typeface="Times New Roman" pitchFamily="18" charset="0"/>
              </a:rPr>
              <a:t>Có</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mỏ</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sừng</a:t>
            </a:r>
            <a:endParaRPr lang="en-US" sz="3200" b="1" dirty="0">
              <a:latin typeface="Times New Roman" pitchFamily="18" charset="0"/>
              <a:cs typeface="Times New Roman" pitchFamily="18" charset="0"/>
            </a:endParaRPr>
          </a:p>
          <a:p>
            <a:pPr>
              <a:buFontTx/>
              <a:buChar char="-"/>
            </a:pPr>
            <a:r>
              <a:rPr lang="vi-VN" sz="3200" b="1" dirty="0" smtClean="0">
                <a:latin typeface="Times New Roman" pitchFamily="18" charset="0"/>
                <a:cs typeface="Times New Roman" pitchFamily="18" charset="0"/>
              </a:rPr>
              <a:t>Đặc điểm cơ thể </a:t>
            </a:r>
            <a:r>
              <a:rPr lang="vi-VN" sz="3200" b="1" dirty="0">
                <a:latin typeface="Times New Roman" pitchFamily="18" charset="0"/>
                <a:cs typeface="Times New Roman" pitchFamily="18" charset="0"/>
              </a:rPr>
              <a:t>t</a:t>
            </a:r>
            <a:r>
              <a:rPr lang="en-US" sz="3200" b="1" dirty="0" err="1" smtClean="0">
                <a:latin typeface="Times New Roman" pitchFamily="18" charset="0"/>
                <a:cs typeface="Times New Roman" pitchFamily="18" charset="0"/>
              </a:rPr>
              <a:t>hích</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nghi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với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điều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kiện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môi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trường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nhau</a:t>
            </a:r>
            <a:endParaRPr lang="en-US" sz="3200" b="1" dirty="0">
              <a:latin typeface="Times New Roman" pitchFamily="18" charset="0"/>
              <a:cs typeface="Times New Roman" pitchFamily="18" charset="0"/>
            </a:endParaRPr>
          </a:p>
          <a:p>
            <a:pPr>
              <a:buFontTx/>
              <a:buChar char="-"/>
            </a:pPr>
            <a:r>
              <a:rPr lang="en-US" sz="3200" b="1" dirty="0" smtClean="0">
                <a:latin typeface="Times New Roman" pitchFamily="18" charset="0"/>
                <a:cs typeface="Times New Roman" pitchFamily="18" charset="0"/>
              </a:rPr>
              <a:t>Có </a:t>
            </a:r>
            <a:r>
              <a:rPr lang="en-US" sz="3200" b="1" dirty="0" err="1">
                <a:latin typeface="Times New Roman" pitchFamily="18" charset="0"/>
                <a:cs typeface="Times New Roman" pitchFamily="18" charset="0"/>
              </a:rPr>
              <a:t>khả</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năng</a:t>
            </a:r>
            <a:r>
              <a:rPr lang="en-US" sz="3200" b="1" dirty="0">
                <a:latin typeface="Times New Roman" pitchFamily="18" charset="0"/>
                <a:cs typeface="Times New Roman" pitchFamily="18" charset="0"/>
              </a:rPr>
              <a:t> bay, </a:t>
            </a:r>
            <a:r>
              <a:rPr lang="en-US" sz="3200" b="1" dirty="0" err="1">
                <a:latin typeface="Times New Roman" pitchFamily="18" charset="0"/>
                <a:cs typeface="Times New Roman" pitchFamily="18" charset="0"/>
              </a:rPr>
              <a:t>chạy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hoặc</a:t>
            </a:r>
            <a:r>
              <a:rPr lang="en-US" sz="3200" b="1" dirty="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bơi</a:t>
            </a:r>
            <a:endParaRPr lang="vi-VN" sz="3200" b="1" dirty="0" smtClean="0">
              <a:latin typeface="Times New Roman" pitchFamily="18" charset="0"/>
              <a:cs typeface="Times New Roman" pitchFamily="18" charset="0"/>
            </a:endParaRPr>
          </a:p>
          <a:p>
            <a:pPr>
              <a:buFontTx/>
              <a:buChar char="-"/>
            </a:pPr>
            <a:r>
              <a:rPr lang="vi-VN" sz="3200" b="1" dirty="0" smtClean="0">
                <a:latin typeface="Times New Roman" pitchFamily="18" charset="0"/>
                <a:cs typeface="Times New Roman" pitchFamily="18" charset="0"/>
              </a:rPr>
              <a:t>Đại diện: chim bay (chim bồ câu), chim chạy (đà điểu) </a:t>
            </a:r>
          </a:p>
          <a:p>
            <a:pPr marL="0" indent="0">
              <a:buNone/>
            </a:pPr>
            <a:r>
              <a:rPr lang="vi-VN" sz="3200" b="1" dirty="0" smtClean="0">
                <a:latin typeface="Times New Roman" pitchFamily="18" charset="0"/>
                <a:cs typeface="Times New Roman" pitchFamily="18" charset="0"/>
              </a:rPr>
              <a:t>và chim bơi (chim cánh cụt)</a:t>
            </a:r>
            <a:endParaRPr lang="vi-VN"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391359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1000"/>
                                        <p:tgtEl>
                                          <p:spTgt spid="3">
                                            <p:txEl>
                                              <p:pRg st="4" end="4"/>
                                            </p:txEl>
                                          </p:spTgt>
                                        </p:tgtEl>
                                      </p:cBhvr>
                                    </p:animEffect>
                                    <p:anim calcmode="lin" valueType="num">
                                      <p:cBhvr>
                                        <p:cTn id="4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3">
                                            <p:txEl>
                                              <p:pRg st="6" end="6"/>
                                            </p:txEl>
                                          </p:spTgt>
                                        </p:tgtEl>
                                        <p:attrNameLst>
                                          <p:attrName>style.visibility</p:attrName>
                                        </p:attrNameLst>
                                      </p:cBhvr>
                                      <p:to>
                                        <p:strVal val="visible"/>
                                      </p:to>
                                    </p:set>
                                    <p:animEffect transition="in" filter="fade">
                                      <p:cBhvr>
                                        <p:cTn id="54" dur="1000"/>
                                        <p:tgtEl>
                                          <p:spTgt spid="3">
                                            <p:txEl>
                                              <p:pRg st="6" end="6"/>
                                            </p:txEl>
                                          </p:spTgt>
                                        </p:tgtEl>
                                      </p:cBhvr>
                                    </p:animEffect>
                                    <p:anim calcmode="lin" valueType="num">
                                      <p:cBhvr>
                                        <p:cTn id="5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3">
                                            <p:txEl>
                                              <p:pRg st="7" end="7"/>
                                            </p:txEl>
                                          </p:spTgt>
                                        </p:tgtEl>
                                        <p:attrNameLst>
                                          <p:attrName>style.visibility</p:attrName>
                                        </p:attrNameLst>
                                      </p:cBhvr>
                                      <p:to>
                                        <p:strVal val="visible"/>
                                      </p:to>
                                    </p:set>
                                    <p:animEffect transition="in" filter="fade">
                                      <p:cBhvr>
                                        <p:cTn id="61" dur="1000"/>
                                        <p:tgtEl>
                                          <p:spTgt spid="3">
                                            <p:txEl>
                                              <p:pRg st="7" end="7"/>
                                            </p:txEl>
                                          </p:spTgt>
                                        </p:tgtEl>
                                      </p:cBhvr>
                                    </p:animEffect>
                                    <p:anim calcmode="lin" valueType="num">
                                      <p:cBhvr>
                                        <p:cTn id="6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BC93132F-CC8D-4840-A4F2-8B694E7036B3}"/>
              </a:ext>
            </a:extLst>
          </p:cNvPr>
          <p:cNvSpPr txBox="1"/>
          <p:nvPr/>
        </p:nvSpPr>
        <p:spPr>
          <a:xfrm>
            <a:off x="363633" y="0"/>
            <a:ext cx="10539663" cy="954107"/>
          </a:xfrm>
          <a:prstGeom prst="rect">
            <a:avLst/>
          </a:prstGeom>
          <a:noFill/>
        </p:spPr>
        <p:txBody>
          <a:bodyPr wrap="square">
            <a:spAutoFit/>
          </a:bodyPr>
          <a:lstStyle/>
          <a:p>
            <a:pPr marL="0" marR="0">
              <a:spcBef>
                <a:spcPts val="0"/>
              </a:spcBef>
              <a:spcAft>
                <a:spcPts val="0"/>
              </a:spcAft>
            </a:pPr>
            <a:r>
              <a:rPr lang="en-US" sz="2800" dirty="0">
                <a:effectLst/>
                <a:latin typeface="Times New Roman" panose="02020603050405020304" pitchFamily="18" charset="0"/>
                <a:ea typeface="Liberation Mono"/>
                <a:cs typeface="Liberation Mono"/>
              </a:rPr>
              <a:t>Quan </a:t>
            </a:r>
            <a:r>
              <a:rPr lang="en-US" sz="2800" dirty="0" err="1">
                <a:effectLst/>
                <a:latin typeface="Times New Roman" panose="02020603050405020304" pitchFamily="18" charset="0"/>
                <a:ea typeface="Liberation Mono"/>
                <a:cs typeface="Liberation Mono"/>
              </a:rPr>
              <a:t>sát</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hình</a:t>
            </a:r>
            <a:r>
              <a:rPr lang="en-US" sz="2800" dirty="0">
                <a:effectLst/>
                <a:latin typeface="Times New Roman" panose="02020603050405020304" pitchFamily="18" charset="0"/>
                <a:ea typeface="Liberation Mono"/>
                <a:cs typeface="Liberation Mono"/>
              </a:rPr>
              <a:t> 31.3, </a:t>
            </a:r>
            <a:r>
              <a:rPr lang="en-US" sz="2800" dirty="0" err="1">
                <a:effectLst/>
                <a:latin typeface="Times New Roman" panose="02020603050405020304" pitchFamily="18" charset="0"/>
                <a:ea typeface="Liberation Mono"/>
                <a:cs typeface="Liberation Mono"/>
              </a:rPr>
              <a:t>em</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hãy</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kể</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tên</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các</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nhóm</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động</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vật</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có</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xương</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sống</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Xác</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định</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đặc</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điểm</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mỗi</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nhóm</a:t>
            </a:r>
            <a:r>
              <a:rPr lang="en-US" sz="2800" dirty="0">
                <a:effectLst/>
                <a:latin typeface="Times New Roman" panose="02020603050405020304" pitchFamily="18" charset="0"/>
                <a:ea typeface="Liberation Mono"/>
                <a:cs typeface="Liberation Mono"/>
              </a:rPr>
              <a:t>.</a:t>
            </a:r>
            <a:endParaRPr lang="en-US" sz="2800" dirty="0">
              <a:effectLst/>
              <a:latin typeface="Liberation Mono"/>
              <a:ea typeface="Liberation Mono"/>
              <a:cs typeface="Liberation Mono"/>
            </a:endParaRPr>
          </a:p>
        </p:txBody>
      </p:sp>
      <p:graphicFrame>
        <p:nvGraphicFramePr>
          <p:cNvPr id="8" name="Table 7">
            <a:extLst>
              <a:ext uri="{FF2B5EF4-FFF2-40B4-BE49-F238E27FC236}">
                <a16:creationId xmlns="" xmlns:a16="http://schemas.microsoft.com/office/drawing/2014/main" id="{71B70052-9EFD-4142-B822-51C2D830DADC}"/>
              </a:ext>
            </a:extLst>
          </p:cNvPr>
          <p:cNvGraphicFramePr>
            <a:graphicFrameLocks noGrp="1"/>
          </p:cNvGraphicFramePr>
          <p:nvPr>
            <p:extLst>
              <p:ext uri="{D42A27DB-BD31-4B8C-83A1-F6EECF244321}">
                <p14:modId xmlns:p14="http://schemas.microsoft.com/office/powerpoint/2010/main" val="3719897822"/>
              </p:ext>
            </p:extLst>
          </p:nvPr>
        </p:nvGraphicFramePr>
        <p:xfrm>
          <a:off x="103750" y="1175488"/>
          <a:ext cx="11995205" cy="5577650"/>
        </p:xfrm>
        <a:graphic>
          <a:graphicData uri="http://schemas.openxmlformats.org/drawingml/2006/table">
            <a:tbl>
              <a:tblPr firstRow="1" firstCol="1" bandRow="1">
                <a:tableStyleId>{5C22544A-7EE6-4342-B048-85BDC9FD1C3A}</a:tableStyleId>
              </a:tblPr>
              <a:tblGrid>
                <a:gridCol w="2187063">
                  <a:extLst>
                    <a:ext uri="{9D8B030D-6E8A-4147-A177-3AD203B41FA5}">
                      <a16:colId xmlns="" xmlns:a16="http://schemas.microsoft.com/office/drawing/2014/main" val="2215225946"/>
                    </a:ext>
                  </a:extLst>
                </a:gridCol>
                <a:gridCol w="9808142">
                  <a:extLst>
                    <a:ext uri="{9D8B030D-6E8A-4147-A177-3AD203B41FA5}">
                      <a16:colId xmlns="" xmlns:a16="http://schemas.microsoft.com/office/drawing/2014/main" val="817149788"/>
                    </a:ext>
                  </a:extLst>
                </a:gridCol>
              </a:tblGrid>
              <a:tr h="388144">
                <a:tc>
                  <a:txBody>
                    <a:bodyPr/>
                    <a:lstStyle/>
                    <a:p>
                      <a:pPr marL="0" marR="0" algn="ctr">
                        <a:spcBef>
                          <a:spcPts val="0"/>
                        </a:spcBef>
                        <a:spcAft>
                          <a:spcPts val="0"/>
                        </a:spcAft>
                      </a:pPr>
                      <a:r>
                        <a:rPr lang="en-US" sz="2400" dirty="0" err="1">
                          <a:solidFill>
                            <a:srgbClr val="7030A0"/>
                          </a:solidFill>
                          <a:effectLst/>
                          <a:latin typeface="Times New Roman" panose="02020603050405020304" pitchFamily="18" charset="0"/>
                          <a:cs typeface="Times New Roman" panose="02020603050405020304" pitchFamily="18" charset="0"/>
                        </a:rPr>
                        <a:t>Các</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nhóm</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động</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vật</a:t>
                      </a:r>
                      <a:r>
                        <a:rPr lang="en-US" sz="2400" dirty="0">
                          <a:solidFill>
                            <a:srgbClr val="7030A0"/>
                          </a:solidFill>
                          <a:effectLst/>
                          <a:latin typeface="Times New Roman" panose="02020603050405020304" pitchFamily="18" charset="0"/>
                          <a:cs typeface="Times New Roman" panose="02020603050405020304" pitchFamily="18" charset="0"/>
                        </a:rPr>
                        <a:t> </a:t>
                      </a:r>
                      <a:r>
                        <a:rPr lang="vi-VN" sz="2400" dirty="0" smtClean="0">
                          <a:solidFill>
                            <a:srgbClr val="7030A0"/>
                          </a:solidFill>
                          <a:effectLst/>
                          <a:latin typeface="Times New Roman" panose="02020603050405020304" pitchFamily="18" charset="0"/>
                          <a:cs typeface="Times New Roman" panose="02020603050405020304" pitchFamily="18" charset="0"/>
                        </a:rPr>
                        <a:t>có</a:t>
                      </a:r>
                      <a:r>
                        <a:rPr lang="en-US" sz="2400" dirty="0" smtClean="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xương</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sống</a:t>
                      </a:r>
                      <a:endParaRPr lang="en-US" sz="2400" dirty="0">
                        <a:solidFill>
                          <a:srgbClr val="7030A0"/>
                        </a:solidFill>
                        <a:effectLst/>
                        <a:latin typeface="Times New Roman" panose="02020603050405020304" pitchFamily="18" charset="0"/>
                        <a:cs typeface="Times New Roman" panose="02020603050405020304" pitchFamily="18" charset="0"/>
                      </a:endParaRPr>
                    </a:p>
                  </a:txBody>
                  <a:tcPr marL="67179" marR="67179" marT="0" marB="0"/>
                </a:tc>
                <a:tc>
                  <a:txBody>
                    <a:bodyPr/>
                    <a:lstStyle/>
                    <a:p>
                      <a:pPr marL="0" marR="0" algn="ctr">
                        <a:spcBef>
                          <a:spcPts val="0"/>
                        </a:spcBef>
                        <a:spcAft>
                          <a:spcPts val="0"/>
                        </a:spcAft>
                      </a:pPr>
                      <a:r>
                        <a:rPr lang="en-US" sz="2400" dirty="0" err="1">
                          <a:solidFill>
                            <a:srgbClr val="7030A0"/>
                          </a:solidFill>
                          <a:effectLst/>
                          <a:latin typeface="Times New Roman" panose="02020603050405020304" pitchFamily="18" charset="0"/>
                          <a:cs typeface="Times New Roman" panose="02020603050405020304" pitchFamily="18" charset="0"/>
                        </a:rPr>
                        <a:t>Đặc</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điểm</a:t>
                      </a:r>
                      <a:endParaRPr lang="en-US" sz="2400" dirty="0">
                        <a:solidFill>
                          <a:srgbClr val="7030A0"/>
                        </a:solidFill>
                        <a:effectLst/>
                        <a:latin typeface="Times New Roman" panose="02020603050405020304" pitchFamily="18" charset="0"/>
                        <a:ea typeface="Liberation Mono"/>
                        <a:cs typeface="Times New Roman" panose="02020603050405020304" pitchFamily="18" charset="0"/>
                      </a:endParaRPr>
                    </a:p>
                  </a:txBody>
                  <a:tcPr marL="67179" marR="67179" marT="0" marB="0"/>
                </a:tc>
                <a:extLst>
                  <a:ext uri="{0D108BD9-81ED-4DB2-BD59-A6C34878D82A}">
                    <a16:rowId xmlns="" xmlns:a16="http://schemas.microsoft.com/office/drawing/2014/main" val="1555010563"/>
                  </a:ext>
                </a:extLst>
              </a:tr>
              <a:tr h="678250">
                <a:tc>
                  <a:txBody>
                    <a:bodyPr/>
                    <a:lstStyle/>
                    <a:p>
                      <a:pPr marL="0" marR="0">
                        <a:spcBef>
                          <a:spcPts val="0"/>
                        </a:spcBef>
                        <a:spcAft>
                          <a:spcPts val="0"/>
                        </a:spcAft>
                      </a:pPr>
                      <a:r>
                        <a:rPr lang="en-US" sz="2400">
                          <a:solidFill>
                            <a:srgbClr val="7030A0"/>
                          </a:solidFill>
                          <a:effectLst/>
                          <a:latin typeface="Times New Roman" panose="02020603050405020304" pitchFamily="18" charset="0"/>
                          <a:cs typeface="Times New Roman" panose="02020603050405020304" pitchFamily="18" charset="0"/>
                        </a:rPr>
                        <a:t>Cá</a:t>
                      </a:r>
                      <a:endParaRPr lang="en-US" sz="2400">
                        <a:solidFill>
                          <a:srgbClr val="7030A0"/>
                        </a:solidFill>
                        <a:effectLst/>
                        <a:latin typeface="Times New Roman" panose="02020603050405020304" pitchFamily="18" charset="0"/>
                        <a:ea typeface="Liberation Mono"/>
                        <a:cs typeface="Times New Roman" panose="02020603050405020304" pitchFamily="18" charset="0"/>
                      </a:endParaRPr>
                    </a:p>
                  </a:txBody>
                  <a:tcPr marL="67179" marR="67179" marT="0" marB="0"/>
                </a:tc>
                <a:tc>
                  <a:txBody>
                    <a:bodyPr/>
                    <a:lstStyle/>
                    <a:p>
                      <a:pPr marL="0" marR="0">
                        <a:spcBef>
                          <a:spcPts val="0"/>
                        </a:spcBef>
                        <a:spcAft>
                          <a:spcPts val="0"/>
                        </a:spcAft>
                      </a:pPr>
                      <a:endParaRPr lang="en-US" sz="2400" dirty="0">
                        <a:solidFill>
                          <a:srgbClr val="7030A0"/>
                        </a:solidFill>
                        <a:effectLst/>
                        <a:latin typeface="Times New Roman" panose="02020603050405020304" pitchFamily="18" charset="0"/>
                        <a:ea typeface="Liberation Mono"/>
                        <a:cs typeface="Times New Roman" panose="02020603050405020304" pitchFamily="18" charset="0"/>
                      </a:endParaRPr>
                    </a:p>
                  </a:txBody>
                  <a:tcPr marL="67179" marR="67179" marT="0" marB="0"/>
                </a:tc>
                <a:extLst>
                  <a:ext uri="{0D108BD9-81ED-4DB2-BD59-A6C34878D82A}">
                    <a16:rowId xmlns="" xmlns:a16="http://schemas.microsoft.com/office/drawing/2014/main" val="327571725"/>
                  </a:ext>
                </a:extLst>
              </a:tr>
              <a:tr h="831273">
                <a:tc>
                  <a:txBody>
                    <a:bodyPr/>
                    <a:lstStyle/>
                    <a:p>
                      <a:pPr marL="0" marR="0">
                        <a:spcBef>
                          <a:spcPts val="0"/>
                        </a:spcBef>
                        <a:spcAft>
                          <a:spcPts val="0"/>
                        </a:spcAft>
                      </a:pPr>
                      <a:r>
                        <a:rPr lang="en-US" sz="2400" dirty="0" err="1">
                          <a:solidFill>
                            <a:srgbClr val="7030A0"/>
                          </a:solidFill>
                          <a:effectLst/>
                          <a:latin typeface="Times New Roman" panose="02020603050405020304" pitchFamily="18" charset="0"/>
                          <a:cs typeface="Times New Roman" panose="02020603050405020304" pitchFamily="18" charset="0"/>
                        </a:rPr>
                        <a:t>Lưỡng</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cư</a:t>
                      </a:r>
                      <a:endParaRPr lang="en-US" sz="2400" dirty="0">
                        <a:solidFill>
                          <a:srgbClr val="7030A0"/>
                        </a:solidFill>
                        <a:effectLst/>
                        <a:latin typeface="Times New Roman" panose="02020603050405020304" pitchFamily="18" charset="0"/>
                        <a:ea typeface="Liberation Mono"/>
                        <a:cs typeface="Times New Roman" panose="02020603050405020304" pitchFamily="18" charset="0"/>
                      </a:endParaRPr>
                    </a:p>
                  </a:txBody>
                  <a:tcPr marL="67179" marR="67179" marT="0" marB="0"/>
                </a:tc>
                <a:tc>
                  <a:txBody>
                    <a:bodyPr/>
                    <a:lstStyle/>
                    <a:p>
                      <a:pPr marL="0" marR="0">
                        <a:spcBef>
                          <a:spcPts val="0"/>
                        </a:spcBef>
                        <a:spcAft>
                          <a:spcPts val="0"/>
                        </a:spcAft>
                      </a:pPr>
                      <a:endParaRPr lang="en-US" sz="2400" dirty="0">
                        <a:solidFill>
                          <a:srgbClr val="7030A0"/>
                        </a:solidFill>
                        <a:effectLst/>
                        <a:latin typeface="Times New Roman" panose="02020603050405020304" pitchFamily="18" charset="0"/>
                        <a:ea typeface="Liberation Mono"/>
                        <a:cs typeface="Times New Roman" panose="02020603050405020304" pitchFamily="18" charset="0"/>
                      </a:endParaRPr>
                    </a:p>
                  </a:txBody>
                  <a:tcPr marL="67179" marR="67179" marT="0" marB="0"/>
                </a:tc>
                <a:extLst>
                  <a:ext uri="{0D108BD9-81ED-4DB2-BD59-A6C34878D82A}">
                    <a16:rowId xmlns="" xmlns:a16="http://schemas.microsoft.com/office/drawing/2014/main" val="657314472"/>
                  </a:ext>
                </a:extLst>
              </a:tr>
              <a:tr h="582216">
                <a:tc>
                  <a:txBody>
                    <a:bodyPr/>
                    <a:lstStyle/>
                    <a:p>
                      <a:pPr marL="0" marR="0">
                        <a:spcBef>
                          <a:spcPts val="0"/>
                        </a:spcBef>
                        <a:spcAft>
                          <a:spcPts val="0"/>
                        </a:spcAft>
                      </a:pPr>
                      <a:r>
                        <a:rPr lang="en-US" sz="2400" dirty="0" err="1">
                          <a:solidFill>
                            <a:srgbClr val="7030A0"/>
                          </a:solidFill>
                          <a:effectLst/>
                          <a:latin typeface="Times New Roman" panose="02020603050405020304" pitchFamily="18" charset="0"/>
                          <a:cs typeface="Times New Roman" panose="02020603050405020304" pitchFamily="18" charset="0"/>
                        </a:rPr>
                        <a:t>Bò</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sát</a:t>
                      </a:r>
                      <a:endParaRPr lang="en-US" sz="2400" dirty="0">
                        <a:solidFill>
                          <a:srgbClr val="7030A0"/>
                        </a:solidFill>
                        <a:effectLst/>
                        <a:latin typeface="Times New Roman" panose="02020603050405020304" pitchFamily="18" charset="0"/>
                        <a:cs typeface="Times New Roman" panose="02020603050405020304" pitchFamily="18" charset="0"/>
                      </a:endParaRPr>
                    </a:p>
                    <a:p>
                      <a:pPr marL="0" marR="0">
                        <a:spcBef>
                          <a:spcPts val="0"/>
                        </a:spcBef>
                        <a:spcAft>
                          <a:spcPts val="0"/>
                        </a:spcAft>
                      </a:pPr>
                      <a:endParaRPr lang="en-US" sz="2400" dirty="0">
                        <a:solidFill>
                          <a:srgbClr val="7030A0"/>
                        </a:solidFill>
                        <a:effectLst/>
                        <a:latin typeface="Times New Roman" panose="02020603050405020304" pitchFamily="18" charset="0"/>
                        <a:cs typeface="Times New Roman" panose="02020603050405020304" pitchFamily="18" charset="0"/>
                      </a:endParaRPr>
                    </a:p>
                    <a:p>
                      <a:pPr marL="0" marR="0">
                        <a:spcBef>
                          <a:spcPts val="0"/>
                        </a:spcBef>
                        <a:spcAft>
                          <a:spcPts val="0"/>
                        </a:spcAft>
                      </a:pPr>
                      <a:endParaRPr lang="en-US" sz="2400" dirty="0">
                        <a:solidFill>
                          <a:srgbClr val="7030A0"/>
                        </a:solidFill>
                        <a:effectLst/>
                        <a:latin typeface="Times New Roman" panose="02020603050405020304" pitchFamily="18" charset="0"/>
                        <a:ea typeface="Liberation Mono"/>
                        <a:cs typeface="Times New Roman" panose="02020603050405020304" pitchFamily="18" charset="0"/>
                      </a:endParaRPr>
                    </a:p>
                  </a:txBody>
                  <a:tcPr marL="67179" marR="67179" marT="0" marB="0"/>
                </a:tc>
                <a:tc>
                  <a:txBody>
                    <a:bodyPr/>
                    <a:lstStyle/>
                    <a:p>
                      <a:pPr marL="0" marR="0">
                        <a:spcBef>
                          <a:spcPts val="0"/>
                        </a:spcBef>
                        <a:spcAft>
                          <a:spcPts val="0"/>
                        </a:spcAft>
                      </a:pPr>
                      <a:endParaRPr lang="en-US" sz="2400" dirty="0">
                        <a:solidFill>
                          <a:srgbClr val="7030A0"/>
                        </a:solidFill>
                        <a:effectLst/>
                        <a:latin typeface="Times New Roman" panose="02020603050405020304" pitchFamily="18" charset="0"/>
                        <a:ea typeface="Liberation Mono"/>
                        <a:cs typeface="Times New Roman" panose="02020603050405020304" pitchFamily="18" charset="0"/>
                      </a:endParaRPr>
                    </a:p>
                  </a:txBody>
                  <a:tcPr marL="67179" marR="67179" marT="0" marB="0"/>
                </a:tc>
                <a:extLst>
                  <a:ext uri="{0D108BD9-81ED-4DB2-BD59-A6C34878D82A}">
                    <a16:rowId xmlns="" xmlns:a16="http://schemas.microsoft.com/office/drawing/2014/main" val="3418588868"/>
                  </a:ext>
                </a:extLst>
              </a:tr>
              <a:tr h="970359">
                <a:tc>
                  <a:txBody>
                    <a:bodyPr/>
                    <a:lstStyle/>
                    <a:p>
                      <a:pPr marL="0" marR="0">
                        <a:spcBef>
                          <a:spcPts val="0"/>
                        </a:spcBef>
                        <a:spcAft>
                          <a:spcPts val="0"/>
                        </a:spcAft>
                      </a:pPr>
                      <a:r>
                        <a:rPr lang="en-US" sz="2400" dirty="0" err="1">
                          <a:solidFill>
                            <a:srgbClr val="7030A0"/>
                          </a:solidFill>
                          <a:effectLst/>
                          <a:latin typeface="Times New Roman" panose="02020603050405020304" pitchFamily="18" charset="0"/>
                          <a:cs typeface="Times New Roman" panose="02020603050405020304" pitchFamily="18" charset="0"/>
                        </a:rPr>
                        <a:t>Chim</a:t>
                      </a:r>
                      <a:endParaRPr lang="en-US" sz="2400" dirty="0">
                        <a:solidFill>
                          <a:srgbClr val="7030A0"/>
                        </a:solidFill>
                        <a:effectLst/>
                        <a:latin typeface="Times New Roman" panose="02020603050405020304" pitchFamily="18" charset="0"/>
                        <a:cs typeface="Times New Roman" panose="02020603050405020304" pitchFamily="18" charset="0"/>
                      </a:endParaRPr>
                    </a:p>
                    <a:p>
                      <a:pPr marL="0" marR="0">
                        <a:spcBef>
                          <a:spcPts val="0"/>
                        </a:spcBef>
                        <a:spcAft>
                          <a:spcPts val="0"/>
                        </a:spcAft>
                      </a:pPr>
                      <a:endParaRPr lang="en-US" sz="2400" dirty="0">
                        <a:solidFill>
                          <a:srgbClr val="7030A0"/>
                        </a:solidFill>
                        <a:effectLst/>
                        <a:latin typeface="Times New Roman" panose="02020603050405020304" pitchFamily="18" charset="0"/>
                        <a:ea typeface="Liberation Mono"/>
                        <a:cs typeface="Times New Roman" panose="02020603050405020304" pitchFamily="18" charset="0"/>
                      </a:endParaRPr>
                    </a:p>
                    <a:p>
                      <a:pPr marL="0" marR="0">
                        <a:spcBef>
                          <a:spcPts val="0"/>
                        </a:spcBef>
                        <a:spcAft>
                          <a:spcPts val="0"/>
                        </a:spcAft>
                      </a:pPr>
                      <a:endParaRPr lang="en-US" sz="2400" dirty="0">
                        <a:solidFill>
                          <a:srgbClr val="7030A0"/>
                        </a:solidFill>
                        <a:effectLst/>
                        <a:latin typeface="Times New Roman" panose="02020603050405020304" pitchFamily="18" charset="0"/>
                        <a:ea typeface="Liberation Mono"/>
                        <a:cs typeface="Times New Roman" panose="02020603050405020304" pitchFamily="18" charset="0"/>
                      </a:endParaRPr>
                    </a:p>
                  </a:txBody>
                  <a:tcPr marL="67179" marR="67179" marT="0" marB="0"/>
                </a:tc>
                <a:tc>
                  <a:txBody>
                    <a:bodyPr/>
                    <a:lstStyle/>
                    <a:p>
                      <a:pPr marL="0" marR="0">
                        <a:spcBef>
                          <a:spcPts val="0"/>
                        </a:spcBef>
                        <a:spcAft>
                          <a:spcPts val="0"/>
                        </a:spcAft>
                      </a:pPr>
                      <a:endParaRPr lang="en-US" sz="2400" dirty="0">
                        <a:solidFill>
                          <a:srgbClr val="7030A0"/>
                        </a:solidFill>
                        <a:effectLst/>
                        <a:latin typeface="Times New Roman" panose="02020603050405020304" pitchFamily="18" charset="0"/>
                        <a:ea typeface="Liberation Mono"/>
                        <a:cs typeface="Times New Roman" panose="02020603050405020304" pitchFamily="18" charset="0"/>
                      </a:endParaRPr>
                    </a:p>
                  </a:txBody>
                  <a:tcPr marL="67179" marR="67179" marT="0" marB="0"/>
                </a:tc>
                <a:extLst>
                  <a:ext uri="{0D108BD9-81ED-4DB2-BD59-A6C34878D82A}">
                    <a16:rowId xmlns="" xmlns:a16="http://schemas.microsoft.com/office/drawing/2014/main" val="17041883"/>
                  </a:ext>
                </a:extLst>
              </a:tr>
              <a:tr h="776287">
                <a:tc>
                  <a:txBody>
                    <a:bodyPr/>
                    <a:lstStyle/>
                    <a:p>
                      <a:pPr marL="0" marR="0">
                        <a:spcBef>
                          <a:spcPts val="0"/>
                        </a:spcBef>
                        <a:spcAft>
                          <a:spcPts val="0"/>
                        </a:spcAft>
                      </a:pPr>
                      <a:endParaRPr lang="en-US" sz="2400" dirty="0">
                        <a:solidFill>
                          <a:srgbClr val="7030A0"/>
                        </a:solidFill>
                        <a:effectLst/>
                        <a:latin typeface="Times New Roman" panose="02020603050405020304" pitchFamily="18" charset="0"/>
                        <a:ea typeface="Liberation Mono"/>
                        <a:cs typeface="Times New Roman" panose="02020603050405020304" pitchFamily="18" charset="0"/>
                      </a:endParaRPr>
                    </a:p>
                    <a:p>
                      <a:pPr marL="0" marR="0">
                        <a:spcBef>
                          <a:spcPts val="0"/>
                        </a:spcBef>
                        <a:spcAft>
                          <a:spcPts val="0"/>
                        </a:spcAft>
                      </a:pPr>
                      <a:endParaRPr lang="en-US" sz="2400" dirty="0">
                        <a:solidFill>
                          <a:srgbClr val="7030A0"/>
                        </a:solidFill>
                        <a:effectLst/>
                        <a:latin typeface="Times New Roman" panose="02020603050405020304" pitchFamily="18" charset="0"/>
                        <a:ea typeface="Liberation Mono"/>
                        <a:cs typeface="Times New Roman" panose="02020603050405020304" pitchFamily="18" charset="0"/>
                      </a:endParaRPr>
                    </a:p>
                  </a:txBody>
                  <a:tcPr marL="67179" marR="67179" marT="0" marB="0"/>
                </a:tc>
                <a:tc>
                  <a:txBody>
                    <a:bodyPr/>
                    <a:lstStyle/>
                    <a:p>
                      <a:pPr marL="0" marR="0">
                        <a:spcBef>
                          <a:spcPts val="0"/>
                        </a:spcBef>
                        <a:spcAft>
                          <a:spcPts val="0"/>
                        </a:spcAft>
                      </a:pPr>
                      <a:endParaRPr lang="en-US" sz="2400" dirty="0">
                        <a:solidFill>
                          <a:srgbClr val="7030A0"/>
                        </a:solidFill>
                        <a:effectLst/>
                        <a:latin typeface="Times New Roman" panose="02020603050405020304" pitchFamily="18" charset="0"/>
                        <a:ea typeface="Liberation Mono"/>
                        <a:cs typeface="Times New Roman" panose="02020603050405020304" pitchFamily="18" charset="0"/>
                      </a:endParaRPr>
                    </a:p>
                  </a:txBody>
                  <a:tcPr marL="67179" marR="67179" marT="0" marB="0"/>
                </a:tc>
                <a:extLst>
                  <a:ext uri="{0D108BD9-81ED-4DB2-BD59-A6C34878D82A}">
                    <a16:rowId xmlns="" xmlns:a16="http://schemas.microsoft.com/office/drawing/2014/main" val="4080691866"/>
                  </a:ext>
                </a:extLst>
              </a:tr>
            </a:tbl>
          </a:graphicData>
        </a:graphic>
      </p:graphicFrame>
      <p:sp>
        <p:nvSpPr>
          <p:cNvPr id="10" name="TextBox 9">
            <a:extLst>
              <a:ext uri="{FF2B5EF4-FFF2-40B4-BE49-F238E27FC236}">
                <a16:creationId xmlns="" xmlns:a16="http://schemas.microsoft.com/office/drawing/2014/main" id="{42EACC08-C40A-4579-862C-5A25ACBBBDA7}"/>
              </a:ext>
            </a:extLst>
          </p:cNvPr>
          <p:cNvSpPr txBox="1"/>
          <p:nvPr/>
        </p:nvSpPr>
        <p:spPr>
          <a:xfrm>
            <a:off x="2303645" y="2187853"/>
            <a:ext cx="9503587" cy="830997"/>
          </a:xfrm>
          <a:prstGeom prst="rect">
            <a:avLst/>
          </a:prstGeom>
          <a:noFill/>
        </p:spPr>
        <p:txBody>
          <a:bodyPr wrap="square">
            <a:spAutoFit/>
          </a:bodyPr>
          <a:lstStyle/>
          <a:p>
            <a:r>
              <a:rPr lang="en-US" sz="2400" dirty="0" err="1">
                <a:solidFill>
                  <a:srgbClr val="7030A0"/>
                </a:solidFill>
                <a:latin typeface="Times New Roman" panose="02020603050405020304" pitchFamily="18" charset="0"/>
                <a:cs typeface="Times New Roman" panose="02020603050405020304" pitchFamily="18" charset="0"/>
              </a:rPr>
              <a:t>Thích</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nghi</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với</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đời</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sống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hoàn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toàn</a:t>
            </a:r>
            <a:r>
              <a:rPr lang="en-US" sz="2400" dirty="0">
                <a:solidFill>
                  <a:srgbClr val="7030A0"/>
                </a:solidFill>
                <a:latin typeface="Times New Roman" panose="02020603050405020304" pitchFamily="18" charset="0"/>
                <a:cs typeface="Times New Roman" panose="02020603050405020304" pitchFamily="18" charset="0"/>
              </a:rPr>
              <a:t> ở </a:t>
            </a:r>
            <a:r>
              <a:rPr lang="en-US" sz="2400" dirty="0" err="1">
                <a:solidFill>
                  <a:srgbClr val="7030A0"/>
                </a:solidFill>
                <a:latin typeface="Times New Roman" panose="02020603050405020304" pitchFamily="18" charset="0"/>
                <a:cs typeface="Times New Roman" panose="02020603050405020304" pitchFamily="18" charset="0"/>
              </a:rPr>
              <a:t>nước</a:t>
            </a:r>
            <a:r>
              <a:rPr lang="en-US" sz="2400" dirty="0">
                <a:solidFill>
                  <a:srgbClr val="7030A0"/>
                </a:solidFill>
                <a:latin typeface="Times New Roman" panose="02020603050405020304" pitchFamily="18" charset="0"/>
                <a:cs typeface="Times New Roman" panose="02020603050405020304" pitchFamily="18" charset="0"/>
              </a:rPr>
              <a:t>, di </a:t>
            </a:r>
            <a:r>
              <a:rPr lang="en-US" sz="2400" dirty="0" err="1">
                <a:solidFill>
                  <a:srgbClr val="7030A0"/>
                </a:solidFill>
                <a:latin typeface="Times New Roman" panose="02020603050405020304" pitchFamily="18" charset="0"/>
                <a:cs typeface="Times New Roman" panose="02020603050405020304" pitchFamily="18" charset="0"/>
              </a:rPr>
              <a:t>chuyển</a:t>
            </a:r>
            <a:r>
              <a:rPr lang="en-US" sz="2400" dirty="0">
                <a:solidFill>
                  <a:srgbClr val="7030A0"/>
                </a:solidFill>
                <a:latin typeface="Times New Roman" panose="02020603050405020304" pitchFamily="18" charset="0"/>
                <a:cs typeface="Times New Roman" panose="02020603050405020304" pitchFamily="18" charset="0"/>
              </a:rPr>
              <a:t> </a:t>
            </a:r>
            <a:r>
              <a:rPr lang="vi-VN" sz="2400" dirty="0">
                <a:solidFill>
                  <a:srgbClr val="7030A0"/>
                </a:solidFill>
                <a:latin typeface="Times New Roman" panose="02020603050405020304" pitchFamily="18" charset="0"/>
                <a:cs typeface="Times New Roman" panose="02020603050405020304" pitchFamily="18" charset="0"/>
              </a:rPr>
              <a:t>bằ</a:t>
            </a:r>
            <a:r>
              <a:rPr lang="en-US" sz="2400" dirty="0">
                <a:solidFill>
                  <a:srgbClr val="7030A0"/>
                </a:solidFill>
                <a:latin typeface="Times New Roman" panose="02020603050405020304" pitchFamily="18" charset="0"/>
                <a:cs typeface="Times New Roman" panose="02020603050405020304" pitchFamily="18" charset="0"/>
              </a:rPr>
              <a:t>ng </a:t>
            </a:r>
            <a:r>
              <a:rPr lang="vi-VN" sz="2400" dirty="0">
                <a:solidFill>
                  <a:srgbClr val="7030A0"/>
                </a:solidFill>
                <a:latin typeface="Times New Roman" panose="02020603050405020304" pitchFamily="18" charset="0"/>
                <a:cs typeface="Times New Roman" panose="02020603050405020304" pitchFamily="18" charset="0"/>
              </a:rPr>
              <a:t>vây, hô hấp bằng mang</a:t>
            </a:r>
            <a:r>
              <a:rPr lang="en-US" sz="2400" dirty="0">
                <a:solidFill>
                  <a:srgbClr val="7030A0"/>
                </a:solidFill>
                <a:latin typeface="Times New Roman" panose="02020603050405020304" pitchFamily="18" charset="0"/>
                <a:cs typeface="Times New Roman" panose="02020603050405020304" pitchFamily="18" charset="0"/>
              </a:rPr>
              <a:t>.</a:t>
            </a:r>
            <a:r>
              <a:rPr lang="vi-VN" sz="2400" u="sng" dirty="0">
                <a:solidFill>
                  <a:srgbClr val="7030A0"/>
                </a:solidFill>
                <a:latin typeface="Times New Roman" panose="02020603050405020304" pitchFamily="18" charset="0"/>
                <a:cs typeface="Times New Roman" panose="02020603050405020304" pitchFamily="18" charset="0"/>
              </a:rPr>
              <a:t> Vd</a:t>
            </a:r>
            <a:r>
              <a:rPr lang="vi-VN" sz="2400" dirty="0">
                <a:solidFill>
                  <a:srgbClr val="7030A0"/>
                </a:solidFill>
                <a:latin typeface="Times New Roman" panose="02020603050405020304" pitchFamily="18" charset="0"/>
                <a:cs typeface="Times New Roman" panose="02020603050405020304" pitchFamily="18" charset="0"/>
              </a:rPr>
              <a:t>: Cá chép, cá thu,...</a:t>
            </a:r>
            <a:endParaRPr lang="en-US" sz="2400" dirty="0">
              <a:solidFill>
                <a:srgbClr val="7030A0"/>
              </a:solidFill>
              <a:effectLst/>
              <a:latin typeface="Times New Roman" panose="02020603050405020304" pitchFamily="18" charset="0"/>
              <a:ea typeface="Liberation Mono"/>
              <a:cs typeface="Times New Roman" panose="02020603050405020304" pitchFamily="18" charset="0"/>
            </a:endParaRPr>
          </a:p>
        </p:txBody>
      </p:sp>
      <p:sp>
        <p:nvSpPr>
          <p:cNvPr id="12" name="TextBox 11">
            <a:extLst>
              <a:ext uri="{FF2B5EF4-FFF2-40B4-BE49-F238E27FC236}">
                <a16:creationId xmlns="" xmlns:a16="http://schemas.microsoft.com/office/drawing/2014/main" id="{479F73D8-0433-455F-9402-DCA6A484C6F4}"/>
              </a:ext>
            </a:extLst>
          </p:cNvPr>
          <p:cNvSpPr txBox="1"/>
          <p:nvPr/>
        </p:nvSpPr>
        <p:spPr>
          <a:xfrm>
            <a:off x="2409521" y="2908106"/>
            <a:ext cx="9503588" cy="830997"/>
          </a:xfrm>
          <a:prstGeom prst="rect">
            <a:avLst/>
          </a:prstGeom>
          <a:noFill/>
        </p:spPr>
        <p:txBody>
          <a:bodyPr wrap="square">
            <a:spAutoFit/>
          </a:bodyPr>
          <a:lstStyle/>
          <a:p>
            <a:r>
              <a:rPr lang="en-US" sz="2400" dirty="0" err="1">
                <a:solidFill>
                  <a:srgbClr val="7030A0"/>
                </a:solidFill>
                <a:latin typeface="Times New Roman" panose="02020603050405020304" pitchFamily="18" charset="0"/>
                <a:cs typeface="Times New Roman" panose="02020603050405020304" pitchFamily="18" charset="0"/>
              </a:rPr>
              <a:t>Là</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nhóm</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động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vật</a:t>
            </a:r>
            <a:r>
              <a:rPr lang="en-US" sz="2400" dirty="0">
                <a:solidFill>
                  <a:srgbClr val="7030A0"/>
                </a:solidFill>
                <a:latin typeface="Times New Roman" panose="02020603050405020304" pitchFamily="18" charset="0"/>
                <a:cs typeface="Times New Roman" panose="02020603050405020304" pitchFamily="18" charset="0"/>
              </a:rPr>
              <a:t> ở </a:t>
            </a:r>
            <a:r>
              <a:rPr lang="en-US" sz="2400" dirty="0" err="1">
                <a:solidFill>
                  <a:srgbClr val="7030A0"/>
                </a:solidFill>
                <a:latin typeface="Times New Roman" panose="02020603050405020304" pitchFamily="18" charset="0"/>
                <a:cs typeface="Times New Roman" panose="02020603050405020304" pitchFamily="18" charset="0"/>
              </a:rPr>
              <a:t>cạn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đầu</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tiên</a:t>
            </a:r>
            <a:r>
              <a:rPr lang="en-US" sz="2400" dirty="0">
                <a:solidFill>
                  <a:srgbClr val="7030A0"/>
                </a:solidFill>
                <a:latin typeface="Times New Roman" panose="02020603050405020304" pitchFamily="18" charset="0"/>
                <a:cs typeface="Times New Roman" panose="02020603050405020304" pitchFamily="18" charset="0"/>
              </a:rPr>
              <a:t>; da </a:t>
            </a:r>
            <a:r>
              <a:rPr lang="en-US" sz="2400" dirty="0" err="1">
                <a:solidFill>
                  <a:srgbClr val="7030A0"/>
                </a:solidFill>
                <a:latin typeface="Times New Roman" panose="02020603050405020304" pitchFamily="18" charset="0"/>
                <a:cs typeface="Times New Roman" panose="02020603050405020304" pitchFamily="18" charset="0"/>
              </a:rPr>
              <a:t>trần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và</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luôn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ẩm</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ướt</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chân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có</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màng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bơi</a:t>
            </a:r>
            <a:r>
              <a:rPr lang="en-US" sz="2400" dirty="0">
                <a:solidFill>
                  <a:srgbClr val="7030A0"/>
                </a:solidFill>
                <a:latin typeface="Times New Roman" panose="02020603050405020304" pitchFamily="18" charset="0"/>
                <a:cs typeface="Times New Roman" panose="02020603050405020304" pitchFamily="18" charset="0"/>
              </a:rPr>
              <a:t>; </a:t>
            </a:r>
            <a:r>
              <a:rPr lang="vi-VN" sz="2400" dirty="0">
                <a:solidFill>
                  <a:srgbClr val="7030A0"/>
                </a:solidFill>
                <a:latin typeface="Times New Roman" panose="02020603050405020304" pitchFamily="18" charset="0"/>
                <a:cs typeface="Times New Roman" panose="02020603050405020304" pitchFamily="18" charset="0"/>
              </a:rPr>
              <a:t>hô hấp bằng da và phổi. </a:t>
            </a:r>
            <a:r>
              <a:rPr lang="vi-VN" sz="2400" u="sng" dirty="0">
                <a:solidFill>
                  <a:srgbClr val="7030A0"/>
                </a:solidFill>
                <a:latin typeface="Times New Roman" panose="02020603050405020304" pitchFamily="18" charset="0"/>
                <a:cs typeface="Times New Roman" panose="02020603050405020304" pitchFamily="18" charset="0"/>
              </a:rPr>
              <a:t>Vd</a:t>
            </a:r>
            <a:r>
              <a:rPr lang="vi-VN" sz="2400" dirty="0">
                <a:solidFill>
                  <a:srgbClr val="7030A0"/>
                </a:solidFill>
                <a:latin typeface="Times New Roman" panose="02020603050405020304" pitchFamily="18" charset="0"/>
                <a:cs typeface="Times New Roman" panose="02020603050405020304" pitchFamily="18" charset="0"/>
              </a:rPr>
              <a:t>: Ếch, cá cóc, ...</a:t>
            </a:r>
            <a:endParaRPr lang="en-US" sz="2400" dirty="0">
              <a:solidFill>
                <a:srgbClr val="7030A0"/>
              </a:solidFill>
              <a:effectLst/>
              <a:latin typeface="Times New Roman" panose="02020603050405020304" pitchFamily="18" charset="0"/>
              <a:ea typeface="Liberation Mono"/>
              <a:cs typeface="Times New Roman" panose="02020603050405020304" pitchFamily="18" charset="0"/>
            </a:endParaRPr>
          </a:p>
        </p:txBody>
      </p:sp>
      <p:sp>
        <p:nvSpPr>
          <p:cNvPr id="14" name="TextBox 13">
            <a:extLst>
              <a:ext uri="{FF2B5EF4-FFF2-40B4-BE49-F238E27FC236}">
                <a16:creationId xmlns="" xmlns:a16="http://schemas.microsoft.com/office/drawing/2014/main" id="{405CE5C3-3D02-49A1-BC6D-5FE3458A8028}"/>
              </a:ext>
            </a:extLst>
          </p:cNvPr>
          <p:cNvSpPr txBox="1"/>
          <p:nvPr/>
        </p:nvSpPr>
        <p:spPr>
          <a:xfrm>
            <a:off x="2336533" y="3837097"/>
            <a:ext cx="9503587" cy="830997"/>
          </a:xfrm>
          <a:prstGeom prst="rect">
            <a:avLst/>
          </a:prstGeom>
          <a:noFill/>
        </p:spPr>
        <p:txBody>
          <a:bodyPr wrap="square">
            <a:spAutoFit/>
          </a:bodyPr>
          <a:lstStyle/>
          <a:p>
            <a:r>
              <a:rPr lang="en-US" sz="2400" dirty="0" err="1">
                <a:solidFill>
                  <a:srgbClr val="7030A0"/>
                </a:solidFill>
                <a:latin typeface="Times New Roman" panose="02020603050405020304" pitchFamily="18" charset="0"/>
                <a:cs typeface="Times New Roman" panose="02020603050405020304" pitchFamily="18" charset="0"/>
              </a:rPr>
              <a:t>Thích</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nghi</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với</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đời</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sống</a:t>
            </a:r>
            <a:r>
              <a:rPr lang="en-US" sz="2400" dirty="0">
                <a:solidFill>
                  <a:srgbClr val="7030A0"/>
                </a:solidFill>
                <a:latin typeface="Times New Roman" panose="02020603050405020304" pitchFamily="18" charset="0"/>
                <a:cs typeface="Times New Roman" panose="02020603050405020304" pitchFamily="18" charset="0"/>
              </a:rPr>
              <a:t> ở </a:t>
            </a:r>
            <a:r>
              <a:rPr lang="en-US" sz="2400" dirty="0" err="1">
                <a:solidFill>
                  <a:srgbClr val="7030A0"/>
                </a:solidFill>
                <a:latin typeface="Times New Roman" panose="02020603050405020304" pitchFamily="18" charset="0"/>
                <a:cs typeface="Times New Roman" panose="02020603050405020304" pitchFamily="18" charset="0"/>
              </a:rPr>
              <a:t>cạn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trừ</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một</a:t>
            </a:r>
            <a:r>
              <a:rPr lang="en-US" sz="2400" dirty="0">
                <a:solidFill>
                  <a:srgbClr val="7030A0"/>
                </a:solidFill>
                <a:latin typeface="Times New Roman" panose="02020603050405020304" pitchFamily="18" charset="0"/>
                <a:cs typeface="Times New Roman" panose="02020603050405020304" pitchFamily="18" charset="0"/>
              </a:rPr>
              <a:t> số </a:t>
            </a:r>
            <a:r>
              <a:rPr lang="en-US" sz="2400" dirty="0" err="1">
                <a:solidFill>
                  <a:srgbClr val="7030A0"/>
                </a:solidFill>
                <a:latin typeface="Times New Roman" panose="02020603050405020304" pitchFamily="18" charset="0"/>
                <a:cs typeface="Times New Roman" panose="02020603050405020304" pitchFamily="18" charset="0"/>
              </a:rPr>
              <a:t>loài</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như</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cá</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sấu</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rắn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nước</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rùa</a:t>
            </a:r>
            <a:r>
              <a:rPr lang="en-US" sz="2400" dirty="0">
                <a:solidFill>
                  <a:srgbClr val="7030A0"/>
                </a:solidFill>
                <a:latin typeface="Times New Roman" panose="02020603050405020304" pitchFamily="18" charset="0"/>
                <a:cs typeface="Times New Roman" panose="02020603050405020304" pitchFamily="18" charset="0"/>
              </a:rPr>
              <a:t>); da </a:t>
            </a:r>
            <a:r>
              <a:rPr lang="en-US" sz="2400" dirty="0" err="1">
                <a:solidFill>
                  <a:srgbClr val="7030A0"/>
                </a:solidFill>
                <a:latin typeface="Times New Roman" panose="02020603050405020304" pitchFamily="18" charset="0"/>
                <a:cs typeface="Times New Roman" panose="02020603050405020304" pitchFamily="18" charset="0"/>
              </a:rPr>
              <a:t>khô</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và</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có</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vảy</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sừng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bao</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bọc</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cơ</a:t>
            </a:r>
            <a:r>
              <a:rPr lang="en-US" sz="2400" dirty="0">
                <a:solidFill>
                  <a:srgbClr val="7030A0"/>
                </a:solidFill>
                <a:latin typeface="Times New Roman" panose="02020603050405020304" pitchFamily="18" charset="0"/>
                <a:cs typeface="Times New Roman" panose="02020603050405020304" pitchFamily="18" charset="0"/>
              </a:rPr>
              <a:t> </a:t>
            </a:r>
            <a:r>
              <a:rPr lang="vi-VN" sz="2400" dirty="0">
                <a:solidFill>
                  <a:srgbClr val="7030A0"/>
                </a:solidFill>
                <a:latin typeface="Times New Roman" panose="02020603050405020304" pitchFamily="18" charset="0"/>
                <a:cs typeface="Times New Roman" panose="02020603050405020304" pitchFamily="18" charset="0"/>
              </a:rPr>
              <a:t>thể, hô hấp bằng phổi. </a:t>
            </a:r>
            <a:r>
              <a:rPr lang="vi-VN" sz="2400" u="sng" dirty="0">
                <a:solidFill>
                  <a:srgbClr val="7030A0"/>
                </a:solidFill>
                <a:latin typeface="Times New Roman" panose="02020603050405020304" pitchFamily="18" charset="0"/>
                <a:cs typeface="Times New Roman" panose="02020603050405020304" pitchFamily="18" charset="0"/>
              </a:rPr>
              <a:t>Vd</a:t>
            </a:r>
            <a:r>
              <a:rPr lang="vi-VN" sz="2400" dirty="0">
                <a:solidFill>
                  <a:srgbClr val="7030A0"/>
                </a:solidFill>
                <a:latin typeface="Times New Roman" panose="02020603050405020304" pitchFamily="18" charset="0"/>
                <a:cs typeface="Times New Roman" panose="02020603050405020304" pitchFamily="18" charset="0"/>
              </a:rPr>
              <a:t>: Thằn lằn, rắn, ...</a:t>
            </a:r>
            <a:endParaRPr lang="en-US" sz="2400" dirty="0">
              <a:solidFill>
                <a:srgbClr val="7030A0"/>
              </a:solidFill>
              <a:effectLst/>
              <a:latin typeface="Times New Roman" panose="02020603050405020304" pitchFamily="18" charset="0"/>
              <a:ea typeface="Liberation Mono"/>
              <a:cs typeface="Times New Roman" panose="02020603050405020304" pitchFamily="18" charset="0"/>
            </a:endParaRPr>
          </a:p>
        </p:txBody>
      </p:sp>
      <p:sp>
        <p:nvSpPr>
          <p:cNvPr id="16" name="TextBox 15">
            <a:extLst>
              <a:ext uri="{FF2B5EF4-FFF2-40B4-BE49-F238E27FC236}">
                <a16:creationId xmlns="" xmlns:a16="http://schemas.microsoft.com/office/drawing/2014/main" id="{9C5B5B82-8216-47F0-93DD-957E88FDF025}"/>
              </a:ext>
            </a:extLst>
          </p:cNvPr>
          <p:cNvSpPr txBox="1"/>
          <p:nvPr/>
        </p:nvSpPr>
        <p:spPr>
          <a:xfrm>
            <a:off x="2336533" y="4873534"/>
            <a:ext cx="9762422" cy="1200329"/>
          </a:xfrm>
          <a:prstGeom prst="rect">
            <a:avLst/>
          </a:prstGeom>
          <a:noFill/>
        </p:spPr>
        <p:txBody>
          <a:bodyPr wrap="square">
            <a:spAutoFit/>
          </a:bodyPr>
          <a:lstStyle/>
          <a:p>
            <a:pPr marL="0" marR="0">
              <a:spcBef>
                <a:spcPts val="0"/>
              </a:spcBef>
              <a:spcAft>
                <a:spcPts val="0"/>
              </a:spcAft>
            </a:pPr>
            <a:r>
              <a:rPr lang="en-US" sz="2400" dirty="0" err="1">
                <a:solidFill>
                  <a:srgbClr val="7030A0"/>
                </a:solidFill>
                <a:effectLst/>
                <a:latin typeface="Times New Roman" panose="02020603050405020304" pitchFamily="18" charset="0"/>
                <a:cs typeface="Times New Roman" panose="02020603050405020304" pitchFamily="18" charset="0"/>
              </a:rPr>
              <a:t>Là</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nhóm</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động</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vật</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mình</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có</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lông</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vũ</a:t>
            </a:r>
            <a:r>
              <a:rPr lang="en-US" sz="2400" dirty="0">
                <a:solidFill>
                  <a:srgbClr val="7030A0"/>
                </a:solidFill>
                <a:effectLst/>
                <a:latin typeface="Times New Roman" panose="02020603050405020304" pitchFamily="18" charset="0"/>
                <a:cs typeface="Times New Roman" panose="02020603050405020304" pitchFamily="18" charset="0"/>
              </a:rPr>
              <a:t> bao </a:t>
            </a:r>
            <a:r>
              <a:rPr lang="en-US" sz="2400" dirty="0" err="1">
                <a:solidFill>
                  <a:srgbClr val="7030A0"/>
                </a:solidFill>
                <a:effectLst/>
                <a:latin typeface="Times New Roman" panose="02020603050405020304" pitchFamily="18" charset="0"/>
                <a:cs typeface="Times New Roman" panose="02020603050405020304" pitchFamily="18" charset="0"/>
              </a:rPr>
              <a:t>phủ</a:t>
            </a:r>
            <a:r>
              <a:rPr lang="en-US" sz="2400" dirty="0">
                <a:solidFill>
                  <a:srgbClr val="7030A0"/>
                </a:solidFill>
                <a:effectLst/>
                <a:latin typeface="Times New Roman" panose="02020603050405020304" pitchFamily="18" charset="0"/>
                <a:cs typeface="Times New Roman" panose="02020603050405020304" pitchFamily="18" charset="0"/>
              </a:rPr>
              <a:t>, </a:t>
            </a:r>
            <a:r>
              <a:rPr lang="vi-VN" sz="2400" dirty="0" smtClean="0">
                <a:solidFill>
                  <a:srgbClr val="7030A0"/>
                </a:solidFill>
                <a:effectLst/>
                <a:latin typeface="Times New Roman" panose="02020603050405020304" pitchFamily="18" charset="0"/>
                <a:cs typeface="Times New Roman" panose="02020603050405020304" pitchFamily="18" charset="0"/>
              </a:rPr>
              <a:t>chi</a:t>
            </a:r>
            <a:r>
              <a:rPr lang="en-US" sz="2400" dirty="0" smtClean="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trước</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biến</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đổi</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thành</a:t>
            </a:r>
            <a:r>
              <a:rPr lang="en-US" sz="2400" dirty="0">
                <a:solidFill>
                  <a:srgbClr val="7030A0"/>
                </a:solidFill>
                <a:effectLst/>
                <a:latin typeface="Times New Roman" panose="02020603050405020304" pitchFamily="18" charset="0"/>
                <a:cs typeface="Times New Roman" panose="02020603050405020304" pitchFamily="18" charset="0"/>
              </a:rPr>
              <a:t> </a:t>
            </a:r>
            <a:r>
              <a:rPr lang="vi-VN" sz="2400" dirty="0" smtClean="0">
                <a:solidFill>
                  <a:srgbClr val="7030A0"/>
                </a:solidFill>
                <a:effectLst/>
                <a:latin typeface="Times New Roman" panose="02020603050405020304" pitchFamily="18" charset="0"/>
                <a:cs typeface="Times New Roman" panose="02020603050405020304" pitchFamily="18" charset="0"/>
              </a:rPr>
              <a:t>cánh,</a:t>
            </a:r>
            <a:r>
              <a:rPr lang="en-US" sz="2400" dirty="0" smtClean="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có</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mỏ</a:t>
            </a:r>
            <a:r>
              <a:rPr lang="en-US" sz="2400" dirty="0">
                <a:solidFill>
                  <a:srgbClr val="7030A0"/>
                </a:solidFill>
                <a:effectLst/>
                <a:latin typeface="Times New Roman" panose="02020603050405020304" pitchFamily="18" charset="0"/>
                <a:cs typeface="Times New Roman" panose="02020603050405020304" pitchFamily="18" charset="0"/>
              </a:rPr>
              <a:t> </a:t>
            </a:r>
            <a:r>
              <a:rPr lang="vi-VN" sz="2400" dirty="0" smtClean="0">
                <a:solidFill>
                  <a:srgbClr val="7030A0"/>
                </a:solidFill>
                <a:effectLst/>
                <a:latin typeface="Times New Roman" panose="02020603050405020304" pitchFamily="18" charset="0"/>
                <a:cs typeface="Times New Roman" panose="02020603050405020304" pitchFamily="18" charset="0"/>
              </a:rPr>
              <a:t>sừng,</a:t>
            </a:r>
            <a:r>
              <a:rPr lang="en-US" sz="2400" dirty="0" smtClean="0">
                <a:solidFill>
                  <a:srgbClr val="7030A0"/>
                </a:solidFill>
                <a:effectLst/>
                <a:latin typeface="Times New Roman" panose="02020603050405020304" pitchFamily="18" charset="0"/>
                <a:cs typeface="Times New Roman" panose="02020603050405020304" pitchFamily="18" charset="0"/>
              </a:rPr>
              <a:t> </a:t>
            </a:r>
            <a:r>
              <a:rPr lang="vi-VN" sz="2400" dirty="0" smtClean="0">
                <a:solidFill>
                  <a:srgbClr val="7030A0"/>
                </a:solidFill>
                <a:effectLst/>
                <a:latin typeface="Times New Roman" panose="02020603050405020304" pitchFamily="18" charset="0"/>
                <a:cs typeface="Times New Roman" panose="02020603050405020304" pitchFamily="18" charset="0"/>
              </a:rPr>
              <a:t>hô hấp bằng phổi và có hệ thống túi khí. </a:t>
            </a:r>
            <a:r>
              <a:rPr lang="vi-VN" sz="2400" u="sng" dirty="0" smtClean="0">
                <a:solidFill>
                  <a:srgbClr val="7030A0"/>
                </a:solidFill>
                <a:effectLst/>
                <a:latin typeface="Times New Roman" panose="02020603050405020304" pitchFamily="18" charset="0"/>
                <a:cs typeface="Times New Roman" panose="02020603050405020304" pitchFamily="18" charset="0"/>
              </a:rPr>
              <a:t>Vd:</a:t>
            </a:r>
            <a:r>
              <a:rPr lang="vi-VN" sz="2400" dirty="0" smtClean="0">
                <a:solidFill>
                  <a:srgbClr val="7030A0"/>
                </a:solidFill>
                <a:effectLst/>
                <a:latin typeface="Times New Roman" panose="02020603050405020304" pitchFamily="18" charset="0"/>
                <a:cs typeface="Times New Roman" panose="02020603050405020304" pitchFamily="18" charset="0"/>
              </a:rPr>
              <a:t> Bồ câu, chim cánh cụt, gà,...</a:t>
            </a:r>
            <a:endParaRPr lang="en-US" sz="2400" dirty="0">
              <a:solidFill>
                <a:srgbClr val="7030A0"/>
              </a:solidFill>
              <a:effectLst/>
              <a:latin typeface="Times New Roman" panose="02020603050405020304" pitchFamily="18" charset="0"/>
              <a:ea typeface="Liberation Mono"/>
              <a:cs typeface="Times New Roman" panose="02020603050405020304" pitchFamily="18" charset="0"/>
            </a:endParaRPr>
          </a:p>
        </p:txBody>
      </p:sp>
    </p:spTree>
    <p:extLst>
      <p:ext uri="{BB962C8B-B14F-4D97-AF65-F5344CB8AC3E}">
        <p14:creationId xmlns:p14="http://schemas.microsoft.com/office/powerpoint/2010/main" val="147279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6" descr="te giacccc"/>
          <p:cNvPicPr>
            <a:picLocks noChangeAspect="1" noChangeArrowheads="1"/>
          </p:cNvPicPr>
          <p:nvPr/>
        </p:nvPicPr>
        <p:blipFill>
          <a:blip r:embed="rId2" cstate="print"/>
          <a:srcRect/>
          <a:stretch>
            <a:fillRect/>
          </a:stretch>
        </p:blipFill>
        <p:spPr bwMode="auto">
          <a:xfrm>
            <a:off x="74022" y="77788"/>
            <a:ext cx="4419600" cy="3198812"/>
          </a:xfrm>
          <a:prstGeom prst="rect">
            <a:avLst/>
          </a:prstGeom>
          <a:noFill/>
          <a:ln w="9525">
            <a:noFill/>
            <a:miter lim="800000"/>
            <a:headEnd/>
            <a:tailEnd/>
          </a:ln>
        </p:spPr>
      </p:pic>
      <p:pic>
        <p:nvPicPr>
          <p:cNvPr id="5" name="Picture 7" descr="ngua"/>
          <p:cNvPicPr>
            <a:picLocks noChangeAspect="1" noChangeArrowheads="1"/>
          </p:cNvPicPr>
          <p:nvPr/>
        </p:nvPicPr>
        <p:blipFill>
          <a:blip r:embed="rId3" cstate="print"/>
          <a:srcRect/>
          <a:stretch>
            <a:fillRect/>
          </a:stretch>
        </p:blipFill>
        <p:spPr bwMode="auto">
          <a:xfrm>
            <a:off x="4493622" y="76200"/>
            <a:ext cx="4724400" cy="3200400"/>
          </a:xfrm>
          <a:prstGeom prst="rect">
            <a:avLst/>
          </a:prstGeom>
          <a:noFill/>
          <a:ln w="9525">
            <a:noFill/>
            <a:miter lim="800000"/>
            <a:headEnd/>
            <a:tailEnd/>
          </a:ln>
        </p:spPr>
      </p:pic>
      <p:pic>
        <p:nvPicPr>
          <p:cNvPr id="6" name="Picture 6" descr="Ngua van "/>
          <p:cNvPicPr>
            <a:picLocks noGrp="1" noChangeAspect="1" noChangeArrowheads="1"/>
          </p:cNvPicPr>
          <p:nvPr>
            <p:ph idx="1"/>
          </p:nvPr>
        </p:nvPicPr>
        <p:blipFill>
          <a:blip r:embed="rId4" cstate="print"/>
          <a:srcRect/>
          <a:stretch>
            <a:fillRect/>
          </a:stretch>
        </p:blipFill>
        <p:spPr>
          <a:xfrm>
            <a:off x="48622" y="3276600"/>
            <a:ext cx="4445000" cy="3200400"/>
          </a:xfrm>
          <a:prstGeom prst="rect">
            <a:avLst/>
          </a:prstGeom>
          <a:noFill/>
        </p:spPr>
      </p:pic>
      <p:pic>
        <p:nvPicPr>
          <p:cNvPr id="7" name="Picture 6" descr="Zeedonk_800"/>
          <p:cNvPicPr>
            <a:picLocks noChangeAspect="1" noChangeArrowheads="1"/>
          </p:cNvPicPr>
          <p:nvPr/>
        </p:nvPicPr>
        <p:blipFill>
          <a:blip r:embed="rId5" cstate="print"/>
          <a:srcRect/>
          <a:stretch>
            <a:fillRect/>
          </a:stretch>
        </p:blipFill>
        <p:spPr bwMode="auto">
          <a:xfrm>
            <a:off x="4493622" y="3276600"/>
            <a:ext cx="4724400" cy="3200400"/>
          </a:xfrm>
          <a:prstGeom prst="rect">
            <a:avLst/>
          </a:prstGeom>
          <a:noFill/>
          <a:ln w="9525">
            <a:noFill/>
            <a:miter lim="800000"/>
            <a:headEnd/>
            <a:tailEnd/>
          </a:ln>
        </p:spPr>
      </p:pic>
      <p:sp>
        <p:nvSpPr>
          <p:cNvPr id="2" name="TextBox 1"/>
          <p:cNvSpPr txBox="1"/>
          <p:nvPr/>
        </p:nvSpPr>
        <p:spPr>
          <a:xfrm>
            <a:off x="9410926" y="1227313"/>
            <a:ext cx="2242459" cy="1323439"/>
          </a:xfrm>
          <a:prstGeom prst="rect">
            <a:avLst/>
          </a:prstGeom>
          <a:solidFill>
            <a:srgbClr val="FFFF00"/>
          </a:solidFill>
          <a:ln w="38100">
            <a:solidFill>
              <a:schemeClr val="tx1"/>
            </a:solidFill>
          </a:ln>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NHÓM THÚ</a:t>
            </a:r>
          </a:p>
        </p:txBody>
      </p:sp>
    </p:spTree>
    <p:extLst>
      <p:ext uri="{BB962C8B-B14F-4D97-AF65-F5344CB8AC3E}">
        <p14:creationId xmlns:p14="http://schemas.microsoft.com/office/powerpoint/2010/main" val="225689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par>
                                <p:cTn id="11" presetID="21"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par>
                                <p:cTn id="14" presetID="21" presetClass="entr" presetSubtype="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6237" y="147687"/>
            <a:ext cx="3724984" cy="936396"/>
          </a:xfrm>
        </p:spPr>
        <p:txBody>
          <a:bodyPr/>
          <a:lstStyle/>
          <a:p>
            <a:pPr algn="ctr"/>
            <a:r>
              <a:rPr lang="vi-VN" b="1" dirty="0" smtClean="0">
                <a:solidFill>
                  <a:srgbClr val="FF0000"/>
                </a:solidFill>
                <a:latin typeface="Times New Roman" pitchFamily="18" charset="0"/>
                <a:cs typeface="Times New Roman" pitchFamily="18" charset="0"/>
              </a:rPr>
              <a:t>* </a:t>
            </a:r>
            <a:r>
              <a:rPr lang="en-US" b="1" dirty="0" smtClean="0">
                <a:solidFill>
                  <a:srgbClr val="FF0000"/>
                </a:solidFill>
                <a:latin typeface="Times New Roman" pitchFamily="18" charset="0"/>
                <a:cs typeface="Times New Roman" pitchFamily="18" charset="0"/>
              </a:rPr>
              <a:t>NHÓM </a:t>
            </a:r>
            <a:r>
              <a:rPr lang="en-US" b="1" dirty="0">
                <a:solidFill>
                  <a:srgbClr val="FF0000"/>
                </a:solidFill>
                <a:latin typeface="Times New Roman" pitchFamily="18" charset="0"/>
                <a:cs typeface="Times New Roman" pitchFamily="18" charset="0"/>
              </a:rPr>
              <a:t>THÚ</a:t>
            </a:r>
            <a:endParaRPr lang="vi-VN" dirty="0"/>
          </a:p>
        </p:txBody>
      </p:sp>
      <p:sp>
        <p:nvSpPr>
          <p:cNvPr id="3" name="Content Placeholder 2"/>
          <p:cNvSpPr>
            <a:spLocks noGrp="1"/>
          </p:cNvSpPr>
          <p:nvPr>
            <p:ph idx="1"/>
          </p:nvPr>
        </p:nvSpPr>
        <p:spPr>
          <a:xfrm>
            <a:off x="287765" y="1084083"/>
            <a:ext cx="11136429" cy="2892674"/>
          </a:xfrm>
        </p:spPr>
        <p:txBody>
          <a:bodyPr>
            <a:noAutofit/>
          </a:bodyPr>
          <a:lstStyle/>
          <a:p>
            <a:pPr>
              <a:buFontTx/>
              <a:buChar char="-"/>
            </a:pPr>
            <a:r>
              <a:rPr lang="vi-VN" sz="3600" b="1" dirty="0" smtClean="0">
                <a:latin typeface="Times New Roman" pitchFamily="18" charset="0"/>
                <a:cs typeface="Times New Roman" pitchFamily="18" charset="0"/>
              </a:rPr>
              <a:t>Là nhóm động vật có t</a:t>
            </a:r>
            <a:r>
              <a:rPr lang="en-US" sz="3600" b="1" dirty="0" smtClean="0">
                <a:latin typeface="Times New Roman" pitchFamily="18" charset="0"/>
                <a:cs typeface="Times New Roman" pitchFamily="18" charset="0"/>
              </a:rPr>
              <a:t>ổ </a:t>
            </a:r>
            <a:r>
              <a:rPr lang="en-US" sz="3600" b="1" dirty="0" err="1">
                <a:latin typeface="Times New Roman" pitchFamily="18" charset="0"/>
                <a:cs typeface="Times New Roman" pitchFamily="18" charset="0"/>
              </a:rPr>
              <a:t>chức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cấu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tạo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cơ</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thể</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cao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nhất</a:t>
            </a:r>
            <a:endParaRPr lang="en-US" sz="3600" b="1" dirty="0">
              <a:latin typeface="Times New Roman" pitchFamily="18" charset="0"/>
              <a:cs typeface="Times New Roman" pitchFamily="18" charset="0"/>
            </a:endParaRPr>
          </a:p>
          <a:p>
            <a:pPr>
              <a:buFontTx/>
              <a:buChar char="-"/>
            </a:pPr>
            <a:r>
              <a:rPr lang="en-US" sz="3600" b="1" dirty="0" smtClean="0">
                <a:latin typeface="Times New Roman" pitchFamily="18" charset="0"/>
                <a:cs typeface="Times New Roman" pitchFamily="18" charset="0"/>
              </a:rPr>
              <a:t>C</a:t>
            </a:r>
            <a:r>
              <a:rPr lang="vi-VN" sz="3600" b="1" dirty="0" smtClean="0">
                <a:latin typeface="Times New Roman" pitchFamily="18" charset="0"/>
                <a:cs typeface="Times New Roman" pitchFamily="18" charset="0"/>
              </a:rPr>
              <a:t>ơ thể c</a:t>
            </a:r>
            <a:r>
              <a:rPr lang="en-US" sz="3600" b="1" dirty="0" smtClean="0">
                <a:latin typeface="Times New Roman" pitchFamily="18" charset="0"/>
                <a:cs typeface="Times New Roman" pitchFamily="18" charset="0"/>
              </a:rPr>
              <a:t>ó </a:t>
            </a:r>
            <a:r>
              <a:rPr lang="en-US" sz="3600" b="1" dirty="0" err="1">
                <a:latin typeface="Times New Roman" pitchFamily="18" charset="0"/>
                <a:cs typeface="Times New Roman" pitchFamily="18" charset="0"/>
              </a:rPr>
              <a:t>lông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mao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bao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phủ</a:t>
            </a:r>
            <a:endParaRPr lang="en-US" sz="3600" b="1" dirty="0">
              <a:latin typeface="Times New Roman" pitchFamily="18" charset="0"/>
              <a:cs typeface="Times New Roman" pitchFamily="18" charset="0"/>
            </a:endParaRPr>
          </a:p>
          <a:p>
            <a:pPr>
              <a:buFontTx/>
              <a:buChar char="-"/>
            </a:pPr>
            <a:r>
              <a:rPr lang="en-US" sz="3600" b="1" dirty="0" err="1">
                <a:latin typeface="Times New Roman" pitchFamily="18" charset="0"/>
                <a:cs typeface="Times New Roman" pitchFamily="18" charset="0"/>
              </a:rPr>
              <a:t>Răng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phân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hóa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thành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răng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cửa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răng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nanh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răng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hàm</a:t>
            </a:r>
            <a:r>
              <a:rPr lang="en-US" sz="3600" b="1" dirty="0">
                <a:latin typeface="Times New Roman" pitchFamily="18" charset="0"/>
                <a:cs typeface="Times New Roman" pitchFamily="18" charset="0"/>
              </a:rPr>
              <a:t>.</a:t>
            </a:r>
          </a:p>
          <a:p>
            <a:pPr>
              <a:buFontTx/>
              <a:buChar char="-"/>
            </a:pPr>
            <a:r>
              <a:rPr lang="en-US" sz="3600" b="1" dirty="0" err="1" smtClean="0">
                <a:latin typeface="Times New Roman" pitchFamily="18" charset="0"/>
                <a:cs typeface="Times New Roman" pitchFamily="18" charset="0"/>
              </a:rPr>
              <a:t>Phần</a:t>
            </a:r>
            <a:r>
              <a:rPr lang="en-US" sz="3600" b="1" dirty="0" smtClean="0">
                <a:latin typeface="Times New Roman" pitchFamily="18" charset="0"/>
                <a:cs typeface="Times New Roman" pitchFamily="18" charset="0"/>
              </a:rPr>
              <a:t> </a:t>
            </a:r>
            <a:r>
              <a:rPr lang="en-US" sz="3600" b="1" dirty="0" err="1">
                <a:latin typeface="Times New Roman" pitchFamily="18" charset="0"/>
                <a:cs typeface="Times New Roman" pitchFamily="18" charset="0"/>
              </a:rPr>
              <a:t>lớn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thú</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đẻ</a:t>
            </a:r>
            <a:r>
              <a:rPr lang="en-US" sz="3600" b="1" dirty="0">
                <a:latin typeface="Times New Roman" pitchFamily="18" charset="0"/>
                <a:cs typeface="Times New Roman" pitchFamily="18" charset="0"/>
              </a:rPr>
              <a:t> con </a:t>
            </a:r>
            <a:r>
              <a:rPr lang="en-US" sz="3600" b="1" dirty="0" err="1">
                <a:latin typeface="Times New Roman" pitchFamily="18" charset="0"/>
                <a:cs typeface="Times New Roman" pitchFamily="18" charset="0"/>
              </a:rPr>
              <a:t>và</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nuôi</a:t>
            </a:r>
            <a:r>
              <a:rPr lang="en-US" sz="3600" b="1" dirty="0">
                <a:latin typeface="Times New Roman" pitchFamily="18" charset="0"/>
                <a:cs typeface="Times New Roman" pitchFamily="18" charset="0"/>
              </a:rPr>
              <a:t> con </a:t>
            </a:r>
            <a:r>
              <a:rPr lang="en-US" sz="3600" b="1" dirty="0" err="1">
                <a:latin typeface="Times New Roman" pitchFamily="18" charset="0"/>
                <a:cs typeface="Times New Roman" pitchFamily="18" charset="0"/>
              </a:rPr>
              <a:t>bằng</a:t>
            </a:r>
            <a:r>
              <a:rPr lang="en-US" sz="3600" b="1" dirty="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sữa</a:t>
            </a:r>
            <a:r>
              <a:rPr lang="vi-VN" sz="3600" b="1" dirty="0" smtClean="0">
                <a:latin typeface="Times New Roman" pitchFamily="18" charset="0"/>
                <a:cs typeface="Times New Roman" pitchFamily="18" charset="0"/>
              </a:rPr>
              <a:t> mẹ</a:t>
            </a:r>
          </a:p>
          <a:p>
            <a:pPr>
              <a:buFontTx/>
              <a:buChar char="-"/>
            </a:pPr>
            <a:r>
              <a:rPr lang="vi-VN" sz="3600" b="1" dirty="0" smtClean="0">
                <a:latin typeface="Times New Roman" pitchFamily="18" charset="0"/>
                <a:cs typeface="Times New Roman" pitchFamily="18" charset="0"/>
              </a:rPr>
              <a:t>Sống đa dạng các loại môi trường khác nhau</a:t>
            </a:r>
          </a:p>
          <a:p>
            <a:pPr>
              <a:buFontTx/>
              <a:buChar char="-"/>
            </a:pPr>
            <a:r>
              <a:rPr lang="vi-VN" sz="3600" b="1" dirty="0" smtClean="0">
                <a:latin typeface="Times New Roman" pitchFamily="18" charset="0"/>
                <a:cs typeface="Times New Roman" pitchFamily="18" charset="0"/>
              </a:rPr>
              <a:t>Đại diện: Ngựa, thỏ, chuột, mèo, khỉ,..</a:t>
            </a:r>
            <a:endParaRPr lang="vi-VN"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680887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1000"/>
                                        <p:tgtEl>
                                          <p:spTgt spid="3">
                                            <p:txEl>
                                              <p:pRg st="4" end="4"/>
                                            </p:txEl>
                                          </p:spTgt>
                                        </p:tgtEl>
                                      </p:cBhvr>
                                    </p:animEffect>
                                    <p:anim calcmode="lin" valueType="num">
                                      <p:cBhvr>
                                        <p:cTn id="4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9429192" cy="1320800"/>
          </a:xfrm>
        </p:spPr>
        <p:txBody>
          <a:bodyPr>
            <a:normAutofit fontScale="90000"/>
          </a:bodyPr>
          <a:lstStyle/>
          <a:p>
            <a:r>
              <a:rPr lang="en-US" sz="3600" b="1" dirty="0">
                <a:latin typeface="Times New Roman" pitchFamily="18" charset="0"/>
                <a:cs typeface="Times New Roman" pitchFamily="18" charset="0"/>
              </a:rPr>
              <a:t>5. </a:t>
            </a:r>
            <a:r>
              <a:rPr lang="en-US" sz="3600" b="1" dirty="0" err="1">
                <a:latin typeface="Times New Roman" pitchFamily="18" charset="0"/>
                <a:cs typeface="Times New Roman" pitchFamily="18" charset="0"/>
              </a:rPr>
              <a:t>Quan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sát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hình</a:t>
            </a:r>
            <a:r>
              <a:rPr lang="en-US" sz="3600" b="1" dirty="0">
                <a:latin typeface="Times New Roman" pitchFamily="18" charset="0"/>
                <a:cs typeface="Times New Roman" pitchFamily="18" charset="0"/>
              </a:rPr>
              <a:t> 31.3 </a:t>
            </a:r>
            <a:r>
              <a:rPr lang="en-US" sz="3600" b="1" dirty="0" err="1">
                <a:latin typeface="Times New Roman" pitchFamily="18" charset="0"/>
                <a:cs typeface="Times New Roman" pitchFamily="18" charset="0"/>
              </a:rPr>
              <a:t>hãy</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kể</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tên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các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nhóm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động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vật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có</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xương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sống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Xác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định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đặc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điểm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của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mỗi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nhóm</a:t>
            </a:r>
            <a:r>
              <a:rPr lang="en-US" sz="3600" b="1" dirty="0">
                <a:latin typeface="Times New Roman" pitchFamily="18" charset="0"/>
                <a:cs typeface="Times New Roman" pitchFamily="18" charset="0"/>
              </a:rPr>
              <a:t>.</a:t>
            </a:r>
            <a:endParaRPr lang="vi-VN" sz="36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lnSpcReduction="10000"/>
          </a:bodyPr>
          <a:lstStyle/>
          <a:p>
            <a:pPr marL="457200" lvl="1" indent="0">
              <a:buNone/>
            </a:pPr>
            <a:r>
              <a:rPr lang="en-US" sz="3600" b="1" dirty="0" err="1">
                <a:solidFill>
                  <a:srgbClr val="9933FF"/>
                </a:solidFill>
                <a:latin typeface="Times New Roman" pitchFamily="18" charset="0"/>
                <a:cs typeface="Times New Roman" pitchFamily="18" charset="0"/>
              </a:rPr>
              <a:t>Các</a:t>
            </a:r>
            <a:r>
              <a:rPr lang="en-US" sz="3600" b="1" dirty="0">
                <a:solidFill>
                  <a:srgbClr val="9933FF"/>
                </a:solidFill>
                <a:latin typeface="Times New Roman" pitchFamily="18" charset="0"/>
                <a:cs typeface="Times New Roman" pitchFamily="18" charset="0"/>
              </a:rPr>
              <a:t> </a:t>
            </a:r>
            <a:r>
              <a:rPr lang="en-US" sz="3600" b="1" dirty="0" err="1">
                <a:solidFill>
                  <a:srgbClr val="9933FF"/>
                </a:solidFill>
                <a:latin typeface="Times New Roman" pitchFamily="18" charset="0"/>
                <a:cs typeface="Times New Roman" pitchFamily="18" charset="0"/>
              </a:rPr>
              <a:t>nhóm</a:t>
            </a:r>
            <a:r>
              <a:rPr lang="en-US" sz="3600" b="1" dirty="0">
                <a:solidFill>
                  <a:srgbClr val="9933FF"/>
                </a:solidFill>
                <a:latin typeface="Times New Roman" pitchFamily="18" charset="0"/>
                <a:cs typeface="Times New Roman" pitchFamily="18" charset="0"/>
              </a:rPr>
              <a:t> </a:t>
            </a:r>
            <a:r>
              <a:rPr lang="en-US" sz="3600" b="1" dirty="0" err="1">
                <a:solidFill>
                  <a:srgbClr val="9933FF"/>
                </a:solidFill>
                <a:latin typeface="Times New Roman" pitchFamily="18" charset="0"/>
                <a:cs typeface="Times New Roman" pitchFamily="18" charset="0"/>
              </a:rPr>
              <a:t>động</a:t>
            </a:r>
            <a:r>
              <a:rPr lang="en-US" sz="3600" b="1" dirty="0">
                <a:solidFill>
                  <a:srgbClr val="9933FF"/>
                </a:solidFill>
                <a:latin typeface="Times New Roman" pitchFamily="18" charset="0"/>
                <a:cs typeface="Times New Roman" pitchFamily="18" charset="0"/>
              </a:rPr>
              <a:t> </a:t>
            </a:r>
            <a:r>
              <a:rPr lang="en-US" sz="3600" b="1" dirty="0" err="1">
                <a:solidFill>
                  <a:srgbClr val="9933FF"/>
                </a:solidFill>
                <a:latin typeface="Times New Roman" pitchFamily="18" charset="0"/>
                <a:cs typeface="Times New Roman" pitchFamily="18" charset="0"/>
              </a:rPr>
              <a:t>vật</a:t>
            </a:r>
            <a:r>
              <a:rPr lang="en-US" sz="3600" b="1" dirty="0">
                <a:solidFill>
                  <a:srgbClr val="9933FF"/>
                </a:solidFill>
                <a:latin typeface="Times New Roman" pitchFamily="18" charset="0"/>
                <a:cs typeface="Times New Roman" pitchFamily="18" charset="0"/>
              </a:rPr>
              <a:t> </a:t>
            </a:r>
            <a:r>
              <a:rPr lang="en-US" sz="3600" b="1" dirty="0" err="1">
                <a:solidFill>
                  <a:srgbClr val="9933FF"/>
                </a:solidFill>
                <a:latin typeface="Times New Roman" pitchFamily="18" charset="0"/>
                <a:cs typeface="Times New Roman" pitchFamily="18" charset="0"/>
              </a:rPr>
              <a:t>có</a:t>
            </a:r>
            <a:r>
              <a:rPr lang="en-US" sz="3600" b="1" dirty="0">
                <a:solidFill>
                  <a:srgbClr val="9933FF"/>
                </a:solidFill>
                <a:latin typeface="Times New Roman" pitchFamily="18" charset="0"/>
                <a:cs typeface="Times New Roman" pitchFamily="18" charset="0"/>
              </a:rPr>
              <a:t> </a:t>
            </a:r>
            <a:r>
              <a:rPr lang="en-US" sz="3600" b="1" dirty="0" err="1">
                <a:solidFill>
                  <a:srgbClr val="9933FF"/>
                </a:solidFill>
                <a:latin typeface="Times New Roman" pitchFamily="18" charset="0"/>
                <a:cs typeface="Times New Roman" pitchFamily="18" charset="0"/>
              </a:rPr>
              <a:t>xương</a:t>
            </a:r>
            <a:r>
              <a:rPr lang="en-US" sz="3600" b="1" dirty="0">
                <a:solidFill>
                  <a:srgbClr val="9933FF"/>
                </a:solidFill>
                <a:latin typeface="Times New Roman" pitchFamily="18" charset="0"/>
                <a:cs typeface="Times New Roman" pitchFamily="18" charset="0"/>
              </a:rPr>
              <a:t> </a:t>
            </a:r>
            <a:r>
              <a:rPr lang="en-US" sz="3600" b="1" dirty="0" err="1">
                <a:solidFill>
                  <a:srgbClr val="9933FF"/>
                </a:solidFill>
                <a:latin typeface="Times New Roman" pitchFamily="18" charset="0"/>
                <a:cs typeface="Times New Roman" pitchFamily="18" charset="0"/>
              </a:rPr>
              <a:t>sống</a:t>
            </a:r>
            <a:r>
              <a:rPr lang="en-US" sz="3600" b="1" dirty="0">
                <a:solidFill>
                  <a:srgbClr val="9933FF"/>
                </a:solidFill>
                <a:latin typeface="Times New Roman" pitchFamily="18" charset="0"/>
                <a:cs typeface="Times New Roman" pitchFamily="18" charset="0"/>
              </a:rPr>
              <a:t> </a:t>
            </a:r>
            <a:r>
              <a:rPr lang="en-US" sz="3600" b="1" dirty="0" err="1">
                <a:solidFill>
                  <a:srgbClr val="9933FF"/>
                </a:solidFill>
                <a:latin typeface="Times New Roman" pitchFamily="18" charset="0"/>
                <a:cs typeface="Times New Roman" pitchFamily="18" charset="0"/>
              </a:rPr>
              <a:t>là</a:t>
            </a:r>
            <a:r>
              <a:rPr lang="en-US" sz="3600" b="1" dirty="0">
                <a:solidFill>
                  <a:srgbClr val="9933FF"/>
                </a:solidFill>
                <a:latin typeface="Times New Roman" pitchFamily="18" charset="0"/>
                <a:cs typeface="Times New Roman" pitchFamily="18" charset="0"/>
              </a:rPr>
              <a:t>:</a:t>
            </a:r>
          </a:p>
          <a:p>
            <a:pPr lvl="1">
              <a:buFontTx/>
              <a:buChar char="-"/>
            </a:pPr>
            <a:r>
              <a:rPr lang="en-US" sz="3600" b="1" dirty="0" err="1">
                <a:solidFill>
                  <a:srgbClr val="00FFFF"/>
                </a:solidFill>
                <a:latin typeface="Times New Roman" pitchFamily="18" charset="0"/>
                <a:cs typeface="Times New Roman" pitchFamily="18" charset="0"/>
              </a:rPr>
              <a:t>Nhóm</a:t>
            </a:r>
            <a:r>
              <a:rPr lang="en-US" sz="3600" b="1" dirty="0">
                <a:solidFill>
                  <a:srgbClr val="00FFFF"/>
                </a:solidFill>
                <a:latin typeface="Times New Roman" pitchFamily="18" charset="0"/>
                <a:cs typeface="Times New Roman" pitchFamily="18" charset="0"/>
              </a:rPr>
              <a:t> </a:t>
            </a:r>
            <a:r>
              <a:rPr lang="en-US" sz="3600" b="1" dirty="0" err="1">
                <a:solidFill>
                  <a:srgbClr val="00FFFF"/>
                </a:solidFill>
                <a:latin typeface="Times New Roman" pitchFamily="18" charset="0"/>
                <a:cs typeface="Times New Roman" pitchFamily="18" charset="0"/>
              </a:rPr>
              <a:t>cá</a:t>
            </a:r>
            <a:endParaRPr lang="en-US" sz="3600" b="1" dirty="0">
              <a:solidFill>
                <a:srgbClr val="00FFFF"/>
              </a:solidFill>
              <a:latin typeface="Times New Roman" pitchFamily="18" charset="0"/>
              <a:cs typeface="Times New Roman" pitchFamily="18" charset="0"/>
            </a:endParaRPr>
          </a:p>
          <a:p>
            <a:pPr lvl="1">
              <a:buFontTx/>
              <a:buChar char="-"/>
            </a:pPr>
            <a:r>
              <a:rPr lang="en-US" sz="3600" b="1" dirty="0" err="1">
                <a:solidFill>
                  <a:srgbClr val="00FFFF"/>
                </a:solidFill>
                <a:latin typeface="Times New Roman" pitchFamily="18" charset="0"/>
                <a:cs typeface="Times New Roman" pitchFamily="18" charset="0"/>
              </a:rPr>
              <a:t>Nhóm</a:t>
            </a:r>
            <a:r>
              <a:rPr lang="en-US" sz="3600" b="1" dirty="0">
                <a:solidFill>
                  <a:srgbClr val="00FFFF"/>
                </a:solidFill>
                <a:latin typeface="Times New Roman" pitchFamily="18" charset="0"/>
                <a:cs typeface="Times New Roman" pitchFamily="18" charset="0"/>
              </a:rPr>
              <a:t> </a:t>
            </a:r>
            <a:r>
              <a:rPr lang="en-US" sz="3600" b="1" dirty="0" err="1">
                <a:solidFill>
                  <a:srgbClr val="00FFFF"/>
                </a:solidFill>
                <a:latin typeface="Times New Roman" pitchFamily="18" charset="0"/>
                <a:cs typeface="Times New Roman" pitchFamily="18" charset="0"/>
              </a:rPr>
              <a:t>lưỡng</a:t>
            </a:r>
            <a:r>
              <a:rPr lang="en-US" sz="3600" b="1" dirty="0">
                <a:solidFill>
                  <a:srgbClr val="00FFFF"/>
                </a:solidFill>
                <a:latin typeface="Times New Roman" pitchFamily="18" charset="0"/>
                <a:cs typeface="Times New Roman" pitchFamily="18" charset="0"/>
              </a:rPr>
              <a:t> </a:t>
            </a:r>
            <a:r>
              <a:rPr lang="en-US" sz="3600" b="1" dirty="0" err="1">
                <a:solidFill>
                  <a:srgbClr val="00FFFF"/>
                </a:solidFill>
                <a:latin typeface="Times New Roman" pitchFamily="18" charset="0"/>
                <a:cs typeface="Times New Roman" pitchFamily="18" charset="0"/>
              </a:rPr>
              <a:t>cư</a:t>
            </a:r>
            <a:endParaRPr lang="en-US" sz="3600" b="1" dirty="0">
              <a:solidFill>
                <a:srgbClr val="00FFFF"/>
              </a:solidFill>
              <a:latin typeface="Times New Roman" pitchFamily="18" charset="0"/>
              <a:cs typeface="Times New Roman" pitchFamily="18" charset="0"/>
            </a:endParaRPr>
          </a:p>
          <a:p>
            <a:pPr lvl="1">
              <a:buFontTx/>
              <a:buChar char="-"/>
            </a:pPr>
            <a:r>
              <a:rPr lang="en-US" sz="3600" b="1" dirty="0" err="1">
                <a:solidFill>
                  <a:srgbClr val="00FFFF"/>
                </a:solidFill>
                <a:latin typeface="Times New Roman" pitchFamily="18" charset="0"/>
                <a:cs typeface="Times New Roman" pitchFamily="18" charset="0"/>
              </a:rPr>
              <a:t>Nhóm</a:t>
            </a:r>
            <a:r>
              <a:rPr lang="en-US" sz="3600" b="1" dirty="0">
                <a:solidFill>
                  <a:srgbClr val="00FFFF"/>
                </a:solidFill>
                <a:latin typeface="Times New Roman" pitchFamily="18" charset="0"/>
                <a:cs typeface="Times New Roman" pitchFamily="18" charset="0"/>
              </a:rPr>
              <a:t> </a:t>
            </a:r>
            <a:r>
              <a:rPr lang="en-US" sz="3600" b="1" dirty="0" err="1">
                <a:solidFill>
                  <a:srgbClr val="00FFFF"/>
                </a:solidFill>
                <a:latin typeface="Times New Roman" pitchFamily="18" charset="0"/>
                <a:cs typeface="Times New Roman" pitchFamily="18" charset="0"/>
              </a:rPr>
              <a:t>bò</a:t>
            </a:r>
            <a:r>
              <a:rPr lang="en-US" sz="3600" b="1" dirty="0">
                <a:solidFill>
                  <a:srgbClr val="00FFFF"/>
                </a:solidFill>
                <a:latin typeface="Times New Roman" pitchFamily="18" charset="0"/>
                <a:cs typeface="Times New Roman" pitchFamily="18" charset="0"/>
              </a:rPr>
              <a:t> </a:t>
            </a:r>
            <a:r>
              <a:rPr lang="en-US" sz="3600" b="1" dirty="0" err="1">
                <a:solidFill>
                  <a:srgbClr val="00FFFF"/>
                </a:solidFill>
                <a:latin typeface="Times New Roman" pitchFamily="18" charset="0"/>
                <a:cs typeface="Times New Roman" pitchFamily="18" charset="0"/>
              </a:rPr>
              <a:t>sát</a:t>
            </a:r>
            <a:endParaRPr lang="en-US" sz="3600" b="1" dirty="0">
              <a:solidFill>
                <a:srgbClr val="00FFFF"/>
              </a:solidFill>
              <a:latin typeface="Times New Roman" pitchFamily="18" charset="0"/>
              <a:cs typeface="Times New Roman" pitchFamily="18" charset="0"/>
            </a:endParaRPr>
          </a:p>
          <a:p>
            <a:pPr lvl="1">
              <a:buFontTx/>
              <a:buChar char="-"/>
            </a:pPr>
            <a:r>
              <a:rPr lang="en-US" sz="3600" b="1" dirty="0" err="1">
                <a:solidFill>
                  <a:srgbClr val="00FFFF"/>
                </a:solidFill>
                <a:latin typeface="Times New Roman" pitchFamily="18" charset="0"/>
                <a:cs typeface="Times New Roman" pitchFamily="18" charset="0"/>
              </a:rPr>
              <a:t>Nhóm</a:t>
            </a:r>
            <a:r>
              <a:rPr lang="en-US" sz="3600" b="1" dirty="0">
                <a:solidFill>
                  <a:srgbClr val="00FFFF"/>
                </a:solidFill>
                <a:latin typeface="Times New Roman" pitchFamily="18" charset="0"/>
                <a:cs typeface="Times New Roman" pitchFamily="18" charset="0"/>
              </a:rPr>
              <a:t> </a:t>
            </a:r>
            <a:r>
              <a:rPr lang="en-US" sz="3600" b="1" dirty="0" err="1">
                <a:solidFill>
                  <a:srgbClr val="00FFFF"/>
                </a:solidFill>
                <a:latin typeface="Times New Roman" pitchFamily="18" charset="0"/>
                <a:cs typeface="Times New Roman" pitchFamily="18" charset="0"/>
              </a:rPr>
              <a:t>chim</a:t>
            </a:r>
            <a:endParaRPr lang="en-US" sz="3600" b="1" dirty="0">
              <a:solidFill>
                <a:srgbClr val="00FFFF"/>
              </a:solidFill>
              <a:latin typeface="Times New Roman" pitchFamily="18" charset="0"/>
              <a:cs typeface="Times New Roman" pitchFamily="18" charset="0"/>
            </a:endParaRPr>
          </a:p>
          <a:p>
            <a:pPr marL="457200" lvl="1" indent="0">
              <a:buNone/>
            </a:pPr>
            <a:r>
              <a:rPr lang="en-US" sz="3600" b="1" dirty="0">
                <a:solidFill>
                  <a:srgbClr val="00FFFF"/>
                </a:solidFill>
                <a:latin typeface="Times New Roman" pitchFamily="18" charset="0"/>
                <a:cs typeface="Times New Roman" pitchFamily="18" charset="0"/>
              </a:rPr>
              <a:t>- </a:t>
            </a:r>
            <a:r>
              <a:rPr lang="en-US" sz="3600" b="1" dirty="0" err="1">
                <a:solidFill>
                  <a:srgbClr val="00FFFF"/>
                </a:solidFill>
                <a:latin typeface="Times New Roman" pitchFamily="18" charset="0"/>
                <a:cs typeface="Times New Roman" pitchFamily="18" charset="0"/>
              </a:rPr>
              <a:t>Nhóm</a:t>
            </a:r>
            <a:r>
              <a:rPr lang="en-US" sz="3600" b="1" dirty="0">
                <a:solidFill>
                  <a:srgbClr val="00FFFF"/>
                </a:solidFill>
                <a:latin typeface="Times New Roman" pitchFamily="18" charset="0"/>
                <a:cs typeface="Times New Roman" pitchFamily="18" charset="0"/>
              </a:rPr>
              <a:t> </a:t>
            </a:r>
            <a:r>
              <a:rPr lang="en-US" sz="3600" b="1" dirty="0" err="1">
                <a:solidFill>
                  <a:srgbClr val="00FFFF"/>
                </a:solidFill>
                <a:latin typeface="Times New Roman" pitchFamily="18" charset="0"/>
                <a:cs typeface="Times New Roman" pitchFamily="18" charset="0"/>
              </a:rPr>
              <a:t>thú</a:t>
            </a:r>
            <a:endParaRPr lang="vi-VN" sz="3600" b="1" dirty="0">
              <a:solidFill>
                <a:srgbClr val="00FFFF"/>
              </a:solidFill>
              <a:latin typeface="Times New Roman" pitchFamily="18" charset="0"/>
              <a:cs typeface="Times New Roman" pitchFamily="18" charset="0"/>
            </a:endParaRPr>
          </a:p>
        </p:txBody>
      </p:sp>
    </p:spTree>
    <p:extLst>
      <p:ext uri="{BB962C8B-B14F-4D97-AF65-F5344CB8AC3E}">
        <p14:creationId xmlns:p14="http://schemas.microsoft.com/office/powerpoint/2010/main" val="56894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1000"/>
                                        <p:tgtEl>
                                          <p:spTgt spid="3">
                                            <p:txEl>
                                              <p:pRg st="2" end="2"/>
                                            </p:txEl>
                                          </p:spTgt>
                                        </p:tgtEl>
                                      </p:cBhvr>
                                    </p:animEffect>
                                    <p:anim calcmode="lin" valueType="num">
                                      <p:cBhvr>
                                        <p:cTn id="2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1000"/>
                                        <p:tgtEl>
                                          <p:spTgt spid="3">
                                            <p:txEl>
                                              <p:pRg st="4" end="4"/>
                                            </p:txEl>
                                          </p:spTgt>
                                        </p:tgtEl>
                                      </p:cBhvr>
                                    </p:animEffect>
                                    <p:anim calcmode="lin" valueType="num">
                                      <p:cBhvr>
                                        <p:cTn id="3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Effect transition="in" filter="fade">
                                      <p:cBhvr>
                                        <p:cTn id="45" dur="1000"/>
                                        <p:tgtEl>
                                          <p:spTgt spid="3">
                                            <p:txEl>
                                              <p:pRg st="5" end="5"/>
                                            </p:txEl>
                                          </p:spTgt>
                                        </p:tgtEl>
                                      </p:cBhvr>
                                    </p:animEffect>
                                    <p:anim calcmode="lin" valueType="num">
                                      <p:cBhvr>
                                        <p:cTn id="4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5116" name="Text Box 6"/>
          <p:cNvSpPr txBox="1">
            <a:spLocks noChangeArrowheads="1"/>
          </p:cNvSpPr>
          <p:nvPr/>
        </p:nvSpPr>
        <p:spPr bwMode="auto">
          <a:xfrm>
            <a:off x="3664137" y="156712"/>
            <a:ext cx="5323117" cy="584775"/>
          </a:xfrm>
          <a:prstGeom prst="rect">
            <a:avLst/>
          </a:prstGeom>
          <a:solidFill>
            <a:srgbClr val="FFC000"/>
          </a:solidFill>
          <a:ln w="9525">
            <a:solidFill>
              <a:srgbClr val="000000"/>
            </a:solidFill>
            <a:miter lim="800000"/>
            <a:headEnd/>
            <a:tailEnd/>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3200" b="1" dirty="0" err="1"/>
              <a:t>Đa</a:t>
            </a:r>
            <a:r>
              <a:rPr lang="en-US" sz="3200" b="1" dirty="0"/>
              <a:t> </a:t>
            </a:r>
            <a:r>
              <a:rPr lang="en-US" sz="3200" b="1" dirty="0" err="1"/>
              <a:t>dạng</a:t>
            </a:r>
            <a:r>
              <a:rPr lang="en-US" sz="3200" b="1" dirty="0"/>
              <a:t> </a:t>
            </a:r>
            <a:r>
              <a:rPr lang="en-US" sz="3200" b="1" dirty="0" err="1"/>
              <a:t>về</a:t>
            </a:r>
            <a:r>
              <a:rPr lang="en-US" sz="3200" b="1" dirty="0"/>
              <a:t> </a:t>
            </a:r>
            <a:r>
              <a:rPr lang="en-US" sz="3200" b="1" dirty="0" err="1"/>
              <a:t>môi</a:t>
            </a:r>
            <a:r>
              <a:rPr lang="en-US" sz="3200" b="1" dirty="0"/>
              <a:t> </a:t>
            </a:r>
            <a:r>
              <a:rPr lang="en-US" sz="3200" b="1" dirty="0" err="1"/>
              <a:t>trường</a:t>
            </a:r>
            <a:r>
              <a:rPr lang="en-US" sz="3200" b="1" dirty="0"/>
              <a:t> </a:t>
            </a:r>
            <a:r>
              <a:rPr lang="en-US" sz="3200" b="1" dirty="0" err="1"/>
              <a:t>sống</a:t>
            </a:r>
            <a:endParaRPr lang="en-US" sz="3200" b="1" dirty="0"/>
          </a:p>
        </p:txBody>
      </p:sp>
      <p:sp>
        <p:nvSpPr>
          <p:cNvPr id="175122" name="Text Box 21"/>
          <p:cNvSpPr txBox="1">
            <a:spLocks noChangeArrowheads="1"/>
          </p:cNvSpPr>
          <p:nvPr/>
        </p:nvSpPr>
        <p:spPr bwMode="auto">
          <a:xfrm>
            <a:off x="6278607" y="1305370"/>
            <a:ext cx="510048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2800" dirty="0"/>
              <a:t>- </a:t>
            </a:r>
            <a:r>
              <a:rPr lang="en-US" sz="2800" b="1" dirty="0" err="1"/>
              <a:t>Dưới</a:t>
            </a:r>
            <a:r>
              <a:rPr lang="en-US" sz="2800" b="1" dirty="0"/>
              <a:t> </a:t>
            </a:r>
            <a:r>
              <a:rPr lang="en-US" sz="2800" b="1" dirty="0" err="1"/>
              <a:t>nước</a:t>
            </a:r>
            <a:r>
              <a:rPr lang="en-US" sz="2800" dirty="0"/>
              <a:t>:  </a:t>
            </a:r>
            <a:r>
              <a:rPr lang="en-US" sz="2800" dirty="0" err="1"/>
              <a:t>Mực</a:t>
            </a:r>
            <a:r>
              <a:rPr lang="en-US" sz="2800" dirty="0"/>
              <a:t>, </a:t>
            </a:r>
            <a:r>
              <a:rPr lang="en-US" sz="2800" dirty="0" err="1"/>
              <a:t>ốc</a:t>
            </a:r>
            <a:r>
              <a:rPr lang="en-US" sz="2800" dirty="0"/>
              <a:t>, </a:t>
            </a:r>
            <a:r>
              <a:rPr lang="en-US" sz="2800" dirty="0" err="1"/>
              <a:t>lươn</a:t>
            </a:r>
            <a:r>
              <a:rPr lang="en-US" sz="2800" dirty="0"/>
              <a:t>, </a:t>
            </a:r>
            <a:r>
              <a:rPr lang="en-US" sz="2800" dirty="0" err="1"/>
              <a:t>sứa</a:t>
            </a:r>
            <a:r>
              <a:rPr lang="en-US" sz="2800" dirty="0"/>
              <a:t>.</a:t>
            </a:r>
          </a:p>
        </p:txBody>
      </p:sp>
      <p:sp>
        <p:nvSpPr>
          <p:cNvPr id="20" name="Text Box 21"/>
          <p:cNvSpPr txBox="1">
            <a:spLocks noChangeArrowheads="1"/>
          </p:cNvSpPr>
          <p:nvPr/>
        </p:nvSpPr>
        <p:spPr bwMode="auto">
          <a:xfrm>
            <a:off x="6278607" y="2083943"/>
            <a:ext cx="54172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2800" dirty="0"/>
              <a:t>- </a:t>
            </a:r>
            <a:r>
              <a:rPr lang="en-US" sz="2800" b="1" dirty="0" err="1"/>
              <a:t>Trên</a:t>
            </a:r>
            <a:r>
              <a:rPr lang="en-US" sz="2800" b="1" dirty="0"/>
              <a:t> </a:t>
            </a:r>
            <a:r>
              <a:rPr lang="en-US" sz="2800" b="1" dirty="0" err="1"/>
              <a:t>cạn</a:t>
            </a:r>
            <a:r>
              <a:rPr lang="en-US" sz="2800" dirty="0"/>
              <a:t>:  </a:t>
            </a:r>
            <a:r>
              <a:rPr lang="en-US" sz="2800" dirty="0" err="1"/>
              <a:t>Hươu</a:t>
            </a:r>
            <a:r>
              <a:rPr lang="en-US" sz="2800" dirty="0"/>
              <a:t>, </a:t>
            </a:r>
            <a:r>
              <a:rPr lang="en-US" sz="2800" dirty="0" err="1"/>
              <a:t>nai</a:t>
            </a:r>
            <a:r>
              <a:rPr lang="en-US" sz="2800" dirty="0"/>
              <a:t>, </a:t>
            </a:r>
            <a:r>
              <a:rPr lang="en-US" sz="2800" dirty="0" err="1"/>
              <a:t>hổ</a:t>
            </a:r>
            <a:r>
              <a:rPr lang="en-US" sz="2800" dirty="0"/>
              <a:t>, </a:t>
            </a:r>
            <a:r>
              <a:rPr lang="en-US" sz="2800" dirty="0" err="1"/>
              <a:t>báo</a:t>
            </a:r>
            <a:r>
              <a:rPr lang="en-US" sz="2800" dirty="0"/>
              <a:t>….</a:t>
            </a:r>
          </a:p>
        </p:txBody>
      </p:sp>
      <p:sp>
        <p:nvSpPr>
          <p:cNvPr id="21" name="Text Box 21"/>
          <p:cNvSpPr txBox="1">
            <a:spLocks noChangeArrowheads="1"/>
          </p:cNvSpPr>
          <p:nvPr/>
        </p:nvSpPr>
        <p:spPr bwMode="auto">
          <a:xfrm>
            <a:off x="6325695" y="2845636"/>
            <a:ext cx="510048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2800" b="1" dirty="0"/>
              <a:t>- </a:t>
            </a:r>
            <a:r>
              <a:rPr lang="en-US" sz="2800" b="1" dirty="0" err="1"/>
              <a:t>Trên</a:t>
            </a:r>
            <a:r>
              <a:rPr lang="en-US" sz="2800" b="1" dirty="0"/>
              <a:t> </a:t>
            </a:r>
            <a:r>
              <a:rPr lang="en-US" sz="2800" b="1" dirty="0" err="1"/>
              <a:t>không</a:t>
            </a:r>
            <a:r>
              <a:rPr lang="en-US" sz="2800" dirty="0"/>
              <a:t>:  </a:t>
            </a:r>
            <a:r>
              <a:rPr lang="en-US" sz="2800" dirty="0" err="1"/>
              <a:t>Đại</a:t>
            </a:r>
            <a:r>
              <a:rPr lang="en-US" sz="2800" dirty="0"/>
              <a:t> bang, </a:t>
            </a:r>
            <a:r>
              <a:rPr lang="en-US" sz="2800" dirty="0" err="1"/>
              <a:t>ngỗng</a:t>
            </a:r>
            <a:r>
              <a:rPr lang="en-US" sz="2800" dirty="0"/>
              <a:t> </a:t>
            </a:r>
            <a:r>
              <a:rPr lang="en-US" sz="2800" dirty="0" err="1"/>
              <a:t>trời</a:t>
            </a:r>
            <a:r>
              <a:rPr lang="en-US" sz="2800" dirty="0"/>
              <a:t>, </a:t>
            </a:r>
            <a:r>
              <a:rPr lang="en-US" sz="2800" dirty="0" err="1"/>
              <a:t>hải</a:t>
            </a:r>
            <a:r>
              <a:rPr lang="en-US" sz="2800" dirty="0"/>
              <a:t> </a:t>
            </a:r>
            <a:r>
              <a:rPr lang="en-US" sz="2800" dirty="0" err="1"/>
              <a:t>âu</a:t>
            </a:r>
            <a:r>
              <a:rPr lang="en-US" sz="2800" dirty="0"/>
              <a:t>…</a:t>
            </a:r>
          </a:p>
        </p:txBody>
      </p:sp>
      <p:sp>
        <p:nvSpPr>
          <p:cNvPr id="2" name="TextBox 1"/>
          <p:cNvSpPr txBox="1"/>
          <p:nvPr/>
        </p:nvSpPr>
        <p:spPr>
          <a:xfrm>
            <a:off x="6325695" y="4180344"/>
            <a:ext cx="5522761" cy="2677656"/>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Tuy khác nhau về hình dạng, kích thước, cấu tạo nhưng chúng đều cấu tạo đa bào, không có thành tế bào...hầu hết chúng có khả năng di chuyển.</a:t>
            </a:r>
            <a:endParaRPr lang="en-US" sz="24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 xmlns:a16="http://schemas.microsoft.com/office/drawing/2014/main" id="{2BDD5AF9-8FDD-437D-87B1-4B678B11E222}"/>
              </a:ext>
            </a:extLst>
          </p:cNvPr>
          <p:cNvPicPr>
            <a:picLocks noChangeAspect="1"/>
          </p:cNvPicPr>
          <p:nvPr/>
        </p:nvPicPr>
        <p:blipFill>
          <a:blip r:embed="rId2"/>
          <a:stretch>
            <a:fillRect/>
          </a:stretch>
        </p:blipFill>
        <p:spPr>
          <a:xfrm>
            <a:off x="-389079" y="741487"/>
            <a:ext cx="6507075" cy="6116513"/>
          </a:xfrm>
          <a:prstGeom prst="rect">
            <a:avLst/>
          </a:prstGeom>
        </p:spPr>
      </p:pic>
    </p:spTree>
    <p:extLst>
      <p:ext uri="{BB962C8B-B14F-4D97-AF65-F5344CB8AC3E}">
        <p14:creationId xmlns:p14="http://schemas.microsoft.com/office/powerpoint/2010/main" val="20579198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Times New Roman" pitchFamily="18" charset="0"/>
                <a:cs typeface="Times New Roman" pitchFamily="18" charset="0"/>
              </a:rPr>
              <a:t>6. </a:t>
            </a:r>
            <a:r>
              <a:rPr lang="en-US" sz="4000" b="1" dirty="0" err="1">
                <a:latin typeface="Times New Roman" pitchFamily="18" charset="0"/>
                <a:cs typeface="Times New Roman" pitchFamily="18" charset="0"/>
              </a:rPr>
              <a:t>Dựa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vào</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đặc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điểm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nào</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để</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phân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biệt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các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nhóm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động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vật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có</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xương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sống</a:t>
            </a:r>
            <a:r>
              <a:rPr lang="en-US" sz="4000" b="1" dirty="0">
                <a:latin typeface="Times New Roman" pitchFamily="18" charset="0"/>
                <a:cs typeface="Times New Roman" pitchFamily="18" charset="0"/>
              </a:rPr>
              <a:t>?</a:t>
            </a:r>
            <a:endParaRPr lang="vi-VN" sz="4000" b="1" dirty="0">
              <a:latin typeface="Times New Roman" pitchFamily="18" charset="0"/>
              <a:cs typeface="Times New Roman" pitchFamily="18" charset="0"/>
            </a:endParaRPr>
          </a:p>
        </p:txBody>
      </p:sp>
      <p:sp>
        <p:nvSpPr>
          <p:cNvPr id="3" name="Content Placeholder 2"/>
          <p:cNvSpPr>
            <a:spLocks noGrp="1"/>
          </p:cNvSpPr>
          <p:nvPr>
            <p:ph idx="1"/>
          </p:nvPr>
        </p:nvSpPr>
        <p:spPr>
          <a:xfrm>
            <a:off x="-1" y="2160589"/>
            <a:ext cx="10250905" cy="3880773"/>
          </a:xfrm>
        </p:spPr>
        <p:txBody>
          <a:bodyPr>
            <a:normAutofit fontScale="92500"/>
          </a:bodyPr>
          <a:lstStyle/>
          <a:p>
            <a:pPr marL="457200" lvl="1" indent="0">
              <a:buNone/>
            </a:pPr>
            <a:r>
              <a:rPr lang="en-US" dirty="0"/>
              <a:t>	</a:t>
            </a:r>
            <a:r>
              <a:rPr lang="en-US" sz="3600" dirty="0" err="1">
                <a:solidFill>
                  <a:srgbClr val="00B0F0"/>
                </a:solidFill>
                <a:latin typeface="Times New Roman" pitchFamily="18" charset="0"/>
                <a:cs typeface="Times New Roman" pitchFamily="18" charset="0"/>
              </a:rPr>
              <a:t>Các</a:t>
            </a:r>
            <a:r>
              <a:rPr lang="en-US" sz="3600" dirty="0">
                <a:solidFill>
                  <a:srgbClr val="00B0F0"/>
                </a:solidFill>
                <a:latin typeface="Times New Roman" pitchFamily="18" charset="0"/>
                <a:cs typeface="Times New Roman" pitchFamily="18" charset="0"/>
              </a:rPr>
              <a:t> </a:t>
            </a:r>
            <a:r>
              <a:rPr lang="en-US" sz="3600" dirty="0" err="1">
                <a:solidFill>
                  <a:srgbClr val="00B0F0"/>
                </a:solidFill>
                <a:latin typeface="Times New Roman" pitchFamily="18" charset="0"/>
                <a:cs typeface="Times New Roman" pitchFamily="18" charset="0"/>
              </a:rPr>
              <a:t>đặc</a:t>
            </a:r>
            <a:r>
              <a:rPr lang="en-US" sz="3600" dirty="0">
                <a:solidFill>
                  <a:srgbClr val="00B0F0"/>
                </a:solidFill>
                <a:latin typeface="Times New Roman" pitchFamily="18" charset="0"/>
                <a:cs typeface="Times New Roman" pitchFamily="18" charset="0"/>
              </a:rPr>
              <a:t> </a:t>
            </a:r>
            <a:r>
              <a:rPr lang="en-US" sz="3600" dirty="0" err="1">
                <a:solidFill>
                  <a:srgbClr val="00B0F0"/>
                </a:solidFill>
                <a:latin typeface="Times New Roman" pitchFamily="18" charset="0"/>
                <a:cs typeface="Times New Roman" pitchFamily="18" charset="0"/>
              </a:rPr>
              <a:t>điểm</a:t>
            </a:r>
            <a:r>
              <a:rPr lang="en-US" sz="3600" dirty="0">
                <a:solidFill>
                  <a:srgbClr val="00B0F0"/>
                </a:solidFill>
                <a:latin typeface="Times New Roman" pitchFamily="18" charset="0"/>
                <a:cs typeface="Times New Roman" pitchFamily="18" charset="0"/>
              </a:rPr>
              <a:t> </a:t>
            </a:r>
            <a:r>
              <a:rPr lang="en-US" sz="3600" dirty="0" err="1">
                <a:solidFill>
                  <a:srgbClr val="00B0F0"/>
                </a:solidFill>
                <a:latin typeface="Times New Roman" pitchFamily="18" charset="0"/>
                <a:cs typeface="Times New Roman" pitchFamily="18" charset="0"/>
              </a:rPr>
              <a:t>giúp</a:t>
            </a:r>
            <a:r>
              <a:rPr lang="en-US" sz="3600" dirty="0">
                <a:solidFill>
                  <a:srgbClr val="00B0F0"/>
                </a:solidFill>
                <a:latin typeface="Times New Roman" pitchFamily="18" charset="0"/>
                <a:cs typeface="Times New Roman" pitchFamily="18" charset="0"/>
              </a:rPr>
              <a:t> </a:t>
            </a:r>
            <a:r>
              <a:rPr lang="en-US" sz="3600" dirty="0" err="1">
                <a:solidFill>
                  <a:srgbClr val="00B0F0"/>
                </a:solidFill>
                <a:latin typeface="Times New Roman" pitchFamily="18" charset="0"/>
                <a:cs typeface="Times New Roman" pitchFamily="18" charset="0"/>
              </a:rPr>
              <a:t>phân</a:t>
            </a:r>
            <a:r>
              <a:rPr lang="en-US" sz="3600" dirty="0">
                <a:solidFill>
                  <a:srgbClr val="00B0F0"/>
                </a:solidFill>
                <a:latin typeface="Times New Roman" pitchFamily="18" charset="0"/>
                <a:cs typeface="Times New Roman" pitchFamily="18" charset="0"/>
              </a:rPr>
              <a:t> </a:t>
            </a:r>
            <a:r>
              <a:rPr lang="en-US" sz="3600" dirty="0" err="1">
                <a:solidFill>
                  <a:srgbClr val="00B0F0"/>
                </a:solidFill>
                <a:latin typeface="Times New Roman" pitchFamily="18" charset="0"/>
                <a:cs typeface="Times New Roman" pitchFamily="18" charset="0"/>
              </a:rPr>
              <a:t>biệt</a:t>
            </a:r>
            <a:r>
              <a:rPr lang="en-US" sz="3600" dirty="0">
                <a:solidFill>
                  <a:srgbClr val="00B0F0"/>
                </a:solidFill>
                <a:latin typeface="Times New Roman" pitchFamily="18" charset="0"/>
                <a:cs typeface="Times New Roman" pitchFamily="18" charset="0"/>
              </a:rPr>
              <a:t> </a:t>
            </a:r>
            <a:r>
              <a:rPr lang="en-US" sz="3600" dirty="0" err="1">
                <a:solidFill>
                  <a:srgbClr val="00B0F0"/>
                </a:solidFill>
                <a:latin typeface="Times New Roman" pitchFamily="18" charset="0"/>
                <a:cs typeface="Times New Roman" pitchFamily="18" charset="0"/>
              </a:rPr>
              <a:t>các</a:t>
            </a:r>
            <a:r>
              <a:rPr lang="en-US" sz="3600" dirty="0">
                <a:solidFill>
                  <a:srgbClr val="00B0F0"/>
                </a:solidFill>
                <a:latin typeface="Times New Roman" pitchFamily="18" charset="0"/>
                <a:cs typeface="Times New Roman" pitchFamily="18" charset="0"/>
              </a:rPr>
              <a:t> </a:t>
            </a:r>
            <a:r>
              <a:rPr lang="en-US" sz="3600" dirty="0" err="1">
                <a:solidFill>
                  <a:srgbClr val="00B0F0"/>
                </a:solidFill>
                <a:latin typeface="Times New Roman" pitchFamily="18" charset="0"/>
                <a:cs typeface="Times New Roman" pitchFamily="18" charset="0"/>
              </a:rPr>
              <a:t>nhóm</a:t>
            </a:r>
            <a:r>
              <a:rPr lang="en-US" sz="3600" dirty="0">
                <a:solidFill>
                  <a:srgbClr val="00B0F0"/>
                </a:solidFill>
                <a:latin typeface="Times New Roman" pitchFamily="18" charset="0"/>
                <a:cs typeface="Times New Roman" pitchFamily="18" charset="0"/>
              </a:rPr>
              <a:t> </a:t>
            </a:r>
            <a:r>
              <a:rPr lang="en-US" sz="3600" dirty="0" err="1">
                <a:solidFill>
                  <a:srgbClr val="00B0F0"/>
                </a:solidFill>
                <a:latin typeface="Times New Roman" pitchFamily="18" charset="0"/>
                <a:cs typeface="Times New Roman" pitchFamily="18" charset="0"/>
              </a:rPr>
              <a:t>động</a:t>
            </a:r>
            <a:r>
              <a:rPr lang="en-US" sz="3600" dirty="0">
                <a:solidFill>
                  <a:srgbClr val="00B0F0"/>
                </a:solidFill>
                <a:latin typeface="Times New Roman" pitchFamily="18" charset="0"/>
                <a:cs typeface="Times New Roman" pitchFamily="18" charset="0"/>
              </a:rPr>
              <a:t> </a:t>
            </a:r>
            <a:r>
              <a:rPr lang="en-US" sz="3600" dirty="0" err="1">
                <a:solidFill>
                  <a:srgbClr val="00B0F0"/>
                </a:solidFill>
                <a:latin typeface="Times New Roman" pitchFamily="18" charset="0"/>
                <a:cs typeface="Times New Roman" pitchFamily="18" charset="0"/>
              </a:rPr>
              <a:t>vật</a:t>
            </a:r>
            <a:r>
              <a:rPr lang="en-US" sz="3600" dirty="0">
                <a:solidFill>
                  <a:srgbClr val="00B0F0"/>
                </a:solidFill>
                <a:latin typeface="Times New Roman" pitchFamily="18" charset="0"/>
                <a:cs typeface="Times New Roman" pitchFamily="18" charset="0"/>
              </a:rPr>
              <a:t> </a:t>
            </a:r>
            <a:r>
              <a:rPr lang="en-US" sz="3600" dirty="0" err="1">
                <a:solidFill>
                  <a:srgbClr val="00B0F0"/>
                </a:solidFill>
                <a:latin typeface="Times New Roman" pitchFamily="18" charset="0"/>
                <a:cs typeface="Times New Roman" pitchFamily="18" charset="0"/>
              </a:rPr>
              <a:t>có</a:t>
            </a:r>
            <a:r>
              <a:rPr lang="en-US" sz="3600" dirty="0">
                <a:solidFill>
                  <a:srgbClr val="00B0F0"/>
                </a:solidFill>
                <a:latin typeface="Times New Roman" pitchFamily="18" charset="0"/>
                <a:cs typeface="Times New Roman" pitchFamily="18" charset="0"/>
              </a:rPr>
              <a:t> </a:t>
            </a:r>
            <a:r>
              <a:rPr lang="en-US" sz="3600" dirty="0" err="1">
                <a:solidFill>
                  <a:srgbClr val="00B0F0"/>
                </a:solidFill>
                <a:latin typeface="Times New Roman" pitchFamily="18" charset="0"/>
                <a:cs typeface="Times New Roman" pitchFamily="18" charset="0"/>
              </a:rPr>
              <a:t>xương</a:t>
            </a:r>
            <a:r>
              <a:rPr lang="en-US" sz="3600" dirty="0">
                <a:solidFill>
                  <a:srgbClr val="00B0F0"/>
                </a:solidFill>
                <a:latin typeface="Times New Roman" pitchFamily="18" charset="0"/>
                <a:cs typeface="Times New Roman" pitchFamily="18" charset="0"/>
              </a:rPr>
              <a:t> </a:t>
            </a:r>
            <a:r>
              <a:rPr lang="en-US" sz="3600" dirty="0" err="1">
                <a:solidFill>
                  <a:srgbClr val="00B0F0"/>
                </a:solidFill>
                <a:latin typeface="Times New Roman" pitchFamily="18" charset="0"/>
                <a:cs typeface="Times New Roman" pitchFamily="18" charset="0"/>
              </a:rPr>
              <a:t>sống</a:t>
            </a:r>
            <a:r>
              <a:rPr lang="en-US" sz="3600" dirty="0">
                <a:solidFill>
                  <a:srgbClr val="00B0F0"/>
                </a:solidFill>
                <a:latin typeface="Times New Roman" pitchFamily="18" charset="0"/>
                <a:cs typeface="Times New Roman" pitchFamily="18" charset="0"/>
              </a:rPr>
              <a:t> </a:t>
            </a:r>
            <a:r>
              <a:rPr lang="en-US" sz="3600" dirty="0" err="1">
                <a:solidFill>
                  <a:srgbClr val="00B0F0"/>
                </a:solidFill>
                <a:latin typeface="Times New Roman" pitchFamily="18" charset="0"/>
                <a:cs typeface="Times New Roman" pitchFamily="18" charset="0"/>
              </a:rPr>
              <a:t>là</a:t>
            </a:r>
            <a:r>
              <a:rPr lang="en-US" sz="3600" dirty="0">
                <a:solidFill>
                  <a:srgbClr val="00B0F0"/>
                </a:solidFill>
                <a:latin typeface="Times New Roman" pitchFamily="18" charset="0"/>
                <a:cs typeface="Times New Roman" pitchFamily="18" charset="0"/>
              </a:rPr>
              <a:t>:</a:t>
            </a:r>
          </a:p>
          <a:p>
            <a:pPr lvl="1">
              <a:buFontTx/>
              <a:buChar char="-"/>
            </a:pPr>
            <a:r>
              <a:rPr lang="en-US" sz="3600" dirty="0" err="1">
                <a:solidFill>
                  <a:srgbClr val="FF0000"/>
                </a:solidFill>
                <a:latin typeface="Times New Roman" pitchFamily="18" charset="0"/>
                <a:cs typeface="Times New Roman" pitchFamily="18" charset="0"/>
              </a:rPr>
              <a:t>Cơ</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quan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hô</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hấp</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mang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phổi</a:t>
            </a:r>
            <a:r>
              <a:rPr lang="en-US" sz="3600" dirty="0">
                <a:solidFill>
                  <a:srgbClr val="FF0000"/>
                </a:solidFill>
                <a:latin typeface="Times New Roman" pitchFamily="18" charset="0"/>
                <a:cs typeface="Times New Roman" pitchFamily="18" charset="0"/>
              </a:rPr>
              <a:t>)</a:t>
            </a:r>
          </a:p>
          <a:p>
            <a:pPr lvl="1">
              <a:buFontTx/>
              <a:buChar char="-"/>
            </a:pPr>
            <a:r>
              <a:rPr lang="en-US" sz="3600" dirty="0" err="1">
                <a:solidFill>
                  <a:srgbClr val="FF0000"/>
                </a:solidFill>
                <a:latin typeface="Times New Roman" pitchFamily="18" charset="0"/>
                <a:cs typeface="Times New Roman" pitchFamily="18" charset="0"/>
              </a:rPr>
              <a:t>Môi</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trường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sống</a:t>
            </a:r>
            <a:r>
              <a:rPr lang="en-US" sz="3600" dirty="0">
                <a:solidFill>
                  <a:srgbClr val="FF0000"/>
                </a:solidFill>
                <a:latin typeface="Times New Roman" pitchFamily="18" charset="0"/>
                <a:cs typeface="Times New Roman" pitchFamily="18" charset="0"/>
              </a:rPr>
              <a:t> (ở </a:t>
            </a:r>
            <a:r>
              <a:rPr lang="en-US" sz="3600" dirty="0" err="1">
                <a:solidFill>
                  <a:srgbClr val="FF0000"/>
                </a:solidFill>
                <a:latin typeface="Times New Roman" pitchFamily="18" charset="0"/>
                <a:cs typeface="Times New Roman" pitchFamily="18" charset="0"/>
              </a:rPr>
              <a:t>nước</a:t>
            </a:r>
            <a:r>
              <a:rPr lang="en-US" sz="3600" dirty="0">
                <a:solidFill>
                  <a:srgbClr val="FF0000"/>
                </a:solidFill>
                <a:latin typeface="Times New Roman" pitchFamily="18" charset="0"/>
                <a:cs typeface="Times New Roman" pitchFamily="18" charset="0"/>
              </a:rPr>
              <a:t>, ở </a:t>
            </a:r>
            <a:r>
              <a:rPr lang="en-US" sz="3600" dirty="0" err="1">
                <a:solidFill>
                  <a:srgbClr val="FF0000"/>
                </a:solidFill>
                <a:latin typeface="Times New Roman" pitchFamily="18" charset="0"/>
                <a:cs typeface="Times New Roman" pitchFamily="18" charset="0"/>
              </a:rPr>
              <a:t>cạn</a:t>
            </a:r>
            <a:r>
              <a:rPr lang="en-US" sz="3600" dirty="0">
                <a:solidFill>
                  <a:srgbClr val="FF0000"/>
                </a:solidFill>
                <a:latin typeface="Times New Roman" pitchFamily="18" charset="0"/>
                <a:cs typeface="Times New Roman" pitchFamily="18" charset="0"/>
              </a:rPr>
              <a:t>)</a:t>
            </a:r>
          </a:p>
          <a:p>
            <a:pPr lvl="1">
              <a:buFontTx/>
              <a:buChar char="-"/>
            </a:pPr>
            <a:r>
              <a:rPr lang="en-US" sz="3600" dirty="0" err="1">
                <a:solidFill>
                  <a:srgbClr val="FF0000"/>
                </a:solidFill>
                <a:latin typeface="Times New Roman" pitchFamily="18" charset="0"/>
                <a:cs typeface="Times New Roman" pitchFamily="18" charset="0"/>
              </a:rPr>
              <a:t>Cách</a:t>
            </a:r>
            <a:r>
              <a:rPr lang="en-US" sz="3600" dirty="0">
                <a:solidFill>
                  <a:srgbClr val="FF0000"/>
                </a:solidFill>
                <a:latin typeface="Times New Roman" pitchFamily="18" charset="0"/>
                <a:cs typeface="Times New Roman" pitchFamily="18" charset="0"/>
              </a:rPr>
              <a:t> di </a:t>
            </a:r>
            <a:r>
              <a:rPr lang="en-US" sz="3600" dirty="0" err="1">
                <a:solidFill>
                  <a:srgbClr val="FF0000"/>
                </a:solidFill>
                <a:latin typeface="Times New Roman" pitchFamily="18" charset="0"/>
                <a:cs typeface="Times New Roman" pitchFamily="18" charset="0"/>
              </a:rPr>
              <a:t>chuyển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bơi</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bò</a:t>
            </a:r>
            <a:r>
              <a:rPr lang="en-US" sz="3600" dirty="0">
                <a:solidFill>
                  <a:srgbClr val="FF0000"/>
                </a:solidFill>
                <a:latin typeface="Times New Roman" pitchFamily="18" charset="0"/>
                <a:cs typeface="Times New Roman" pitchFamily="18" charset="0"/>
              </a:rPr>
              <a:t>, bay, </a:t>
            </a:r>
            <a:r>
              <a:rPr lang="en-US" sz="3600" dirty="0" err="1">
                <a:solidFill>
                  <a:srgbClr val="FF0000"/>
                </a:solidFill>
                <a:latin typeface="Times New Roman" pitchFamily="18" charset="0"/>
                <a:cs typeface="Times New Roman" pitchFamily="18" charset="0"/>
              </a:rPr>
              <a:t>chạy</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đi</a:t>
            </a:r>
            <a:r>
              <a:rPr lang="en-US" sz="3600" dirty="0">
                <a:solidFill>
                  <a:srgbClr val="FF0000"/>
                </a:solidFill>
                <a:latin typeface="Times New Roman" pitchFamily="18" charset="0"/>
                <a:cs typeface="Times New Roman" pitchFamily="18" charset="0"/>
              </a:rPr>
              <a:t>)</a:t>
            </a:r>
          </a:p>
          <a:p>
            <a:pPr marL="457200" lvl="1" indent="0">
              <a:buNone/>
            </a:pP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Lớp</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áo</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bảo</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vệ</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cơ</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thể</a:t>
            </a:r>
            <a:r>
              <a:rPr lang="en-US" sz="3600" dirty="0">
                <a:solidFill>
                  <a:srgbClr val="FF0000"/>
                </a:solidFill>
                <a:latin typeface="Times New Roman" pitchFamily="18" charset="0"/>
                <a:cs typeface="Times New Roman" pitchFamily="18" charset="0"/>
              </a:rPr>
              <a:t> (da, </a:t>
            </a:r>
            <a:r>
              <a:rPr lang="en-US" sz="3600" dirty="0" err="1">
                <a:solidFill>
                  <a:srgbClr val="FF0000"/>
                </a:solidFill>
                <a:latin typeface="Times New Roman" pitchFamily="18" charset="0"/>
                <a:cs typeface="Times New Roman" pitchFamily="18" charset="0"/>
              </a:rPr>
              <a:t>vảy</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sừng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lông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vũ</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lông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mao</a:t>
            </a:r>
            <a:r>
              <a:rPr lang="en-US" sz="3600" dirty="0">
                <a:solidFill>
                  <a:srgbClr val="FF0000"/>
                </a:solidFill>
                <a:latin typeface="Times New Roman" pitchFamily="18" charset="0"/>
                <a:cs typeface="Times New Roman" pitchFamily="18" charset="0"/>
              </a:rPr>
              <a:t>)</a:t>
            </a:r>
            <a:endParaRPr lang="vi-VN" sz="36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51208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1000"/>
                                        <p:tgtEl>
                                          <p:spTgt spid="3">
                                            <p:txEl>
                                              <p:pRg st="4" end="4"/>
                                            </p:txEl>
                                          </p:spTgt>
                                        </p:tgtEl>
                                      </p:cBhvr>
                                    </p:animEffect>
                                    <p:anim calcmode="lin" valueType="num">
                                      <p:cBhvr>
                                        <p:cTn id="4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8809" y="70586"/>
            <a:ext cx="11434011" cy="689810"/>
          </a:xfrm>
          <a:solidFill>
            <a:srgbClr val="FFFFCC"/>
          </a:solidFill>
          <a:ln>
            <a:solidFill>
              <a:schemeClr val="tx1"/>
            </a:solidFill>
          </a:ln>
        </p:spPr>
        <p:txBody>
          <a:bodyPr/>
          <a:lstStyle/>
          <a:p>
            <a:r>
              <a:rPr lang="en-US" b="1" dirty="0">
                <a:latin typeface="Times New Roman" pitchFamily="18" charset="0"/>
                <a:cs typeface="Times New Roman" pitchFamily="18" charset="0"/>
              </a:rPr>
              <a:t>7. </a:t>
            </a:r>
            <a:r>
              <a:rPr lang="en-US" b="1" dirty="0" err="1">
                <a:latin typeface="Times New Roman" pitchFamily="18" charset="0"/>
                <a:cs typeface="Times New Roman" pitchFamily="18" charset="0"/>
              </a:rPr>
              <a:t>Các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động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vật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có</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xương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sống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phân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bố</a:t>
            </a:r>
            <a:r>
              <a:rPr lang="en-US" b="1" dirty="0">
                <a:latin typeface="Times New Roman" pitchFamily="18" charset="0"/>
                <a:cs typeface="Times New Roman" pitchFamily="18" charset="0"/>
              </a:rPr>
              <a:t> ở </a:t>
            </a:r>
            <a:r>
              <a:rPr lang="en-US" b="1" dirty="0" err="1">
                <a:latin typeface="Times New Roman" pitchFamily="18" charset="0"/>
                <a:cs typeface="Times New Roman" pitchFamily="18" charset="0"/>
              </a:rPr>
              <a:t>những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nơi</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nào</a:t>
            </a:r>
            <a:r>
              <a:rPr lang="en-US" b="1" dirty="0">
                <a:latin typeface="Times New Roman" pitchFamily="18" charset="0"/>
                <a:cs typeface="Times New Roman" pitchFamily="18" charset="0"/>
              </a:rPr>
              <a:t>?</a:t>
            </a:r>
            <a:endParaRPr lang="vi-VN" b="1" dirty="0">
              <a:latin typeface="Times New Roman" pitchFamily="18" charset="0"/>
              <a:cs typeface="Times New Roman" pitchFamily="18" charset="0"/>
            </a:endParaRPr>
          </a:p>
        </p:txBody>
      </p:sp>
      <p:graphicFrame>
        <p:nvGraphicFramePr>
          <p:cNvPr id="4" name="Table 3">
            <a:extLst>
              <a:ext uri="{FF2B5EF4-FFF2-40B4-BE49-F238E27FC236}">
                <a16:creationId xmlns="" xmlns:a16="http://schemas.microsoft.com/office/drawing/2014/main" id="{FB018E28-668B-4E0A-8365-A77552E528E7}"/>
              </a:ext>
            </a:extLst>
          </p:cNvPr>
          <p:cNvGraphicFramePr>
            <a:graphicFrameLocks noGrp="1"/>
          </p:cNvGraphicFramePr>
          <p:nvPr>
            <p:extLst>
              <p:ext uri="{D42A27DB-BD31-4B8C-83A1-F6EECF244321}">
                <p14:modId xmlns:p14="http://schemas.microsoft.com/office/powerpoint/2010/main" val="1123456825"/>
              </p:ext>
            </p:extLst>
          </p:nvPr>
        </p:nvGraphicFramePr>
        <p:xfrm>
          <a:off x="374582" y="937001"/>
          <a:ext cx="9201755" cy="2560320"/>
        </p:xfrm>
        <a:graphic>
          <a:graphicData uri="http://schemas.openxmlformats.org/drawingml/2006/table">
            <a:tbl>
              <a:tblPr firstRow="1" firstCol="1" bandRow="1">
                <a:tableStyleId>{5C22544A-7EE6-4342-B048-85BDC9FD1C3A}</a:tableStyleId>
              </a:tblPr>
              <a:tblGrid>
                <a:gridCol w="1824576">
                  <a:extLst>
                    <a:ext uri="{9D8B030D-6E8A-4147-A177-3AD203B41FA5}">
                      <a16:colId xmlns="" xmlns:a16="http://schemas.microsoft.com/office/drawing/2014/main" val="1935942602"/>
                    </a:ext>
                  </a:extLst>
                </a:gridCol>
                <a:gridCol w="7377179">
                  <a:extLst>
                    <a:ext uri="{9D8B030D-6E8A-4147-A177-3AD203B41FA5}">
                      <a16:colId xmlns="" xmlns:a16="http://schemas.microsoft.com/office/drawing/2014/main" val="68659347"/>
                    </a:ext>
                  </a:extLst>
                </a:gridCol>
              </a:tblGrid>
              <a:tr h="0">
                <a:tc>
                  <a:txBody>
                    <a:bodyPr/>
                    <a:lstStyle/>
                    <a:p>
                      <a:pPr marL="0" marR="0" algn="ctr">
                        <a:spcBef>
                          <a:spcPts val="0"/>
                        </a:spcBef>
                        <a:spcAft>
                          <a:spcPts val="0"/>
                        </a:spcAft>
                      </a:pPr>
                      <a:r>
                        <a:rPr lang="en-US" sz="2800" dirty="0" err="1">
                          <a:solidFill>
                            <a:srgbClr val="7030A0"/>
                          </a:solidFill>
                          <a:effectLst/>
                          <a:latin typeface="Times New Roman" panose="02020603050405020304" pitchFamily="18" charset="0"/>
                          <a:cs typeface="Times New Roman" panose="02020603050405020304" pitchFamily="18" charset="0"/>
                        </a:rPr>
                        <a:t>Nhóm</a:t>
                      </a:r>
                      <a:endParaRPr lang="en-US" sz="2800" dirty="0">
                        <a:solidFill>
                          <a:srgbClr val="7030A0"/>
                        </a:solidFill>
                        <a:effectLst/>
                        <a:latin typeface="Times New Roman" panose="02020603050405020304" pitchFamily="18" charset="0"/>
                        <a:ea typeface="Liberation Mono"/>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800">
                          <a:solidFill>
                            <a:srgbClr val="7030A0"/>
                          </a:solidFill>
                          <a:effectLst/>
                          <a:latin typeface="Times New Roman" panose="02020603050405020304" pitchFamily="18" charset="0"/>
                          <a:cs typeface="Times New Roman" panose="02020603050405020304" pitchFamily="18" charset="0"/>
                        </a:rPr>
                        <a:t>Môi trường sống</a:t>
                      </a:r>
                      <a:endParaRPr lang="en-US" sz="2800">
                        <a:solidFill>
                          <a:srgbClr val="7030A0"/>
                        </a:solidFill>
                        <a:effectLst/>
                        <a:latin typeface="Times New Roman" panose="02020603050405020304" pitchFamily="18" charset="0"/>
                        <a:ea typeface="Liberation Mono"/>
                        <a:cs typeface="Times New Roman" panose="02020603050405020304" pitchFamily="18" charset="0"/>
                      </a:endParaRPr>
                    </a:p>
                  </a:txBody>
                  <a:tcPr marL="68580" marR="68580" marT="0" marB="0"/>
                </a:tc>
                <a:extLst>
                  <a:ext uri="{0D108BD9-81ED-4DB2-BD59-A6C34878D82A}">
                    <a16:rowId xmlns="" xmlns:a16="http://schemas.microsoft.com/office/drawing/2014/main" val="3323245565"/>
                  </a:ext>
                </a:extLst>
              </a:tr>
              <a:tr h="0">
                <a:tc>
                  <a:txBody>
                    <a:bodyPr/>
                    <a:lstStyle/>
                    <a:p>
                      <a:pPr marL="0" marR="0">
                        <a:spcBef>
                          <a:spcPts val="0"/>
                        </a:spcBef>
                        <a:spcAft>
                          <a:spcPts val="0"/>
                        </a:spcAft>
                      </a:pPr>
                      <a:r>
                        <a:rPr lang="en-US" sz="2800" dirty="0" err="1">
                          <a:solidFill>
                            <a:srgbClr val="7030A0"/>
                          </a:solidFill>
                          <a:effectLst/>
                          <a:latin typeface="Times New Roman" panose="02020603050405020304" pitchFamily="18" charset="0"/>
                          <a:cs typeface="Times New Roman" panose="02020603050405020304" pitchFamily="18" charset="0"/>
                        </a:rPr>
                        <a:t>Cá</a:t>
                      </a:r>
                      <a:endParaRPr lang="en-US" sz="2800" dirty="0">
                        <a:solidFill>
                          <a:srgbClr val="7030A0"/>
                        </a:solidFill>
                        <a:effectLst/>
                        <a:latin typeface="Times New Roman" panose="02020603050405020304" pitchFamily="18" charset="0"/>
                        <a:ea typeface="Liberation Mono"/>
                        <a:cs typeface="Times New Roman" panose="02020603050405020304" pitchFamily="18" charset="0"/>
                      </a:endParaRPr>
                    </a:p>
                  </a:txBody>
                  <a:tcPr marL="68580" marR="68580" marT="0" marB="0"/>
                </a:tc>
                <a:tc>
                  <a:txBody>
                    <a:bodyPr/>
                    <a:lstStyle/>
                    <a:p>
                      <a:pPr marL="0" marR="0">
                        <a:spcBef>
                          <a:spcPts val="0"/>
                        </a:spcBef>
                        <a:spcAft>
                          <a:spcPts val="0"/>
                        </a:spcAft>
                      </a:pPr>
                      <a:endParaRPr lang="en-US" sz="2800" dirty="0">
                        <a:solidFill>
                          <a:srgbClr val="7030A0"/>
                        </a:solidFill>
                        <a:effectLst/>
                        <a:latin typeface="Times New Roman" panose="02020603050405020304" pitchFamily="18" charset="0"/>
                        <a:ea typeface="Liberation Mono"/>
                        <a:cs typeface="Times New Roman" panose="02020603050405020304" pitchFamily="18" charset="0"/>
                      </a:endParaRPr>
                    </a:p>
                  </a:txBody>
                  <a:tcPr marL="68580" marR="68580" marT="0" marB="0"/>
                </a:tc>
                <a:extLst>
                  <a:ext uri="{0D108BD9-81ED-4DB2-BD59-A6C34878D82A}">
                    <a16:rowId xmlns="" xmlns:a16="http://schemas.microsoft.com/office/drawing/2014/main" val="3396463268"/>
                  </a:ext>
                </a:extLst>
              </a:tr>
              <a:tr h="0">
                <a:tc>
                  <a:txBody>
                    <a:bodyPr/>
                    <a:lstStyle/>
                    <a:p>
                      <a:pPr marL="0" marR="0">
                        <a:spcBef>
                          <a:spcPts val="0"/>
                        </a:spcBef>
                        <a:spcAft>
                          <a:spcPts val="0"/>
                        </a:spcAft>
                      </a:pPr>
                      <a:r>
                        <a:rPr lang="en-US" sz="2800">
                          <a:solidFill>
                            <a:srgbClr val="7030A0"/>
                          </a:solidFill>
                          <a:effectLst/>
                          <a:latin typeface="Times New Roman" panose="02020603050405020304" pitchFamily="18" charset="0"/>
                          <a:cs typeface="Times New Roman" panose="02020603050405020304" pitchFamily="18" charset="0"/>
                        </a:rPr>
                        <a:t>Lưỡng cư</a:t>
                      </a:r>
                      <a:endParaRPr lang="en-US" sz="2800">
                        <a:solidFill>
                          <a:srgbClr val="7030A0"/>
                        </a:solidFill>
                        <a:effectLst/>
                        <a:latin typeface="Times New Roman" panose="02020603050405020304" pitchFamily="18" charset="0"/>
                        <a:ea typeface="Liberation Mono"/>
                        <a:cs typeface="Times New Roman" panose="02020603050405020304" pitchFamily="18" charset="0"/>
                      </a:endParaRPr>
                    </a:p>
                  </a:txBody>
                  <a:tcPr marL="68580" marR="68580" marT="0" marB="0"/>
                </a:tc>
                <a:tc>
                  <a:txBody>
                    <a:bodyPr/>
                    <a:lstStyle/>
                    <a:p>
                      <a:pPr marL="0" marR="0">
                        <a:spcBef>
                          <a:spcPts val="0"/>
                        </a:spcBef>
                        <a:spcAft>
                          <a:spcPts val="0"/>
                        </a:spcAft>
                      </a:pPr>
                      <a:endParaRPr lang="en-US" sz="2800" dirty="0">
                        <a:solidFill>
                          <a:srgbClr val="7030A0"/>
                        </a:solidFill>
                        <a:effectLst/>
                        <a:latin typeface="Times New Roman" panose="02020603050405020304" pitchFamily="18" charset="0"/>
                        <a:ea typeface="Liberation Mono"/>
                        <a:cs typeface="Times New Roman" panose="02020603050405020304" pitchFamily="18" charset="0"/>
                      </a:endParaRPr>
                    </a:p>
                  </a:txBody>
                  <a:tcPr marL="68580" marR="68580" marT="0" marB="0"/>
                </a:tc>
                <a:extLst>
                  <a:ext uri="{0D108BD9-81ED-4DB2-BD59-A6C34878D82A}">
                    <a16:rowId xmlns="" xmlns:a16="http://schemas.microsoft.com/office/drawing/2014/main" val="1407225901"/>
                  </a:ext>
                </a:extLst>
              </a:tr>
              <a:tr h="0">
                <a:tc>
                  <a:txBody>
                    <a:bodyPr/>
                    <a:lstStyle/>
                    <a:p>
                      <a:pPr marL="0" marR="0">
                        <a:spcBef>
                          <a:spcPts val="0"/>
                        </a:spcBef>
                        <a:spcAft>
                          <a:spcPts val="0"/>
                        </a:spcAft>
                      </a:pPr>
                      <a:r>
                        <a:rPr lang="en-US" sz="2800">
                          <a:solidFill>
                            <a:srgbClr val="7030A0"/>
                          </a:solidFill>
                          <a:effectLst/>
                          <a:latin typeface="Times New Roman" panose="02020603050405020304" pitchFamily="18" charset="0"/>
                          <a:cs typeface="Times New Roman" panose="02020603050405020304" pitchFamily="18" charset="0"/>
                        </a:rPr>
                        <a:t>Bò sát</a:t>
                      </a:r>
                      <a:endParaRPr lang="en-US" sz="2800">
                        <a:solidFill>
                          <a:srgbClr val="7030A0"/>
                        </a:solidFill>
                        <a:effectLst/>
                        <a:latin typeface="Times New Roman" panose="02020603050405020304" pitchFamily="18" charset="0"/>
                        <a:ea typeface="Liberation Mono"/>
                        <a:cs typeface="Times New Roman" panose="02020603050405020304" pitchFamily="18" charset="0"/>
                      </a:endParaRPr>
                    </a:p>
                  </a:txBody>
                  <a:tcPr marL="68580" marR="68580" marT="0" marB="0"/>
                </a:tc>
                <a:tc>
                  <a:txBody>
                    <a:bodyPr/>
                    <a:lstStyle/>
                    <a:p>
                      <a:pPr marL="0" marR="0">
                        <a:spcBef>
                          <a:spcPts val="0"/>
                        </a:spcBef>
                        <a:spcAft>
                          <a:spcPts val="0"/>
                        </a:spcAft>
                      </a:pPr>
                      <a:endParaRPr lang="en-US" sz="2800" dirty="0">
                        <a:solidFill>
                          <a:srgbClr val="7030A0"/>
                        </a:solidFill>
                        <a:effectLst/>
                        <a:latin typeface="Times New Roman" panose="02020603050405020304" pitchFamily="18" charset="0"/>
                        <a:ea typeface="Liberation Mono"/>
                        <a:cs typeface="Times New Roman" panose="02020603050405020304" pitchFamily="18" charset="0"/>
                      </a:endParaRPr>
                    </a:p>
                  </a:txBody>
                  <a:tcPr marL="68580" marR="68580" marT="0" marB="0"/>
                </a:tc>
                <a:extLst>
                  <a:ext uri="{0D108BD9-81ED-4DB2-BD59-A6C34878D82A}">
                    <a16:rowId xmlns="" xmlns:a16="http://schemas.microsoft.com/office/drawing/2014/main" val="1836136598"/>
                  </a:ext>
                </a:extLst>
              </a:tr>
              <a:tr h="0">
                <a:tc>
                  <a:txBody>
                    <a:bodyPr/>
                    <a:lstStyle/>
                    <a:p>
                      <a:pPr marL="0" marR="0">
                        <a:spcBef>
                          <a:spcPts val="0"/>
                        </a:spcBef>
                        <a:spcAft>
                          <a:spcPts val="0"/>
                        </a:spcAft>
                      </a:pPr>
                      <a:r>
                        <a:rPr lang="en-US" sz="2800">
                          <a:solidFill>
                            <a:srgbClr val="7030A0"/>
                          </a:solidFill>
                          <a:effectLst/>
                          <a:latin typeface="Times New Roman" panose="02020603050405020304" pitchFamily="18" charset="0"/>
                          <a:cs typeface="Times New Roman" panose="02020603050405020304" pitchFamily="18" charset="0"/>
                        </a:rPr>
                        <a:t>Chim</a:t>
                      </a:r>
                      <a:endParaRPr lang="en-US" sz="2800">
                        <a:solidFill>
                          <a:srgbClr val="7030A0"/>
                        </a:solidFill>
                        <a:effectLst/>
                        <a:latin typeface="Times New Roman" panose="02020603050405020304" pitchFamily="18" charset="0"/>
                        <a:ea typeface="Liberation Mono"/>
                        <a:cs typeface="Times New Roman" panose="02020603050405020304" pitchFamily="18" charset="0"/>
                      </a:endParaRPr>
                    </a:p>
                  </a:txBody>
                  <a:tcPr marL="68580" marR="68580" marT="0" marB="0"/>
                </a:tc>
                <a:tc>
                  <a:txBody>
                    <a:bodyPr/>
                    <a:lstStyle/>
                    <a:p>
                      <a:pPr marL="0" marR="0">
                        <a:spcBef>
                          <a:spcPts val="0"/>
                        </a:spcBef>
                        <a:spcAft>
                          <a:spcPts val="0"/>
                        </a:spcAft>
                      </a:pPr>
                      <a:endParaRPr lang="en-US" sz="2800" dirty="0">
                        <a:solidFill>
                          <a:srgbClr val="7030A0"/>
                        </a:solidFill>
                        <a:effectLst/>
                        <a:latin typeface="Times New Roman" panose="02020603050405020304" pitchFamily="18" charset="0"/>
                        <a:ea typeface="Liberation Mono"/>
                        <a:cs typeface="Times New Roman" panose="02020603050405020304" pitchFamily="18" charset="0"/>
                      </a:endParaRPr>
                    </a:p>
                  </a:txBody>
                  <a:tcPr marL="68580" marR="68580" marT="0" marB="0"/>
                </a:tc>
                <a:extLst>
                  <a:ext uri="{0D108BD9-81ED-4DB2-BD59-A6C34878D82A}">
                    <a16:rowId xmlns="" xmlns:a16="http://schemas.microsoft.com/office/drawing/2014/main" val="4172718000"/>
                  </a:ext>
                </a:extLst>
              </a:tr>
              <a:tr h="0">
                <a:tc>
                  <a:txBody>
                    <a:bodyPr/>
                    <a:lstStyle/>
                    <a:p>
                      <a:pPr marL="0" marR="0">
                        <a:spcBef>
                          <a:spcPts val="0"/>
                        </a:spcBef>
                        <a:spcAft>
                          <a:spcPts val="0"/>
                        </a:spcAft>
                      </a:pPr>
                      <a:r>
                        <a:rPr lang="en-US" sz="2800">
                          <a:solidFill>
                            <a:srgbClr val="7030A0"/>
                          </a:solidFill>
                          <a:effectLst/>
                          <a:latin typeface="Times New Roman" panose="02020603050405020304" pitchFamily="18" charset="0"/>
                          <a:cs typeface="Times New Roman" panose="02020603050405020304" pitchFamily="18" charset="0"/>
                        </a:rPr>
                        <a:t>Thú</a:t>
                      </a:r>
                      <a:endParaRPr lang="en-US" sz="2800">
                        <a:solidFill>
                          <a:srgbClr val="7030A0"/>
                        </a:solidFill>
                        <a:effectLst/>
                        <a:latin typeface="Times New Roman" panose="02020603050405020304" pitchFamily="18" charset="0"/>
                        <a:ea typeface="Liberation Mono"/>
                        <a:cs typeface="Times New Roman" panose="02020603050405020304" pitchFamily="18" charset="0"/>
                      </a:endParaRPr>
                    </a:p>
                  </a:txBody>
                  <a:tcPr marL="68580" marR="68580" marT="0" marB="0"/>
                </a:tc>
                <a:tc>
                  <a:txBody>
                    <a:bodyPr/>
                    <a:lstStyle/>
                    <a:p>
                      <a:pPr marL="0" marR="0">
                        <a:spcBef>
                          <a:spcPts val="0"/>
                        </a:spcBef>
                        <a:spcAft>
                          <a:spcPts val="0"/>
                        </a:spcAft>
                      </a:pPr>
                      <a:endParaRPr lang="en-US" sz="2800" dirty="0">
                        <a:solidFill>
                          <a:srgbClr val="7030A0"/>
                        </a:solidFill>
                        <a:effectLst/>
                        <a:latin typeface="Times New Roman" panose="02020603050405020304" pitchFamily="18" charset="0"/>
                        <a:ea typeface="Liberation Mono"/>
                        <a:cs typeface="Times New Roman" panose="02020603050405020304" pitchFamily="18" charset="0"/>
                      </a:endParaRPr>
                    </a:p>
                  </a:txBody>
                  <a:tcPr marL="68580" marR="68580" marT="0" marB="0"/>
                </a:tc>
                <a:extLst>
                  <a:ext uri="{0D108BD9-81ED-4DB2-BD59-A6C34878D82A}">
                    <a16:rowId xmlns="" xmlns:a16="http://schemas.microsoft.com/office/drawing/2014/main" val="2424773650"/>
                  </a:ext>
                </a:extLst>
              </a:tr>
            </a:tbl>
          </a:graphicData>
        </a:graphic>
      </p:graphicFrame>
      <p:sp>
        <p:nvSpPr>
          <p:cNvPr id="9" name="TextBox 8">
            <a:extLst>
              <a:ext uri="{FF2B5EF4-FFF2-40B4-BE49-F238E27FC236}">
                <a16:creationId xmlns="" xmlns:a16="http://schemas.microsoft.com/office/drawing/2014/main" id="{7C32469D-F478-4E42-B3C6-8EA7AEAC993F}"/>
              </a:ext>
            </a:extLst>
          </p:cNvPr>
          <p:cNvSpPr txBox="1"/>
          <p:nvPr/>
        </p:nvSpPr>
        <p:spPr>
          <a:xfrm>
            <a:off x="2567538" y="1273564"/>
            <a:ext cx="7952875" cy="523220"/>
          </a:xfrm>
          <a:prstGeom prst="rect">
            <a:avLst/>
          </a:prstGeom>
          <a:noFill/>
        </p:spPr>
        <p:txBody>
          <a:bodyPr wrap="square">
            <a:spAutoFit/>
          </a:bodyPr>
          <a:lstStyle/>
          <a:p>
            <a:pPr marL="0" marR="0">
              <a:spcBef>
                <a:spcPts val="0"/>
              </a:spcBef>
              <a:spcAft>
                <a:spcPts val="0"/>
              </a:spcAft>
            </a:pPr>
            <a:r>
              <a:rPr lang="en-US" sz="2800" dirty="0" err="1">
                <a:effectLst/>
                <a:latin typeface="Times New Roman" panose="02020603050405020304" pitchFamily="18" charset="0"/>
                <a:cs typeface="Times New Roman" panose="02020603050405020304" pitchFamily="18" charset="0"/>
              </a:rPr>
              <a:t>Môi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trường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nước</a:t>
            </a:r>
            <a:endParaRPr lang="en-US" sz="2800" dirty="0">
              <a:effectLst/>
              <a:latin typeface="Times New Roman" panose="02020603050405020304" pitchFamily="18" charset="0"/>
              <a:ea typeface="Liberation Mono"/>
              <a:cs typeface="Times New Roman" panose="02020603050405020304" pitchFamily="18" charset="0"/>
            </a:endParaRPr>
          </a:p>
        </p:txBody>
      </p:sp>
      <p:sp>
        <p:nvSpPr>
          <p:cNvPr id="11" name="TextBox 10">
            <a:extLst>
              <a:ext uri="{FF2B5EF4-FFF2-40B4-BE49-F238E27FC236}">
                <a16:creationId xmlns="" xmlns:a16="http://schemas.microsoft.com/office/drawing/2014/main" id="{11972064-5DE4-4765-8D58-192798250C6F}"/>
              </a:ext>
            </a:extLst>
          </p:cNvPr>
          <p:cNvSpPr txBox="1"/>
          <p:nvPr/>
        </p:nvSpPr>
        <p:spPr>
          <a:xfrm>
            <a:off x="2615663" y="1713077"/>
            <a:ext cx="7952875" cy="523220"/>
          </a:xfrm>
          <a:prstGeom prst="rect">
            <a:avLst/>
          </a:prstGeom>
          <a:noFill/>
        </p:spPr>
        <p:txBody>
          <a:bodyPr wrap="square">
            <a:spAutoFit/>
          </a:bodyPr>
          <a:lstStyle/>
          <a:p>
            <a:pPr marL="0" marR="0">
              <a:spcBef>
                <a:spcPts val="0"/>
              </a:spcBef>
              <a:spcAft>
                <a:spcPts val="0"/>
              </a:spcAft>
            </a:pPr>
            <a:r>
              <a:rPr lang="en-US" sz="2800" dirty="0" err="1">
                <a:effectLst/>
                <a:latin typeface="Times New Roman" panose="02020603050405020304" pitchFamily="18" charset="0"/>
                <a:cs typeface="Times New Roman" panose="02020603050405020304" pitchFamily="18" charset="0"/>
              </a:rPr>
              <a:t>Môi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trường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nước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ẩm</a:t>
            </a:r>
            <a:endParaRPr lang="en-US" sz="2800" dirty="0">
              <a:effectLst/>
              <a:latin typeface="Times New Roman" panose="02020603050405020304" pitchFamily="18" charset="0"/>
              <a:ea typeface="Liberation Mono"/>
              <a:cs typeface="Times New Roman" panose="02020603050405020304" pitchFamily="18" charset="0"/>
            </a:endParaRPr>
          </a:p>
        </p:txBody>
      </p:sp>
      <p:sp>
        <p:nvSpPr>
          <p:cNvPr id="13" name="TextBox 12">
            <a:extLst>
              <a:ext uri="{FF2B5EF4-FFF2-40B4-BE49-F238E27FC236}">
                <a16:creationId xmlns="" xmlns:a16="http://schemas.microsoft.com/office/drawing/2014/main" id="{1148DDA9-B284-4E12-AC1E-90B209D40F2C}"/>
              </a:ext>
            </a:extLst>
          </p:cNvPr>
          <p:cNvSpPr txBox="1"/>
          <p:nvPr/>
        </p:nvSpPr>
        <p:spPr>
          <a:xfrm>
            <a:off x="2615663" y="2150583"/>
            <a:ext cx="7952875" cy="523220"/>
          </a:xfrm>
          <a:prstGeom prst="rect">
            <a:avLst/>
          </a:prstGeom>
          <a:noFill/>
        </p:spPr>
        <p:txBody>
          <a:bodyPr wrap="square">
            <a:spAutoFit/>
          </a:bodyPr>
          <a:lstStyle/>
          <a:p>
            <a:pPr marL="0" marR="0">
              <a:spcBef>
                <a:spcPts val="0"/>
              </a:spcBef>
              <a:spcAft>
                <a:spcPts val="0"/>
              </a:spcAft>
            </a:pPr>
            <a:r>
              <a:rPr lang="en-US" sz="2800" dirty="0" err="1">
                <a:effectLst/>
                <a:latin typeface="Times New Roman" panose="02020603050405020304" pitchFamily="18" charset="0"/>
                <a:cs typeface="Times New Roman" panose="02020603050405020304" pitchFamily="18" charset="0"/>
              </a:rPr>
              <a:t>Môi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trường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nước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môi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trường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khô</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hạn</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Liberation Mono"/>
              <a:cs typeface="Times New Roman" panose="02020603050405020304" pitchFamily="18" charset="0"/>
            </a:endParaRPr>
          </a:p>
        </p:txBody>
      </p:sp>
      <p:sp>
        <p:nvSpPr>
          <p:cNvPr id="15" name="TextBox 14">
            <a:extLst>
              <a:ext uri="{FF2B5EF4-FFF2-40B4-BE49-F238E27FC236}">
                <a16:creationId xmlns="" xmlns:a16="http://schemas.microsoft.com/office/drawing/2014/main" id="{D41470AB-31FB-4889-B6E6-DA70888D7BC5}"/>
              </a:ext>
            </a:extLst>
          </p:cNvPr>
          <p:cNvSpPr txBox="1"/>
          <p:nvPr/>
        </p:nvSpPr>
        <p:spPr>
          <a:xfrm>
            <a:off x="2615663" y="2541424"/>
            <a:ext cx="7952875" cy="523220"/>
          </a:xfrm>
          <a:prstGeom prst="rect">
            <a:avLst/>
          </a:prstGeom>
          <a:noFill/>
        </p:spPr>
        <p:txBody>
          <a:bodyPr wrap="square">
            <a:spAutoFit/>
          </a:bodyPr>
          <a:lstStyle/>
          <a:p>
            <a:pPr marL="0" marR="0">
              <a:spcBef>
                <a:spcPts val="0"/>
              </a:spcBef>
              <a:spcAft>
                <a:spcPts val="0"/>
              </a:spcAft>
            </a:pPr>
            <a:r>
              <a:rPr lang="en-US" sz="2800" dirty="0" err="1">
                <a:effectLst/>
                <a:latin typeface="Times New Roman" panose="02020603050405020304" pitchFamily="18" charset="0"/>
                <a:cs typeface="Times New Roman" panose="02020603050405020304" pitchFamily="18" charset="0"/>
              </a:rPr>
              <a:t>Môi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trường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nước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khí</a:t>
            </a:r>
            <a:endParaRPr lang="en-US" sz="2800" dirty="0">
              <a:effectLst/>
              <a:latin typeface="Times New Roman" panose="02020603050405020304" pitchFamily="18" charset="0"/>
              <a:ea typeface="Liberation Mono"/>
              <a:cs typeface="Times New Roman" panose="02020603050405020304" pitchFamily="18" charset="0"/>
            </a:endParaRPr>
          </a:p>
        </p:txBody>
      </p:sp>
      <p:sp>
        <p:nvSpPr>
          <p:cNvPr id="17" name="TextBox 16">
            <a:extLst>
              <a:ext uri="{FF2B5EF4-FFF2-40B4-BE49-F238E27FC236}">
                <a16:creationId xmlns="" xmlns:a16="http://schemas.microsoft.com/office/drawing/2014/main" id="{D4C62CBA-2730-42E3-AC8D-050A2EE6448E}"/>
              </a:ext>
            </a:extLst>
          </p:cNvPr>
          <p:cNvSpPr txBox="1"/>
          <p:nvPr/>
        </p:nvSpPr>
        <p:spPr>
          <a:xfrm>
            <a:off x="2615663" y="2987761"/>
            <a:ext cx="7952875" cy="523220"/>
          </a:xfrm>
          <a:prstGeom prst="rect">
            <a:avLst/>
          </a:prstGeom>
          <a:noFill/>
        </p:spPr>
        <p:txBody>
          <a:bodyPr wrap="square">
            <a:spAutoFit/>
          </a:bodyPr>
          <a:lstStyle/>
          <a:p>
            <a:pPr marL="0" marR="0">
              <a:spcBef>
                <a:spcPts val="0"/>
              </a:spcBef>
              <a:spcAft>
                <a:spcPts val="0"/>
              </a:spcAft>
            </a:pPr>
            <a:r>
              <a:rPr lang="en-US" sz="2800" dirty="0" err="1">
                <a:effectLst/>
                <a:latin typeface="Times New Roman" panose="02020603050405020304" pitchFamily="18" charset="0"/>
                <a:cs typeface="Times New Roman" panose="02020603050405020304" pitchFamily="18" charset="0"/>
              </a:rPr>
              <a:t>Môi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trường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nước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khí</a:t>
            </a:r>
            <a:endParaRPr lang="en-US" sz="2800" dirty="0">
              <a:effectLst/>
              <a:latin typeface="Times New Roman" panose="02020603050405020304" pitchFamily="18" charset="0"/>
              <a:ea typeface="Liberation Mono"/>
              <a:cs typeface="Times New Roman" panose="02020603050405020304" pitchFamily="18" charset="0"/>
            </a:endParaRPr>
          </a:p>
        </p:txBody>
      </p:sp>
    </p:spTree>
    <p:extLst>
      <p:ext uri="{BB962C8B-B14F-4D97-AF65-F5344CB8AC3E}">
        <p14:creationId xmlns:p14="http://schemas.microsoft.com/office/powerpoint/2010/main" val="295434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animEffect transition="in" filter="fade">
                                      <p:cBhvr>
                                        <p:cTn id="35" dur="1000"/>
                                        <p:tgtEl>
                                          <p:spTgt spid="15">
                                            <p:txEl>
                                              <p:pRg st="0" end="0"/>
                                            </p:txEl>
                                          </p:spTgt>
                                        </p:tgtEl>
                                      </p:cBhvr>
                                    </p:animEffect>
                                    <p:anim calcmode="lin" valueType="num">
                                      <p:cBhvr>
                                        <p:cTn id="36"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7"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14517"/>
            <a:ext cx="8596668" cy="1320800"/>
          </a:xfrm>
        </p:spPr>
        <p:txBody>
          <a:bodyPr/>
          <a:lstStyle/>
          <a:p>
            <a:pPr algn="ctr"/>
            <a:r>
              <a:rPr lang="en-US" b="1" dirty="0">
                <a:latin typeface="Times New Roman" pitchFamily="18" charset="0"/>
                <a:cs typeface="Times New Roman" pitchFamily="18" charset="0"/>
              </a:rPr>
              <a:t>CHỨNG MINH SỰ ĐA DANG CỦA NHÓM ĐỘNG VẬT CÓ XƯƠNG SỐNG</a:t>
            </a:r>
            <a:endParaRPr lang="vi-VN" b="1" dirty="0">
              <a:latin typeface="Times New Roman" pitchFamily="18" charset="0"/>
              <a:cs typeface="Times New Roman" pitchFamily="18" charset="0"/>
            </a:endParaRPr>
          </a:p>
        </p:txBody>
      </p:sp>
      <p:sp>
        <p:nvSpPr>
          <p:cNvPr id="3" name="Content Placeholder 2"/>
          <p:cNvSpPr>
            <a:spLocks noGrp="1"/>
          </p:cNvSpPr>
          <p:nvPr>
            <p:ph idx="1"/>
          </p:nvPr>
        </p:nvSpPr>
        <p:spPr>
          <a:xfrm>
            <a:off x="600332" y="1450289"/>
            <a:ext cx="10093335" cy="2767012"/>
          </a:xfrm>
        </p:spPr>
        <p:txBody>
          <a:bodyPr>
            <a:normAutofit/>
          </a:bodyPr>
          <a:lstStyle/>
          <a:p>
            <a:pPr marL="0" indent="0">
              <a:buNone/>
            </a:pPr>
            <a:r>
              <a:rPr lang="en-US" sz="2800" b="1" dirty="0">
                <a:latin typeface="Times New Roman" pitchFamily="18" charset="0"/>
                <a:cs typeface="Times New Roman" pitchFamily="18" charset="0"/>
              </a:rPr>
              <a:t>    </a:t>
            </a:r>
            <a:r>
              <a:rPr lang="en-US" sz="2800" b="1" dirty="0">
                <a:solidFill>
                  <a:srgbClr val="FF0000"/>
                </a:solidFill>
                <a:latin typeface="Times New Roman" pitchFamily="18" charset="0"/>
                <a:cs typeface="Times New Roman" pitchFamily="18" charset="0"/>
              </a:rPr>
              <a:t>NHÓM ĐỘNG VẬT CÓ XƯƠNG SỐNG RẤT ĐA DẠNG</a:t>
            </a:r>
          </a:p>
          <a:p>
            <a:pPr>
              <a:buFontTx/>
              <a:buChar char="-"/>
            </a:pP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lượng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loài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lớn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chiếm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khoảng</a:t>
            </a:r>
            <a:r>
              <a:rPr lang="en-US" sz="2800" b="1" dirty="0">
                <a:latin typeface="Times New Roman" pitchFamily="18" charset="0"/>
                <a:cs typeface="Times New Roman" pitchFamily="18" charset="0"/>
              </a:rPr>
              <a:t> 10-20% </a:t>
            </a: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loài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động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vật</a:t>
            </a:r>
            <a:endParaRPr lang="en-US" sz="2800" b="1" dirty="0">
              <a:latin typeface="Times New Roman" pitchFamily="18" charset="0"/>
              <a:cs typeface="Times New Roman" pitchFamily="18" charset="0"/>
            </a:endParaRPr>
          </a:p>
          <a:p>
            <a:pPr>
              <a:buFontTx/>
              <a:buChar char="-"/>
            </a:pP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lượng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thể</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trong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loài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lớn</a:t>
            </a:r>
            <a:endParaRPr lang="en-US" sz="2800" b="1" dirty="0">
              <a:latin typeface="Times New Roman" pitchFamily="18" charset="0"/>
              <a:cs typeface="Times New Roman" pitchFamily="18" charset="0"/>
            </a:endParaRPr>
          </a:p>
          <a:p>
            <a:pPr marL="0" indent="0">
              <a:buNone/>
            </a:pP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Môi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trường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dạng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như</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nước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cạn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trong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lòng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đất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không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khí</a:t>
            </a:r>
            <a:r>
              <a:rPr lang="en-US" sz="2800" b="1" dirty="0">
                <a:latin typeface="Times New Roman" pitchFamily="18" charset="0"/>
                <a:cs typeface="Times New Roman" pitchFamily="18" charset="0"/>
              </a:rPr>
              <a:t> , </a:t>
            </a:r>
            <a:r>
              <a:rPr lang="en-US" sz="2800" b="1" dirty="0" err="1">
                <a:latin typeface="Times New Roman" pitchFamily="18" charset="0"/>
                <a:cs typeface="Times New Roman" pitchFamily="18" charset="0"/>
              </a:rPr>
              <a:t>trên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trong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cơ</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thể</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sinh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vật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khác</a:t>
            </a:r>
            <a:r>
              <a:rPr lang="en-US" sz="2800" b="1" dirty="0">
                <a:latin typeface="Times New Roman" pitchFamily="18" charset="0"/>
                <a:cs typeface="Times New Roman" pitchFamily="18" charset="0"/>
              </a:rPr>
              <a:t>.</a:t>
            </a:r>
            <a:endParaRPr lang="vi-VN" sz="2800" b="1" dirty="0">
              <a:latin typeface="Times New Roman" pitchFamily="18" charset="0"/>
              <a:cs typeface="Times New Roman" pitchFamily="18" charset="0"/>
            </a:endParaRPr>
          </a:p>
        </p:txBody>
      </p:sp>
      <p:sp>
        <p:nvSpPr>
          <p:cNvPr id="6" name="TextBox 5">
            <a:extLst>
              <a:ext uri="{FF2B5EF4-FFF2-40B4-BE49-F238E27FC236}">
                <a16:creationId xmlns="" xmlns:a16="http://schemas.microsoft.com/office/drawing/2014/main" id="{4B1E3525-06C2-4F83-B2AF-6459B41D20CA}"/>
              </a:ext>
            </a:extLst>
          </p:cNvPr>
          <p:cNvSpPr txBox="1"/>
          <p:nvPr/>
        </p:nvSpPr>
        <p:spPr>
          <a:xfrm>
            <a:off x="430732" y="4499770"/>
            <a:ext cx="10898204" cy="1815882"/>
          </a:xfrm>
          <a:prstGeom prst="rect">
            <a:avLst/>
          </a:prstGeom>
          <a:solidFill>
            <a:schemeClr val="accent6">
              <a:lumMod val="20000"/>
              <a:lumOff val="80000"/>
            </a:schemeClr>
          </a:solidFill>
          <a:ln>
            <a:solidFill>
              <a:schemeClr val="tx1"/>
            </a:solidFill>
          </a:ln>
        </p:spPr>
        <p:txBody>
          <a:bodyPr wrap="square">
            <a:spAutoFit/>
          </a:bodyPr>
          <a:lstStyle/>
          <a:p>
            <a:pPr marL="0" marR="0">
              <a:spcBef>
                <a:spcPts val="0"/>
              </a:spcBef>
              <a:spcAft>
                <a:spcPts val="0"/>
              </a:spcAft>
            </a:pPr>
            <a:r>
              <a:rPr lang="en-US" sz="2800" dirty="0" err="1">
                <a:latin typeface="Times New Roman" panose="02020603050405020304" pitchFamily="18" charset="0"/>
                <a:ea typeface="Liberation Mono"/>
                <a:cs typeface="Liberation Mono"/>
              </a:rPr>
              <a:t>Hãy</a:t>
            </a:r>
            <a:r>
              <a:rPr lang="en-US" sz="2800" dirty="0">
                <a:latin typeface="Times New Roman" panose="02020603050405020304" pitchFamily="18" charset="0"/>
                <a:ea typeface="Liberation Mono"/>
                <a:cs typeface="Liberation Mono"/>
              </a:rPr>
              <a:t> </a:t>
            </a:r>
            <a:r>
              <a:rPr lang="en-US" sz="2800" dirty="0" err="1">
                <a:latin typeface="Times New Roman" panose="02020603050405020304" pitchFamily="18" charset="0"/>
                <a:ea typeface="Liberation Mono"/>
                <a:cs typeface="Liberation Mono"/>
              </a:rPr>
              <a:t>kể</a:t>
            </a:r>
            <a:r>
              <a:rPr lang="en-US" sz="2800" dirty="0">
                <a:latin typeface="Times New Roman" panose="02020603050405020304" pitchFamily="18" charset="0"/>
                <a:ea typeface="Liberation Mono"/>
                <a:cs typeface="Liberation Mono"/>
              </a:rPr>
              <a:t> </a:t>
            </a:r>
            <a:r>
              <a:rPr lang="en-US" sz="2800" dirty="0" err="1">
                <a:latin typeface="Times New Roman" panose="02020603050405020304" pitchFamily="18" charset="0"/>
                <a:ea typeface="Liberation Mono"/>
                <a:cs typeface="Liberation Mono"/>
              </a:rPr>
              <a:t>tên</a:t>
            </a:r>
            <a:r>
              <a:rPr lang="en-US" sz="2800" dirty="0">
                <a:latin typeface="Times New Roman" panose="02020603050405020304" pitchFamily="18" charset="0"/>
                <a:ea typeface="Liberation Mono"/>
                <a:cs typeface="Liberation Mono"/>
              </a:rPr>
              <a:t> </a:t>
            </a:r>
            <a:r>
              <a:rPr lang="en-US" sz="2800" dirty="0" err="1">
                <a:latin typeface="Times New Roman" panose="02020603050405020304" pitchFamily="18" charset="0"/>
                <a:ea typeface="Liberation Mono"/>
                <a:cs typeface="Liberation Mono"/>
              </a:rPr>
              <a:t>các</a:t>
            </a:r>
            <a:r>
              <a:rPr lang="en-US" sz="2800" dirty="0">
                <a:latin typeface="Times New Roman" panose="02020603050405020304" pitchFamily="18" charset="0"/>
                <a:ea typeface="Liberation Mono"/>
                <a:cs typeface="Liberation Mono"/>
              </a:rPr>
              <a:t> </a:t>
            </a:r>
            <a:r>
              <a:rPr lang="en-US" sz="2800" dirty="0" err="1">
                <a:latin typeface="Times New Roman" panose="02020603050405020304" pitchFamily="18" charset="0"/>
                <a:ea typeface="Liberation Mono"/>
                <a:cs typeface="Liberation Mono"/>
              </a:rPr>
              <a:t>loài</a:t>
            </a:r>
            <a:r>
              <a:rPr lang="en-US" sz="2800" dirty="0">
                <a:latin typeface="Times New Roman" panose="02020603050405020304" pitchFamily="18" charset="0"/>
                <a:ea typeface="Liberation Mono"/>
                <a:cs typeface="Liberation Mono"/>
              </a:rPr>
              <a:t> </a:t>
            </a:r>
            <a:r>
              <a:rPr lang="en-US" sz="2800" dirty="0" err="1">
                <a:latin typeface="Times New Roman" panose="02020603050405020304" pitchFamily="18" charset="0"/>
                <a:ea typeface="Liberation Mono"/>
                <a:cs typeface="Liberation Mono"/>
              </a:rPr>
              <a:t>động</a:t>
            </a:r>
            <a:r>
              <a:rPr lang="en-US" sz="2800" dirty="0">
                <a:latin typeface="Times New Roman" panose="02020603050405020304" pitchFamily="18" charset="0"/>
                <a:ea typeface="Liberation Mono"/>
                <a:cs typeface="Liberation Mono"/>
              </a:rPr>
              <a:t> </a:t>
            </a:r>
            <a:r>
              <a:rPr lang="en-US" sz="2800" dirty="0" err="1">
                <a:latin typeface="Times New Roman" panose="02020603050405020304" pitchFamily="18" charset="0"/>
                <a:ea typeface="Liberation Mono"/>
                <a:cs typeface="Liberation Mono"/>
              </a:rPr>
              <a:t>vật</a:t>
            </a:r>
            <a:r>
              <a:rPr lang="en-US" sz="2800" dirty="0">
                <a:latin typeface="Times New Roman" panose="02020603050405020304" pitchFamily="18" charset="0"/>
                <a:ea typeface="Liberation Mono"/>
                <a:cs typeface="Liberation Mono"/>
              </a:rPr>
              <a:t> </a:t>
            </a:r>
            <a:r>
              <a:rPr lang="en-US" sz="2800" dirty="0" err="1">
                <a:latin typeface="Times New Roman" panose="02020603050405020304" pitchFamily="18" charset="0"/>
                <a:ea typeface="Liberation Mono"/>
                <a:cs typeface="Liberation Mono"/>
              </a:rPr>
              <a:t>tham</a:t>
            </a:r>
            <a:r>
              <a:rPr lang="en-US" sz="2800" dirty="0">
                <a:latin typeface="Times New Roman" panose="02020603050405020304" pitchFamily="18" charset="0"/>
                <a:ea typeface="Liberation Mono"/>
                <a:cs typeface="Liberation Mono"/>
              </a:rPr>
              <a:t> </a:t>
            </a:r>
            <a:r>
              <a:rPr lang="en-US" sz="2800" dirty="0" err="1">
                <a:latin typeface="Times New Roman" panose="02020603050405020304" pitchFamily="18" charset="0"/>
                <a:ea typeface="Liberation Mono"/>
                <a:cs typeface="Liberation Mono"/>
              </a:rPr>
              <a:t>gia</a:t>
            </a:r>
            <a:r>
              <a:rPr lang="en-US" sz="2800" dirty="0">
                <a:latin typeface="Times New Roman" panose="02020603050405020304" pitchFamily="18" charset="0"/>
                <a:ea typeface="Liberation Mono"/>
                <a:cs typeface="Liberation Mono"/>
              </a:rPr>
              <a:t> </a:t>
            </a:r>
            <a:r>
              <a:rPr lang="en-US" sz="2800" dirty="0" err="1">
                <a:latin typeface="Times New Roman" panose="02020603050405020304" pitchFamily="18" charset="0"/>
                <a:ea typeface="Liberation Mono"/>
                <a:cs typeface="Liberation Mono"/>
              </a:rPr>
              <a:t>vòa</a:t>
            </a:r>
            <a:r>
              <a:rPr lang="en-US" sz="2800" dirty="0">
                <a:latin typeface="Times New Roman" panose="02020603050405020304" pitchFamily="18" charset="0"/>
                <a:ea typeface="Liberation Mono"/>
                <a:cs typeface="Liberation Mono"/>
              </a:rPr>
              <a:t> “</a:t>
            </a:r>
            <a:r>
              <a:rPr lang="en-US" sz="2800" dirty="0" err="1">
                <a:latin typeface="Times New Roman" panose="02020603050405020304" pitchFamily="18" charset="0"/>
                <a:ea typeface="Liberation Mono"/>
                <a:cs typeface="Liberation Mono"/>
              </a:rPr>
              <a:t>bản</a:t>
            </a:r>
            <a:r>
              <a:rPr lang="en-US" sz="2800" dirty="0">
                <a:latin typeface="Times New Roman" panose="02020603050405020304" pitchFamily="18" charset="0"/>
                <a:ea typeface="Liberation Mono"/>
                <a:cs typeface="Liberation Mono"/>
              </a:rPr>
              <a:t> </a:t>
            </a:r>
            <a:r>
              <a:rPr lang="en-US" sz="2800" dirty="0" err="1">
                <a:latin typeface="Times New Roman" panose="02020603050405020304" pitchFamily="18" charset="0"/>
                <a:ea typeface="Liberation Mono"/>
                <a:cs typeface="Liberation Mono"/>
              </a:rPr>
              <a:t>giao</a:t>
            </a:r>
            <a:r>
              <a:rPr lang="en-US" sz="2800" dirty="0">
                <a:latin typeface="Times New Roman" panose="02020603050405020304" pitchFamily="18" charset="0"/>
                <a:ea typeface="Liberation Mono"/>
                <a:cs typeface="Liberation Mono"/>
              </a:rPr>
              <a:t> </a:t>
            </a:r>
            <a:r>
              <a:rPr lang="en-US" sz="2800" dirty="0" err="1">
                <a:latin typeface="Times New Roman" panose="02020603050405020304" pitchFamily="18" charset="0"/>
                <a:ea typeface="Liberation Mono"/>
                <a:cs typeface="Liberation Mono"/>
              </a:rPr>
              <a:t>hưởng</a:t>
            </a:r>
            <a:r>
              <a:rPr lang="en-US" sz="2800" dirty="0">
                <a:latin typeface="Times New Roman" panose="02020603050405020304" pitchFamily="18" charset="0"/>
                <a:ea typeface="Liberation Mono"/>
                <a:cs typeface="Liberation Mono"/>
              </a:rPr>
              <a:t>” </a:t>
            </a:r>
            <a:r>
              <a:rPr lang="en-US" sz="2800" dirty="0" err="1">
                <a:latin typeface="Times New Roman" panose="02020603050405020304" pitchFamily="18" charset="0"/>
                <a:ea typeface="Liberation Mono"/>
                <a:cs typeface="Liberation Mono"/>
              </a:rPr>
              <a:t>đêm</a:t>
            </a:r>
            <a:r>
              <a:rPr lang="en-US" sz="2800" dirty="0">
                <a:latin typeface="Times New Roman" panose="02020603050405020304" pitchFamily="18" charset="0"/>
                <a:ea typeface="Liberation Mono"/>
                <a:cs typeface="Liberation Mono"/>
              </a:rPr>
              <a:t> </a:t>
            </a:r>
            <a:r>
              <a:rPr lang="en-US" sz="2800" dirty="0" err="1">
                <a:latin typeface="Times New Roman" panose="02020603050405020304" pitchFamily="18" charset="0"/>
                <a:ea typeface="Liberation Mono"/>
                <a:cs typeface="Liberation Mono"/>
              </a:rPr>
              <a:t>hè</a:t>
            </a:r>
            <a:r>
              <a:rPr lang="en-US" sz="2800" dirty="0">
                <a:latin typeface="Times New Roman" panose="02020603050405020304" pitchFamily="18" charset="0"/>
                <a:ea typeface="Liberation Mono"/>
                <a:cs typeface="Liberation Mono"/>
              </a:rPr>
              <a:t> </a:t>
            </a:r>
            <a:r>
              <a:rPr lang="en-US" sz="2800" dirty="0" err="1">
                <a:latin typeface="Times New Roman" panose="02020603050405020304" pitchFamily="18" charset="0"/>
                <a:ea typeface="Liberation Mono"/>
                <a:cs typeface="Liberation Mono"/>
              </a:rPr>
              <a:t>trên</a:t>
            </a:r>
            <a:r>
              <a:rPr lang="en-US" sz="2800" dirty="0">
                <a:latin typeface="Times New Roman" panose="02020603050405020304" pitchFamily="18" charset="0"/>
                <a:ea typeface="Liberation Mono"/>
                <a:cs typeface="Liberation Mono"/>
              </a:rPr>
              <a:t> </a:t>
            </a:r>
            <a:r>
              <a:rPr lang="en-US" sz="2800" dirty="0" err="1">
                <a:latin typeface="Times New Roman" panose="02020603050405020304" pitchFamily="18" charset="0"/>
                <a:ea typeface="Liberation Mono"/>
                <a:cs typeface="Liberation Mono"/>
              </a:rPr>
              <a:t>những</a:t>
            </a:r>
            <a:r>
              <a:rPr lang="en-US" sz="2800" dirty="0">
                <a:latin typeface="Times New Roman" panose="02020603050405020304" pitchFamily="18" charset="0"/>
                <a:ea typeface="Liberation Mono"/>
                <a:cs typeface="Liberation Mono"/>
              </a:rPr>
              <a:t> </a:t>
            </a:r>
            <a:r>
              <a:rPr lang="en-US" sz="2800" dirty="0" err="1">
                <a:latin typeface="Times New Roman" panose="02020603050405020304" pitchFamily="18" charset="0"/>
                <a:ea typeface="Liberation Mono"/>
                <a:cs typeface="Liberation Mono"/>
              </a:rPr>
              <a:t>cánh</a:t>
            </a:r>
            <a:r>
              <a:rPr lang="en-US" sz="2800" dirty="0">
                <a:latin typeface="Times New Roman" panose="02020603050405020304" pitchFamily="18" charset="0"/>
                <a:ea typeface="Liberation Mono"/>
                <a:cs typeface="Liberation Mono"/>
              </a:rPr>
              <a:t> </a:t>
            </a:r>
            <a:r>
              <a:rPr lang="en-US" sz="2800" dirty="0" err="1">
                <a:latin typeface="Times New Roman" panose="02020603050405020304" pitchFamily="18" charset="0"/>
                <a:ea typeface="Liberation Mono"/>
                <a:cs typeface="Liberation Mono"/>
              </a:rPr>
              <a:t>đồng</a:t>
            </a:r>
            <a:r>
              <a:rPr lang="en-US" sz="2800" dirty="0">
                <a:latin typeface="Times New Roman" panose="02020603050405020304" pitchFamily="18" charset="0"/>
                <a:ea typeface="Liberation Mono"/>
                <a:cs typeface="Liberation Mono"/>
              </a:rPr>
              <a:t> </a:t>
            </a:r>
            <a:r>
              <a:rPr lang="en-US" sz="2800" dirty="0" err="1">
                <a:latin typeface="Times New Roman" panose="02020603050405020304" pitchFamily="18" charset="0"/>
                <a:ea typeface="Liberation Mono"/>
                <a:cs typeface="Liberation Mono"/>
              </a:rPr>
              <a:t>làng</a:t>
            </a:r>
            <a:r>
              <a:rPr lang="en-US" sz="2800" dirty="0">
                <a:latin typeface="Times New Roman" panose="02020603050405020304" pitchFamily="18" charset="0"/>
                <a:ea typeface="Liberation Mono"/>
                <a:cs typeface="Liberation Mono"/>
              </a:rPr>
              <a:t> </a:t>
            </a:r>
            <a:r>
              <a:rPr lang="en-US" sz="2800" dirty="0" err="1">
                <a:latin typeface="Times New Roman" panose="02020603050405020304" pitchFamily="18" charset="0"/>
                <a:ea typeface="Liberation Mono"/>
                <a:cs typeface="Liberation Mono"/>
              </a:rPr>
              <a:t>quê</a:t>
            </a:r>
            <a:r>
              <a:rPr lang="en-US" sz="2800" dirty="0">
                <a:latin typeface="Times New Roman" panose="02020603050405020304" pitchFamily="18" charset="0"/>
                <a:ea typeface="Liberation Mono"/>
                <a:cs typeface="Liberation Mono"/>
              </a:rPr>
              <a:t> ở </a:t>
            </a:r>
            <a:r>
              <a:rPr lang="en-US" sz="2800" dirty="0" err="1">
                <a:latin typeface="Times New Roman" panose="02020603050405020304" pitchFamily="18" charset="0"/>
                <a:ea typeface="Liberation Mono"/>
                <a:cs typeface="Liberation Mono"/>
              </a:rPr>
              <a:t>nước</a:t>
            </a:r>
            <a:r>
              <a:rPr lang="en-US" sz="2800" dirty="0">
                <a:latin typeface="Times New Roman" panose="02020603050405020304" pitchFamily="18" charset="0"/>
                <a:ea typeface="Liberation Mono"/>
                <a:cs typeface="Liberation Mono"/>
              </a:rPr>
              <a:t> ta.</a:t>
            </a:r>
          </a:p>
          <a:p>
            <a:pPr marL="0" marR="0">
              <a:spcBef>
                <a:spcPts val="0"/>
              </a:spcBef>
              <a:spcAft>
                <a:spcPts val="0"/>
              </a:spcAft>
            </a:pPr>
            <a:r>
              <a:rPr lang="en-US" sz="2800" dirty="0" err="1">
                <a:effectLst/>
                <a:latin typeface="Times New Roman" panose="02020603050405020304" pitchFamily="18" charset="0"/>
                <a:ea typeface="Liberation Mono"/>
                <a:cs typeface="Liberation Mono"/>
              </a:rPr>
              <a:t>Các</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loài</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động</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vật</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tham</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gia</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vào</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bản</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giao</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hưởng</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đêm</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hè</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trên</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những</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cánh</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đồng</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làng</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quê</a:t>
            </a:r>
            <a:r>
              <a:rPr lang="en-US" sz="2800" dirty="0">
                <a:effectLst/>
                <a:latin typeface="Times New Roman" panose="02020603050405020304" pitchFamily="18" charset="0"/>
                <a:ea typeface="Liberation Mono"/>
                <a:cs typeface="Liberation Mono"/>
              </a:rPr>
              <a:t> ở </a:t>
            </a:r>
            <a:r>
              <a:rPr lang="en-US" sz="2800" dirty="0" err="1">
                <a:effectLst/>
                <a:latin typeface="Times New Roman" panose="02020603050405020304" pitchFamily="18" charset="0"/>
                <a:ea typeface="Liberation Mono"/>
                <a:cs typeface="Liberation Mono"/>
              </a:rPr>
              <a:t>nước</a:t>
            </a:r>
            <a:r>
              <a:rPr lang="en-US" sz="2800" dirty="0">
                <a:effectLst/>
                <a:latin typeface="Times New Roman" panose="02020603050405020304" pitchFamily="18" charset="0"/>
                <a:ea typeface="Liberation Mono"/>
                <a:cs typeface="Liberation Mono"/>
              </a:rPr>
              <a:t> ta: </a:t>
            </a:r>
            <a:r>
              <a:rPr lang="en-US" sz="2800" dirty="0" err="1">
                <a:effectLst/>
                <a:latin typeface="Times New Roman" panose="02020603050405020304" pitchFamily="18" charset="0"/>
                <a:ea typeface="Liberation Mono"/>
                <a:cs typeface="Liberation Mono"/>
              </a:rPr>
              <a:t>ếch</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nhái</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dế</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ve</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sầu</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chim</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cuốc</a:t>
            </a:r>
            <a:r>
              <a:rPr lang="en-US" sz="2800" dirty="0">
                <a:effectLst/>
                <a:latin typeface="Times New Roman" panose="02020603050405020304" pitchFamily="18" charset="0"/>
                <a:ea typeface="Liberation Mono"/>
                <a:cs typeface="Liberation Mono"/>
              </a:rPr>
              <a:t>.</a:t>
            </a:r>
            <a:endParaRPr lang="en-US" sz="2800" dirty="0">
              <a:effectLst/>
              <a:latin typeface="Liberation Mono"/>
              <a:ea typeface="Liberation Mono"/>
              <a:cs typeface="Liberation Mono"/>
            </a:endParaRPr>
          </a:p>
        </p:txBody>
      </p:sp>
    </p:spTree>
    <p:extLst>
      <p:ext uri="{BB962C8B-B14F-4D97-AF65-F5344CB8AC3E}">
        <p14:creationId xmlns:p14="http://schemas.microsoft.com/office/powerpoint/2010/main" val="113660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6">
                                            <p:txEl>
                                              <p:pRg st="0" end="0"/>
                                            </p:txEl>
                                          </p:spTgt>
                                        </p:tgtEl>
                                        <p:attrNameLst>
                                          <p:attrName>style.visibility</p:attrName>
                                        </p:attrNameLst>
                                      </p:cBhvr>
                                      <p:to>
                                        <p:strVal val="visible"/>
                                      </p:to>
                                    </p:set>
                                    <p:animEffect transition="in" filter="fade">
                                      <p:cBhvr>
                                        <p:cTn id="40" dur="1000"/>
                                        <p:tgtEl>
                                          <p:spTgt spid="6">
                                            <p:txEl>
                                              <p:pRg st="0" end="0"/>
                                            </p:txEl>
                                          </p:spTgt>
                                        </p:tgtEl>
                                      </p:cBhvr>
                                    </p:animEffect>
                                    <p:anim calcmode="lin" valueType="num">
                                      <p:cBhvr>
                                        <p:cTn id="41"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42"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nodeType="clickEffect">
                                  <p:stCondLst>
                                    <p:cond delay="0"/>
                                  </p:stCondLst>
                                  <p:childTnLst>
                                    <p:set>
                                      <p:cBhvr>
                                        <p:cTn id="46" dur="1" fill="hold">
                                          <p:stCondLst>
                                            <p:cond delay="0"/>
                                          </p:stCondLst>
                                        </p:cTn>
                                        <p:tgtEl>
                                          <p:spTgt spid="6">
                                            <p:txEl>
                                              <p:pRg st="1" end="1"/>
                                            </p:txEl>
                                          </p:spTgt>
                                        </p:tgtEl>
                                        <p:attrNameLst>
                                          <p:attrName>style.visibility</p:attrName>
                                        </p:attrNameLst>
                                      </p:cBhvr>
                                      <p:to>
                                        <p:strVal val="visible"/>
                                      </p:to>
                                    </p:set>
                                    <p:animEffect transition="in" filter="wipe(down)">
                                      <p:cBhvr>
                                        <p:cTn id="47" dur="580">
                                          <p:stCondLst>
                                            <p:cond delay="0"/>
                                          </p:stCondLst>
                                        </p:cTn>
                                        <p:tgtEl>
                                          <p:spTgt spid="6">
                                            <p:txEl>
                                              <p:pRg st="1" end="1"/>
                                            </p:txEl>
                                          </p:spTgt>
                                        </p:tgtEl>
                                      </p:cBhvr>
                                    </p:animEffect>
                                    <p:anim calcmode="lin" valueType="num">
                                      <p:cBhvr>
                                        <p:cTn id="48" dur="1822" tmFilter="0,0; 0.14,0.36; 0.43,0.73; 0.71,0.91; 1.0,1.0">
                                          <p:stCondLst>
                                            <p:cond delay="0"/>
                                          </p:stCondLst>
                                        </p:cTn>
                                        <p:tgtEl>
                                          <p:spTgt spid="6">
                                            <p:txEl>
                                              <p:pRg st="1" end="1"/>
                                            </p:txEl>
                                          </p:spTgt>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6">
                                            <p:txEl>
                                              <p:pRg st="1" end="1"/>
                                            </p:txEl>
                                          </p:spTgt>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6">
                                            <p:txEl>
                                              <p:pRg st="1" end="1"/>
                                            </p:txEl>
                                          </p:spTgt>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6">
                                            <p:txEl>
                                              <p:pRg st="1" end="1"/>
                                            </p:txEl>
                                          </p:spTgt>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6">
                                            <p:txEl>
                                              <p:pRg st="1" end="1"/>
                                            </p:txEl>
                                          </p:spTgt>
                                        </p:tgtEl>
                                        <p:attrNameLst>
                                          <p:attrName>ppt_y</p:attrName>
                                        </p:attrNameLst>
                                      </p:cBhvr>
                                      <p:tavLst>
                                        <p:tav tm="0" fmla="#ppt_y-sin(pi*$)/81">
                                          <p:val>
                                            <p:fltVal val="0"/>
                                          </p:val>
                                        </p:tav>
                                        <p:tav tm="100000">
                                          <p:val>
                                            <p:fltVal val="1"/>
                                          </p:val>
                                        </p:tav>
                                      </p:tavLst>
                                    </p:anim>
                                    <p:animScale>
                                      <p:cBhvr>
                                        <p:cTn id="53" dur="26">
                                          <p:stCondLst>
                                            <p:cond delay="650"/>
                                          </p:stCondLst>
                                        </p:cTn>
                                        <p:tgtEl>
                                          <p:spTgt spid="6">
                                            <p:txEl>
                                              <p:pRg st="1" end="1"/>
                                            </p:txEl>
                                          </p:spTgt>
                                        </p:tgtEl>
                                      </p:cBhvr>
                                      <p:to x="100000" y="60000"/>
                                    </p:animScale>
                                    <p:animScale>
                                      <p:cBhvr>
                                        <p:cTn id="54" dur="166" decel="50000">
                                          <p:stCondLst>
                                            <p:cond delay="676"/>
                                          </p:stCondLst>
                                        </p:cTn>
                                        <p:tgtEl>
                                          <p:spTgt spid="6">
                                            <p:txEl>
                                              <p:pRg st="1" end="1"/>
                                            </p:txEl>
                                          </p:spTgt>
                                        </p:tgtEl>
                                      </p:cBhvr>
                                      <p:to x="100000" y="100000"/>
                                    </p:animScale>
                                    <p:animScale>
                                      <p:cBhvr>
                                        <p:cTn id="55" dur="26">
                                          <p:stCondLst>
                                            <p:cond delay="1312"/>
                                          </p:stCondLst>
                                        </p:cTn>
                                        <p:tgtEl>
                                          <p:spTgt spid="6">
                                            <p:txEl>
                                              <p:pRg st="1" end="1"/>
                                            </p:txEl>
                                          </p:spTgt>
                                        </p:tgtEl>
                                      </p:cBhvr>
                                      <p:to x="100000" y="80000"/>
                                    </p:animScale>
                                    <p:animScale>
                                      <p:cBhvr>
                                        <p:cTn id="56" dur="166" decel="50000">
                                          <p:stCondLst>
                                            <p:cond delay="1338"/>
                                          </p:stCondLst>
                                        </p:cTn>
                                        <p:tgtEl>
                                          <p:spTgt spid="6">
                                            <p:txEl>
                                              <p:pRg st="1" end="1"/>
                                            </p:txEl>
                                          </p:spTgt>
                                        </p:tgtEl>
                                      </p:cBhvr>
                                      <p:to x="100000" y="100000"/>
                                    </p:animScale>
                                    <p:animScale>
                                      <p:cBhvr>
                                        <p:cTn id="57" dur="26">
                                          <p:stCondLst>
                                            <p:cond delay="1642"/>
                                          </p:stCondLst>
                                        </p:cTn>
                                        <p:tgtEl>
                                          <p:spTgt spid="6">
                                            <p:txEl>
                                              <p:pRg st="1" end="1"/>
                                            </p:txEl>
                                          </p:spTgt>
                                        </p:tgtEl>
                                      </p:cBhvr>
                                      <p:to x="100000" y="90000"/>
                                    </p:animScale>
                                    <p:animScale>
                                      <p:cBhvr>
                                        <p:cTn id="58" dur="166" decel="50000">
                                          <p:stCondLst>
                                            <p:cond delay="1668"/>
                                          </p:stCondLst>
                                        </p:cTn>
                                        <p:tgtEl>
                                          <p:spTgt spid="6">
                                            <p:txEl>
                                              <p:pRg st="1" end="1"/>
                                            </p:txEl>
                                          </p:spTgt>
                                        </p:tgtEl>
                                      </p:cBhvr>
                                      <p:to x="100000" y="100000"/>
                                    </p:animScale>
                                    <p:animScale>
                                      <p:cBhvr>
                                        <p:cTn id="59" dur="26">
                                          <p:stCondLst>
                                            <p:cond delay="1808"/>
                                          </p:stCondLst>
                                        </p:cTn>
                                        <p:tgtEl>
                                          <p:spTgt spid="6">
                                            <p:txEl>
                                              <p:pRg st="1" end="1"/>
                                            </p:txEl>
                                          </p:spTgt>
                                        </p:tgtEl>
                                      </p:cBhvr>
                                      <p:to x="100000" y="95000"/>
                                    </p:animScale>
                                    <p:animScale>
                                      <p:cBhvr>
                                        <p:cTn id="60" dur="166" decel="50000">
                                          <p:stCondLst>
                                            <p:cond delay="1834"/>
                                          </p:stCondLst>
                                        </p:cTn>
                                        <p:tgtEl>
                                          <p:spTgt spid="6">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8E7509B1-2003-4209-AFB3-6EA11F568C8B}"/>
              </a:ext>
            </a:extLst>
          </p:cNvPr>
          <p:cNvSpPr txBox="1"/>
          <p:nvPr/>
        </p:nvSpPr>
        <p:spPr>
          <a:xfrm>
            <a:off x="-96254" y="1547500"/>
            <a:ext cx="8527983" cy="523220"/>
          </a:xfrm>
          <a:prstGeom prst="rect">
            <a:avLst/>
          </a:prstGeom>
          <a:noFill/>
        </p:spPr>
        <p:txBody>
          <a:bodyPr wrap="square">
            <a:spAutoFit/>
          </a:bodyPr>
          <a:lstStyle/>
          <a:p>
            <a:pPr marL="203200" marR="0" algn="just">
              <a:spcBef>
                <a:spcPts val="0"/>
              </a:spcBef>
              <a:spcAft>
                <a:spcPts val="3000"/>
              </a:spcAft>
            </a:pPr>
            <a:r>
              <a:rPr lang="en-US" sz="2800" b="1" dirty="0">
                <a:solidFill>
                  <a:srgbClr val="7030A0"/>
                </a:solidFill>
                <a:latin typeface="Times New Roman" panose="02020603050405020304" pitchFamily="18" charset="0"/>
                <a:ea typeface="Times New Roman" panose="02020603050405020304" pitchFamily="18" charset="0"/>
              </a:rPr>
              <a:t>c</a:t>
            </a:r>
            <a:r>
              <a:rPr lang="en-US" sz="2800" b="1" dirty="0">
                <a:solidFill>
                  <a:srgbClr val="7030A0"/>
                </a:solidFill>
                <a:effectLst/>
                <a:latin typeface="Times New Roman" panose="02020603050405020304" pitchFamily="18" charset="0"/>
                <a:ea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rPr>
              <a:t>C</a:t>
            </a:r>
            <a:r>
              <a:rPr lang="en-US" sz="2800" b="1" dirty="0" err="1">
                <a:solidFill>
                  <a:srgbClr val="7030A0"/>
                </a:solidFill>
                <a:latin typeface="Times New Roman" panose="02020603050405020304" pitchFamily="18" charset="0"/>
                <a:ea typeface="Times New Roman" panose="02020603050405020304" pitchFamily="18" charset="0"/>
              </a:rPr>
              <a:t>ác</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nhóm</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động</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vật</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có</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xương</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sống</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trong</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tự</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nhiên</a:t>
            </a:r>
            <a:r>
              <a:rPr lang="en-US" sz="2800" b="1" dirty="0">
                <a:solidFill>
                  <a:srgbClr val="7030A0"/>
                </a:solidFill>
                <a:latin typeface="Times New Roman" panose="02020603050405020304" pitchFamily="18" charset="0"/>
                <a:ea typeface="Times New Roman" panose="02020603050405020304" pitchFamily="18" charset="0"/>
              </a:rPr>
              <a:t>:</a:t>
            </a:r>
          </a:p>
        </p:txBody>
      </p:sp>
      <p:sp>
        <p:nvSpPr>
          <p:cNvPr id="5" name="TextBox 4">
            <a:extLst>
              <a:ext uri="{FF2B5EF4-FFF2-40B4-BE49-F238E27FC236}">
                <a16:creationId xmlns="" xmlns:a16="http://schemas.microsoft.com/office/drawing/2014/main" id="{CEDE1605-AFDE-4C09-A4DB-8956EB0C659F}"/>
              </a:ext>
            </a:extLst>
          </p:cNvPr>
          <p:cNvSpPr txBox="1"/>
          <p:nvPr/>
        </p:nvSpPr>
        <p:spPr>
          <a:xfrm>
            <a:off x="3119959" y="-784"/>
            <a:ext cx="5408024" cy="769441"/>
          </a:xfrm>
          <a:prstGeom prst="rect">
            <a:avLst/>
          </a:prstGeom>
          <a:noFill/>
          <a:ln w="38100">
            <a:solidFill>
              <a:schemeClr val="tx1"/>
            </a:solidFill>
          </a:ln>
        </p:spPr>
        <p:txBody>
          <a:bodyPr wrap="square" rtlCol="0">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rPr>
              <a:t>BÀI 31. ĐỘNG VẬT</a:t>
            </a:r>
          </a:p>
        </p:txBody>
      </p:sp>
      <p:sp>
        <p:nvSpPr>
          <p:cNvPr id="6" name="TextBox 5">
            <a:extLst>
              <a:ext uri="{FF2B5EF4-FFF2-40B4-BE49-F238E27FC236}">
                <a16:creationId xmlns="" xmlns:a16="http://schemas.microsoft.com/office/drawing/2014/main" id="{F2DDA731-4359-4AFD-9340-1378E229B091}"/>
              </a:ext>
            </a:extLst>
          </p:cNvPr>
          <p:cNvSpPr txBox="1"/>
          <p:nvPr/>
        </p:nvSpPr>
        <p:spPr>
          <a:xfrm>
            <a:off x="151254" y="865691"/>
            <a:ext cx="4976948" cy="584775"/>
          </a:xfrm>
          <a:prstGeom prst="rect">
            <a:avLst/>
          </a:prstGeom>
          <a:noFill/>
          <a:ln w="28575">
            <a:solidFill>
              <a:schemeClr val="tx1"/>
            </a:solidFill>
          </a:ln>
        </p:spPr>
        <p:txBody>
          <a:bodyPr wrap="square" rtlCol="0">
            <a:spAutoFit/>
          </a:bodyPr>
          <a:lstStyle/>
          <a:p>
            <a:r>
              <a:rPr lang="en-US" sz="3200" b="1" dirty="0">
                <a:solidFill>
                  <a:srgbClr val="C00000"/>
                </a:solidFill>
                <a:latin typeface="Times New Roman" panose="02020603050405020304" pitchFamily="18" charset="0"/>
                <a:cs typeface="Times New Roman" panose="02020603050405020304" pitchFamily="18" charset="0"/>
              </a:rPr>
              <a:t>I. ĐA DẠNG ĐỘNG VẬT</a:t>
            </a:r>
          </a:p>
        </p:txBody>
      </p:sp>
      <p:sp>
        <p:nvSpPr>
          <p:cNvPr id="9" name="TextBox 8">
            <a:extLst>
              <a:ext uri="{FF2B5EF4-FFF2-40B4-BE49-F238E27FC236}">
                <a16:creationId xmlns="" xmlns:a16="http://schemas.microsoft.com/office/drawing/2014/main" id="{14687F78-089C-4FEF-80B6-862852AB6912}"/>
              </a:ext>
            </a:extLst>
          </p:cNvPr>
          <p:cNvSpPr txBox="1"/>
          <p:nvPr/>
        </p:nvSpPr>
        <p:spPr>
          <a:xfrm>
            <a:off x="151254" y="2129738"/>
            <a:ext cx="7125445" cy="5478423"/>
          </a:xfrm>
          <a:prstGeom prst="rect">
            <a:avLst/>
          </a:prstGeom>
          <a:noFill/>
        </p:spPr>
        <p:txBody>
          <a:bodyPr wrap="square">
            <a:spAutoFit/>
          </a:bodyPr>
          <a:lstStyle/>
          <a:p>
            <a:pPr marL="0" marR="0" algn="just">
              <a:lnSpc>
                <a:spcPct val="150000"/>
              </a:lnSpc>
              <a:spcBef>
                <a:spcPts val="0"/>
              </a:spcBef>
              <a:spcAft>
                <a:spcPts val="0"/>
              </a:spcAft>
            </a:pPr>
            <a:r>
              <a:rPr lang="vi-VN" sz="2800" dirty="0">
                <a:effectLst/>
                <a:latin typeface="Times New Roman" panose="02020603050405020304" pitchFamily="18" charset="0"/>
                <a:ea typeface="Times New Roman" panose="02020603050405020304" pitchFamily="18" charset="0"/>
              </a:rPr>
              <a:t>Dựa vào đặc điểm cấu tạo cơ thể, động vật có xương sống được chia thành một số nhóm như: </a:t>
            </a:r>
            <a:endParaRPr lang="en-US" sz="2800" dirty="0">
              <a:effectLst/>
              <a:latin typeface="Times New Roman" panose="02020603050405020304" pitchFamily="18" charset="0"/>
              <a:ea typeface="Times New Roman" panose="02020603050405020304" pitchFamily="18" charset="0"/>
            </a:endParaRPr>
          </a:p>
          <a:p>
            <a:pPr marL="457200" marR="0" indent="-457200" algn="just">
              <a:lnSpc>
                <a:spcPct val="150000"/>
              </a:lnSpc>
              <a:spcBef>
                <a:spcPts val="0"/>
              </a:spcBef>
              <a:spcAft>
                <a:spcPts val="0"/>
              </a:spcAft>
              <a:buFontTx/>
              <a:buChar char="-"/>
            </a:pPr>
            <a:r>
              <a:rPr lang="vi-VN" sz="2800" dirty="0">
                <a:effectLst/>
                <a:latin typeface="Times New Roman" panose="02020603050405020304" pitchFamily="18" charset="0"/>
                <a:ea typeface="Times New Roman" panose="02020603050405020304" pitchFamily="18" charset="0"/>
              </a:rPr>
              <a:t>Cá, </a:t>
            </a:r>
            <a:endParaRPr lang="en-US" sz="2800" dirty="0">
              <a:effectLst/>
              <a:latin typeface="Times New Roman" panose="02020603050405020304" pitchFamily="18" charset="0"/>
              <a:ea typeface="Times New Roman" panose="02020603050405020304" pitchFamily="18" charset="0"/>
            </a:endParaRPr>
          </a:p>
          <a:p>
            <a:pPr marL="457200" marR="0" indent="-457200" algn="just">
              <a:lnSpc>
                <a:spcPct val="150000"/>
              </a:lnSpc>
              <a:spcBef>
                <a:spcPts val="0"/>
              </a:spcBef>
              <a:spcAft>
                <a:spcPts val="0"/>
              </a:spcAft>
              <a:buFontTx/>
              <a:buChar char="-"/>
            </a:pPr>
            <a:r>
              <a:rPr lang="vi-VN" sz="2800" dirty="0">
                <a:effectLst/>
                <a:latin typeface="Times New Roman" panose="02020603050405020304" pitchFamily="18" charset="0"/>
                <a:ea typeface="Times New Roman" panose="02020603050405020304" pitchFamily="18" charset="0"/>
              </a:rPr>
              <a:t>Lưỡng cư, </a:t>
            </a:r>
            <a:endParaRPr lang="en-US" sz="2800" dirty="0">
              <a:effectLst/>
              <a:latin typeface="Times New Roman" panose="02020603050405020304" pitchFamily="18" charset="0"/>
              <a:ea typeface="Times New Roman" panose="02020603050405020304" pitchFamily="18" charset="0"/>
            </a:endParaRPr>
          </a:p>
          <a:p>
            <a:pPr marL="457200" marR="0" indent="-457200" algn="just">
              <a:lnSpc>
                <a:spcPct val="150000"/>
              </a:lnSpc>
              <a:spcBef>
                <a:spcPts val="0"/>
              </a:spcBef>
              <a:spcAft>
                <a:spcPts val="0"/>
              </a:spcAft>
              <a:buFontTx/>
              <a:buChar char="-"/>
            </a:pPr>
            <a:r>
              <a:rPr lang="vi-VN" sz="2800" dirty="0">
                <a:effectLst/>
                <a:latin typeface="Times New Roman" panose="02020603050405020304" pitchFamily="18" charset="0"/>
                <a:ea typeface="Times New Roman" panose="02020603050405020304" pitchFamily="18" charset="0"/>
              </a:rPr>
              <a:t>Bò sát, </a:t>
            </a:r>
            <a:endParaRPr lang="en-US" sz="2800" dirty="0">
              <a:effectLst/>
              <a:latin typeface="Times New Roman" panose="02020603050405020304" pitchFamily="18" charset="0"/>
              <a:ea typeface="Times New Roman" panose="02020603050405020304" pitchFamily="18" charset="0"/>
            </a:endParaRPr>
          </a:p>
          <a:p>
            <a:pPr marL="457200" marR="0" indent="-457200" algn="just">
              <a:lnSpc>
                <a:spcPct val="150000"/>
              </a:lnSpc>
              <a:spcBef>
                <a:spcPts val="0"/>
              </a:spcBef>
              <a:spcAft>
                <a:spcPts val="0"/>
              </a:spcAft>
              <a:buFontTx/>
              <a:buChar char="-"/>
            </a:pPr>
            <a:r>
              <a:rPr lang="vi-VN" sz="2800" dirty="0">
                <a:effectLst/>
                <a:latin typeface="Times New Roman" panose="02020603050405020304" pitchFamily="18" charset="0"/>
                <a:ea typeface="Times New Roman" panose="02020603050405020304" pitchFamily="18" charset="0"/>
              </a:rPr>
              <a:t>Chim, </a:t>
            </a:r>
            <a:endParaRPr lang="en-US" sz="2800" dirty="0">
              <a:effectLst/>
              <a:latin typeface="Times New Roman" panose="02020603050405020304" pitchFamily="18" charset="0"/>
              <a:ea typeface="Times New Roman" panose="02020603050405020304" pitchFamily="18" charset="0"/>
            </a:endParaRPr>
          </a:p>
          <a:p>
            <a:pPr marL="457200" marR="0" indent="-457200" algn="just">
              <a:lnSpc>
                <a:spcPct val="150000"/>
              </a:lnSpc>
              <a:spcBef>
                <a:spcPts val="0"/>
              </a:spcBef>
              <a:spcAft>
                <a:spcPts val="0"/>
              </a:spcAft>
              <a:buFontTx/>
              <a:buChar char="-"/>
            </a:pPr>
            <a:r>
              <a:rPr lang="vi-VN" sz="2800" dirty="0">
                <a:effectLst/>
                <a:latin typeface="Times New Roman" panose="02020603050405020304" pitchFamily="18" charset="0"/>
                <a:ea typeface="Times New Roman" panose="02020603050405020304" pitchFamily="18" charset="0"/>
              </a:rPr>
              <a:t>Động vật có vú (Thú).</a:t>
            </a:r>
            <a:endParaRPr lang="en-US" sz="2800" dirty="0">
              <a:effectLst/>
              <a:latin typeface="Times New Roman" panose="02020603050405020304" pitchFamily="18" charset="0"/>
              <a:ea typeface="Times New Roman" panose="02020603050405020304" pitchFamily="18" charset="0"/>
            </a:endParaRPr>
          </a:p>
          <a:p>
            <a:r>
              <a:rPr lang="vi-VN" sz="2800" dirty="0">
                <a:effectLst/>
                <a:latin typeface="Times New Roman" panose="02020603050405020304" pitchFamily="18" charset="0"/>
                <a:ea typeface="Times New Roman" panose="02020603050405020304" pitchFamily="18" charset="0"/>
              </a:rPr>
              <a:t/>
            </a:r>
            <a:br>
              <a:rPr lang="vi-VN" sz="2800" dirty="0">
                <a:effectLst/>
                <a:latin typeface="Times New Roman" panose="02020603050405020304" pitchFamily="18" charset="0"/>
                <a:ea typeface="Times New Roman" panose="02020603050405020304" pitchFamily="18" charset="0"/>
              </a:rPr>
            </a:br>
            <a:endParaRPr lang="en-US" sz="2800" dirty="0"/>
          </a:p>
        </p:txBody>
      </p:sp>
    </p:spTree>
    <p:extLst>
      <p:ext uri="{BB962C8B-B14F-4D97-AF65-F5344CB8AC3E}">
        <p14:creationId xmlns:p14="http://schemas.microsoft.com/office/powerpoint/2010/main" val="2385690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wipe(down)">
                                      <p:cBhvr>
                                        <p:cTn id="21" dur="580">
                                          <p:stCondLst>
                                            <p:cond delay="0"/>
                                          </p:stCondLst>
                                        </p:cTn>
                                        <p:tgtEl>
                                          <p:spTgt spid="9">
                                            <p:txEl>
                                              <p:pRg st="1" end="1"/>
                                            </p:txEl>
                                          </p:spTgt>
                                        </p:tgtEl>
                                      </p:cBhvr>
                                    </p:animEffect>
                                    <p:anim calcmode="lin" valueType="num">
                                      <p:cBhvr>
                                        <p:cTn id="22" dur="1822" tmFilter="0,0; 0.14,0.36; 0.43,0.73; 0.71,0.91; 1.0,1.0">
                                          <p:stCondLst>
                                            <p:cond delay="0"/>
                                          </p:stCondLst>
                                        </p:cTn>
                                        <p:tgtEl>
                                          <p:spTgt spid="9">
                                            <p:txEl>
                                              <p:pRg st="1" end="1"/>
                                            </p:txEl>
                                          </p:spTgt>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9">
                                            <p:txEl>
                                              <p:pRg st="1" end="1"/>
                                            </p:txEl>
                                          </p:spTgt>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9">
                                            <p:txEl>
                                              <p:pRg st="1" end="1"/>
                                            </p:txEl>
                                          </p:spTgt>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9">
                                            <p:txEl>
                                              <p:pRg st="1" end="1"/>
                                            </p:txEl>
                                          </p:spTgt>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9">
                                            <p:txEl>
                                              <p:pRg st="1" end="1"/>
                                            </p:txEl>
                                          </p:spTgt>
                                        </p:tgtEl>
                                        <p:attrNameLst>
                                          <p:attrName>ppt_y</p:attrName>
                                        </p:attrNameLst>
                                      </p:cBhvr>
                                      <p:tavLst>
                                        <p:tav tm="0" fmla="#ppt_y-sin(pi*$)/81">
                                          <p:val>
                                            <p:fltVal val="0"/>
                                          </p:val>
                                        </p:tav>
                                        <p:tav tm="100000">
                                          <p:val>
                                            <p:fltVal val="1"/>
                                          </p:val>
                                        </p:tav>
                                      </p:tavLst>
                                    </p:anim>
                                    <p:animScale>
                                      <p:cBhvr>
                                        <p:cTn id="27" dur="26">
                                          <p:stCondLst>
                                            <p:cond delay="650"/>
                                          </p:stCondLst>
                                        </p:cTn>
                                        <p:tgtEl>
                                          <p:spTgt spid="9">
                                            <p:txEl>
                                              <p:pRg st="1" end="1"/>
                                            </p:txEl>
                                          </p:spTgt>
                                        </p:tgtEl>
                                      </p:cBhvr>
                                      <p:to x="100000" y="60000"/>
                                    </p:animScale>
                                    <p:animScale>
                                      <p:cBhvr>
                                        <p:cTn id="28" dur="166" decel="50000">
                                          <p:stCondLst>
                                            <p:cond delay="676"/>
                                          </p:stCondLst>
                                        </p:cTn>
                                        <p:tgtEl>
                                          <p:spTgt spid="9">
                                            <p:txEl>
                                              <p:pRg st="1" end="1"/>
                                            </p:txEl>
                                          </p:spTgt>
                                        </p:tgtEl>
                                      </p:cBhvr>
                                      <p:to x="100000" y="100000"/>
                                    </p:animScale>
                                    <p:animScale>
                                      <p:cBhvr>
                                        <p:cTn id="29" dur="26">
                                          <p:stCondLst>
                                            <p:cond delay="1312"/>
                                          </p:stCondLst>
                                        </p:cTn>
                                        <p:tgtEl>
                                          <p:spTgt spid="9">
                                            <p:txEl>
                                              <p:pRg st="1" end="1"/>
                                            </p:txEl>
                                          </p:spTgt>
                                        </p:tgtEl>
                                      </p:cBhvr>
                                      <p:to x="100000" y="80000"/>
                                    </p:animScale>
                                    <p:animScale>
                                      <p:cBhvr>
                                        <p:cTn id="30" dur="166" decel="50000">
                                          <p:stCondLst>
                                            <p:cond delay="1338"/>
                                          </p:stCondLst>
                                        </p:cTn>
                                        <p:tgtEl>
                                          <p:spTgt spid="9">
                                            <p:txEl>
                                              <p:pRg st="1" end="1"/>
                                            </p:txEl>
                                          </p:spTgt>
                                        </p:tgtEl>
                                      </p:cBhvr>
                                      <p:to x="100000" y="100000"/>
                                    </p:animScale>
                                    <p:animScale>
                                      <p:cBhvr>
                                        <p:cTn id="31" dur="26">
                                          <p:stCondLst>
                                            <p:cond delay="1642"/>
                                          </p:stCondLst>
                                        </p:cTn>
                                        <p:tgtEl>
                                          <p:spTgt spid="9">
                                            <p:txEl>
                                              <p:pRg st="1" end="1"/>
                                            </p:txEl>
                                          </p:spTgt>
                                        </p:tgtEl>
                                      </p:cBhvr>
                                      <p:to x="100000" y="90000"/>
                                    </p:animScale>
                                    <p:animScale>
                                      <p:cBhvr>
                                        <p:cTn id="32" dur="166" decel="50000">
                                          <p:stCondLst>
                                            <p:cond delay="1668"/>
                                          </p:stCondLst>
                                        </p:cTn>
                                        <p:tgtEl>
                                          <p:spTgt spid="9">
                                            <p:txEl>
                                              <p:pRg st="1" end="1"/>
                                            </p:txEl>
                                          </p:spTgt>
                                        </p:tgtEl>
                                      </p:cBhvr>
                                      <p:to x="100000" y="100000"/>
                                    </p:animScale>
                                    <p:animScale>
                                      <p:cBhvr>
                                        <p:cTn id="33" dur="26">
                                          <p:stCondLst>
                                            <p:cond delay="1808"/>
                                          </p:stCondLst>
                                        </p:cTn>
                                        <p:tgtEl>
                                          <p:spTgt spid="9">
                                            <p:txEl>
                                              <p:pRg st="1" end="1"/>
                                            </p:txEl>
                                          </p:spTgt>
                                        </p:tgtEl>
                                      </p:cBhvr>
                                      <p:to x="100000" y="95000"/>
                                    </p:animScale>
                                    <p:animScale>
                                      <p:cBhvr>
                                        <p:cTn id="34" dur="166" decel="50000">
                                          <p:stCondLst>
                                            <p:cond delay="1834"/>
                                          </p:stCondLst>
                                        </p:cTn>
                                        <p:tgtEl>
                                          <p:spTgt spid="9">
                                            <p:txEl>
                                              <p:pRg st="1" end="1"/>
                                            </p:txEl>
                                          </p:spTgt>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nodeType="clickEffect">
                                  <p:stCondLst>
                                    <p:cond delay="0"/>
                                  </p:stCondLst>
                                  <p:childTnLst>
                                    <p:set>
                                      <p:cBhvr>
                                        <p:cTn id="38" dur="1" fill="hold">
                                          <p:stCondLst>
                                            <p:cond delay="0"/>
                                          </p:stCondLst>
                                        </p:cTn>
                                        <p:tgtEl>
                                          <p:spTgt spid="9">
                                            <p:txEl>
                                              <p:pRg st="2" end="2"/>
                                            </p:txEl>
                                          </p:spTgt>
                                        </p:tgtEl>
                                        <p:attrNameLst>
                                          <p:attrName>style.visibility</p:attrName>
                                        </p:attrNameLst>
                                      </p:cBhvr>
                                      <p:to>
                                        <p:strVal val="visible"/>
                                      </p:to>
                                    </p:set>
                                    <p:animEffect transition="in" filter="wipe(down)">
                                      <p:cBhvr>
                                        <p:cTn id="39" dur="580">
                                          <p:stCondLst>
                                            <p:cond delay="0"/>
                                          </p:stCondLst>
                                        </p:cTn>
                                        <p:tgtEl>
                                          <p:spTgt spid="9">
                                            <p:txEl>
                                              <p:pRg st="2" end="2"/>
                                            </p:txEl>
                                          </p:spTgt>
                                        </p:tgtEl>
                                      </p:cBhvr>
                                    </p:animEffect>
                                    <p:anim calcmode="lin" valueType="num">
                                      <p:cBhvr>
                                        <p:cTn id="40" dur="1822" tmFilter="0,0; 0.14,0.36; 0.43,0.73; 0.71,0.91; 1.0,1.0">
                                          <p:stCondLst>
                                            <p:cond delay="0"/>
                                          </p:stCondLst>
                                        </p:cTn>
                                        <p:tgtEl>
                                          <p:spTgt spid="9">
                                            <p:txEl>
                                              <p:pRg st="2" end="2"/>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9">
                                            <p:txEl>
                                              <p:pRg st="2" end="2"/>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9">
                                            <p:txEl>
                                              <p:pRg st="2" end="2"/>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9">
                                            <p:txEl>
                                              <p:pRg st="2" end="2"/>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9">
                                            <p:txEl>
                                              <p:pRg st="2" end="2"/>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9">
                                            <p:txEl>
                                              <p:pRg st="2" end="2"/>
                                            </p:txEl>
                                          </p:spTgt>
                                        </p:tgtEl>
                                      </p:cBhvr>
                                      <p:to x="100000" y="60000"/>
                                    </p:animScale>
                                    <p:animScale>
                                      <p:cBhvr>
                                        <p:cTn id="46" dur="166" decel="50000">
                                          <p:stCondLst>
                                            <p:cond delay="676"/>
                                          </p:stCondLst>
                                        </p:cTn>
                                        <p:tgtEl>
                                          <p:spTgt spid="9">
                                            <p:txEl>
                                              <p:pRg st="2" end="2"/>
                                            </p:txEl>
                                          </p:spTgt>
                                        </p:tgtEl>
                                      </p:cBhvr>
                                      <p:to x="100000" y="100000"/>
                                    </p:animScale>
                                    <p:animScale>
                                      <p:cBhvr>
                                        <p:cTn id="47" dur="26">
                                          <p:stCondLst>
                                            <p:cond delay="1312"/>
                                          </p:stCondLst>
                                        </p:cTn>
                                        <p:tgtEl>
                                          <p:spTgt spid="9">
                                            <p:txEl>
                                              <p:pRg st="2" end="2"/>
                                            </p:txEl>
                                          </p:spTgt>
                                        </p:tgtEl>
                                      </p:cBhvr>
                                      <p:to x="100000" y="80000"/>
                                    </p:animScale>
                                    <p:animScale>
                                      <p:cBhvr>
                                        <p:cTn id="48" dur="166" decel="50000">
                                          <p:stCondLst>
                                            <p:cond delay="1338"/>
                                          </p:stCondLst>
                                        </p:cTn>
                                        <p:tgtEl>
                                          <p:spTgt spid="9">
                                            <p:txEl>
                                              <p:pRg st="2" end="2"/>
                                            </p:txEl>
                                          </p:spTgt>
                                        </p:tgtEl>
                                      </p:cBhvr>
                                      <p:to x="100000" y="100000"/>
                                    </p:animScale>
                                    <p:animScale>
                                      <p:cBhvr>
                                        <p:cTn id="49" dur="26">
                                          <p:stCondLst>
                                            <p:cond delay="1642"/>
                                          </p:stCondLst>
                                        </p:cTn>
                                        <p:tgtEl>
                                          <p:spTgt spid="9">
                                            <p:txEl>
                                              <p:pRg st="2" end="2"/>
                                            </p:txEl>
                                          </p:spTgt>
                                        </p:tgtEl>
                                      </p:cBhvr>
                                      <p:to x="100000" y="90000"/>
                                    </p:animScale>
                                    <p:animScale>
                                      <p:cBhvr>
                                        <p:cTn id="50" dur="166" decel="50000">
                                          <p:stCondLst>
                                            <p:cond delay="1668"/>
                                          </p:stCondLst>
                                        </p:cTn>
                                        <p:tgtEl>
                                          <p:spTgt spid="9">
                                            <p:txEl>
                                              <p:pRg st="2" end="2"/>
                                            </p:txEl>
                                          </p:spTgt>
                                        </p:tgtEl>
                                      </p:cBhvr>
                                      <p:to x="100000" y="100000"/>
                                    </p:animScale>
                                    <p:animScale>
                                      <p:cBhvr>
                                        <p:cTn id="51" dur="26">
                                          <p:stCondLst>
                                            <p:cond delay="1808"/>
                                          </p:stCondLst>
                                        </p:cTn>
                                        <p:tgtEl>
                                          <p:spTgt spid="9">
                                            <p:txEl>
                                              <p:pRg st="2" end="2"/>
                                            </p:txEl>
                                          </p:spTgt>
                                        </p:tgtEl>
                                      </p:cBhvr>
                                      <p:to x="100000" y="95000"/>
                                    </p:animScale>
                                    <p:animScale>
                                      <p:cBhvr>
                                        <p:cTn id="52" dur="166" decel="50000">
                                          <p:stCondLst>
                                            <p:cond delay="1834"/>
                                          </p:stCondLst>
                                        </p:cTn>
                                        <p:tgtEl>
                                          <p:spTgt spid="9">
                                            <p:txEl>
                                              <p:pRg st="2" end="2"/>
                                            </p:txEl>
                                          </p:spTgt>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nodeType="clickEffect">
                                  <p:stCondLst>
                                    <p:cond delay="0"/>
                                  </p:stCondLst>
                                  <p:childTnLst>
                                    <p:set>
                                      <p:cBhvr>
                                        <p:cTn id="56" dur="1" fill="hold">
                                          <p:stCondLst>
                                            <p:cond delay="0"/>
                                          </p:stCondLst>
                                        </p:cTn>
                                        <p:tgtEl>
                                          <p:spTgt spid="9">
                                            <p:txEl>
                                              <p:pRg st="3" end="3"/>
                                            </p:txEl>
                                          </p:spTgt>
                                        </p:tgtEl>
                                        <p:attrNameLst>
                                          <p:attrName>style.visibility</p:attrName>
                                        </p:attrNameLst>
                                      </p:cBhvr>
                                      <p:to>
                                        <p:strVal val="visible"/>
                                      </p:to>
                                    </p:set>
                                    <p:animEffect transition="in" filter="wipe(down)">
                                      <p:cBhvr>
                                        <p:cTn id="57" dur="580">
                                          <p:stCondLst>
                                            <p:cond delay="0"/>
                                          </p:stCondLst>
                                        </p:cTn>
                                        <p:tgtEl>
                                          <p:spTgt spid="9">
                                            <p:txEl>
                                              <p:pRg st="3" end="3"/>
                                            </p:txEl>
                                          </p:spTgt>
                                        </p:tgtEl>
                                      </p:cBhvr>
                                    </p:animEffect>
                                    <p:anim calcmode="lin" valueType="num">
                                      <p:cBhvr>
                                        <p:cTn id="58" dur="1822" tmFilter="0,0; 0.14,0.36; 0.43,0.73; 0.71,0.91; 1.0,1.0">
                                          <p:stCondLst>
                                            <p:cond delay="0"/>
                                          </p:stCondLst>
                                        </p:cTn>
                                        <p:tgtEl>
                                          <p:spTgt spid="9">
                                            <p:txEl>
                                              <p:pRg st="3" end="3"/>
                                            </p:txEl>
                                          </p:spTgt>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9">
                                            <p:txEl>
                                              <p:pRg st="3" end="3"/>
                                            </p:txEl>
                                          </p:spTgt>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9">
                                            <p:txEl>
                                              <p:pRg st="3" end="3"/>
                                            </p:txEl>
                                          </p:spTgt>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9">
                                            <p:txEl>
                                              <p:pRg st="3" end="3"/>
                                            </p:txEl>
                                          </p:spTgt>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9">
                                            <p:txEl>
                                              <p:pRg st="3" end="3"/>
                                            </p:txEl>
                                          </p:spTgt>
                                        </p:tgtEl>
                                        <p:attrNameLst>
                                          <p:attrName>ppt_y</p:attrName>
                                        </p:attrNameLst>
                                      </p:cBhvr>
                                      <p:tavLst>
                                        <p:tav tm="0" fmla="#ppt_y-sin(pi*$)/81">
                                          <p:val>
                                            <p:fltVal val="0"/>
                                          </p:val>
                                        </p:tav>
                                        <p:tav tm="100000">
                                          <p:val>
                                            <p:fltVal val="1"/>
                                          </p:val>
                                        </p:tav>
                                      </p:tavLst>
                                    </p:anim>
                                    <p:animScale>
                                      <p:cBhvr>
                                        <p:cTn id="63" dur="26">
                                          <p:stCondLst>
                                            <p:cond delay="650"/>
                                          </p:stCondLst>
                                        </p:cTn>
                                        <p:tgtEl>
                                          <p:spTgt spid="9">
                                            <p:txEl>
                                              <p:pRg st="3" end="3"/>
                                            </p:txEl>
                                          </p:spTgt>
                                        </p:tgtEl>
                                      </p:cBhvr>
                                      <p:to x="100000" y="60000"/>
                                    </p:animScale>
                                    <p:animScale>
                                      <p:cBhvr>
                                        <p:cTn id="64" dur="166" decel="50000">
                                          <p:stCondLst>
                                            <p:cond delay="676"/>
                                          </p:stCondLst>
                                        </p:cTn>
                                        <p:tgtEl>
                                          <p:spTgt spid="9">
                                            <p:txEl>
                                              <p:pRg st="3" end="3"/>
                                            </p:txEl>
                                          </p:spTgt>
                                        </p:tgtEl>
                                      </p:cBhvr>
                                      <p:to x="100000" y="100000"/>
                                    </p:animScale>
                                    <p:animScale>
                                      <p:cBhvr>
                                        <p:cTn id="65" dur="26">
                                          <p:stCondLst>
                                            <p:cond delay="1312"/>
                                          </p:stCondLst>
                                        </p:cTn>
                                        <p:tgtEl>
                                          <p:spTgt spid="9">
                                            <p:txEl>
                                              <p:pRg st="3" end="3"/>
                                            </p:txEl>
                                          </p:spTgt>
                                        </p:tgtEl>
                                      </p:cBhvr>
                                      <p:to x="100000" y="80000"/>
                                    </p:animScale>
                                    <p:animScale>
                                      <p:cBhvr>
                                        <p:cTn id="66" dur="166" decel="50000">
                                          <p:stCondLst>
                                            <p:cond delay="1338"/>
                                          </p:stCondLst>
                                        </p:cTn>
                                        <p:tgtEl>
                                          <p:spTgt spid="9">
                                            <p:txEl>
                                              <p:pRg st="3" end="3"/>
                                            </p:txEl>
                                          </p:spTgt>
                                        </p:tgtEl>
                                      </p:cBhvr>
                                      <p:to x="100000" y="100000"/>
                                    </p:animScale>
                                    <p:animScale>
                                      <p:cBhvr>
                                        <p:cTn id="67" dur="26">
                                          <p:stCondLst>
                                            <p:cond delay="1642"/>
                                          </p:stCondLst>
                                        </p:cTn>
                                        <p:tgtEl>
                                          <p:spTgt spid="9">
                                            <p:txEl>
                                              <p:pRg st="3" end="3"/>
                                            </p:txEl>
                                          </p:spTgt>
                                        </p:tgtEl>
                                      </p:cBhvr>
                                      <p:to x="100000" y="90000"/>
                                    </p:animScale>
                                    <p:animScale>
                                      <p:cBhvr>
                                        <p:cTn id="68" dur="166" decel="50000">
                                          <p:stCondLst>
                                            <p:cond delay="1668"/>
                                          </p:stCondLst>
                                        </p:cTn>
                                        <p:tgtEl>
                                          <p:spTgt spid="9">
                                            <p:txEl>
                                              <p:pRg st="3" end="3"/>
                                            </p:txEl>
                                          </p:spTgt>
                                        </p:tgtEl>
                                      </p:cBhvr>
                                      <p:to x="100000" y="100000"/>
                                    </p:animScale>
                                    <p:animScale>
                                      <p:cBhvr>
                                        <p:cTn id="69" dur="26">
                                          <p:stCondLst>
                                            <p:cond delay="1808"/>
                                          </p:stCondLst>
                                        </p:cTn>
                                        <p:tgtEl>
                                          <p:spTgt spid="9">
                                            <p:txEl>
                                              <p:pRg st="3" end="3"/>
                                            </p:txEl>
                                          </p:spTgt>
                                        </p:tgtEl>
                                      </p:cBhvr>
                                      <p:to x="100000" y="95000"/>
                                    </p:animScale>
                                    <p:animScale>
                                      <p:cBhvr>
                                        <p:cTn id="70" dur="166" decel="50000">
                                          <p:stCondLst>
                                            <p:cond delay="1834"/>
                                          </p:stCondLst>
                                        </p:cTn>
                                        <p:tgtEl>
                                          <p:spTgt spid="9">
                                            <p:txEl>
                                              <p:pRg st="3" end="3"/>
                                            </p:txEl>
                                          </p:spTgt>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6" presetClass="entr" presetSubtype="0" fill="hold" nodeType="clickEffect">
                                  <p:stCondLst>
                                    <p:cond delay="0"/>
                                  </p:stCondLst>
                                  <p:childTnLst>
                                    <p:set>
                                      <p:cBhvr>
                                        <p:cTn id="74" dur="1" fill="hold">
                                          <p:stCondLst>
                                            <p:cond delay="0"/>
                                          </p:stCondLst>
                                        </p:cTn>
                                        <p:tgtEl>
                                          <p:spTgt spid="9">
                                            <p:txEl>
                                              <p:pRg st="4" end="4"/>
                                            </p:txEl>
                                          </p:spTgt>
                                        </p:tgtEl>
                                        <p:attrNameLst>
                                          <p:attrName>style.visibility</p:attrName>
                                        </p:attrNameLst>
                                      </p:cBhvr>
                                      <p:to>
                                        <p:strVal val="visible"/>
                                      </p:to>
                                    </p:set>
                                    <p:animEffect transition="in" filter="wipe(down)">
                                      <p:cBhvr>
                                        <p:cTn id="75" dur="580">
                                          <p:stCondLst>
                                            <p:cond delay="0"/>
                                          </p:stCondLst>
                                        </p:cTn>
                                        <p:tgtEl>
                                          <p:spTgt spid="9">
                                            <p:txEl>
                                              <p:pRg st="4" end="4"/>
                                            </p:txEl>
                                          </p:spTgt>
                                        </p:tgtEl>
                                      </p:cBhvr>
                                    </p:animEffect>
                                    <p:anim calcmode="lin" valueType="num">
                                      <p:cBhvr>
                                        <p:cTn id="76" dur="1822" tmFilter="0,0; 0.14,0.36; 0.43,0.73; 0.71,0.91; 1.0,1.0">
                                          <p:stCondLst>
                                            <p:cond delay="0"/>
                                          </p:stCondLst>
                                        </p:cTn>
                                        <p:tgtEl>
                                          <p:spTgt spid="9">
                                            <p:txEl>
                                              <p:pRg st="4" end="4"/>
                                            </p:tx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9">
                                            <p:txEl>
                                              <p:pRg st="4" end="4"/>
                                            </p:tx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9">
                                            <p:txEl>
                                              <p:pRg st="4" end="4"/>
                                            </p:tx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9">
                                            <p:txEl>
                                              <p:pRg st="4" end="4"/>
                                            </p:tx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9">
                                            <p:txEl>
                                              <p:pRg st="4" end="4"/>
                                            </p:tx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9">
                                            <p:txEl>
                                              <p:pRg st="4" end="4"/>
                                            </p:txEl>
                                          </p:spTgt>
                                        </p:tgtEl>
                                      </p:cBhvr>
                                      <p:to x="100000" y="60000"/>
                                    </p:animScale>
                                    <p:animScale>
                                      <p:cBhvr>
                                        <p:cTn id="82" dur="166" decel="50000">
                                          <p:stCondLst>
                                            <p:cond delay="676"/>
                                          </p:stCondLst>
                                        </p:cTn>
                                        <p:tgtEl>
                                          <p:spTgt spid="9">
                                            <p:txEl>
                                              <p:pRg st="4" end="4"/>
                                            </p:txEl>
                                          </p:spTgt>
                                        </p:tgtEl>
                                      </p:cBhvr>
                                      <p:to x="100000" y="100000"/>
                                    </p:animScale>
                                    <p:animScale>
                                      <p:cBhvr>
                                        <p:cTn id="83" dur="26">
                                          <p:stCondLst>
                                            <p:cond delay="1312"/>
                                          </p:stCondLst>
                                        </p:cTn>
                                        <p:tgtEl>
                                          <p:spTgt spid="9">
                                            <p:txEl>
                                              <p:pRg st="4" end="4"/>
                                            </p:txEl>
                                          </p:spTgt>
                                        </p:tgtEl>
                                      </p:cBhvr>
                                      <p:to x="100000" y="80000"/>
                                    </p:animScale>
                                    <p:animScale>
                                      <p:cBhvr>
                                        <p:cTn id="84" dur="166" decel="50000">
                                          <p:stCondLst>
                                            <p:cond delay="1338"/>
                                          </p:stCondLst>
                                        </p:cTn>
                                        <p:tgtEl>
                                          <p:spTgt spid="9">
                                            <p:txEl>
                                              <p:pRg st="4" end="4"/>
                                            </p:txEl>
                                          </p:spTgt>
                                        </p:tgtEl>
                                      </p:cBhvr>
                                      <p:to x="100000" y="100000"/>
                                    </p:animScale>
                                    <p:animScale>
                                      <p:cBhvr>
                                        <p:cTn id="85" dur="26">
                                          <p:stCondLst>
                                            <p:cond delay="1642"/>
                                          </p:stCondLst>
                                        </p:cTn>
                                        <p:tgtEl>
                                          <p:spTgt spid="9">
                                            <p:txEl>
                                              <p:pRg st="4" end="4"/>
                                            </p:txEl>
                                          </p:spTgt>
                                        </p:tgtEl>
                                      </p:cBhvr>
                                      <p:to x="100000" y="90000"/>
                                    </p:animScale>
                                    <p:animScale>
                                      <p:cBhvr>
                                        <p:cTn id="86" dur="166" decel="50000">
                                          <p:stCondLst>
                                            <p:cond delay="1668"/>
                                          </p:stCondLst>
                                        </p:cTn>
                                        <p:tgtEl>
                                          <p:spTgt spid="9">
                                            <p:txEl>
                                              <p:pRg st="4" end="4"/>
                                            </p:txEl>
                                          </p:spTgt>
                                        </p:tgtEl>
                                      </p:cBhvr>
                                      <p:to x="100000" y="100000"/>
                                    </p:animScale>
                                    <p:animScale>
                                      <p:cBhvr>
                                        <p:cTn id="87" dur="26">
                                          <p:stCondLst>
                                            <p:cond delay="1808"/>
                                          </p:stCondLst>
                                        </p:cTn>
                                        <p:tgtEl>
                                          <p:spTgt spid="9">
                                            <p:txEl>
                                              <p:pRg st="4" end="4"/>
                                            </p:txEl>
                                          </p:spTgt>
                                        </p:tgtEl>
                                      </p:cBhvr>
                                      <p:to x="100000" y="95000"/>
                                    </p:animScale>
                                    <p:animScale>
                                      <p:cBhvr>
                                        <p:cTn id="88" dur="166" decel="50000">
                                          <p:stCondLst>
                                            <p:cond delay="1834"/>
                                          </p:stCondLst>
                                        </p:cTn>
                                        <p:tgtEl>
                                          <p:spTgt spid="9">
                                            <p:txEl>
                                              <p:pRg st="4" end="4"/>
                                            </p:txEl>
                                          </p:spTgt>
                                        </p:tgtEl>
                                      </p:cBhvr>
                                      <p:to x="100000" y="100000"/>
                                    </p:animScale>
                                  </p:childTnLst>
                                </p:cTn>
                              </p:par>
                            </p:childTnLst>
                          </p:cTn>
                        </p:par>
                      </p:childTnLst>
                    </p:cTn>
                  </p:par>
                  <p:par>
                    <p:cTn id="89" fill="hold">
                      <p:stCondLst>
                        <p:cond delay="indefinite"/>
                      </p:stCondLst>
                      <p:childTnLst>
                        <p:par>
                          <p:cTn id="90" fill="hold">
                            <p:stCondLst>
                              <p:cond delay="0"/>
                            </p:stCondLst>
                            <p:childTnLst>
                              <p:par>
                                <p:cTn id="91" presetID="26" presetClass="entr" presetSubtype="0" fill="hold" nodeType="clickEffect">
                                  <p:stCondLst>
                                    <p:cond delay="0"/>
                                  </p:stCondLst>
                                  <p:childTnLst>
                                    <p:set>
                                      <p:cBhvr>
                                        <p:cTn id="92" dur="1" fill="hold">
                                          <p:stCondLst>
                                            <p:cond delay="0"/>
                                          </p:stCondLst>
                                        </p:cTn>
                                        <p:tgtEl>
                                          <p:spTgt spid="9">
                                            <p:txEl>
                                              <p:pRg st="5" end="5"/>
                                            </p:txEl>
                                          </p:spTgt>
                                        </p:tgtEl>
                                        <p:attrNameLst>
                                          <p:attrName>style.visibility</p:attrName>
                                        </p:attrNameLst>
                                      </p:cBhvr>
                                      <p:to>
                                        <p:strVal val="visible"/>
                                      </p:to>
                                    </p:set>
                                    <p:animEffect transition="in" filter="wipe(down)">
                                      <p:cBhvr>
                                        <p:cTn id="93" dur="580">
                                          <p:stCondLst>
                                            <p:cond delay="0"/>
                                          </p:stCondLst>
                                        </p:cTn>
                                        <p:tgtEl>
                                          <p:spTgt spid="9">
                                            <p:txEl>
                                              <p:pRg st="5" end="5"/>
                                            </p:txEl>
                                          </p:spTgt>
                                        </p:tgtEl>
                                      </p:cBhvr>
                                    </p:animEffect>
                                    <p:anim calcmode="lin" valueType="num">
                                      <p:cBhvr>
                                        <p:cTn id="94" dur="1822" tmFilter="0,0; 0.14,0.36; 0.43,0.73; 0.71,0.91; 1.0,1.0">
                                          <p:stCondLst>
                                            <p:cond delay="0"/>
                                          </p:stCondLst>
                                        </p:cTn>
                                        <p:tgtEl>
                                          <p:spTgt spid="9">
                                            <p:txEl>
                                              <p:pRg st="5" end="5"/>
                                            </p:txEl>
                                          </p:spTgt>
                                        </p:tgtEl>
                                        <p:attrNameLst>
                                          <p:attrName>ppt_x</p:attrName>
                                        </p:attrNameLst>
                                      </p:cBhvr>
                                      <p:tavLst>
                                        <p:tav tm="0">
                                          <p:val>
                                            <p:strVal val="#ppt_x-0.25"/>
                                          </p:val>
                                        </p:tav>
                                        <p:tav tm="100000">
                                          <p:val>
                                            <p:strVal val="#ppt_x"/>
                                          </p:val>
                                        </p:tav>
                                      </p:tavLst>
                                    </p:anim>
                                    <p:anim calcmode="lin" valueType="num">
                                      <p:cBhvr>
                                        <p:cTn id="95" dur="664" tmFilter="0.0,0.0; 0.25,0.07; 0.50,0.2; 0.75,0.467; 1.0,1.0">
                                          <p:stCondLst>
                                            <p:cond delay="0"/>
                                          </p:stCondLst>
                                        </p:cTn>
                                        <p:tgtEl>
                                          <p:spTgt spid="9">
                                            <p:txEl>
                                              <p:pRg st="5" end="5"/>
                                            </p:txEl>
                                          </p:spTgt>
                                        </p:tgtEl>
                                        <p:attrNameLst>
                                          <p:attrName>ppt_y</p:attrName>
                                        </p:attrNameLst>
                                      </p:cBhvr>
                                      <p:tavLst>
                                        <p:tav tm="0" fmla="#ppt_y-sin(pi*$)/3">
                                          <p:val>
                                            <p:fltVal val="0.5"/>
                                          </p:val>
                                        </p:tav>
                                        <p:tav tm="100000">
                                          <p:val>
                                            <p:fltVal val="1"/>
                                          </p:val>
                                        </p:tav>
                                      </p:tavLst>
                                    </p:anim>
                                    <p:anim calcmode="lin" valueType="num">
                                      <p:cBhvr>
                                        <p:cTn id="96" dur="664" tmFilter="0, 0; 0.125,0.2665; 0.25,0.4; 0.375,0.465; 0.5,0.5;  0.625,0.535; 0.75,0.6; 0.875,0.7335; 1,1">
                                          <p:stCondLst>
                                            <p:cond delay="664"/>
                                          </p:stCondLst>
                                        </p:cTn>
                                        <p:tgtEl>
                                          <p:spTgt spid="9">
                                            <p:txEl>
                                              <p:pRg st="5" end="5"/>
                                            </p:txEl>
                                          </p:spTgt>
                                        </p:tgtEl>
                                        <p:attrNameLst>
                                          <p:attrName>ppt_y</p:attrName>
                                        </p:attrNameLst>
                                      </p:cBhvr>
                                      <p:tavLst>
                                        <p:tav tm="0" fmla="#ppt_y-sin(pi*$)/9">
                                          <p:val>
                                            <p:fltVal val="0"/>
                                          </p:val>
                                        </p:tav>
                                        <p:tav tm="100000">
                                          <p:val>
                                            <p:fltVal val="1"/>
                                          </p:val>
                                        </p:tav>
                                      </p:tavLst>
                                    </p:anim>
                                    <p:anim calcmode="lin" valueType="num">
                                      <p:cBhvr>
                                        <p:cTn id="97" dur="332" tmFilter="0, 0; 0.125,0.2665; 0.25,0.4; 0.375,0.465; 0.5,0.5;  0.625,0.535; 0.75,0.6; 0.875,0.7335; 1,1">
                                          <p:stCondLst>
                                            <p:cond delay="1324"/>
                                          </p:stCondLst>
                                        </p:cTn>
                                        <p:tgtEl>
                                          <p:spTgt spid="9">
                                            <p:txEl>
                                              <p:pRg st="5" end="5"/>
                                            </p:txEl>
                                          </p:spTgt>
                                        </p:tgtEl>
                                        <p:attrNameLst>
                                          <p:attrName>ppt_y</p:attrName>
                                        </p:attrNameLst>
                                      </p:cBhvr>
                                      <p:tavLst>
                                        <p:tav tm="0" fmla="#ppt_y-sin(pi*$)/27">
                                          <p:val>
                                            <p:fltVal val="0"/>
                                          </p:val>
                                        </p:tav>
                                        <p:tav tm="100000">
                                          <p:val>
                                            <p:fltVal val="1"/>
                                          </p:val>
                                        </p:tav>
                                      </p:tavLst>
                                    </p:anim>
                                    <p:anim calcmode="lin" valueType="num">
                                      <p:cBhvr>
                                        <p:cTn id="98" dur="164" tmFilter="0, 0; 0.125,0.2665; 0.25,0.4; 0.375,0.465; 0.5,0.5;  0.625,0.535; 0.75,0.6; 0.875,0.7335; 1,1">
                                          <p:stCondLst>
                                            <p:cond delay="1656"/>
                                          </p:stCondLst>
                                        </p:cTn>
                                        <p:tgtEl>
                                          <p:spTgt spid="9">
                                            <p:txEl>
                                              <p:pRg st="5" end="5"/>
                                            </p:txEl>
                                          </p:spTgt>
                                        </p:tgtEl>
                                        <p:attrNameLst>
                                          <p:attrName>ppt_y</p:attrName>
                                        </p:attrNameLst>
                                      </p:cBhvr>
                                      <p:tavLst>
                                        <p:tav tm="0" fmla="#ppt_y-sin(pi*$)/81">
                                          <p:val>
                                            <p:fltVal val="0"/>
                                          </p:val>
                                        </p:tav>
                                        <p:tav tm="100000">
                                          <p:val>
                                            <p:fltVal val="1"/>
                                          </p:val>
                                        </p:tav>
                                      </p:tavLst>
                                    </p:anim>
                                    <p:animScale>
                                      <p:cBhvr>
                                        <p:cTn id="99" dur="26">
                                          <p:stCondLst>
                                            <p:cond delay="650"/>
                                          </p:stCondLst>
                                        </p:cTn>
                                        <p:tgtEl>
                                          <p:spTgt spid="9">
                                            <p:txEl>
                                              <p:pRg st="5" end="5"/>
                                            </p:txEl>
                                          </p:spTgt>
                                        </p:tgtEl>
                                      </p:cBhvr>
                                      <p:to x="100000" y="60000"/>
                                    </p:animScale>
                                    <p:animScale>
                                      <p:cBhvr>
                                        <p:cTn id="100" dur="166" decel="50000">
                                          <p:stCondLst>
                                            <p:cond delay="676"/>
                                          </p:stCondLst>
                                        </p:cTn>
                                        <p:tgtEl>
                                          <p:spTgt spid="9">
                                            <p:txEl>
                                              <p:pRg st="5" end="5"/>
                                            </p:txEl>
                                          </p:spTgt>
                                        </p:tgtEl>
                                      </p:cBhvr>
                                      <p:to x="100000" y="100000"/>
                                    </p:animScale>
                                    <p:animScale>
                                      <p:cBhvr>
                                        <p:cTn id="101" dur="26">
                                          <p:stCondLst>
                                            <p:cond delay="1312"/>
                                          </p:stCondLst>
                                        </p:cTn>
                                        <p:tgtEl>
                                          <p:spTgt spid="9">
                                            <p:txEl>
                                              <p:pRg st="5" end="5"/>
                                            </p:txEl>
                                          </p:spTgt>
                                        </p:tgtEl>
                                      </p:cBhvr>
                                      <p:to x="100000" y="80000"/>
                                    </p:animScale>
                                    <p:animScale>
                                      <p:cBhvr>
                                        <p:cTn id="102" dur="166" decel="50000">
                                          <p:stCondLst>
                                            <p:cond delay="1338"/>
                                          </p:stCondLst>
                                        </p:cTn>
                                        <p:tgtEl>
                                          <p:spTgt spid="9">
                                            <p:txEl>
                                              <p:pRg st="5" end="5"/>
                                            </p:txEl>
                                          </p:spTgt>
                                        </p:tgtEl>
                                      </p:cBhvr>
                                      <p:to x="100000" y="100000"/>
                                    </p:animScale>
                                    <p:animScale>
                                      <p:cBhvr>
                                        <p:cTn id="103" dur="26">
                                          <p:stCondLst>
                                            <p:cond delay="1642"/>
                                          </p:stCondLst>
                                        </p:cTn>
                                        <p:tgtEl>
                                          <p:spTgt spid="9">
                                            <p:txEl>
                                              <p:pRg st="5" end="5"/>
                                            </p:txEl>
                                          </p:spTgt>
                                        </p:tgtEl>
                                      </p:cBhvr>
                                      <p:to x="100000" y="90000"/>
                                    </p:animScale>
                                    <p:animScale>
                                      <p:cBhvr>
                                        <p:cTn id="104" dur="166" decel="50000">
                                          <p:stCondLst>
                                            <p:cond delay="1668"/>
                                          </p:stCondLst>
                                        </p:cTn>
                                        <p:tgtEl>
                                          <p:spTgt spid="9">
                                            <p:txEl>
                                              <p:pRg st="5" end="5"/>
                                            </p:txEl>
                                          </p:spTgt>
                                        </p:tgtEl>
                                      </p:cBhvr>
                                      <p:to x="100000" y="100000"/>
                                    </p:animScale>
                                    <p:animScale>
                                      <p:cBhvr>
                                        <p:cTn id="105" dur="26">
                                          <p:stCondLst>
                                            <p:cond delay="1808"/>
                                          </p:stCondLst>
                                        </p:cTn>
                                        <p:tgtEl>
                                          <p:spTgt spid="9">
                                            <p:txEl>
                                              <p:pRg st="5" end="5"/>
                                            </p:txEl>
                                          </p:spTgt>
                                        </p:tgtEl>
                                      </p:cBhvr>
                                      <p:to x="100000" y="95000"/>
                                    </p:animScale>
                                    <p:animScale>
                                      <p:cBhvr>
                                        <p:cTn id="106" dur="166" decel="50000">
                                          <p:stCondLst>
                                            <p:cond delay="1834"/>
                                          </p:stCondLst>
                                        </p:cTn>
                                        <p:tgtEl>
                                          <p:spTgt spid="9">
                                            <p:txEl>
                                              <p:pRg st="5" end="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cáo tuyết bắc cực.jpg"/>
          <p:cNvPicPr>
            <a:picLocks noChangeAspect="1"/>
          </p:cNvPicPr>
          <p:nvPr/>
        </p:nvPicPr>
        <p:blipFill>
          <a:blip r:embed="rId2" cstate="print"/>
          <a:stretch>
            <a:fillRect/>
          </a:stretch>
        </p:blipFill>
        <p:spPr>
          <a:xfrm>
            <a:off x="8915406" y="228600"/>
            <a:ext cx="3124200" cy="3128554"/>
          </a:xfrm>
          <a:prstGeom prst="rect">
            <a:avLst/>
          </a:prstGeom>
          <a:ln>
            <a:noFill/>
          </a:ln>
          <a:effectLst>
            <a:softEdge rad="112500"/>
          </a:effectLst>
        </p:spPr>
      </p:pic>
      <p:pic>
        <p:nvPicPr>
          <p:cNvPr id="7" name="Picture 6" descr="tải xuống (4).jpg"/>
          <p:cNvPicPr>
            <a:picLocks noChangeAspect="1"/>
          </p:cNvPicPr>
          <p:nvPr/>
        </p:nvPicPr>
        <p:blipFill>
          <a:blip r:embed="rId3" cstate="print"/>
          <a:stretch>
            <a:fillRect/>
          </a:stretch>
        </p:blipFill>
        <p:spPr>
          <a:xfrm>
            <a:off x="113211" y="1608907"/>
            <a:ext cx="2847975" cy="1981200"/>
          </a:xfrm>
          <a:prstGeom prst="rect">
            <a:avLst/>
          </a:prstGeom>
          <a:ln>
            <a:noFill/>
          </a:ln>
          <a:effectLst>
            <a:softEdge rad="112500"/>
          </a:effectLst>
        </p:spPr>
      </p:pic>
      <p:pic>
        <p:nvPicPr>
          <p:cNvPr id="8" name="Picture 7" descr="tải xuống (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0743" y="3709857"/>
            <a:ext cx="3404507" cy="289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ánh cụt hoàng đế.jpg"/>
          <p:cNvPicPr>
            <a:picLocks noChangeAspect="1"/>
          </p:cNvPicPr>
          <p:nvPr/>
        </p:nvPicPr>
        <p:blipFill>
          <a:blip r:embed="rId5" cstate="print"/>
          <a:stretch>
            <a:fillRect/>
          </a:stretch>
        </p:blipFill>
        <p:spPr>
          <a:xfrm>
            <a:off x="8161804" y="3709857"/>
            <a:ext cx="3842962" cy="2897777"/>
          </a:xfrm>
          <a:prstGeom prst="rect">
            <a:avLst/>
          </a:prstGeom>
          <a:ln>
            <a:noFill/>
          </a:ln>
          <a:effectLst>
            <a:softEdge rad="112500"/>
          </a:effectLst>
        </p:spPr>
      </p:pic>
      <p:sp>
        <p:nvSpPr>
          <p:cNvPr id="10" name="TextBox 9"/>
          <p:cNvSpPr txBox="1"/>
          <p:nvPr/>
        </p:nvSpPr>
        <p:spPr>
          <a:xfrm>
            <a:off x="261256" y="352697"/>
            <a:ext cx="5408024" cy="1446550"/>
          </a:xfrm>
          <a:prstGeom prst="rect">
            <a:avLst/>
          </a:prstGeom>
          <a:noFill/>
          <a:ln w="38100">
            <a:solidFill>
              <a:schemeClr val="tx1"/>
            </a:solidFill>
          </a:ln>
        </p:spPr>
        <p:txBody>
          <a:bodyPr wrap="square" rtlCol="0">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rPr>
              <a:t>BÀI 31. ĐỘNG VẬT ( </a:t>
            </a:r>
            <a:r>
              <a:rPr lang="en-US" sz="4400" b="1" dirty="0" err="1">
                <a:solidFill>
                  <a:srgbClr val="FF0000"/>
                </a:solidFill>
                <a:latin typeface="Times New Roman" panose="02020603050405020304" pitchFamily="18" charset="0"/>
                <a:cs typeface="Times New Roman" panose="02020603050405020304" pitchFamily="18" charset="0"/>
              </a:rPr>
              <a:t>Tiết</a:t>
            </a:r>
            <a:r>
              <a:rPr lang="en-US" sz="4400" b="1" dirty="0">
                <a:solidFill>
                  <a:srgbClr val="FF0000"/>
                </a:solidFill>
                <a:latin typeface="Times New Roman" panose="02020603050405020304" pitchFamily="18" charset="0"/>
                <a:cs typeface="Times New Roman" panose="02020603050405020304" pitchFamily="18" charset="0"/>
              </a:rPr>
              <a:t> 4) </a:t>
            </a:r>
          </a:p>
        </p:txBody>
      </p:sp>
      <p:pic>
        <p:nvPicPr>
          <p:cNvPr id="11" name="Picture 4" descr="tải xuống.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8992" y="3709857"/>
            <a:ext cx="3655197" cy="289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ontent Placeholder 3" descr="tải xuống (2).jpg"/>
          <p:cNvPicPr>
            <a:picLocks noChangeAspect="1"/>
          </p:cNvPicPr>
          <p:nvPr/>
        </p:nvPicPr>
        <p:blipFill>
          <a:blip r:embed="rId7" cstate="print"/>
          <a:stretch>
            <a:fillRect/>
          </a:stretch>
        </p:blipFill>
        <p:spPr>
          <a:xfrm>
            <a:off x="5839103" y="277082"/>
            <a:ext cx="3187338" cy="3080072"/>
          </a:xfrm>
          <a:prstGeom prst="roundRect">
            <a:avLst>
              <a:gd name="adj" fmla="val 8594"/>
            </a:avLst>
          </a:prstGeom>
          <a:solidFill>
            <a:srgbClr val="FFFFFF">
              <a:shade val="85000"/>
            </a:srgbClr>
          </a:solidFill>
          <a:effectLst>
            <a:reflection blurRad="12700" stA="38000" endPos="28000" dist="5000" dir="5400000" sy="-100000" algn="bl" rotWithShape="0"/>
          </a:effectLst>
        </p:spPr>
      </p:pic>
    </p:spTree>
    <p:extLst>
      <p:ext uri="{BB962C8B-B14F-4D97-AF65-F5344CB8AC3E}">
        <p14:creationId xmlns:p14="http://schemas.microsoft.com/office/powerpoint/2010/main" val="386331641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500"/>
                                        <p:tgtEl>
                                          <p:spTgt spid="6"/>
                                        </p:tgtEl>
                                      </p:cBhvr>
                                    </p:animEffect>
                                  </p:childTnLst>
                                </p:cTn>
                              </p:par>
                              <p:par>
                                <p:cTn id="8" presetID="16" presetClass="entr" presetSubtype="2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Horizontal)">
                                      <p:cBhvr>
                                        <p:cTn id="10" dur="500"/>
                                        <p:tgtEl>
                                          <p:spTgt spid="7"/>
                                        </p:tgtEl>
                                      </p:cBhvr>
                                    </p:animEffect>
                                  </p:childTnLst>
                                </p:cTn>
                              </p:par>
                              <p:par>
                                <p:cTn id="11" presetID="16" presetClass="entr" presetSubtype="2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Horizontal)">
                                      <p:cBhvr>
                                        <p:cTn id="13" dur="500"/>
                                        <p:tgtEl>
                                          <p:spTgt spid="8"/>
                                        </p:tgtEl>
                                      </p:cBhvr>
                                    </p:animEffect>
                                  </p:childTnLst>
                                </p:cTn>
                              </p:par>
                              <p:par>
                                <p:cTn id="14" presetID="16" presetClass="entr" presetSubtype="2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41509" y="-13855"/>
            <a:ext cx="9993091" cy="1077218"/>
          </a:xfrm>
          <a:prstGeom prst="rect">
            <a:avLst/>
          </a:prstGeom>
          <a:noFill/>
        </p:spPr>
        <p:txBody>
          <a:bodyPr wrap="square" rtlCol="0">
            <a:spAutoFit/>
          </a:bodyPr>
          <a:lstStyle/>
          <a:p>
            <a:r>
              <a:rPr lang="vi-VN" sz="3200" b="1" dirty="0" smtClean="0">
                <a:latin typeface="Times New Roman" panose="02020603050405020304" pitchFamily="18" charset="0"/>
                <a:cs typeface="Times New Roman" panose="02020603050405020304" pitchFamily="18" charset="0"/>
              </a:rPr>
              <a:t>II</a:t>
            </a:r>
            <a:r>
              <a:rPr lang="en-US" sz="3200" b="1" dirty="0" smtClean="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TÁC HẠI CỦA ĐỘNG VẬT TRONG </a:t>
            </a:r>
            <a:endParaRPr lang="en-US" sz="3200" b="1" dirty="0">
              <a:latin typeface="Times New Roman" panose="02020603050405020304" pitchFamily="18" charset="0"/>
              <a:cs typeface="Times New Roman" panose="02020603050405020304" pitchFamily="18" charset="0"/>
            </a:endParaRPr>
          </a:p>
          <a:p>
            <a:r>
              <a:rPr lang="vi-VN" sz="3200" b="1" dirty="0">
                <a:latin typeface="Times New Roman" panose="02020603050405020304" pitchFamily="18" charset="0"/>
                <a:cs typeface="Times New Roman" panose="02020603050405020304" pitchFamily="18" charset="0"/>
              </a:rPr>
              <a:t>ĐỜI SỐNG </a:t>
            </a:r>
            <a:r>
              <a:rPr lang="en-US" sz="3200" b="1" dirty="0">
                <a:latin typeface="Times New Roman" panose="02020603050405020304" pitchFamily="18" charset="0"/>
                <a:cs typeface="Times New Roman" panose="02020603050405020304" pitchFamily="18" charset="0"/>
              </a:rPr>
              <a:t>CON NGƯỜI</a:t>
            </a:r>
            <a:endParaRPr lang="en-US" sz="3200" dirty="0">
              <a:latin typeface="Times New Roman" panose="02020603050405020304" pitchFamily="18" charset="0"/>
              <a:cs typeface="Times New Roman" panose="02020603050405020304" pitchFamily="18" charset="0"/>
            </a:endParaRPr>
          </a:p>
        </p:txBody>
      </p:sp>
      <p:pic>
        <p:nvPicPr>
          <p:cNvPr id="4" name="Content Placeholder 3" descr="images (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6907173" y="573429"/>
            <a:ext cx="2119264" cy="2705100"/>
          </a:xfrm>
          <a:prstGeom prst="rect">
            <a:avLst/>
          </a:prstGeom>
        </p:spPr>
      </p:pic>
      <p:pic>
        <p:nvPicPr>
          <p:cNvPr id="5" name="Picture 4" descr="tải xuống (13).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70034" y="587829"/>
            <a:ext cx="3128437" cy="26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tải xuống (1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7173" y="3587684"/>
            <a:ext cx="2387595" cy="3048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tải xuống (12).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42409" y="3611631"/>
            <a:ext cx="2573392" cy="3024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76199" y="3611631"/>
            <a:ext cx="6762210" cy="1574534"/>
          </a:xfrm>
          <a:prstGeom prst="rect">
            <a:avLst/>
          </a:prstGeom>
          <a:ln w="38100">
            <a:solidFill>
              <a:schemeClr val="tx1"/>
            </a:solidFill>
          </a:ln>
        </p:spPr>
        <p:txBody>
          <a:bodyPr wrap="square">
            <a:spAutoFit/>
          </a:bodyPr>
          <a:lstStyle/>
          <a:p>
            <a:pPr algn="just">
              <a:lnSpc>
                <a:spcPct val="105000"/>
              </a:lnSpc>
              <a:spcBef>
                <a:spcPts val="600"/>
              </a:spcBef>
              <a:spcAft>
                <a:spcPts val="600"/>
              </a:spcAft>
            </a:pPr>
            <a:r>
              <a:rPr lang="en-US" sz="2800" b="1" dirty="0">
                <a:solidFill>
                  <a:srgbClr val="000000"/>
                </a:solidFill>
                <a:latin typeface="Times New Roman" panose="02020603050405020304" pitchFamily="18" charset="0"/>
                <a:ea typeface="Calibri" panose="020F0502020204030204" pitchFamily="34" charset="0"/>
              </a:rPr>
              <a:t>Quan </a:t>
            </a:r>
            <a:r>
              <a:rPr lang="en-US" sz="2800" b="1" u="sng" dirty="0" err="1">
                <a:solidFill>
                  <a:srgbClr val="000000"/>
                </a:solidFill>
                <a:latin typeface="Times New Roman" panose="02020603050405020304" pitchFamily="18" charset="0"/>
                <a:ea typeface="Calibri" panose="020F0502020204030204" pitchFamily="34" charset="0"/>
              </a:rPr>
              <a:t>sát</a:t>
            </a:r>
            <a:r>
              <a:rPr lang="en-US" sz="2800" b="1" u="sng" dirty="0">
                <a:solidFill>
                  <a:srgbClr val="000000"/>
                </a:solidFill>
                <a:latin typeface="Times New Roman" panose="02020603050405020304" pitchFamily="18" charset="0"/>
                <a:ea typeface="Calibri" panose="020F0502020204030204" pitchFamily="34" charset="0"/>
              </a:rPr>
              <a:t> clip </a:t>
            </a:r>
            <a:r>
              <a:rPr lang="en-US" sz="2800" b="1" dirty="0" err="1">
                <a:solidFill>
                  <a:srgbClr val="000000"/>
                </a:solidFill>
                <a:latin typeface="Times New Roman" panose="02020603050405020304" pitchFamily="18" charset="0"/>
                <a:ea typeface="Calibri" panose="020F0502020204030204" pitchFamily="34" charset="0"/>
              </a:rPr>
              <a:t>và</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hình</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ảnh</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trả</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lời</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câu</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hỏi</a:t>
            </a:r>
            <a:r>
              <a:rPr lang="en-US" sz="2800" b="1" dirty="0">
                <a:solidFill>
                  <a:srgbClr val="000000"/>
                </a:solidFill>
                <a:latin typeface="Times New Roman" panose="02020603050405020304" pitchFamily="18" charset="0"/>
                <a:ea typeface="Calibri" panose="020F0502020204030204" pitchFamily="34" charset="0"/>
              </a:rPr>
              <a:t>:</a:t>
            </a:r>
            <a:endParaRPr lang="en-US" sz="2800" dirty="0">
              <a:solidFill>
                <a:srgbClr val="000000"/>
              </a:solidFill>
              <a:latin typeface="Times New Roman" panose="02020603050405020304" pitchFamily="18" charset="0"/>
              <a:ea typeface="Calibri" panose="020F0502020204030204" pitchFamily="34" charset="0"/>
            </a:endParaRPr>
          </a:p>
          <a:p>
            <a:pPr algn="just">
              <a:lnSpc>
                <a:spcPct val="105000"/>
              </a:lnSpc>
              <a:spcBef>
                <a:spcPts val="600"/>
              </a:spcBef>
              <a:spcAft>
                <a:spcPts val="600"/>
              </a:spcAft>
            </a:pPr>
            <a:r>
              <a:rPr lang="en-US" sz="2800" b="1" dirty="0">
                <a:solidFill>
                  <a:srgbClr val="000000"/>
                </a:solidFill>
                <a:latin typeface="Times New Roman" panose="02020603050405020304" pitchFamily="18" charset="0"/>
                <a:ea typeface="Calibri" panose="020F0502020204030204" pitchFamily="34" charset="0"/>
              </a:rPr>
              <a:t>8. </a:t>
            </a:r>
            <a:r>
              <a:rPr lang="en-US" sz="2800" dirty="0" err="1">
                <a:solidFill>
                  <a:srgbClr val="000000"/>
                </a:solidFill>
                <a:latin typeface="Times New Roman" panose="02020603050405020304" pitchFamily="18" charset="0"/>
                <a:ea typeface="Calibri" panose="020F0502020204030204" pitchFamily="34" charset="0"/>
              </a:rPr>
              <a:t>Nêu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một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số</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tác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hại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động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vật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trong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đời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sống</a:t>
            </a:r>
            <a:r>
              <a:rPr lang="en-US" sz="2800" dirty="0">
                <a:solidFill>
                  <a:srgbClr val="000000"/>
                </a:solidFill>
                <a:latin typeface="Times New Roman" panose="02020603050405020304" pitchFamily="18" charset="0"/>
                <a:ea typeface="Calibri" panose="020F0502020204030204" pitchFamily="34" charset="0"/>
              </a:rPr>
              <a:t> con </a:t>
            </a:r>
            <a:r>
              <a:rPr lang="en-US" sz="2800" dirty="0" err="1">
                <a:solidFill>
                  <a:srgbClr val="000000"/>
                </a:solidFill>
                <a:latin typeface="Times New Roman" panose="02020603050405020304" pitchFamily="18" charset="0"/>
                <a:ea typeface="Calibri" panose="020F0502020204030204" pitchFamily="34" charset="0"/>
              </a:rPr>
              <a:t>người</a:t>
            </a:r>
            <a:r>
              <a:rPr lang="en-US" sz="2800" dirty="0">
                <a:solidFill>
                  <a:srgbClr val="000000"/>
                </a:solidFill>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55487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2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Horizontal)">
                                      <p:cBhvr>
                                        <p:cTn id="10" dur="500"/>
                                        <p:tgtEl>
                                          <p:spTgt spid="5"/>
                                        </p:tgtEl>
                                      </p:cBhvr>
                                    </p:animEffect>
                                  </p:childTnLst>
                                </p:cTn>
                              </p:par>
                              <p:par>
                                <p:cTn id="11" presetID="16" presetClass="entr" presetSubtype="2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Horizontal)">
                                      <p:cBhvr>
                                        <p:cTn id="13" dur="500"/>
                                        <p:tgtEl>
                                          <p:spTgt spid="7"/>
                                        </p:tgtEl>
                                      </p:cBhvr>
                                    </p:animEffect>
                                  </p:childTnLst>
                                </p:cTn>
                              </p:par>
                              <p:par>
                                <p:cTn id="14" presetID="16" presetClass="entr" presetSubtype="26"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579919" y="1464937"/>
            <a:ext cx="10851047" cy="2677656"/>
          </a:xfrm>
          <a:prstGeom prst="rect">
            <a:avLst/>
          </a:prstGeom>
          <a:noFill/>
        </p:spPr>
        <p:txBody>
          <a:bodyPr wrap="none" rtlCol="0">
            <a:spAutoFit/>
          </a:bodyPr>
          <a:lstStyle/>
          <a:p>
            <a:pPr algn="ctr"/>
            <a:r>
              <a:rPr lang="en-US" sz="2800" b="1" dirty="0" err="1">
                <a:solidFill>
                  <a:srgbClr val="C00000"/>
                </a:solidFill>
                <a:latin typeface="Times New Roman" pitchFamily="18" charset="0"/>
                <a:cs typeface="Times New Roman" pitchFamily="18" charset="0"/>
              </a:rPr>
              <a:t>Các</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động</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vật</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và</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tác</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hại</a:t>
            </a:r>
            <a:endParaRPr lang="en-US" sz="2800" b="1" dirty="0">
              <a:solidFill>
                <a:srgbClr val="C00000"/>
              </a:solidFill>
              <a:latin typeface="Times New Roman" pitchFamily="18" charset="0"/>
              <a:cs typeface="Times New Roman" pitchFamily="18" charset="0"/>
            </a:endParaRPr>
          </a:p>
          <a:p>
            <a:pPr marL="285750" indent="-285750">
              <a:buFontTx/>
              <a:buChar char="-"/>
            </a:pPr>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loài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gây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bệnh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người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bọ</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chét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giun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sán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kí</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sinh</a:t>
            </a:r>
            <a:endParaRPr lang="en-US" sz="2800" b="1" dirty="0">
              <a:latin typeface="Times New Roman" pitchFamily="18" charset="0"/>
              <a:cs typeface="Times New Roman" pitchFamily="18" charset="0"/>
            </a:endParaRPr>
          </a:p>
          <a:p>
            <a:pPr marL="285750" indent="-285750">
              <a:buFontTx/>
              <a:buChar char="-"/>
            </a:pPr>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động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vật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trung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gian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truyền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bệnh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bọ</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chét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muỗi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anophen</a:t>
            </a:r>
            <a:r>
              <a:rPr lang="en-US" sz="2800" b="1" dirty="0">
                <a:latin typeface="Times New Roman" pitchFamily="18" charset="0"/>
                <a:cs typeface="Times New Roman" pitchFamily="18" charset="0"/>
              </a:rPr>
              <a:t>..</a:t>
            </a:r>
          </a:p>
          <a:p>
            <a:pPr marL="285750" indent="-285750">
              <a:buFontTx/>
              <a:buChar char="-"/>
            </a:pPr>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loài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làm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công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trình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giao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thông</a:t>
            </a:r>
            <a:r>
              <a:rPr lang="en-US" sz="2800" b="1" dirty="0">
                <a:latin typeface="Times New Roman" pitchFamily="18" charset="0"/>
                <a:cs typeface="Times New Roman" pitchFamily="18" charset="0"/>
              </a:rPr>
              <a:t>: con </a:t>
            </a:r>
            <a:r>
              <a:rPr lang="en-US" sz="2800" b="1" dirty="0" err="1">
                <a:latin typeface="Times New Roman" pitchFamily="18" charset="0"/>
                <a:cs typeface="Times New Roman" pitchFamily="18" charset="0"/>
              </a:rPr>
              <a:t>hà</a:t>
            </a:r>
            <a:r>
              <a:rPr lang="en-US" sz="2800" b="1" dirty="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mối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mọt</a:t>
            </a:r>
            <a:r>
              <a:rPr lang="en-US" sz="2800" b="1" dirty="0">
                <a:latin typeface="Times New Roman" pitchFamily="18" charset="0"/>
                <a:cs typeface="Times New Roman" pitchFamily="18" charset="0"/>
              </a:rPr>
              <a:t>…</a:t>
            </a:r>
          </a:p>
          <a:p>
            <a:pPr marL="285750" indent="-285750">
              <a:buFontTx/>
              <a:buChar char="-"/>
            </a:pPr>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loài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phá</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mùa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màng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ốc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bươu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chuột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cào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cào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sâu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hại</a:t>
            </a:r>
            <a:r>
              <a:rPr lang="en-US" sz="2800" b="1" dirty="0">
                <a:latin typeface="Times New Roman" pitchFamily="18" charset="0"/>
                <a:cs typeface="Times New Roman" pitchFamily="18" charset="0"/>
              </a:rPr>
              <a:t>..,</a:t>
            </a:r>
          </a:p>
          <a:p>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Động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vật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chuyên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kí</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sinh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vật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nuôi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như</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sán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lá</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gan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rận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a:t>
            </a:r>
            <a:r>
              <a:rPr lang="en-US" sz="2800" b="1" dirty="0">
                <a:latin typeface="Times New Roman" pitchFamily="18" charset="0"/>
                <a:cs typeface="Times New Roman" pitchFamily="18" charset="0"/>
              </a:rPr>
              <a:t>…</a:t>
            </a:r>
            <a:endParaRPr lang="vi-VN"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605094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fade">
                                      <p:cBhvr>
                                        <p:cTn id="26" dur="1000"/>
                                        <p:tgtEl>
                                          <p:spTgt spid="2">
                                            <p:txEl>
                                              <p:pRg st="3" end="3"/>
                                            </p:txEl>
                                          </p:spTgt>
                                        </p:tgtEl>
                                      </p:cBhvr>
                                    </p:animEffect>
                                    <p:anim calcmode="lin" valueType="num">
                                      <p:cBhvr>
                                        <p:cTn id="27"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fade">
                                      <p:cBhvr>
                                        <p:cTn id="33" dur="1000"/>
                                        <p:tgtEl>
                                          <p:spTgt spid="2">
                                            <p:txEl>
                                              <p:pRg st="4" end="4"/>
                                            </p:txEl>
                                          </p:spTgt>
                                        </p:tgtEl>
                                      </p:cBhvr>
                                    </p:animEffect>
                                    <p:anim calcmode="lin" valueType="num">
                                      <p:cBhvr>
                                        <p:cTn id="34"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
                                            <p:txEl>
                                              <p:pRg st="5" end="5"/>
                                            </p:txEl>
                                          </p:spTgt>
                                        </p:tgtEl>
                                        <p:attrNameLst>
                                          <p:attrName>style.visibility</p:attrName>
                                        </p:attrNameLst>
                                      </p:cBhvr>
                                      <p:to>
                                        <p:strVal val="visible"/>
                                      </p:to>
                                    </p:set>
                                    <p:animEffect transition="in" filter="fade">
                                      <p:cBhvr>
                                        <p:cTn id="40" dur="1000"/>
                                        <p:tgtEl>
                                          <p:spTgt spid="2">
                                            <p:txEl>
                                              <p:pRg st="5" end="5"/>
                                            </p:txEl>
                                          </p:spTgt>
                                        </p:tgtEl>
                                      </p:cBhvr>
                                    </p:animEffect>
                                    <p:anim calcmode="lin" valueType="num">
                                      <p:cBhvr>
                                        <p:cTn id="41"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9D55CE04-B685-4F47-8B23-C385FF3BA8AC}"/>
              </a:ext>
            </a:extLst>
          </p:cNvPr>
          <p:cNvSpPr txBox="1"/>
          <p:nvPr/>
        </p:nvSpPr>
        <p:spPr>
          <a:xfrm>
            <a:off x="-77001" y="2132275"/>
            <a:ext cx="10558913" cy="2763834"/>
          </a:xfrm>
          <a:prstGeom prst="rect">
            <a:avLst/>
          </a:prstGeom>
          <a:noFill/>
        </p:spPr>
        <p:txBody>
          <a:bodyPr wrap="square">
            <a:spAutoFit/>
          </a:bodyPr>
          <a:lstStyle/>
          <a:p>
            <a:pPr marL="355600" marR="1625600">
              <a:lnSpc>
                <a:spcPct val="155000"/>
              </a:lnSpc>
              <a:spcBef>
                <a:spcPts val="0"/>
              </a:spcBef>
              <a:spcAft>
                <a:spcPts val="0"/>
              </a:spcAft>
            </a:pPr>
            <a:r>
              <a:rPr lang="vi-VN" sz="2800" dirty="0">
                <a:effectLst/>
                <a:latin typeface="Times New Roman" panose="02020603050405020304" pitchFamily="18" charset="0"/>
                <a:ea typeface="Times New Roman" panose="02020603050405020304" pitchFamily="18" charset="0"/>
              </a:rPr>
              <a:t>Trong đời sống, động vật là tác nhân gây bệnh, trung gian truyến bệnh cho con người, thực vật và động vật khác; gây ảnh hưởng trực tiếp hoặc gián tiếp đến kinh </a:t>
            </a:r>
            <a:r>
              <a:rPr lang="vi-VN" sz="2800" dirty="0" smtClean="0">
                <a:effectLst/>
                <a:latin typeface="Times New Roman" panose="02020603050405020304" pitchFamily="18" charset="0"/>
                <a:ea typeface="Times New Roman" panose="02020603050405020304" pitchFamily="18" charset="0"/>
              </a:rPr>
              <a:t>tế </a:t>
            </a:r>
            <a:r>
              <a:rPr lang="vi-VN" sz="2800" dirty="0">
                <a:effectLst/>
                <a:latin typeface="Times New Roman" panose="02020603050405020304" pitchFamily="18" charset="0"/>
                <a:ea typeface="Times New Roman" panose="02020603050405020304" pitchFamily="18" charset="0"/>
              </a:rPr>
              <a:t>địa phương, phá hoại mùa màng, công trình xây dựng,...</a:t>
            </a:r>
            <a:endParaRPr lang="en-US" sz="28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 xmlns:a16="http://schemas.microsoft.com/office/drawing/2014/main" id="{53CC9C1A-3C17-4EDC-9FF9-DA96A5FBA866}"/>
              </a:ext>
            </a:extLst>
          </p:cNvPr>
          <p:cNvSpPr txBox="1"/>
          <p:nvPr/>
        </p:nvSpPr>
        <p:spPr>
          <a:xfrm>
            <a:off x="3119959" y="-784"/>
            <a:ext cx="5408024" cy="769441"/>
          </a:xfrm>
          <a:prstGeom prst="rect">
            <a:avLst/>
          </a:prstGeom>
          <a:noFill/>
          <a:ln w="38100">
            <a:solidFill>
              <a:schemeClr val="tx1"/>
            </a:solidFill>
          </a:ln>
        </p:spPr>
        <p:txBody>
          <a:bodyPr wrap="square" rtlCol="0">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rPr>
              <a:t>BÀI 31. ĐỘNG VẬT</a:t>
            </a:r>
          </a:p>
        </p:txBody>
      </p:sp>
      <p:sp>
        <p:nvSpPr>
          <p:cNvPr id="6" name="TextBox 5">
            <a:extLst>
              <a:ext uri="{FF2B5EF4-FFF2-40B4-BE49-F238E27FC236}">
                <a16:creationId xmlns="" xmlns:a16="http://schemas.microsoft.com/office/drawing/2014/main" id="{74879912-9BE8-42D6-83F6-23ECEDAB865C}"/>
              </a:ext>
            </a:extLst>
          </p:cNvPr>
          <p:cNvSpPr txBox="1"/>
          <p:nvPr/>
        </p:nvSpPr>
        <p:spPr>
          <a:xfrm>
            <a:off x="151254" y="865691"/>
            <a:ext cx="4976948" cy="584775"/>
          </a:xfrm>
          <a:prstGeom prst="rect">
            <a:avLst/>
          </a:prstGeom>
          <a:noFill/>
          <a:ln w="28575">
            <a:solidFill>
              <a:schemeClr val="tx1"/>
            </a:solidFill>
          </a:ln>
        </p:spPr>
        <p:txBody>
          <a:bodyPr wrap="square" rtlCol="0">
            <a:spAutoFit/>
          </a:bodyPr>
          <a:lstStyle/>
          <a:p>
            <a:r>
              <a:rPr lang="en-US" sz="3200" b="1" dirty="0">
                <a:solidFill>
                  <a:srgbClr val="C00000"/>
                </a:solidFill>
                <a:latin typeface="Times New Roman" panose="02020603050405020304" pitchFamily="18" charset="0"/>
                <a:cs typeface="Times New Roman" panose="02020603050405020304" pitchFamily="18" charset="0"/>
              </a:rPr>
              <a:t>I. ĐA DẠNG ĐỘNG VẬT</a:t>
            </a:r>
          </a:p>
        </p:txBody>
      </p:sp>
      <p:sp>
        <p:nvSpPr>
          <p:cNvPr id="10" name="TextBox 9">
            <a:extLst>
              <a:ext uri="{FF2B5EF4-FFF2-40B4-BE49-F238E27FC236}">
                <a16:creationId xmlns="" xmlns:a16="http://schemas.microsoft.com/office/drawing/2014/main" id="{29705434-9F82-4B92-933B-FF179C2A02F1}"/>
              </a:ext>
            </a:extLst>
          </p:cNvPr>
          <p:cNvSpPr txBox="1"/>
          <p:nvPr/>
        </p:nvSpPr>
        <p:spPr>
          <a:xfrm>
            <a:off x="134754" y="1547500"/>
            <a:ext cx="9509761" cy="584775"/>
          </a:xfrm>
          <a:prstGeom prst="rect">
            <a:avLst/>
          </a:prstGeom>
          <a:noFill/>
          <a:ln w="38100">
            <a:solidFill>
              <a:schemeClr val="tx1"/>
            </a:solidFill>
          </a:ln>
        </p:spPr>
        <p:txBody>
          <a:bodyPr wrap="square">
            <a:spAutoFit/>
          </a:bodyPr>
          <a:lstStyle/>
          <a:p>
            <a:pPr marL="0" marR="0" indent="0">
              <a:spcBef>
                <a:spcPts val="0"/>
              </a:spcBef>
              <a:spcAft>
                <a:spcPts val="0"/>
              </a:spcAft>
            </a:pPr>
            <a:r>
              <a:rPr lang="en-US" sz="32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II. </a:t>
            </a:r>
            <a:r>
              <a:rPr lang="vi-VN" sz="32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TÁC HẠI CỦA ĐỘNG VẬT TRONG ĐỜI SỐNG</a:t>
            </a:r>
            <a:endParaRPr lang="en-US" sz="32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87418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447261" y="92041"/>
            <a:ext cx="8542735" cy="1468800"/>
          </a:xfrm>
          <a:prstGeom prst="rect">
            <a:avLst/>
          </a:prstGeom>
        </p:spPr>
        <p:txBody>
          <a:bodyPr wrap="square">
            <a:spAutoFit/>
          </a:bodyPr>
          <a:lstStyle/>
          <a:p>
            <a:pPr algn="just">
              <a:lnSpc>
                <a:spcPct val="105000"/>
              </a:lnSpc>
              <a:spcBef>
                <a:spcPts val="600"/>
              </a:spcBef>
              <a:spcAft>
                <a:spcPts val="600"/>
              </a:spcAft>
            </a:pPr>
            <a:r>
              <a:rPr lang="en-US" sz="4400" b="1" dirty="0" err="1">
                <a:solidFill>
                  <a:srgbClr val="000000"/>
                </a:solidFill>
                <a:latin typeface="Times New Roman" panose="02020603050405020304" pitchFamily="18" charset="0"/>
                <a:ea typeface="Calibri" panose="020F0502020204030204" pitchFamily="34" charset="0"/>
              </a:rPr>
              <a:t>Nêu</a:t>
            </a:r>
            <a:r>
              <a:rPr lang="en-US" sz="4400" b="1" dirty="0">
                <a:solidFill>
                  <a:srgbClr val="000000"/>
                </a:solidFill>
                <a:latin typeface="Times New Roman" panose="02020603050405020304" pitchFamily="18" charset="0"/>
                <a:ea typeface="Calibri" panose="020F0502020204030204" pitchFamily="34" charset="0"/>
              </a:rPr>
              <a:t> con </a:t>
            </a:r>
            <a:r>
              <a:rPr lang="en-US" sz="4400" b="1" dirty="0" err="1">
                <a:solidFill>
                  <a:srgbClr val="000000"/>
                </a:solidFill>
                <a:latin typeface="Times New Roman" panose="02020603050405020304" pitchFamily="18" charset="0"/>
                <a:ea typeface="Calibri" panose="020F0502020204030204" pitchFamily="34" charset="0"/>
              </a:rPr>
              <a:t>đường</a:t>
            </a:r>
            <a:r>
              <a:rPr lang="en-US" sz="4400" b="1" dirty="0">
                <a:solidFill>
                  <a:srgbClr val="000000"/>
                </a:solidFill>
                <a:latin typeface="Times New Roman" panose="02020603050405020304" pitchFamily="18" charset="0"/>
                <a:ea typeface="Calibri" panose="020F0502020204030204" pitchFamily="34" charset="0"/>
              </a:rPr>
              <a:t> </a:t>
            </a:r>
            <a:r>
              <a:rPr lang="en-US" sz="4400" b="1" dirty="0" err="1">
                <a:solidFill>
                  <a:srgbClr val="000000"/>
                </a:solidFill>
                <a:latin typeface="Times New Roman" panose="02020603050405020304" pitchFamily="18" charset="0"/>
                <a:ea typeface="Calibri" panose="020F0502020204030204" pitchFamily="34" charset="0"/>
              </a:rPr>
              <a:t>lây</a:t>
            </a:r>
            <a:r>
              <a:rPr lang="en-US" sz="4400" b="1" dirty="0">
                <a:solidFill>
                  <a:srgbClr val="000000"/>
                </a:solidFill>
                <a:latin typeface="Times New Roman" panose="02020603050405020304" pitchFamily="18" charset="0"/>
                <a:ea typeface="Calibri" panose="020F0502020204030204" pitchFamily="34" charset="0"/>
              </a:rPr>
              <a:t> </a:t>
            </a:r>
            <a:r>
              <a:rPr lang="en-US" sz="4400" b="1" dirty="0" err="1">
                <a:solidFill>
                  <a:srgbClr val="000000"/>
                </a:solidFill>
                <a:latin typeface="Times New Roman" panose="02020603050405020304" pitchFamily="18" charset="0"/>
                <a:ea typeface="Calibri" panose="020F0502020204030204" pitchFamily="34" charset="0"/>
              </a:rPr>
              <a:t>nhiễm</a:t>
            </a:r>
            <a:r>
              <a:rPr lang="en-US" sz="4400" b="1" dirty="0">
                <a:solidFill>
                  <a:srgbClr val="000000"/>
                </a:solidFill>
                <a:latin typeface="Times New Roman" panose="02020603050405020304" pitchFamily="18" charset="0"/>
                <a:ea typeface="Calibri" panose="020F0502020204030204" pitchFamily="34" charset="0"/>
              </a:rPr>
              <a:t> </a:t>
            </a:r>
            <a:r>
              <a:rPr lang="en-US" sz="4400" b="1" dirty="0" err="1">
                <a:solidFill>
                  <a:srgbClr val="000000"/>
                </a:solidFill>
                <a:latin typeface="Times New Roman" panose="02020603050405020304" pitchFamily="18" charset="0"/>
                <a:ea typeface="Calibri" panose="020F0502020204030204" pitchFamily="34" charset="0"/>
              </a:rPr>
              <a:t>của</a:t>
            </a:r>
            <a:r>
              <a:rPr lang="en-US" sz="4400" b="1" dirty="0">
                <a:solidFill>
                  <a:srgbClr val="000000"/>
                </a:solidFill>
                <a:latin typeface="Times New Roman" panose="02020603050405020304" pitchFamily="18" charset="0"/>
                <a:ea typeface="Calibri" panose="020F0502020204030204" pitchFamily="34" charset="0"/>
              </a:rPr>
              <a:t> </a:t>
            </a:r>
            <a:r>
              <a:rPr lang="en-US" sz="4400" b="1" dirty="0" err="1">
                <a:solidFill>
                  <a:srgbClr val="000000"/>
                </a:solidFill>
                <a:latin typeface="Times New Roman" panose="02020603050405020304" pitchFamily="18" charset="0"/>
                <a:ea typeface="Calibri" panose="020F0502020204030204" pitchFamily="34" charset="0"/>
              </a:rPr>
              <a:t>giun</a:t>
            </a:r>
            <a:r>
              <a:rPr lang="en-US" sz="4400" b="1" dirty="0">
                <a:solidFill>
                  <a:srgbClr val="000000"/>
                </a:solidFill>
                <a:latin typeface="Times New Roman" panose="02020603050405020304" pitchFamily="18" charset="0"/>
                <a:ea typeface="Calibri" panose="020F0502020204030204" pitchFamily="34" charset="0"/>
              </a:rPr>
              <a:t> </a:t>
            </a:r>
            <a:r>
              <a:rPr lang="en-US" sz="4400" b="1" dirty="0" err="1">
                <a:solidFill>
                  <a:srgbClr val="000000"/>
                </a:solidFill>
                <a:latin typeface="Times New Roman" panose="02020603050405020304" pitchFamily="18" charset="0"/>
                <a:ea typeface="Calibri" panose="020F0502020204030204" pitchFamily="34" charset="0"/>
              </a:rPr>
              <a:t>đũa</a:t>
            </a:r>
            <a:r>
              <a:rPr lang="en-US" sz="4400" b="1" dirty="0">
                <a:solidFill>
                  <a:srgbClr val="000000"/>
                </a:solidFill>
                <a:latin typeface="Times New Roman" panose="02020603050405020304" pitchFamily="18" charset="0"/>
                <a:ea typeface="Calibri" panose="020F0502020204030204" pitchFamily="34" charset="0"/>
              </a:rPr>
              <a:t> ở </a:t>
            </a:r>
            <a:r>
              <a:rPr lang="en-US" sz="4400" b="1" dirty="0" err="1">
                <a:solidFill>
                  <a:srgbClr val="000000"/>
                </a:solidFill>
                <a:latin typeface="Times New Roman" panose="02020603050405020304" pitchFamily="18" charset="0"/>
                <a:ea typeface="Calibri" panose="020F0502020204030204" pitchFamily="34" charset="0"/>
              </a:rPr>
              <a:t>người</a:t>
            </a:r>
            <a:r>
              <a:rPr lang="en-US" sz="4400" b="1" dirty="0">
                <a:solidFill>
                  <a:srgbClr val="000000"/>
                </a:solidFill>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100178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292681" y="229463"/>
            <a:ext cx="11142618" cy="6087201"/>
          </a:xfrm>
          <a:prstGeom prst="rect">
            <a:avLst/>
          </a:prstGeom>
          <a:solidFill>
            <a:schemeClr val="accent3">
              <a:lumMod val="60000"/>
              <a:lumOff val="40000"/>
            </a:schemeClr>
          </a:solidFill>
          <a:ln>
            <a:noFill/>
          </a:ln>
          <a:effectLst>
            <a:outerShdw dist="25400" dir="5400000" algn="ctr" rotWithShape="0">
              <a:schemeClr val="bg2"/>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400">
              <a:latin typeface="Times New Roman" panose="02020603050405020304" pitchFamily="18" charset="0"/>
            </a:endParaRPr>
          </a:p>
        </p:txBody>
      </p:sp>
      <p:sp>
        <p:nvSpPr>
          <p:cNvPr id="11" name="Line 8"/>
          <p:cNvSpPr>
            <a:spLocks noChangeShapeType="1"/>
          </p:cNvSpPr>
          <p:nvPr/>
        </p:nvSpPr>
        <p:spPr bwMode="auto">
          <a:xfrm flipV="1">
            <a:off x="3657599" y="2590800"/>
            <a:ext cx="477977"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 name="Line 9"/>
          <p:cNvSpPr>
            <a:spLocks noChangeShapeType="1"/>
          </p:cNvSpPr>
          <p:nvPr/>
        </p:nvSpPr>
        <p:spPr bwMode="auto">
          <a:xfrm>
            <a:off x="6061166" y="2590800"/>
            <a:ext cx="771747"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 name="Line 10"/>
          <p:cNvSpPr>
            <a:spLocks noChangeShapeType="1"/>
          </p:cNvSpPr>
          <p:nvPr/>
        </p:nvSpPr>
        <p:spPr bwMode="auto">
          <a:xfrm>
            <a:off x="8802187" y="2939140"/>
            <a:ext cx="0" cy="63790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 name="Line 11"/>
          <p:cNvSpPr>
            <a:spLocks noChangeShapeType="1"/>
          </p:cNvSpPr>
          <p:nvPr/>
        </p:nvSpPr>
        <p:spPr bwMode="auto">
          <a:xfrm>
            <a:off x="8802187" y="4498298"/>
            <a:ext cx="0" cy="62234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 name="Line 12"/>
          <p:cNvSpPr>
            <a:spLocks noChangeShapeType="1"/>
          </p:cNvSpPr>
          <p:nvPr/>
        </p:nvSpPr>
        <p:spPr bwMode="auto">
          <a:xfrm flipH="1" flipV="1">
            <a:off x="4960255" y="5549900"/>
            <a:ext cx="2008777" cy="2794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Line 13"/>
          <p:cNvSpPr>
            <a:spLocks noChangeShapeType="1"/>
          </p:cNvSpPr>
          <p:nvPr/>
        </p:nvSpPr>
        <p:spPr bwMode="auto">
          <a:xfrm flipV="1">
            <a:off x="2756263" y="3442882"/>
            <a:ext cx="26124" cy="140904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 name="Text Box 14"/>
          <p:cNvSpPr txBox="1">
            <a:spLocks noChangeArrowheads="1"/>
          </p:cNvSpPr>
          <p:nvPr/>
        </p:nvSpPr>
        <p:spPr bwMode="auto">
          <a:xfrm>
            <a:off x="1605830" y="2016667"/>
            <a:ext cx="1880523" cy="1138238"/>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dirty="0" err="1">
                <a:latin typeface="Times New Roman" panose="02020603050405020304" pitchFamily="18" charset="0"/>
              </a:rPr>
              <a:t>Giun</a:t>
            </a:r>
            <a:r>
              <a:rPr lang="en-US" altLang="en-US" b="1" dirty="0">
                <a:latin typeface="Times New Roman" panose="02020603050405020304" pitchFamily="18" charset="0"/>
              </a:rPr>
              <a:t> </a:t>
            </a:r>
            <a:r>
              <a:rPr lang="en-US" altLang="en-US" b="1" dirty="0" err="1">
                <a:latin typeface="Times New Roman" panose="02020603050405020304" pitchFamily="18" charset="0"/>
              </a:rPr>
              <a:t>đũa</a:t>
            </a:r>
            <a:endParaRPr lang="en-US" altLang="en-US" b="1" dirty="0">
              <a:latin typeface="Times New Roman" panose="02020603050405020304" pitchFamily="18" charset="0"/>
            </a:endParaRPr>
          </a:p>
          <a:p>
            <a:pPr eaLnBrk="1" hangingPunct="1">
              <a:spcBef>
                <a:spcPct val="50000"/>
              </a:spcBef>
              <a:buFontTx/>
              <a:buNone/>
            </a:pPr>
            <a:r>
              <a:rPr lang="en-US" altLang="en-US" sz="2400" b="1" dirty="0">
                <a:latin typeface="Times New Roman" panose="02020603050405020304" pitchFamily="18" charset="0"/>
              </a:rPr>
              <a:t>(</a:t>
            </a:r>
            <a:r>
              <a:rPr lang="en-US" altLang="en-US" sz="2400" b="1" dirty="0" err="1">
                <a:latin typeface="Times New Roman" panose="02020603050405020304" pitchFamily="18" charset="0"/>
              </a:rPr>
              <a:t>Ruột</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người</a:t>
            </a:r>
            <a:r>
              <a:rPr lang="en-US" altLang="en-US" sz="2400" b="1" dirty="0">
                <a:latin typeface="Times New Roman" panose="02020603050405020304" pitchFamily="18" charset="0"/>
              </a:rPr>
              <a:t>)</a:t>
            </a:r>
          </a:p>
        </p:txBody>
      </p:sp>
      <p:sp>
        <p:nvSpPr>
          <p:cNvPr id="18" name="Text Box 15"/>
          <p:cNvSpPr txBox="1">
            <a:spLocks noChangeArrowheads="1"/>
          </p:cNvSpPr>
          <p:nvPr/>
        </p:nvSpPr>
        <p:spPr bwMode="auto">
          <a:xfrm>
            <a:off x="4266206" y="2235200"/>
            <a:ext cx="1728414" cy="579438"/>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dirty="0" err="1">
                <a:latin typeface="Times New Roman" panose="02020603050405020304" pitchFamily="18" charset="0"/>
              </a:rPr>
              <a:t>đẻ</a:t>
            </a:r>
            <a:r>
              <a:rPr lang="en-US" altLang="en-US" b="1" dirty="0">
                <a:latin typeface="Times New Roman" panose="02020603050405020304" pitchFamily="18" charset="0"/>
              </a:rPr>
              <a:t> </a:t>
            </a:r>
            <a:r>
              <a:rPr lang="en-US" altLang="en-US" b="1" dirty="0" err="1">
                <a:latin typeface="Times New Roman" panose="02020603050405020304" pitchFamily="18" charset="0"/>
              </a:rPr>
              <a:t>trứng</a:t>
            </a:r>
            <a:endParaRPr lang="en-US" altLang="en-US" b="1" dirty="0">
              <a:latin typeface="Times New Roman" panose="02020603050405020304" pitchFamily="18" charset="0"/>
            </a:endParaRPr>
          </a:p>
        </p:txBody>
      </p:sp>
      <p:sp>
        <p:nvSpPr>
          <p:cNvPr id="19" name="Text Box 16"/>
          <p:cNvSpPr txBox="1">
            <a:spLocks noChangeArrowheads="1"/>
          </p:cNvSpPr>
          <p:nvPr/>
        </p:nvSpPr>
        <p:spPr bwMode="auto">
          <a:xfrm>
            <a:off x="6872626" y="2273300"/>
            <a:ext cx="3904231" cy="5842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dirty="0" err="1">
                <a:latin typeface="Times New Roman" panose="02020603050405020304" pitchFamily="18" charset="0"/>
              </a:rPr>
              <a:t>ấu</a:t>
            </a:r>
            <a:r>
              <a:rPr lang="en-US" altLang="en-US" b="1" dirty="0">
                <a:latin typeface="Times New Roman" panose="02020603050405020304" pitchFamily="18" charset="0"/>
              </a:rPr>
              <a:t> </a:t>
            </a:r>
            <a:r>
              <a:rPr lang="en-US" altLang="en-US" b="1" dirty="0" err="1">
                <a:latin typeface="Times New Roman" panose="02020603050405020304" pitchFamily="18" charset="0"/>
              </a:rPr>
              <a:t>trùng</a:t>
            </a:r>
            <a:r>
              <a:rPr lang="en-US" altLang="en-US" b="1" dirty="0">
                <a:latin typeface="Times New Roman" panose="02020603050405020304" pitchFamily="18" charset="0"/>
              </a:rPr>
              <a:t> </a:t>
            </a:r>
            <a:r>
              <a:rPr lang="en-US" altLang="en-US" b="1" dirty="0" err="1">
                <a:latin typeface="Times New Roman" panose="02020603050405020304" pitchFamily="18" charset="0"/>
              </a:rPr>
              <a:t>trong</a:t>
            </a:r>
            <a:r>
              <a:rPr lang="en-US" altLang="en-US" b="1" dirty="0">
                <a:latin typeface="Times New Roman" panose="02020603050405020304" pitchFamily="18" charset="0"/>
              </a:rPr>
              <a:t> </a:t>
            </a:r>
            <a:r>
              <a:rPr lang="en-US" altLang="en-US" b="1" dirty="0" err="1">
                <a:latin typeface="Times New Roman" panose="02020603050405020304" pitchFamily="18" charset="0"/>
              </a:rPr>
              <a:t>trứng</a:t>
            </a:r>
            <a:endParaRPr lang="en-US" altLang="en-US" b="1" dirty="0">
              <a:latin typeface="Times New Roman" panose="02020603050405020304" pitchFamily="18" charset="0"/>
            </a:endParaRPr>
          </a:p>
        </p:txBody>
      </p:sp>
      <p:sp>
        <p:nvSpPr>
          <p:cNvPr id="20" name="Text Box 17"/>
          <p:cNvSpPr txBox="1">
            <a:spLocks noChangeArrowheads="1"/>
          </p:cNvSpPr>
          <p:nvPr/>
        </p:nvSpPr>
        <p:spPr bwMode="auto">
          <a:xfrm>
            <a:off x="7346358" y="3657600"/>
            <a:ext cx="2594477" cy="579438"/>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dirty="0" err="1">
                <a:latin typeface="Times New Roman" panose="02020603050405020304" pitchFamily="18" charset="0"/>
              </a:rPr>
              <a:t>Thức</a:t>
            </a:r>
            <a:r>
              <a:rPr lang="en-US" altLang="en-US" b="1" dirty="0">
                <a:latin typeface="Times New Roman" panose="02020603050405020304" pitchFamily="18" charset="0"/>
              </a:rPr>
              <a:t> </a:t>
            </a:r>
            <a:r>
              <a:rPr lang="en-US" altLang="en-US" b="1" dirty="0" err="1">
                <a:latin typeface="Times New Roman" panose="02020603050405020304" pitchFamily="18" charset="0"/>
              </a:rPr>
              <a:t>ăn</a:t>
            </a:r>
            <a:r>
              <a:rPr lang="en-US" altLang="en-US" b="1" dirty="0">
                <a:latin typeface="Times New Roman" panose="02020603050405020304" pitchFamily="18" charset="0"/>
              </a:rPr>
              <a:t> </a:t>
            </a:r>
            <a:r>
              <a:rPr lang="en-US" altLang="en-US" b="1" dirty="0" err="1">
                <a:latin typeface="Times New Roman" panose="02020603050405020304" pitchFamily="18" charset="0"/>
              </a:rPr>
              <a:t>sống</a:t>
            </a:r>
            <a:endParaRPr lang="en-US" altLang="en-US" b="1" dirty="0">
              <a:latin typeface="Times New Roman" panose="02020603050405020304" pitchFamily="18" charset="0"/>
            </a:endParaRPr>
          </a:p>
        </p:txBody>
      </p:sp>
      <p:sp>
        <p:nvSpPr>
          <p:cNvPr id="21" name="Text Box 18"/>
          <p:cNvSpPr txBox="1">
            <a:spLocks noChangeArrowheads="1"/>
          </p:cNvSpPr>
          <p:nvPr/>
        </p:nvSpPr>
        <p:spPr bwMode="auto">
          <a:xfrm>
            <a:off x="7087594" y="5257800"/>
            <a:ext cx="3258189" cy="5842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dirty="0" err="1">
                <a:latin typeface="Times New Roman" panose="02020603050405020304" pitchFamily="18" charset="0"/>
              </a:rPr>
              <a:t>Ruột</a:t>
            </a:r>
            <a:r>
              <a:rPr lang="en-US" altLang="en-US" b="1" dirty="0">
                <a:latin typeface="Times New Roman" panose="02020603050405020304" pitchFamily="18" charset="0"/>
              </a:rPr>
              <a:t> non </a:t>
            </a:r>
            <a:r>
              <a:rPr lang="en-US" altLang="en-US" sz="2400" b="1" dirty="0">
                <a:latin typeface="Times New Roman" panose="02020603050405020304" pitchFamily="18" charset="0"/>
              </a:rPr>
              <a:t>(</a:t>
            </a:r>
            <a:r>
              <a:rPr lang="en-US" altLang="en-US" sz="2400" b="1" dirty="0" err="1">
                <a:latin typeface="Times New Roman" panose="02020603050405020304" pitchFamily="18" charset="0"/>
              </a:rPr>
              <a:t>ấu</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trùng</a:t>
            </a:r>
            <a:r>
              <a:rPr lang="en-US" altLang="en-US" sz="2400" b="1" dirty="0">
                <a:latin typeface="Times New Roman" panose="02020603050405020304" pitchFamily="18" charset="0"/>
              </a:rPr>
              <a:t>)</a:t>
            </a:r>
          </a:p>
        </p:txBody>
      </p:sp>
      <p:sp>
        <p:nvSpPr>
          <p:cNvPr id="22" name="Text Box 19"/>
          <p:cNvSpPr txBox="1">
            <a:spLocks noChangeArrowheads="1"/>
          </p:cNvSpPr>
          <p:nvPr/>
        </p:nvSpPr>
        <p:spPr bwMode="auto">
          <a:xfrm>
            <a:off x="1397724" y="5207000"/>
            <a:ext cx="3562531" cy="58477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dirty="0" err="1">
                <a:latin typeface="Times New Roman" panose="02020603050405020304" pitchFamily="18" charset="0"/>
              </a:rPr>
              <a:t>Máu</a:t>
            </a:r>
            <a:r>
              <a:rPr lang="en-US" altLang="en-US" b="1" dirty="0">
                <a:latin typeface="Times New Roman" panose="02020603050405020304" pitchFamily="18" charset="0"/>
              </a:rPr>
              <a:t>, </a:t>
            </a:r>
            <a:r>
              <a:rPr lang="en-US" altLang="en-US" b="1" dirty="0" err="1">
                <a:latin typeface="Times New Roman" panose="02020603050405020304" pitchFamily="18" charset="0"/>
              </a:rPr>
              <a:t>gan</a:t>
            </a:r>
            <a:r>
              <a:rPr lang="en-US" altLang="en-US" b="1" dirty="0">
                <a:latin typeface="Times New Roman" panose="02020603050405020304" pitchFamily="18" charset="0"/>
              </a:rPr>
              <a:t>, </a:t>
            </a:r>
            <a:r>
              <a:rPr lang="en-US" altLang="en-US" b="1" dirty="0" err="1">
                <a:latin typeface="Times New Roman" panose="02020603050405020304" pitchFamily="18" charset="0"/>
              </a:rPr>
              <a:t>tim</a:t>
            </a:r>
            <a:r>
              <a:rPr lang="en-US" altLang="en-US" b="1" dirty="0">
                <a:latin typeface="Times New Roman" panose="02020603050405020304" pitchFamily="18" charset="0"/>
              </a:rPr>
              <a:t> </a:t>
            </a:r>
            <a:r>
              <a:rPr lang="en-US" altLang="en-US" b="1" dirty="0" err="1">
                <a:latin typeface="Times New Roman" panose="02020603050405020304" pitchFamily="18" charset="0"/>
              </a:rPr>
              <a:t>phổi</a:t>
            </a:r>
            <a:endParaRPr lang="en-US" altLang="en-US" b="1" dirty="0">
              <a:latin typeface="Times New Roman" panose="02020603050405020304" pitchFamily="18" charset="0"/>
            </a:endParaRPr>
          </a:p>
        </p:txBody>
      </p:sp>
      <p:sp>
        <p:nvSpPr>
          <p:cNvPr id="2" name="TextBox 1"/>
          <p:cNvSpPr txBox="1"/>
          <p:nvPr/>
        </p:nvSpPr>
        <p:spPr>
          <a:xfrm>
            <a:off x="3213465" y="548640"/>
            <a:ext cx="5538651" cy="584775"/>
          </a:xfrm>
          <a:prstGeom prst="rect">
            <a:avLst/>
          </a:prstGeom>
          <a:solidFill>
            <a:srgbClr val="92D050"/>
          </a:solid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VÒNG ĐỜI CỦA GIUN ĐŨA</a:t>
            </a:r>
          </a:p>
        </p:txBody>
      </p:sp>
    </p:spTree>
    <p:extLst>
      <p:ext uri="{BB962C8B-B14F-4D97-AF65-F5344CB8AC3E}">
        <p14:creationId xmlns:p14="http://schemas.microsoft.com/office/powerpoint/2010/main" val="224497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4)">
                                      <p:cBhvr>
                                        <p:cTn id="7" dur="1000"/>
                                        <p:tgtEl>
                                          <p:spTgt spid="7"/>
                                        </p:tgtEl>
                                      </p:cBhvr>
                                    </p:animEffect>
                                  </p:childTnLst>
                                </p:cTn>
                              </p:par>
                            </p:childTnLst>
                          </p:cTn>
                        </p:par>
                        <p:par>
                          <p:cTn id="8" fill="hold">
                            <p:stCondLst>
                              <p:cond delay="1000"/>
                            </p:stCondLst>
                            <p:childTnLst>
                              <p:par>
                                <p:cTn id="9" presetID="29"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ppt_x</p:attrName>
                                        </p:attrNameLst>
                                      </p:cBhvr>
                                      <p:tavLst>
                                        <p:tav tm="0">
                                          <p:val>
                                            <p:strVal val="#ppt_x-.2"/>
                                          </p:val>
                                        </p:tav>
                                        <p:tav tm="100000">
                                          <p:val>
                                            <p:strVal val="#ppt_x"/>
                                          </p:val>
                                        </p:tav>
                                      </p:tavLst>
                                    </p:anim>
                                    <p:anim calcmode="lin" valueType="num">
                                      <p:cBhvr>
                                        <p:cTn id="12" dur="5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3" dur="500"/>
                                        <p:tgtEl>
                                          <p:spTgt spid="17"/>
                                        </p:tgtEl>
                                      </p:cBhvr>
                                    </p:animEffect>
                                  </p:childTnLst>
                                </p:cTn>
                              </p:par>
                            </p:childTnLst>
                          </p:cTn>
                        </p:par>
                        <p:par>
                          <p:cTn id="14" fill="hold">
                            <p:stCondLst>
                              <p:cond delay="1500"/>
                            </p:stCondLst>
                            <p:childTnLst>
                              <p:par>
                                <p:cTn id="15" presetID="29"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ppt_x</p:attrName>
                                        </p:attrNameLst>
                                      </p:cBhvr>
                                      <p:tavLst>
                                        <p:tav tm="0">
                                          <p:val>
                                            <p:strVal val="#ppt_x-.2"/>
                                          </p:val>
                                        </p:tav>
                                        <p:tav tm="100000">
                                          <p:val>
                                            <p:strVal val="#ppt_x"/>
                                          </p:val>
                                        </p:tav>
                                      </p:tavLst>
                                    </p:anim>
                                    <p:anim calcmode="lin" valueType="num">
                                      <p:cBhvr>
                                        <p:cTn id="18" dur="5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19" dur="500"/>
                                        <p:tgtEl>
                                          <p:spTgt spid="11"/>
                                        </p:tgtEl>
                                      </p:cBhvr>
                                    </p:animEffect>
                                  </p:childTnLst>
                                </p:cTn>
                              </p:par>
                            </p:childTnLst>
                          </p:cTn>
                        </p:par>
                        <p:par>
                          <p:cTn id="20" fill="hold">
                            <p:stCondLst>
                              <p:cond delay="2000"/>
                            </p:stCondLst>
                            <p:childTnLst>
                              <p:par>
                                <p:cTn id="21" presetID="40" presetClass="entr" presetSubtype="0" fill="hold" grpId="0" nodeType="afterEffect">
                                  <p:stCondLst>
                                    <p:cond delay="0"/>
                                  </p:stCondLst>
                                  <p:iterate type="lt">
                                    <p:tmPct val="10000"/>
                                  </p:iterate>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anim calcmode="lin" valueType="num">
                                      <p:cBhvr>
                                        <p:cTn id="24" dur="500" fill="hold"/>
                                        <p:tgtEl>
                                          <p:spTgt spid="18"/>
                                        </p:tgtEl>
                                        <p:attrNameLst>
                                          <p:attrName>ppt_x</p:attrName>
                                        </p:attrNameLst>
                                      </p:cBhvr>
                                      <p:tavLst>
                                        <p:tav tm="0">
                                          <p:val>
                                            <p:strVal val="#ppt_x-.1"/>
                                          </p:val>
                                        </p:tav>
                                        <p:tav tm="100000">
                                          <p:val>
                                            <p:strVal val="#ppt_x"/>
                                          </p:val>
                                        </p:tav>
                                      </p:tavLst>
                                    </p:anim>
                                    <p:anim calcmode="lin" valueType="num">
                                      <p:cBhvr>
                                        <p:cTn id="25" dur="500" fill="hold"/>
                                        <p:tgtEl>
                                          <p:spTgt spid="18"/>
                                        </p:tgtEl>
                                        <p:attrNameLst>
                                          <p:attrName>ppt_y</p:attrName>
                                        </p:attrNameLst>
                                      </p:cBhvr>
                                      <p:tavLst>
                                        <p:tav tm="0">
                                          <p:val>
                                            <p:strVal val="#ppt_y"/>
                                          </p:val>
                                        </p:tav>
                                        <p:tav tm="100000">
                                          <p:val>
                                            <p:strVal val="#ppt_y"/>
                                          </p:val>
                                        </p:tav>
                                      </p:tavLst>
                                    </p:anim>
                                  </p:childTnLst>
                                </p:cTn>
                              </p:par>
                            </p:childTnLst>
                          </p:cTn>
                        </p:par>
                        <p:par>
                          <p:cTn id="26" fill="hold">
                            <p:stCondLst>
                              <p:cond delay="2800"/>
                            </p:stCondLst>
                            <p:childTnLst>
                              <p:par>
                                <p:cTn id="27" presetID="17" presetClass="entr" presetSubtype="1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strVal val="#ppt_h"/>
                                          </p:val>
                                        </p:tav>
                                        <p:tav tm="100000">
                                          <p:val>
                                            <p:strVal val="#ppt_h"/>
                                          </p:val>
                                        </p:tav>
                                      </p:tavLst>
                                    </p:anim>
                                  </p:childTnLst>
                                </p:cTn>
                              </p:par>
                            </p:childTnLst>
                          </p:cTn>
                        </p:par>
                        <p:par>
                          <p:cTn id="31" fill="hold">
                            <p:stCondLst>
                              <p:cond delay="3300"/>
                            </p:stCondLst>
                            <p:childTnLst>
                              <p:par>
                                <p:cTn id="32" presetID="40" presetClass="entr" presetSubtype="0" fill="hold" grpId="0" nodeType="afterEffect">
                                  <p:stCondLst>
                                    <p:cond delay="0"/>
                                  </p:stCondLst>
                                  <p:iterate type="lt">
                                    <p:tmPct val="10000"/>
                                  </p:iterate>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anim calcmode="lin" valueType="num">
                                      <p:cBhvr>
                                        <p:cTn id="35" dur="500" fill="hold"/>
                                        <p:tgtEl>
                                          <p:spTgt spid="19"/>
                                        </p:tgtEl>
                                        <p:attrNameLst>
                                          <p:attrName>ppt_x</p:attrName>
                                        </p:attrNameLst>
                                      </p:cBhvr>
                                      <p:tavLst>
                                        <p:tav tm="0">
                                          <p:val>
                                            <p:strVal val="#ppt_x-.1"/>
                                          </p:val>
                                        </p:tav>
                                        <p:tav tm="100000">
                                          <p:val>
                                            <p:strVal val="#ppt_x"/>
                                          </p:val>
                                        </p:tav>
                                      </p:tavLst>
                                    </p:anim>
                                    <p:anim calcmode="lin" valueType="num">
                                      <p:cBhvr>
                                        <p:cTn id="36" dur="500" fill="hold"/>
                                        <p:tgtEl>
                                          <p:spTgt spid="19"/>
                                        </p:tgtEl>
                                        <p:attrNameLst>
                                          <p:attrName>ppt_y</p:attrName>
                                        </p:attrNameLst>
                                      </p:cBhvr>
                                      <p:tavLst>
                                        <p:tav tm="0">
                                          <p:val>
                                            <p:strVal val="#ppt_y"/>
                                          </p:val>
                                        </p:tav>
                                        <p:tav tm="100000">
                                          <p:val>
                                            <p:strVal val="#ppt_y"/>
                                          </p:val>
                                        </p:tav>
                                      </p:tavLst>
                                    </p:anim>
                                  </p:childTnLst>
                                </p:cTn>
                              </p:par>
                            </p:childTnLst>
                          </p:cTn>
                        </p:par>
                        <p:par>
                          <p:cTn id="37" fill="hold">
                            <p:stCondLst>
                              <p:cond delay="4600"/>
                            </p:stCondLst>
                            <p:childTnLst>
                              <p:par>
                                <p:cTn id="38" presetID="23" presetClass="entr" presetSubtype="16"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childTnLst>
                                </p:cTn>
                              </p:par>
                            </p:childTnLst>
                          </p:cTn>
                        </p:par>
                        <p:par>
                          <p:cTn id="42" fill="hold">
                            <p:stCondLst>
                              <p:cond delay="5100"/>
                            </p:stCondLst>
                            <p:childTnLst>
                              <p:par>
                                <p:cTn id="43" presetID="2" presetClass="entr" presetSubtype="1"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ppt_x"/>
                                          </p:val>
                                        </p:tav>
                                        <p:tav tm="100000">
                                          <p:val>
                                            <p:strVal val="#ppt_x"/>
                                          </p:val>
                                        </p:tav>
                                      </p:tavLst>
                                    </p:anim>
                                    <p:anim calcmode="lin" valueType="num">
                                      <p:cBhvr additive="base">
                                        <p:cTn id="46" dur="500" fill="hold"/>
                                        <p:tgtEl>
                                          <p:spTgt spid="20"/>
                                        </p:tgtEl>
                                        <p:attrNameLst>
                                          <p:attrName>ppt_y</p:attrName>
                                        </p:attrNameLst>
                                      </p:cBhvr>
                                      <p:tavLst>
                                        <p:tav tm="0">
                                          <p:val>
                                            <p:strVal val="0-#ppt_h/2"/>
                                          </p:val>
                                        </p:tav>
                                        <p:tav tm="100000">
                                          <p:val>
                                            <p:strVal val="#ppt_y"/>
                                          </p:val>
                                        </p:tav>
                                      </p:tavLst>
                                    </p:anim>
                                  </p:childTnLst>
                                </p:cTn>
                              </p:par>
                            </p:childTnLst>
                          </p:cTn>
                        </p:par>
                        <p:par>
                          <p:cTn id="47" fill="hold">
                            <p:stCondLst>
                              <p:cond delay="5600"/>
                            </p:stCondLst>
                            <p:childTnLst>
                              <p:par>
                                <p:cTn id="48" presetID="22" presetClass="entr" presetSubtype="1" fill="hold"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up)">
                                      <p:cBhvr>
                                        <p:cTn id="50" dur="500"/>
                                        <p:tgtEl>
                                          <p:spTgt spid="14"/>
                                        </p:tgtEl>
                                      </p:cBhvr>
                                    </p:animEffect>
                                  </p:childTnLst>
                                </p:cTn>
                              </p:par>
                            </p:childTnLst>
                          </p:cTn>
                        </p:par>
                        <p:par>
                          <p:cTn id="51" fill="hold">
                            <p:stCondLst>
                              <p:cond delay="6100"/>
                            </p:stCondLst>
                            <p:childTnLst>
                              <p:par>
                                <p:cTn id="52" presetID="2" presetClass="entr" presetSubtype="1"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additive="base">
                                        <p:cTn id="54" dur="500" fill="hold"/>
                                        <p:tgtEl>
                                          <p:spTgt spid="21"/>
                                        </p:tgtEl>
                                        <p:attrNameLst>
                                          <p:attrName>ppt_x</p:attrName>
                                        </p:attrNameLst>
                                      </p:cBhvr>
                                      <p:tavLst>
                                        <p:tav tm="0">
                                          <p:val>
                                            <p:strVal val="#ppt_x"/>
                                          </p:val>
                                        </p:tav>
                                        <p:tav tm="100000">
                                          <p:val>
                                            <p:strVal val="#ppt_x"/>
                                          </p:val>
                                        </p:tav>
                                      </p:tavLst>
                                    </p:anim>
                                    <p:anim calcmode="lin" valueType="num">
                                      <p:cBhvr additive="base">
                                        <p:cTn id="55" dur="500" fill="hold"/>
                                        <p:tgtEl>
                                          <p:spTgt spid="21"/>
                                        </p:tgtEl>
                                        <p:attrNameLst>
                                          <p:attrName>ppt_y</p:attrName>
                                        </p:attrNameLst>
                                      </p:cBhvr>
                                      <p:tavLst>
                                        <p:tav tm="0">
                                          <p:val>
                                            <p:strVal val="0-#ppt_h/2"/>
                                          </p:val>
                                        </p:tav>
                                        <p:tav tm="100000">
                                          <p:val>
                                            <p:strVal val="#ppt_y"/>
                                          </p:val>
                                        </p:tav>
                                      </p:tavLst>
                                    </p:anim>
                                  </p:childTnLst>
                                </p:cTn>
                              </p:par>
                            </p:childTnLst>
                          </p:cTn>
                        </p:par>
                        <p:par>
                          <p:cTn id="56" fill="hold">
                            <p:stCondLst>
                              <p:cond delay="6600"/>
                            </p:stCondLst>
                            <p:childTnLst>
                              <p:par>
                                <p:cTn id="57" presetID="2" presetClass="entr" presetSubtype="2" fill="hold" nodeType="after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1+#ppt_w/2"/>
                                          </p:val>
                                        </p:tav>
                                        <p:tav tm="100000">
                                          <p:val>
                                            <p:strVal val="#ppt_x"/>
                                          </p:val>
                                        </p:tav>
                                      </p:tavLst>
                                    </p:anim>
                                    <p:anim calcmode="lin" valueType="num">
                                      <p:cBhvr additive="base">
                                        <p:cTn id="60" dur="500" fill="hold"/>
                                        <p:tgtEl>
                                          <p:spTgt spid="15"/>
                                        </p:tgtEl>
                                        <p:attrNameLst>
                                          <p:attrName>ppt_y</p:attrName>
                                        </p:attrNameLst>
                                      </p:cBhvr>
                                      <p:tavLst>
                                        <p:tav tm="0">
                                          <p:val>
                                            <p:strVal val="#ppt_y"/>
                                          </p:val>
                                        </p:tav>
                                        <p:tav tm="100000">
                                          <p:val>
                                            <p:strVal val="#ppt_y"/>
                                          </p:val>
                                        </p:tav>
                                      </p:tavLst>
                                    </p:anim>
                                  </p:childTnLst>
                                </p:cTn>
                              </p:par>
                            </p:childTnLst>
                          </p:cTn>
                        </p:par>
                        <p:par>
                          <p:cTn id="61" fill="hold">
                            <p:stCondLst>
                              <p:cond delay="7100"/>
                            </p:stCondLst>
                            <p:childTnLst>
                              <p:par>
                                <p:cTn id="62" presetID="2" presetClass="entr" presetSubtype="2" fill="hold" grpId="0" nodeType="after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additive="base">
                                        <p:cTn id="64" dur="500" fill="hold"/>
                                        <p:tgtEl>
                                          <p:spTgt spid="22"/>
                                        </p:tgtEl>
                                        <p:attrNameLst>
                                          <p:attrName>ppt_x</p:attrName>
                                        </p:attrNameLst>
                                      </p:cBhvr>
                                      <p:tavLst>
                                        <p:tav tm="0">
                                          <p:val>
                                            <p:strVal val="1+#ppt_w/2"/>
                                          </p:val>
                                        </p:tav>
                                        <p:tav tm="100000">
                                          <p:val>
                                            <p:strVal val="#ppt_x"/>
                                          </p:val>
                                        </p:tav>
                                      </p:tavLst>
                                    </p:anim>
                                    <p:anim calcmode="lin" valueType="num">
                                      <p:cBhvr additive="base">
                                        <p:cTn id="65" dur="500" fill="hold"/>
                                        <p:tgtEl>
                                          <p:spTgt spid="22"/>
                                        </p:tgtEl>
                                        <p:attrNameLst>
                                          <p:attrName>ppt_y</p:attrName>
                                        </p:attrNameLst>
                                      </p:cBhvr>
                                      <p:tavLst>
                                        <p:tav tm="0">
                                          <p:val>
                                            <p:strVal val="#ppt_y"/>
                                          </p:val>
                                        </p:tav>
                                        <p:tav tm="100000">
                                          <p:val>
                                            <p:strVal val="#ppt_y"/>
                                          </p:val>
                                        </p:tav>
                                      </p:tavLst>
                                    </p:anim>
                                  </p:childTnLst>
                                </p:cTn>
                              </p:par>
                            </p:childTnLst>
                          </p:cTn>
                        </p:par>
                        <p:par>
                          <p:cTn id="66" fill="hold">
                            <p:stCondLst>
                              <p:cond delay="7600"/>
                            </p:stCondLst>
                            <p:childTnLst>
                              <p:par>
                                <p:cTn id="67" presetID="2" presetClass="entr" presetSubtype="4" fill="hold" nodeType="after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additive="base">
                                        <p:cTn id="69" dur="500" fill="hold"/>
                                        <p:tgtEl>
                                          <p:spTgt spid="16"/>
                                        </p:tgtEl>
                                        <p:attrNameLst>
                                          <p:attrName>ppt_x</p:attrName>
                                        </p:attrNameLst>
                                      </p:cBhvr>
                                      <p:tavLst>
                                        <p:tav tm="0">
                                          <p:val>
                                            <p:strVal val="#ppt_x"/>
                                          </p:val>
                                        </p:tav>
                                        <p:tav tm="100000">
                                          <p:val>
                                            <p:strVal val="#ppt_x"/>
                                          </p:val>
                                        </p:tav>
                                      </p:tavLst>
                                    </p:anim>
                                    <p:anim calcmode="lin" valueType="num">
                                      <p:cBhvr additive="base">
                                        <p:cTn id="7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animBg="1"/>
      <p:bldP spid="18" grpId="0" animBg="1"/>
      <p:bldP spid="19" grpId="0" animBg="1"/>
      <p:bldP spid="20" grpId="0" animBg="1"/>
      <p:bldP spid="21"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209005" y="139144"/>
            <a:ext cx="11743509" cy="1569660"/>
          </a:xfrm>
          <a:prstGeom prst="rect">
            <a:avLst/>
          </a:prstGeom>
          <a:noFill/>
          <a:ln w="38100">
            <a:solidFill>
              <a:schemeClr val="tx1"/>
            </a:solidFill>
          </a:ln>
        </p:spPr>
        <p:txBody>
          <a:bodyPr wrap="square" rtlCol="0">
            <a:spAutoFit/>
          </a:bodyPr>
          <a:lstStyle/>
          <a:p>
            <a:pPr algn="ctr"/>
            <a:r>
              <a:rPr lang="en-US" sz="3200" b="1" i="1" dirty="0">
                <a:solidFill>
                  <a:srgbClr val="FF0000"/>
                </a:solidFill>
                <a:latin typeface="Times New Roman" panose="02020603050405020304" pitchFamily="18" charset="0"/>
                <a:cs typeface="Times New Roman" panose="02020603050405020304" pitchFamily="18" charset="0"/>
              </a:rPr>
              <a:t>CÂU </a:t>
            </a:r>
            <a:r>
              <a:rPr lang="en-US" sz="3200" b="1" i="1" dirty="0" smtClean="0">
                <a:solidFill>
                  <a:srgbClr val="FF0000"/>
                </a:solidFill>
                <a:latin typeface="Times New Roman" panose="02020603050405020304" pitchFamily="18" charset="0"/>
                <a:cs typeface="Times New Roman" panose="02020603050405020304" pitchFamily="18" charset="0"/>
              </a:rPr>
              <a:t>HỎI</a:t>
            </a:r>
            <a:r>
              <a:rPr lang="vi-VN" sz="3200" b="1" i="1" dirty="0" smtClean="0">
                <a:solidFill>
                  <a:srgbClr val="FF0000"/>
                </a:solidFill>
                <a:latin typeface="Times New Roman" panose="02020603050405020304" pitchFamily="18" charset="0"/>
                <a:cs typeface="Times New Roman" panose="02020603050405020304" pitchFamily="18" charset="0"/>
              </a:rPr>
              <a:t>: </a:t>
            </a:r>
            <a:r>
              <a:rPr lang="vi-VN" sz="3200" i="1" dirty="0" smtClean="0">
                <a:latin typeface="Times New Roman" panose="02020603050405020304" pitchFamily="18" charset="0"/>
                <a:cs typeface="Times New Roman" panose="02020603050405020304" pitchFamily="18" charset="0"/>
              </a:rPr>
              <a:t>Quan </a:t>
            </a:r>
            <a:r>
              <a:rPr lang="vi-VN" sz="3200" i="1" dirty="0">
                <a:latin typeface="Times New Roman" panose="02020603050405020304" pitchFamily="18" charset="0"/>
                <a:cs typeface="Times New Roman" panose="02020603050405020304" pitchFamily="18" charset="0"/>
              </a:rPr>
              <a:t>sát hình </a:t>
            </a:r>
            <a:r>
              <a:rPr lang="en-US" sz="3200" i="1" dirty="0">
                <a:latin typeface="Times New Roman" panose="02020603050405020304" pitchFamily="18" charset="0"/>
                <a:cs typeface="Times New Roman" panose="02020603050405020304" pitchFamily="18" charset="0"/>
              </a:rPr>
              <a:t>31.1a; 31.1b</a:t>
            </a:r>
            <a:r>
              <a:rPr lang="vi-VN" sz="3200" i="1" dirty="0">
                <a:latin typeface="Times New Roman" panose="02020603050405020304" pitchFamily="18" charset="0"/>
                <a:cs typeface="Times New Roman" panose="02020603050405020304" pitchFamily="18" charset="0"/>
              </a:rPr>
              <a:t>, trả lời câu hỏi sau:</a:t>
            </a:r>
            <a:r>
              <a:rPr lang="en-US" sz="3200" dirty="0">
                <a:latin typeface="Times New Roman" panose="02020603050405020304" pitchFamily="18" charset="0"/>
                <a:cs typeface="Times New Roman" panose="02020603050405020304" pitchFamily="18" charset="0"/>
              </a:rPr>
              <a:t> </a:t>
            </a:r>
          </a:p>
          <a:p>
            <a:pPr algn="ctr"/>
            <a:r>
              <a:rPr lang="en-US" sz="3200" dirty="0" err="1">
                <a:latin typeface="Times New Roman" panose="02020603050405020304" pitchFamily="18" charset="0"/>
                <a:cs typeface="Times New Roman" panose="02020603050405020304" pitchFamily="18" charset="0"/>
              </a:rPr>
              <a:t>Chỉ</a:t>
            </a:r>
            <a:r>
              <a:rPr lang="en-US" sz="3200" dirty="0">
                <a:latin typeface="Times New Roman" panose="02020603050405020304" pitchFamily="18" charset="0"/>
                <a:cs typeface="Times New Roman" panose="02020603050405020304" pitchFamily="18" charset="0"/>
              </a:rPr>
              <a:t> ra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giữa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p>
        </p:txBody>
      </p:sp>
      <p:sp>
        <p:nvSpPr>
          <p:cNvPr id="7" name="TextBox 6">
            <a:extLst>
              <a:ext uri="{FF2B5EF4-FFF2-40B4-BE49-F238E27FC236}">
                <a16:creationId xmlns="" xmlns:a16="http://schemas.microsoft.com/office/drawing/2014/main" id="{C071E605-0AF5-4DBA-B26D-60FB9B16CC82}"/>
              </a:ext>
            </a:extLst>
          </p:cNvPr>
          <p:cNvSpPr txBox="1"/>
          <p:nvPr/>
        </p:nvSpPr>
        <p:spPr>
          <a:xfrm>
            <a:off x="358092" y="5607720"/>
            <a:ext cx="11743509" cy="1077218"/>
          </a:xfrm>
          <a:prstGeom prst="rect">
            <a:avLst/>
          </a:prstGeom>
          <a:solidFill>
            <a:schemeClr val="accent1">
              <a:lumMod val="20000"/>
              <a:lumOff val="80000"/>
            </a:schemeClr>
          </a:solidFill>
          <a:ln w="28575">
            <a:solidFill>
              <a:schemeClr val="tx1"/>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3200" b="1"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khác</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nhau</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giữa</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có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xương</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sống</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có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xương</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sống</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xương</a:t>
            </a:r>
            <a:r>
              <a:rPr kumimoji="0" lang="en-US" sz="3200" b="1" i="1"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cột</a:t>
            </a:r>
            <a:r>
              <a:rPr kumimoji="0" lang="en-US" sz="3200" b="1" i="1"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sống</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784" t="6590" r="1662" b="4560"/>
          <a:stretch/>
        </p:blipFill>
        <p:spPr>
          <a:xfrm>
            <a:off x="1696825" y="1828801"/>
            <a:ext cx="9115719" cy="3487918"/>
          </a:xfrm>
          <a:prstGeom prst="rect">
            <a:avLst/>
          </a:prstGeom>
        </p:spPr>
      </p:pic>
    </p:spTree>
    <p:extLst>
      <p:ext uri="{BB962C8B-B14F-4D97-AF65-F5344CB8AC3E}">
        <p14:creationId xmlns:p14="http://schemas.microsoft.com/office/powerpoint/2010/main" val="1040872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7845" y="82332"/>
            <a:ext cx="10515600" cy="1325563"/>
          </a:xfrm>
        </p:spPr>
        <p:txBody>
          <a:bodyPr>
            <a:normAutofit fontScale="90000"/>
          </a:bodyPr>
          <a:lstStyle/>
          <a:p>
            <a:r>
              <a:rPr lang="en-US" b="1" dirty="0">
                <a:solidFill>
                  <a:srgbClr val="000000"/>
                </a:solidFill>
                <a:latin typeface="Times New Roman" panose="02020603050405020304" pitchFamily="18" charset="0"/>
                <a:ea typeface="Calibri" panose="020F0502020204030204" pitchFamily="34" charset="0"/>
              </a:rPr>
              <a:t>9. </a:t>
            </a:r>
            <a:r>
              <a:rPr lang="en-US" b="1" dirty="0" err="1">
                <a:solidFill>
                  <a:srgbClr val="000000"/>
                </a:solidFill>
                <a:latin typeface="Times New Roman" panose="02020603050405020304" pitchFamily="18" charset="0"/>
                <a:ea typeface="Calibri" panose="020F0502020204030204" pitchFamily="34" charset="0"/>
              </a:rPr>
              <a:t>Nêu</a:t>
            </a:r>
            <a:r>
              <a:rPr lang="en-US" b="1" dirty="0">
                <a:solidFill>
                  <a:srgbClr val="000000"/>
                </a:solidFill>
                <a:latin typeface="Times New Roman" panose="02020603050405020304" pitchFamily="18" charset="0"/>
                <a:ea typeface="Calibri" panose="020F0502020204030204" pitchFamily="34" charset="0"/>
              </a:rPr>
              <a:t> con </a:t>
            </a:r>
            <a:r>
              <a:rPr lang="en-US" b="1" dirty="0" err="1">
                <a:solidFill>
                  <a:srgbClr val="000000"/>
                </a:solidFill>
                <a:latin typeface="Times New Roman" panose="02020603050405020304" pitchFamily="18" charset="0"/>
                <a:ea typeface="Calibri" panose="020F0502020204030204" pitchFamily="34" charset="0"/>
              </a:rPr>
              <a:t>đường</a:t>
            </a:r>
            <a:r>
              <a:rPr lang="en-US" b="1" dirty="0">
                <a:solidFill>
                  <a:srgbClr val="000000"/>
                </a:solidFill>
                <a:latin typeface="Times New Roman" panose="02020603050405020304" pitchFamily="18" charset="0"/>
                <a:ea typeface="Calibri" panose="020F0502020204030204" pitchFamily="34" charset="0"/>
              </a:rPr>
              <a:t> </a:t>
            </a:r>
            <a:r>
              <a:rPr lang="en-US" b="1" dirty="0" err="1">
                <a:solidFill>
                  <a:srgbClr val="000000"/>
                </a:solidFill>
                <a:latin typeface="Times New Roman" panose="02020603050405020304" pitchFamily="18" charset="0"/>
                <a:ea typeface="Calibri" panose="020F0502020204030204" pitchFamily="34" charset="0"/>
              </a:rPr>
              <a:t>lây</a:t>
            </a:r>
            <a:r>
              <a:rPr lang="en-US" b="1" dirty="0">
                <a:solidFill>
                  <a:srgbClr val="000000"/>
                </a:solidFill>
                <a:latin typeface="Times New Roman" panose="02020603050405020304" pitchFamily="18" charset="0"/>
                <a:ea typeface="Calibri" panose="020F0502020204030204" pitchFamily="34" charset="0"/>
              </a:rPr>
              <a:t> </a:t>
            </a:r>
            <a:r>
              <a:rPr lang="en-US" b="1" dirty="0" err="1">
                <a:solidFill>
                  <a:srgbClr val="000000"/>
                </a:solidFill>
                <a:latin typeface="Times New Roman" panose="02020603050405020304" pitchFamily="18" charset="0"/>
                <a:ea typeface="Calibri" panose="020F0502020204030204" pitchFamily="34" charset="0"/>
              </a:rPr>
              <a:t>nhiễm</a:t>
            </a:r>
            <a:r>
              <a:rPr lang="en-US" b="1" dirty="0">
                <a:solidFill>
                  <a:srgbClr val="000000"/>
                </a:solidFill>
                <a:latin typeface="Times New Roman" panose="02020603050405020304" pitchFamily="18" charset="0"/>
                <a:ea typeface="Calibri" panose="020F0502020204030204" pitchFamily="34" charset="0"/>
              </a:rPr>
              <a:t> </a:t>
            </a:r>
            <a:r>
              <a:rPr lang="en-US" b="1" dirty="0" err="1">
                <a:solidFill>
                  <a:srgbClr val="000000"/>
                </a:solidFill>
                <a:latin typeface="Times New Roman" panose="02020603050405020304" pitchFamily="18" charset="0"/>
                <a:ea typeface="Calibri" panose="020F0502020204030204" pitchFamily="34" charset="0"/>
              </a:rPr>
              <a:t>của</a:t>
            </a:r>
            <a:r>
              <a:rPr lang="en-US" b="1" dirty="0">
                <a:solidFill>
                  <a:srgbClr val="000000"/>
                </a:solidFill>
                <a:latin typeface="Times New Roman" panose="02020603050405020304" pitchFamily="18" charset="0"/>
                <a:ea typeface="Calibri" panose="020F0502020204030204" pitchFamily="34" charset="0"/>
              </a:rPr>
              <a:t> </a:t>
            </a:r>
            <a:r>
              <a:rPr lang="en-US" b="1" dirty="0" err="1">
                <a:solidFill>
                  <a:srgbClr val="000000"/>
                </a:solidFill>
                <a:latin typeface="Times New Roman" panose="02020603050405020304" pitchFamily="18" charset="0"/>
                <a:ea typeface="Calibri" panose="020F0502020204030204" pitchFamily="34" charset="0"/>
              </a:rPr>
              <a:t>bệnh</a:t>
            </a:r>
            <a:r>
              <a:rPr lang="en-US" b="1" dirty="0">
                <a:solidFill>
                  <a:srgbClr val="000000"/>
                </a:solidFill>
                <a:latin typeface="Times New Roman" panose="02020603050405020304" pitchFamily="18" charset="0"/>
                <a:ea typeface="Calibri" panose="020F0502020204030204" pitchFamily="34" charset="0"/>
              </a:rPr>
              <a:t> </a:t>
            </a:r>
            <a:r>
              <a:rPr lang="en-US" b="1" dirty="0" err="1">
                <a:solidFill>
                  <a:srgbClr val="000000"/>
                </a:solidFill>
                <a:latin typeface="Times New Roman" panose="02020603050405020304" pitchFamily="18" charset="0"/>
                <a:ea typeface="Calibri" panose="020F0502020204030204" pitchFamily="34" charset="0"/>
              </a:rPr>
              <a:t>dịch</a:t>
            </a:r>
            <a:r>
              <a:rPr lang="en-US" b="1" dirty="0">
                <a:solidFill>
                  <a:srgbClr val="000000"/>
                </a:solidFill>
                <a:latin typeface="Times New Roman" panose="02020603050405020304" pitchFamily="18" charset="0"/>
                <a:ea typeface="Calibri" panose="020F0502020204030204" pitchFamily="34" charset="0"/>
              </a:rPr>
              <a:t> </a:t>
            </a:r>
            <a:r>
              <a:rPr lang="en-US" b="1" dirty="0" err="1">
                <a:solidFill>
                  <a:srgbClr val="000000"/>
                </a:solidFill>
                <a:latin typeface="Times New Roman" panose="02020603050405020304" pitchFamily="18" charset="0"/>
                <a:ea typeface="Calibri" panose="020F0502020204030204" pitchFamily="34" charset="0"/>
              </a:rPr>
              <a:t>hạch</a:t>
            </a:r>
            <a:r>
              <a:rPr lang="en-US" b="1" dirty="0">
                <a:solidFill>
                  <a:srgbClr val="000000"/>
                </a:solidFill>
                <a:latin typeface="Times New Roman" panose="02020603050405020304" pitchFamily="18" charset="0"/>
                <a:ea typeface="Calibri" panose="020F0502020204030204" pitchFamily="34" charset="0"/>
              </a:rPr>
              <a:t>, </a:t>
            </a:r>
            <a:r>
              <a:rPr lang="en-US" b="1" dirty="0" err="1">
                <a:solidFill>
                  <a:srgbClr val="000000"/>
                </a:solidFill>
                <a:latin typeface="Times New Roman" panose="02020603050405020304" pitchFamily="18" charset="0"/>
                <a:ea typeface="Calibri" panose="020F0502020204030204" pitchFamily="34" charset="0"/>
              </a:rPr>
              <a:t>bệnh</a:t>
            </a:r>
            <a:r>
              <a:rPr lang="en-US" b="1" dirty="0">
                <a:solidFill>
                  <a:srgbClr val="000000"/>
                </a:solidFill>
                <a:latin typeface="Times New Roman" panose="02020603050405020304" pitchFamily="18" charset="0"/>
                <a:ea typeface="Calibri" panose="020F0502020204030204" pitchFamily="34" charset="0"/>
              </a:rPr>
              <a:t> </a:t>
            </a:r>
            <a:r>
              <a:rPr lang="en-US" b="1" dirty="0" err="1">
                <a:solidFill>
                  <a:srgbClr val="000000"/>
                </a:solidFill>
                <a:latin typeface="Times New Roman" panose="02020603050405020304" pitchFamily="18" charset="0"/>
                <a:ea typeface="Calibri" panose="020F0502020204030204" pitchFamily="34" charset="0"/>
              </a:rPr>
              <a:t>dại</a:t>
            </a:r>
            <a:r>
              <a:rPr lang="en-US" b="1" dirty="0">
                <a:solidFill>
                  <a:srgbClr val="000000"/>
                </a:solidFill>
                <a:latin typeface="Times New Roman" panose="02020603050405020304" pitchFamily="18" charset="0"/>
                <a:ea typeface="Calibri" panose="020F0502020204030204" pitchFamily="34" charset="0"/>
              </a:rPr>
              <a:t>, </a:t>
            </a:r>
            <a:r>
              <a:rPr lang="en-US" b="1" dirty="0" err="1">
                <a:solidFill>
                  <a:srgbClr val="000000"/>
                </a:solidFill>
                <a:latin typeface="Times New Roman" panose="02020603050405020304" pitchFamily="18" charset="0"/>
                <a:ea typeface="Calibri" panose="020F0502020204030204" pitchFamily="34" charset="0"/>
              </a:rPr>
              <a:t>bệnh</a:t>
            </a:r>
            <a:r>
              <a:rPr lang="en-US" b="1" dirty="0">
                <a:solidFill>
                  <a:srgbClr val="000000"/>
                </a:solidFill>
                <a:latin typeface="Times New Roman" panose="02020603050405020304" pitchFamily="18" charset="0"/>
                <a:ea typeface="Calibri" panose="020F0502020204030204" pitchFamily="34" charset="0"/>
              </a:rPr>
              <a:t> </a:t>
            </a:r>
            <a:r>
              <a:rPr lang="en-US" b="1" dirty="0" err="1">
                <a:solidFill>
                  <a:srgbClr val="000000"/>
                </a:solidFill>
                <a:latin typeface="Times New Roman" panose="02020603050405020304" pitchFamily="18" charset="0"/>
                <a:ea typeface="Calibri" panose="020F0502020204030204" pitchFamily="34" charset="0"/>
              </a:rPr>
              <a:t>cúm</a:t>
            </a:r>
            <a:r>
              <a:rPr lang="en-US" b="1" dirty="0">
                <a:solidFill>
                  <a:srgbClr val="000000"/>
                </a:solidFill>
                <a:latin typeface="Times New Roman" panose="02020603050405020304" pitchFamily="18" charset="0"/>
                <a:ea typeface="Calibri" panose="020F0502020204030204" pitchFamily="34" charset="0"/>
              </a:rPr>
              <a:t> </a:t>
            </a:r>
            <a:r>
              <a:rPr lang="en-US" b="1" dirty="0" err="1">
                <a:solidFill>
                  <a:srgbClr val="000000"/>
                </a:solidFill>
                <a:latin typeface="Times New Roman" panose="02020603050405020304" pitchFamily="18" charset="0"/>
                <a:ea typeface="Calibri" panose="020F0502020204030204" pitchFamily="34" charset="0"/>
              </a:rPr>
              <a:t>gia</a:t>
            </a:r>
            <a:r>
              <a:rPr lang="en-US" b="1" dirty="0">
                <a:solidFill>
                  <a:srgbClr val="000000"/>
                </a:solidFill>
                <a:latin typeface="Times New Roman" panose="02020603050405020304" pitchFamily="18" charset="0"/>
                <a:ea typeface="Calibri" panose="020F0502020204030204" pitchFamily="34" charset="0"/>
              </a:rPr>
              <a:t> </a:t>
            </a:r>
            <a:r>
              <a:rPr lang="en-US" b="1" dirty="0" err="1">
                <a:solidFill>
                  <a:srgbClr val="000000"/>
                </a:solidFill>
                <a:latin typeface="Times New Roman" panose="02020603050405020304" pitchFamily="18" charset="0"/>
                <a:ea typeface="Calibri" panose="020F0502020204030204" pitchFamily="34" charset="0"/>
              </a:rPr>
              <a:t>cầm</a:t>
            </a:r>
            <a:r>
              <a:rPr lang="en-US" b="1" dirty="0">
                <a:solidFill>
                  <a:srgbClr val="000000"/>
                </a:solidFill>
                <a:latin typeface="Times New Roman" panose="02020603050405020304" pitchFamily="18" charset="0"/>
                <a:ea typeface="Calibri" panose="020F0502020204030204" pitchFamily="34" charset="0"/>
              </a:rPr>
              <a:t>, </a:t>
            </a:r>
            <a:r>
              <a:rPr lang="en-US" b="1" dirty="0" err="1">
                <a:solidFill>
                  <a:srgbClr val="000000"/>
                </a:solidFill>
                <a:latin typeface="Times New Roman" panose="02020603050405020304" pitchFamily="18" charset="0"/>
                <a:ea typeface="Calibri" panose="020F0502020204030204" pitchFamily="34" charset="0"/>
              </a:rPr>
              <a:t>bệnh</a:t>
            </a:r>
            <a:r>
              <a:rPr lang="en-US" b="1" dirty="0">
                <a:solidFill>
                  <a:srgbClr val="000000"/>
                </a:solidFill>
                <a:latin typeface="Times New Roman" panose="02020603050405020304" pitchFamily="18" charset="0"/>
                <a:ea typeface="Calibri" panose="020F0502020204030204" pitchFamily="34" charset="0"/>
              </a:rPr>
              <a:t> </a:t>
            </a:r>
            <a:r>
              <a:rPr lang="en-US" b="1" dirty="0" err="1">
                <a:solidFill>
                  <a:srgbClr val="000000"/>
                </a:solidFill>
                <a:latin typeface="Times New Roman" panose="02020603050405020304" pitchFamily="18" charset="0"/>
                <a:ea typeface="Calibri" panose="020F0502020204030204" pitchFamily="34" charset="0"/>
              </a:rPr>
              <a:t>viêm</a:t>
            </a:r>
            <a:r>
              <a:rPr lang="en-US" b="1" dirty="0">
                <a:solidFill>
                  <a:srgbClr val="000000"/>
                </a:solidFill>
                <a:latin typeface="Times New Roman" panose="02020603050405020304" pitchFamily="18" charset="0"/>
                <a:ea typeface="Calibri" panose="020F0502020204030204" pitchFamily="34" charset="0"/>
              </a:rPr>
              <a:t> </a:t>
            </a:r>
            <a:r>
              <a:rPr lang="vi-VN" b="1" dirty="0" smtClean="0">
                <a:solidFill>
                  <a:srgbClr val="000000"/>
                </a:solidFill>
                <a:latin typeface="Times New Roman" panose="02020603050405020304" pitchFamily="18" charset="0"/>
                <a:ea typeface="Calibri" panose="020F0502020204030204" pitchFamily="34" charset="0"/>
              </a:rPr>
              <a:t>nã</a:t>
            </a:r>
            <a:r>
              <a:rPr lang="en-US" b="1" dirty="0" smtClean="0">
                <a:solidFill>
                  <a:srgbClr val="000000"/>
                </a:solidFill>
                <a:latin typeface="Times New Roman" panose="02020603050405020304" pitchFamily="18" charset="0"/>
                <a:ea typeface="Calibri" panose="020F0502020204030204" pitchFamily="34" charset="0"/>
              </a:rPr>
              <a:t>o </a:t>
            </a:r>
            <a:r>
              <a:rPr lang="en-US" b="1" dirty="0" err="1">
                <a:solidFill>
                  <a:srgbClr val="000000"/>
                </a:solidFill>
                <a:latin typeface="Times New Roman" panose="02020603050405020304" pitchFamily="18" charset="0"/>
                <a:ea typeface="Calibri" panose="020F0502020204030204" pitchFamily="34" charset="0"/>
              </a:rPr>
              <a:t>Nhật</a:t>
            </a:r>
            <a:r>
              <a:rPr lang="en-US" b="1" dirty="0">
                <a:solidFill>
                  <a:srgbClr val="000000"/>
                </a:solidFill>
                <a:latin typeface="Times New Roman" panose="02020603050405020304" pitchFamily="18" charset="0"/>
                <a:ea typeface="Calibri" panose="020F0502020204030204" pitchFamily="34" charset="0"/>
              </a:rPr>
              <a:t> </a:t>
            </a:r>
            <a:r>
              <a:rPr lang="en-US" b="1" dirty="0" err="1">
                <a:solidFill>
                  <a:srgbClr val="000000"/>
                </a:solidFill>
                <a:latin typeface="Times New Roman" panose="02020603050405020304" pitchFamily="18" charset="0"/>
                <a:ea typeface="Calibri" panose="020F0502020204030204" pitchFamily="34" charset="0"/>
              </a:rPr>
              <a:t>bản</a:t>
            </a:r>
            <a:r>
              <a:rPr lang="en-US" b="1" dirty="0">
                <a:solidFill>
                  <a:srgbClr val="000000"/>
                </a:solidFill>
                <a:latin typeface="Times New Roman" panose="02020603050405020304" pitchFamily="18" charset="0"/>
                <a:ea typeface="Calibri" panose="020F0502020204030204" pitchFamily="34" charset="0"/>
              </a:rPr>
              <a:t> ở </a:t>
            </a:r>
            <a:r>
              <a:rPr lang="en-US" b="1" dirty="0" err="1">
                <a:solidFill>
                  <a:srgbClr val="000000"/>
                </a:solidFill>
                <a:latin typeface="Times New Roman" panose="02020603050405020304" pitchFamily="18" charset="0"/>
                <a:ea typeface="Calibri" panose="020F0502020204030204" pitchFamily="34" charset="0"/>
              </a:rPr>
              <a:t>người</a:t>
            </a:r>
            <a:r>
              <a:rPr lang="en-US" b="1" dirty="0">
                <a:solidFill>
                  <a:srgbClr val="000000"/>
                </a:solidFill>
                <a:latin typeface="Times New Roman" panose="02020603050405020304" pitchFamily="18" charset="0"/>
                <a:ea typeface="Calibri" panose="020F0502020204030204" pitchFamily="34" charset="0"/>
              </a:rPr>
              <a:t>?</a:t>
            </a:r>
            <a:br>
              <a:rPr lang="en-US" b="1" dirty="0">
                <a:solidFill>
                  <a:srgbClr val="000000"/>
                </a:solidFill>
                <a:latin typeface="Times New Roman" panose="02020603050405020304" pitchFamily="18" charset="0"/>
                <a:ea typeface="Calibri" panose="020F0502020204030204" pitchFamily="34" charset="0"/>
              </a:rPr>
            </a:br>
            <a:endParaRPr lang="vi-VN" b="1" dirty="0"/>
          </a:p>
        </p:txBody>
      </p:sp>
      <p:sp>
        <p:nvSpPr>
          <p:cNvPr id="12" name="TextBox 11">
            <a:extLst>
              <a:ext uri="{FF2B5EF4-FFF2-40B4-BE49-F238E27FC236}">
                <a16:creationId xmlns="" xmlns:a16="http://schemas.microsoft.com/office/drawing/2014/main" id="{C175DBD8-A43E-48E6-BC8D-31FF24DAE909}"/>
              </a:ext>
            </a:extLst>
          </p:cNvPr>
          <p:cNvSpPr txBox="1"/>
          <p:nvPr/>
        </p:nvSpPr>
        <p:spPr>
          <a:xfrm>
            <a:off x="997053" y="1263517"/>
            <a:ext cx="6102626" cy="523220"/>
          </a:xfrm>
          <a:prstGeom prst="rect">
            <a:avLst/>
          </a:prstGeom>
          <a:noFill/>
        </p:spPr>
        <p:txBody>
          <a:bodyPr wrap="square">
            <a:spAutoFit/>
          </a:bodyPr>
          <a:lstStyle/>
          <a:p>
            <a:pPr marL="0" marR="0">
              <a:spcBef>
                <a:spcPts val="0"/>
              </a:spcBef>
              <a:spcAft>
                <a:spcPts val="0"/>
              </a:spcAft>
            </a:pPr>
            <a:r>
              <a:rPr lang="en-US" sz="2800" b="1" dirty="0" err="1">
                <a:solidFill>
                  <a:srgbClr val="006600"/>
                </a:solidFill>
                <a:effectLst/>
                <a:latin typeface="Times New Roman" panose="02020603050405020304" pitchFamily="18" charset="0"/>
                <a:ea typeface="Liberation Mono"/>
                <a:cs typeface="Liberation Mono"/>
              </a:rPr>
              <a:t>Chuột</a:t>
            </a:r>
            <a:r>
              <a:rPr lang="en-US" sz="2800" b="1" dirty="0">
                <a:solidFill>
                  <a:srgbClr val="006600"/>
                </a:solidFill>
                <a:effectLst/>
                <a:latin typeface="Times New Roman" panose="02020603050405020304" pitchFamily="18" charset="0"/>
                <a:ea typeface="Liberation Mono"/>
                <a:cs typeface="Liberation Mono"/>
              </a:rPr>
              <a:t> </a:t>
            </a:r>
            <a:r>
              <a:rPr lang="en-US" sz="2800" b="1" dirty="0" err="1">
                <a:solidFill>
                  <a:srgbClr val="006600"/>
                </a:solidFill>
                <a:effectLst/>
                <a:latin typeface="Times New Roman" panose="02020603050405020304" pitchFamily="18" charset="0"/>
                <a:ea typeface="Liberation Mono"/>
                <a:cs typeface="Liberation Mono"/>
              </a:rPr>
              <a:t>bị</a:t>
            </a:r>
            <a:r>
              <a:rPr lang="en-US" sz="2800" b="1" dirty="0">
                <a:solidFill>
                  <a:srgbClr val="006600"/>
                </a:solidFill>
                <a:effectLst/>
                <a:latin typeface="Times New Roman" panose="02020603050405020304" pitchFamily="18" charset="0"/>
                <a:ea typeface="Liberation Mono"/>
                <a:cs typeface="Liberation Mono"/>
              </a:rPr>
              <a:t> </a:t>
            </a:r>
            <a:r>
              <a:rPr lang="en-US" sz="2800" b="1" dirty="0" err="1">
                <a:solidFill>
                  <a:srgbClr val="006600"/>
                </a:solidFill>
                <a:effectLst/>
                <a:latin typeface="Times New Roman" panose="02020603050405020304" pitchFamily="18" charset="0"/>
                <a:ea typeface="Liberation Mono"/>
                <a:cs typeface="Liberation Mono"/>
              </a:rPr>
              <a:t>bệnh</a:t>
            </a:r>
            <a:r>
              <a:rPr lang="en-US" sz="2800" b="1" dirty="0">
                <a:solidFill>
                  <a:srgbClr val="006600"/>
                </a:solidFill>
                <a:effectLst/>
                <a:latin typeface="Times New Roman" panose="02020603050405020304" pitchFamily="18" charset="0"/>
                <a:ea typeface="Liberation Mono"/>
                <a:cs typeface="Liberation Mono"/>
              </a:rPr>
              <a:t> -&gt; </a:t>
            </a:r>
            <a:r>
              <a:rPr lang="en-US" sz="2800" b="1" dirty="0" err="1">
                <a:solidFill>
                  <a:srgbClr val="006600"/>
                </a:solidFill>
                <a:effectLst/>
                <a:latin typeface="Times New Roman" panose="02020603050405020304" pitchFamily="18" charset="0"/>
                <a:ea typeface="Liberation Mono"/>
                <a:cs typeface="Liberation Mono"/>
              </a:rPr>
              <a:t>Bọ</a:t>
            </a:r>
            <a:r>
              <a:rPr lang="en-US" sz="2800" b="1" dirty="0">
                <a:solidFill>
                  <a:srgbClr val="006600"/>
                </a:solidFill>
                <a:effectLst/>
                <a:latin typeface="Times New Roman" panose="02020603050405020304" pitchFamily="18" charset="0"/>
                <a:ea typeface="Liberation Mono"/>
                <a:cs typeface="Liberation Mono"/>
              </a:rPr>
              <a:t> </a:t>
            </a:r>
            <a:r>
              <a:rPr lang="en-US" sz="2800" b="1" dirty="0" err="1">
                <a:solidFill>
                  <a:srgbClr val="006600"/>
                </a:solidFill>
                <a:effectLst/>
                <a:latin typeface="Times New Roman" panose="02020603050405020304" pitchFamily="18" charset="0"/>
                <a:ea typeface="Liberation Mono"/>
                <a:cs typeface="Liberation Mono"/>
              </a:rPr>
              <a:t>chét</a:t>
            </a:r>
            <a:r>
              <a:rPr lang="en-US" sz="2800" b="1" dirty="0">
                <a:solidFill>
                  <a:srgbClr val="006600"/>
                </a:solidFill>
                <a:effectLst/>
                <a:latin typeface="Times New Roman" panose="02020603050405020304" pitchFamily="18" charset="0"/>
                <a:ea typeface="Liberation Mono"/>
                <a:cs typeface="Liberation Mono"/>
              </a:rPr>
              <a:t> -&gt; </a:t>
            </a:r>
            <a:r>
              <a:rPr lang="en-US" sz="2800" b="1" dirty="0" err="1">
                <a:solidFill>
                  <a:srgbClr val="006600"/>
                </a:solidFill>
                <a:effectLst/>
                <a:latin typeface="Times New Roman" panose="02020603050405020304" pitchFamily="18" charset="0"/>
                <a:ea typeface="Liberation Mono"/>
                <a:cs typeface="Liberation Mono"/>
              </a:rPr>
              <a:t>Người</a:t>
            </a:r>
            <a:endParaRPr lang="en-US" sz="2800" b="1" dirty="0">
              <a:solidFill>
                <a:srgbClr val="006600"/>
              </a:solidFill>
              <a:effectLst/>
              <a:latin typeface="Liberation Mono"/>
              <a:ea typeface="Liberation Mono"/>
              <a:cs typeface="Liberation Mono"/>
            </a:endParaRPr>
          </a:p>
        </p:txBody>
      </p:sp>
      <p:sp>
        <p:nvSpPr>
          <p:cNvPr id="15" name="TextBox 14">
            <a:extLst>
              <a:ext uri="{FF2B5EF4-FFF2-40B4-BE49-F238E27FC236}">
                <a16:creationId xmlns="" xmlns:a16="http://schemas.microsoft.com/office/drawing/2014/main" id="{E3537C12-EEC9-4ED7-8EE5-4A52B9C85837}"/>
              </a:ext>
            </a:extLst>
          </p:cNvPr>
          <p:cNvSpPr txBox="1"/>
          <p:nvPr/>
        </p:nvSpPr>
        <p:spPr>
          <a:xfrm>
            <a:off x="431532" y="2112003"/>
            <a:ext cx="11328935" cy="3970318"/>
          </a:xfrm>
          <a:prstGeom prst="rect">
            <a:avLst/>
          </a:prstGeom>
          <a:solidFill>
            <a:schemeClr val="accent6">
              <a:lumMod val="20000"/>
              <a:lumOff val="80000"/>
            </a:schemeClr>
          </a:solidFill>
          <a:ln>
            <a:solidFill>
              <a:schemeClr val="tx1"/>
            </a:solidFill>
          </a:ln>
        </p:spPr>
        <p:txBody>
          <a:bodyPr wrap="square">
            <a:spAutoFit/>
          </a:bodyPr>
          <a:lstStyle/>
          <a:p>
            <a:pPr marL="0" marR="0">
              <a:spcBef>
                <a:spcPts val="0"/>
              </a:spcBef>
              <a:spcAft>
                <a:spcPts val="0"/>
              </a:spcAft>
            </a:pPr>
            <a:r>
              <a:rPr lang="en-US" sz="2800" dirty="0" err="1">
                <a:effectLst/>
                <a:latin typeface="Times New Roman" panose="02020603050405020304" pitchFamily="18" charset="0"/>
                <a:ea typeface="Liberation Mono"/>
                <a:cs typeface="Liberation Mono"/>
              </a:rPr>
              <a:t>Bệnh</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dịch</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hạch</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là</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bệnh</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có</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khả</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năng</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lây</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lan</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nhanh</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và</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nguy</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hiểm</a:t>
            </a:r>
            <a:r>
              <a:rPr lang="en-US" sz="2800" dirty="0">
                <a:effectLst/>
                <a:latin typeface="Times New Roman" panose="02020603050405020304" pitchFamily="18" charset="0"/>
                <a:ea typeface="Liberation Mono"/>
                <a:cs typeface="Liberation Mono"/>
              </a:rPr>
              <a:t> do </a:t>
            </a:r>
            <a:r>
              <a:rPr lang="en-US" sz="2800" dirty="0" err="1">
                <a:effectLst/>
                <a:latin typeface="Times New Roman" panose="02020603050405020304" pitchFamily="18" charset="0"/>
                <a:ea typeface="Liberation Mono"/>
                <a:cs typeface="Liberation Mono"/>
              </a:rPr>
              <a:t>tỉ</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lệ</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tử</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vong</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cao</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từ</a:t>
            </a:r>
            <a:r>
              <a:rPr lang="en-US" sz="2800" dirty="0">
                <a:effectLst/>
                <a:latin typeface="Times New Roman" panose="02020603050405020304" pitchFamily="18" charset="0"/>
                <a:ea typeface="Liberation Mono"/>
                <a:cs typeface="Liberation Mono"/>
              </a:rPr>
              <a:t> 30-60%. </a:t>
            </a:r>
            <a:r>
              <a:rPr lang="en-US" sz="2800" dirty="0" err="1">
                <a:effectLst/>
                <a:latin typeface="Times New Roman" panose="02020603050405020304" pitchFamily="18" charset="0"/>
                <a:ea typeface="Liberation Mono"/>
                <a:cs typeface="Liberation Mono"/>
              </a:rPr>
              <a:t>Bệnh</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có</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thể</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xảy</a:t>
            </a:r>
            <a:r>
              <a:rPr lang="en-US" sz="2800" dirty="0">
                <a:effectLst/>
                <a:latin typeface="Times New Roman" panose="02020603050405020304" pitchFamily="18" charset="0"/>
                <a:ea typeface="Liberation Mono"/>
                <a:cs typeface="Liberation Mono"/>
              </a:rPr>
              <a:t> ra ở </a:t>
            </a:r>
            <a:r>
              <a:rPr lang="en-US" sz="2800" dirty="0" err="1">
                <a:effectLst/>
                <a:latin typeface="Times New Roman" panose="02020603050405020304" pitchFamily="18" charset="0"/>
                <a:ea typeface="Liberation Mono"/>
                <a:cs typeface="Liberation Mono"/>
              </a:rPr>
              <a:t>mọi</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lứa</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tuổi</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cả</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nam</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và</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nữ</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nhưng</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chủ</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yếu</a:t>
            </a:r>
            <a:r>
              <a:rPr lang="en-US" sz="2800" dirty="0">
                <a:effectLst/>
                <a:latin typeface="Times New Roman" panose="02020603050405020304" pitchFamily="18" charset="0"/>
                <a:ea typeface="Liberation Mono"/>
                <a:cs typeface="Liberation Mono"/>
              </a:rPr>
              <a:t> ở </a:t>
            </a:r>
            <a:r>
              <a:rPr lang="en-US" sz="2800" dirty="0" err="1">
                <a:effectLst/>
                <a:latin typeface="Times New Roman" panose="02020603050405020304" pitchFamily="18" charset="0"/>
                <a:ea typeface="Liberation Mono"/>
                <a:cs typeface="Liberation Mono"/>
              </a:rPr>
              <a:t>người</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dưới</a:t>
            </a:r>
            <a:r>
              <a:rPr lang="en-US" sz="2800" dirty="0">
                <a:effectLst/>
                <a:latin typeface="Times New Roman" panose="02020603050405020304" pitchFamily="18" charset="0"/>
                <a:ea typeface="Liberation Mono"/>
                <a:cs typeface="Liberation Mono"/>
              </a:rPr>
              <a:t> 20 </a:t>
            </a:r>
            <a:r>
              <a:rPr lang="en-US" sz="2800" dirty="0" err="1">
                <a:effectLst/>
                <a:latin typeface="Times New Roman" panose="02020603050405020304" pitchFamily="18" charset="0"/>
                <a:ea typeface="Liberation Mono"/>
                <a:cs typeface="Liberation Mono"/>
              </a:rPr>
              <a:t>tuổi</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dễ</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xảy</a:t>
            </a:r>
            <a:r>
              <a:rPr lang="en-US" sz="2800" dirty="0">
                <a:effectLst/>
                <a:latin typeface="Times New Roman" panose="02020603050405020304" pitchFamily="18" charset="0"/>
                <a:ea typeface="Liberation Mono"/>
                <a:cs typeface="Liberation Mono"/>
              </a:rPr>
              <a:t> ra </a:t>
            </a:r>
            <a:r>
              <a:rPr lang="en-US" sz="2800" dirty="0" err="1">
                <a:effectLst/>
                <a:latin typeface="Times New Roman" panose="02020603050405020304" pitchFamily="18" charset="0"/>
                <a:ea typeface="Liberation Mono"/>
                <a:cs typeface="Liberation Mono"/>
              </a:rPr>
              <a:t>tại</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nơi</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đông</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đúc</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chật</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chội</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nơi</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có</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điều</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kiện</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vệ</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sinh</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kém</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chuột</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dễ</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sinh</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sống</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hoặc</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vùng</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có</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nền</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đất</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cát</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bọ</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chét</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sinh</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sống</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thường</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xảy</a:t>
            </a:r>
            <a:r>
              <a:rPr lang="en-US" sz="2800" dirty="0">
                <a:effectLst/>
                <a:latin typeface="Times New Roman" panose="02020603050405020304" pitchFamily="18" charset="0"/>
                <a:ea typeface="Liberation Mono"/>
                <a:cs typeface="Liberation Mono"/>
              </a:rPr>
              <a:t> ra </a:t>
            </a:r>
            <a:r>
              <a:rPr lang="en-US" sz="2800" dirty="0" err="1">
                <a:effectLst/>
                <a:latin typeface="Times New Roman" panose="02020603050405020304" pitchFamily="18" charset="0"/>
                <a:ea typeface="Liberation Mono"/>
                <a:cs typeface="Liberation Mono"/>
              </a:rPr>
              <a:t>vào</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mùa</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khô</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phù</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hợp</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với</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mùa</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phát</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triển</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của</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vật</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trung</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gian</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truyền</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bệnh</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là</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chuột</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và</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bọ</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chét</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Các</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dấu</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hiệu</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và</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triệu</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chứng</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của</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bệnh</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dịch</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hạch</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có</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thể</a:t>
            </a:r>
            <a:r>
              <a:rPr lang="en-US" sz="2800" dirty="0">
                <a:effectLst/>
                <a:latin typeface="Times New Roman" panose="02020603050405020304" pitchFamily="18" charset="0"/>
                <a:ea typeface="Liberation Mono"/>
                <a:cs typeface="Liberation Mono"/>
              </a:rPr>
              <a:t> bao </a:t>
            </a:r>
            <a:r>
              <a:rPr lang="en-US" sz="2800" dirty="0" err="1">
                <a:effectLst/>
                <a:latin typeface="Times New Roman" panose="02020603050405020304" pitchFamily="18" charset="0"/>
                <a:ea typeface="Liberation Mono"/>
                <a:cs typeface="Liberation Mono"/>
              </a:rPr>
              <a:t>gồm</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đột</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ngột</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sốt</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và</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ớn</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lạnh</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đau</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đầu</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mệt</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mỏi</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hoặc</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khó</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chịu</a:t>
            </a:r>
            <a:r>
              <a:rPr lang="en-US" sz="2800" dirty="0">
                <a:effectLst/>
                <a:latin typeface="Times New Roman" panose="02020603050405020304" pitchFamily="18" charset="0"/>
                <a:ea typeface="Liberation Mono"/>
                <a:cs typeface="Liberation Mono"/>
              </a:rPr>
              <a:t>.</a:t>
            </a:r>
            <a:endParaRPr lang="en-US" sz="2800" dirty="0">
              <a:effectLst/>
              <a:latin typeface="Liberation Mono"/>
              <a:ea typeface="Liberation Mono"/>
              <a:cs typeface="Liberation Mono"/>
            </a:endParaRPr>
          </a:p>
          <a:p>
            <a:pPr marL="0" marR="0">
              <a:spcBef>
                <a:spcPts val="0"/>
              </a:spcBef>
              <a:spcAft>
                <a:spcPts val="0"/>
              </a:spcAft>
            </a:pPr>
            <a:r>
              <a:rPr lang="en-US" sz="2800" dirty="0" err="1">
                <a:effectLst/>
                <a:latin typeface="Times New Roman" panose="02020603050405020304" pitchFamily="18" charset="0"/>
                <a:ea typeface="Liberation Mono"/>
                <a:cs typeface="Liberation Mono"/>
              </a:rPr>
              <a:t>Một</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số</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động</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vật</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là</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trung</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gian</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truyền</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bệnh</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bọ</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chét</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chuột</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rận</a:t>
            </a:r>
            <a:r>
              <a:rPr lang="en-US" sz="2800" dirty="0">
                <a:effectLst/>
                <a:latin typeface="Times New Roman" panose="02020603050405020304" pitchFamily="18" charset="0"/>
                <a:ea typeface="Liberation Mono"/>
                <a:cs typeface="Liberation Mono"/>
              </a:rPr>
              <a:t>, ...</a:t>
            </a:r>
            <a:endParaRPr lang="en-US" sz="2800" dirty="0">
              <a:effectLst/>
              <a:latin typeface="Liberation Mono"/>
              <a:ea typeface="Liberation Mono"/>
              <a:cs typeface="Liberation Mono"/>
            </a:endParaRPr>
          </a:p>
        </p:txBody>
      </p:sp>
    </p:spTree>
    <p:extLst>
      <p:ext uri="{BB962C8B-B14F-4D97-AF65-F5344CB8AC3E}">
        <p14:creationId xmlns:p14="http://schemas.microsoft.com/office/powerpoint/2010/main" val="151284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5"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56847" y="0"/>
            <a:ext cx="8596668" cy="1320800"/>
          </a:xfrm>
        </p:spPr>
        <p:txBody>
          <a:bodyPr>
            <a:normAutofit fontScale="90000"/>
          </a:bodyPr>
          <a:lstStyle/>
          <a:p>
            <a:r>
              <a:rPr lang="en-US" b="1" dirty="0">
                <a:solidFill>
                  <a:srgbClr val="000000"/>
                </a:solidFill>
                <a:latin typeface="Times New Roman" panose="02020603050405020304" pitchFamily="18" charset="0"/>
                <a:ea typeface="Calibri" panose="020F0502020204030204" pitchFamily="34" charset="0"/>
              </a:rPr>
              <a:t>* </a:t>
            </a:r>
            <a:r>
              <a:rPr lang="en-US" b="1" dirty="0" err="1">
                <a:solidFill>
                  <a:srgbClr val="000000"/>
                </a:solidFill>
                <a:latin typeface="Times New Roman" panose="02020603050405020304" pitchFamily="18" charset="0"/>
                <a:ea typeface="Calibri" panose="020F0502020204030204" pitchFamily="34" charset="0"/>
                <a:cs typeface="Times New Roman" pitchFamily="18" charset="0"/>
              </a:rPr>
              <a:t>Địa</a:t>
            </a:r>
            <a:r>
              <a:rPr lang="en-US" b="1" dirty="0">
                <a:solidFill>
                  <a:srgbClr val="000000"/>
                </a:solidFill>
                <a:latin typeface="Times New Roman" panose="02020603050405020304" pitchFamily="18" charset="0"/>
                <a:ea typeface="Calibri" panose="020F0502020204030204" pitchFamily="34" charset="0"/>
                <a:cs typeface="Times New Roman"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itchFamily="18" charset="0"/>
              </a:rPr>
              <a:t>phương</a:t>
            </a:r>
            <a:r>
              <a:rPr lang="en-US" b="1" dirty="0">
                <a:solidFill>
                  <a:srgbClr val="000000"/>
                </a:solidFill>
                <a:latin typeface="Times New Roman" panose="02020603050405020304" pitchFamily="18" charset="0"/>
                <a:ea typeface="Calibri" panose="020F0502020204030204" pitchFamily="34" charset="0"/>
                <a:cs typeface="Times New Roman"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itchFamily="18" charset="0"/>
              </a:rPr>
              <a:t>em</a:t>
            </a:r>
            <a:r>
              <a:rPr lang="en-US" b="1" dirty="0">
                <a:solidFill>
                  <a:srgbClr val="000000"/>
                </a:solidFill>
                <a:latin typeface="Times New Roman" panose="02020603050405020304" pitchFamily="18" charset="0"/>
                <a:ea typeface="Calibri" panose="020F0502020204030204" pitchFamily="34" charset="0"/>
                <a:cs typeface="Times New Roman"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itchFamily="18" charset="0"/>
              </a:rPr>
              <a:t>đã</a:t>
            </a:r>
            <a:r>
              <a:rPr lang="en-US" b="1" dirty="0">
                <a:solidFill>
                  <a:srgbClr val="000000"/>
                </a:solidFill>
                <a:latin typeface="Times New Roman" panose="02020603050405020304" pitchFamily="18" charset="0"/>
                <a:ea typeface="Calibri" panose="020F0502020204030204" pitchFamily="34" charset="0"/>
                <a:cs typeface="Times New Roman"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itchFamily="18" charset="0"/>
              </a:rPr>
              <a:t>sử</a:t>
            </a:r>
            <a:r>
              <a:rPr lang="en-US" b="1" dirty="0">
                <a:solidFill>
                  <a:srgbClr val="000000"/>
                </a:solidFill>
                <a:latin typeface="Times New Roman" panose="02020603050405020304" pitchFamily="18" charset="0"/>
                <a:ea typeface="Calibri" panose="020F0502020204030204" pitchFamily="34" charset="0"/>
                <a:cs typeface="Times New Roman"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itchFamily="18" charset="0"/>
              </a:rPr>
              <a:t>dụng</a:t>
            </a:r>
            <a:r>
              <a:rPr lang="en-US" b="1" dirty="0">
                <a:solidFill>
                  <a:srgbClr val="000000"/>
                </a:solidFill>
                <a:latin typeface="Times New Roman" panose="02020603050405020304" pitchFamily="18" charset="0"/>
                <a:ea typeface="Calibri" panose="020F0502020204030204" pitchFamily="34" charset="0"/>
                <a:cs typeface="Times New Roman"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itchFamily="18" charset="0"/>
              </a:rPr>
              <a:t>những</a:t>
            </a:r>
            <a:r>
              <a:rPr lang="en-US" b="1" dirty="0">
                <a:solidFill>
                  <a:srgbClr val="000000"/>
                </a:solidFill>
                <a:latin typeface="Times New Roman" panose="02020603050405020304" pitchFamily="18" charset="0"/>
                <a:ea typeface="Calibri" panose="020F0502020204030204" pitchFamily="34" charset="0"/>
                <a:cs typeface="Times New Roman"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itchFamily="18" charset="0"/>
              </a:rPr>
              <a:t>biện</a:t>
            </a:r>
            <a:r>
              <a:rPr lang="en-US" b="1" dirty="0">
                <a:solidFill>
                  <a:srgbClr val="000000"/>
                </a:solidFill>
                <a:latin typeface="Times New Roman" panose="02020603050405020304" pitchFamily="18" charset="0"/>
                <a:ea typeface="Calibri" panose="020F0502020204030204" pitchFamily="34" charset="0"/>
                <a:cs typeface="Times New Roman"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itchFamily="18" charset="0"/>
              </a:rPr>
              <a:t>pháp</a:t>
            </a:r>
            <a:r>
              <a:rPr lang="en-US" b="1" dirty="0">
                <a:solidFill>
                  <a:srgbClr val="000000"/>
                </a:solidFill>
                <a:latin typeface="Times New Roman" panose="02020603050405020304" pitchFamily="18" charset="0"/>
                <a:ea typeface="Calibri" panose="020F0502020204030204" pitchFamily="34" charset="0"/>
                <a:cs typeface="Times New Roman"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itchFamily="18" charset="0"/>
              </a:rPr>
              <a:t>nào</a:t>
            </a:r>
            <a:r>
              <a:rPr lang="en-US" b="1" dirty="0">
                <a:solidFill>
                  <a:srgbClr val="000000"/>
                </a:solidFill>
                <a:latin typeface="Times New Roman" panose="02020603050405020304" pitchFamily="18" charset="0"/>
                <a:ea typeface="Calibri" panose="020F0502020204030204" pitchFamily="34" charset="0"/>
                <a:cs typeface="Times New Roman"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itchFamily="18" charset="0"/>
              </a:rPr>
              <a:t>để</a:t>
            </a:r>
            <a:r>
              <a:rPr lang="en-US" b="1" dirty="0">
                <a:solidFill>
                  <a:srgbClr val="000000"/>
                </a:solidFill>
                <a:latin typeface="Times New Roman" panose="02020603050405020304" pitchFamily="18" charset="0"/>
                <a:ea typeface="Calibri" panose="020F0502020204030204" pitchFamily="34" charset="0"/>
                <a:cs typeface="Times New Roman"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itchFamily="18" charset="0"/>
              </a:rPr>
              <a:t>phòng</a:t>
            </a:r>
            <a:r>
              <a:rPr lang="en-US" b="1" dirty="0">
                <a:solidFill>
                  <a:srgbClr val="000000"/>
                </a:solidFill>
                <a:latin typeface="Times New Roman" panose="02020603050405020304" pitchFamily="18" charset="0"/>
                <a:ea typeface="Calibri" panose="020F0502020204030204" pitchFamily="34" charset="0"/>
                <a:cs typeface="Times New Roman"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itchFamily="18" charset="0"/>
              </a:rPr>
              <a:t>trừ</a:t>
            </a:r>
            <a:r>
              <a:rPr lang="en-US" b="1" dirty="0">
                <a:solidFill>
                  <a:srgbClr val="000000"/>
                </a:solidFill>
                <a:latin typeface="Times New Roman" panose="02020603050405020304" pitchFamily="18" charset="0"/>
                <a:ea typeface="Calibri" panose="020F0502020204030204" pitchFamily="34" charset="0"/>
                <a:cs typeface="Times New Roman"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itchFamily="18" charset="0"/>
              </a:rPr>
              <a:t>động</a:t>
            </a:r>
            <a:r>
              <a:rPr lang="en-US" b="1" dirty="0">
                <a:solidFill>
                  <a:srgbClr val="000000"/>
                </a:solidFill>
                <a:latin typeface="Times New Roman" panose="02020603050405020304" pitchFamily="18" charset="0"/>
                <a:ea typeface="Calibri" panose="020F0502020204030204" pitchFamily="34" charset="0"/>
                <a:cs typeface="Times New Roman"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itchFamily="18" charset="0"/>
              </a:rPr>
              <a:t>vật</a:t>
            </a:r>
            <a:r>
              <a:rPr lang="en-US" b="1" dirty="0">
                <a:solidFill>
                  <a:srgbClr val="000000"/>
                </a:solidFill>
                <a:latin typeface="Times New Roman" panose="02020603050405020304" pitchFamily="18" charset="0"/>
                <a:ea typeface="Calibri" panose="020F0502020204030204" pitchFamily="34" charset="0"/>
                <a:cs typeface="Times New Roman"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itchFamily="18" charset="0"/>
              </a:rPr>
              <a:t>gây</a:t>
            </a:r>
            <a:r>
              <a:rPr lang="en-US" b="1" dirty="0">
                <a:solidFill>
                  <a:srgbClr val="000000"/>
                </a:solidFill>
                <a:latin typeface="Times New Roman" panose="02020603050405020304" pitchFamily="18" charset="0"/>
                <a:ea typeface="Calibri" panose="020F0502020204030204" pitchFamily="34" charset="0"/>
                <a:cs typeface="Times New Roman"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itchFamily="18" charset="0"/>
              </a:rPr>
              <a:t>hại</a:t>
            </a:r>
            <a:r>
              <a:rPr lang="en-US" b="1" dirty="0">
                <a:solidFill>
                  <a:srgbClr val="000000"/>
                </a:solidFill>
                <a:latin typeface="Times New Roman" panose="02020603050405020304" pitchFamily="18" charset="0"/>
                <a:ea typeface="Calibri" panose="020F0502020204030204" pitchFamily="34" charset="0"/>
                <a:cs typeface="Times New Roman" pitchFamily="18" charset="0"/>
              </a:rPr>
              <a:t>?</a:t>
            </a:r>
            <a:r>
              <a:rPr lang="en-US" b="1" dirty="0">
                <a:latin typeface="Times New Roman" pitchFamily="18" charset="0"/>
                <a:cs typeface="Times New Roman" pitchFamily="18" charset="0"/>
              </a:rPr>
              <a:t/>
            </a:r>
            <a:br>
              <a:rPr lang="en-US" b="1" dirty="0">
                <a:latin typeface="Times New Roman" pitchFamily="18" charset="0"/>
                <a:cs typeface="Times New Roman" pitchFamily="18" charset="0"/>
              </a:rPr>
            </a:br>
            <a:endParaRPr lang="vi-VN" b="1" dirty="0">
              <a:latin typeface="Times New Roman" pitchFamily="18" charset="0"/>
              <a:cs typeface="Times New Roman" pitchFamily="18" charset="0"/>
            </a:endParaRPr>
          </a:p>
        </p:txBody>
      </p:sp>
      <p:sp>
        <p:nvSpPr>
          <p:cNvPr id="3" name="Content Placeholder 2"/>
          <p:cNvSpPr>
            <a:spLocks noGrp="1"/>
          </p:cNvSpPr>
          <p:nvPr>
            <p:ph idx="1"/>
          </p:nvPr>
        </p:nvSpPr>
        <p:spPr>
          <a:xfrm>
            <a:off x="100863" y="1107041"/>
            <a:ext cx="9252651" cy="3880773"/>
          </a:xfrm>
        </p:spPr>
        <p:txBody>
          <a:bodyPr>
            <a:noAutofit/>
          </a:bodyPr>
          <a:lstStyle/>
          <a:p>
            <a:pPr marL="0" indent="0" algn="ctr">
              <a:buNone/>
            </a:pPr>
            <a:r>
              <a:rPr lang="en-US" sz="2800" dirty="0">
                <a:solidFill>
                  <a:srgbClr val="FF0000"/>
                </a:solidFill>
                <a:latin typeface="Times New Roman" pitchFamily="18" charset="0"/>
                <a:cs typeface="Times New Roman" pitchFamily="18" charset="0"/>
              </a:rPr>
              <a:t>CÁC BIỆN PHÁP LÀ</a:t>
            </a:r>
          </a:p>
          <a:p>
            <a:pPr>
              <a:buFontTx/>
              <a:buChar char="-"/>
            </a:pPr>
            <a:r>
              <a:rPr lang="en-US" sz="2800" dirty="0" err="1">
                <a:latin typeface="Times New Roman" pitchFamily="18" charset="0"/>
                <a:cs typeface="Times New Roman" pitchFamily="18" charset="0"/>
              </a:rPr>
              <a:t>Tuyên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truyền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diệt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muỗi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bọ</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gậy</a:t>
            </a:r>
            <a:endParaRPr lang="en-US" sz="2800" dirty="0">
              <a:latin typeface="Times New Roman" pitchFamily="18" charset="0"/>
              <a:cs typeface="Times New Roman" pitchFamily="18" charset="0"/>
            </a:endParaRPr>
          </a:p>
          <a:p>
            <a:pPr>
              <a:buFontTx/>
              <a:buChar char="-"/>
            </a:pPr>
            <a:r>
              <a:rPr lang="en-US" sz="2800" dirty="0" err="1">
                <a:latin typeface="Times New Roman" pitchFamily="18" charset="0"/>
                <a:cs typeface="Times New Roman" pitchFamily="18" charset="0"/>
              </a:rPr>
              <a:t>Vệ</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định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kì</a:t>
            </a:r>
            <a:endParaRPr lang="en-US" sz="2800" dirty="0">
              <a:latin typeface="Times New Roman" pitchFamily="18" charset="0"/>
              <a:cs typeface="Times New Roman" pitchFamily="18" charset="0"/>
            </a:endParaRPr>
          </a:p>
          <a:p>
            <a:pPr>
              <a:buFontTx/>
              <a:buChar char="-"/>
            </a:pPr>
            <a:r>
              <a:rPr lang="en-US" sz="2800" dirty="0" err="1">
                <a:latin typeface="Times New Roman" pitchFamily="18" charset="0"/>
                <a:cs typeface="Times New Roman" pitchFamily="18" charset="0"/>
              </a:rPr>
              <a:t>Vệ</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hàng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ngày</a:t>
            </a:r>
            <a:endParaRPr lang="en-US" sz="2800" dirty="0">
              <a:latin typeface="Times New Roman" pitchFamily="18" charset="0"/>
              <a:cs typeface="Times New Roman" pitchFamily="18" charset="0"/>
            </a:endParaRPr>
          </a:p>
          <a:p>
            <a:pPr>
              <a:buFontTx/>
              <a:buChar char="-"/>
            </a:pPr>
            <a:r>
              <a:rPr lang="en-US" sz="2800" dirty="0" err="1">
                <a:latin typeface="Times New Roman" pitchFamily="18" charset="0"/>
                <a:cs typeface="Times New Roman" pitchFamily="18" charset="0"/>
              </a:rPr>
              <a:t>Tiêm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phòng</a:t>
            </a:r>
            <a:endParaRPr lang="en-US" sz="2800" dirty="0">
              <a:latin typeface="Times New Roman" pitchFamily="18" charset="0"/>
              <a:cs typeface="Times New Roman" pitchFamily="18" charset="0"/>
            </a:endParaRPr>
          </a:p>
          <a:p>
            <a:pPr>
              <a:buFontTx/>
              <a:buChar char="-"/>
            </a:pPr>
            <a:r>
              <a:rPr lang="en-US" sz="2800" dirty="0" err="1">
                <a:latin typeface="Times New Roman" pitchFamily="18" charset="0"/>
                <a:cs typeface="Times New Roman" pitchFamily="18" charset="0"/>
              </a:rPr>
              <a:t>Chọn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loại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sâu</a:t>
            </a:r>
            <a:endParaRPr lang="en-US" sz="2800" dirty="0">
              <a:latin typeface="Times New Roman" pitchFamily="18" charset="0"/>
              <a:cs typeface="Times New Roman" pitchFamily="18" charset="0"/>
            </a:endParaRPr>
          </a:p>
          <a:p>
            <a:pPr>
              <a:buFontTx/>
              <a:buChar char="-"/>
            </a:pPr>
            <a:r>
              <a:rPr lang="en-US" sz="2800" dirty="0" err="1">
                <a:latin typeface="Times New Roman" pitchFamily="18" charset="0"/>
                <a:cs typeface="Times New Roman" pitchFamily="18" charset="0"/>
              </a:rPr>
              <a:t>Gieo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trồng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đúng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vụ</a:t>
            </a:r>
            <a:endParaRPr lang="en-US" sz="2800" dirty="0">
              <a:latin typeface="Times New Roman" pitchFamily="18" charset="0"/>
              <a:cs typeface="Times New Roman" pitchFamily="18" charset="0"/>
            </a:endParaRPr>
          </a:p>
          <a:p>
            <a:pPr>
              <a:buFontTx/>
              <a:buChar char="-"/>
            </a:pPr>
            <a:r>
              <a:rPr lang="en-US" sz="2800" dirty="0" err="1">
                <a:latin typeface="Times New Roman" pitchFamily="18" charset="0"/>
                <a:cs typeface="Times New Roman" pitchFamily="18" charset="0"/>
              </a:rPr>
              <a:t>Sử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bẫy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hàng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chắn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côn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trùng</a:t>
            </a:r>
            <a:endParaRPr lang="en-US" sz="2800" dirty="0">
              <a:latin typeface="Times New Roman" pitchFamily="18" charset="0"/>
              <a:cs typeface="Times New Roman" pitchFamily="18" charset="0"/>
            </a:endParaRPr>
          </a:p>
          <a:p>
            <a:pPr marL="0" indent="0">
              <a:buNone/>
            </a:pP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Khuyến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khích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nuôi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mồi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địch</a:t>
            </a:r>
            <a:r>
              <a:rPr lang="en-US" sz="2800" dirty="0">
                <a:latin typeface="Times New Roman" pitchFamily="18" charset="0"/>
                <a:cs typeface="Times New Roman" pitchFamily="18" charset="0"/>
              </a:rPr>
              <a:t>.</a:t>
            </a:r>
            <a:endParaRPr lang="vi-VN" sz="2800" dirty="0">
              <a:latin typeface="Times New Roman" pitchFamily="18" charset="0"/>
              <a:cs typeface="Times New Roman" pitchFamily="18" charset="0"/>
            </a:endParaRPr>
          </a:p>
        </p:txBody>
      </p:sp>
    </p:spTree>
    <p:extLst>
      <p:ext uri="{BB962C8B-B14F-4D97-AF65-F5344CB8AC3E}">
        <p14:creationId xmlns:p14="http://schemas.microsoft.com/office/powerpoint/2010/main" val="188283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1000"/>
                                        <p:tgtEl>
                                          <p:spTgt spid="3">
                                            <p:txEl>
                                              <p:pRg st="4" end="4"/>
                                            </p:txEl>
                                          </p:spTgt>
                                        </p:tgtEl>
                                      </p:cBhvr>
                                    </p:animEffect>
                                    <p:anim calcmode="lin" valueType="num">
                                      <p:cBhvr>
                                        <p:cTn id="4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3">
                                            <p:txEl>
                                              <p:pRg st="6" end="6"/>
                                            </p:txEl>
                                          </p:spTgt>
                                        </p:tgtEl>
                                        <p:attrNameLst>
                                          <p:attrName>style.visibility</p:attrName>
                                        </p:attrNameLst>
                                      </p:cBhvr>
                                      <p:to>
                                        <p:strVal val="visible"/>
                                      </p:to>
                                    </p:set>
                                    <p:animEffect transition="in" filter="fade">
                                      <p:cBhvr>
                                        <p:cTn id="54" dur="1000"/>
                                        <p:tgtEl>
                                          <p:spTgt spid="3">
                                            <p:txEl>
                                              <p:pRg st="6" end="6"/>
                                            </p:txEl>
                                          </p:spTgt>
                                        </p:tgtEl>
                                      </p:cBhvr>
                                    </p:animEffect>
                                    <p:anim calcmode="lin" valueType="num">
                                      <p:cBhvr>
                                        <p:cTn id="5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3">
                                            <p:txEl>
                                              <p:pRg st="7" end="7"/>
                                            </p:txEl>
                                          </p:spTgt>
                                        </p:tgtEl>
                                        <p:attrNameLst>
                                          <p:attrName>style.visibility</p:attrName>
                                        </p:attrNameLst>
                                      </p:cBhvr>
                                      <p:to>
                                        <p:strVal val="visible"/>
                                      </p:to>
                                    </p:set>
                                    <p:animEffect transition="in" filter="fade">
                                      <p:cBhvr>
                                        <p:cTn id="61" dur="1000"/>
                                        <p:tgtEl>
                                          <p:spTgt spid="3">
                                            <p:txEl>
                                              <p:pRg st="7" end="7"/>
                                            </p:txEl>
                                          </p:spTgt>
                                        </p:tgtEl>
                                      </p:cBhvr>
                                    </p:animEffect>
                                    <p:anim calcmode="lin" valueType="num">
                                      <p:cBhvr>
                                        <p:cTn id="6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3">
                                            <p:txEl>
                                              <p:pRg st="8" end="8"/>
                                            </p:txEl>
                                          </p:spTgt>
                                        </p:tgtEl>
                                        <p:attrNameLst>
                                          <p:attrName>style.visibility</p:attrName>
                                        </p:attrNameLst>
                                      </p:cBhvr>
                                      <p:to>
                                        <p:strVal val="visible"/>
                                      </p:to>
                                    </p:set>
                                    <p:animEffect transition="in" filter="fade">
                                      <p:cBhvr>
                                        <p:cTn id="68" dur="1000"/>
                                        <p:tgtEl>
                                          <p:spTgt spid="3">
                                            <p:txEl>
                                              <p:pRg st="8" end="8"/>
                                            </p:txEl>
                                          </p:spTgt>
                                        </p:tgtEl>
                                      </p:cBhvr>
                                    </p:animEffect>
                                    <p:anim calcmode="lin" valueType="num">
                                      <p:cBhvr>
                                        <p:cTn id="69"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70"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796835" y="640085"/>
            <a:ext cx="10750731" cy="5016758"/>
          </a:xfrm>
          <a:prstGeom prst="rect">
            <a:avLst/>
          </a:prstGeom>
          <a:solidFill>
            <a:schemeClr val="accent2">
              <a:lumMod val="60000"/>
              <a:lumOff val="40000"/>
            </a:schemeClr>
          </a:solidFill>
          <a:ln w="38100">
            <a:solidFill>
              <a:schemeClr val="tx1"/>
            </a:solidFill>
          </a:ln>
        </p:spPr>
        <p:txBody>
          <a:bodyPr wrap="square" rtlCol="0">
            <a:spAutoFit/>
          </a:bodyPr>
          <a:lstStyle/>
          <a:p>
            <a:r>
              <a:rPr lang="vi-VN" sz="3200" b="1" u="sng" dirty="0">
                <a:latin typeface="Times New Roman" pitchFamily="18" charset="0"/>
                <a:cs typeface="Times New Roman" pitchFamily="18" charset="0"/>
              </a:rPr>
              <a:t>Biện pháp phòng trừ động vật gây hại:</a:t>
            </a:r>
            <a:endParaRPr lang="en-US" sz="3200" dirty="0">
              <a:latin typeface="Times New Roman" pitchFamily="18" charset="0"/>
              <a:cs typeface="Times New Roman" pitchFamily="18" charset="0"/>
            </a:endParaRPr>
          </a:p>
          <a:p>
            <a:pPr marL="457200" indent="-457200">
              <a:buFont typeface="Wingdings" panose="05000000000000000000" pitchFamily="2" charset="2"/>
              <a:buChar char="v"/>
            </a:pPr>
            <a:r>
              <a:rPr lang="vi-VN" sz="3200" b="1" dirty="0">
                <a:latin typeface="Times New Roman" pitchFamily="18" charset="0"/>
                <a:cs typeface="Times New Roman" pitchFamily="18" charset="0"/>
              </a:rPr>
              <a:t>­</a:t>
            </a:r>
            <a:r>
              <a:rPr lang="vi-VN" sz="3200" dirty="0">
                <a:latin typeface="Times New Roman" pitchFamily="18" charset="0"/>
                <a:cs typeface="Times New Roman" pitchFamily="18" charset="0"/>
              </a:rPr>
              <a:t> </a:t>
            </a:r>
            <a:r>
              <a:rPr lang="vi-VN" sz="3200" b="1" dirty="0">
                <a:latin typeface="Times New Roman" pitchFamily="18" charset="0"/>
                <a:cs typeface="Times New Roman" pitchFamily="18" charset="0"/>
              </a:rPr>
              <a:t>Giun sán</a:t>
            </a:r>
            <a:r>
              <a:rPr lang="vi-VN" sz="3200" dirty="0">
                <a:latin typeface="Times New Roman" pitchFamily="18" charset="0"/>
                <a:cs typeface="Times New Roman" pitchFamily="18" charset="0"/>
              </a:rPr>
              <a:t> </a:t>
            </a:r>
            <a:endParaRPr lang="en-US" sz="3200" dirty="0">
              <a:latin typeface="Times New Roman" pitchFamily="18" charset="0"/>
              <a:cs typeface="Times New Roman" pitchFamily="18" charset="0"/>
            </a:endParaRPr>
          </a:p>
          <a:p>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Vệ sinh sạch sẽ cơ thể, tay chân.</a:t>
            </a:r>
            <a:endParaRPr lang="en-US" sz="3200" dirty="0">
              <a:latin typeface="Times New Roman" pitchFamily="18" charset="0"/>
              <a:cs typeface="Times New Roman" pitchFamily="18" charset="0"/>
            </a:endParaRPr>
          </a:p>
          <a:p>
            <a:r>
              <a:rPr lang="vi-VN" sz="3200" dirty="0">
                <a:latin typeface="Times New Roman" pitchFamily="18" charset="0"/>
                <a:cs typeface="Times New Roman" pitchFamily="18" charset="0"/>
              </a:rPr>
              <a:t>- Ăn chín uống sôi.</a:t>
            </a:r>
            <a:endParaRPr lang="en-US" sz="3200" dirty="0">
              <a:latin typeface="Times New Roman" pitchFamily="18" charset="0"/>
              <a:cs typeface="Times New Roman" pitchFamily="18" charset="0"/>
            </a:endParaRPr>
          </a:p>
          <a:p>
            <a:r>
              <a:rPr lang="vi-VN" sz="3200" dirty="0">
                <a:latin typeface="Times New Roman" pitchFamily="18" charset="0"/>
                <a:cs typeface="Times New Roman" pitchFamily="18" charset="0"/>
              </a:rPr>
              <a:t>- Tẩy giun định kì.</a:t>
            </a:r>
            <a:endParaRPr lang="en-US" sz="3200" dirty="0">
              <a:latin typeface="Times New Roman" pitchFamily="18" charset="0"/>
              <a:cs typeface="Times New Roman" pitchFamily="18" charset="0"/>
            </a:endParaRPr>
          </a:p>
          <a:p>
            <a:pPr marL="457200" indent="-457200">
              <a:buFont typeface="Wingdings" panose="05000000000000000000" pitchFamily="2" charset="2"/>
              <a:buChar char="v"/>
            </a:pPr>
            <a:r>
              <a:rPr lang="vi-VN" sz="3200" dirty="0">
                <a:latin typeface="Times New Roman" pitchFamily="18" charset="0"/>
                <a:cs typeface="Times New Roman" pitchFamily="18" charset="0"/>
              </a:rPr>
              <a:t>Tiêu diệt những động vật là trung gian truyền bệnh.</a:t>
            </a:r>
            <a:endParaRPr lang="en-US" sz="3200" dirty="0">
              <a:latin typeface="Times New Roman" pitchFamily="18" charset="0"/>
              <a:cs typeface="Times New Roman" pitchFamily="18" charset="0"/>
            </a:endParaRPr>
          </a:p>
          <a:p>
            <a:pPr marL="457200" indent="-457200">
              <a:buFont typeface="Wingdings" panose="05000000000000000000" pitchFamily="2" charset="2"/>
              <a:buChar char="v"/>
            </a:pPr>
            <a:r>
              <a:rPr lang="vi-VN" sz="3200" dirty="0">
                <a:latin typeface="Times New Roman" pitchFamily="18" charset="0"/>
                <a:cs typeface="Times New Roman" pitchFamily="18" charset="0"/>
              </a:rPr>
              <a:t>Sử dụng thuốc bảo vệ thực vật để tiêu diệt một số loại </a:t>
            </a:r>
            <a:r>
              <a:rPr lang="vi-VN" sz="3200" dirty="0" smtClean="0">
                <a:latin typeface="Times New Roman" pitchFamily="18" charset="0"/>
                <a:cs typeface="Times New Roman" pitchFamily="18" charset="0"/>
              </a:rPr>
              <a:t>côn </a:t>
            </a:r>
            <a:r>
              <a:rPr lang="vi-VN" sz="3200" dirty="0">
                <a:latin typeface="Times New Roman" pitchFamily="18" charset="0"/>
                <a:cs typeface="Times New Roman" pitchFamily="18" charset="0"/>
              </a:rPr>
              <a:t>trùng hại thực vật.</a:t>
            </a:r>
            <a:endParaRPr lang="en-US" sz="3200" dirty="0">
              <a:latin typeface="Times New Roman" pitchFamily="18" charset="0"/>
              <a:cs typeface="Times New Roman" pitchFamily="18" charset="0"/>
            </a:endParaRPr>
          </a:p>
          <a:p>
            <a:pPr marL="457200" indent="-457200">
              <a:buFont typeface="Wingdings" panose="05000000000000000000" pitchFamily="2" charset="2"/>
              <a:buChar char="v"/>
            </a:pPr>
            <a:r>
              <a:rPr lang="vi-VN" sz="3200" dirty="0">
                <a:latin typeface="Times New Roman" pitchFamily="18" charset="0"/>
                <a:cs typeface="Times New Roman" pitchFamily="18" charset="0"/>
              </a:rPr>
              <a:t>Sử dụng đấu tranh sinh học để bảo vệ những loài có ích cho con người.</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72765042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866" name="Picture 58" descr="https://encrypted-tbn3.gstatic.com/images?q=tbn:ANd9GcSLnkxwAY0_SDZV7XntCh7TMbvFDBBcbRocbZ0I25xKaSq8BS5Bs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990600"/>
            <a:ext cx="2819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2" descr="https://encrypted-tbn1.gstatic.com/images?q=tbn:ANd9GcQim4I39AKYeuU1hFl-9rnk1PNfwuDzLj6xu_yAG68aU42_02P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6350" y="990600"/>
            <a:ext cx="28892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AutoShape 6" descr="data:image/jpeg;base64,/9j/4AAQSkZJRgABAQAAAQABAAD/2wCEAAkGBxQTEhUUExQWFhUXGBsaGBgYFx8fHhwgHx8cHxwcHx0cHSggIBwlHxwfIjIhJSktLi4uHR8zODMsNygtLiwBCgoKDg0OGxAQGzQkICQ0LDQsNS8sLCw0NzI0LCwsLCwvLCwsLCwsLDQsLCwsLCwsLCwsLCwsLCwsNCwsLCwsLP/AABEIALcBEwMBIgACEQEDEQH/xAAbAAADAAMBAQAAAAAAAAAAAAAEBQYAAwcCAf/EAEIQAAIBAgQEBAMGBAMHBQEBAAECAwARBBIhMQUGQVETImFxMoGRFCNCUqGxYsHR8DNy4QcVU4KS0vEWJENzomM0/8QAGQEAAwEBAQAAAAAAAAAAAAAAAQIDBAAF/8QAMREAAgIBAwICCQMFAQAAAAAAAAECEQMSITFBUQQTIjJhcYGRodHwUsHhBRRCsfEj/9oADAMBAAIRAxEAPwCR5fxeJRj9y7qehU1QR4N3YSGFgext+tH8wY0xsUsQDqrL/wCKDwsCSa/aJQe2evHeWPaiLcbo2Y7ETZHJhKqFOtTpeWIxyANGb2VjceZdRr6g1acVFsK48QXsBvqbkD60p5hwcoiVyQ6qUIFvX/WiqfAHRrn4pK8qyppnUMyggWcEhiLbXIzA/wAXaqHgk8EkokkChwrLIpAyuDa7gbB13I7G9SXCMZH994qMUHnBUHy3IB26a/pTLDYCJ7/Z5Q4YaqzWYdmU7hh3ttcHelVp2Vg313Qs584hjMPIqMxGW4SVSfvEv5b9yo8poLBc657LjIUnTrcDN+tUWDx8Tn7LjEEgQlc5FitwBe/fY3Hr0pfxzhWCikMTtlYAEajUHY06ca4Opj/l7jfDYS0mFYxZwA8LX1tsRfS/saVc58jTyOZcNHnRvNkuAy33AB0I+dTWK4PEhBSUd7Guncp8cM+GVFkAmQhQx/mPaimrsZx6NHG5EljYRyoyMDazKQf1p7gOICM5ZF6daouL85r4xhx+DVpI2ynt6ML6i41360DzRiMNKD4cUkZC3BO1O3q2aJuKAOA8Uli8aaMgJf4T1o7E8WixULXUI5FSeCnYxiJfxNrVHwlMG3iRYh2Rtkt/4pJwp7CNNmuBPs0lj5leP3qh5U46pX7MX0Y+QkAgE/hPodqS4vBRx+GplLLqAwOutAYzA+FkIJDNqfcHceldtz1GxydFAcTJh2aPIWiFzexsn+l6E4uZ5mjljjZYVXKWNgSb+Yhb3y9dutVfMxMeCjBbMXCksNiTrcDe1r/UUI+PKYdWUhwvxezG2vTQ/tWXM9Ek63+4922iH5mwpjKggWIupHWiOEzfdEMAUW2nW56VvjcstpkzKGvGb/p7Vtx65VSWwCX1AX+7iqXsohjDqhZx7l3EO3iqF8PLe9wAPT3rZy8v2Q+IieM4GvUA+21HcX4zJPDocq2ugtoaksKZw11coe4P8qtDXOFPYZ7PYN41xieSUyOpUt09Kd8syMuFnm1ztaKMDclt7epuPpQk+JhkCiZbudC6HK3vbY02xPhwOFjLHwowASR5pGLeawHQX/TtciVKNJCS1PdifFRGMph3PmXQjoS2xB7a1RcG4Y+KidJc6z4cqVdgcmU2sCdqWY3heHZUkOI++YAEAFgNbhRbqL6i+9X3EuLhIosOjFyqq0hUC7EDzE30vewA129Ne2q3+MKT6ifiHMUURZmXOFI8KOxAJ/O49ex6DapbiWHaWR3hQJG/nGvW3TXS5BPQ0wl+zvM9rtmXMLtca9Nr3H8qB4zCscMbwkgXyyjsdwR2pYOtgPd7kvxWdlewY20Op6+vej8JinljXK+R0OpBtcHv3APehOKlXYqNwLg96E4dNkY+otWvSnAVLeil+2RwyhcTEGGhLw2UsPUaAn10pxxzDYZ4s+FUgDexvb/MD5qksRwmfwfHYWjuLEnVgTYEDt61p4Zjyj3ufr07VncNrj0/PgDo0b5LgajTuK18MxCISWBNz0p9PEs654cpNjdDp81bYex07W2qXGHNtdCDYqdGFvQ02Kaad7EkqLVOOpYbfMG9ZURlPqKyqeVENHUuWZ4cVB9/rInUdq3ty/hZhfDy69if7IqVw2JCyrPhhZPxLf6i1E89cOeN0xWFJCyDzZO/fSsssep9h6jJXR541w+ZRZj8JG50OvQ0y4RxIuRBLorArfcX0y29QRepEczzyRGCUhluDcjzaG9r0YmPjkXyNZxqAe4pHGePYk3paof8MYYdyxUNEXkgmXqFfY+oGo+lSeO4BLAfERiyg6Mp6dD9KccIxUwZ5RluGzlbXuQdx7H9Ce1NOJcdd1MiquRwSUP4WGjAel9fnVY5NPJRtJAXJOOszq4DCQ9RfpbX3FUn/pDDSAhw50sj3uYtSdPzDXr/AK1McpYrBgFpPE8bXY2WqZOaPD8vhkr3vrQc9Eh1JR9Y51zXy9Pg3AlGZGPklX4W/o38J/XetHAce8Lq6EjKwJsexrqLcy4d42SRM6No0bjQ/wBD61Pz8oxurPgHDruYXP3i+g/MP196q8sZRqPIbT9U8/7R+HDERR4+Ih1sElI3Gpyk+17fSpzE8SZsGVJ7CnHJ2LeEz4TFIVilB0YbE6EX6VFY3MhaMm4ViPod6dRukc+415awhd79EF6FgH3rOehNF8GneKJnA0PWgIHuLdyb1P0tcr46fuTkUvBMdhp/u5lysDo17U/XhSvE2HdwZAS2Hb06gn+VR/Bnw8Mt8RGZFtYWO3c2uL/XT1qw4Pw2HFYvD/Z3kVFfMwa5AUa6X1BJ8tjfeklNWkGPctuLcIXEReBIVRxkCOQCVUZbke9rVET8PWCaeB38RLWUd2sCCR31+oNWkfDRjMZiVlJCQtGisjHzlbObj0uBap7nThipKZFN9cj9wd1P996XPdWWSSdvoTPEQkIAUeY7g62/pSB+KOTlLG23y9KrsPw7xiQdFJ26t86TY/lciYBfhJF77ijhSatgyZq4AYbRupk1Q6LftTXg/BRJIY1K+a5ViL+w9qL5g5bLomQ3yHT1HUV9nUQZJdvD6d/SlyS4Qqlq5Ynk4e0c2WdCnh+cgfjsdADbYnr2v1onyyhXtlLykb/CgS599QTf2pnznxmPEYeB4mvckEEeYGwuP8v+lInl+zpkYBi7Cx3ygDWx9bgH2p1Eeu44biEBlKGMCJUElgT5SGsqj+I736aGtXFcX98kkOwABTTy20sPlSAzqqM27Mb2/b+/fvWrh+MsPPe5/ajJW7RPVbGmOgeGWNyhVGvZrb36e+taMdK3nQjym1/5Gn2E4pBKiwG4LDqSRmGxpdxyMpdVFwwBUn06Xqae62GoiZm8x7jStkCZ3UDQswX6m1ByAkknSjuCYdpZkRQTdhtva+p+Qr0ntGwNFxzxiLRBF+BmWNT0yxj+bftUJIpHTTvVP/tAxSeMkUfwxqfqf9KmYcVYFSLg1i8LFrEnXIsm7M4djDFIGGoB1U7HvptVxHhcJjXS6sC62HhtZkYa2Cm+dbXspuRY27Vz5lI9qc8GwUlvEU2ykEa1XND/ACTph2soJeRsWCRFLG6fhYuFJHqpFwaymMfN0lhmSNz1YgXPvWVj8/J+lfL+R6h+f8OfQYhl+EkV0blvjCvhzHms1tAfzdv771zWWMq1jTXAKyAGxGoINbMsU9ycW0bsdiPFdvIFcXBAofhfBJJZVTa51PYdab8R4c8cwlIsH1B9aK4XjC6GQKFcaZh1qTyaYtxEUXqoOwmF+zYlo0VnXw2Atc2OXrbW16n5uYQ8TLlIa3yv1qi4XiPClSXP5gRm/iU5rk+v9RSTnfgywSO6f4bsCvfUXPyvepY4RnWvkecFZ55TRcjE2uT1qh8O4sGIFQ+HwU6hXVGKmx06iryPiWGnh8n3M6LqrbNS58U9TlFmdxt7M2Nw+EpqzZ7dhakvhENYZlPz/cV4w/HkbRvKaJ+1slnXzr26ipJb1NUxPeqChxOYDLMPGXoW0cez2uR6MDWjEcNw8+qAFvyNZH+R+Fvkb+lPuHcbhmS0igjrpqKRRQpPipIoiAii4J79qstXR39GV1P3gWLwaCMwjNGezD+zW/ljlWAgyYnEWUbJELsfe4NvYCjsRhZgyw+Z7nyj4vpfYfpXzH4BYhlJDTHcIfKg9T+Jj9B60PNklTO190LuPphDMi4OGTQ+cygn2AB/XTtVfw/GnDQLIFUFTroANSBsP3qWXGeCc7m57f1NC4/i0k4VTsxGg9TYCu9eqNGOl6TRWcj8TxOJnkjSUKzFmZitwu2o19dvagOfppoZpAxLJmVWe1g2isD7gn+7Vs5HwwGOMSytG3htYqAQSCPKb+l/pTnnGzTthXIJdFcH+NdD8mUVSlQ/JKcHxZUaXJBut+xqnw/F45LJMov0brUimJ8IFWFshKm/p0oTif36iWBiGU6gVPG2nsF4XoTXJ0tsMqgWvlOzbj59aX8U4YrgrIAVPUbH51KYfmyWEqlw2mobb/SqbCcdHgM6KFva4IzKCdLjtVrTjZFpXpezIzG4FEnWHUop3BHW18xPQC360CB9pncXAAJEY73IAUbaAXbYbetHcalEuJndbKFDO3YaCwH+ZmCgeteJOArDDG87NFK3nXT5j59aaD2saTqKQPx3l2TDAM/mVvgI/UHsRSiIHKb1b4bFHH4d42I8VSGH8VvxDse4qOfKjsHv5Tse9dFve+RdC6HrBsO9m2q54Ri/HgMZCuV3B79CO1/3rn8UoY5hpreqzEZY1TF4YhdAJEH4W727HtSZVTHiSa4MvK6ZGLLmJUDYLqSfQDrVDyCio08hGipZbC56k/sKpeG4JMW0mIj8sssTQOANi5AzWHYXpfgOAfYY5nlbNbMFIuASLjY7H+tDPkvE13o5ckDMwklYk/ESfrQci2Nq2mTzE14ZgetboqtidH0zDJltre96KGKKDKrHUUBXp7Nboe9FxTCjZ9oavtekwi2+OsoeiEpsTy8yurk5u4AvT3juFJwwZUtl1NHwcy4MCxJPyrViObsLlZACwItltWeV0JHdibiBkkjgR20bVfS4rEwSxBYy1spzOb/QV7njVmhjhVywBNjuBv8ApSPFY3zZWve+pN9fSs+8nS4KuLjyPcXhojlMYbI5ysw6MbG+voDX3mjAmSMQNIqy4ckan/EUgFSD3/rW6Xi8bQBIoFFgNQdQR1pZx3DNiohMp1iyI4A1IN8p76EW+dNGVy7CUkWvCJMOYIkDrmygZRve1a+JcERtWQH12NQPDIp4mVlfUHQHT9xTuPEvK3/uRIykWujafpQbd0qEahRtl5Rw8msblT2vek+O5axOH8yHOo/L/SrnhXDsPGmVS1jr5zqPaivs7pqhzr2NU395OjlScUZTe1m77fWtvAcYQ7yXAYnarjjPDYpUY5cjgH0pRyjwyLDwSYzEWIjP3Yt8Ug2A7279/al0xcXSoaOO1sUU7TwQRbB5dWzfEidPr2/pSLi3G4YtVAZutJ+JcexOKkJVCM/odu3oBQMmFRCM2Z3G+nl9h3pfKfXj6mlOMI7bv2muXHCR88vw9FFEcJxQfEK4+BW0Htr/ACowxxYh41VLW1bT9KLbhcYnCIuQBRe2upO/vRjONaapktbkrCeUuFSz4x5YyUILMCNQov1HUelPOe8A6YuBVk8VnXR2CggqbgggWpnyUIcG8jGT/FtYH0JsB9f0pbzaEd7o5+6ZiAozG1723sPYn5UNS02PFUr5JjmDicTGY5MruFv2zAFWHzsNaS8uYSZHDAWB3zdR6KLsfkKoOKx+RZ4gq+Le5sSyn56C/cAUmwiurFgTnP4mbWj5lRaGU1CW7DuI8Nu5lCPYDUmwA9hv+tL+GY51D2vlcqMvfUEfO4oniHE3ylJZASRbyn96ElfLCuQ5SLm4GtybAX/vehjTa3FfpS1DXh8C4pwqkR5hdmbrlJJt31ZR/wAt6oePYsDDnDzushPwuD5gemlRb42MMPvMmmXNkzaW00uO1EDl3EEZ42imB2Mcg1+T5dfTWqtRVW67CyuIuEMmHe5Dj8hAtf8AvtTTGcNbiIDQgePY51vYNbYj+K1NeDLicXnwksiRlRoJF1uO39azA8OfA3GIBQ5/LIpuD6j0/Wm1deoOPcSxwFoToUeNssine9bOCSjOFc2VtCfSugc4cDWaMTeIgcqMzL8MmmhPZhUxyHwjxsSgZC8ZJuQNPLrqex2rm1KI62dFvyfwhI8LmS6OwdiQdSFJCNZtANL164vwb7bhMSniMrl/EizWGyjQ+jG9PMdxVAHMaoXVlTIBckXCm1tvMSB8qm8RzHh3xwhyO7eIrt5rKlls1u9rag9andb9g7cHEnFtDoe3X2rbguFTStaNb6XJJCgDuSxAro/NfMscRfwEVEJYKABdiepO9tbmuYtKTuTWnDleRNpCocNwmONby4mPP/w4/Ofm3wj9aClkiHwIT6s39NKDXQV7Ugi9VSfVnN9kbxih+RfpX2h7VldSO1FHxTCBR5I2HcmhsA0eZVIuxI+VOOYkeRC2cBeiil2I4cqxwyR6ML5j+xrzsOXVBanuLCGwdxviTxYkGNirBbEjqKXY7iEeIdSVKHZjff1tQeLxRaRWbU21r5h8M0jEIu2p9KtjxKMVfI82mxrBxKONjGwNhsy/uaoeFWCpY2jnV4z/AJx5lv72FC8H5MV41eVjd+nYV45aw6DEtGxLLG/lH5joDb1A19xUpQg70/EHl0r7jGXg+IVM/hsU7jUUAmKddgPmKd4fmpcLM8bEkKxUgfoexpBzDxF5JC8WXwydwLWPqKzrC5cfUSWCv8g2Pj0inZSOxrZJziY7fc++Vv5Gp/B49ixV8pA3Nq9xYqOZ1iCnM7BVt3JteqRhOD4JvUuSgwc8nFJciKyqLZuw/wAx7+lE8anRnWCLw/Ci8qXOgtu1urE31rzzNx+PBQjBYSwAWzONyT8RP8TW+QtUqhYgZhlJ2DAi/tVJtrjgtKdcqx0k0rTeFEQlh8bC+Y/09qB4tiMdhyGdFYdwtxQGKge2l79LGqDgHAsbIn30jxRdMx8x9lOo+f0oLLCEdUqoEXLI9hHHxaUnOLeI5sFAuT7DenvAoZsxaUHxX0WNSM3rm/Lp31HUUz4lJhsBEQqgyuLC/wARHc+npWzlfBTMVxBAVWXQHc63BAGy2+t6nDKsybhHbv8AY0rDGG0nb7fdinDcRMztAjCNhmFtvh3u2526ED0rzwLEMsRVSPiJ+tPouUsOru7KzM5JvnItmNyLCwtX2fg4sFQFQt8uWwtc3+dGcKjUGJLw+SS2YklxpeJ10zROrW7jaguOcejeMo0IDnY9vWmOL4CY5HYSm7CzZh5flYUMeGq65Xy3A3byg+xNtfQ2oPZpvf3CzxZEuLI/FeEwGQt4nW+xrbiioVVudDqPYD+dODwBUYsLgjoelTxXxZAqkAtfVjZRvrfoLAfOtOKcZ+rwicJdgZpdTTHhPGHgN0Ngd1Pwn3Hf1r7Dw/DRm807Sn8sK2H/AFt/IUfDzFDCP/b4SNW/PIc7frVZqMlVWh37Sy4LxXx1D+E4y/iKkqPVXtp+lE47D+MuR3LoCCEk8yi3ZhZx8ya59PxjFYvRpdB+G+UfQb1sgx+IwptfOnY6j5dRXnS8O4P/AM5U+wji+hZ4zHvBF4awpbb75iyfIjT5G1VvLWaLCNPNLG8jjyCO2ROwGXc9SaiuF8cEig2y30sdQfSvseDVnPg/dZjYhScrm/5dl7X/AEoQ8TKO01QqnJci9YWTGrILsGlVhlve4cE+nTrTfiWGQS4iVFVZpTbOWzW01VNgLjUnfWnQgSGImRRe3mIAsPQZiNL/AFqO43i4EUx4SRgT8Ry6sLa67ix6ba00Zyy2o8FfVS1G+DlsYtEklKDw7rka65l3vdNb3vRcn+zDDSIGWcxMRewYOv8A+rNU1gsS5QIthY/4hADa73Ya5aL4RwaLEgxyyMiAjUBbltbDXbS+wq6nOLq6RyoR8y8qSYUZlPjQ/wDEVbAe4ubD12pFhYbsPNlHUmunxYKfhzZRDLicC41suZoydCRYb+lrEUr49yIGvLhGGQjNkIbbuuhIt1Q6r7VrhkdbsV7Er4EX56+UbHyXjGF1iuDsQy/1r7R1w/UDQLcV4g8pJNvWnHC8UzwlSpIBAvS48WR2zEW705wcqtHkQgZ2FZ816Umgq7E0gCytb8nWh4sY0YbKbXFjRGIQfaJQSbC4FfMLwhpEaVvLGptc7sey96pqilcuNg6blSK2LjTYXBQs5DSSAEL2U7D3tU1wSdpJiB8bsSvuQaV4mV5D1ZUFvai+CYtIiGt94GGU9u1LDBojJ8t/iQ2Sd0uxQcx4BftJkuckqo9z0JADA+xBoDieGOFJTW/f07inHGQMQyBbhfOUbW2tmK9jZswpZzFDK2GglZbot4897nQ6BhuKSFtq2I1uT/jHX1r3h8SY2Dg+YXt8xb+dCvJb3r1hMM8jBUUszbAC5Na6VWzqCMHIGnj8TVcwvXQJ+GtjAI0WyLtMdgR0HUn0H6Vp5Y5GVCJMTZ26Rg+Uf5vzH0296uDJawGg6W2+Q7V4njP6hFSrFu18v5LY8d7sW8C4DDhl0zSv1d/5DZR+vrX3j/F2jAyIZJWNkUAm3rYdAP7FA4rj2Z/Cw5Ba5zym+RAPiN+rAdPUUNxvmIYeNfBuxNiWuMxFxfcWvb3sTt3j4bweTPPXm/PsjTtFVET4PlTEz4gS4oWTNdgzDMQNlsLgA7e166OjnbbTtSHljj4nQFx5yTpftb+/rVFiL2XIpYnS11HubsR+9ew4tbLoLFJHwJp6nS5rLKtz260BiuI+GSJCq27kW/expTxvmJFjF7gHW2uoOxtvrS+yigHzLxS2imxJ6/pSHCcUvbPa7dttO/rS3GYyCYEyZlJvlyn4etz0IOxvroKRpizY39hb96Kw2jnkos8TiQMPI8chHkIKmxHawJNwNe5tUzwPhQmzZmygWGm5PYVqlmcQ65grnc7NlsTbTW2l9eoqr4bE+FhCoQJrLI4JIsHAZdrH4SNiPnXaXCD35MuTTKXY1x8sQgDRmJ2JbT6LSTFcqz+JZBmBOw0qmwPHHTM0iAyvcIxstxfUqoFv+br61ofmQK33mcHfTp7VmhLNCWzsi409mDR8rQYQ5sZLdtxGh/c/0ra3HoZB4EGHFyfjY3tWniuKhkAOQuD+Ia0twODQPeGYKbag7/SnvzIuU+fp9DtTppIKljaFst7ljZVHfqfkKpouI5EteyhdCLXBPY/I60JwvDAyA+Vr2DZ/XZfbqe9q98aa8q/ZzGEiGW51zHW5HSwubfOs7mn6L+LFh6tsIMHjRq8jsykiwzW16X6mtKcEgzA3kQ+jXH6i/wCtOuSMCZ5YSpH3KFmB3bNoFHpqT/5rXxrJ9oEcJsqvZr6khrEC5O4v1rp4pQjcZUCWr1kzzg0eBw0RLL1W41HqlgCfYn2r1xbjszh8qxEbGy2Zbd13uK9YzDGOQxE3boADr1Gn/mtUgR7CYMDssqfEPQ/nX0a9ulShkp6Z7fH8/cXzZdT1wTn1b2LsbKAwGgvc5rAj/SnWPmhxDCTD4oxsRqjAFCehsbZWF7XG4JBBqI4pwXwyWKKytqJYxbN6lfze1zRvBuXc8QmS0rLfPEbg+69z1tW22vVKRnew7PAMedVKgHplRvoxYEjtfpWVMx8RsLXtbpnYfpespfMX6fz5DUjn/wBmiy3D69qY4RxFECN21F+g7/O30HrSnAYcOxLA5EGZ7dtAB7sSB9T0qv5YwGHcNPjLslyBErFcxAFyWFrItwBbe1ulehlqqbFpk9w6MyTEk2G7H06/OmqlWJUsViUEgX/vU0GCniSsgsrOcgO4UbA/pQONY3qTjqkdK+EGYnEXjYR2VBp6msh4AzQrKG36dqTZjrVVy/iiUtbKqjX/AEqrTgthdL6DPhsZMEqW80IMqn2Hm19VFCYbFEpJCwJjk1B7E7H60xfFMigrGxaQgqgGrLay+4Nyb7WJpvwfhXhkyS2Bb/4xYqo9e5Hpp71gyZ4Y03L4D+wjuC8myzNdiEi6udb/AOUdT+ldA4PwmHDjLClj1Y6sfc/yGlEI2buBtt/dq0Y7GCEZUjkmkN7RxqWPfzEA5B6HevLz+KzeJloXyX7/AJRaEOobiZ1jQu5CqN2Y6f36VzzmjnB5gUgzJFsT+J/6D0ozE8NxuMP30UqEnyR5GVVHzFr+p1rXJyq0LoZJIh4ZEmTxAWKqQT5QCNTYb9a1+F8JjxO8m8vovuxnPsE8L4VNAqRBdCCzElSpbUMTrYBbW1/L8q+YXihmkMEWBXFEtdpkVlJvYqwABCxiwAuLOBtrYiYibEzH7LGpXPLm8M/Vs9/wkjM19NNulOYuZzhMOGzM+InVXdmOuW3kv1AHQdjXt45qSX1JWbsNh58MR4uGEbN8MUaLmPzut9+g07a0PxnnF0YogKSDQnPmt3WwuoPtUrjOYJ5SxaVvMLHXp272PUddL7UAGtU2lZXWO+Jc1zyEBmVgBYAqCNOu29KMRiGktma9qGvWzPXbIFs1SoK8w4YX1rYRrRGEw7MwVQWZtABQcqCMMXjRi8ThYmUJFHkjyr0W4zHXqRuaseYsBGH8eINIVUAFjoSBYE99rW2pHytgI1xUcdw8rt94wPlRQCSinqbCxNdL4nhAV0UaC1vT2/lSestuBJ+ju+TmUcP2pDLdfEB6mxBHT27UC+Bkm0kQAja2/wBaYOi4HGBmGbDy79bX6/8ALv7Xq3nhiYhQRci62I1B2I9KjLGo7ozpORzuDgssLeYqiHe5rZg8GJ50jiy53JGcdFGpJ+lPOL8osSZZ3lkjB/w07e/Wl3BuJRQ4wsqLDGYyi5jbJcA3IO7Gx09qWXfqFwXUOm4UkGa8jMhuM7Cx9cuugvpfrQs8ZBGUAodjU7zPxx8ViW8AO0KAIlgTcLuxt3Nz9KN5fElgWe4zW8LcnvfqBSS8M1HVJ79gPFvsVnJaPhcUjo3io+YSWFggIBXUmxN7C251rdxYYSOWV5pcxeRmCR9Lm/mbp8v1pHxbiGJZ1iKKo2RVFgO/pelPEHiYMuIz+JmsShsABptY3PyrnFy2fBRqKXcpeOc0q2DM8RK5GWM5TZzGdB5mufirZDxKJuHGWIBnjIJzXuwLWObXfX5Upw3L0EkEkUbXZ4gyCTykOpve/wANum/U0v4JwXEQxzBwVCjzKRoRmGo6HY7VXy8bjvv7+wr9It8OsixhstkcAsnxDX3H8qL4RwwuzSYaQB03ibrpcWPb3v70n4ZzlCsv2eYhNgjX8pHTX8J6a054jAYx48DWZAW0OjDqKl5Dj6vHb7MTTpe4wm5VwmJJmYJmfVrrY5howIvvcG9ZUPLztC5LNG4Y7gbX6ka9d6yn15P0/wCyt4xrytgUTgjuEUySQODoLtdnCA99X/apnjMUUUUUEa2kIGYXubam7HuWJNugFUR5by4SLNI+SJkORSfvGNsoPpm83pU1zRMIJ/MRLOFC5RcrCu+pOhckk5egOu9jT15fMo7UQHA4JS6K34ht2uN/n27a9qHxmCUxSD8cTfUUrxWPYOGB1Bvf1q3wOHSd0c7SL5gOppcreOpMgkc7MJBF+tdGXl1jGi2C5ypYn8K/i93YaAdPSicByzHHOZXs5U/dp0X1bufSnjTlmsNT1PQVj8X/AFG6WP4loPT7z2bA3AuxFvWw2Hoo7ViYUHVjtrvoK1YjER4dDJK2Ud+pPYDv6Covj/M/2pTFFmAJACgav8hqfb9K87D4fL4iVrjqxqSVyGvFOdI4myYcB7HVz8P/ACjr77e9CTc2yYhfK7Jl3KgWHuotp9aTYblOQk+ORh0ADM7kGwudMoN85t8Jse9qfcNmwlvBgw8kgOzuSokI1/CBZbXJvpYHWvW/t8OKNQVvr/P2OUm+dkbpZMXiI0MJjYbNIGZVsdLnMF+gufSvWOZMMwSLNNiWygHoD6AfX3tS3iXMkrv4MZj8MKVIRBky/wAII0C9PXXrRPLvHGhVrKWNyYkYgRoADmOdjcNbTym/1orEq4ok5jZYPsYyFL4iW3iOCuVR+UEtra2o3J1NhatUuBwYBE2Y6alFznbS5FwAP5UDi+Zoyc8ClHN/EFkOumgcjOfmRpawpbjuY0mAErMCNLZmA97AgfM00Yz1cA5E3H5I/FIiVVjHw2Ft9TfvYkj2FA4axax6jTWtvElU6oSR0vvQCNsRXoJXERNjBMKTfUX7Xr0MKxIFq2Q4eU7MNdrEXprhOGhcr4lyo/DGp88lv2X12qE56S0bo98M5Z8QMXlCKu5C3H1JFD8QxaRwsMMDYnIZju/cL2Ud/wDzXnmvikjN4N1WBQCAh0OnU9SNrbA9KTz49pAi6BYwbAdz196EITlUpfnvO8ylSC8Njnw6q8Wj30Pb+7V2fl/i4xeGSUaNazjsw3Ht1Hoa4R9puuXtVFyNzH9lmysfuZLB/Q9G+XX0q1UL1LvmXhSyoynQHY9j39qjoYWYDBTNkmS5w017D/6yfynp2NdRxsIZT2IqM4rgVkvFMNtVbqB3B7jr3Fu1K9iTVMQ8N51xWHJiksxU5SH3BGltN6Akxl45c1j94C+g1uWtc2uNex6UdxbhryEB9cQgur20nRdSD/8A1VRf1ApBiMPq2ckC92t2Gw+ZJ+lTcU2O5rZjjC8Rjw2FaQr55ifDjB+EA6Ofc9O3vSmDHNdQqEyFi2VRc37a9B3971rxALvnkUlnt4UYGp1su3TppuapuGqvDUdp1zTyAfDr4a/l9zubabC+lCSjBWlbf1/OpRzc+QuaaOBPHnk8bEsuip8Mem1/xML+w6VPQyjFXQOqPe6o5sHJ3Cv0bsG370SnG1kxHirHdQDljtfYa7ddCaUcxcbTEZckKx2N7jrRw4n1W/8AoR7s6LhMIYMTh45Jbq8Xl8trkaEG/XWvmK48fHMOS6K3hyjcWchQxA10PUd6C5d5ywhKJPEcoAt1yHva2o/amPMHKhaYY3hz3kYjNGTo9x66DMBYg6HQixqax06ewSK5s5Z8PMyhsqnzKxBZNbC5HxIfwvYdAQDvnAuLTwQkZ88DgqA2tuht1HtTvnrHyRyQYlQVkAaOaFxfUWurL1BBt6ixFB81R3MMsSZYG0I6K4F2Q/I3B6j2NUc24pHRViuLhTEXDpbpc61lVuA5ZgeNHaSzMASAdr1lZf7p/i/kr/b4/wBRYyWWIBwFETX1Nx5B8XzudPlXDeI8RZmYkWzsWJO5JNyfrXU+L4oR4bEK5JZw1+guxsFGvr+3pUjw/k4sQ+Jay/8ADGjHsGP4R6DX23psWXHjWqb2BlrYnOHcDlxLfdjQaMx0Ue56n0GtdE4Pw5MNEFDXI3c+u9vyj039a3tIsaqigKBoqKLfQfzrbhsKWN3+S9Pn3Nef4rxssyriJC29kfFLSfDcL36n29PWvWMx8eFS5ILWuEB1I7nrbufUd61YzigB8OGzPsW3C21J9SB8v1qexuIQwSNIylibDS5JFwBcb7nUkAXY66Wjh8M5v0lt2LQSj7xLjOLNipSz3b8qjZR0AFF4XijQq0UX3eYjO4uXP8I6Aeo3pfwDFeHIGupAvoQSB69L02x7pMfLMzsTt4QUewsf5a17UoxgtK4FUrdt7iyB8SZQqgyFzmCsFa9tL5ToCPan8/Mf2dspEbyAWdlQBb/kFt1Ft7anptSfEy/ZbqCGmIIc63QH8AN7Brb2Gl7d6YYbBYF41d2eNyRYswAb0sw12OxHShJp02tvYhbb2QyxPNCPGzyYZCcoAUgEFjtrlvbr6WPU0LwfDpPEHlxXhTo5KjKMoWwFjcgW02B0FfViwTeQYrKwJYiRbKGNgRmQm9rdAB9aSce4BLmvBaVNs8JzKfQkbH0a1LCKult7Smrbde8+tyliCzfZikuuoDqp9wGYAr2sdiNN7CT8HxMP/wDohZR3IBH/AFKSB9a8cHjxMj5UV7roW2ynsWNgOulW2E5SkcE4iWRx+RLi/oSx2+Q96tkyPHtKv3FUW+EROGi8VvDQG5262/0punJXgq0mLmSNAbDJdi3a1wN+gtf0FWkHBnQZIBDhk6tbPIf5D5lq2o8MMLwyzGdWJLCSzXJt0A20uO1SebJLj0V839l9Q6YRIF+Pqn3WDgyg6F28zt+9h6V9lwWKk2hZmP4spq8wWKjAtDAFX0UKP5mihjX28o/WuTjHdL57i+ZZzeflLHzKAYsoG12GvruTVFyryMcjrjVa1rR+GVBFzdiWJB6Cw96ppsYw08S3ypZxDikK6yYrKPQj+tM/EykqX0GtdhTxD/ZzDr4M04btKkbL7ZkcEe9jSl/9n8/SRPnb/uquwHF8NKhKSBwDY+Y5h6kb29aIkw6WuUlCnXOrafW9K/ETumOvd/s98tSSYeERYqRCV0VgT8PZswAuNtzRHGMAJkzIdRqrDWx+VIl5iwaggtIw7HUn5Nv8q0YEYGZz4c82Fa+2ov7AKadZZdUBwjLqD47FWgmVxYqpG/wt0t19R6UBhOFZjGWBAsllJAzn8O99Bck/LTWnPHvAhWzYySW5ClWgDeupZR+96NgwxlazIjGPRQVI3A0sG3OntU82Sl2FjhSfJpxGOjzhmIyIpzOATmOxVQCL++3UUr8TD4hg74aUIumZHF7fxKTmFt7j9ao48Hi0vGmBY5t5M4UJ6feaWHoTepeTk7Cpd8TjPCYkmySK7H/ojsPa/wBKXFj0+tt2DKFcMJljwsZLQKFbL5CTpq2pJ3Jtpap/A8Iwssio7BQfyZjb021b0rZiYsEg+5kxDAN8blNPUALfTtW7g/EsJA5jmw4LA38TNcnqGUrYW/lWiKlFN22TfIS3IsIYOuL8JD8KyrdzuL2BFh760djOKvg443jdZo0YRuUuLi2l7iwIO2pFwBTyLi2DxIKAgCxPmGo9QTp8qXcGwZjjlwsgWSNibNbS/wAYDDodLjv0JpXK6ctzrGvMuHTGYZJJUZbgFJgNAf8AhyDdbja+x0uRYmZ4FOryHC4gsIZFvf8AIR8Laj+7VWR8wiMKVU3Ayul/LInb0Ybg/KguZODYaaNcTBK3ilgmQC/idcuW3lYbk7WBNqVxdjJoIfkeUGyokq9JA+UMOht0rKTyyohygyMBYXWRgNtbAGwF6yseuHZ/MbzPYhT/AL6llljSIkXJJO2lzYkDQAAA2+VPg5PlTzEaFidvfuaQco4Iy5pCQNlsNNO3ptVJjcYkC2tdraKP7/Ws3imtaxxXBFJy3Z6ihWMF3PTVj/eg9KR8W40ZYyYXCxhsp/MxINh6L+9C/wDqbNmE6AqfwjQrp+E9fY7+lKzGqpEq6hyzlrbaWv7LcfMVbB4TS9U92dqSWwO2I8yRJqXYAm3QkbHe29x6UNzFiomlAiQooWxF73Nzr7kWo7hfDWJkmT8Duig76XUW9ba9hU3NfMSd7616uJRcqXQ5RD4b5dNB3pnFKcKuY/4zDyr/AMNT+I/xnoOg13IsVy5wad4xLk/+vPot/wA7X/COg1ufTdkvKSgmTEymQk3IXyj5u2/ytSyatpikTmLMBuzHb3qoXgWIKIFw/iNl0kdyojBBvoSATsRva1P8JEkQ/wDbxKv8SpmJ9fEew/eiFgnk3DN+v6kBR8lNc8nZB1JcE1guQOs2IRR2jBY/U2H6VU8vwYbh5ZonkJYWa7eU9rrbLp3962/7lkI88ixj3uf1sPpQGNfAQeaWRpm6Aa/tp9TSucpbNhWoMxHOKX+7TM38IzH9P61pbimOl+CLwx3kNv8A870mxHPkaaQYYD1c2/Rf60BJzVi5GUOfDR9Pu1y2uNG72Bsd6KxvsGpPllJJwqU64nEkDsCEX6nX9K3YeHDxqjJZg75FKrnJbUnXoAAST0sa08HigxCHA4zN4hGeCdjqM3r6NdSt916aVu5Pb7LFiIMSMpw5OYkE2GxItuMuxHQigsd8sVqlYxx8gjGdtUXV7tqB/CNifcj50h5txM8OWWJw2Fk+B1UXU9Uf+Lex626EGvGM4hHjZFhVjkFy2UfHl6knZfQXOo2pXw7HmLEzYKVgMM7lWzXNlJvG47NYrrXeUlvQcbUrTJ7mHGsxUF2byhjc9T0pEmIdSCCQf76GrXmTkfEwsZDlmg/4kRvbsGXdT9R61MY3AGOTLe5sNB0rVjlBLSO6R8ixrE3KoD+YDKf0P8qMwPFTEfIWW582Rm1/l9NaWyHW2561tVCRpf50ZRi1udEeNiIXU6WNtDYXJO2l9R31+VD4fElSPQXNmtoN7X0v9aXDKFILKCetrkexvatSupNr5vUipLEhkyq4rxPxBEhkd41a6htMpNtLXI+lvaqfhvFHDsfEjQhyfM3byiwyk2sL366VBKvwDTNcevyI/lVKeJ4Jm+8wz3HlLpJYm2l7Xynve/1qEsd17BVJ3Z0LDcc8eNoiocspDWl3HU6FSFNx9bb1znmPlCbTKEVb+UG4FuwY3v8AK5pzy9h8MTc4g+CTYSEhXQ9FYEEBj32YbHoK1MMYVNpY5oCD1HbqLkEe1d5mhq+hVPUjksPLkw8jFLXN8ra7dmAP6Vp4Vg4yfAxK+GxPlkIsVvsf4lvuO1dWxn2aYDNEI26PHYj31uD7frWvH8uKV/DNYC+g0uBqOwPpVVmjK6YnlPk5ZgsXPw3Fm4GdNCNwQRow7gixBq/wPOGGmyPL91KPLmUeUj5dL6lT8qX8d5beeDKBIk8XwpKqgvGPhs9rkDYa27+kJw3NHLkZTmvYqRrf270ZRUlq6iNVsdi4ry9G0fixOrRkXzKbgev961NwYpYUyj4zq5bQ2B8qk9B1PU6D22ctxz4coyvlSQkNEykgDXW19L2ppxzlHxJhKJQVNtBfT1Gu3YdKzT/9FR2nqiWOLXoV/wCj/wAVlV68CUjzwozdWN7k99TWUnkx7DaZEji5TgcO3hgeLJKFOtwi2JAB/Ewtvtr1pJh8dPMjl3JSIGx63996quO4BsVCPBTMQwsqjXTT663v2r7/AOnkwsATEusYfVlvd2PUAL9L3rl6Eb07t/T/AIK3LiKJDAwtOglmOVNADb4tbaDte/vY9iQz4fw2ae7Ihy+UCw0IF7a6C2l7bbVVYDAxEKTH8Oq5xrtYFYhogC6C4NhfuSXDSPaygIPU6/RdT9RTOUpcKl+dANJci8cDCxCPMIhubakljdyCTuT70LFwrCQNcRh5NwWGZ/cLYkfJRTDFmOMFppDYb3OUfQeY/wDMTSDE88QxDLBHf1tlX+p/Sugkm9O7YG/gPmWaT4VZR3Yhf+5v2rymDiRh4kql+w1b/qYs/wBLVIf7wxmLuzTCOK/4dB+mp+dMOH4FEJCXv+KRt/79P9K7LLy42CTjEomx8SHyJc9219tTrf0v9KVcT5kkynw/MFIzsoOVRfXUfvelWMx8bFrtaKPoN3bsPfUX2AudbgUvwEc2LDXfw4l/CguAD0tcakdTc0mPHOSub+AYJtWw6YPLKUXPK99FW5NvU9B67Vp5j5enyprDcXLIsgLD/uPSy3NyK98Q4rJhonjhso8tx/8AI+bQFm/kNhapyKWZpow5KsWUADSwJHzrTFNboqtNe034Ph7iTM0EmRBdyY2sPckW+tesTjPGkZ2YIvwqgsTb+VNv9pWBYBZ0Z8pORxmNr/hNr1FwsWIVNzpT+HyLNjWRdfoGXo7I6RwHEifDnDShkcDxIZGFiCDa49CbE27t2ovhvFTicQY5UNjG2Hlb8xGYMRf2/X0qH+2NE8SZi7J8991+Y0qlxmISOaGWF28F5AxRjdlIAB1tqCNb+hBva5HD3JO2mP8ABcvx4MMqXYmxzNa5t000sCP/ANVLc5Exv4yqozRmO+UatqCSba+UqRfa1dH4qtwD/ev+oFQ3N2FaWBkW91ZXAv28p+QRgxPoaZetuSi6kTnAOaJsMQwYuBa6FtCAeu+nT51Wy8t4TiQ+0YEiFz/iw7C/Urp5T3FrHpSfBcJjM8EMqHIVzODozEg+Z7bbABBoo7m9U+G5LhhcSxKXKa+HIbh/S9LJpeqaIxbRPYn/AGavbyyi/tUe/AJjNJCFLPHvbt3rqXM/EWWH7Xg1zRr/AI8JPmituR1sDuOm40vbn3D+agMY2IKkB1swB/Wq45yatAaa4EWJ4bInxIy+4Na8HhiXUdL610oc44WUWZrX/MtJeLLDJJGmHKFpCbsNAB60fNlVULbFWDYNKhO2a59gf6CtmAxXhKJCY3VhqNGHsysND7j1BNbEwgTEmL8IuL3/AIT196Z4Lg0kbK0bGyiwDKDodbbWPsRWd5IxdMVH3h+NRwzRYexAAlsCysu7BkXQIfzdDqCDamvAONrg5T4CjEQOCSMv3sY00JOkiC9wffbr8g5ZXMssWaGQG/kYhb/w21T2uR2ttTzD8KQHMwGYm7EC1z3IGl/Ub0G0+Cyk1sgfjEuFlRpMPmglOoESsFY9mS2VSe4t86C4T9r8pIIttra1VKYeNCAMtyNNRrQvG8aYEzEoB0uQD+tLo+Y2ppWe54S+RixDoSQ2x1+JTrqvvWnECBWWQhRIFy5wBcj379L9tKjMVziTf9LGgsFxd5ZUVrlQfMQuy9SfQDvTaWBuy2l49Cm1A4jnMDQUJxAHCsI/D8ZJPPHIACLdb/zHsRS7jMkbqHUxrkILixZwDoNQblCdLMLg211oKjnpiuRqvNkp1ANqyhcDwDCyxrJ9qyZtcjJcr6Xza1lLrQlvse5OcsRO4hwqLGGNhawP66CmfC+XQjeLM5llte5Jsve19SfWsrKGR6eBdTex7bmCHVYQXa9rAZFvc9Tr0PSkr8xYlpXRVRbXAA6EdS251rKyla3p/nAt7smvCaVhErFtSS7bsfxOevsOg071nEuEBCAr3PXSsrK0KTsSI05c4YyjMx1bVV6DpnPrfQfX2fcZw6R4bMWZRpcr3bb+v023rKysLm55lZXFFNSb6E1gpYkDTFM2QDKjai3qe/XtrWcMxTurvCmUs2liLadLVlZXoRiqbKRWyQXh8R42KjOIRc3lDAbG2im3obaelN+cODqWixUe6SIsg9mF6ysrLOTWZJcNHLZsL4xhhNFLEfxKbeh6GubQfcJe33jbelZWVH+lSdSh02J3tXtFseItIrEtowJI+LQ6kX69qtubcEYWyWsxLEqNge69lOhA6A23FZWV6uf/ABDW1nReGT+PhY2P4kH9f3pRiWKMsnY3I775h7WzfQVlZUpGd9GDcw4ULNFiwxKSAIBbUENr+gIrbj+dI0DZAWOwuLa19rK7Er5NNmYXhU0uaYzGORxsgFvZgRZu2vSuW8Y4LJhpCr21JsRa306VlZRwyanXcrS0i6DCs7ZVFzVbwfkd3ALtb2NZWVTNkktkIW3DuVkjA6kC1zqaaYbBxpoKysrLLhsDB+M4/wAFQQN9P6VK4/mVZlyB8kt9wCQR1B00PW40NfKypYG8kW30Ev0qJv8A35OkgfO11Ohuf7t6V0bhmOwPFMMseJzLNqLhb5SLeZTbYgjT633rKytGWKUNS5RSDpkdx/k98G4ExDRm+WVOttwVJuD7XHrSKJ2YMsV1jWxY3F9TYE9TWVlNF2m2W0qGPUuSr4BxdbLhsSvixE2F+h6UZxbgsODxPjM8XhSCwjEbXKkdgMo1ANu4BrKypXT26mdb2fRwmc6x4WTIdV++h2Oux1rKysrtCKPEj//Z"/>
          <p:cNvSpPr>
            <a:spLocks noChangeAspect="1" noChangeArrowheads="1"/>
          </p:cNvSpPr>
          <p:nvPr/>
        </p:nvSpPr>
        <p:spPr bwMode="auto">
          <a:xfrm>
            <a:off x="1717675" y="-24288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9pPr>
          </a:lstStyle>
          <a:p>
            <a:pPr eaLnBrk="1" hangingPunct="1"/>
            <a:endParaRPr lang="en-US" altLang="en-US">
              <a:cs typeface="Times New Roman" panose="02020603050405020304" pitchFamily="18" charset="0"/>
            </a:endParaRPr>
          </a:p>
        </p:txBody>
      </p:sp>
      <p:pic>
        <p:nvPicPr>
          <p:cNvPr id="36869" name="Picture 8" descr="http://123.25.71.107:82/hoidap/uploads/news/2011_09/lu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990600"/>
            <a:ext cx="27495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10" descr="https://encrypted-tbn0.gstatic.com/images?q=tbn:ANd9GcTlJ4GjyAo9zmxi_25i62PZgcBylTEv0jw2QvKZm73l4txvCL6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4400" y="3886200"/>
            <a:ext cx="2749550"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12" descr="https://encrypted-tbn0.gstatic.com/images?q=tbn:ANd9GcSFg4POIglCn4IuQ4MACDrEW4Val25WyoZe_EtrplymOmg2HDRx"/>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52600" y="3886200"/>
            <a:ext cx="2819400"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Picture 12" descr="https://encrypted-tbn3.gstatic.com/images?q=tbn:ANd9GcTYbD1O6WqcIEFzykQ6hFsj2wvmIfVgpBTtXKzeUSC57TfQCFFh"/>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26350" y="3886200"/>
            <a:ext cx="28892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TextBox 3"/>
          <p:cNvSpPr txBox="1">
            <a:spLocks noChangeArrowheads="1"/>
          </p:cNvSpPr>
          <p:nvPr/>
        </p:nvSpPr>
        <p:spPr bwMode="auto">
          <a:xfrm>
            <a:off x="1524000" y="330200"/>
            <a:ext cx="9144000" cy="584200"/>
          </a:xfrm>
          <a:prstGeom prst="rect">
            <a:avLst/>
          </a:prstGeom>
          <a:solidFill>
            <a:srgbClr val="0066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9pPr>
          </a:lstStyle>
          <a:p>
            <a:pPr algn="ctr" eaLnBrk="1" hangingPunct="1"/>
            <a:r>
              <a:rPr lang="en-US" altLang="en-US" b="1">
                <a:solidFill>
                  <a:schemeClr val="bg1"/>
                </a:solidFill>
                <a:cs typeface="Times New Roman" panose="02020603050405020304" pitchFamily="18" charset="0"/>
              </a:rPr>
              <a:t>Chim ăn quả, hạt, cá ,  vật trung gian truyền bệnh </a:t>
            </a:r>
          </a:p>
        </p:txBody>
      </p:sp>
      <p:sp>
        <p:nvSpPr>
          <p:cNvPr id="36874" name="Right Arrow 8">
            <a:hlinkClick r:id="rId8" action="ppaction://hlinksldjump"/>
          </p:cNvPr>
          <p:cNvSpPr>
            <a:spLocks noChangeArrowheads="1"/>
          </p:cNvSpPr>
          <p:nvPr/>
        </p:nvSpPr>
        <p:spPr bwMode="auto">
          <a:xfrm>
            <a:off x="10363200" y="6561138"/>
            <a:ext cx="304800" cy="304800"/>
          </a:xfrm>
          <a:prstGeom prst="rightArrow">
            <a:avLst>
              <a:gd name="adj1" fmla="val 50000"/>
              <a:gd name="adj2" fmla="val 49981"/>
            </a:avLst>
          </a:prstGeom>
          <a:solidFill>
            <a:srgbClr val="FF0000"/>
          </a:solidFill>
          <a:ln w="9525">
            <a:solidFill>
              <a:schemeClr val="tx1"/>
            </a:solidFill>
            <a:round/>
            <a:headEnd/>
            <a:tailEnd/>
          </a:ln>
        </p:spPr>
        <p:txBody>
          <a:bodyPr wrap="none" lIns="91436" tIns="45718" rIns="91436" bIns="45718"/>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9pPr>
          </a:lstStyle>
          <a:p>
            <a:pPr eaLnBrk="1" hangingPunct="1"/>
            <a:endParaRPr lang="en-US" altLang="en-US">
              <a:cs typeface="Times New Roman" panose="02020603050405020304" pitchFamily="18" charset="0"/>
            </a:endParaRPr>
          </a:p>
        </p:txBody>
      </p:sp>
    </p:spTree>
    <p:extLst>
      <p:ext uri="{BB962C8B-B14F-4D97-AF65-F5344CB8AC3E}">
        <p14:creationId xmlns:p14="http://schemas.microsoft.com/office/powerpoint/2010/main" val="20076274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513"/>
                                        </p:tgtEl>
                                        <p:attrNameLst>
                                          <p:attrName>style.visibility</p:attrName>
                                        </p:attrNameLst>
                                      </p:cBhvr>
                                      <p:to>
                                        <p:strVal val="visible"/>
                                      </p:to>
                                    </p:set>
                                    <p:animEffect transition="in" filter="checkerboard(across)">
                                      <p:cBhvr>
                                        <p:cTn id="7" dur="500"/>
                                        <p:tgtEl>
                                          <p:spTgt spid="215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3"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Title 1"/>
          <p:cNvSpPr>
            <a:spLocks noGrp="1"/>
          </p:cNvSpPr>
          <p:nvPr>
            <p:ph type="title"/>
          </p:nvPr>
        </p:nvSpPr>
        <p:spPr>
          <a:xfrm>
            <a:off x="3150328" y="96951"/>
            <a:ext cx="5876109" cy="608444"/>
          </a:xfrm>
          <a:ln w="38100">
            <a:solidFill>
              <a:schemeClr val="tx1"/>
            </a:solidFill>
          </a:ln>
        </p:spPr>
        <p:txBody>
          <a:bodyPr/>
          <a:lstStyle/>
          <a:p>
            <a:pPr eaLnBrk="1" hangingPunct="1"/>
            <a:r>
              <a:rPr lang="en-US" altLang="en-US" sz="3200" dirty="0" err="1">
                <a:solidFill>
                  <a:srgbClr val="FF0000"/>
                </a:solidFill>
                <a:latin typeface="Times New Roman" panose="02020603050405020304" pitchFamily="18" charset="0"/>
                <a:cs typeface="Times New Roman" panose="02020603050405020304" pitchFamily="18" charset="0"/>
              </a:rPr>
              <a:t>Động</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vật</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truyền</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bệnh</a:t>
            </a:r>
            <a:r>
              <a:rPr lang="en-US" altLang="en-US" sz="3200" dirty="0">
                <a:solidFill>
                  <a:srgbClr val="FF0000"/>
                </a:solidFill>
                <a:latin typeface="Times New Roman" panose="02020603050405020304" pitchFamily="18" charset="0"/>
                <a:cs typeface="Times New Roman" panose="02020603050405020304" pitchFamily="18" charset="0"/>
              </a:rPr>
              <a:t> sang </a:t>
            </a:r>
            <a:r>
              <a:rPr lang="en-US" altLang="en-US" sz="3200" dirty="0" err="1">
                <a:solidFill>
                  <a:srgbClr val="FF0000"/>
                </a:solidFill>
                <a:latin typeface="Times New Roman" panose="02020603050405020304" pitchFamily="18" charset="0"/>
                <a:cs typeface="Times New Roman" panose="02020603050405020304" pitchFamily="18" charset="0"/>
              </a:rPr>
              <a:t>người</a:t>
            </a:r>
            <a:endParaRPr lang="en-US" altLang="en-US" sz="3200" dirty="0">
              <a:solidFill>
                <a:srgbClr val="FF0000"/>
              </a:solidFill>
              <a:latin typeface="Times New Roman" panose="02020603050405020304" pitchFamily="18" charset="0"/>
              <a:cs typeface="Times New Roman" panose="02020603050405020304" pitchFamily="18" charset="0"/>
            </a:endParaRPr>
          </a:p>
        </p:txBody>
      </p:sp>
      <p:pic>
        <p:nvPicPr>
          <p:cNvPr id="4" name="Content Placeholder 3" descr="canh-bao-10-can-benh-dang-so-lay-nhiem-tu-dong-vat-sang-nguoi (1).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619794" y="1123406"/>
            <a:ext cx="8919834" cy="4558935"/>
          </a:xfrm>
        </p:spPr>
      </p:pic>
      <p:sp>
        <p:nvSpPr>
          <p:cNvPr id="5" name="TextBox 4"/>
          <p:cNvSpPr txBox="1">
            <a:spLocks noChangeArrowheads="1"/>
          </p:cNvSpPr>
          <p:nvPr/>
        </p:nvSpPr>
        <p:spPr bwMode="auto">
          <a:xfrm>
            <a:off x="5105400" y="5987142"/>
            <a:ext cx="2414588" cy="52387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800" dirty="0" err="1">
                <a:solidFill>
                  <a:srgbClr val="7030A0"/>
                </a:solidFill>
                <a:latin typeface="Times New Roman" panose="02020603050405020304" pitchFamily="18" charset="0"/>
                <a:cs typeface="Times New Roman" panose="02020603050405020304" pitchFamily="18" charset="0"/>
              </a:rPr>
              <a:t>Bệnh</a:t>
            </a:r>
            <a:r>
              <a:rPr lang="en-US" altLang="en-US" sz="2800" dirty="0">
                <a:solidFill>
                  <a:srgbClr val="7030A0"/>
                </a:solidFill>
                <a:latin typeface="Times New Roman" panose="02020603050405020304" pitchFamily="18" charset="0"/>
                <a:cs typeface="Times New Roman" panose="02020603050405020304" pitchFamily="18" charset="0"/>
              </a:rPr>
              <a:t> </a:t>
            </a:r>
            <a:r>
              <a:rPr lang="en-US" altLang="en-US" sz="2800" dirty="0" err="1">
                <a:solidFill>
                  <a:srgbClr val="7030A0"/>
                </a:solidFill>
                <a:latin typeface="Times New Roman" panose="02020603050405020304" pitchFamily="18" charset="0"/>
                <a:cs typeface="Times New Roman" panose="02020603050405020304" pitchFamily="18" charset="0"/>
              </a:rPr>
              <a:t>dịch</a:t>
            </a:r>
            <a:r>
              <a:rPr lang="en-US" altLang="en-US" sz="2800" dirty="0">
                <a:solidFill>
                  <a:srgbClr val="7030A0"/>
                </a:solidFill>
                <a:latin typeface="Times New Roman" panose="02020603050405020304" pitchFamily="18" charset="0"/>
                <a:cs typeface="Times New Roman" panose="02020603050405020304" pitchFamily="18" charset="0"/>
              </a:rPr>
              <a:t> </a:t>
            </a:r>
            <a:r>
              <a:rPr lang="en-US" altLang="en-US" sz="2800" dirty="0" err="1">
                <a:solidFill>
                  <a:srgbClr val="7030A0"/>
                </a:solidFill>
                <a:latin typeface="Times New Roman" panose="02020603050405020304" pitchFamily="18" charset="0"/>
                <a:cs typeface="Times New Roman" panose="02020603050405020304" pitchFamily="18" charset="0"/>
              </a:rPr>
              <a:t>hạch</a:t>
            </a:r>
            <a:endParaRPr lang="en-US" altLang="en-US" sz="2800" dirty="0">
              <a:solidFill>
                <a:srgbClr val="7030A0"/>
              </a:solidFill>
              <a:latin typeface="Times New Roman" panose="02020603050405020304" pitchFamily="18" charset="0"/>
              <a:cs typeface="Times New Roman" panose="02020603050405020304" pitchFamily="18" charset="0"/>
            </a:endParaRPr>
          </a:p>
        </p:txBody>
      </p:sp>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9628" y="-13855"/>
            <a:ext cx="1619250"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229497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lide(fromBottom)">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2" name="Picture 1" descr="canh-bao-10-can-benh-dang-so-lay-nhiem-tu-dong-vat-sang-nguoi (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457200"/>
            <a:ext cx="73152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Box 2"/>
          <p:cNvSpPr txBox="1">
            <a:spLocks noChangeArrowheads="1"/>
          </p:cNvSpPr>
          <p:nvPr/>
        </p:nvSpPr>
        <p:spPr bwMode="auto">
          <a:xfrm>
            <a:off x="4506686" y="5638801"/>
            <a:ext cx="1776548" cy="58477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200" dirty="0" err="1">
                <a:solidFill>
                  <a:srgbClr val="7030A0"/>
                </a:solidFill>
                <a:latin typeface="Times New Roman" panose="02020603050405020304" pitchFamily="18" charset="0"/>
                <a:cs typeface="Times New Roman" panose="02020603050405020304" pitchFamily="18" charset="0"/>
              </a:rPr>
              <a:t>Bệnh</a:t>
            </a:r>
            <a:r>
              <a:rPr lang="en-US" altLang="en-US" sz="3200" dirty="0">
                <a:solidFill>
                  <a:srgbClr val="7030A0"/>
                </a:solidFill>
                <a:latin typeface="Times New Roman" panose="02020603050405020304" pitchFamily="18" charset="0"/>
                <a:cs typeface="Times New Roman" panose="02020603050405020304" pitchFamily="18" charset="0"/>
              </a:rPr>
              <a:t> </a:t>
            </a:r>
            <a:r>
              <a:rPr lang="en-US" altLang="en-US" sz="3200" dirty="0" err="1">
                <a:solidFill>
                  <a:srgbClr val="7030A0"/>
                </a:solidFill>
                <a:latin typeface="Times New Roman" panose="02020603050405020304" pitchFamily="18" charset="0"/>
                <a:cs typeface="Times New Roman" panose="02020603050405020304" pitchFamily="18" charset="0"/>
              </a:rPr>
              <a:t>dại</a:t>
            </a:r>
            <a:endParaRPr lang="en-US" altLang="en-US" sz="3200" dirty="0">
              <a:solidFill>
                <a:srgbClr val="7030A0"/>
              </a:solidFill>
              <a:latin typeface="Times New Roman" panose="02020603050405020304" pitchFamily="18" charset="0"/>
              <a:cs typeface="Times New Roman" panose="02020603050405020304" pitchFamily="18" charset="0"/>
            </a:endParaRPr>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9628" y="-13855"/>
            <a:ext cx="1619250"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070221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6" name="Picture 1" descr="phongbenh-dongvat1-1423011141333.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3669" y="609600"/>
            <a:ext cx="8647611"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Box 2"/>
          <p:cNvSpPr txBox="1">
            <a:spLocks noChangeArrowheads="1"/>
          </p:cNvSpPr>
          <p:nvPr/>
        </p:nvSpPr>
        <p:spPr bwMode="auto">
          <a:xfrm>
            <a:off x="4990011" y="5943600"/>
            <a:ext cx="2374900" cy="5842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200" dirty="0" err="1">
                <a:solidFill>
                  <a:srgbClr val="7030A0"/>
                </a:solidFill>
                <a:latin typeface="Times New Roman" panose="02020603050405020304" pitchFamily="18" charset="0"/>
                <a:cs typeface="Times New Roman" panose="02020603050405020304" pitchFamily="18" charset="0"/>
              </a:rPr>
              <a:t>Cúm</a:t>
            </a:r>
            <a:r>
              <a:rPr lang="en-US" altLang="en-US" sz="3200" dirty="0">
                <a:solidFill>
                  <a:srgbClr val="7030A0"/>
                </a:solidFill>
                <a:latin typeface="Times New Roman" panose="02020603050405020304" pitchFamily="18" charset="0"/>
                <a:cs typeface="Times New Roman" panose="02020603050405020304" pitchFamily="18" charset="0"/>
              </a:rPr>
              <a:t> </a:t>
            </a:r>
            <a:r>
              <a:rPr lang="en-US" altLang="en-US" sz="3200" dirty="0" err="1">
                <a:solidFill>
                  <a:srgbClr val="7030A0"/>
                </a:solidFill>
                <a:latin typeface="Times New Roman" panose="02020603050405020304" pitchFamily="18" charset="0"/>
                <a:cs typeface="Times New Roman" panose="02020603050405020304" pitchFamily="18" charset="0"/>
              </a:rPr>
              <a:t>gia</a:t>
            </a:r>
            <a:r>
              <a:rPr lang="en-US" altLang="en-US" sz="3200" dirty="0">
                <a:solidFill>
                  <a:srgbClr val="7030A0"/>
                </a:solidFill>
                <a:latin typeface="Times New Roman" panose="02020603050405020304" pitchFamily="18" charset="0"/>
                <a:cs typeface="Times New Roman" panose="02020603050405020304" pitchFamily="18" charset="0"/>
              </a:rPr>
              <a:t> </a:t>
            </a:r>
            <a:r>
              <a:rPr lang="en-US" altLang="en-US" sz="3200" dirty="0" err="1">
                <a:solidFill>
                  <a:srgbClr val="7030A0"/>
                </a:solidFill>
                <a:latin typeface="Times New Roman" panose="02020603050405020304" pitchFamily="18" charset="0"/>
                <a:cs typeface="Times New Roman" panose="02020603050405020304" pitchFamily="18" charset="0"/>
              </a:rPr>
              <a:t>cầm</a:t>
            </a:r>
            <a:endParaRPr lang="en-US" altLang="en-US" sz="3200" dirty="0">
              <a:solidFill>
                <a:srgbClr val="7030A0"/>
              </a:solidFill>
              <a:latin typeface="Times New Roman" panose="02020603050405020304" pitchFamily="18" charset="0"/>
              <a:cs typeface="Times New Roman" panose="02020603050405020304" pitchFamily="18" charset="0"/>
            </a:endParaRPr>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9628" y="-13855"/>
            <a:ext cx="1619250"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888703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4" name="Picture 1" descr="benh-viem-nao-nhat-ban.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381000"/>
            <a:ext cx="77724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2"/>
          <p:cNvSpPr txBox="1">
            <a:spLocks noChangeArrowheads="1"/>
          </p:cNvSpPr>
          <p:nvPr/>
        </p:nvSpPr>
        <p:spPr bwMode="auto">
          <a:xfrm>
            <a:off x="4572001" y="5638801"/>
            <a:ext cx="3749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800">
                <a:solidFill>
                  <a:srgbClr val="7030A0"/>
                </a:solidFill>
                <a:latin typeface="Times New Roman" panose="02020603050405020304" pitchFamily="18" charset="0"/>
                <a:cs typeface="Times New Roman" panose="02020603050405020304" pitchFamily="18" charset="0"/>
              </a:rPr>
              <a:t>Bệnh viêm não Nhật bản</a:t>
            </a:r>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9628" y="-13855"/>
            <a:ext cx="1619250"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443640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644893" y="91444"/>
            <a:ext cx="10902673" cy="4875192"/>
          </a:xfrm>
          <a:prstGeom prst="rect">
            <a:avLst/>
          </a:prstGeom>
          <a:solidFill>
            <a:schemeClr val="accent2">
              <a:lumMod val="60000"/>
              <a:lumOff val="40000"/>
            </a:schemeClr>
          </a:solidFill>
          <a:ln w="38100">
            <a:solidFill>
              <a:schemeClr val="tx1"/>
            </a:solidFill>
          </a:ln>
        </p:spPr>
        <p:txBody>
          <a:bodyPr wrap="square" rtlCol="0">
            <a:spAutoFit/>
          </a:bodyPr>
          <a:lstStyle/>
          <a:p>
            <a:r>
              <a:rPr lang="vi-VN" sz="3600" b="1" u="sng" dirty="0">
                <a:latin typeface="+mj-lt"/>
              </a:rPr>
              <a:t>Tác hại</a:t>
            </a:r>
            <a:r>
              <a:rPr lang="en-US" sz="3600" b="1" u="sng" dirty="0">
                <a:latin typeface="+mj-lt"/>
              </a:rPr>
              <a:t> </a:t>
            </a:r>
            <a:r>
              <a:rPr lang="en-US" sz="3600" b="1" u="sng" dirty="0" err="1">
                <a:latin typeface="Times New Roman" panose="02020603050405020304" pitchFamily="18" charset="0"/>
                <a:cs typeface="Times New Roman" panose="02020603050405020304" pitchFamily="18" charset="0"/>
              </a:rPr>
              <a:t>của</a:t>
            </a:r>
            <a:r>
              <a:rPr lang="en-US" sz="3600" b="1" u="sng" dirty="0">
                <a:latin typeface="Times New Roman" panose="02020603050405020304" pitchFamily="18" charset="0"/>
                <a:cs typeface="Times New Roman" panose="02020603050405020304" pitchFamily="18" charset="0"/>
              </a:rPr>
              <a:t> </a:t>
            </a:r>
            <a:r>
              <a:rPr lang="en-US" sz="3600" b="1" u="sng" dirty="0" err="1">
                <a:latin typeface="Times New Roman" panose="02020603050405020304" pitchFamily="18" charset="0"/>
                <a:cs typeface="Times New Roman" panose="02020603050405020304" pitchFamily="18" charset="0"/>
              </a:rPr>
              <a:t>động</a:t>
            </a:r>
            <a:r>
              <a:rPr lang="en-US" sz="3600" b="1" u="sng" dirty="0">
                <a:latin typeface="Times New Roman" panose="02020603050405020304" pitchFamily="18" charset="0"/>
                <a:cs typeface="Times New Roman" panose="02020603050405020304" pitchFamily="18" charset="0"/>
              </a:rPr>
              <a:t> </a:t>
            </a:r>
            <a:r>
              <a:rPr lang="en-US" sz="3600" b="1" u="sng" dirty="0" err="1">
                <a:latin typeface="Times New Roman" panose="02020603050405020304" pitchFamily="18" charset="0"/>
                <a:cs typeface="Times New Roman" panose="02020603050405020304" pitchFamily="18" charset="0"/>
              </a:rPr>
              <a:t>vật</a:t>
            </a:r>
            <a:endParaRPr lang="en-US" sz="3600" b="1" dirty="0">
              <a:latin typeface="Times New Roman" panose="02020603050405020304" pitchFamily="18" charset="0"/>
              <a:cs typeface="Times New Roman" panose="02020603050405020304" pitchFamily="18" charset="0"/>
            </a:endParaRPr>
          </a:p>
          <a:p>
            <a:pPr marL="571500" indent="-571500">
              <a:lnSpc>
                <a:spcPct val="150000"/>
              </a:lnSpc>
              <a:buFont typeface="Wingdings" panose="05000000000000000000" pitchFamily="2" charset="2"/>
              <a:buChar char="Ø"/>
            </a:pPr>
            <a:r>
              <a:rPr lang="vi-VN" sz="3600" dirty="0">
                <a:latin typeface="+mj-lt"/>
              </a:rPr>
              <a:t>Kí sinh gây bệnh cho người và động vật.</a:t>
            </a:r>
            <a:endParaRPr lang="en-US" sz="3600" dirty="0">
              <a:latin typeface="+mj-lt"/>
            </a:endParaRPr>
          </a:p>
          <a:p>
            <a:pPr marL="571500" indent="-571500">
              <a:lnSpc>
                <a:spcPct val="150000"/>
              </a:lnSpc>
              <a:buFont typeface="Wingdings" panose="05000000000000000000" pitchFamily="2" charset="2"/>
              <a:buChar char="Ø"/>
            </a:pPr>
            <a:r>
              <a:rPr lang="vi-VN" sz="3600" dirty="0">
                <a:latin typeface="+mj-lt"/>
              </a:rPr>
              <a:t>Là vật trung gian truyền bệnh</a:t>
            </a:r>
            <a:endParaRPr lang="en-US" sz="3600" dirty="0">
              <a:latin typeface="+mj-lt"/>
            </a:endParaRPr>
          </a:p>
          <a:p>
            <a:pPr marL="571500" indent="-571500">
              <a:lnSpc>
                <a:spcPct val="150000"/>
              </a:lnSpc>
              <a:buFont typeface="Wingdings" panose="05000000000000000000" pitchFamily="2" charset="2"/>
              <a:buChar char="Ø"/>
            </a:pPr>
            <a:r>
              <a:rPr lang="vi-VN" sz="3600" dirty="0">
                <a:latin typeface="+mj-lt"/>
              </a:rPr>
              <a:t>Phá hại mùa màng, làm giảm năng suất của cây trồng.</a:t>
            </a:r>
            <a:endParaRPr lang="en-US" sz="3600" dirty="0">
              <a:latin typeface="+mj-lt"/>
            </a:endParaRPr>
          </a:p>
          <a:p>
            <a:pPr marL="571500" indent="-571500">
              <a:lnSpc>
                <a:spcPct val="150000"/>
              </a:lnSpc>
              <a:buFont typeface="Wingdings" panose="05000000000000000000" pitchFamily="2" charset="2"/>
              <a:buChar char="Ø"/>
            </a:pPr>
            <a:r>
              <a:rPr lang="vi-VN" sz="3600" dirty="0">
                <a:latin typeface="+mj-lt"/>
              </a:rPr>
              <a:t>Làm hỏng các công trình, tàu thuyền ....</a:t>
            </a:r>
            <a:endParaRPr lang="en-US" sz="3600" dirty="0">
              <a:latin typeface="+mj-lt"/>
            </a:endParaRPr>
          </a:p>
        </p:txBody>
      </p:sp>
    </p:spTree>
    <p:extLst>
      <p:ext uri="{BB962C8B-B14F-4D97-AF65-F5344CB8AC3E}">
        <p14:creationId xmlns:p14="http://schemas.microsoft.com/office/powerpoint/2010/main" val="417490498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9D55CE04-B685-4F47-8B23-C385FF3BA8AC}"/>
              </a:ext>
            </a:extLst>
          </p:cNvPr>
          <p:cNvSpPr txBox="1"/>
          <p:nvPr/>
        </p:nvSpPr>
        <p:spPr>
          <a:xfrm>
            <a:off x="-77001" y="2132275"/>
            <a:ext cx="10558913" cy="2680990"/>
          </a:xfrm>
          <a:prstGeom prst="rect">
            <a:avLst/>
          </a:prstGeom>
          <a:noFill/>
        </p:spPr>
        <p:txBody>
          <a:bodyPr wrap="square">
            <a:spAutoFit/>
          </a:bodyPr>
          <a:lstStyle/>
          <a:p>
            <a:pPr marL="355600" marR="1625600">
              <a:lnSpc>
                <a:spcPct val="155000"/>
              </a:lnSpc>
              <a:spcBef>
                <a:spcPts val="0"/>
              </a:spcBef>
              <a:spcAft>
                <a:spcPts val="0"/>
              </a:spcAft>
            </a:pPr>
            <a:r>
              <a:rPr lang="vi-VN" sz="2800" dirty="0">
                <a:effectLst/>
                <a:latin typeface="Times New Roman" panose="02020603050405020304" pitchFamily="18" charset="0"/>
                <a:ea typeface="Times New Roman" panose="02020603050405020304" pitchFamily="18" charset="0"/>
              </a:rPr>
              <a:t>Trong đời sống, động vật là tác nhân gây bệnh, trung gian truyến bệnh cho con người, thực vật và động vật khác; gây ảnh hưởng trực tiếp hoặc gián tiếp đến kinh tê địa phương, phá hoại mùa màng, công trình xây dựng,...</a:t>
            </a:r>
            <a:endParaRPr lang="en-US" sz="28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 xmlns:a16="http://schemas.microsoft.com/office/drawing/2014/main" id="{53CC9C1A-3C17-4EDC-9FF9-DA96A5FBA866}"/>
              </a:ext>
            </a:extLst>
          </p:cNvPr>
          <p:cNvSpPr txBox="1"/>
          <p:nvPr/>
        </p:nvSpPr>
        <p:spPr>
          <a:xfrm>
            <a:off x="3119959" y="-784"/>
            <a:ext cx="5408024" cy="769441"/>
          </a:xfrm>
          <a:prstGeom prst="rect">
            <a:avLst/>
          </a:prstGeom>
          <a:noFill/>
          <a:ln w="38100">
            <a:solidFill>
              <a:schemeClr val="tx1"/>
            </a:solidFill>
          </a:ln>
        </p:spPr>
        <p:txBody>
          <a:bodyPr wrap="square" rtlCol="0">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rPr>
              <a:t>BÀI 31. ĐỘNG VẬT</a:t>
            </a:r>
          </a:p>
        </p:txBody>
      </p:sp>
      <p:sp>
        <p:nvSpPr>
          <p:cNvPr id="6" name="TextBox 5">
            <a:extLst>
              <a:ext uri="{FF2B5EF4-FFF2-40B4-BE49-F238E27FC236}">
                <a16:creationId xmlns="" xmlns:a16="http://schemas.microsoft.com/office/drawing/2014/main" id="{74879912-9BE8-42D6-83F6-23ECEDAB865C}"/>
              </a:ext>
            </a:extLst>
          </p:cNvPr>
          <p:cNvSpPr txBox="1"/>
          <p:nvPr/>
        </p:nvSpPr>
        <p:spPr>
          <a:xfrm>
            <a:off x="151254" y="865691"/>
            <a:ext cx="4976948" cy="584775"/>
          </a:xfrm>
          <a:prstGeom prst="rect">
            <a:avLst/>
          </a:prstGeom>
          <a:noFill/>
          <a:ln w="28575">
            <a:solidFill>
              <a:schemeClr val="tx1"/>
            </a:solidFill>
          </a:ln>
        </p:spPr>
        <p:txBody>
          <a:bodyPr wrap="square" rtlCol="0">
            <a:spAutoFit/>
          </a:bodyPr>
          <a:lstStyle/>
          <a:p>
            <a:r>
              <a:rPr lang="en-US" sz="3200" b="1" dirty="0">
                <a:solidFill>
                  <a:srgbClr val="C00000"/>
                </a:solidFill>
                <a:latin typeface="Times New Roman" panose="02020603050405020304" pitchFamily="18" charset="0"/>
                <a:cs typeface="Times New Roman" panose="02020603050405020304" pitchFamily="18" charset="0"/>
              </a:rPr>
              <a:t>I. ĐA DẠNG ĐỘNG VẬT</a:t>
            </a:r>
          </a:p>
        </p:txBody>
      </p:sp>
      <p:sp>
        <p:nvSpPr>
          <p:cNvPr id="10" name="TextBox 9">
            <a:extLst>
              <a:ext uri="{FF2B5EF4-FFF2-40B4-BE49-F238E27FC236}">
                <a16:creationId xmlns="" xmlns:a16="http://schemas.microsoft.com/office/drawing/2014/main" id="{29705434-9F82-4B92-933B-FF179C2A02F1}"/>
              </a:ext>
            </a:extLst>
          </p:cNvPr>
          <p:cNvSpPr txBox="1"/>
          <p:nvPr/>
        </p:nvSpPr>
        <p:spPr>
          <a:xfrm>
            <a:off x="134754" y="1547500"/>
            <a:ext cx="9509761" cy="584775"/>
          </a:xfrm>
          <a:prstGeom prst="rect">
            <a:avLst/>
          </a:prstGeom>
          <a:noFill/>
          <a:ln w="38100">
            <a:solidFill>
              <a:schemeClr val="tx1"/>
            </a:solidFill>
          </a:ln>
        </p:spPr>
        <p:txBody>
          <a:bodyPr wrap="square">
            <a:spAutoFit/>
          </a:bodyPr>
          <a:lstStyle/>
          <a:p>
            <a:pPr marL="0" marR="0" indent="0">
              <a:spcBef>
                <a:spcPts val="0"/>
              </a:spcBef>
              <a:spcAft>
                <a:spcPts val="0"/>
              </a:spcAft>
            </a:pPr>
            <a:r>
              <a:rPr lang="en-US" sz="32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II. </a:t>
            </a:r>
            <a:r>
              <a:rPr lang="vi-VN" sz="32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TÁC HẠI CỦA ĐỘNG VẬT TRONG ĐỜI SỐNG</a:t>
            </a:r>
            <a:endParaRPr lang="en-US" sz="32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693278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ounded Rectangle 3"/>
          <p:cNvSpPr/>
          <p:nvPr/>
        </p:nvSpPr>
        <p:spPr>
          <a:xfrm>
            <a:off x="4876800" y="404948"/>
            <a:ext cx="2590800" cy="1066800"/>
          </a:xfrm>
          <a:prstGeom prst="roundRect">
            <a:avLst/>
          </a:prstGeom>
          <a:solidFill>
            <a:schemeClr val="accent3">
              <a:lumMod val="60000"/>
              <a:lumOff val="40000"/>
            </a:schemeClr>
          </a:solidFill>
          <a:ln w="38100"/>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sz="3600" dirty="0">
              <a:solidFill>
                <a:srgbClr val="7030A0"/>
              </a:solidFill>
              <a:latin typeface="Times New Roman" pitchFamily="18" charset="0"/>
              <a:cs typeface="Times New Roman" pitchFamily="18" charset="0"/>
            </a:endParaRPr>
          </a:p>
          <a:p>
            <a:pPr algn="ctr">
              <a:defRPr/>
            </a:pPr>
            <a:r>
              <a:rPr lang="en-US" sz="3600" b="1" dirty="0" err="1">
                <a:solidFill>
                  <a:srgbClr val="7030A0"/>
                </a:solidFill>
                <a:latin typeface="Times New Roman" pitchFamily="18" charset="0"/>
                <a:cs typeface="Times New Roman" pitchFamily="18" charset="0"/>
              </a:rPr>
              <a:t>Động</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vật</a:t>
            </a:r>
            <a:endParaRPr lang="en-US" sz="3600" b="1" dirty="0">
              <a:solidFill>
                <a:srgbClr val="7030A0"/>
              </a:solidFill>
              <a:latin typeface="Times New Roman" pitchFamily="18" charset="0"/>
              <a:cs typeface="Times New Roman" pitchFamily="18" charset="0"/>
            </a:endParaRPr>
          </a:p>
          <a:p>
            <a:pPr algn="ctr">
              <a:defRPr/>
            </a:pPr>
            <a:endParaRPr lang="en-US" sz="3600" dirty="0">
              <a:solidFill>
                <a:srgbClr val="7030A0"/>
              </a:solidFill>
              <a:latin typeface="Times New Roman" pitchFamily="18" charset="0"/>
              <a:cs typeface="Times New Roman" pitchFamily="18" charset="0"/>
            </a:endParaRPr>
          </a:p>
        </p:txBody>
      </p:sp>
      <p:cxnSp>
        <p:nvCxnSpPr>
          <p:cNvPr id="6" name="Straight Arrow Connector 5"/>
          <p:cNvCxnSpPr/>
          <p:nvPr/>
        </p:nvCxnSpPr>
        <p:spPr>
          <a:xfrm>
            <a:off x="6172200" y="1471748"/>
            <a:ext cx="1524000" cy="1219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a:off x="5943600" y="1700348"/>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4" idx="2"/>
          </p:cNvCxnSpPr>
          <p:nvPr/>
        </p:nvCxnSpPr>
        <p:spPr>
          <a:xfrm flipH="1">
            <a:off x="4419600" y="1471748"/>
            <a:ext cx="1752600" cy="1219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5" name="Rounded Rectangle 14"/>
          <p:cNvSpPr/>
          <p:nvPr/>
        </p:nvSpPr>
        <p:spPr>
          <a:xfrm>
            <a:off x="1188720" y="2843348"/>
            <a:ext cx="3307080" cy="2743200"/>
          </a:xfrm>
          <a:prstGeom prst="roundRect">
            <a:avLst/>
          </a:prstGeom>
          <a:solidFill>
            <a:schemeClr val="accent4">
              <a:lumMod val="20000"/>
              <a:lumOff val="80000"/>
            </a:schemeClr>
          </a:solidFill>
          <a:ln w="38100"/>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3200" b="1" dirty="0" err="1">
                <a:solidFill>
                  <a:schemeClr val="tx1"/>
                </a:solidFill>
                <a:latin typeface="Times New Roman" pitchFamily="18" charset="0"/>
                <a:cs typeface="Times New Roman" pitchFamily="18" charset="0"/>
              </a:rPr>
              <a:t>Động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vật</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không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xương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sống</a:t>
            </a:r>
            <a:endParaRPr lang="en-US" sz="3200" b="1" dirty="0">
              <a:solidFill>
                <a:schemeClr val="tx1"/>
              </a:solidFill>
              <a:latin typeface="Times New Roman" pitchFamily="18" charset="0"/>
              <a:cs typeface="Times New Roman" pitchFamily="18" charset="0"/>
            </a:endParaRPr>
          </a:p>
        </p:txBody>
      </p:sp>
      <p:sp>
        <p:nvSpPr>
          <p:cNvPr id="16" name="Rounded Rectangle 15"/>
          <p:cNvSpPr/>
          <p:nvPr/>
        </p:nvSpPr>
        <p:spPr>
          <a:xfrm>
            <a:off x="6740433" y="2767148"/>
            <a:ext cx="3631475" cy="2743200"/>
          </a:xfrm>
          <a:prstGeom prst="roundRect">
            <a:avLst/>
          </a:prstGeom>
          <a:solidFill>
            <a:schemeClr val="accent4">
              <a:lumMod val="20000"/>
              <a:lumOff val="80000"/>
            </a:schemeClr>
          </a:solidFill>
          <a:ln w="38100"/>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3200" b="1" dirty="0" err="1">
                <a:solidFill>
                  <a:schemeClr val="tx1"/>
                </a:solidFill>
                <a:latin typeface="Times New Roman" pitchFamily="18" charset="0"/>
                <a:cs typeface="Times New Roman" pitchFamily="18" charset="0"/>
              </a:rPr>
              <a:t>Động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vật</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có</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xương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sống</a:t>
            </a:r>
            <a:endParaRPr lang="en-US" sz="32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8509809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Horizontal)">
                                      <p:cBhvr>
                                        <p:cTn id="12" dur="500"/>
                                        <p:tgtEl>
                                          <p:spTgt spid="10"/>
                                        </p:tgtEl>
                                      </p:cBhvr>
                                    </p:animEffect>
                                  </p:childTnLst>
                                </p:cTn>
                              </p:par>
                              <p:par>
                                <p:cTn id="13" presetID="16" presetClass="entr" presetSubtype="2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Horizontal)">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26"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Horizontal)">
                                      <p:cBhvr>
                                        <p:cTn id="20" dur="500"/>
                                        <p:tgtEl>
                                          <p:spTgt spid="15"/>
                                        </p:tgtEl>
                                      </p:cBhvr>
                                    </p:animEffect>
                                  </p:childTnLst>
                                </p:cTn>
                              </p:par>
                              <p:par>
                                <p:cTn id="21" presetID="16" presetClass="entr" presetSubtype="26"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Horizont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6"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796835" y="640085"/>
            <a:ext cx="10750731" cy="5016758"/>
          </a:xfrm>
          <a:prstGeom prst="rect">
            <a:avLst/>
          </a:prstGeom>
          <a:solidFill>
            <a:schemeClr val="accent2">
              <a:lumMod val="60000"/>
              <a:lumOff val="40000"/>
            </a:schemeClr>
          </a:solidFill>
          <a:ln w="38100">
            <a:solidFill>
              <a:schemeClr val="tx1"/>
            </a:solidFill>
          </a:ln>
        </p:spPr>
        <p:txBody>
          <a:bodyPr wrap="square" rtlCol="0">
            <a:spAutoFit/>
          </a:bodyPr>
          <a:lstStyle/>
          <a:p>
            <a:r>
              <a:rPr lang="vi-VN" sz="3200" b="1" u="sng" dirty="0">
                <a:latin typeface="Times New Roman" pitchFamily="18" charset="0"/>
                <a:cs typeface="Times New Roman" pitchFamily="18" charset="0"/>
              </a:rPr>
              <a:t>Biện pháp phòng trừ động vật gây hại:</a:t>
            </a:r>
            <a:endParaRPr lang="en-US" sz="3200" dirty="0">
              <a:latin typeface="Times New Roman" pitchFamily="18" charset="0"/>
              <a:cs typeface="Times New Roman" pitchFamily="18" charset="0"/>
            </a:endParaRPr>
          </a:p>
          <a:p>
            <a:pPr marL="457200" indent="-457200">
              <a:buFont typeface="Wingdings" panose="05000000000000000000" pitchFamily="2" charset="2"/>
              <a:buChar char="v"/>
            </a:pPr>
            <a:r>
              <a:rPr lang="vi-VN" sz="3200" b="1" dirty="0">
                <a:latin typeface="Times New Roman" pitchFamily="18" charset="0"/>
                <a:cs typeface="Times New Roman" pitchFamily="18" charset="0"/>
              </a:rPr>
              <a:t>­</a:t>
            </a:r>
            <a:r>
              <a:rPr lang="vi-VN" sz="3200" dirty="0">
                <a:latin typeface="Times New Roman" pitchFamily="18" charset="0"/>
                <a:cs typeface="Times New Roman" pitchFamily="18" charset="0"/>
              </a:rPr>
              <a:t> </a:t>
            </a:r>
            <a:r>
              <a:rPr lang="vi-VN" sz="3200" b="1" dirty="0">
                <a:latin typeface="Times New Roman" pitchFamily="18" charset="0"/>
                <a:cs typeface="Times New Roman" pitchFamily="18" charset="0"/>
              </a:rPr>
              <a:t>Giun sán</a:t>
            </a:r>
            <a:r>
              <a:rPr lang="vi-VN" sz="3200" dirty="0">
                <a:latin typeface="Times New Roman" pitchFamily="18" charset="0"/>
                <a:cs typeface="Times New Roman" pitchFamily="18" charset="0"/>
              </a:rPr>
              <a:t> </a:t>
            </a:r>
            <a:endParaRPr lang="en-US" sz="3200" dirty="0">
              <a:latin typeface="Times New Roman" pitchFamily="18" charset="0"/>
              <a:cs typeface="Times New Roman" pitchFamily="18" charset="0"/>
            </a:endParaRPr>
          </a:p>
          <a:p>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Vệ sinh sạch sẽ cơ thể, tay chân.</a:t>
            </a:r>
            <a:endParaRPr lang="en-US" sz="3200" dirty="0">
              <a:latin typeface="Times New Roman" pitchFamily="18" charset="0"/>
              <a:cs typeface="Times New Roman" pitchFamily="18" charset="0"/>
            </a:endParaRPr>
          </a:p>
          <a:p>
            <a:r>
              <a:rPr lang="vi-VN" sz="3200" dirty="0">
                <a:latin typeface="Times New Roman" pitchFamily="18" charset="0"/>
                <a:cs typeface="Times New Roman" pitchFamily="18" charset="0"/>
              </a:rPr>
              <a:t>- Ăn chín uống sôi.</a:t>
            </a:r>
            <a:endParaRPr lang="en-US" sz="3200" dirty="0">
              <a:latin typeface="Times New Roman" pitchFamily="18" charset="0"/>
              <a:cs typeface="Times New Roman" pitchFamily="18" charset="0"/>
            </a:endParaRPr>
          </a:p>
          <a:p>
            <a:r>
              <a:rPr lang="vi-VN" sz="3200" dirty="0">
                <a:latin typeface="Times New Roman" pitchFamily="18" charset="0"/>
                <a:cs typeface="Times New Roman" pitchFamily="18" charset="0"/>
              </a:rPr>
              <a:t>- Tẩy giun định kì.</a:t>
            </a:r>
            <a:endParaRPr lang="en-US" sz="3200" dirty="0">
              <a:latin typeface="Times New Roman" pitchFamily="18" charset="0"/>
              <a:cs typeface="Times New Roman" pitchFamily="18" charset="0"/>
            </a:endParaRPr>
          </a:p>
          <a:p>
            <a:pPr marL="457200" indent="-457200">
              <a:buFont typeface="Wingdings" panose="05000000000000000000" pitchFamily="2" charset="2"/>
              <a:buChar char="v"/>
            </a:pPr>
            <a:r>
              <a:rPr lang="vi-VN" sz="3200" dirty="0">
                <a:latin typeface="Times New Roman" pitchFamily="18" charset="0"/>
                <a:cs typeface="Times New Roman" pitchFamily="18" charset="0"/>
              </a:rPr>
              <a:t>Tiêu diệt những động vật là trung gian truyền bệnh.</a:t>
            </a:r>
            <a:endParaRPr lang="en-US" sz="3200" dirty="0">
              <a:latin typeface="Times New Roman" pitchFamily="18" charset="0"/>
              <a:cs typeface="Times New Roman" pitchFamily="18" charset="0"/>
            </a:endParaRPr>
          </a:p>
          <a:p>
            <a:pPr marL="457200" indent="-457200">
              <a:buFont typeface="Wingdings" panose="05000000000000000000" pitchFamily="2" charset="2"/>
              <a:buChar char="v"/>
            </a:pPr>
            <a:r>
              <a:rPr lang="vi-VN" sz="3200" dirty="0">
                <a:latin typeface="Times New Roman" pitchFamily="18" charset="0"/>
                <a:cs typeface="Times New Roman" pitchFamily="18" charset="0"/>
              </a:rPr>
              <a:t>Sử dụng thuốc bảo vệ thực vật để tiêu diệt một số loại </a:t>
            </a:r>
            <a:r>
              <a:rPr lang="vi-VN" sz="3200" dirty="0" smtClean="0">
                <a:latin typeface="Times New Roman" pitchFamily="18" charset="0"/>
                <a:cs typeface="Times New Roman" pitchFamily="18" charset="0"/>
              </a:rPr>
              <a:t>côn </a:t>
            </a:r>
            <a:r>
              <a:rPr lang="vi-VN" sz="3200" dirty="0">
                <a:latin typeface="Times New Roman" pitchFamily="18" charset="0"/>
                <a:cs typeface="Times New Roman" pitchFamily="18" charset="0"/>
              </a:rPr>
              <a:t>trùng hại thực vật.</a:t>
            </a:r>
            <a:endParaRPr lang="en-US" sz="3200" dirty="0">
              <a:latin typeface="Times New Roman" pitchFamily="18" charset="0"/>
              <a:cs typeface="Times New Roman" pitchFamily="18" charset="0"/>
            </a:endParaRPr>
          </a:p>
          <a:p>
            <a:pPr marL="457200" indent="-457200">
              <a:buFont typeface="Wingdings" panose="05000000000000000000" pitchFamily="2" charset="2"/>
              <a:buChar char="v"/>
            </a:pPr>
            <a:r>
              <a:rPr lang="vi-VN" sz="3200" dirty="0">
                <a:latin typeface="Times New Roman" pitchFamily="18" charset="0"/>
                <a:cs typeface="Times New Roman" pitchFamily="18" charset="0"/>
              </a:rPr>
              <a:t>Sử dụng đấu tranh sinh học để bảo vệ những loài có ích cho con người.</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34328445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cáo tuyết bắc cực.jpg"/>
          <p:cNvPicPr>
            <a:picLocks noChangeAspect="1"/>
          </p:cNvPicPr>
          <p:nvPr/>
        </p:nvPicPr>
        <p:blipFill>
          <a:blip r:embed="rId2" cstate="print"/>
          <a:stretch>
            <a:fillRect/>
          </a:stretch>
        </p:blipFill>
        <p:spPr>
          <a:xfrm>
            <a:off x="8915406" y="228600"/>
            <a:ext cx="3124200" cy="3128554"/>
          </a:xfrm>
          <a:prstGeom prst="rect">
            <a:avLst/>
          </a:prstGeom>
          <a:ln>
            <a:noFill/>
          </a:ln>
          <a:effectLst>
            <a:softEdge rad="112500"/>
          </a:effectLst>
        </p:spPr>
      </p:pic>
      <p:pic>
        <p:nvPicPr>
          <p:cNvPr id="7" name="Picture 6" descr="tải xuống (4).jpg"/>
          <p:cNvPicPr>
            <a:picLocks noChangeAspect="1"/>
          </p:cNvPicPr>
          <p:nvPr/>
        </p:nvPicPr>
        <p:blipFill>
          <a:blip r:embed="rId3" cstate="print"/>
          <a:stretch>
            <a:fillRect/>
          </a:stretch>
        </p:blipFill>
        <p:spPr>
          <a:xfrm>
            <a:off x="113211" y="1608907"/>
            <a:ext cx="2847975" cy="1981200"/>
          </a:xfrm>
          <a:prstGeom prst="rect">
            <a:avLst/>
          </a:prstGeom>
          <a:ln>
            <a:noFill/>
          </a:ln>
          <a:effectLst>
            <a:softEdge rad="112500"/>
          </a:effectLst>
        </p:spPr>
      </p:pic>
      <p:pic>
        <p:nvPicPr>
          <p:cNvPr id="8" name="Picture 7" descr="tải xuống (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0743" y="3709857"/>
            <a:ext cx="3404507" cy="289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ánh cụt hoàng đế.jpg"/>
          <p:cNvPicPr>
            <a:picLocks noChangeAspect="1"/>
          </p:cNvPicPr>
          <p:nvPr/>
        </p:nvPicPr>
        <p:blipFill>
          <a:blip r:embed="rId5" cstate="print"/>
          <a:stretch>
            <a:fillRect/>
          </a:stretch>
        </p:blipFill>
        <p:spPr>
          <a:xfrm>
            <a:off x="8161804" y="3709857"/>
            <a:ext cx="3842962" cy="2897777"/>
          </a:xfrm>
          <a:prstGeom prst="rect">
            <a:avLst/>
          </a:prstGeom>
          <a:ln>
            <a:noFill/>
          </a:ln>
          <a:effectLst>
            <a:softEdge rad="112500"/>
          </a:effectLst>
        </p:spPr>
      </p:pic>
      <p:sp>
        <p:nvSpPr>
          <p:cNvPr id="10" name="TextBox 9"/>
          <p:cNvSpPr txBox="1"/>
          <p:nvPr/>
        </p:nvSpPr>
        <p:spPr>
          <a:xfrm>
            <a:off x="261256" y="352697"/>
            <a:ext cx="5408024" cy="1446550"/>
          </a:xfrm>
          <a:prstGeom prst="rect">
            <a:avLst/>
          </a:prstGeom>
          <a:noFill/>
          <a:ln w="38100">
            <a:solidFill>
              <a:schemeClr val="tx1"/>
            </a:solidFill>
          </a:ln>
        </p:spPr>
        <p:txBody>
          <a:bodyPr wrap="square" rtlCol="0">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rPr>
              <a:t>BÀI 31. ĐỘNG VẬT ( </a:t>
            </a:r>
            <a:r>
              <a:rPr lang="en-US" sz="4400" b="1" dirty="0" err="1">
                <a:solidFill>
                  <a:srgbClr val="FF0000"/>
                </a:solidFill>
                <a:latin typeface="Times New Roman" panose="02020603050405020304" pitchFamily="18" charset="0"/>
                <a:cs typeface="Times New Roman" panose="02020603050405020304" pitchFamily="18" charset="0"/>
              </a:rPr>
              <a:t>Tiết</a:t>
            </a:r>
            <a:r>
              <a:rPr lang="en-US" sz="4400" b="1" dirty="0">
                <a:solidFill>
                  <a:srgbClr val="FF0000"/>
                </a:solidFill>
                <a:latin typeface="Times New Roman" panose="02020603050405020304" pitchFamily="18" charset="0"/>
                <a:cs typeface="Times New Roman" panose="02020603050405020304" pitchFamily="18" charset="0"/>
              </a:rPr>
              <a:t> 5) </a:t>
            </a:r>
          </a:p>
        </p:txBody>
      </p:sp>
      <p:pic>
        <p:nvPicPr>
          <p:cNvPr id="11" name="Picture 4" descr="tải xuống.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8992" y="3709857"/>
            <a:ext cx="3655197" cy="289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ontent Placeholder 3" descr="tải xuống (2).jpg"/>
          <p:cNvPicPr>
            <a:picLocks noChangeAspect="1"/>
          </p:cNvPicPr>
          <p:nvPr/>
        </p:nvPicPr>
        <p:blipFill>
          <a:blip r:embed="rId7" cstate="print"/>
          <a:stretch>
            <a:fillRect/>
          </a:stretch>
        </p:blipFill>
        <p:spPr>
          <a:xfrm>
            <a:off x="5839103" y="277082"/>
            <a:ext cx="3187338" cy="3080072"/>
          </a:xfrm>
          <a:prstGeom prst="roundRect">
            <a:avLst>
              <a:gd name="adj" fmla="val 8594"/>
            </a:avLst>
          </a:prstGeom>
          <a:solidFill>
            <a:srgbClr val="FFFFFF">
              <a:shade val="85000"/>
            </a:srgbClr>
          </a:solidFill>
          <a:effectLst>
            <a:reflection blurRad="12700" stA="38000" endPos="28000" dist="5000" dir="5400000" sy="-100000" algn="bl" rotWithShape="0"/>
          </a:effectLst>
        </p:spPr>
      </p:pic>
    </p:spTree>
    <p:extLst>
      <p:ext uri="{BB962C8B-B14F-4D97-AF65-F5344CB8AC3E}">
        <p14:creationId xmlns:p14="http://schemas.microsoft.com/office/powerpoint/2010/main" val="191636858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500"/>
                                        <p:tgtEl>
                                          <p:spTgt spid="6"/>
                                        </p:tgtEl>
                                      </p:cBhvr>
                                    </p:animEffect>
                                  </p:childTnLst>
                                </p:cTn>
                              </p:par>
                              <p:par>
                                <p:cTn id="8" presetID="16" presetClass="entr" presetSubtype="2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Horizontal)">
                                      <p:cBhvr>
                                        <p:cTn id="10" dur="500"/>
                                        <p:tgtEl>
                                          <p:spTgt spid="7"/>
                                        </p:tgtEl>
                                      </p:cBhvr>
                                    </p:animEffect>
                                  </p:childTnLst>
                                </p:cTn>
                              </p:par>
                              <p:par>
                                <p:cTn id="11" presetID="16" presetClass="entr" presetSubtype="2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Horizontal)">
                                      <p:cBhvr>
                                        <p:cTn id="13" dur="500"/>
                                        <p:tgtEl>
                                          <p:spTgt spid="8"/>
                                        </p:tgtEl>
                                      </p:cBhvr>
                                    </p:animEffect>
                                  </p:childTnLst>
                                </p:cTn>
                              </p:par>
                              <p:par>
                                <p:cTn id="14" presetID="16" presetClass="entr" presetSubtype="2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Title 1"/>
          <p:cNvSpPr>
            <a:spLocks noGrp="1"/>
          </p:cNvSpPr>
          <p:nvPr>
            <p:ph type="title"/>
          </p:nvPr>
        </p:nvSpPr>
        <p:spPr>
          <a:xfrm>
            <a:off x="433251" y="234496"/>
            <a:ext cx="4138750" cy="719092"/>
          </a:xfrm>
          <a:ln w="38100">
            <a:solidFill>
              <a:schemeClr val="tx1"/>
            </a:solidFill>
          </a:ln>
        </p:spPr>
        <p:txBody>
          <a:bodyPr>
            <a:normAutofit/>
          </a:bodyPr>
          <a:lstStyle/>
          <a:p>
            <a:pPr algn="l" eaLnBrk="1" hangingPunct="1"/>
            <a:r>
              <a:rPr lang="en-US" altLang="en-US" sz="3600" b="1" dirty="0" err="1">
                <a:solidFill>
                  <a:srgbClr val="FF0000"/>
                </a:solidFill>
                <a:latin typeface="Times New Roman" panose="02020603050405020304" pitchFamily="18" charset="0"/>
                <a:cs typeface="Times New Roman" panose="02020603050405020304" pitchFamily="18" charset="0"/>
              </a:rPr>
              <a:t>Vai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trò</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của</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động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vật</a:t>
            </a: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pic>
        <p:nvPicPr>
          <p:cNvPr id="22531" name="Picture 11" descr="Kéo cà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4400" y="1752600"/>
            <a:ext cx="2895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5" descr="nuoi-lon-nai.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6200" y="1750422"/>
            <a:ext cx="2667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10" descr="721209379965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2600" y="1752600"/>
            <a:ext cx="2819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970281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748557227"/>
              </p:ext>
            </p:extLst>
          </p:nvPr>
        </p:nvGraphicFramePr>
        <p:xfrm>
          <a:off x="744585" y="558560"/>
          <a:ext cx="10829107" cy="2697480"/>
        </p:xfrm>
        <a:graphic>
          <a:graphicData uri="http://schemas.openxmlformats.org/drawingml/2006/table">
            <a:tbl>
              <a:tblPr firstRow="1" firstCol="1" bandRow="1">
                <a:tableStyleId>{5C22544A-7EE6-4342-B048-85BDC9FD1C3A}</a:tableStyleId>
              </a:tblPr>
              <a:tblGrid>
                <a:gridCol w="10829107">
                  <a:extLst>
                    <a:ext uri="{9D8B030D-6E8A-4147-A177-3AD203B41FA5}">
                      <a16:colId xmlns="" xmlns:a16="http://schemas.microsoft.com/office/drawing/2014/main" val="936225651"/>
                    </a:ext>
                  </a:extLst>
                </a:gridCol>
              </a:tblGrid>
              <a:tr h="1884199">
                <a:tc>
                  <a:txBody>
                    <a:bodyPr/>
                    <a:lstStyle/>
                    <a:p>
                      <a:pPr algn="ctr">
                        <a:lnSpc>
                          <a:spcPct val="105000"/>
                        </a:lnSpc>
                        <a:spcBef>
                          <a:spcPts val="600"/>
                        </a:spcBef>
                        <a:spcAft>
                          <a:spcPts val="600"/>
                        </a:spcAft>
                      </a:pPr>
                      <a:r>
                        <a:rPr lang="en-US" sz="2800" dirty="0" err="1">
                          <a:solidFill>
                            <a:schemeClr val="tx1"/>
                          </a:solidFill>
                          <a:effectLst/>
                          <a:latin typeface="Times New Roman" panose="02020603050405020304" pitchFamily="18" charset="0"/>
                          <a:cs typeface="Times New Roman" panose="02020603050405020304" pitchFamily="18" charset="0"/>
                        </a:rPr>
                        <a:t>Em</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hãy</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nghiên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cứu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tranh</a:t>
                      </a:r>
                      <a:r>
                        <a:rPr lang="en-US" sz="2800" dirty="0">
                          <a:solidFill>
                            <a:schemeClr val="tx1"/>
                          </a:solidFill>
                          <a:effectLst/>
                          <a:latin typeface="Times New Roman" panose="02020603050405020304" pitchFamily="18" charset="0"/>
                          <a:cs typeface="Times New Roman" panose="02020603050405020304" pitchFamily="18" charset="0"/>
                        </a:rPr>
                        <a:t>, clip </a:t>
                      </a:r>
                      <a:r>
                        <a:rPr lang="en-US" sz="2800" dirty="0" err="1">
                          <a:solidFill>
                            <a:schemeClr val="tx1"/>
                          </a:solidFill>
                          <a:effectLst/>
                          <a:latin typeface="Times New Roman" panose="02020603050405020304" pitchFamily="18" charset="0"/>
                          <a:cs typeface="Times New Roman" panose="02020603050405020304" pitchFamily="18" charset="0"/>
                        </a:rPr>
                        <a:t>trả</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lời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câu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hỏi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sau</a:t>
                      </a:r>
                      <a:r>
                        <a:rPr lang="en-US" sz="2800" dirty="0">
                          <a:solidFill>
                            <a:schemeClr val="tx1"/>
                          </a:solidFill>
                          <a:effectLst/>
                          <a:latin typeface="Times New Roman" panose="02020603050405020304" pitchFamily="18" charset="0"/>
                          <a:cs typeface="Times New Roman" panose="02020603050405020304" pitchFamily="18" charset="0"/>
                        </a:rPr>
                        <a:t>:</a:t>
                      </a:r>
                    </a:p>
                    <a:p>
                      <a:pPr algn="ctr">
                        <a:lnSpc>
                          <a:spcPct val="105000"/>
                        </a:lnSpc>
                        <a:spcBef>
                          <a:spcPts val="600"/>
                        </a:spcBef>
                        <a:spcAft>
                          <a:spcPts val="600"/>
                        </a:spcAft>
                      </a:pPr>
                      <a:r>
                        <a:rPr lang="en-US" sz="2800" u="sng" dirty="0">
                          <a:solidFill>
                            <a:schemeClr val="tx1"/>
                          </a:solidFill>
                          <a:effectLst/>
                          <a:latin typeface="Times New Roman" panose="02020603050405020304" pitchFamily="18" charset="0"/>
                          <a:cs typeface="Times New Roman" panose="02020603050405020304" pitchFamily="18" charset="0"/>
                        </a:rPr>
                        <a:t>VÒNG</a:t>
                      </a:r>
                      <a:r>
                        <a:rPr lang="en-US" sz="2800" u="sng" baseline="0" dirty="0">
                          <a:solidFill>
                            <a:schemeClr val="tx1"/>
                          </a:solidFill>
                          <a:effectLst/>
                          <a:latin typeface="Times New Roman" panose="02020603050405020304" pitchFamily="18" charset="0"/>
                          <a:cs typeface="Times New Roman" panose="02020603050405020304" pitchFamily="18" charset="0"/>
                        </a:rPr>
                        <a:t> </a:t>
                      </a:r>
                      <a:r>
                        <a:rPr lang="en-US" sz="2800" u="sng" dirty="0">
                          <a:solidFill>
                            <a:schemeClr val="tx1"/>
                          </a:solidFill>
                          <a:effectLst/>
                          <a:latin typeface="Times New Roman" panose="02020603050405020304" pitchFamily="18" charset="0"/>
                          <a:cs typeface="Times New Roman" panose="02020603050405020304" pitchFamily="18" charset="0"/>
                        </a:rPr>
                        <a:t>1</a:t>
                      </a:r>
                      <a:r>
                        <a:rPr lang="en-US" sz="2800" b="0" u="sng" dirty="0">
                          <a:solidFill>
                            <a:schemeClr val="tx1"/>
                          </a:solidFill>
                          <a:effectLst/>
                          <a:latin typeface="Times New Roman" panose="02020603050405020304" pitchFamily="18" charset="0"/>
                          <a:cs typeface="Times New Roman" panose="02020603050405020304" pitchFamily="18" charset="0"/>
                        </a:rPr>
                        <a:t>: </a:t>
                      </a:r>
                    </a:p>
                    <a:p>
                      <a:pPr algn="ctr">
                        <a:lnSpc>
                          <a:spcPct val="105000"/>
                        </a:lnSpc>
                        <a:spcBef>
                          <a:spcPts val="600"/>
                        </a:spcBef>
                        <a:spcAft>
                          <a:spcPts val="600"/>
                        </a:spcAft>
                      </a:pP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Làm</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việc</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cá</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nhân</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ghi</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mỗi</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người</a:t>
                      </a:r>
                      <a:r>
                        <a:rPr lang="en-US" sz="2800" b="1" dirty="0">
                          <a:solidFill>
                            <a:schemeClr val="tx1"/>
                          </a:solidFill>
                          <a:effectLst/>
                          <a:latin typeface="Times New Roman" panose="02020603050405020304" pitchFamily="18" charset="0"/>
                          <a:cs typeface="Times New Roman" panose="02020603050405020304" pitchFamily="18" charset="0"/>
                        </a:rPr>
                        <a:t> 2 ý </a:t>
                      </a:r>
                      <a:r>
                        <a:rPr lang="en-US" sz="2800" b="1" dirty="0" err="1">
                          <a:solidFill>
                            <a:schemeClr val="tx1"/>
                          </a:solidFill>
                          <a:effectLst/>
                          <a:latin typeface="Times New Roman" panose="02020603050405020304" pitchFamily="18" charset="0"/>
                          <a:cs typeface="Times New Roman" panose="02020603050405020304" pitchFamily="18" charset="0"/>
                        </a:rPr>
                        <a:t>kiến</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của</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các</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nhân</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vào</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mỗi</a:t>
                      </a:r>
                      <a:r>
                        <a:rPr lang="en-US" sz="2800" b="1" dirty="0">
                          <a:solidFill>
                            <a:schemeClr val="tx1"/>
                          </a:solidFill>
                          <a:effectLst/>
                          <a:latin typeface="Times New Roman" panose="02020603050405020304" pitchFamily="18" charset="0"/>
                          <a:cs typeface="Times New Roman" panose="02020603050405020304" pitchFamily="18" charset="0"/>
                        </a:rPr>
                        <a:t> ô </a:t>
                      </a:r>
                      <a:r>
                        <a:rPr lang="en-US" sz="2800" b="1" dirty="0" err="1">
                          <a:solidFill>
                            <a:schemeClr val="tx1"/>
                          </a:solidFill>
                          <a:effectLst/>
                          <a:latin typeface="Times New Roman" panose="02020603050405020304" pitchFamily="18" charset="0"/>
                          <a:cs typeface="Times New Roman" panose="02020603050405020304" pitchFamily="18" charset="0"/>
                        </a:rPr>
                        <a:t>tương</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ứng</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của</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mình</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trên</a:t>
                      </a:r>
                      <a:r>
                        <a:rPr lang="en-US" sz="2800" b="1" baseline="0" dirty="0">
                          <a:solidFill>
                            <a:schemeClr val="tx1"/>
                          </a:solidFill>
                          <a:effectLst/>
                          <a:latin typeface="Times New Roman" panose="02020603050405020304" pitchFamily="18"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cs typeface="Times New Roman" panose="02020603050405020304" pitchFamily="18" charset="0"/>
                        </a:rPr>
                        <a:t>khăn</a:t>
                      </a:r>
                      <a:r>
                        <a:rPr lang="en-US" sz="2800" b="1" baseline="0" dirty="0">
                          <a:solidFill>
                            <a:schemeClr val="tx1"/>
                          </a:solidFill>
                          <a:effectLst/>
                          <a:latin typeface="Times New Roman" panose="02020603050405020304" pitchFamily="18"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cs typeface="Times New Roman" panose="02020603050405020304" pitchFamily="18" charset="0"/>
                        </a:rPr>
                        <a:t>trải</a:t>
                      </a:r>
                      <a:r>
                        <a:rPr lang="en-US" sz="2800" b="1" baseline="0" dirty="0">
                          <a:solidFill>
                            <a:schemeClr val="tx1"/>
                          </a:solidFill>
                          <a:effectLst/>
                          <a:latin typeface="Times New Roman" panose="02020603050405020304" pitchFamily="18"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cs typeface="Times New Roman" panose="02020603050405020304" pitchFamily="18" charset="0"/>
                        </a:rPr>
                        <a:t>bàn</a:t>
                      </a:r>
                      <a:r>
                        <a:rPr lang="en-US" sz="2800" b="1" baseline="0" dirty="0">
                          <a:solidFill>
                            <a:schemeClr val="tx1"/>
                          </a:solidFill>
                          <a:effectLst/>
                          <a:latin typeface="Times New Roman" panose="02020603050405020304" pitchFamily="18" charset="0"/>
                          <a:cs typeface="Times New Roman" panose="02020603050405020304" pitchFamily="18" charset="0"/>
                        </a:rPr>
                        <a:t>.</a:t>
                      </a:r>
                      <a:r>
                        <a:rPr lang="en-US" sz="2800" b="1" dirty="0">
                          <a:solidFill>
                            <a:schemeClr val="tx1"/>
                          </a:solidFill>
                          <a:effectLst/>
                          <a:latin typeface="Times New Roman" panose="02020603050405020304" pitchFamily="18" charset="0"/>
                          <a:cs typeface="Times New Roman" panose="02020603050405020304" pitchFamily="18" charset="0"/>
                        </a:rPr>
                        <a:t> ( 2 </a:t>
                      </a:r>
                      <a:r>
                        <a:rPr lang="en-US" sz="2800" b="1" dirty="0" err="1">
                          <a:solidFill>
                            <a:schemeClr val="tx1"/>
                          </a:solidFill>
                          <a:effectLst/>
                          <a:latin typeface="Times New Roman" panose="02020603050405020304" pitchFamily="18" charset="0"/>
                          <a:cs typeface="Times New Roman" panose="02020603050405020304" pitchFamily="18" charset="0"/>
                        </a:rPr>
                        <a:t>phút</a:t>
                      </a:r>
                      <a:r>
                        <a:rPr lang="en-US" sz="2800" b="1" dirty="0">
                          <a:solidFill>
                            <a:schemeClr val="tx1"/>
                          </a:solidFill>
                          <a:effectLst/>
                          <a:latin typeface="Times New Roman" panose="02020603050405020304" pitchFamily="18" charset="0"/>
                          <a:cs typeface="Times New Roman" panose="02020603050405020304" pitchFamily="18" charset="0"/>
                        </a:rPr>
                        <a:t> )</a:t>
                      </a:r>
                    </a:p>
                    <a:p>
                      <a:pPr>
                        <a:lnSpc>
                          <a:spcPct val="105000"/>
                        </a:lnSpc>
                        <a:spcBef>
                          <a:spcPts val="600"/>
                        </a:spcBef>
                        <a:spcAft>
                          <a:spcPts val="600"/>
                        </a:spcAft>
                      </a:pPr>
                      <a:r>
                        <a:rPr lang="en-US" sz="2800" baseline="0" dirty="0">
                          <a:solidFill>
                            <a:schemeClr val="tx1"/>
                          </a:solidFill>
                          <a:effectLst/>
                          <a:latin typeface="Times New Roman" panose="02020603050405020304" pitchFamily="18" charset="0"/>
                          <a:cs typeface="Times New Roman" panose="02020603050405020304" pitchFamily="18" charset="0"/>
                        </a:rPr>
                        <a:t>         </a:t>
                      </a:r>
                      <a:r>
                        <a:rPr lang="en-US" sz="2800" b="0" dirty="0">
                          <a:solidFill>
                            <a:schemeClr val="tx1"/>
                          </a:solidFill>
                          <a:effectLst/>
                          <a:latin typeface="Times New Roman" panose="02020603050405020304" pitchFamily="18" charset="0"/>
                          <a:cs typeface="Times New Roman" panose="02020603050405020304" pitchFamily="18" charset="0"/>
                        </a:rPr>
                        <a:t>Cho </a:t>
                      </a:r>
                      <a:r>
                        <a:rPr lang="en-US" sz="2800" b="0" dirty="0" err="1">
                          <a:solidFill>
                            <a:schemeClr val="tx1"/>
                          </a:solidFill>
                          <a:effectLst/>
                          <a:latin typeface="Times New Roman" panose="02020603050405020304" pitchFamily="18" charset="0"/>
                          <a:cs typeface="Times New Roman" panose="02020603050405020304" pitchFamily="18" charset="0"/>
                        </a:rPr>
                        <a:t>biết</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vai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trò</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của</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động</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vật</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đối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với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đời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sống</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của</a:t>
                      </a:r>
                      <a:r>
                        <a:rPr lang="en-US" sz="2800" b="0" dirty="0">
                          <a:solidFill>
                            <a:schemeClr val="tx1"/>
                          </a:solidFill>
                          <a:effectLst/>
                          <a:latin typeface="Times New Roman" panose="02020603050405020304" pitchFamily="18" charset="0"/>
                          <a:cs typeface="Times New Roman" panose="02020603050405020304" pitchFamily="18" charset="0"/>
                        </a:rPr>
                        <a:t> con </a:t>
                      </a:r>
                      <a:r>
                        <a:rPr lang="en-US" sz="2800" b="0" dirty="0" err="1">
                          <a:solidFill>
                            <a:schemeClr val="tx1"/>
                          </a:solidFill>
                          <a:effectLst/>
                          <a:latin typeface="Times New Roman" panose="02020603050405020304" pitchFamily="18" charset="0"/>
                          <a:cs typeface="Times New Roman" panose="02020603050405020304" pitchFamily="18" charset="0"/>
                        </a:rPr>
                        <a:t>người</a:t>
                      </a:r>
                      <a:r>
                        <a:rPr lang="en-US" sz="2800" b="0" dirty="0">
                          <a:solidFill>
                            <a:schemeClr val="tx1"/>
                          </a:solidFill>
                          <a:effectLst/>
                          <a:latin typeface="Times New Roman" panose="02020603050405020304" pitchFamily="18" charset="0"/>
                          <a:cs typeface="Times New Roman" panose="02020603050405020304" pitchFamily="18" charset="0"/>
                        </a:rPr>
                        <a:t>?</a:t>
                      </a:r>
                    </a:p>
                  </a:txBody>
                  <a:tcPr marL="67405" marR="67405" marT="0" marB="0">
                    <a:solidFill>
                      <a:schemeClr val="accent4">
                        <a:lumMod val="40000"/>
                        <a:lumOff val="60000"/>
                      </a:schemeClr>
                    </a:solidFill>
                  </a:tcPr>
                </a:tc>
                <a:extLst>
                  <a:ext uri="{0D108BD9-81ED-4DB2-BD59-A6C34878D82A}">
                    <a16:rowId xmlns="" xmlns:a16="http://schemas.microsoft.com/office/drawing/2014/main" val="1755067045"/>
                  </a:ext>
                </a:extLst>
              </a:tr>
            </a:tbl>
          </a:graphicData>
        </a:graphic>
      </p:graphicFrame>
    </p:spTree>
    <p:extLst>
      <p:ext uri="{BB962C8B-B14F-4D97-AF65-F5344CB8AC3E}">
        <p14:creationId xmlns:p14="http://schemas.microsoft.com/office/powerpoint/2010/main" val="31407047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5" name="Content Placeholder 3" descr="tải xuống (14).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6553200" y="459377"/>
            <a:ext cx="3581400" cy="2667000"/>
          </a:xfrm>
        </p:spPr>
      </p:pic>
      <p:pic>
        <p:nvPicPr>
          <p:cNvPr id="23556" name="Picture 4" descr="tải xuống (15).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400" y="3202578"/>
            <a:ext cx="396240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tải xuống (16).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400" y="3354977"/>
            <a:ext cx="3962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6" descr="thuc_an_cung_cap_chat_dam_dong_vat_va_dam_thuc_vat_1.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76400" y="459377"/>
            <a:ext cx="4724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230758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Title 1"/>
          <p:cNvSpPr>
            <a:spLocks noGrp="1"/>
          </p:cNvSpPr>
          <p:nvPr>
            <p:ph type="title"/>
          </p:nvPr>
        </p:nvSpPr>
        <p:spPr>
          <a:xfrm>
            <a:off x="1981200" y="274638"/>
            <a:ext cx="8229600" cy="868362"/>
          </a:xfrm>
        </p:spPr>
        <p:txBody>
          <a:bodyPr/>
          <a:lstStyle/>
          <a:p>
            <a:pPr eaLnBrk="1" hangingPunct="1"/>
            <a:r>
              <a:rPr lang="en-US" altLang="en-US" sz="3600">
                <a:solidFill>
                  <a:srgbClr val="FF0000"/>
                </a:solidFill>
                <a:latin typeface="Times New Roman" panose="02020603050405020304" pitchFamily="18" charset="0"/>
                <a:cs typeface="Times New Roman" panose="02020603050405020304" pitchFamily="18" charset="0"/>
              </a:rPr>
              <a:t>Dùng làm thí nghiệm</a:t>
            </a:r>
          </a:p>
        </p:txBody>
      </p:sp>
      <p:pic>
        <p:nvPicPr>
          <p:cNvPr id="24579" name="Content Placeholder 3" descr="rung-minh-chuyen-thu-nghiem-hoa-chat-tren-dong-vat-.jp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061619" y="3540474"/>
            <a:ext cx="1828800" cy="1121664"/>
          </a:xfrm>
        </p:spPr>
      </p:pic>
      <p:pic>
        <p:nvPicPr>
          <p:cNvPr id="24580" name="Picture 4" descr="h4-146486793114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1219200"/>
            <a:ext cx="3886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descr="images (3).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1219200"/>
            <a:ext cx="4191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968681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3" name="Content Placeholder 3" descr="tải xuống (17).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905000" y="1219200"/>
            <a:ext cx="3886200" cy="2438400"/>
          </a:xfrm>
        </p:spPr>
      </p:pic>
      <p:pic>
        <p:nvPicPr>
          <p:cNvPr id="25604" name="Picture 4" descr="tải xuống (18).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1295400"/>
            <a:ext cx="4267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descr="tải xuống (19).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3886200"/>
            <a:ext cx="40386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6" descr="images (4).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5000" y="3886200"/>
            <a:ext cx="3886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94019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7" name="Content Placeholder 3" descr="images (5).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057400" y="1676400"/>
            <a:ext cx="3886200" cy="3733800"/>
          </a:xfrm>
        </p:spPr>
      </p:pic>
      <p:pic>
        <p:nvPicPr>
          <p:cNvPr id="26628" name="Picture 4" descr="images (6).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1" y="1676400"/>
            <a:ext cx="38195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588296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2434396387"/>
              </p:ext>
            </p:extLst>
          </p:nvPr>
        </p:nvGraphicFramePr>
        <p:xfrm>
          <a:off x="706085" y="773958"/>
          <a:ext cx="10489472" cy="1045218"/>
        </p:xfrm>
        <a:graphic>
          <a:graphicData uri="http://schemas.openxmlformats.org/drawingml/2006/table">
            <a:tbl>
              <a:tblPr firstRow="1" firstCol="1" bandRow="1">
                <a:tableStyleId>{5C22544A-7EE6-4342-B048-85BDC9FD1C3A}</a:tableStyleId>
              </a:tblPr>
              <a:tblGrid>
                <a:gridCol w="10489472">
                  <a:extLst>
                    <a:ext uri="{9D8B030D-6E8A-4147-A177-3AD203B41FA5}">
                      <a16:colId xmlns="" xmlns:a16="http://schemas.microsoft.com/office/drawing/2014/main" val="936225651"/>
                    </a:ext>
                  </a:extLst>
                </a:gridCol>
              </a:tblGrid>
              <a:tr h="1045218">
                <a:tc>
                  <a:txBody>
                    <a:bodyPr/>
                    <a:lstStyle/>
                    <a:p>
                      <a:pPr algn="ctr">
                        <a:lnSpc>
                          <a:spcPct val="105000"/>
                        </a:lnSpc>
                        <a:spcBef>
                          <a:spcPts val="600"/>
                        </a:spcBef>
                        <a:spcAft>
                          <a:spcPts val="600"/>
                        </a:spcAft>
                      </a:pPr>
                      <a:r>
                        <a:rPr lang="en-US" sz="2800" b="0" dirty="0">
                          <a:solidFill>
                            <a:schemeClr val="tx1"/>
                          </a:solidFill>
                          <a:effectLst/>
                          <a:latin typeface="Times New Roman" panose="02020603050405020304" pitchFamily="18" charset="0"/>
                          <a:cs typeface="Times New Roman" panose="02020603050405020304" pitchFamily="18" charset="0"/>
                        </a:rPr>
                        <a:t>Cho </a:t>
                      </a:r>
                      <a:r>
                        <a:rPr lang="en-US" sz="2800" b="0" dirty="0" err="1">
                          <a:solidFill>
                            <a:schemeClr val="tx1"/>
                          </a:solidFill>
                          <a:effectLst/>
                          <a:latin typeface="Times New Roman" panose="02020603050405020304" pitchFamily="18" charset="0"/>
                          <a:cs typeface="Times New Roman" panose="02020603050405020304" pitchFamily="18" charset="0"/>
                        </a:rPr>
                        <a:t>biết</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vai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trò</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của</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động</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vật</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đối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với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đời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sống</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của</a:t>
                      </a:r>
                      <a:r>
                        <a:rPr lang="en-US" sz="2800" b="0" dirty="0">
                          <a:solidFill>
                            <a:schemeClr val="tx1"/>
                          </a:solidFill>
                          <a:effectLst/>
                          <a:latin typeface="Times New Roman" panose="02020603050405020304" pitchFamily="18" charset="0"/>
                          <a:cs typeface="Times New Roman" panose="02020603050405020304" pitchFamily="18" charset="0"/>
                        </a:rPr>
                        <a:t> con </a:t>
                      </a:r>
                      <a:r>
                        <a:rPr lang="en-US" sz="2800" b="0" dirty="0" err="1">
                          <a:solidFill>
                            <a:schemeClr val="tx1"/>
                          </a:solidFill>
                          <a:effectLst/>
                          <a:latin typeface="Times New Roman" panose="02020603050405020304" pitchFamily="18" charset="0"/>
                          <a:cs typeface="Times New Roman" panose="02020603050405020304" pitchFamily="18" charset="0"/>
                        </a:rPr>
                        <a:t>người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và</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động</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vật</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khác</a:t>
                      </a:r>
                      <a:r>
                        <a:rPr lang="en-US" sz="2800" b="0" dirty="0">
                          <a:solidFill>
                            <a:schemeClr val="tx1"/>
                          </a:solidFill>
                          <a:effectLst/>
                          <a:latin typeface="Times New Roman" panose="02020603050405020304" pitchFamily="18" charset="0"/>
                          <a:cs typeface="Times New Roman" panose="02020603050405020304" pitchFamily="18" charset="0"/>
                        </a:rPr>
                        <a:t>?</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405" marR="67405" marT="0" marB="0">
                    <a:solidFill>
                      <a:schemeClr val="bg1"/>
                    </a:solidFill>
                  </a:tcPr>
                </a:tc>
                <a:extLst>
                  <a:ext uri="{0D108BD9-81ED-4DB2-BD59-A6C34878D82A}">
                    <a16:rowId xmlns="" xmlns:a16="http://schemas.microsoft.com/office/drawing/2014/main" val="1755067045"/>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859595865"/>
              </p:ext>
            </p:extLst>
          </p:nvPr>
        </p:nvGraphicFramePr>
        <p:xfrm>
          <a:off x="706085" y="2646218"/>
          <a:ext cx="10489472" cy="1315466"/>
        </p:xfrm>
        <a:graphic>
          <a:graphicData uri="http://schemas.openxmlformats.org/drawingml/2006/table">
            <a:tbl>
              <a:tblPr firstRow="1" firstCol="1" bandRow="1">
                <a:tableStyleId>{5C22544A-7EE6-4342-B048-85BDC9FD1C3A}</a:tableStyleId>
              </a:tblPr>
              <a:tblGrid>
                <a:gridCol w="10489472">
                  <a:extLst>
                    <a:ext uri="{9D8B030D-6E8A-4147-A177-3AD203B41FA5}">
                      <a16:colId xmlns="" xmlns:a16="http://schemas.microsoft.com/office/drawing/2014/main" val="936225651"/>
                    </a:ext>
                  </a:extLst>
                </a:gridCol>
              </a:tblGrid>
              <a:tr h="890921">
                <a:tc>
                  <a:txBody>
                    <a:bodyPr/>
                    <a:lstStyle/>
                    <a:p>
                      <a:pPr algn="ctr">
                        <a:lnSpc>
                          <a:spcPct val="105000"/>
                        </a:lnSpc>
                        <a:spcBef>
                          <a:spcPts val="600"/>
                        </a:spcBef>
                        <a:spcAft>
                          <a:spcPts val="600"/>
                        </a:spcAft>
                      </a:pPr>
                      <a:r>
                        <a:rPr lang="vi-VN" sz="2800" b="0" dirty="0" smtClean="0">
                          <a:solidFill>
                            <a:srgbClr val="FF0000"/>
                          </a:solidFill>
                          <a:effectLst/>
                          <a:latin typeface="Times New Roman" panose="02020603050405020304" pitchFamily="18" charset="0"/>
                          <a:cs typeface="Times New Roman" panose="02020603050405020304" pitchFamily="18" charset="0"/>
                        </a:rPr>
                        <a:t>* Động vật có vai trò quan trọng trong tự nhiên và thực tiễn: là thức ăn cho nhiều loài động vật, cung cấp nguồn thực phẩm giàu protein, hỗ trợ sức kéo, làm cảnh, hỗ trợ công tác an ninh,...</a:t>
                      </a:r>
                      <a:endParaRPr lang="en-US" sz="2800" b="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405" marR="67405" marT="0" marB="0">
                    <a:solidFill>
                      <a:srgbClr val="FF99FF"/>
                    </a:solidFill>
                  </a:tcPr>
                </a:tc>
                <a:extLst>
                  <a:ext uri="{0D108BD9-81ED-4DB2-BD59-A6C34878D82A}">
                    <a16:rowId xmlns="" xmlns:a16="http://schemas.microsoft.com/office/drawing/2014/main" val="1755067045"/>
                  </a:ext>
                </a:extLst>
              </a:tr>
            </a:tbl>
          </a:graphicData>
        </a:graphic>
      </p:graphicFrame>
    </p:spTree>
    <p:extLst>
      <p:ext uri="{BB962C8B-B14F-4D97-AF65-F5344CB8AC3E}">
        <p14:creationId xmlns:p14="http://schemas.microsoft.com/office/powerpoint/2010/main" val="1806550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95945"/>
            <a:ext cx="7032171" cy="487363"/>
          </a:xfrm>
        </p:spPr>
        <p:txBody>
          <a:bodyPr rtlCol="0">
            <a:normAutofit fontScale="90000"/>
          </a:bodyPr>
          <a:lstStyle/>
          <a:p>
            <a:pPr>
              <a:defRPr/>
            </a:pPr>
            <a:r>
              <a:rPr lang="en-US" sz="3200" b="1" dirty="0" err="1">
                <a:solidFill>
                  <a:srgbClr val="FF0000"/>
                </a:solidFill>
                <a:latin typeface="Times New Roman" pitchFamily="18" charset="0"/>
                <a:cs typeface="Times New Roman" pitchFamily="18" charset="0"/>
              </a:rPr>
              <a:t>Vai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trò</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của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động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vật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với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đời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sống</a:t>
            </a:r>
            <a:r>
              <a:rPr lang="en-US" sz="3200" b="1" dirty="0">
                <a:solidFill>
                  <a:srgbClr val="FF0000"/>
                </a:solidFill>
                <a:latin typeface="Times New Roman" pitchFamily="18" charset="0"/>
                <a:cs typeface="Times New Roman" pitchFamily="18" charset="0"/>
              </a:rPr>
              <a:t> con </a:t>
            </a:r>
            <a:r>
              <a:rPr lang="en-US" sz="3200" b="1" dirty="0" err="1">
                <a:solidFill>
                  <a:srgbClr val="FF0000"/>
                </a:solidFill>
                <a:latin typeface="Times New Roman" pitchFamily="18" charset="0"/>
                <a:cs typeface="Times New Roman" pitchFamily="18" charset="0"/>
              </a:rPr>
              <a:t>người</a:t>
            </a:r>
            <a:endParaRPr lang="en-US" sz="3200" b="1"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752096705"/>
              </p:ext>
            </p:extLst>
          </p:nvPr>
        </p:nvGraphicFramePr>
        <p:xfrm>
          <a:off x="940526" y="962302"/>
          <a:ext cx="9270274" cy="5696153"/>
        </p:xfrm>
        <a:graphic>
          <a:graphicData uri="http://schemas.openxmlformats.org/drawingml/2006/table">
            <a:tbl>
              <a:tblPr firstRow="1" bandRow="1">
                <a:tableStyleId>{5940675A-B579-460E-94D1-54222C63F5DA}</a:tableStyleId>
              </a:tblPr>
              <a:tblGrid>
                <a:gridCol w="674202">
                  <a:extLst>
                    <a:ext uri="{9D8B030D-6E8A-4147-A177-3AD203B41FA5}">
                      <a16:colId xmlns="" xmlns:a16="http://schemas.microsoft.com/office/drawing/2014/main" val="20000"/>
                    </a:ext>
                  </a:extLst>
                </a:gridCol>
                <a:gridCol w="5505981">
                  <a:extLst>
                    <a:ext uri="{9D8B030D-6E8A-4147-A177-3AD203B41FA5}">
                      <a16:colId xmlns="" xmlns:a16="http://schemas.microsoft.com/office/drawing/2014/main" val="20001"/>
                    </a:ext>
                  </a:extLst>
                </a:gridCol>
                <a:gridCol w="3090091">
                  <a:extLst>
                    <a:ext uri="{9D8B030D-6E8A-4147-A177-3AD203B41FA5}">
                      <a16:colId xmlns="" xmlns:a16="http://schemas.microsoft.com/office/drawing/2014/main" val="20002"/>
                    </a:ext>
                  </a:extLst>
                </a:gridCol>
              </a:tblGrid>
              <a:tr h="701087">
                <a:tc>
                  <a:txBody>
                    <a:bodyPr/>
                    <a:lstStyle/>
                    <a:p>
                      <a:r>
                        <a:rPr lang="en-US" sz="2000" b="1" dirty="0">
                          <a:latin typeface="Times New Roman" pitchFamily="18" charset="0"/>
                          <a:cs typeface="Times New Roman" pitchFamily="18" charset="0"/>
                        </a:rPr>
                        <a:t>STT</a:t>
                      </a:r>
                    </a:p>
                  </a:txBody>
                  <a:tcPr marT="45723" marB="45723"/>
                </a:tc>
                <a:tc>
                  <a:txBody>
                    <a:bodyPr/>
                    <a:lstStyle/>
                    <a:p>
                      <a:pPr algn="ctr"/>
                      <a:r>
                        <a:rPr lang="en-US" sz="2000" b="1" dirty="0" err="1">
                          <a:latin typeface="Times New Roman" pitchFamily="18" charset="0"/>
                          <a:cs typeface="Times New Roman" pitchFamily="18" charset="0"/>
                        </a:rPr>
                        <a:t>Vai</a:t>
                      </a:r>
                      <a:r>
                        <a:rPr lang="en-US" sz="2000" b="1" baseline="0" dirty="0">
                          <a:latin typeface="Times New Roman" pitchFamily="18" charset="0"/>
                          <a:cs typeface="Times New Roman" pitchFamily="18" charset="0"/>
                        </a:rPr>
                        <a:t> </a:t>
                      </a:r>
                      <a:r>
                        <a:rPr lang="en-US" sz="2000" b="1" baseline="0" dirty="0" err="1">
                          <a:latin typeface="Times New Roman" pitchFamily="18" charset="0"/>
                          <a:cs typeface="Times New Roman" pitchFamily="18" charset="0"/>
                        </a:rPr>
                        <a:t>trò</a:t>
                      </a:r>
                      <a:r>
                        <a:rPr lang="en-US" sz="2000" b="1" baseline="0" dirty="0">
                          <a:latin typeface="Times New Roman" pitchFamily="18" charset="0"/>
                          <a:cs typeface="Times New Roman" pitchFamily="18" charset="0"/>
                        </a:rPr>
                        <a:t> – </a:t>
                      </a:r>
                      <a:r>
                        <a:rPr lang="en-US" sz="2000" b="1" baseline="0" dirty="0" err="1">
                          <a:latin typeface="Times New Roman" pitchFamily="18" charset="0"/>
                          <a:cs typeface="Times New Roman" pitchFamily="18" charset="0"/>
                        </a:rPr>
                        <a:t>Có</a:t>
                      </a:r>
                      <a:r>
                        <a:rPr lang="en-US" sz="2000" b="1" baseline="0" dirty="0">
                          <a:latin typeface="Times New Roman" pitchFamily="18" charset="0"/>
                          <a:cs typeface="Times New Roman" pitchFamily="18" charset="0"/>
                        </a:rPr>
                        <a:t> </a:t>
                      </a:r>
                      <a:r>
                        <a:rPr lang="en-US" sz="2000" b="1" baseline="0" dirty="0" err="1">
                          <a:latin typeface="Times New Roman" pitchFamily="18" charset="0"/>
                          <a:cs typeface="Times New Roman" pitchFamily="18" charset="0"/>
                        </a:rPr>
                        <a:t>lợi</a:t>
                      </a:r>
                      <a:endParaRPr lang="en-US" sz="2000" b="1" dirty="0">
                        <a:latin typeface="Times New Roman" pitchFamily="18" charset="0"/>
                        <a:cs typeface="Times New Roman" pitchFamily="18" charset="0"/>
                      </a:endParaRPr>
                    </a:p>
                  </a:txBody>
                  <a:tcPr marT="45723" marB="45723"/>
                </a:tc>
                <a:tc>
                  <a:txBody>
                    <a:bodyPr/>
                    <a:lstStyle/>
                    <a:p>
                      <a:pPr algn="ctr"/>
                      <a:r>
                        <a:rPr lang="en-US" sz="2000" b="1" dirty="0" err="1">
                          <a:latin typeface="Times New Roman" pitchFamily="18" charset="0"/>
                          <a:cs typeface="Times New Roman" pitchFamily="18" charset="0"/>
                        </a:rPr>
                        <a:t>Tên</a:t>
                      </a:r>
                      <a:r>
                        <a:rPr lang="en-US" sz="2000" b="1" baseline="0" dirty="0">
                          <a:latin typeface="Times New Roman" pitchFamily="18" charset="0"/>
                          <a:cs typeface="Times New Roman" pitchFamily="18" charset="0"/>
                        </a:rPr>
                        <a:t> </a:t>
                      </a:r>
                      <a:r>
                        <a:rPr lang="en-US" sz="2000" b="1" baseline="0" dirty="0" err="1">
                          <a:latin typeface="Times New Roman" pitchFamily="18" charset="0"/>
                          <a:cs typeface="Times New Roman" pitchFamily="18" charset="0"/>
                        </a:rPr>
                        <a:t>động</a:t>
                      </a:r>
                      <a:r>
                        <a:rPr lang="en-US" sz="2000" b="1" baseline="0" dirty="0">
                          <a:latin typeface="Times New Roman" pitchFamily="18" charset="0"/>
                          <a:cs typeface="Times New Roman" pitchFamily="18" charset="0"/>
                        </a:rPr>
                        <a:t> </a:t>
                      </a:r>
                      <a:r>
                        <a:rPr lang="en-US" sz="2000" b="1" baseline="0" dirty="0" err="1">
                          <a:latin typeface="Times New Roman" pitchFamily="18" charset="0"/>
                          <a:cs typeface="Times New Roman" pitchFamily="18" charset="0"/>
                        </a:rPr>
                        <a:t>vật</a:t>
                      </a:r>
                      <a:r>
                        <a:rPr lang="en-US" sz="2000" b="1" baseline="0" dirty="0">
                          <a:latin typeface="Times New Roman" pitchFamily="18" charset="0"/>
                          <a:cs typeface="Times New Roman" pitchFamily="18" charset="0"/>
                        </a:rPr>
                        <a:t> </a:t>
                      </a:r>
                      <a:r>
                        <a:rPr lang="en-US" sz="2000" b="1" baseline="0" dirty="0" err="1">
                          <a:latin typeface="Times New Roman" pitchFamily="18" charset="0"/>
                          <a:cs typeface="Times New Roman" pitchFamily="18" charset="0"/>
                        </a:rPr>
                        <a:t>đại</a:t>
                      </a:r>
                      <a:r>
                        <a:rPr lang="en-US" sz="2000" b="1" baseline="0" dirty="0">
                          <a:latin typeface="Times New Roman" pitchFamily="18" charset="0"/>
                          <a:cs typeface="Times New Roman" pitchFamily="18" charset="0"/>
                        </a:rPr>
                        <a:t> </a:t>
                      </a:r>
                      <a:r>
                        <a:rPr lang="en-US" sz="2000" b="1" baseline="0" dirty="0" err="1">
                          <a:latin typeface="Times New Roman" pitchFamily="18" charset="0"/>
                          <a:cs typeface="Times New Roman" pitchFamily="18" charset="0"/>
                        </a:rPr>
                        <a:t>diện</a:t>
                      </a:r>
                      <a:endParaRPr lang="en-US" sz="2000" b="1" dirty="0">
                        <a:latin typeface="Times New Roman" pitchFamily="18" charset="0"/>
                        <a:cs typeface="Times New Roman" pitchFamily="18" charset="0"/>
                      </a:endParaRPr>
                    </a:p>
                  </a:txBody>
                  <a:tcPr marT="45723" marB="45723"/>
                </a:tc>
                <a:extLst>
                  <a:ext uri="{0D108BD9-81ED-4DB2-BD59-A6C34878D82A}">
                    <a16:rowId xmlns="" xmlns:a16="http://schemas.microsoft.com/office/drawing/2014/main" val="10000"/>
                  </a:ext>
                </a:extLst>
              </a:tr>
              <a:tr h="614239">
                <a:tc>
                  <a:txBody>
                    <a:bodyPr/>
                    <a:lstStyle/>
                    <a:p>
                      <a:r>
                        <a:rPr lang="en-US" sz="2000" dirty="0">
                          <a:latin typeface="Times New Roman" pitchFamily="18" charset="0"/>
                          <a:cs typeface="Times New Roman" pitchFamily="18" charset="0"/>
                        </a:rPr>
                        <a:t>1</a:t>
                      </a:r>
                    </a:p>
                  </a:txBody>
                  <a:tcPr marT="45723" marB="45723"/>
                </a:tc>
                <a:tc>
                  <a:txBody>
                    <a:bodyPr/>
                    <a:lstStyle/>
                    <a:p>
                      <a:r>
                        <a:rPr lang="en-US" sz="2000" dirty="0" err="1">
                          <a:latin typeface="Times New Roman" pitchFamily="18" charset="0"/>
                          <a:cs typeface="Times New Roman" pitchFamily="18" charset="0"/>
                        </a:rPr>
                        <a:t>Động</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vật</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cung</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cấp</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nguyên</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liệu</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cho</a:t>
                      </a:r>
                      <a:r>
                        <a:rPr lang="en-US" sz="2000" baseline="0" dirty="0">
                          <a:latin typeface="Times New Roman" pitchFamily="18" charset="0"/>
                          <a:cs typeface="Times New Roman" pitchFamily="18" charset="0"/>
                        </a:rPr>
                        <a:t> con </a:t>
                      </a:r>
                      <a:r>
                        <a:rPr lang="en-US" sz="2000" baseline="0" dirty="0" err="1">
                          <a:latin typeface="Times New Roman" pitchFamily="18" charset="0"/>
                          <a:cs typeface="Times New Roman" pitchFamily="18" charset="0"/>
                        </a:rPr>
                        <a:t>người</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extLst>
                  <a:ext uri="{0D108BD9-81ED-4DB2-BD59-A6C34878D82A}">
                    <a16:rowId xmlns="" xmlns:a16="http://schemas.microsoft.com/office/drawing/2014/main" val="10001"/>
                  </a:ext>
                </a:extLst>
              </a:tr>
              <a:tr h="398257">
                <a:tc>
                  <a:txBody>
                    <a:bodyPr/>
                    <a:lstStyle/>
                    <a:p>
                      <a:endParaRPr lang="en-US" sz="2000">
                        <a:latin typeface="Times New Roman" pitchFamily="18" charset="0"/>
                        <a:cs typeface="Times New Roman" pitchFamily="18" charset="0"/>
                      </a:endParaRPr>
                    </a:p>
                  </a:txBody>
                  <a:tcPr marT="45723" marB="45723"/>
                </a:tc>
                <a:tc>
                  <a:txBody>
                    <a:bodyPr/>
                    <a:lstStyle/>
                    <a:p>
                      <a:r>
                        <a:rPr lang="en-US" sz="2000" dirty="0">
                          <a:latin typeface="Times New Roman" pitchFamily="18" charset="0"/>
                          <a:cs typeface="Times New Roman" pitchFamily="18" charset="0"/>
                        </a:rPr>
                        <a:t>-</a:t>
                      </a:r>
                      <a:r>
                        <a:rPr lang="en-US" sz="2000" dirty="0" err="1">
                          <a:latin typeface="Times New Roman" pitchFamily="18" charset="0"/>
                          <a:cs typeface="Times New Roman" pitchFamily="18" charset="0"/>
                        </a:rPr>
                        <a:t>Thực</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phẩm</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extLst>
                  <a:ext uri="{0D108BD9-81ED-4DB2-BD59-A6C34878D82A}">
                    <a16:rowId xmlns="" xmlns:a16="http://schemas.microsoft.com/office/drawing/2014/main" val="10002"/>
                  </a:ext>
                </a:extLst>
              </a:tr>
              <a:tr h="398257">
                <a:tc>
                  <a:txBody>
                    <a:bodyPr/>
                    <a:lstStyle/>
                    <a:p>
                      <a:endParaRPr lang="en-US" sz="2000">
                        <a:latin typeface="Times New Roman" pitchFamily="18" charset="0"/>
                        <a:cs typeface="Times New Roman" pitchFamily="18" charset="0"/>
                      </a:endParaRPr>
                    </a:p>
                  </a:txBody>
                  <a:tcPr marT="45723" marB="45723"/>
                </a:tc>
                <a:tc>
                  <a:txBody>
                    <a:bodyPr/>
                    <a:lstStyle/>
                    <a:p>
                      <a:r>
                        <a:rPr lang="en-US" sz="2000" dirty="0">
                          <a:latin typeface="Times New Roman" pitchFamily="18" charset="0"/>
                          <a:cs typeface="Times New Roman" pitchFamily="18" charset="0"/>
                        </a:rPr>
                        <a:t>-</a:t>
                      </a:r>
                      <a:r>
                        <a:rPr lang="en-US" sz="2000" dirty="0" err="1">
                          <a:latin typeface="Times New Roman" pitchFamily="18" charset="0"/>
                          <a:cs typeface="Times New Roman" pitchFamily="18" charset="0"/>
                        </a:rPr>
                        <a:t>Lông</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extLst>
                  <a:ext uri="{0D108BD9-81ED-4DB2-BD59-A6C34878D82A}">
                    <a16:rowId xmlns="" xmlns:a16="http://schemas.microsoft.com/office/drawing/2014/main" val="10003"/>
                  </a:ext>
                </a:extLst>
              </a:tr>
              <a:tr h="398257">
                <a:tc>
                  <a:txBody>
                    <a:bodyPr/>
                    <a:lstStyle/>
                    <a:p>
                      <a:endParaRPr lang="en-US" sz="2000">
                        <a:latin typeface="Times New Roman" pitchFamily="18" charset="0"/>
                        <a:cs typeface="Times New Roman" pitchFamily="18" charset="0"/>
                      </a:endParaRPr>
                    </a:p>
                  </a:txBody>
                  <a:tcPr marT="45723" marB="45723"/>
                </a:tc>
                <a:tc>
                  <a:txBody>
                    <a:bodyPr/>
                    <a:lstStyle/>
                    <a:p>
                      <a:r>
                        <a:rPr lang="en-US" sz="2000" dirty="0">
                          <a:latin typeface="Times New Roman" pitchFamily="18" charset="0"/>
                          <a:cs typeface="Times New Roman" pitchFamily="18" charset="0"/>
                        </a:rPr>
                        <a:t>-</a:t>
                      </a:r>
                      <a:r>
                        <a:rPr lang="en-US" sz="2000" dirty="0" err="1">
                          <a:latin typeface="Times New Roman" pitchFamily="18" charset="0"/>
                          <a:cs typeface="Times New Roman" pitchFamily="18" charset="0"/>
                        </a:rPr>
                        <a:t>Da</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extLst>
                  <a:ext uri="{0D108BD9-81ED-4DB2-BD59-A6C34878D82A}">
                    <a16:rowId xmlns="" xmlns:a16="http://schemas.microsoft.com/office/drawing/2014/main" val="10004"/>
                  </a:ext>
                </a:extLst>
              </a:tr>
              <a:tr h="398257">
                <a:tc>
                  <a:txBody>
                    <a:bodyPr/>
                    <a:lstStyle/>
                    <a:p>
                      <a:r>
                        <a:rPr lang="en-US" sz="2000" dirty="0">
                          <a:latin typeface="Times New Roman" pitchFamily="18" charset="0"/>
                          <a:cs typeface="Times New Roman" pitchFamily="18" charset="0"/>
                        </a:rPr>
                        <a:t>2</a:t>
                      </a:r>
                    </a:p>
                  </a:txBody>
                  <a:tcPr marT="45723" marB="45723"/>
                </a:tc>
                <a:tc>
                  <a:txBody>
                    <a:bodyPr/>
                    <a:lstStyle/>
                    <a:p>
                      <a:r>
                        <a:rPr lang="en-US" sz="2000" dirty="0" err="1">
                          <a:latin typeface="Times New Roman" pitchFamily="18" charset="0"/>
                          <a:cs typeface="Times New Roman" pitchFamily="18" charset="0"/>
                        </a:rPr>
                        <a:t>Động</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vật</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dùng</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làm</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thí</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nghiệm</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cho</a:t>
                      </a:r>
                      <a:r>
                        <a:rPr lang="en-US" sz="2000" baseline="0" dirty="0">
                          <a:latin typeface="Times New Roman" pitchFamily="18" charset="0"/>
                          <a:cs typeface="Times New Roman" pitchFamily="18" charset="0"/>
                        </a:rPr>
                        <a:t>:</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extLst>
                  <a:ext uri="{0D108BD9-81ED-4DB2-BD59-A6C34878D82A}">
                    <a16:rowId xmlns="" xmlns:a16="http://schemas.microsoft.com/office/drawing/2014/main" val="10005"/>
                  </a:ext>
                </a:extLst>
              </a:tr>
              <a:tr h="398257">
                <a:tc>
                  <a:txBody>
                    <a:bodyPr/>
                    <a:lstStyle/>
                    <a:p>
                      <a:endParaRPr lang="en-US" sz="2000">
                        <a:latin typeface="Times New Roman" pitchFamily="18" charset="0"/>
                        <a:cs typeface="Times New Roman" pitchFamily="18" charset="0"/>
                      </a:endParaRPr>
                    </a:p>
                  </a:txBody>
                  <a:tcPr marT="45723" marB="45723"/>
                </a:tc>
                <a:tc>
                  <a:txBody>
                    <a:bodyPr/>
                    <a:lstStyle/>
                    <a:p>
                      <a:r>
                        <a:rPr lang="en-US" sz="2000" dirty="0">
                          <a:latin typeface="Times New Roman" pitchFamily="18" charset="0"/>
                          <a:cs typeface="Times New Roman" pitchFamily="18" charset="0"/>
                        </a:rPr>
                        <a:t>-</a:t>
                      </a:r>
                      <a:r>
                        <a:rPr lang="en-US" sz="2000" dirty="0" err="1">
                          <a:latin typeface="Times New Roman" pitchFamily="18" charset="0"/>
                          <a:cs typeface="Times New Roman" pitchFamily="18" charset="0"/>
                        </a:rPr>
                        <a:t>Học</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tập</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nghiên</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cứu</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khoa</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học</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extLst>
                  <a:ext uri="{0D108BD9-81ED-4DB2-BD59-A6C34878D82A}">
                    <a16:rowId xmlns="" xmlns:a16="http://schemas.microsoft.com/office/drawing/2014/main" val="10006"/>
                  </a:ext>
                </a:extLst>
              </a:tr>
              <a:tr h="398257">
                <a:tc>
                  <a:txBody>
                    <a:bodyPr/>
                    <a:lstStyle/>
                    <a:p>
                      <a:endParaRPr lang="en-US" sz="2000">
                        <a:latin typeface="Times New Roman" pitchFamily="18" charset="0"/>
                        <a:cs typeface="Times New Roman" pitchFamily="18" charset="0"/>
                      </a:endParaRPr>
                    </a:p>
                  </a:txBody>
                  <a:tcPr marT="45723" marB="45723"/>
                </a:tc>
                <a:tc>
                  <a:txBody>
                    <a:bodyPr/>
                    <a:lstStyle/>
                    <a:p>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Thử</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nghiệm</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thuốc</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extLst>
                  <a:ext uri="{0D108BD9-81ED-4DB2-BD59-A6C34878D82A}">
                    <a16:rowId xmlns="" xmlns:a16="http://schemas.microsoft.com/office/drawing/2014/main" val="10007"/>
                  </a:ext>
                </a:extLst>
              </a:tr>
              <a:tr h="398257">
                <a:tc>
                  <a:txBody>
                    <a:bodyPr/>
                    <a:lstStyle/>
                    <a:p>
                      <a:r>
                        <a:rPr lang="en-US" sz="2000" dirty="0">
                          <a:latin typeface="Times New Roman" pitchFamily="18" charset="0"/>
                          <a:cs typeface="Times New Roman" pitchFamily="18" charset="0"/>
                        </a:rPr>
                        <a:t>3</a:t>
                      </a:r>
                    </a:p>
                  </a:txBody>
                  <a:tcPr marT="45723" marB="45723"/>
                </a:tc>
                <a:tc>
                  <a:txBody>
                    <a:bodyPr/>
                    <a:lstStyle/>
                    <a:p>
                      <a:r>
                        <a:rPr lang="en-US" sz="2000" dirty="0" err="1">
                          <a:latin typeface="Times New Roman" pitchFamily="18" charset="0"/>
                          <a:cs typeface="Times New Roman" pitchFamily="18" charset="0"/>
                        </a:rPr>
                        <a:t>Động</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vật</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hỗ</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trợ</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cho</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người</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trong</a:t>
                      </a:r>
                      <a:r>
                        <a:rPr lang="en-US" sz="2000" baseline="0" dirty="0">
                          <a:latin typeface="Times New Roman" pitchFamily="18" charset="0"/>
                          <a:cs typeface="Times New Roman" pitchFamily="18" charset="0"/>
                        </a:rPr>
                        <a:t>:</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extLst>
                  <a:ext uri="{0D108BD9-81ED-4DB2-BD59-A6C34878D82A}">
                    <a16:rowId xmlns="" xmlns:a16="http://schemas.microsoft.com/office/drawing/2014/main" val="10008"/>
                  </a:ext>
                </a:extLst>
              </a:tr>
              <a:tr h="398257">
                <a:tc>
                  <a:txBody>
                    <a:bodyPr/>
                    <a:lstStyle/>
                    <a:p>
                      <a:endParaRPr lang="en-US" sz="2000">
                        <a:latin typeface="Times New Roman" pitchFamily="18" charset="0"/>
                        <a:cs typeface="Times New Roman" pitchFamily="18" charset="0"/>
                      </a:endParaRPr>
                    </a:p>
                  </a:txBody>
                  <a:tcPr marT="45723" marB="45723"/>
                </a:tc>
                <a:tc>
                  <a:txBody>
                    <a:bodyPr/>
                    <a:lstStyle/>
                    <a:p>
                      <a:r>
                        <a:rPr lang="en-US" sz="2000" dirty="0">
                          <a:latin typeface="Times New Roman" pitchFamily="18" charset="0"/>
                          <a:cs typeface="Times New Roman" pitchFamily="18" charset="0"/>
                        </a:rPr>
                        <a:t>-Lao </a:t>
                      </a:r>
                      <a:r>
                        <a:rPr lang="en-US" sz="2000" dirty="0" err="1">
                          <a:latin typeface="Times New Roman" pitchFamily="18" charset="0"/>
                          <a:cs typeface="Times New Roman" pitchFamily="18" charset="0"/>
                        </a:rPr>
                        <a:t>động</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extLst>
                  <a:ext uri="{0D108BD9-81ED-4DB2-BD59-A6C34878D82A}">
                    <a16:rowId xmlns="" xmlns:a16="http://schemas.microsoft.com/office/drawing/2014/main" val="10009"/>
                  </a:ext>
                </a:extLst>
              </a:tr>
              <a:tr h="398257">
                <a:tc>
                  <a:txBody>
                    <a:bodyPr/>
                    <a:lstStyle/>
                    <a:p>
                      <a:endParaRPr lang="en-US" sz="2000">
                        <a:latin typeface="Times New Roman" pitchFamily="18" charset="0"/>
                        <a:cs typeface="Times New Roman" pitchFamily="18" charset="0"/>
                      </a:endParaRPr>
                    </a:p>
                  </a:txBody>
                  <a:tcPr marT="45723" marB="45723"/>
                </a:tc>
                <a:tc>
                  <a:txBody>
                    <a:bodyPr/>
                    <a:lstStyle/>
                    <a:p>
                      <a:r>
                        <a:rPr lang="en-US" sz="2000" dirty="0">
                          <a:latin typeface="Times New Roman" pitchFamily="18" charset="0"/>
                          <a:cs typeface="Times New Roman" pitchFamily="18" charset="0"/>
                        </a:rPr>
                        <a:t>-</a:t>
                      </a:r>
                      <a:r>
                        <a:rPr lang="en-US" sz="2000" dirty="0" err="1">
                          <a:latin typeface="Times New Roman" pitchFamily="18" charset="0"/>
                          <a:cs typeface="Times New Roman" pitchFamily="18" charset="0"/>
                        </a:rPr>
                        <a:t>Giải</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trí</a:t>
                      </a:r>
                      <a:r>
                        <a:rPr lang="en-US" sz="2000" baseline="0" dirty="0">
                          <a:latin typeface="Times New Roman" pitchFamily="18" charset="0"/>
                          <a:cs typeface="Times New Roman" pitchFamily="18" charset="0"/>
                        </a:rPr>
                        <a:t> </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extLst>
                  <a:ext uri="{0D108BD9-81ED-4DB2-BD59-A6C34878D82A}">
                    <a16:rowId xmlns="" xmlns:a16="http://schemas.microsoft.com/office/drawing/2014/main" val="10010"/>
                  </a:ext>
                </a:extLst>
              </a:tr>
              <a:tr h="398257">
                <a:tc>
                  <a:txBody>
                    <a:bodyPr/>
                    <a:lstStyle/>
                    <a:p>
                      <a:endParaRPr lang="en-US" sz="2000">
                        <a:latin typeface="Times New Roman" pitchFamily="18" charset="0"/>
                        <a:cs typeface="Times New Roman" pitchFamily="18" charset="0"/>
                      </a:endParaRPr>
                    </a:p>
                  </a:txBody>
                  <a:tcPr marT="45723" marB="45723"/>
                </a:tc>
                <a:tc>
                  <a:txBody>
                    <a:bodyPr/>
                    <a:lstStyle/>
                    <a:p>
                      <a:r>
                        <a:rPr lang="en-US" sz="2000" dirty="0">
                          <a:latin typeface="Times New Roman" pitchFamily="18" charset="0"/>
                          <a:cs typeface="Times New Roman" pitchFamily="18" charset="0"/>
                        </a:rPr>
                        <a:t>-</a:t>
                      </a:r>
                      <a:r>
                        <a:rPr lang="en-US" sz="2000" dirty="0" err="1">
                          <a:latin typeface="Times New Roman" pitchFamily="18" charset="0"/>
                          <a:cs typeface="Times New Roman" pitchFamily="18" charset="0"/>
                        </a:rPr>
                        <a:t>Thể</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thao</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extLst>
                  <a:ext uri="{0D108BD9-81ED-4DB2-BD59-A6C34878D82A}">
                    <a16:rowId xmlns="" xmlns:a16="http://schemas.microsoft.com/office/drawing/2014/main" val="10011"/>
                  </a:ext>
                </a:extLst>
              </a:tr>
              <a:tr h="398257">
                <a:tc>
                  <a:txBody>
                    <a:bodyPr/>
                    <a:lstStyle/>
                    <a:p>
                      <a:endParaRPr lang="en-US" sz="2000">
                        <a:latin typeface="Times New Roman" pitchFamily="18" charset="0"/>
                        <a:cs typeface="Times New Roman" pitchFamily="18" charset="0"/>
                      </a:endParaRPr>
                    </a:p>
                  </a:txBody>
                  <a:tcPr marT="45723" marB="45723"/>
                </a:tc>
                <a:tc>
                  <a:txBody>
                    <a:bodyPr/>
                    <a:lstStyle/>
                    <a:p>
                      <a:r>
                        <a:rPr lang="en-US" sz="2000" dirty="0">
                          <a:latin typeface="Times New Roman" pitchFamily="18" charset="0"/>
                          <a:cs typeface="Times New Roman" pitchFamily="18" charset="0"/>
                        </a:rPr>
                        <a:t>-</a:t>
                      </a:r>
                      <a:r>
                        <a:rPr lang="en-US" sz="2000" dirty="0" err="1">
                          <a:latin typeface="Times New Roman" pitchFamily="18" charset="0"/>
                          <a:cs typeface="Times New Roman" pitchFamily="18" charset="0"/>
                        </a:rPr>
                        <a:t>Bảo</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vệ</a:t>
                      </a:r>
                      <a:r>
                        <a:rPr lang="en-US" sz="2000" baseline="0" dirty="0">
                          <a:latin typeface="Times New Roman" pitchFamily="18" charset="0"/>
                          <a:cs typeface="Times New Roman" pitchFamily="18" charset="0"/>
                        </a:rPr>
                        <a:t> an </a:t>
                      </a:r>
                      <a:r>
                        <a:rPr lang="en-US" sz="2000" baseline="0" dirty="0" err="1">
                          <a:latin typeface="Times New Roman" pitchFamily="18" charset="0"/>
                          <a:cs typeface="Times New Roman" pitchFamily="18" charset="0"/>
                        </a:rPr>
                        <a:t>ninh</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extLst>
                  <a:ext uri="{0D108BD9-81ED-4DB2-BD59-A6C34878D82A}">
                    <a16:rowId xmlns="" xmlns:a16="http://schemas.microsoft.com/office/drawing/2014/main" val="10012"/>
                  </a:ext>
                </a:extLst>
              </a:tr>
            </a:tbl>
          </a:graphicData>
        </a:graphic>
      </p:graphicFrame>
      <p:sp>
        <p:nvSpPr>
          <p:cNvPr id="7" name="TextBox 6"/>
          <p:cNvSpPr txBox="1">
            <a:spLocks noChangeArrowheads="1"/>
          </p:cNvSpPr>
          <p:nvPr/>
        </p:nvSpPr>
        <p:spPr bwMode="auto">
          <a:xfrm>
            <a:off x="8242300" y="2702927"/>
            <a:ext cx="6175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b="1">
                <a:solidFill>
                  <a:srgbClr val="7030A0"/>
                </a:solidFill>
                <a:latin typeface="Times New Roman" panose="02020603050405020304" pitchFamily="18" charset="0"/>
                <a:cs typeface="Times New Roman" panose="02020603050405020304" pitchFamily="18" charset="0"/>
              </a:rPr>
              <a:t>Cừu</a:t>
            </a:r>
          </a:p>
        </p:txBody>
      </p:sp>
      <p:sp>
        <p:nvSpPr>
          <p:cNvPr id="8" name="TextBox 7"/>
          <p:cNvSpPr txBox="1">
            <a:spLocks noChangeArrowheads="1"/>
          </p:cNvSpPr>
          <p:nvPr/>
        </p:nvSpPr>
        <p:spPr bwMode="auto">
          <a:xfrm>
            <a:off x="7916864" y="2333041"/>
            <a:ext cx="1608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b="1" dirty="0" err="1">
                <a:solidFill>
                  <a:srgbClr val="7030A0"/>
                </a:solidFill>
                <a:latin typeface="Times New Roman" panose="02020603050405020304" pitchFamily="18" charset="0"/>
                <a:cs typeface="Times New Roman" panose="02020603050405020304" pitchFamily="18" charset="0"/>
              </a:rPr>
              <a:t>Bò</a:t>
            </a:r>
            <a:r>
              <a:rPr lang="en-US" altLang="en-US" b="1" dirty="0">
                <a:solidFill>
                  <a:srgbClr val="7030A0"/>
                </a:solidFill>
                <a:latin typeface="Times New Roman" panose="02020603050405020304" pitchFamily="18" charset="0"/>
                <a:cs typeface="Times New Roman" panose="02020603050405020304" pitchFamily="18" charset="0"/>
              </a:rPr>
              <a:t>, </a:t>
            </a:r>
            <a:r>
              <a:rPr lang="en-US" altLang="en-US" b="1" dirty="0" err="1">
                <a:solidFill>
                  <a:srgbClr val="7030A0"/>
                </a:solidFill>
                <a:latin typeface="Times New Roman" panose="02020603050405020304" pitchFamily="18" charset="0"/>
                <a:cs typeface="Times New Roman" panose="02020603050405020304" pitchFamily="18" charset="0"/>
              </a:rPr>
              <a:t>gà</a:t>
            </a:r>
            <a:r>
              <a:rPr lang="en-US" altLang="en-US" b="1" dirty="0">
                <a:solidFill>
                  <a:srgbClr val="7030A0"/>
                </a:solidFill>
                <a:latin typeface="Times New Roman" panose="02020603050405020304" pitchFamily="18" charset="0"/>
                <a:cs typeface="Times New Roman" panose="02020603050405020304" pitchFamily="18" charset="0"/>
              </a:rPr>
              <a:t>, </a:t>
            </a:r>
            <a:r>
              <a:rPr lang="en-US" altLang="en-US" b="1" dirty="0" err="1">
                <a:solidFill>
                  <a:srgbClr val="7030A0"/>
                </a:solidFill>
                <a:latin typeface="Times New Roman" panose="02020603050405020304" pitchFamily="18" charset="0"/>
                <a:cs typeface="Times New Roman" panose="02020603050405020304" pitchFamily="18" charset="0"/>
              </a:rPr>
              <a:t>lợn</a:t>
            </a:r>
            <a:r>
              <a:rPr lang="en-US" altLang="en-US" b="1" dirty="0">
                <a:solidFill>
                  <a:srgbClr val="7030A0"/>
                </a:solidFill>
                <a:latin typeface="Times New Roman" panose="02020603050405020304" pitchFamily="18" charset="0"/>
                <a:cs typeface="Times New Roman" panose="02020603050405020304" pitchFamily="18" charset="0"/>
              </a:rPr>
              <a:t>, </a:t>
            </a:r>
            <a:r>
              <a:rPr lang="en-US" altLang="en-US" b="1" dirty="0" err="1">
                <a:solidFill>
                  <a:srgbClr val="7030A0"/>
                </a:solidFill>
                <a:latin typeface="Times New Roman" panose="02020603050405020304" pitchFamily="18" charset="0"/>
                <a:cs typeface="Times New Roman" panose="02020603050405020304" pitchFamily="18" charset="0"/>
              </a:rPr>
              <a:t>vịt</a:t>
            </a:r>
            <a:endParaRPr lang="en-US" altLang="en-US" b="1" dirty="0">
              <a:solidFill>
                <a:srgbClr val="7030A0"/>
              </a:solidFill>
              <a:latin typeface="Times New Roman" panose="02020603050405020304" pitchFamily="18" charset="0"/>
              <a:cs typeface="Times New Roman" panose="02020603050405020304" pitchFamily="18" charset="0"/>
            </a:endParaRPr>
          </a:p>
        </p:txBody>
      </p:sp>
      <p:sp>
        <p:nvSpPr>
          <p:cNvPr id="9" name="TextBox 8"/>
          <p:cNvSpPr txBox="1">
            <a:spLocks noChangeArrowheads="1"/>
          </p:cNvSpPr>
          <p:nvPr/>
        </p:nvSpPr>
        <p:spPr bwMode="auto">
          <a:xfrm>
            <a:off x="8007351" y="3056941"/>
            <a:ext cx="13446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b="1">
                <a:solidFill>
                  <a:srgbClr val="7030A0"/>
                </a:solidFill>
                <a:latin typeface="Times New Roman" panose="02020603050405020304" pitchFamily="18" charset="0"/>
                <a:cs typeface="Times New Roman" panose="02020603050405020304" pitchFamily="18" charset="0"/>
              </a:rPr>
              <a:t>Voi, báo, hổ</a:t>
            </a:r>
          </a:p>
        </p:txBody>
      </p:sp>
      <p:sp>
        <p:nvSpPr>
          <p:cNvPr id="10" name="TextBox 9"/>
          <p:cNvSpPr txBox="1">
            <a:spLocks noChangeArrowheads="1"/>
          </p:cNvSpPr>
          <p:nvPr/>
        </p:nvSpPr>
        <p:spPr bwMode="auto">
          <a:xfrm>
            <a:off x="7641956" y="3849102"/>
            <a:ext cx="23711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b="1" dirty="0" err="1">
                <a:solidFill>
                  <a:srgbClr val="7030A0"/>
                </a:solidFill>
                <a:latin typeface="Times New Roman" panose="02020603050405020304" pitchFamily="18" charset="0"/>
                <a:cs typeface="Times New Roman" panose="02020603050405020304" pitchFamily="18" charset="0"/>
              </a:rPr>
              <a:t>Ếch</a:t>
            </a:r>
            <a:r>
              <a:rPr lang="en-US" altLang="en-US" b="1" dirty="0">
                <a:solidFill>
                  <a:srgbClr val="7030A0"/>
                </a:solidFill>
                <a:latin typeface="Times New Roman" panose="02020603050405020304" pitchFamily="18" charset="0"/>
                <a:cs typeface="Times New Roman" panose="02020603050405020304" pitchFamily="18" charset="0"/>
              </a:rPr>
              <a:t>, </a:t>
            </a:r>
            <a:r>
              <a:rPr lang="en-US" altLang="en-US" b="1" dirty="0" err="1">
                <a:solidFill>
                  <a:srgbClr val="7030A0"/>
                </a:solidFill>
                <a:latin typeface="Times New Roman" panose="02020603050405020304" pitchFamily="18" charset="0"/>
                <a:cs typeface="Times New Roman" panose="02020603050405020304" pitchFamily="18" charset="0"/>
              </a:rPr>
              <a:t>chim</a:t>
            </a:r>
            <a:r>
              <a:rPr lang="en-US" altLang="en-US" b="1" dirty="0">
                <a:solidFill>
                  <a:srgbClr val="7030A0"/>
                </a:solidFill>
                <a:latin typeface="Times New Roman" panose="02020603050405020304" pitchFamily="18" charset="0"/>
                <a:cs typeface="Times New Roman" panose="02020603050405020304" pitchFamily="18" charset="0"/>
              </a:rPr>
              <a:t>, </a:t>
            </a:r>
            <a:r>
              <a:rPr lang="en-US" altLang="en-US" b="1" dirty="0" err="1">
                <a:solidFill>
                  <a:srgbClr val="7030A0"/>
                </a:solidFill>
                <a:latin typeface="Times New Roman" panose="02020603050405020304" pitchFamily="18" charset="0"/>
                <a:cs typeface="Times New Roman" panose="02020603050405020304" pitchFamily="18" charset="0"/>
              </a:rPr>
              <a:t>chuột</a:t>
            </a:r>
            <a:r>
              <a:rPr lang="en-US" altLang="en-US" b="1" dirty="0">
                <a:solidFill>
                  <a:srgbClr val="7030A0"/>
                </a:solidFill>
                <a:latin typeface="Times New Roman" panose="02020603050405020304" pitchFamily="18" charset="0"/>
                <a:cs typeface="Times New Roman" panose="02020603050405020304" pitchFamily="18" charset="0"/>
              </a:rPr>
              <a:t> </a:t>
            </a:r>
            <a:r>
              <a:rPr lang="en-US" altLang="en-US" b="1" dirty="0" err="1">
                <a:solidFill>
                  <a:srgbClr val="7030A0"/>
                </a:solidFill>
                <a:latin typeface="Times New Roman" panose="02020603050405020304" pitchFamily="18" charset="0"/>
                <a:cs typeface="Times New Roman" panose="02020603050405020304" pitchFamily="18" charset="0"/>
              </a:rPr>
              <a:t>bạch</a:t>
            </a:r>
            <a:endParaRPr lang="en-US" altLang="en-US" b="1" dirty="0">
              <a:solidFill>
                <a:srgbClr val="7030A0"/>
              </a:solidFill>
              <a:latin typeface="Times New Roman" panose="02020603050405020304" pitchFamily="18" charset="0"/>
              <a:cs typeface="Times New Roman" panose="02020603050405020304" pitchFamily="18" charset="0"/>
            </a:endParaRPr>
          </a:p>
        </p:txBody>
      </p:sp>
      <p:sp>
        <p:nvSpPr>
          <p:cNvPr id="11" name="TextBox 10"/>
          <p:cNvSpPr txBox="1">
            <a:spLocks noChangeArrowheads="1"/>
          </p:cNvSpPr>
          <p:nvPr/>
        </p:nvSpPr>
        <p:spPr bwMode="auto">
          <a:xfrm>
            <a:off x="7845426" y="4352341"/>
            <a:ext cx="1755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b="1" dirty="0" err="1">
                <a:solidFill>
                  <a:srgbClr val="7030A0"/>
                </a:solidFill>
                <a:latin typeface="Times New Roman" panose="02020603050405020304" pitchFamily="18" charset="0"/>
                <a:cs typeface="Times New Roman" panose="02020603050405020304" pitchFamily="18" charset="0"/>
              </a:rPr>
              <a:t>Khỉ</a:t>
            </a:r>
            <a:r>
              <a:rPr lang="en-US" altLang="en-US" b="1" dirty="0">
                <a:solidFill>
                  <a:srgbClr val="7030A0"/>
                </a:solidFill>
                <a:latin typeface="Times New Roman" panose="02020603050405020304" pitchFamily="18" charset="0"/>
                <a:cs typeface="Times New Roman" panose="02020603050405020304" pitchFamily="18" charset="0"/>
              </a:rPr>
              <a:t>, </a:t>
            </a:r>
            <a:r>
              <a:rPr lang="en-US" altLang="en-US" b="1" dirty="0" err="1">
                <a:solidFill>
                  <a:srgbClr val="7030A0"/>
                </a:solidFill>
                <a:latin typeface="Times New Roman" panose="02020603050405020304" pitchFamily="18" charset="0"/>
                <a:cs typeface="Times New Roman" panose="02020603050405020304" pitchFamily="18" charset="0"/>
              </a:rPr>
              <a:t>chuột</a:t>
            </a:r>
            <a:r>
              <a:rPr lang="en-US" altLang="en-US" b="1" dirty="0">
                <a:solidFill>
                  <a:srgbClr val="7030A0"/>
                </a:solidFill>
                <a:latin typeface="Times New Roman" panose="02020603050405020304" pitchFamily="18" charset="0"/>
                <a:cs typeface="Times New Roman" panose="02020603050405020304" pitchFamily="18" charset="0"/>
              </a:rPr>
              <a:t> </a:t>
            </a:r>
            <a:r>
              <a:rPr lang="en-US" altLang="en-US" b="1" dirty="0" err="1">
                <a:solidFill>
                  <a:srgbClr val="7030A0"/>
                </a:solidFill>
                <a:latin typeface="Times New Roman" panose="02020603050405020304" pitchFamily="18" charset="0"/>
                <a:cs typeface="Times New Roman" panose="02020603050405020304" pitchFamily="18" charset="0"/>
              </a:rPr>
              <a:t>bạch</a:t>
            </a:r>
            <a:endParaRPr lang="en-US" altLang="en-US" b="1" dirty="0">
              <a:solidFill>
                <a:srgbClr val="7030A0"/>
              </a:solidFill>
              <a:latin typeface="Times New Roman" panose="02020603050405020304" pitchFamily="18" charset="0"/>
              <a:cs typeface="Times New Roman" panose="02020603050405020304" pitchFamily="18" charset="0"/>
            </a:endParaRPr>
          </a:p>
        </p:txBody>
      </p:sp>
      <p:sp>
        <p:nvSpPr>
          <p:cNvPr id="12" name="TextBox 11"/>
          <p:cNvSpPr txBox="1">
            <a:spLocks noChangeArrowheads="1"/>
          </p:cNvSpPr>
          <p:nvPr/>
        </p:nvSpPr>
        <p:spPr bwMode="auto">
          <a:xfrm>
            <a:off x="8034338" y="5052427"/>
            <a:ext cx="163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b="1">
                <a:solidFill>
                  <a:srgbClr val="7030A0"/>
                </a:solidFill>
                <a:latin typeface="Times New Roman" panose="02020603050405020304" pitchFamily="18" charset="0"/>
                <a:cs typeface="Times New Roman" panose="02020603050405020304" pitchFamily="18" charset="0"/>
              </a:rPr>
              <a:t>Trâu, bò, ngựa</a:t>
            </a:r>
          </a:p>
        </p:txBody>
      </p:sp>
      <p:sp>
        <p:nvSpPr>
          <p:cNvPr id="13" name="TextBox 12"/>
          <p:cNvSpPr txBox="1">
            <a:spLocks noChangeArrowheads="1"/>
          </p:cNvSpPr>
          <p:nvPr/>
        </p:nvSpPr>
        <p:spPr bwMode="auto">
          <a:xfrm>
            <a:off x="7994651" y="5420727"/>
            <a:ext cx="1717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b="1">
                <a:solidFill>
                  <a:srgbClr val="7030A0"/>
                </a:solidFill>
                <a:latin typeface="Times New Roman" panose="02020603050405020304" pitchFamily="18" charset="0"/>
                <a:cs typeface="Times New Roman" panose="02020603050405020304" pitchFamily="18" charset="0"/>
              </a:rPr>
              <a:t>Cá heo, vẹt, sáo</a:t>
            </a:r>
          </a:p>
        </p:txBody>
      </p:sp>
      <p:sp>
        <p:nvSpPr>
          <p:cNvPr id="14" name="TextBox 13"/>
          <p:cNvSpPr txBox="1">
            <a:spLocks noChangeArrowheads="1"/>
          </p:cNvSpPr>
          <p:nvPr/>
        </p:nvSpPr>
        <p:spPr bwMode="auto">
          <a:xfrm>
            <a:off x="8048625" y="5790616"/>
            <a:ext cx="12080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b="1">
                <a:solidFill>
                  <a:srgbClr val="7030A0"/>
                </a:solidFill>
                <a:latin typeface="Times New Roman" panose="02020603050405020304" pitchFamily="18" charset="0"/>
                <a:cs typeface="Times New Roman" panose="02020603050405020304" pitchFamily="18" charset="0"/>
              </a:rPr>
              <a:t>Chó, ngựa</a:t>
            </a:r>
          </a:p>
        </p:txBody>
      </p:sp>
      <p:sp>
        <p:nvSpPr>
          <p:cNvPr id="15" name="TextBox 14"/>
          <p:cNvSpPr txBox="1">
            <a:spLocks noChangeArrowheads="1"/>
          </p:cNvSpPr>
          <p:nvPr/>
        </p:nvSpPr>
        <p:spPr bwMode="auto">
          <a:xfrm>
            <a:off x="8307388" y="6333541"/>
            <a:ext cx="595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b="1">
                <a:solidFill>
                  <a:srgbClr val="7030A0"/>
                </a:solidFill>
                <a:latin typeface="Times New Roman" panose="02020603050405020304" pitchFamily="18" charset="0"/>
                <a:cs typeface="Times New Roman" panose="02020603050405020304" pitchFamily="18" charset="0"/>
              </a:rPr>
              <a:t>Chó</a:t>
            </a:r>
          </a:p>
        </p:txBody>
      </p:sp>
    </p:spTree>
    <p:extLst>
      <p:ext uri="{BB962C8B-B14F-4D97-AF65-F5344CB8AC3E}">
        <p14:creationId xmlns:p14="http://schemas.microsoft.com/office/powerpoint/2010/main" val="11609792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Horizontal)">
                                      <p:cBhvr>
                                        <p:cTn id="7" dur="500"/>
                                        <p:tgtEl>
                                          <p:spTgt spid="12"/>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Horizontal)">
                                      <p:cBhvr>
                                        <p:cTn id="10" dur="500"/>
                                        <p:tgtEl>
                                          <p:spTgt spid="14"/>
                                        </p:tgtEl>
                                      </p:cBhvr>
                                    </p:animEffect>
                                  </p:childTnLst>
                                </p:cTn>
                              </p:par>
                              <p:par>
                                <p:cTn id="11" presetID="16" presetClass="entr" presetSubtype="26"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Horizontal)">
                                      <p:cBhvr>
                                        <p:cTn id="13" dur="500"/>
                                        <p:tgtEl>
                                          <p:spTgt spid="13"/>
                                        </p:tgtEl>
                                      </p:cBhvr>
                                    </p:animEffect>
                                  </p:childTnLst>
                                </p:cTn>
                              </p:par>
                              <p:par>
                                <p:cTn id="14" presetID="16" presetClass="entr" presetSubtype="26"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Horizontal)">
                                      <p:cBhvr>
                                        <p:cTn id="16" dur="500"/>
                                        <p:tgtEl>
                                          <p:spTgt spid="15"/>
                                        </p:tgtEl>
                                      </p:cBhvr>
                                    </p:animEffect>
                                  </p:childTnLst>
                                </p:cTn>
                              </p:par>
                              <p:par>
                                <p:cTn id="17" presetID="16" presetClass="entr" presetSubtype="26"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Horizontal)">
                                      <p:cBhvr>
                                        <p:cTn id="19" dur="500"/>
                                        <p:tgtEl>
                                          <p:spTgt spid="11"/>
                                        </p:tgtEl>
                                      </p:cBhvr>
                                    </p:animEffect>
                                  </p:childTnLst>
                                </p:cTn>
                              </p:par>
                              <p:par>
                                <p:cTn id="20" presetID="16" presetClass="entr" presetSubtype="2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Horizontal)">
                                      <p:cBhvr>
                                        <p:cTn id="22" dur="500"/>
                                        <p:tgtEl>
                                          <p:spTgt spid="10"/>
                                        </p:tgtEl>
                                      </p:cBhvr>
                                    </p:animEffect>
                                  </p:childTnLst>
                                </p:cTn>
                              </p:par>
                              <p:par>
                                <p:cTn id="23" presetID="16" presetClass="entr" presetSubtype="26"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Horizontal)">
                                      <p:cBhvr>
                                        <p:cTn id="25" dur="500"/>
                                        <p:tgtEl>
                                          <p:spTgt spid="9"/>
                                        </p:tgtEl>
                                      </p:cBhvr>
                                    </p:animEffect>
                                  </p:childTnLst>
                                </p:cTn>
                              </p:par>
                              <p:par>
                                <p:cTn id="26" presetID="16" presetClass="entr" presetSubtype="26"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Horizontal)">
                                      <p:cBhvr>
                                        <p:cTn id="28" dur="500"/>
                                        <p:tgtEl>
                                          <p:spTgt spid="7"/>
                                        </p:tgtEl>
                                      </p:cBhvr>
                                    </p:animEffect>
                                  </p:childTnLst>
                                </p:cTn>
                              </p:par>
                              <p:par>
                                <p:cTn id="29" presetID="16" presetClass="entr" presetSubtype="26"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Horizont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Picture 1" descr="dvkxs.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40" y="57750"/>
            <a:ext cx="5471160" cy="5878286"/>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363" name="Picture 2" descr="tải xuống (6).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199" y="38500"/>
            <a:ext cx="5347063" cy="5878286"/>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6324600" y="0"/>
            <a:ext cx="0" cy="6858000"/>
          </a:xfrm>
          <a:prstGeom prst="line">
            <a:avLst/>
          </a:prstGeom>
          <a:ln w="28575"/>
        </p:spPr>
        <p:style>
          <a:lnRef idx="2">
            <a:schemeClr val="dk1"/>
          </a:lnRef>
          <a:fillRef idx="0">
            <a:schemeClr val="dk1"/>
          </a:fillRef>
          <a:effectRef idx="1">
            <a:schemeClr val="dk1"/>
          </a:effectRef>
          <a:fontRef idx="minor">
            <a:schemeClr val="tx1"/>
          </a:fontRef>
        </p:style>
      </p:cxnSp>
      <p:sp>
        <p:nvSpPr>
          <p:cNvPr id="8" name="Rounded Rectangle 7"/>
          <p:cNvSpPr/>
          <p:nvPr/>
        </p:nvSpPr>
        <p:spPr>
          <a:xfrm>
            <a:off x="1384666" y="6087293"/>
            <a:ext cx="4036422" cy="685800"/>
          </a:xfrm>
          <a:prstGeom prst="roundRect">
            <a:avLst/>
          </a:prstGeom>
          <a:solidFill>
            <a:srgbClr val="FF99FF"/>
          </a:solidFill>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400" b="1" dirty="0" err="1">
                <a:latin typeface="Times New Roman" pitchFamily="18" charset="0"/>
                <a:cs typeface="Times New Roman" pitchFamily="18" charset="0"/>
              </a:rPr>
              <a:t>Động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vật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không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xương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sống</a:t>
            </a:r>
            <a:endParaRPr lang="en-US" sz="2400" b="1" dirty="0">
              <a:latin typeface="Times New Roman" pitchFamily="18" charset="0"/>
              <a:cs typeface="Times New Roman" pitchFamily="18" charset="0"/>
            </a:endParaRPr>
          </a:p>
        </p:txBody>
      </p:sp>
      <p:sp>
        <p:nvSpPr>
          <p:cNvPr id="9" name="Rounded Rectangle 8"/>
          <p:cNvSpPr/>
          <p:nvPr/>
        </p:nvSpPr>
        <p:spPr>
          <a:xfrm>
            <a:off x="7221584" y="6087292"/>
            <a:ext cx="3450772" cy="698863"/>
          </a:xfrm>
          <a:prstGeom prst="roundRect">
            <a:avLst/>
          </a:prstGeom>
          <a:solidFill>
            <a:srgbClr val="FF99FF"/>
          </a:solidFill>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400" b="1" dirty="0" err="1">
                <a:latin typeface="Times New Roman" pitchFamily="18" charset="0"/>
                <a:cs typeface="Times New Roman" pitchFamily="18" charset="0"/>
              </a:rPr>
              <a:t>Động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vật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có</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xương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sống</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249523905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cáo tuyết bắc cực.jpg"/>
          <p:cNvPicPr>
            <a:picLocks noChangeAspect="1"/>
          </p:cNvPicPr>
          <p:nvPr/>
        </p:nvPicPr>
        <p:blipFill>
          <a:blip r:embed="rId2" cstate="print"/>
          <a:stretch>
            <a:fillRect/>
          </a:stretch>
        </p:blipFill>
        <p:spPr>
          <a:xfrm>
            <a:off x="8915406" y="228600"/>
            <a:ext cx="3124200" cy="3128554"/>
          </a:xfrm>
          <a:prstGeom prst="rect">
            <a:avLst/>
          </a:prstGeom>
          <a:ln>
            <a:noFill/>
          </a:ln>
          <a:effectLst>
            <a:softEdge rad="112500"/>
          </a:effectLst>
        </p:spPr>
      </p:pic>
      <p:pic>
        <p:nvPicPr>
          <p:cNvPr id="7" name="Picture 6" descr="tải xuống (4).jpg"/>
          <p:cNvPicPr>
            <a:picLocks noChangeAspect="1"/>
          </p:cNvPicPr>
          <p:nvPr/>
        </p:nvPicPr>
        <p:blipFill>
          <a:blip r:embed="rId3" cstate="print"/>
          <a:stretch>
            <a:fillRect/>
          </a:stretch>
        </p:blipFill>
        <p:spPr>
          <a:xfrm>
            <a:off x="113211" y="1608907"/>
            <a:ext cx="2847975" cy="1981200"/>
          </a:xfrm>
          <a:prstGeom prst="rect">
            <a:avLst/>
          </a:prstGeom>
          <a:ln>
            <a:noFill/>
          </a:ln>
          <a:effectLst>
            <a:softEdge rad="112500"/>
          </a:effectLst>
        </p:spPr>
      </p:pic>
      <p:pic>
        <p:nvPicPr>
          <p:cNvPr id="8" name="Picture 7" descr="tải xuống (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0743" y="3709857"/>
            <a:ext cx="3404507" cy="289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ánh cụt hoàng đế.jpg"/>
          <p:cNvPicPr>
            <a:picLocks noChangeAspect="1"/>
          </p:cNvPicPr>
          <p:nvPr/>
        </p:nvPicPr>
        <p:blipFill>
          <a:blip r:embed="rId5" cstate="print"/>
          <a:stretch>
            <a:fillRect/>
          </a:stretch>
        </p:blipFill>
        <p:spPr>
          <a:xfrm>
            <a:off x="8161804" y="3709857"/>
            <a:ext cx="3842962" cy="2897777"/>
          </a:xfrm>
          <a:prstGeom prst="rect">
            <a:avLst/>
          </a:prstGeom>
          <a:ln>
            <a:noFill/>
          </a:ln>
          <a:effectLst>
            <a:softEdge rad="112500"/>
          </a:effectLst>
        </p:spPr>
      </p:pic>
      <p:sp>
        <p:nvSpPr>
          <p:cNvPr id="10" name="TextBox 9"/>
          <p:cNvSpPr txBox="1"/>
          <p:nvPr/>
        </p:nvSpPr>
        <p:spPr>
          <a:xfrm>
            <a:off x="261256" y="352697"/>
            <a:ext cx="5408024" cy="1446550"/>
          </a:xfrm>
          <a:prstGeom prst="rect">
            <a:avLst/>
          </a:prstGeom>
          <a:noFill/>
          <a:ln w="38100">
            <a:solidFill>
              <a:schemeClr val="tx1"/>
            </a:solidFill>
          </a:ln>
        </p:spPr>
        <p:txBody>
          <a:bodyPr wrap="square" rtlCol="0">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rPr>
              <a:t>BÀI 31. ĐỘNG VẬT ( </a:t>
            </a:r>
            <a:r>
              <a:rPr lang="en-US" sz="4400" b="1" dirty="0" err="1">
                <a:solidFill>
                  <a:srgbClr val="FF0000"/>
                </a:solidFill>
                <a:latin typeface="Times New Roman" panose="02020603050405020304" pitchFamily="18" charset="0"/>
                <a:cs typeface="Times New Roman" panose="02020603050405020304" pitchFamily="18" charset="0"/>
              </a:rPr>
              <a:t>Tiết</a:t>
            </a:r>
            <a:r>
              <a:rPr lang="en-US" sz="4400" b="1" dirty="0">
                <a:solidFill>
                  <a:srgbClr val="FF0000"/>
                </a:solidFill>
                <a:latin typeface="Times New Roman" panose="02020603050405020304" pitchFamily="18" charset="0"/>
                <a:cs typeface="Times New Roman" panose="02020603050405020304" pitchFamily="18" charset="0"/>
              </a:rPr>
              <a:t> 6 ) </a:t>
            </a:r>
          </a:p>
        </p:txBody>
      </p:sp>
      <p:pic>
        <p:nvPicPr>
          <p:cNvPr id="11" name="Picture 4" descr="tải xuống.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8992" y="3709857"/>
            <a:ext cx="3655197" cy="289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ontent Placeholder 3" descr="tải xuống (2).jpg"/>
          <p:cNvPicPr>
            <a:picLocks noChangeAspect="1"/>
          </p:cNvPicPr>
          <p:nvPr/>
        </p:nvPicPr>
        <p:blipFill>
          <a:blip r:embed="rId7" cstate="print"/>
          <a:stretch>
            <a:fillRect/>
          </a:stretch>
        </p:blipFill>
        <p:spPr>
          <a:xfrm>
            <a:off x="5839103" y="277082"/>
            <a:ext cx="3187338" cy="3080072"/>
          </a:xfrm>
          <a:prstGeom prst="roundRect">
            <a:avLst>
              <a:gd name="adj" fmla="val 8594"/>
            </a:avLst>
          </a:prstGeom>
          <a:solidFill>
            <a:srgbClr val="FFFFFF">
              <a:shade val="85000"/>
            </a:srgbClr>
          </a:solidFill>
          <a:effectLst>
            <a:reflection blurRad="12700" stA="38000" endPos="28000" dist="5000" dir="5400000" sy="-100000" algn="bl" rotWithShape="0"/>
          </a:effectLst>
        </p:spPr>
      </p:pic>
    </p:spTree>
    <p:extLst>
      <p:ext uri="{BB962C8B-B14F-4D97-AF65-F5344CB8AC3E}">
        <p14:creationId xmlns:p14="http://schemas.microsoft.com/office/powerpoint/2010/main" val="94229324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500"/>
                                        <p:tgtEl>
                                          <p:spTgt spid="6"/>
                                        </p:tgtEl>
                                      </p:cBhvr>
                                    </p:animEffect>
                                  </p:childTnLst>
                                </p:cTn>
                              </p:par>
                              <p:par>
                                <p:cTn id="8" presetID="16" presetClass="entr" presetSubtype="2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Horizontal)">
                                      <p:cBhvr>
                                        <p:cTn id="10" dur="500"/>
                                        <p:tgtEl>
                                          <p:spTgt spid="7"/>
                                        </p:tgtEl>
                                      </p:cBhvr>
                                    </p:animEffect>
                                  </p:childTnLst>
                                </p:cTn>
                              </p:par>
                              <p:par>
                                <p:cTn id="11" presetID="16" presetClass="entr" presetSubtype="2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Horizontal)">
                                      <p:cBhvr>
                                        <p:cTn id="13" dur="500"/>
                                        <p:tgtEl>
                                          <p:spTgt spid="8"/>
                                        </p:tgtEl>
                                      </p:cBhvr>
                                    </p:animEffect>
                                  </p:childTnLst>
                                </p:cTn>
                              </p:par>
                              <p:par>
                                <p:cTn id="14" presetID="16" presetClass="entr" presetSubtype="2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36441" y="0"/>
            <a:ext cx="12126684" cy="1077218"/>
          </a:xfrm>
          <a:prstGeom prst="rect">
            <a:avLst/>
          </a:prstGeom>
          <a:solidFill>
            <a:srgbClr val="92D050"/>
          </a:solidFill>
          <a:ln w="38100">
            <a:solidFill>
              <a:schemeClr val="tx1"/>
            </a:solidFill>
          </a:ln>
        </p:spPr>
        <p:txBody>
          <a:bodyPr wrap="square" rtlCol="0">
            <a:spAutoFit/>
          </a:bodyPr>
          <a:lstStyle/>
          <a:p>
            <a:pPr algn="ctr"/>
            <a:r>
              <a:rPr lang="vi-VN" sz="3200" b="1" dirty="0">
                <a:latin typeface="Times New Roman" panose="02020603050405020304" pitchFamily="18" charset="0"/>
                <a:cs typeface="Times New Roman" panose="02020603050405020304" pitchFamily="18" charset="0"/>
              </a:rPr>
              <a:t>Đóng vai là nhà khoa học, điều tra một số động vật có tầm quan trọng đối với n</a:t>
            </a:r>
            <a:r>
              <a:rPr lang="en-US" sz="3200" b="1" dirty="0" err="1">
                <a:latin typeface="Times New Roman" panose="02020603050405020304" pitchFamily="18" charset="0"/>
                <a:cs typeface="Times New Roman" panose="02020603050405020304" pitchFamily="18" charset="0"/>
              </a:rPr>
              <a:t>ền</a:t>
            </a:r>
            <a:r>
              <a:rPr lang="vi-VN" sz="3200" b="1" dirty="0">
                <a:latin typeface="Times New Roman" panose="02020603050405020304" pitchFamily="18" charset="0"/>
                <a:cs typeface="Times New Roman" panose="02020603050405020304" pitchFamily="18" charset="0"/>
              </a:rPr>
              <a:t> kinh tế địa phương em theo hướng dẫn</a:t>
            </a:r>
            <a:endParaRPr lang="en-US" sz="32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486766" y="1223990"/>
            <a:ext cx="10985862" cy="1384995"/>
          </a:xfrm>
          <a:prstGeom prst="rect">
            <a:avLst/>
          </a:prstGeom>
          <a:noFill/>
        </p:spPr>
        <p:txBody>
          <a:bodyPr wrap="square" rtlCol="0">
            <a:spAutoFit/>
          </a:bodyPr>
          <a:lstStyle/>
          <a:p>
            <a:pPr marL="457200" indent="-457200">
              <a:buFont typeface="Wingdings" panose="05000000000000000000" pitchFamily="2" charset="2"/>
              <a:buChar char="ü"/>
            </a:pPr>
            <a:r>
              <a:rPr lang="vi-VN" sz="2800" dirty="0">
                <a:latin typeface="Times New Roman" panose="02020603050405020304" pitchFamily="18" charset="0"/>
                <a:cs typeface="Times New Roman" panose="02020603050405020304" pitchFamily="18" charset="0"/>
              </a:rPr>
              <a:t>Tìm hiểu về chăn nuôi bò trên địa bàn.</a:t>
            </a:r>
            <a:endParaRPr lang="en-US" sz="28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ü"/>
            </a:pPr>
            <a:r>
              <a:rPr lang="vi-VN" sz="2800" dirty="0">
                <a:latin typeface="Times New Roman" panose="02020603050405020304" pitchFamily="18" charset="0"/>
                <a:cs typeface="Times New Roman" panose="02020603050405020304" pitchFamily="18" charset="0"/>
              </a:rPr>
              <a:t>Tìm hiểu chăn nuôi Vịt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Gà</a:t>
            </a:r>
            <a:r>
              <a:rPr lang="vi-VN"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ü"/>
            </a:pPr>
            <a:r>
              <a:rPr lang="vi-VN" sz="2800" dirty="0">
                <a:latin typeface="Times New Roman" panose="02020603050405020304" pitchFamily="18" charset="0"/>
                <a:cs typeface="Times New Roman" panose="02020603050405020304" pitchFamily="18" charset="0"/>
              </a:rPr>
              <a:t>Tìm hiểu trang trại nuôi lợn.</a:t>
            </a:r>
            <a:endParaRPr lang="en-US" sz="28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0" y="3186645"/>
            <a:ext cx="12283440" cy="3539430"/>
          </a:xfrm>
          <a:prstGeom prst="rect">
            <a:avLst/>
          </a:prstGeom>
          <a:noFill/>
        </p:spPr>
        <p:txBody>
          <a:bodyPr wrap="square" rtlCol="0">
            <a:spAutoFit/>
          </a:bodyPr>
          <a:lstStyle/>
          <a:p>
            <a:r>
              <a:rPr lang="vi-VN" sz="2800" b="1" u="sng" dirty="0">
                <a:latin typeface="Times New Roman" panose="02020603050405020304" pitchFamily="18" charset="0"/>
                <a:cs typeface="Times New Roman" panose="02020603050405020304" pitchFamily="18" charset="0"/>
              </a:rPr>
              <a:t>Yêu cầu :</a:t>
            </a:r>
            <a:r>
              <a:rPr lang="vi-VN" sz="2800" b="1" dirty="0">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vi-VN" sz="2800" dirty="0">
                <a:solidFill>
                  <a:srgbClr val="FF0000"/>
                </a:solidFill>
                <a:latin typeface="Times New Roman" panose="02020603050405020304" pitchFamily="18" charset="0"/>
                <a:cs typeface="Times New Roman" panose="02020603050405020304" pitchFamily="18" charset="0"/>
              </a:rPr>
              <a:t>Báo cáo về kết quả tìm hiểu của các nhóm bằng phương pháp điều tra, chụp ảnh, phỏng vấn tra cứu thông tin trên mạng.</a:t>
            </a:r>
            <a:r>
              <a:rPr lang="en-US" sz="2800" dirty="0">
                <a:solidFill>
                  <a:srgbClr val="FF0000"/>
                </a:solidFill>
                <a:latin typeface="Times New Roman" panose="02020603050405020304" pitchFamily="18" charset="0"/>
                <a:cs typeface="Times New Roman" panose="02020603050405020304" pitchFamily="18" charset="0"/>
              </a:rPr>
              <a:t> </a:t>
            </a:r>
            <a:r>
              <a:rPr lang="en-US" sz="2800" b="1" u="sng" dirty="0" err="1">
                <a:solidFill>
                  <a:srgbClr val="FF0000"/>
                </a:solidFill>
                <a:latin typeface="Times New Roman" panose="02020603050405020304" pitchFamily="18" charset="0"/>
                <a:cs typeface="Times New Roman" panose="02020603050405020304" pitchFamily="18" charset="0"/>
              </a:rPr>
              <a:t>Tìm</a:t>
            </a:r>
            <a:r>
              <a:rPr lang="en-US" sz="2800" b="1" u="sng" dirty="0">
                <a:solidFill>
                  <a:srgbClr val="FF0000"/>
                </a:solidFill>
                <a:latin typeface="Times New Roman" panose="02020603050405020304" pitchFamily="18" charset="0"/>
                <a:cs typeface="Times New Roman" panose="02020603050405020304" pitchFamily="18" charset="0"/>
              </a:rPr>
              <a:t> </a:t>
            </a:r>
            <a:r>
              <a:rPr lang="en-US" sz="2800" b="1" u="sng" dirty="0" err="1">
                <a:solidFill>
                  <a:srgbClr val="FF0000"/>
                </a:solidFill>
                <a:latin typeface="Times New Roman" panose="02020603050405020304" pitchFamily="18" charset="0"/>
                <a:cs typeface="Times New Roman" panose="02020603050405020304" pitchFamily="18" charset="0"/>
              </a:rPr>
              <a:t>hiểu</a:t>
            </a:r>
            <a:r>
              <a:rPr lang="en-US" sz="2800" b="1" u="sng" dirty="0">
                <a:solidFill>
                  <a:srgbClr val="FF0000"/>
                </a:solidFill>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1. N</a:t>
            </a:r>
            <a:r>
              <a:rPr lang="vi-VN" sz="2800" dirty="0">
                <a:latin typeface="Times New Roman" panose="02020603050405020304" pitchFamily="18" charset="0"/>
                <a:cs typeface="Times New Roman" panose="02020603050405020304" pitchFamily="18" charset="0"/>
              </a:rPr>
              <a:t>guồn thức ăn cho các đối tượng trên.</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2. C</a:t>
            </a:r>
            <a:r>
              <a:rPr lang="vi-VN" sz="2800" dirty="0">
                <a:latin typeface="Times New Roman" panose="02020603050405020304" pitchFamily="18" charset="0"/>
                <a:cs typeface="Times New Roman" panose="02020603050405020304" pitchFamily="18" charset="0"/>
              </a:rPr>
              <a:t>ách nuôi (cho ăn, chăm sóc) </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3. </a:t>
            </a:r>
            <a:r>
              <a:rPr lang="vi-VN" sz="2800" dirty="0">
                <a:latin typeface="Times New Roman" panose="02020603050405020304" pitchFamily="18" charset="0"/>
                <a:cs typeface="Times New Roman" panose="02020603050405020304" pitchFamily="18" charset="0"/>
              </a:rPr>
              <a:t>Sử dụng số tranh sưu tầm khác do chính học sinh chụp hoặc clip về một số động vật chăn nuôi tại địa phương (do học sinh quay) hoặc sưu tầm trên internet.</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4. </a:t>
            </a:r>
            <a:r>
              <a:rPr lang="vi-VN" sz="2800" dirty="0">
                <a:latin typeface="Times New Roman" panose="02020603050405020304" pitchFamily="18" charset="0"/>
                <a:cs typeface="Times New Roman" panose="02020603050405020304" pitchFamily="18" charset="0"/>
              </a:rPr>
              <a:t>Rút ra được ý nghĩa kinh tế của việc chăn nuôi đối với hộ gia đình và địa phương.</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184797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535577" y="423562"/>
            <a:ext cx="11430000" cy="5653855"/>
          </a:xfrm>
          <a:prstGeom prst="rect">
            <a:avLst/>
          </a:prstGeom>
        </p:spPr>
        <p:txBody>
          <a:bodyPr wrap="square">
            <a:spAutoFit/>
          </a:bodyPr>
          <a:lstStyle/>
          <a:p>
            <a:pPr algn="ctr">
              <a:lnSpc>
                <a:spcPct val="105000"/>
              </a:lnSpc>
              <a:spcBef>
                <a:spcPts val="600"/>
              </a:spcBef>
              <a:spcAft>
                <a:spcPts val="600"/>
              </a:spcAft>
            </a:pPr>
            <a:r>
              <a:rPr lang="vi-VN" sz="4400" b="1" dirty="0">
                <a:solidFill>
                  <a:srgbClr val="C00000"/>
                </a:solidFill>
                <a:latin typeface="Times New Roman" panose="02020603050405020304" pitchFamily="18" charset="0"/>
                <a:ea typeface="Calibri" panose="020F0502020204030204" pitchFamily="34" charset="0"/>
              </a:rPr>
              <a:t>BẢN THU HOẠCH </a:t>
            </a:r>
            <a:endParaRPr lang="en-US" sz="4400" b="1" dirty="0">
              <a:solidFill>
                <a:srgbClr val="C00000"/>
              </a:solidFill>
              <a:latin typeface="Times New Roman" panose="02020603050405020304" pitchFamily="18" charset="0"/>
              <a:ea typeface="Calibri" panose="020F0502020204030204" pitchFamily="34" charset="0"/>
            </a:endParaRPr>
          </a:p>
          <a:p>
            <a:pPr>
              <a:lnSpc>
                <a:spcPct val="105000"/>
              </a:lnSpc>
              <a:spcBef>
                <a:spcPts val="600"/>
              </a:spcBef>
              <a:spcAft>
                <a:spcPts val="600"/>
              </a:spcAft>
            </a:pPr>
            <a:r>
              <a:rPr lang="vi-VN" sz="2800" b="1">
                <a:solidFill>
                  <a:srgbClr val="000000"/>
                </a:solidFill>
                <a:latin typeface="Times New Roman" panose="02020603050405020304" pitchFamily="18" charset="0"/>
                <a:ea typeface="Calibri" panose="020F0502020204030204" pitchFamily="34" charset="0"/>
              </a:rPr>
              <a:t>Họ </a:t>
            </a:r>
            <a:r>
              <a:rPr lang="vi-VN" sz="2800" b="1" dirty="0">
                <a:solidFill>
                  <a:srgbClr val="000000"/>
                </a:solidFill>
                <a:latin typeface="Times New Roman" panose="02020603050405020304" pitchFamily="18" charset="0"/>
                <a:ea typeface="Calibri" panose="020F0502020204030204" pitchFamily="34" charset="0"/>
              </a:rPr>
              <a:t>tên :…</a:t>
            </a:r>
            <a:r>
              <a:rPr lang="en-US" sz="2800" b="1" dirty="0">
                <a:solidFill>
                  <a:srgbClr val="000000"/>
                </a:solidFill>
                <a:latin typeface="Times New Roman" panose="02020603050405020304" pitchFamily="18" charset="0"/>
                <a:ea typeface="Calibri" panose="020F0502020204030204" pitchFamily="34" charset="0"/>
              </a:rPr>
              <a:t>………………….</a:t>
            </a:r>
            <a:endParaRPr lang="en-US" sz="2800" dirty="0">
              <a:solidFill>
                <a:srgbClr val="000000"/>
              </a:solidFill>
              <a:latin typeface="Times New Roman" panose="02020603050405020304" pitchFamily="18" charset="0"/>
              <a:ea typeface="Calibri" panose="020F0502020204030204" pitchFamily="34" charset="0"/>
            </a:endParaRPr>
          </a:p>
          <a:p>
            <a:pPr algn="just">
              <a:lnSpc>
                <a:spcPct val="105000"/>
              </a:lnSpc>
              <a:spcBef>
                <a:spcPts val="600"/>
              </a:spcBef>
              <a:spcAft>
                <a:spcPts val="600"/>
              </a:spcAft>
            </a:pPr>
            <a:r>
              <a:rPr lang="vi-VN" sz="2800" b="1" dirty="0">
                <a:solidFill>
                  <a:srgbClr val="000000"/>
                </a:solidFill>
                <a:latin typeface="Times New Roman" panose="02020603050405020304" pitchFamily="18" charset="0"/>
                <a:ea typeface="Calibri" panose="020F0502020204030204" pitchFamily="34" charset="0"/>
              </a:rPr>
              <a:t>I. Yêu cầu:</a:t>
            </a:r>
            <a:endParaRPr lang="en-US" sz="2800" dirty="0">
              <a:solidFill>
                <a:srgbClr val="000000"/>
              </a:solidFill>
              <a:latin typeface="Times New Roman" panose="02020603050405020304" pitchFamily="18" charset="0"/>
              <a:ea typeface="Calibri" panose="020F0502020204030204" pitchFamily="34" charset="0"/>
            </a:endParaRPr>
          </a:p>
          <a:p>
            <a:pPr algn="just">
              <a:lnSpc>
                <a:spcPct val="105000"/>
              </a:lnSpc>
              <a:spcBef>
                <a:spcPts val="600"/>
              </a:spcBef>
              <a:spcAft>
                <a:spcPts val="600"/>
              </a:spcAft>
            </a:pPr>
            <a:r>
              <a:rPr lang="vi-VN" sz="2800" b="1" dirty="0">
                <a:solidFill>
                  <a:srgbClr val="000000"/>
                </a:solidFill>
                <a:latin typeface="Times New Roman" panose="02020603050405020304" pitchFamily="18" charset="0"/>
                <a:ea typeface="Calibri" panose="020F0502020204030204" pitchFamily="34" charset="0"/>
              </a:rPr>
              <a:t>II. Nội dung:</a:t>
            </a:r>
            <a:endParaRPr lang="en-US" sz="2800" dirty="0">
              <a:solidFill>
                <a:srgbClr val="000000"/>
              </a:solidFill>
              <a:latin typeface="Times New Roman" panose="02020603050405020304" pitchFamily="18" charset="0"/>
              <a:ea typeface="Calibri" panose="020F0502020204030204" pitchFamily="34" charset="0"/>
            </a:endParaRPr>
          </a:p>
          <a:p>
            <a:pPr algn="just">
              <a:lnSpc>
                <a:spcPct val="105000"/>
              </a:lnSpc>
              <a:spcBef>
                <a:spcPts val="600"/>
              </a:spcBef>
              <a:spcAft>
                <a:spcPts val="600"/>
              </a:spcAft>
            </a:pPr>
            <a:r>
              <a:rPr lang="vi-VN" sz="2800" b="1" dirty="0">
                <a:solidFill>
                  <a:srgbClr val="000000"/>
                </a:solidFill>
                <a:latin typeface="Times New Roman" panose="02020603050405020304" pitchFamily="18" charset="0"/>
                <a:ea typeface="Calibri" panose="020F0502020204030204" pitchFamily="34" charset="0"/>
              </a:rPr>
              <a:t>III. Phương pháp tiến hành:</a:t>
            </a:r>
            <a:endParaRPr lang="en-US" sz="2800" dirty="0">
              <a:solidFill>
                <a:srgbClr val="000000"/>
              </a:solidFill>
              <a:latin typeface="Times New Roman" panose="02020603050405020304" pitchFamily="18" charset="0"/>
              <a:ea typeface="Calibri" panose="020F0502020204030204" pitchFamily="34" charset="0"/>
            </a:endParaRPr>
          </a:p>
          <a:p>
            <a:pPr algn="just">
              <a:lnSpc>
                <a:spcPct val="105000"/>
              </a:lnSpc>
              <a:spcBef>
                <a:spcPts val="600"/>
              </a:spcBef>
              <a:spcAft>
                <a:spcPts val="600"/>
              </a:spcAft>
            </a:pPr>
            <a:r>
              <a:rPr lang="vi-VN" sz="2800" b="1" dirty="0">
                <a:solidFill>
                  <a:srgbClr val="000000"/>
                </a:solidFill>
                <a:latin typeface="Times New Roman" panose="02020603050405020304" pitchFamily="18" charset="0"/>
                <a:ea typeface="Calibri" panose="020F0502020204030204" pitchFamily="34" charset="0"/>
              </a:rPr>
              <a:t>IV. Sản phẩm:</a:t>
            </a:r>
            <a:endParaRPr lang="en-US" sz="2800" dirty="0">
              <a:solidFill>
                <a:srgbClr val="000000"/>
              </a:solidFill>
              <a:latin typeface="Times New Roman" panose="02020603050405020304" pitchFamily="18" charset="0"/>
              <a:ea typeface="Calibri" panose="020F0502020204030204" pitchFamily="34" charset="0"/>
            </a:endParaRPr>
          </a:p>
          <a:p>
            <a:pPr algn="just">
              <a:lnSpc>
                <a:spcPct val="105000"/>
              </a:lnSpc>
              <a:spcBef>
                <a:spcPts val="600"/>
              </a:spcBef>
              <a:spcAft>
                <a:spcPts val="600"/>
              </a:spcAft>
            </a:pPr>
            <a:r>
              <a:rPr lang="vi-VN" sz="2800" dirty="0">
                <a:solidFill>
                  <a:srgbClr val="000000"/>
                </a:solidFill>
                <a:latin typeface="Times New Roman" panose="02020603050405020304" pitchFamily="18" charset="0"/>
                <a:ea typeface="Calibri" panose="020F0502020204030204" pitchFamily="34" charset="0"/>
              </a:rPr>
              <a:t>1. Ảnh chụp được tại địa phương (có gắn hình ảnh người tiến hành làm)</a:t>
            </a:r>
            <a:r>
              <a:rPr lang="en-US" sz="2800" dirty="0">
                <a:solidFill>
                  <a:srgbClr val="000000"/>
                </a:solidFill>
                <a:latin typeface="Times New Roman" panose="02020603050405020304" pitchFamily="18" charset="0"/>
                <a:ea typeface="Calibri" panose="020F0502020204030204" pitchFamily="34" charset="0"/>
              </a:rPr>
              <a:t>.</a:t>
            </a:r>
          </a:p>
          <a:p>
            <a:pPr algn="just">
              <a:lnSpc>
                <a:spcPct val="105000"/>
              </a:lnSpc>
              <a:spcBef>
                <a:spcPts val="600"/>
              </a:spcBef>
              <a:spcAft>
                <a:spcPts val="600"/>
              </a:spcAft>
            </a:pPr>
            <a:r>
              <a:rPr lang="vi-VN" sz="2800" dirty="0">
                <a:solidFill>
                  <a:srgbClr val="000000"/>
                </a:solidFill>
                <a:latin typeface="Times New Roman" panose="02020603050405020304" pitchFamily="18" charset="0"/>
                <a:ea typeface="Calibri" panose="020F0502020204030204" pitchFamily="34" charset="0"/>
              </a:rPr>
              <a:t>2. Clip quay phỏng vấn cách nuôi các loài động vật trên.</a:t>
            </a:r>
            <a:endParaRPr lang="en-US" sz="2800" dirty="0">
              <a:solidFill>
                <a:srgbClr val="000000"/>
              </a:solidFill>
              <a:latin typeface="Times New Roman" panose="02020603050405020304" pitchFamily="18" charset="0"/>
              <a:ea typeface="Calibri" panose="020F0502020204030204" pitchFamily="34" charset="0"/>
            </a:endParaRPr>
          </a:p>
          <a:p>
            <a:pPr algn="just">
              <a:lnSpc>
                <a:spcPct val="105000"/>
              </a:lnSpc>
              <a:spcBef>
                <a:spcPts val="600"/>
              </a:spcBef>
              <a:spcAft>
                <a:spcPts val="600"/>
              </a:spcAft>
            </a:pPr>
            <a:r>
              <a:rPr lang="vi-VN" sz="2800" dirty="0">
                <a:solidFill>
                  <a:srgbClr val="000000"/>
                </a:solidFill>
                <a:latin typeface="Times New Roman" panose="02020603050405020304" pitchFamily="18" charset="0"/>
                <a:ea typeface="Calibri" panose="020F0502020204030204" pitchFamily="34" charset="0"/>
              </a:rPr>
              <a:t>3. Rút ra ý nghĩa kinh tế đối với hộ gia đình và địa phương.</a:t>
            </a:r>
            <a:endParaRPr lang="en-US" sz="2800"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36765839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30626" y="235131"/>
            <a:ext cx="2638697" cy="646331"/>
          </a:xfrm>
          <a:prstGeom prst="rect">
            <a:avLst/>
          </a:prstGeom>
          <a:noFill/>
        </p:spPr>
        <p:txBody>
          <a:bodyPr wrap="square" rtlCol="0">
            <a:spAutoFit/>
          </a:bodyPr>
          <a:lstStyle/>
          <a:p>
            <a:r>
              <a:rPr lang="en-US" sz="3600" b="1" dirty="0">
                <a:solidFill>
                  <a:srgbClr val="C00000"/>
                </a:solidFill>
                <a:latin typeface="Times New Roman" panose="02020603050405020304" pitchFamily="18" charset="0"/>
                <a:cs typeface="Times New Roman" panose="02020603050405020304" pitchFamily="18" charset="0"/>
              </a:rPr>
              <a:t>VẬN DỤNG</a:t>
            </a:r>
          </a:p>
        </p:txBody>
      </p:sp>
      <p:sp>
        <p:nvSpPr>
          <p:cNvPr id="3" name="Cloud Callout 2"/>
          <p:cNvSpPr/>
          <p:nvPr/>
        </p:nvSpPr>
        <p:spPr>
          <a:xfrm>
            <a:off x="600892" y="1005840"/>
            <a:ext cx="5434148" cy="4140926"/>
          </a:xfrm>
          <a:prstGeom prst="cloudCallou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423850" y="1423848"/>
            <a:ext cx="4167052" cy="3046988"/>
          </a:xfrm>
          <a:prstGeom prst="rect">
            <a:avLst/>
          </a:prstGeom>
          <a:noFill/>
        </p:spPr>
        <p:txBody>
          <a:bodyPr wrap="square" rtlCol="0">
            <a:spAutoFit/>
          </a:bodyPr>
          <a:lstStyle/>
          <a:p>
            <a:pPr algn="just"/>
            <a:r>
              <a:rPr lang="en-US" sz="3200" b="1" u="sng" dirty="0" err="1">
                <a:latin typeface="Times New Roman" panose="02020603050405020304" pitchFamily="18" charset="0"/>
                <a:cs typeface="Times New Roman" panose="02020603050405020304" pitchFamily="18" charset="0"/>
              </a:rPr>
              <a:t>Câu</a:t>
            </a:r>
            <a:r>
              <a:rPr lang="en-US" sz="3200" b="1" u="sng" dirty="0">
                <a:latin typeface="Times New Roman" panose="02020603050405020304" pitchFamily="18" charset="0"/>
                <a:cs typeface="Times New Roman" panose="02020603050405020304" pitchFamily="18" charset="0"/>
              </a:rPr>
              <a:t> 1</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Gọi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phân</a:t>
            </a:r>
            <a:r>
              <a:rPr lang="en-US" sz="3200" dirty="0">
                <a:latin typeface="Times New Roman" panose="02020603050405020304" pitchFamily="18" charset="0"/>
                <a:cs typeface="Times New Roman" panose="02020603050405020304" pitchFamily="18" charset="0"/>
              </a:rPr>
              <a:t> chia </a:t>
            </a:r>
            <a:r>
              <a:rPr lang="en-US" sz="3200" dirty="0" err="1">
                <a:latin typeface="Times New Roman" panose="02020603050405020304" pitchFamily="18" charset="0"/>
                <a:cs typeface="Times New Roman" panose="02020603050405020304" pitchFamily="18" charset="0"/>
              </a:rPr>
              <a:t>chúng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8020428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Ca-chep-canh-2.jpg"/>
          <p:cNvPicPr>
            <a:picLocks noChangeAspect="1"/>
          </p:cNvPicPr>
          <p:nvPr/>
        </p:nvPicPr>
        <p:blipFill>
          <a:blip r:embed="rId2" cstate="print"/>
          <a:stretch>
            <a:fillRect/>
          </a:stretch>
        </p:blipFill>
        <p:spPr>
          <a:xfrm>
            <a:off x="87085" y="-33415"/>
            <a:ext cx="3276600" cy="2874579"/>
          </a:xfrm>
          <a:prstGeom prst="rect">
            <a:avLst/>
          </a:prstGeom>
          <a:ln>
            <a:noFill/>
          </a:ln>
          <a:effectLst>
            <a:softEdge rad="112500"/>
          </a:effectLst>
        </p:spPr>
      </p:pic>
      <p:pic>
        <p:nvPicPr>
          <p:cNvPr id="6" name="Picture 5" descr="chim khách.jpg"/>
          <p:cNvPicPr>
            <a:picLocks noChangeAspect="1"/>
          </p:cNvPicPr>
          <p:nvPr/>
        </p:nvPicPr>
        <p:blipFill>
          <a:blip r:embed="rId3" cstate="print"/>
          <a:stretch>
            <a:fillRect/>
          </a:stretch>
        </p:blipFill>
        <p:spPr>
          <a:xfrm>
            <a:off x="106934" y="2952206"/>
            <a:ext cx="2548536" cy="3905794"/>
          </a:xfrm>
          <a:prstGeom prst="rect">
            <a:avLst/>
          </a:prstGeom>
          <a:ln>
            <a:noFill/>
          </a:ln>
          <a:effectLst>
            <a:softEdge rad="112500"/>
          </a:effectLst>
        </p:spPr>
      </p:pic>
      <p:pic>
        <p:nvPicPr>
          <p:cNvPr id="7" name="Picture 6" descr="Trăn sa mạc.jpg"/>
          <p:cNvPicPr>
            <a:picLocks noChangeAspect="1"/>
          </p:cNvPicPr>
          <p:nvPr/>
        </p:nvPicPr>
        <p:blipFill>
          <a:blip r:embed="rId4" cstate="print"/>
          <a:stretch>
            <a:fillRect/>
          </a:stretch>
        </p:blipFill>
        <p:spPr>
          <a:xfrm>
            <a:off x="9220201" y="84904"/>
            <a:ext cx="2819400" cy="3000375"/>
          </a:xfrm>
          <a:prstGeom prst="rect">
            <a:avLst/>
          </a:prstGeom>
          <a:ln>
            <a:noFill/>
          </a:ln>
          <a:effectLst>
            <a:softEdge rad="112500"/>
          </a:effectLst>
        </p:spPr>
      </p:pic>
      <p:pic>
        <p:nvPicPr>
          <p:cNvPr id="8" name="Picture 7" descr="10.jpg"/>
          <p:cNvPicPr>
            <a:picLocks noChangeAspect="1"/>
          </p:cNvPicPr>
          <p:nvPr/>
        </p:nvPicPr>
        <p:blipFill>
          <a:blip r:embed="rId5" cstate="print"/>
          <a:stretch>
            <a:fillRect/>
          </a:stretch>
        </p:blipFill>
        <p:spPr>
          <a:xfrm>
            <a:off x="9695328" y="2971804"/>
            <a:ext cx="2496671" cy="3683730"/>
          </a:xfrm>
          <a:prstGeom prst="rect">
            <a:avLst/>
          </a:prstGeom>
          <a:ln>
            <a:noFill/>
          </a:ln>
          <a:effectLst>
            <a:softEdge rad="112500"/>
          </a:effectLst>
        </p:spPr>
      </p:pic>
      <p:pic>
        <p:nvPicPr>
          <p:cNvPr id="9" name="Picture 8" descr="tải xuống (10).jpg"/>
          <p:cNvPicPr>
            <a:picLocks noChangeAspect="1"/>
          </p:cNvPicPr>
          <p:nvPr/>
        </p:nvPicPr>
        <p:blipFill>
          <a:blip r:embed="rId6" cstate="print"/>
          <a:stretch>
            <a:fillRect/>
          </a:stretch>
        </p:blipFill>
        <p:spPr>
          <a:xfrm>
            <a:off x="3439885" y="21765"/>
            <a:ext cx="3048000" cy="2819400"/>
          </a:xfrm>
          <a:prstGeom prst="rect">
            <a:avLst/>
          </a:prstGeom>
          <a:ln>
            <a:noFill/>
          </a:ln>
          <a:effectLst>
            <a:softEdge rad="112500"/>
          </a:effectLst>
        </p:spPr>
      </p:pic>
      <p:pic>
        <p:nvPicPr>
          <p:cNvPr id="14" name="Picture 4" descr="tải xuống (8).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59730" y="104502"/>
            <a:ext cx="2688772" cy="2847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 descr="gf4.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55470" y="2971804"/>
            <a:ext cx="7079301" cy="3683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497727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2037806" y="1201789"/>
            <a:ext cx="1475415" cy="523220"/>
          </a:xfrm>
          <a:prstGeom prst="rect">
            <a:avLst/>
          </a:prstGeom>
          <a:noFill/>
          <a:ln w="28575">
            <a:solidFill>
              <a:schemeClr val="tx1"/>
            </a:solidFill>
          </a:ln>
        </p:spPr>
        <p:txBody>
          <a:bodyPr wrap="square" rtlCol="0">
            <a:spAutoFit/>
          </a:bodyPr>
          <a:lstStyle/>
          <a:p>
            <a:r>
              <a:rPr lang="en-US" sz="2800" b="1" dirty="0"/>
              <a:t>CỘT A</a:t>
            </a:r>
          </a:p>
        </p:txBody>
      </p:sp>
      <p:sp>
        <p:nvSpPr>
          <p:cNvPr id="3" name="TextBox 2"/>
          <p:cNvSpPr txBox="1"/>
          <p:nvPr/>
        </p:nvSpPr>
        <p:spPr>
          <a:xfrm>
            <a:off x="7885626" y="1275814"/>
            <a:ext cx="1576008" cy="523220"/>
          </a:xfrm>
          <a:prstGeom prst="rect">
            <a:avLst/>
          </a:prstGeom>
          <a:noFill/>
          <a:ln w="28575">
            <a:solidFill>
              <a:schemeClr val="tx1"/>
            </a:solidFill>
          </a:ln>
        </p:spPr>
        <p:txBody>
          <a:bodyPr wrap="square" rtlCol="0">
            <a:spAutoFit/>
          </a:bodyPr>
          <a:lstStyle/>
          <a:p>
            <a:r>
              <a:rPr lang="en-US" sz="2800" b="1" dirty="0"/>
              <a:t>CỘT B</a:t>
            </a:r>
          </a:p>
        </p:txBody>
      </p:sp>
      <p:sp>
        <p:nvSpPr>
          <p:cNvPr id="4" name="TextBox 3"/>
          <p:cNvSpPr txBox="1"/>
          <p:nvPr/>
        </p:nvSpPr>
        <p:spPr>
          <a:xfrm>
            <a:off x="1031966" y="2103131"/>
            <a:ext cx="2381797" cy="523220"/>
          </a:xfrm>
          <a:prstGeom prst="rect">
            <a:avLst/>
          </a:prstGeom>
          <a:noFill/>
          <a:ln w="28575">
            <a:solidFill>
              <a:schemeClr val="tx1"/>
            </a:solidFill>
          </a:ln>
        </p:spPr>
        <p:txBody>
          <a:bodyPr wrap="square" rtlCol="0">
            <a:spAutoFit/>
          </a:bodyPr>
          <a:lstStyle/>
          <a:p>
            <a:r>
              <a:rPr lang="en-US" sz="2800" dirty="0">
                <a:latin typeface="Times New Roman" panose="02020603050405020304" pitchFamily="18" charset="0"/>
                <a:cs typeface="Times New Roman" panose="02020603050405020304" pitchFamily="18" charset="0"/>
              </a:rPr>
              <a:t>1. </a:t>
            </a:r>
            <a:r>
              <a:rPr lang="en-US" sz="2800" dirty="0" err="1">
                <a:latin typeface="Times New Roman" panose="02020603050405020304" pitchFamily="18" charset="0"/>
                <a:cs typeface="Times New Roman" panose="02020603050405020304" pitchFamily="18" charset="0"/>
              </a:rPr>
              <a:t>Ruột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khoang</a:t>
            </a:r>
            <a:endParaRPr lang="en-US" sz="2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014547" y="3240734"/>
            <a:ext cx="2381797" cy="523220"/>
          </a:xfrm>
          <a:prstGeom prst="rect">
            <a:avLst/>
          </a:prstGeom>
          <a:noFill/>
          <a:ln w="28575">
            <a:solidFill>
              <a:schemeClr val="tx1"/>
            </a:solidFill>
          </a:ln>
        </p:spPr>
        <p:txBody>
          <a:bodyPr wrap="square" rtlCol="0">
            <a:spAutoFit/>
          </a:bodyPr>
          <a:lstStyle/>
          <a:p>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Giun</a:t>
            </a:r>
            <a:endParaRPr lang="en-US" sz="28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001484" y="4476223"/>
            <a:ext cx="2381797" cy="523220"/>
          </a:xfrm>
          <a:prstGeom prst="rect">
            <a:avLst/>
          </a:prstGeom>
          <a:noFill/>
          <a:ln w="28575">
            <a:solidFill>
              <a:schemeClr val="tx1"/>
            </a:solidFill>
          </a:ln>
        </p:spPr>
        <p:txBody>
          <a:bodyPr wrap="square" rtlCol="0">
            <a:spAutoFit/>
          </a:bodyPr>
          <a:lstStyle/>
          <a:p>
            <a:r>
              <a:rPr lang="en-US" sz="2800" dirty="0">
                <a:latin typeface="Times New Roman" panose="02020603050405020304" pitchFamily="18" charset="0"/>
                <a:cs typeface="Times New Roman" panose="02020603050405020304" pitchFamily="18" charset="0"/>
              </a:rPr>
              <a:t>3.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mềm</a:t>
            </a:r>
            <a:endParaRPr lang="en-US" sz="28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014547" y="5717199"/>
            <a:ext cx="2381797" cy="523220"/>
          </a:xfrm>
          <a:prstGeom prst="rect">
            <a:avLst/>
          </a:prstGeom>
          <a:noFill/>
          <a:ln w="28575">
            <a:solidFill>
              <a:schemeClr val="tx1"/>
            </a:solidFill>
          </a:ln>
        </p:spPr>
        <p:txBody>
          <a:bodyPr wrap="square" rtlCol="0">
            <a:spAutoFit/>
          </a:bodyPr>
          <a:lstStyle/>
          <a:p>
            <a:r>
              <a:rPr lang="en-US" sz="2800" dirty="0">
                <a:latin typeface="Times New Roman" panose="02020603050405020304" pitchFamily="18" charset="0"/>
                <a:cs typeface="Times New Roman" panose="02020603050405020304" pitchFamily="18" charset="0"/>
              </a:rPr>
              <a:t>4. </a:t>
            </a:r>
            <a:r>
              <a:rPr lang="en-US" sz="2800" dirty="0" err="1">
                <a:latin typeface="Times New Roman" panose="02020603050405020304" pitchFamily="18" charset="0"/>
                <a:cs typeface="Times New Roman" panose="02020603050405020304" pitchFamily="18" charset="0"/>
              </a:rPr>
              <a:t>Chân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khớp</a:t>
            </a:r>
            <a:endParaRPr lang="en-US" sz="28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4389119" y="1907186"/>
            <a:ext cx="7419703" cy="954107"/>
          </a:xfrm>
          <a:prstGeom prst="rect">
            <a:avLst/>
          </a:prstGeom>
          <a:noFill/>
          <a:ln w="28575">
            <a:solidFill>
              <a:schemeClr val="tx1"/>
            </a:solidFill>
          </a:ln>
        </p:spPr>
        <p:txBody>
          <a:bodyPr wrap="square" rtlCol="0">
            <a:spAutoFit/>
          </a:bodyPr>
          <a:lstStyle/>
          <a:p>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kitin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a:t>
            </a:r>
          </a:p>
        </p:txBody>
      </p:sp>
      <p:sp>
        <p:nvSpPr>
          <p:cNvPr id="10" name="TextBox 9"/>
          <p:cNvSpPr txBox="1"/>
          <p:nvPr/>
        </p:nvSpPr>
        <p:spPr>
          <a:xfrm>
            <a:off x="4423952" y="3248306"/>
            <a:ext cx="7419703" cy="954107"/>
          </a:xfrm>
          <a:prstGeom prst="rect">
            <a:avLst/>
          </a:prstGeom>
          <a:noFill/>
          <a:ln w="28575">
            <a:solidFill>
              <a:schemeClr val="tx1"/>
            </a:solidFill>
          </a:ln>
        </p:spPr>
        <p:txBody>
          <a:bodyPr wrap="square" rtlCol="0">
            <a:spAutoFit/>
          </a:bodyPr>
          <a:lstStyle/>
          <a:p>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vôi</a:t>
            </a:r>
            <a:r>
              <a:rPr lang="en-US" sz="2800" dirty="0">
                <a:latin typeface="Times New Roman" panose="02020603050405020304" pitchFamily="18" charset="0"/>
                <a:cs typeface="Times New Roman" panose="02020603050405020304" pitchFamily="18" charset="0"/>
              </a:rPr>
              <a:t>.</a:t>
            </a:r>
          </a:p>
        </p:txBody>
      </p:sp>
      <p:sp>
        <p:nvSpPr>
          <p:cNvPr id="11" name="TextBox 10"/>
          <p:cNvSpPr txBox="1"/>
          <p:nvPr/>
        </p:nvSpPr>
        <p:spPr>
          <a:xfrm>
            <a:off x="4432662" y="4772308"/>
            <a:ext cx="7419703" cy="954107"/>
          </a:xfrm>
          <a:prstGeom prst="rect">
            <a:avLst/>
          </a:prstGeom>
          <a:noFill/>
          <a:ln w="28575">
            <a:solidFill>
              <a:schemeClr val="tx1"/>
            </a:solidFill>
          </a:ln>
        </p:spPr>
        <p:txBody>
          <a:bodyPr wrap="square" rtlCol="0">
            <a:spAutoFit/>
          </a:bodyPr>
          <a:lstStyle/>
          <a:p>
            <a:r>
              <a:rPr lang="vi-VN" sz="2800" dirty="0">
                <a:latin typeface="Times New Roman" panose="02020603050405020304" pitchFamily="18" charset="0"/>
                <a:cs typeface="Times New Roman" panose="02020603050405020304" pitchFamily="18" charset="0"/>
              </a:rPr>
              <a:t>c) Cơ thể hình trụ  hay hình dù, đối xứng tỏa tròn, có tua miệng.</a:t>
            </a:r>
            <a:endParaRPr lang="en-US" sz="28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4458786" y="6065535"/>
            <a:ext cx="7419703" cy="523220"/>
          </a:xfrm>
          <a:prstGeom prst="rect">
            <a:avLst/>
          </a:prstGeom>
          <a:noFill/>
          <a:ln w="28575">
            <a:solidFill>
              <a:schemeClr val="tx1"/>
            </a:solidFill>
          </a:ln>
        </p:spPr>
        <p:txBody>
          <a:bodyPr wrap="square" rtlCol="0">
            <a:spAutoFit/>
          </a:bodyPr>
          <a:lstStyle/>
          <a:p>
            <a:r>
              <a:rPr lang="vi-VN" sz="2800" dirty="0">
                <a:latin typeface="Times New Roman" panose="02020603050405020304" pitchFamily="18" charset="0"/>
                <a:cs typeface="Times New Roman" panose="02020603050405020304" pitchFamily="18" charset="0"/>
              </a:rPr>
              <a:t>d) Cơ thể mềm, dẹp, kéo dài hoặc phân đốt.</a:t>
            </a:r>
            <a:endParaRPr lang="en-US" sz="2800" dirty="0">
              <a:latin typeface="Times New Roman" panose="02020603050405020304" pitchFamily="18" charset="0"/>
              <a:cs typeface="Times New Roman" panose="02020603050405020304" pitchFamily="18" charset="0"/>
            </a:endParaRPr>
          </a:p>
        </p:txBody>
      </p:sp>
      <p:cxnSp>
        <p:nvCxnSpPr>
          <p:cNvPr id="17" name="Straight Arrow Connector 16"/>
          <p:cNvCxnSpPr>
            <a:stCxn id="4" idx="3"/>
          </p:cNvCxnSpPr>
          <p:nvPr/>
        </p:nvCxnSpPr>
        <p:spPr>
          <a:xfrm>
            <a:off x="3413763" y="2364741"/>
            <a:ext cx="975356" cy="30041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6" idx="3"/>
            <a:endCxn id="10" idx="1"/>
          </p:cNvCxnSpPr>
          <p:nvPr/>
        </p:nvCxnSpPr>
        <p:spPr>
          <a:xfrm flipV="1">
            <a:off x="3383281" y="3725360"/>
            <a:ext cx="1040671" cy="10124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7" idx="3"/>
            <a:endCxn id="9" idx="1"/>
          </p:cNvCxnSpPr>
          <p:nvPr/>
        </p:nvCxnSpPr>
        <p:spPr>
          <a:xfrm flipV="1">
            <a:off x="3396344" y="2384240"/>
            <a:ext cx="992775" cy="35945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5" idx="3"/>
            <a:endCxn id="12" idx="1"/>
          </p:cNvCxnSpPr>
          <p:nvPr/>
        </p:nvCxnSpPr>
        <p:spPr>
          <a:xfrm>
            <a:off x="3396344" y="3502344"/>
            <a:ext cx="1062442" cy="28248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95943" y="182880"/>
            <a:ext cx="11848010" cy="646331"/>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cs typeface="Times New Roman" panose="02020603050405020304" pitchFamily="18" charset="0"/>
              </a:rPr>
              <a:t> 2. </a:t>
            </a:r>
            <a:r>
              <a:rPr lang="en-US" sz="3600" b="1" dirty="0" err="1">
                <a:latin typeface="Times New Roman" panose="02020603050405020304" pitchFamily="18" charset="0"/>
                <a:cs typeface="Times New Roman" panose="02020603050405020304" pitchFamily="18" charset="0"/>
              </a:rPr>
              <a:t>Ghép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nối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cột</a:t>
            </a:r>
            <a:r>
              <a:rPr lang="en-US" sz="3600" b="1" dirty="0">
                <a:latin typeface="Times New Roman" panose="02020603050405020304" pitchFamily="18" charset="0"/>
                <a:cs typeface="Times New Roman" panose="02020603050405020304" pitchFamily="18" charset="0"/>
              </a:rPr>
              <a:t> A </a:t>
            </a:r>
            <a:r>
              <a:rPr lang="en-US" sz="3600" b="1" dirty="0" err="1">
                <a:latin typeface="Times New Roman" panose="02020603050405020304" pitchFamily="18" charset="0"/>
                <a:cs typeface="Times New Roman" panose="02020603050405020304" pitchFamily="18" charset="0"/>
              </a:rPr>
              <a:t>với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cột</a:t>
            </a:r>
            <a:r>
              <a:rPr lang="en-US" sz="3600" b="1" dirty="0">
                <a:latin typeface="Times New Roman" panose="02020603050405020304" pitchFamily="18" charset="0"/>
                <a:cs typeface="Times New Roman" panose="02020603050405020304" pitchFamily="18" charset="0"/>
              </a:rPr>
              <a:t> B </a:t>
            </a:r>
            <a:r>
              <a:rPr lang="en-US" sz="3600" b="1" dirty="0" err="1">
                <a:latin typeface="Times New Roman" panose="02020603050405020304" pitchFamily="18" charset="0"/>
                <a:cs typeface="Times New Roman" panose="02020603050405020304" pitchFamily="18" charset="0"/>
              </a:rPr>
              <a:t>để</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hoàn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thiện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nội</a:t>
            </a:r>
            <a:r>
              <a:rPr lang="en-US" sz="3600" b="1" dirty="0">
                <a:latin typeface="Times New Roman" panose="02020603050405020304" pitchFamily="18" charset="0"/>
                <a:cs typeface="Times New Roman" panose="02020603050405020304" pitchFamily="18" charset="0"/>
              </a:rPr>
              <a:t> dung </a:t>
            </a:r>
            <a:r>
              <a:rPr lang="en-US" sz="3600" b="1" dirty="0" err="1">
                <a:latin typeface="Times New Roman" panose="02020603050405020304" pitchFamily="18" charset="0"/>
                <a:cs typeface="Times New Roman" panose="02020603050405020304" pitchFamily="18" charset="0"/>
              </a:rPr>
              <a:t>sau</a:t>
            </a:r>
            <a:r>
              <a:rPr lang="en-US" sz="36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8417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fill="hold"/>
                                        <p:tgtEl>
                                          <p:spTgt spid="33"/>
                                        </p:tgtEl>
                                        <p:attrNameLst>
                                          <p:attrName>ppt_x</p:attrName>
                                        </p:attrNameLst>
                                      </p:cBhvr>
                                      <p:tavLst>
                                        <p:tav tm="0">
                                          <p:val>
                                            <p:strVal val="#ppt_x"/>
                                          </p:val>
                                        </p:tav>
                                        <p:tav tm="100000">
                                          <p:val>
                                            <p:strVal val="#ppt_x"/>
                                          </p:val>
                                        </p:tav>
                                      </p:tavLst>
                                    </p:anim>
                                    <p:anim calcmode="lin" valueType="num">
                                      <p:cBhvr additive="base">
                                        <p:cTn id="2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245794" y="866893"/>
            <a:ext cx="11626901" cy="584775"/>
          </a:xfrm>
          <a:prstGeom prst="rect">
            <a:avLst/>
          </a:prstGeom>
        </p:spPr>
        <p:txBody>
          <a:bodyPr wrap="none">
            <a:spAutoFit/>
          </a:bodyPr>
          <a:lstStyle/>
          <a:p>
            <a:r>
              <a:rPr lang="en-US" dirty="0">
                <a:solidFill>
                  <a:srgbClr val="000000"/>
                </a:solidFill>
                <a:latin typeface="Times New Roman" panose="02020603050405020304" pitchFamily="18" charset="0"/>
                <a:ea typeface="Calibri" panose="020F0502020204030204" pitchFamily="34" charset="0"/>
              </a:rPr>
              <a:t> </a:t>
            </a:r>
            <a:r>
              <a:rPr lang="en-US" sz="3200" b="1" u="sng" dirty="0" err="1">
                <a:solidFill>
                  <a:srgbClr val="000000"/>
                </a:solidFill>
                <a:latin typeface="Times New Roman" panose="02020603050405020304" pitchFamily="18" charset="0"/>
                <a:ea typeface="Calibri" panose="020F0502020204030204" pitchFamily="34" charset="0"/>
              </a:rPr>
              <a:t>Câu</a:t>
            </a:r>
            <a:r>
              <a:rPr lang="en-US" sz="3200" b="1" u="sng" dirty="0">
                <a:solidFill>
                  <a:srgbClr val="000000"/>
                </a:solidFill>
                <a:latin typeface="Times New Roman" panose="02020603050405020304" pitchFamily="18" charset="0"/>
                <a:ea typeface="Calibri" panose="020F0502020204030204" pitchFamily="34" charset="0"/>
              </a:rPr>
              <a:t> 3</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Em</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hãy</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nêu</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biện</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pháp</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phòng</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chống</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giun</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đũa</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kí</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sinh</a:t>
            </a:r>
            <a:r>
              <a:rPr lang="en-US" sz="3200" dirty="0">
                <a:solidFill>
                  <a:srgbClr val="000000"/>
                </a:solidFill>
                <a:latin typeface="Times New Roman" panose="02020603050405020304" pitchFamily="18" charset="0"/>
                <a:ea typeface="Calibri" panose="020F0502020204030204" pitchFamily="34" charset="0"/>
              </a:rPr>
              <a:t> ở </a:t>
            </a:r>
            <a:r>
              <a:rPr lang="en-US" sz="3200" dirty="0" err="1">
                <a:solidFill>
                  <a:srgbClr val="000000"/>
                </a:solidFill>
                <a:latin typeface="Times New Roman" panose="02020603050405020304" pitchFamily="18" charset="0"/>
                <a:ea typeface="Calibri" panose="020F0502020204030204" pitchFamily="34" charset="0"/>
              </a:rPr>
              <a:t>người</a:t>
            </a:r>
            <a:r>
              <a:rPr lang="en-US" sz="3200" dirty="0">
                <a:solidFill>
                  <a:srgbClr val="000000"/>
                </a:solidFill>
                <a:latin typeface="Times New Roman" panose="02020603050405020304" pitchFamily="18" charset="0"/>
                <a:ea typeface="Calibri" panose="020F0502020204030204" pitchFamily="34" charset="0"/>
              </a:rPr>
              <a:t>?</a:t>
            </a:r>
            <a:endParaRPr lang="en-US" sz="3200" dirty="0"/>
          </a:p>
        </p:txBody>
      </p:sp>
      <p:sp>
        <p:nvSpPr>
          <p:cNvPr id="3" name="Rectangle 2"/>
          <p:cNvSpPr/>
          <p:nvPr/>
        </p:nvSpPr>
        <p:spPr>
          <a:xfrm>
            <a:off x="267564" y="1698562"/>
            <a:ext cx="11384506" cy="1077218"/>
          </a:xfrm>
          <a:prstGeom prst="rect">
            <a:avLst/>
          </a:prstGeom>
        </p:spPr>
        <p:txBody>
          <a:bodyPr wrap="square">
            <a:spAutoFit/>
          </a:bodyPr>
          <a:lstStyle/>
          <a:p>
            <a:r>
              <a:rPr lang="en-US" dirty="0">
                <a:solidFill>
                  <a:srgbClr val="000000"/>
                </a:solidFill>
                <a:latin typeface="Times New Roman" panose="02020603050405020304" pitchFamily="18" charset="0"/>
                <a:ea typeface="Calibri" panose="020F0502020204030204" pitchFamily="34" charset="0"/>
              </a:rPr>
              <a:t> </a:t>
            </a:r>
            <a:r>
              <a:rPr lang="en-US" sz="3200" b="1" u="sng" dirty="0" err="1">
                <a:solidFill>
                  <a:srgbClr val="000000"/>
                </a:solidFill>
                <a:latin typeface="Times New Roman" panose="02020603050405020304" pitchFamily="18" charset="0"/>
                <a:ea typeface="Calibri" panose="020F0502020204030204" pitchFamily="34" charset="0"/>
              </a:rPr>
              <a:t>Câu</a:t>
            </a:r>
            <a:r>
              <a:rPr lang="en-US" sz="3200" b="1" u="sng" dirty="0">
                <a:solidFill>
                  <a:srgbClr val="000000"/>
                </a:solidFill>
                <a:latin typeface="Times New Roman" panose="02020603050405020304" pitchFamily="18" charset="0"/>
                <a:ea typeface="Calibri" panose="020F0502020204030204" pitchFamily="34" charset="0"/>
              </a:rPr>
              <a:t> 4</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cs typeface="Times New Roman" panose="02020603050405020304" pitchFamily="18" charset="0"/>
              </a:rPr>
              <a:t>Nêu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a:t>
            </a:r>
            <a:r>
              <a:rPr lang="en-US" sz="3200" dirty="0">
                <a:latin typeface="Times New Roman" panose="02020603050405020304" pitchFamily="18" charset="0"/>
                <a:cs typeface="Times New Roman" panose="02020603050405020304" pitchFamily="18" charset="0"/>
              </a:rPr>
              <a:t> an </a:t>
            </a:r>
            <a:r>
              <a:rPr lang="en-US" sz="3200" dirty="0" err="1">
                <a:latin typeface="Times New Roman" panose="02020603050405020304" pitchFamily="18" charset="0"/>
                <a:cs typeface="Times New Roman" panose="02020603050405020304" pitchFamily="18" charset="0"/>
              </a:rPr>
              <a:t>toàn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solidFill>
                  <a:srgbClr val="000000"/>
                </a:solidFill>
                <a:latin typeface="Times New Roman" panose="02020603050405020304" pitchFamily="18" charset="0"/>
                <a:ea typeface="Calibri" panose="020F0502020204030204" pitchFamily="34" charset="0"/>
              </a:rPr>
              <a:t>?</a:t>
            </a:r>
            <a:endParaRPr lang="en-US" sz="3200" dirty="0"/>
          </a:p>
        </p:txBody>
      </p:sp>
    </p:spTree>
    <p:extLst>
      <p:ext uri="{BB962C8B-B14F-4D97-AF65-F5344CB8AC3E}">
        <p14:creationId xmlns:p14="http://schemas.microsoft.com/office/powerpoint/2010/main" val="83531682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3730"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9288" y="908051"/>
            <a:ext cx="3313112"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8650" y="4005263"/>
            <a:ext cx="33337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16726" y="1484313"/>
            <a:ext cx="3597275" cy="425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Line 5"/>
          <p:cNvSpPr>
            <a:spLocks noChangeShapeType="1"/>
          </p:cNvSpPr>
          <p:nvPr/>
        </p:nvSpPr>
        <p:spPr bwMode="auto">
          <a:xfrm>
            <a:off x="5519738" y="3933825"/>
            <a:ext cx="863600" cy="0"/>
          </a:xfrm>
          <a:prstGeom prst="line">
            <a:avLst/>
          </a:prstGeom>
          <a:noFill/>
          <a:ln w="38100">
            <a:solidFill>
              <a:srgbClr val="0000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4155" name="Text Box 11"/>
          <p:cNvSpPr txBox="1">
            <a:spLocks noChangeArrowheads="1"/>
          </p:cNvSpPr>
          <p:nvPr/>
        </p:nvSpPr>
        <p:spPr bwMode="auto">
          <a:xfrm>
            <a:off x="4419601" y="228600"/>
            <a:ext cx="3143793" cy="528638"/>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a:solidFill>
                  <a:srgbClr val="3333FF"/>
                </a:solidFill>
                <a:latin typeface="Times New Roman" panose="02020603050405020304" pitchFamily="18" charset="0"/>
                <a:cs typeface="Times New Roman" panose="02020603050405020304" pitchFamily="18" charset="0"/>
              </a:rPr>
              <a:t> Biện pháp hoá học</a:t>
            </a:r>
          </a:p>
        </p:txBody>
      </p:sp>
    </p:spTree>
    <p:extLst>
      <p:ext uri="{BB962C8B-B14F-4D97-AF65-F5344CB8AC3E}">
        <p14:creationId xmlns:p14="http://schemas.microsoft.com/office/powerpoint/2010/main" val="3183135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92165"/>
                                        </p:tgtEl>
                                        <p:attrNameLst>
                                          <p:attrName>style.visibility</p:attrName>
                                        </p:attrNameLst>
                                      </p:cBhvr>
                                      <p:to>
                                        <p:strVal val="visible"/>
                                      </p:to>
                                    </p:set>
                                    <p:anim calcmode="lin" valueType="num">
                                      <p:cBhvr>
                                        <p:cTn id="7" dur="500" fill="hold"/>
                                        <p:tgtEl>
                                          <p:spTgt spid="92165"/>
                                        </p:tgtEl>
                                        <p:attrNameLst>
                                          <p:attrName>ppt_w</p:attrName>
                                        </p:attrNameLst>
                                      </p:cBhvr>
                                      <p:tavLst>
                                        <p:tav tm="0">
                                          <p:val>
                                            <p:fltVal val="0"/>
                                          </p:val>
                                        </p:tav>
                                        <p:tav tm="100000">
                                          <p:val>
                                            <p:strVal val="#ppt_w"/>
                                          </p:val>
                                        </p:tav>
                                      </p:tavLst>
                                    </p:anim>
                                    <p:anim calcmode="lin" valueType="num">
                                      <p:cBhvr>
                                        <p:cTn id="8" dur="500" fill="hold"/>
                                        <p:tgtEl>
                                          <p:spTgt spid="92165"/>
                                        </p:tgtEl>
                                        <p:attrNameLst>
                                          <p:attrName>ppt_h</p:attrName>
                                        </p:attrNameLst>
                                      </p:cBhvr>
                                      <p:tavLst>
                                        <p:tav tm="0">
                                          <p:val>
                                            <p:fltVal val="0"/>
                                          </p:val>
                                        </p:tav>
                                        <p:tav tm="100000">
                                          <p:val>
                                            <p:strVal val="#ppt_h"/>
                                          </p:val>
                                        </p:tav>
                                      </p:tavLst>
                                    </p:anim>
                                    <p:animEffect transition="in" filter="fade">
                                      <p:cBhvr>
                                        <p:cTn id="9" dur="500"/>
                                        <p:tgtEl>
                                          <p:spTgt spid="92165"/>
                                        </p:tgtEl>
                                      </p:cBhvr>
                                    </p:animEffect>
                                  </p:childTnLst>
                                </p:cTn>
                              </p:par>
                            </p:childTnLst>
                          </p:cTn>
                        </p:par>
                        <p:par>
                          <p:cTn id="10" fill="hold" nodeType="afterGroup">
                            <p:stCondLst>
                              <p:cond delay="500"/>
                            </p:stCondLst>
                            <p:childTnLst>
                              <p:par>
                                <p:cTn id="11" presetID="2" presetClass="entr" presetSubtype="4" fill="hold" nodeType="afterEffect">
                                  <p:stCondLst>
                                    <p:cond delay="0"/>
                                  </p:stCondLst>
                                  <p:childTnLst>
                                    <p:set>
                                      <p:cBhvr>
                                        <p:cTn id="12" dur="1" fill="hold">
                                          <p:stCondLst>
                                            <p:cond delay="0"/>
                                          </p:stCondLst>
                                        </p:cTn>
                                        <p:tgtEl>
                                          <p:spTgt spid="92164"/>
                                        </p:tgtEl>
                                        <p:attrNameLst>
                                          <p:attrName>style.visibility</p:attrName>
                                        </p:attrNameLst>
                                      </p:cBhvr>
                                      <p:to>
                                        <p:strVal val="visible"/>
                                      </p:to>
                                    </p:set>
                                    <p:anim calcmode="lin" valueType="num">
                                      <p:cBhvr additive="base">
                                        <p:cTn id="13" dur="500" fill="hold"/>
                                        <p:tgtEl>
                                          <p:spTgt spid="92164"/>
                                        </p:tgtEl>
                                        <p:attrNameLst>
                                          <p:attrName>ppt_x</p:attrName>
                                        </p:attrNameLst>
                                      </p:cBhvr>
                                      <p:tavLst>
                                        <p:tav tm="0">
                                          <p:val>
                                            <p:strVal val="#ppt_x"/>
                                          </p:val>
                                        </p:tav>
                                        <p:tav tm="100000">
                                          <p:val>
                                            <p:strVal val="#ppt_x"/>
                                          </p:val>
                                        </p:tav>
                                      </p:tavLst>
                                    </p:anim>
                                    <p:anim calcmode="lin" valueType="num">
                                      <p:cBhvr additive="base">
                                        <p:cTn id="14" dur="500" fill="hold"/>
                                        <p:tgtEl>
                                          <p:spTgt spid="92164"/>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1000"/>
                            </p:stCondLst>
                            <p:childTnLst>
                              <p:par>
                                <p:cTn id="16" presetID="53" presetClass="entr" presetSubtype="0" fill="hold" grpId="0" nodeType="afterEffect">
                                  <p:stCondLst>
                                    <p:cond delay="0"/>
                                  </p:stCondLst>
                                  <p:childTnLst>
                                    <p:set>
                                      <p:cBhvr>
                                        <p:cTn id="17" dur="1" fill="hold">
                                          <p:stCondLst>
                                            <p:cond delay="0"/>
                                          </p:stCondLst>
                                        </p:cTn>
                                        <p:tgtEl>
                                          <p:spTgt spid="134155"/>
                                        </p:tgtEl>
                                        <p:attrNameLst>
                                          <p:attrName>style.visibility</p:attrName>
                                        </p:attrNameLst>
                                      </p:cBhvr>
                                      <p:to>
                                        <p:strVal val="visible"/>
                                      </p:to>
                                    </p:set>
                                    <p:anim calcmode="lin" valueType="num">
                                      <p:cBhvr>
                                        <p:cTn id="18" dur="500" fill="hold"/>
                                        <p:tgtEl>
                                          <p:spTgt spid="134155"/>
                                        </p:tgtEl>
                                        <p:attrNameLst>
                                          <p:attrName>ppt_w</p:attrName>
                                        </p:attrNameLst>
                                      </p:cBhvr>
                                      <p:tavLst>
                                        <p:tav tm="0">
                                          <p:val>
                                            <p:fltVal val="0"/>
                                          </p:val>
                                        </p:tav>
                                        <p:tav tm="100000">
                                          <p:val>
                                            <p:strVal val="#ppt_w"/>
                                          </p:val>
                                        </p:tav>
                                      </p:tavLst>
                                    </p:anim>
                                    <p:anim calcmode="lin" valueType="num">
                                      <p:cBhvr>
                                        <p:cTn id="19" dur="500" fill="hold"/>
                                        <p:tgtEl>
                                          <p:spTgt spid="134155"/>
                                        </p:tgtEl>
                                        <p:attrNameLst>
                                          <p:attrName>ppt_h</p:attrName>
                                        </p:attrNameLst>
                                      </p:cBhvr>
                                      <p:tavLst>
                                        <p:tav tm="0">
                                          <p:val>
                                            <p:fltVal val="0"/>
                                          </p:val>
                                        </p:tav>
                                        <p:tav tm="100000">
                                          <p:val>
                                            <p:strVal val="#ppt_h"/>
                                          </p:val>
                                        </p:tav>
                                      </p:tavLst>
                                    </p:anim>
                                    <p:animEffect transition="in" filter="fade">
                                      <p:cBhvr>
                                        <p:cTn id="20" dur="500"/>
                                        <p:tgtEl>
                                          <p:spTgt spid="134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5" grpId="0" animBg="1"/>
    </p:bld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3186" name="imgb" descr="ImageVie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6576" y="304800"/>
            <a:ext cx="4176713" cy="2971800"/>
          </a:xfrm>
          <a:prstGeom prst="rect">
            <a:avLst/>
          </a:prstGeom>
          <a:noFill/>
          <a:ln w="57150">
            <a:solidFill>
              <a:srgbClr val="FF0066"/>
            </a:solidFill>
            <a:miter lim="800000"/>
            <a:headEnd/>
            <a:tailEnd/>
          </a:ln>
          <a:extLst>
            <a:ext uri="{909E8E84-426E-40DD-AFC4-6F175D3DCCD1}">
              <a14:hiddenFill xmlns:a14="http://schemas.microsoft.com/office/drawing/2010/main">
                <a:solidFill>
                  <a:srgbClr val="FFFFFF"/>
                </a:solidFill>
              </a14:hiddenFill>
            </a:ext>
          </a:extLst>
        </p:spPr>
      </p:pic>
      <p:pic>
        <p:nvPicPr>
          <p:cNvPr id="93187" name="imgb" descr="den(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1" y="300038"/>
            <a:ext cx="4092575" cy="2976562"/>
          </a:xfrm>
          <a:prstGeom prst="rect">
            <a:avLst/>
          </a:prstGeom>
          <a:noFill/>
          <a:ln w="57150">
            <a:solidFill>
              <a:srgbClr val="FF0066"/>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4"/>
          <p:cNvGrpSpPr>
            <a:grpSpLocks/>
          </p:cNvGrpSpPr>
          <p:nvPr/>
        </p:nvGrpSpPr>
        <p:grpSpPr bwMode="auto">
          <a:xfrm>
            <a:off x="1981201" y="3505200"/>
            <a:ext cx="3744913" cy="3024188"/>
            <a:chOff x="1296" y="1680"/>
            <a:chExt cx="2400" cy="2295"/>
          </a:xfrm>
        </p:grpSpPr>
        <p:pic>
          <p:nvPicPr>
            <p:cNvPr id="74758" name="Picture 5" descr="Bay d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6" y="1680"/>
              <a:ext cx="2400" cy="2295"/>
            </a:xfrm>
            <a:prstGeom prst="rect">
              <a:avLst/>
            </a:prstGeom>
            <a:noFill/>
            <a:ln w="57150">
              <a:solidFill>
                <a:srgbClr val="FF0066"/>
              </a:solidFill>
              <a:miter lim="800000"/>
              <a:headEnd/>
              <a:tailEnd/>
            </a:ln>
            <a:extLst>
              <a:ext uri="{909E8E84-426E-40DD-AFC4-6F175D3DCCD1}">
                <a14:hiddenFill xmlns:a14="http://schemas.microsoft.com/office/drawing/2010/main">
                  <a:solidFill>
                    <a:srgbClr val="FFFFFF"/>
                  </a:solidFill>
                </a14:hiddenFill>
              </a:ext>
            </a:extLst>
          </p:spPr>
        </p:pic>
        <p:sp>
          <p:nvSpPr>
            <p:cNvPr id="74759" name="Text Box 6"/>
            <p:cNvSpPr txBox="1">
              <a:spLocks noChangeArrowheads="1"/>
            </p:cNvSpPr>
            <p:nvPr/>
          </p:nvSpPr>
          <p:spPr bwMode="auto">
            <a:xfrm>
              <a:off x="1359" y="3552"/>
              <a:ext cx="1326" cy="397"/>
            </a:xfrm>
            <a:prstGeom prst="rect">
              <a:avLst/>
            </a:prstGeom>
            <a:solidFill>
              <a:schemeClr val="accent1"/>
            </a:solidFill>
            <a:ln w="57150">
              <a:solidFill>
                <a:srgbClr val="FF0066"/>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a:solidFill>
                    <a:srgbClr val="0000FF"/>
                  </a:solidFill>
                  <a:latin typeface="Times New Roman" panose="02020603050405020304" pitchFamily="18" charset="0"/>
                  <a:cs typeface="Times New Roman" panose="02020603050405020304" pitchFamily="18" charset="0"/>
                </a:rPr>
                <a:t>Bẫy đèn</a:t>
              </a:r>
            </a:p>
          </p:txBody>
        </p:sp>
      </p:grpSp>
      <p:sp>
        <p:nvSpPr>
          <p:cNvPr id="134154" name="Text Box 10"/>
          <p:cNvSpPr txBox="1">
            <a:spLocks noChangeArrowheads="1"/>
          </p:cNvSpPr>
          <p:nvPr/>
        </p:nvSpPr>
        <p:spPr bwMode="auto">
          <a:xfrm>
            <a:off x="6019802" y="4572001"/>
            <a:ext cx="3999410" cy="523875"/>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Biện</a:t>
            </a: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pháp</a:t>
            </a: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cơ</a:t>
            </a: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học</a:t>
            </a: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lý</a:t>
            </a: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học</a:t>
            </a:r>
            <a:endParaRPr lang="en-US" altLang="en-US" sz="2800" b="1" dirty="0">
              <a:solidFill>
                <a:srgbClr val="3333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0784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93186"/>
                                        </p:tgtEl>
                                        <p:attrNameLst>
                                          <p:attrName>style.visibility</p:attrName>
                                        </p:attrNameLst>
                                      </p:cBhvr>
                                      <p:to>
                                        <p:strVal val="visible"/>
                                      </p:to>
                                    </p:set>
                                    <p:animEffect transition="in" filter="checkerboard(across)">
                                      <p:cBhvr>
                                        <p:cTn id="7" dur="500"/>
                                        <p:tgtEl>
                                          <p:spTgt spid="93186"/>
                                        </p:tgtEl>
                                      </p:cBhvr>
                                    </p:animEffect>
                                  </p:childTnLst>
                                </p:cTn>
                              </p:par>
                              <p:par>
                                <p:cTn id="8" presetID="5" presetClass="entr" presetSubtype="10" fill="hold" nodeType="withEffect">
                                  <p:stCondLst>
                                    <p:cond delay="0"/>
                                  </p:stCondLst>
                                  <p:childTnLst>
                                    <p:set>
                                      <p:cBhvr>
                                        <p:cTn id="9" dur="1" fill="hold">
                                          <p:stCondLst>
                                            <p:cond delay="0"/>
                                          </p:stCondLst>
                                        </p:cTn>
                                        <p:tgtEl>
                                          <p:spTgt spid="93187"/>
                                        </p:tgtEl>
                                        <p:attrNameLst>
                                          <p:attrName>style.visibility</p:attrName>
                                        </p:attrNameLst>
                                      </p:cBhvr>
                                      <p:to>
                                        <p:strVal val="visible"/>
                                      </p:to>
                                    </p:set>
                                    <p:animEffect transition="in" filter="checkerboard(across)">
                                      <p:cBhvr>
                                        <p:cTn id="10" dur="500"/>
                                        <p:tgtEl>
                                          <p:spTgt spid="93187"/>
                                        </p:tgtEl>
                                      </p:cBhvr>
                                    </p:animEffect>
                                  </p:childTnLst>
                                </p:cTn>
                              </p:par>
                            </p:childTnLst>
                          </p:cTn>
                        </p:par>
                        <p:par>
                          <p:cTn id="11" fill="hold" nodeType="afterGroup">
                            <p:stCondLst>
                              <p:cond delay="500"/>
                            </p:stCondLst>
                            <p:childTnLst>
                              <p:par>
                                <p:cTn id="12" presetID="5" presetClass="entr" presetSubtype="10" fill="hold" nodeType="afterEffect">
                                  <p:stCondLst>
                                    <p:cond delay="4000"/>
                                  </p:stCondLst>
                                  <p:childTnLst>
                                    <p:set>
                                      <p:cBhvr>
                                        <p:cTn id="13" dur="1" fill="hold">
                                          <p:stCondLst>
                                            <p:cond delay="0"/>
                                          </p:stCondLst>
                                        </p:cTn>
                                        <p:tgtEl>
                                          <p:spTgt spid="2"/>
                                        </p:tgtEl>
                                        <p:attrNameLst>
                                          <p:attrName>style.visibility</p:attrName>
                                        </p:attrNameLst>
                                      </p:cBhvr>
                                      <p:to>
                                        <p:strVal val="visible"/>
                                      </p:to>
                                    </p:set>
                                    <p:animEffect transition="in" filter="checkerboard(across)">
                                      <p:cBhvr>
                                        <p:cTn id="14" dur="3000"/>
                                        <p:tgtEl>
                                          <p:spTgt spid="2"/>
                                        </p:tgtEl>
                                      </p:cBhvr>
                                    </p:animEffect>
                                  </p:childTnLst>
                                </p:cTn>
                              </p:par>
                            </p:childTnLst>
                          </p:cTn>
                        </p:par>
                        <p:par>
                          <p:cTn id="15" fill="hold" nodeType="afterGroup">
                            <p:stCondLst>
                              <p:cond delay="7500"/>
                            </p:stCondLst>
                            <p:childTnLst>
                              <p:par>
                                <p:cTn id="16" presetID="53" presetClass="entr" presetSubtype="0" fill="hold" grpId="0" nodeType="afterEffect">
                                  <p:stCondLst>
                                    <p:cond delay="0"/>
                                  </p:stCondLst>
                                  <p:childTnLst>
                                    <p:set>
                                      <p:cBhvr>
                                        <p:cTn id="17" dur="1" fill="hold">
                                          <p:stCondLst>
                                            <p:cond delay="0"/>
                                          </p:stCondLst>
                                        </p:cTn>
                                        <p:tgtEl>
                                          <p:spTgt spid="134154"/>
                                        </p:tgtEl>
                                        <p:attrNameLst>
                                          <p:attrName>style.visibility</p:attrName>
                                        </p:attrNameLst>
                                      </p:cBhvr>
                                      <p:to>
                                        <p:strVal val="visible"/>
                                      </p:to>
                                    </p:set>
                                    <p:anim calcmode="lin" valueType="num">
                                      <p:cBhvr>
                                        <p:cTn id="18" dur="1000" fill="hold"/>
                                        <p:tgtEl>
                                          <p:spTgt spid="134154"/>
                                        </p:tgtEl>
                                        <p:attrNameLst>
                                          <p:attrName>ppt_w</p:attrName>
                                        </p:attrNameLst>
                                      </p:cBhvr>
                                      <p:tavLst>
                                        <p:tav tm="0">
                                          <p:val>
                                            <p:fltVal val="0"/>
                                          </p:val>
                                        </p:tav>
                                        <p:tav tm="100000">
                                          <p:val>
                                            <p:strVal val="#ppt_w"/>
                                          </p:val>
                                        </p:tav>
                                      </p:tavLst>
                                    </p:anim>
                                    <p:anim calcmode="lin" valueType="num">
                                      <p:cBhvr>
                                        <p:cTn id="19" dur="1000" fill="hold"/>
                                        <p:tgtEl>
                                          <p:spTgt spid="134154"/>
                                        </p:tgtEl>
                                        <p:attrNameLst>
                                          <p:attrName>ppt_h</p:attrName>
                                        </p:attrNameLst>
                                      </p:cBhvr>
                                      <p:tavLst>
                                        <p:tav tm="0">
                                          <p:val>
                                            <p:fltVal val="0"/>
                                          </p:val>
                                        </p:tav>
                                        <p:tav tm="100000">
                                          <p:val>
                                            <p:strVal val="#ppt_h"/>
                                          </p:val>
                                        </p:tav>
                                      </p:tavLst>
                                    </p:anim>
                                    <p:animEffect transition="in" filter="fade">
                                      <p:cBhvr>
                                        <p:cTn id="20" dur="1000"/>
                                        <p:tgtEl>
                                          <p:spTgt spid="134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4"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4210" name="Movie_0002.wmv">
            <a:hlinkClick r:id="" action="ppaction://media"/>
          </p:cNvPr>
          <p:cNvPicPr>
            <a:picLocks noGrp="1" noRot="1" noChangeAspect="1" noChangeArrowheads="1"/>
          </p:cNvPicPr>
          <p:nvPr>
            <p:ph/>
            <a:videoFile r:link="rId1"/>
          </p:nvPr>
        </p:nvPicPr>
        <p:blipFill>
          <a:blip r:embed="rId3" cstate="print"/>
          <a:srcRect/>
          <a:stretch>
            <a:fillRect/>
          </a:stretch>
        </p:blipFill>
        <p:spPr>
          <a:xfrm>
            <a:off x="1993900" y="0"/>
            <a:ext cx="3860800" cy="2895600"/>
          </a:xfrm>
          <a:ln w="88900" cap="sq" cmpd="thickThin">
            <a:solidFill>
              <a:srgbClr val="000000"/>
            </a:solidFill>
          </a:ln>
          <a:effectLst>
            <a:innerShdw blurRad="76200">
              <a:srgbClr val="000000"/>
            </a:innerShdw>
          </a:effectLst>
        </p:spPr>
      </p:pic>
      <p:sp>
        <p:nvSpPr>
          <p:cNvPr id="134156" name="Text Box 12"/>
          <p:cNvSpPr txBox="1">
            <a:spLocks noChangeArrowheads="1"/>
          </p:cNvSpPr>
          <p:nvPr/>
        </p:nvSpPr>
        <p:spPr bwMode="auto">
          <a:xfrm>
            <a:off x="8382000" y="3733800"/>
            <a:ext cx="1828800" cy="954088"/>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a:solidFill>
                  <a:srgbClr val="3333FF"/>
                </a:solidFill>
                <a:latin typeface="Times New Roman" panose="02020603050405020304" pitchFamily="18" charset="0"/>
                <a:cs typeface="Times New Roman" panose="02020603050405020304" pitchFamily="18" charset="0"/>
              </a:rPr>
              <a:t> Biện pháp sinh học</a:t>
            </a:r>
          </a:p>
        </p:txBody>
      </p:sp>
      <p:pic>
        <p:nvPicPr>
          <p:cNvPr id="43011" name="Content Placeholder 3" descr="Ong ky sinh hinh den long - Ong vang ky sinh sau duc than.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2600" y="3124200"/>
            <a:ext cx="6019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0" y="0"/>
            <a:ext cx="37338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39197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94210"/>
                                        </p:tgtEl>
                                        <p:attrNameLst>
                                          <p:attrName>style.visibility</p:attrName>
                                        </p:attrNameLst>
                                      </p:cBhvr>
                                      <p:to>
                                        <p:strVal val="visible"/>
                                      </p:to>
                                    </p:set>
                                    <p:animEffect transition="in" filter="randombar(horizontal)">
                                      <p:cBhvr>
                                        <p:cTn id="7" dur="500"/>
                                        <p:tgtEl>
                                          <p:spTgt spid="94210"/>
                                        </p:tgtEl>
                                      </p:cBhvr>
                                    </p:animEffect>
                                  </p:childTnLst>
                                </p:cTn>
                              </p:par>
                              <p:par>
                                <p:cTn id="8" presetID="14" presetClass="entr" presetSubtype="10" fill="hold" nodeType="withEffect">
                                  <p:stCondLst>
                                    <p:cond delay="0"/>
                                  </p:stCondLst>
                                  <p:childTnLst>
                                    <p:set>
                                      <p:cBhvr>
                                        <p:cTn id="9" dur="1" fill="hold">
                                          <p:stCondLst>
                                            <p:cond delay="0"/>
                                          </p:stCondLst>
                                        </p:cTn>
                                        <p:tgtEl>
                                          <p:spTgt spid="43011"/>
                                        </p:tgtEl>
                                        <p:attrNameLst>
                                          <p:attrName>style.visibility</p:attrName>
                                        </p:attrNameLst>
                                      </p:cBhvr>
                                      <p:to>
                                        <p:strVal val="visible"/>
                                      </p:to>
                                    </p:set>
                                    <p:animEffect transition="in" filter="randombar(horizontal)">
                                      <p:cBhvr>
                                        <p:cTn id="10" dur="500"/>
                                        <p:tgtEl>
                                          <p:spTgt spid="430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34156"/>
                                        </p:tgtEl>
                                        <p:attrNameLst>
                                          <p:attrName>style.visibility</p:attrName>
                                        </p:attrNameLst>
                                      </p:cBhvr>
                                      <p:to>
                                        <p:strVal val="visible"/>
                                      </p:to>
                                    </p:set>
                                    <p:animEffect transition="in" filter="box(in)">
                                      <p:cBhvr>
                                        <p:cTn id="15" dur="500"/>
                                        <p:tgtEl>
                                          <p:spTgt spid="13415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6" fill="hold" display="0">
                  <p:stCondLst>
                    <p:cond delay="indefinite"/>
                  </p:stCondLst>
                  <p:endCondLst>
                    <p:cond evt="onNext" delay="0">
                      <p:tgtEl>
                        <p:sldTgt/>
                      </p:tgtEl>
                    </p:cond>
                    <p:cond evt="onPrev" delay="0">
                      <p:tgtEl>
                        <p:sldTgt/>
                      </p:tgtEl>
                    </p:cond>
                  </p:endCondLst>
                </p:cTn>
                <p:tgtEl>
                  <p:spTgt spid="94210"/>
                </p:tgtEl>
              </p:cMediaNode>
            </p:video>
          </p:childTnLst>
        </p:cTn>
      </p:par>
    </p:tnLst>
    <p:bldLst>
      <p:bldP spid="134156"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89D3616C-5D14-4456-8D76-6EB7A5EDC4A8}"/>
              </a:ext>
            </a:extLst>
          </p:cNvPr>
          <p:cNvSpPr txBox="1"/>
          <p:nvPr/>
        </p:nvSpPr>
        <p:spPr>
          <a:xfrm>
            <a:off x="228604" y="1641859"/>
            <a:ext cx="11963395" cy="378565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Căn</a:t>
            </a:r>
            <a:r>
              <a:rPr kumimoji="0" lang="en-US" sz="32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cứ</a:t>
            </a:r>
            <a:r>
              <a:rPr kumimoji="0" lang="en-US" sz="32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vào</a:t>
            </a:r>
            <a:r>
              <a:rPr kumimoji="0" lang="en-US" sz="32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xương</a:t>
            </a:r>
            <a:r>
              <a:rPr kumimoji="0" lang="en-US" sz="3200" b="1"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3200" b="1"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cột</a:t>
            </a:r>
            <a:r>
              <a:rPr kumimoji="0" lang="en-US" sz="3200" b="1"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3200" b="1"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sống</a:t>
            </a:r>
            <a:r>
              <a:rPr kumimoji="0" lang="en-US" sz="32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sz="32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vật</a:t>
            </a:r>
            <a:r>
              <a:rPr kumimoji="0" lang="en-US" sz="32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32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chia </a:t>
            </a:r>
            <a:r>
              <a:rPr kumimoji="0" lang="en-US" sz="32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thành</a:t>
            </a:r>
            <a:r>
              <a:rPr kumimoji="0" lang="en-US" sz="32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 </a:t>
            </a:r>
            <a:r>
              <a:rPr kumimoji="0" lang="en-US" sz="32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nhóm</a:t>
            </a:r>
            <a:endParaRPr kumimoji="0" lang="en-US" sz="32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Nhóm</a:t>
            </a:r>
            <a:r>
              <a:rPr kumimoji="0" lang="en-US" sz="32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sz="32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vật</a:t>
            </a:r>
            <a:r>
              <a:rPr kumimoji="0" lang="en-US" sz="32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chưa</a:t>
            </a:r>
            <a:r>
              <a:rPr kumimoji="0" lang="en-US" sz="32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có </a:t>
            </a:r>
            <a:r>
              <a:rPr kumimoji="0" lang="en-US" sz="32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xương</a:t>
            </a:r>
            <a:r>
              <a:rPr kumimoji="0" lang="en-US" sz="32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cột</a:t>
            </a:r>
            <a:r>
              <a:rPr kumimoji="0" lang="en-US" sz="32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sống</a:t>
            </a:r>
            <a:r>
              <a:rPr kumimoji="0" lang="vi-VN" sz="3200" b="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được</a:t>
            </a:r>
            <a:r>
              <a:rPr kumimoji="0" lang="vi-VN" sz="3200" b="1"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gọi là động vật không xương sống bao gồm</a:t>
            </a:r>
            <a:r>
              <a:rPr kumimoji="0" lang="vi-VN" sz="3200" b="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3200" b="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Ruột</a:t>
            </a:r>
            <a:r>
              <a:rPr kumimoji="0" lang="en-US" sz="2800" b="1"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khoang</a:t>
            </a:r>
            <a:r>
              <a:rPr kumimoji="0" lang="en-US" sz="2800" b="1"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Giun</a:t>
            </a:r>
            <a:r>
              <a:rPr kumimoji="0" lang="en-US" sz="2800" b="1"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Thân</a:t>
            </a:r>
            <a:r>
              <a:rPr kumimoji="0" lang="en-US" sz="2800" b="1"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mềm</a:t>
            </a:r>
            <a:r>
              <a:rPr kumimoji="0" lang="en-US" sz="2800" b="1"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chân</a:t>
            </a:r>
            <a:r>
              <a:rPr kumimoji="0" lang="en-US" sz="2800" b="1"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khớ</a:t>
            </a:r>
            <a:r>
              <a:rPr kumimoji="0" lang="vi-VN" sz="2800" b="1"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p.</a:t>
            </a:r>
            <a:endParaRPr kumimoji="0" lang="en-US" sz="29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lvl="0" algn="just">
              <a:lnSpc>
                <a:spcPct val="150000"/>
              </a:lnSpc>
              <a:defRPr/>
            </a:pPr>
            <a:r>
              <a:rPr kumimoji="0" lang="en-US" sz="32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Nhóm</a:t>
            </a:r>
            <a:r>
              <a:rPr kumimoji="0" lang="en-US" sz="32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sz="32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vật</a:t>
            </a:r>
            <a:r>
              <a:rPr kumimoji="0" lang="en-US" sz="32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đã</a:t>
            </a:r>
            <a:r>
              <a:rPr kumimoji="0" lang="en-US" sz="32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có </a:t>
            </a:r>
            <a:r>
              <a:rPr kumimoji="0" lang="en-US" sz="32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xương</a:t>
            </a:r>
            <a:r>
              <a:rPr kumimoji="0" lang="en-US" sz="32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cột</a:t>
            </a:r>
            <a:r>
              <a:rPr kumimoji="0" lang="en-US" sz="32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sống</a:t>
            </a:r>
            <a:r>
              <a:rPr lang="vi-VN" sz="3200" b="1" dirty="0">
                <a:solidFill>
                  <a:prstClr val="black"/>
                </a:solidFill>
                <a:latin typeface="Times New Roman" panose="02020603050405020304" pitchFamily="18" charset="0"/>
                <a:cs typeface="Times New Roman" panose="02020603050405020304" pitchFamily="18" charset="0"/>
              </a:rPr>
              <a:t> được gọi là động vật </a:t>
            </a:r>
            <a:r>
              <a:rPr lang="vi-VN" sz="3200" b="1" dirty="0" smtClean="0">
                <a:solidFill>
                  <a:prstClr val="black"/>
                </a:solidFill>
                <a:latin typeface="Times New Roman" panose="02020603050405020304" pitchFamily="18" charset="0"/>
                <a:cs typeface="Times New Roman" panose="02020603050405020304" pitchFamily="18" charset="0"/>
              </a:rPr>
              <a:t>có xương </a:t>
            </a:r>
            <a:r>
              <a:rPr lang="vi-VN" sz="3200" b="1" dirty="0">
                <a:solidFill>
                  <a:prstClr val="black"/>
                </a:solidFill>
                <a:latin typeface="Times New Roman" panose="02020603050405020304" pitchFamily="18" charset="0"/>
                <a:cs typeface="Times New Roman" panose="02020603050405020304" pitchFamily="18" charset="0"/>
              </a:rPr>
              <a:t>sống bao </a:t>
            </a:r>
            <a:r>
              <a:rPr lang="vi-VN" sz="3200" b="1" dirty="0" smtClean="0">
                <a:solidFill>
                  <a:prstClr val="black"/>
                </a:solidFill>
                <a:latin typeface="Times New Roman" panose="02020603050405020304" pitchFamily="18" charset="0"/>
                <a:cs typeface="Times New Roman" panose="02020603050405020304" pitchFamily="18" charset="0"/>
              </a:rPr>
              <a:t>gồm</a:t>
            </a:r>
            <a:r>
              <a:rPr kumimoji="0" lang="vi-VN" sz="3200" b="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3200" b="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a:t>
            </a:r>
            <a:r>
              <a:rPr kumimoji="0" lang="en-US" sz="32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3200" b="1"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Lưỡng</a:t>
            </a:r>
            <a:r>
              <a:rPr kumimoji="0" lang="en-US" sz="3200" b="1"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cư</a:t>
            </a:r>
            <a:r>
              <a:rPr kumimoji="0" lang="en-US" sz="3200" b="1"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Bò</a:t>
            </a:r>
            <a:r>
              <a:rPr kumimoji="0" lang="en-US" sz="3200" b="1"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sát</a:t>
            </a:r>
            <a:r>
              <a:rPr kumimoji="0" lang="en-US" sz="3200" b="1"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Chim</a:t>
            </a:r>
            <a:r>
              <a:rPr kumimoji="0" lang="en-US" sz="3200" b="1"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Thú</a:t>
            </a:r>
            <a:r>
              <a:rPr kumimoji="0" lang="en-US" sz="3200" b="1"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(ĐV có </a:t>
            </a:r>
            <a:r>
              <a:rPr kumimoji="0" lang="en-US" sz="3200" b="1"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vú</a:t>
            </a:r>
            <a:r>
              <a:rPr lang="vi-VN" sz="3200" b="1" dirty="0">
                <a:solidFill>
                  <a:prstClr val="black"/>
                </a:solidFill>
                <a:latin typeface="Times New Roman" panose="02020603050405020304" pitchFamily="18" charset="0"/>
                <a:cs typeface="Times New Roman" panose="02020603050405020304" pitchFamily="18" charset="0"/>
              </a:rPr>
              <a:t>)</a:t>
            </a:r>
            <a:endParaRPr kumimoji="0" lang="en-US" sz="32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 xmlns:a16="http://schemas.microsoft.com/office/drawing/2014/main" id="{E031E758-41B9-407E-B1BF-A9DC9445E0FD}"/>
              </a:ext>
            </a:extLst>
          </p:cNvPr>
          <p:cNvSpPr txBox="1"/>
          <p:nvPr/>
        </p:nvSpPr>
        <p:spPr>
          <a:xfrm>
            <a:off x="3864989" y="-784"/>
            <a:ext cx="4662993" cy="641807"/>
          </a:xfrm>
          <a:prstGeom prst="rect">
            <a:avLst/>
          </a:prstGeom>
          <a:noFill/>
          <a:ln w="38100">
            <a:solidFill>
              <a:schemeClr val="tx1"/>
            </a:solidFill>
          </a:ln>
        </p:spPr>
        <p:txBody>
          <a:bodyPr wrap="square" rtlCol="0">
            <a:sp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BÀI 31. ĐỘNG VẬT</a:t>
            </a:r>
          </a:p>
        </p:txBody>
      </p:sp>
      <p:sp>
        <p:nvSpPr>
          <p:cNvPr id="5" name="TextBox 4">
            <a:extLst>
              <a:ext uri="{FF2B5EF4-FFF2-40B4-BE49-F238E27FC236}">
                <a16:creationId xmlns="" xmlns:a16="http://schemas.microsoft.com/office/drawing/2014/main" id="{6A8CD970-0173-49F6-BF19-EF213E3ED83F}"/>
              </a:ext>
            </a:extLst>
          </p:cNvPr>
          <p:cNvSpPr txBox="1"/>
          <p:nvPr/>
        </p:nvSpPr>
        <p:spPr>
          <a:xfrm>
            <a:off x="151254" y="752569"/>
            <a:ext cx="4326478" cy="523220"/>
          </a:xfrm>
          <a:prstGeom prst="rect">
            <a:avLst/>
          </a:prstGeom>
          <a:noFill/>
          <a:ln w="28575">
            <a:solidFill>
              <a:schemeClr val="tx1"/>
            </a:solidFill>
          </a:ln>
        </p:spPr>
        <p:txBody>
          <a:bodyPr wrap="square" rtlCol="0">
            <a:spAutoFit/>
          </a:bodyPr>
          <a:lstStyle/>
          <a:p>
            <a:r>
              <a:rPr lang="vi-VN" sz="2800" b="1" dirty="0">
                <a:solidFill>
                  <a:srgbClr val="C00000"/>
                </a:solidFill>
                <a:latin typeface="Times New Roman" panose="02020603050405020304" pitchFamily="18" charset="0"/>
                <a:cs typeface="Times New Roman" panose="02020603050405020304" pitchFamily="18" charset="0"/>
              </a:rPr>
              <a:t>1</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a:solidFill>
                  <a:srgbClr val="C00000"/>
                </a:solidFill>
                <a:latin typeface="Times New Roman" panose="02020603050405020304" pitchFamily="18" charset="0"/>
                <a:cs typeface="Times New Roman" panose="02020603050405020304" pitchFamily="18" charset="0"/>
              </a:rPr>
              <a:t>ĐA DẠNG ĐỘNG VẬT</a:t>
            </a:r>
          </a:p>
        </p:txBody>
      </p:sp>
      <p:cxnSp>
        <p:nvCxnSpPr>
          <p:cNvPr id="9" name="Straight Connector 8">
            <a:extLst>
              <a:ext uri="{FF2B5EF4-FFF2-40B4-BE49-F238E27FC236}">
                <a16:creationId xmlns="" xmlns:a16="http://schemas.microsoft.com/office/drawing/2014/main" id="{258631D9-ED9A-4952-A786-88CB3D185829}"/>
              </a:ext>
            </a:extLst>
          </p:cNvPr>
          <p:cNvCxnSpPr/>
          <p:nvPr/>
        </p:nvCxnSpPr>
        <p:spPr>
          <a:xfrm>
            <a:off x="9066998" y="5447899"/>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529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6802" name="Picture 2" descr="http://l.f30.img.vnexpress.net/2013/04/25/bo-rua-00-1366860510_500x0.jpg"/>
          <p:cNvPicPr>
            <a:picLocks noChangeAspect="1" noChangeArrowheads="1"/>
          </p:cNvPicPr>
          <p:nvPr/>
        </p:nvPicPr>
        <p:blipFill>
          <a:blip r:embed="rId2" cstate="print">
            <a:extLst>
              <a:ext uri="{28A0092B-C50C-407E-A947-70E740481C1C}">
                <a14:useLocalDpi xmlns:a14="http://schemas.microsoft.com/office/drawing/2010/main" val="0"/>
              </a:ext>
            </a:extLst>
          </a:blip>
          <a:srcRect r="27789"/>
          <a:stretch>
            <a:fillRect/>
          </a:stretch>
        </p:blipFill>
        <p:spPr bwMode="auto">
          <a:xfrm>
            <a:off x="6610350" y="419101"/>
            <a:ext cx="4057650"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Picture 4" descr="http://files.myopera.com/Nancy_Wilson/blog/060921_ladybird_aphid.jpg"/>
          <p:cNvPicPr>
            <a:picLocks noChangeAspect="1" noChangeArrowheads="1"/>
          </p:cNvPicPr>
          <p:nvPr/>
        </p:nvPicPr>
        <p:blipFill>
          <a:blip r:embed="rId3" cstate="print">
            <a:extLst>
              <a:ext uri="{28A0092B-C50C-407E-A947-70E740481C1C}">
                <a14:useLocalDpi xmlns:a14="http://schemas.microsoft.com/office/drawing/2010/main" val="0"/>
              </a:ext>
            </a:extLst>
          </a:blip>
          <a:srcRect r="12195"/>
          <a:stretch>
            <a:fillRect/>
          </a:stretch>
        </p:blipFill>
        <p:spPr bwMode="auto">
          <a:xfrm>
            <a:off x="1524000" y="539750"/>
            <a:ext cx="5176838" cy="383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3"/>
          <p:cNvSpPr txBox="1">
            <a:spLocks noChangeArrowheads="1"/>
          </p:cNvSpPr>
          <p:nvPr/>
        </p:nvSpPr>
        <p:spPr bwMode="auto">
          <a:xfrm>
            <a:off x="3441701" y="5211764"/>
            <a:ext cx="5846763" cy="1076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a:solidFill>
                  <a:srgbClr val="000000"/>
                </a:solidFill>
                <a:latin typeface="Arial" panose="020B0604020202020204" pitchFamily="34" charset="0"/>
                <a:cs typeface="Arial" panose="020B0604020202020204" pitchFamily="34" charset="0"/>
              </a:rPr>
              <a:t>Bọ Rùa bắt rệp cây</a:t>
            </a:r>
          </a:p>
          <a:p>
            <a:pPr algn="ctr" eaLnBrk="1" hangingPunct="1">
              <a:spcBef>
                <a:spcPct val="0"/>
              </a:spcBef>
              <a:buFontTx/>
              <a:buNone/>
            </a:pPr>
            <a:r>
              <a:rPr lang="en-US" altLang="en-US" b="1">
                <a:solidFill>
                  <a:srgbClr val="000000"/>
                </a:solidFill>
                <a:latin typeface="Arial" panose="020B0604020202020204" pitchFamily="34" charset="0"/>
                <a:cs typeface="Arial" panose="020B0604020202020204" pitchFamily="34" charset="0"/>
              </a:rPr>
              <a:t>(Biện pháp sinh học)</a:t>
            </a:r>
          </a:p>
        </p:txBody>
      </p:sp>
      <p:sp>
        <p:nvSpPr>
          <p:cNvPr id="5" name="Oval 4"/>
          <p:cNvSpPr/>
          <p:nvPr/>
        </p:nvSpPr>
        <p:spPr>
          <a:xfrm>
            <a:off x="3562350" y="1109664"/>
            <a:ext cx="2324100" cy="30432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6" name="Oval 5"/>
          <p:cNvSpPr/>
          <p:nvPr/>
        </p:nvSpPr>
        <p:spPr>
          <a:xfrm>
            <a:off x="7624763" y="569914"/>
            <a:ext cx="2324100" cy="30432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Tree>
    <p:extLst>
      <p:ext uri="{BB962C8B-B14F-4D97-AF65-F5344CB8AC3E}">
        <p14:creationId xmlns:p14="http://schemas.microsoft.com/office/powerpoint/2010/main" val="1212352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5"/>
                                        </p:tgtEl>
                                        <p:attrNameLst>
                                          <p:attrName>style.color</p:attrName>
                                        </p:attrNameLst>
                                      </p:cBhvr>
                                      <p:by>
                                        <p:hsl h="7200000" s="0" l="0"/>
                                      </p:by>
                                    </p:animClr>
                                    <p:animClr clrSpc="hsl" dir="cw">
                                      <p:cBhvr>
                                        <p:cTn id="10" dur="500" fill="hold"/>
                                        <p:tgtEl>
                                          <p:spTgt spid="5"/>
                                        </p:tgtEl>
                                        <p:attrNameLst>
                                          <p:attrName>fillcolor</p:attrName>
                                        </p:attrNameLst>
                                      </p:cBhvr>
                                      <p:by>
                                        <p:hsl h="7200000" s="0" l="0"/>
                                      </p:by>
                                    </p:animClr>
                                    <p:animClr clrSpc="hsl" dir="cw">
                                      <p:cBhvr>
                                        <p:cTn id="11" dur="500" fill="hold"/>
                                        <p:tgtEl>
                                          <p:spTgt spid="5"/>
                                        </p:tgtEl>
                                        <p:attrNameLst>
                                          <p:attrName>stroke.color</p:attrName>
                                        </p:attrNameLst>
                                      </p:cBhvr>
                                      <p:by>
                                        <p:hsl h="7200000" s="0" l="0"/>
                                      </p:by>
                                    </p:animClr>
                                    <p:set>
                                      <p:cBhvr>
                                        <p:cTn id="12" dur="500" fill="hold"/>
                                        <p:tgtEl>
                                          <p:spTgt spid="5"/>
                                        </p:tgtEl>
                                        <p:attrNameLst>
                                          <p:attrName>fill.type</p:attrName>
                                        </p:attrNameLst>
                                      </p:cBhvr>
                                      <p:to>
                                        <p:strVal val="solid"/>
                                      </p:to>
                                    </p:set>
                                  </p:childTnLst>
                                </p:cTn>
                              </p:par>
                              <p:par>
                                <p:cTn id="13" presetID="21" presetClass="emph" presetSubtype="0" repeatCount="indefinite" fill="hold" grpId="0" nodeType="withEffect">
                                  <p:stCondLst>
                                    <p:cond delay="0"/>
                                  </p:stCondLst>
                                  <p:childTnLst>
                                    <p:animClr clrSpc="hsl" dir="cw">
                                      <p:cBhvr override="childStyle">
                                        <p:cTn id="14" dur="500" fill="hold"/>
                                        <p:tgtEl>
                                          <p:spTgt spid="6"/>
                                        </p:tgtEl>
                                        <p:attrNameLst>
                                          <p:attrName>style.color</p:attrName>
                                        </p:attrNameLst>
                                      </p:cBhvr>
                                      <p:by>
                                        <p:hsl h="7200000" s="0" l="0"/>
                                      </p:by>
                                    </p:animClr>
                                    <p:animClr clrSpc="hsl" dir="cw">
                                      <p:cBhvr>
                                        <p:cTn id="15" dur="500" fill="hold"/>
                                        <p:tgtEl>
                                          <p:spTgt spid="6"/>
                                        </p:tgtEl>
                                        <p:attrNameLst>
                                          <p:attrName>fillcolor</p:attrName>
                                        </p:attrNameLst>
                                      </p:cBhvr>
                                      <p:by>
                                        <p:hsl h="7200000" s="0" l="0"/>
                                      </p:by>
                                    </p:animClr>
                                    <p:animClr clrSpc="hsl" dir="cw">
                                      <p:cBhvr>
                                        <p:cTn id="16" dur="500" fill="hold"/>
                                        <p:tgtEl>
                                          <p:spTgt spid="6"/>
                                        </p:tgtEl>
                                        <p:attrNameLst>
                                          <p:attrName>stroke.color</p:attrName>
                                        </p:attrNameLst>
                                      </p:cBhvr>
                                      <p:by>
                                        <p:hsl h="7200000" s="0" l="0"/>
                                      </p:by>
                                    </p:animClr>
                                    <p:set>
                                      <p:cBhvr>
                                        <p:cTn id="17" dur="5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3435928" y="706582"/>
            <a:ext cx="7914346" cy="2800767"/>
          </a:xfrm>
          <a:prstGeom prst="rect">
            <a:avLst/>
          </a:prstGeom>
          <a:noFill/>
        </p:spPr>
        <p:txBody>
          <a:bodyPr wrap="none" rtlCol="0">
            <a:spAutoFit/>
          </a:bodyPr>
          <a:lstStyle/>
          <a:p>
            <a:r>
              <a:rPr lang="en-US" sz="4400" b="1" dirty="0">
                <a:latin typeface="Times New Roman" pitchFamily="18" charset="0"/>
                <a:cs typeface="Times New Roman" pitchFamily="18" charset="0"/>
              </a:rPr>
              <a:t>XEM VIDEO</a:t>
            </a:r>
          </a:p>
          <a:p>
            <a:r>
              <a:rPr lang="vi-VN" sz="4400" b="1" dirty="0">
                <a:latin typeface="Times New Roman" pitchFamily="18" charset="0"/>
                <a:cs typeface="Times New Roman" pitchFamily="18" charset="0"/>
                <a:hlinkClick r:id="rId2"/>
              </a:rPr>
              <a:t>https://youtu.be/MktU1DQ7u5k</a:t>
            </a:r>
            <a:endParaRPr lang="en-US" sz="4400" b="1" dirty="0">
              <a:latin typeface="Times New Roman" pitchFamily="18" charset="0"/>
              <a:cs typeface="Times New Roman" pitchFamily="18" charset="0"/>
            </a:endParaRPr>
          </a:p>
          <a:p>
            <a:r>
              <a:rPr lang="vi-VN" sz="4400" b="1" dirty="0">
                <a:latin typeface="Times New Roman" pitchFamily="18" charset="0"/>
                <a:cs typeface="Times New Roman" pitchFamily="18" charset="0"/>
                <a:hlinkClick r:id="rId3"/>
              </a:rPr>
              <a:t>https://youtu.be/VirfLsO2PW0</a:t>
            </a:r>
            <a:endParaRPr lang="en-US" sz="4400" b="1" dirty="0">
              <a:latin typeface="Times New Roman" pitchFamily="18" charset="0"/>
              <a:cs typeface="Times New Roman" pitchFamily="18" charset="0"/>
            </a:endParaRPr>
          </a:p>
          <a:p>
            <a:r>
              <a:rPr lang="vi-VN" sz="4400" b="1" dirty="0">
                <a:latin typeface="Times New Roman" pitchFamily="18" charset="0"/>
                <a:cs typeface="Times New Roman" pitchFamily="18" charset="0"/>
                <a:hlinkClick r:id="rId4"/>
              </a:rPr>
              <a:t>https://youtu.be/9abew7Fbn60</a:t>
            </a:r>
            <a:endParaRPr lang="vi-VN" sz="4400" b="1" dirty="0">
              <a:latin typeface="Times New Roman" pitchFamily="18" charset="0"/>
              <a:cs typeface="Times New Roman" pitchFamily="18" charset="0"/>
            </a:endParaRPr>
          </a:p>
        </p:txBody>
      </p:sp>
    </p:spTree>
    <p:extLst>
      <p:ext uri="{BB962C8B-B14F-4D97-AF65-F5344CB8AC3E}">
        <p14:creationId xmlns:p14="http://schemas.microsoft.com/office/powerpoint/2010/main" val="36128764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2803" y="367645"/>
            <a:ext cx="8729221" cy="646331"/>
          </a:xfrm>
          <a:prstGeom prst="rect">
            <a:avLst/>
          </a:prstGeom>
          <a:solidFill>
            <a:schemeClr val="accent5">
              <a:lumMod val="40000"/>
              <a:lumOff val="60000"/>
            </a:schemeClr>
          </a:solidFill>
        </p:spPr>
        <p:txBody>
          <a:bodyPr wrap="square" rtlCol="0">
            <a:spAutoFit/>
          </a:bodyPr>
          <a:lstStyle/>
          <a:p>
            <a:r>
              <a:rPr lang="vi-VN" sz="3600" b="1" dirty="0" smtClean="0"/>
              <a:t>a. Nhóm động vật không xương sống</a:t>
            </a:r>
            <a:endParaRPr lang="en-US" sz="3600" b="1" dirty="0"/>
          </a:p>
        </p:txBody>
      </p:sp>
    </p:spTree>
    <p:extLst>
      <p:ext uri="{BB962C8B-B14F-4D97-AF65-F5344CB8AC3E}">
        <p14:creationId xmlns:p14="http://schemas.microsoft.com/office/powerpoint/2010/main" val="855457632"/>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docProps/app.xml><?xml version="1.0" encoding="utf-8"?>
<Properties xmlns="http://schemas.openxmlformats.org/officeDocument/2006/extended-properties" xmlns:vt="http://schemas.openxmlformats.org/officeDocument/2006/docPropsVTypes">
  <TotalTime>2249</TotalTime>
  <Words>3816</Words>
  <Application>Microsoft Office PowerPoint</Application>
  <PresentationFormat>Widescreen</PresentationFormat>
  <Paragraphs>425</Paragraphs>
  <Slides>81</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81</vt:i4>
      </vt:variant>
    </vt:vector>
  </HeadingPairs>
  <TitlesOfParts>
    <vt:vector size="91" baseType="lpstr">
      <vt:lpstr>Angsana New</vt:lpstr>
      <vt:lpstr>Arial</vt:lpstr>
      <vt:lpstr>Calibri</vt:lpstr>
      <vt:lpstr>Liberation Mono</vt:lpstr>
      <vt:lpstr>Tahoma</vt:lpstr>
      <vt:lpstr>Times New Roman</vt:lpstr>
      <vt:lpstr>Trebuchet MS</vt:lpstr>
      <vt:lpstr>Wingdings</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NHÓM CÁ</vt:lpstr>
      <vt:lpstr>PowerPoint Presentation</vt:lpstr>
      <vt:lpstr>* NHÓM LƯỠNG CƯ</vt:lpstr>
      <vt:lpstr>PowerPoint Presentation</vt:lpstr>
      <vt:lpstr>* NHÓM BÒ SÁT</vt:lpstr>
      <vt:lpstr>PowerPoint Presentation</vt:lpstr>
      <vt:lpstr>PowerPoint Presentation</vt:lpstr>
      <vt:lpstr>* NHÓM CHIM</vt:lpstr>
      <vt:lpstr>PowerPoint Presentation</vt:lpstr>
      <vt:lpstr>PowerPoint Presentation</vt:lpstr>
      <vt:lpstr>* NHÓM THÚ</vt:lpstr>
      <vt:lpstr>5. Quan sát hình 31.3 hãy kể tên các nhóm động vật có xương sống. Xác định đặc điểm của mỗi nhóm.</vt:lpstr>
      <vt:lpstr>6. Dựa vào đặc điểm nào để phân biệt các nhóm động vật có xương sống?</vt:lpstr>
      <vt:lpstr>7. Các động vật có xương sống phân bố ở những nơi nào?</vt:lpstr>
      <vt:lpstr>CHỨNG MINH SỰ ĐA DANG CỦA NHÓM ĐỘNG VẬT CÓ XƯƠNG SỐNG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9. Nêu con đường lây nhiễm của bệnh dịch hạch, bệnh dại, bệnh cúm gia cầm, bệnh viêm não Nhật bản ở người? </vt:lpstr>
      <vt:lpstr>* Địa phương em đã sử dụng những biện pháp nào để phòng trừ động vật gây hại? </vt:lpstr>
      <vt:lpstr>PowerPoint Presentation</vt:lpstr>
      <vt:lpstr>PowerPoint Presentation</vt:lpstr>
      <vt:lpstr>Động vật truyền bệnh sang người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Vai trò của động vật</vt:lpstr>
      <vt:lpstr>PowerPoint Presentation</vt:lpstr>
      <vt:lpstr>PowerPoint Presentation</vt:lpstr>
      <vt:lpstr>Dùng làm thí nghiệm</vt:lpstr>
      <vt:lpstr>PowerPoint Presentation</vt:lpstr>
      <vt:lpstr>PowerPoint Presentation</vt:lpstr>
      <vt:lpstr>PowerPoint Presentation</vt:lpstr>
      <vt:lpstr>Vai trò của động vật với đời sống con người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205</cp:revision>
  <dcterms:created xsi:type="dcterms:W3CDTF">2021-05-16T14:33:36Z</dcterms:created>
  <dcterms:modified xsi:type="dcterms:W3CDTF">2024-02-29T14:50:14Z</dcterms:modified>
</cp:coreProperties>
</file>