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0812-2278-4722-A690-B2D23DE535C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7BB2-2BE6-41A5-898E-44E6F998E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40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0812-2278-4722-A690-B2D23DE535C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7BB2-2BE6-41A5-898E-44E6F998E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4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0812-2278-4722-A690-B2D23DE535C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7BB2-2BE6-41A5-898E-44E6F998E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83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0812-2278-4722-A690-B2D23DE535C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7BB2-2BE6-41A5-898E-44E6F998E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15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0812-2278-4722-A690-B2D23DE535C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7BB2-2BE6-41A5-898E-44E6F998E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25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0812-2278-4722-A690-B2D23DE535C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7BB2-2BE6-41A5-898E-44E6F998E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8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0812-2278-4722-A690-B2D23DE535C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7BB2-2BE6-41A5-898E-44E6F998E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13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0812-2278-4722-A690-B2D23DE535C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7BB2-2BE6-41A5-898E-44E6F998E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20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0812-2278-4722-A690-B2D23DE535C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7BB2-2BE6-41A5-898E-44E6F998E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27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0812-2278-4722-A690-B2D23DE535C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7BB2-2BE6-41A5-898E-44E6F998E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6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0812-2278-4722-A690-B2D23DE535C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A7BB2-2BE6-41A5-898E-44E6F998E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1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20812-2278-4722-A690-B2D23DE535C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A7BB2-2BE6-41A5-898E-44E6F998E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2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Picture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2409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71"/>
          <p:cNvGrpSpPr>
            <a:grpSpLocks/>
          </p:cNvGrpSpPr>
          <p:nvPr/>
        </p:nvGrpSpPr>
        <p:grpSpPr bwMode="auto">
          <a:xfrm>
            <a:off x="101600" y="-82126"/>
            <a:ext cx="11988800" cy="6863926"/>
            <a:chOff x="0" y="-102"/>
            <a:chExt cx="5760" cy="4422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-49"/>
              <a:ext cx="0" cy="4369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-5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-102"/>
              <a:ext cx="0" cy="442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454399" y="58156"/>
            <a:ext cx="4895273" cy="6348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</a:rPr>
              <a:t>TRÒ CHƠI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01550" y="1487054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 NHANH </a:t>
            </a:r>
          </a:p>
        </p:txBody>
      </p:sp>
    </p:spTree>
    <p:extLst>
      <p:ext uri="{BB962C8B-B14F-4D97-AF65-F5344CB8AC3E}">
        <p14:creationId xmlns:p14="http://schemas.microsoft.com/office/powerpoint/2010/main" val="243603182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8115" y="5415400"/>
            <a:ext cx="10064685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3200" b="1" dirty="0" err="1" smtClean="0">
                <a:latin typeface="Times New Roman" pitchFamily="18" charset="0"/>
              </a:rPr>
              <a:t>Đa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dạng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sự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phong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phú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về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lượng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loài</a:t>
            </a:r>
            <a:r>
              <a:rPr lang="en-US" sz="3200" b="1" dirty="0">
                <a:latin typeface="Times New Roman" pitchFamily="18" charset="0"/>
              </a:rPr>
              <a:t>, </a:t>
            </a:r>
            <a:endParaRPr lang="vi-VN" sz="3200" b="1" dirty="0" smtClean="0">
              <a:latin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en-US" sz="3200" b="1" dirty="0" err="1" smtClean="0">
                <a:latin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thể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loài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môi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trường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sống</a:t>
            </a:r>
            <a:r>
              <a:rPr lang="vi-VN" sz="3200" b="1" dirty="0">
                <a:latin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</a:endParaRPr>
          </a:p>
        </p:txBody>
      </p:sp>
      <p:pic>
        <p:nvPicPr>
          <p:cNvPr id="5" name="Picture 4" descr="C:\Users\Admin\Desktop\ngat\bài 33\z2515082622287_afad0954592695b394907701f7f21e3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936" y="424841"/>
            <a:ext cx="8620966" cy="468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00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Đa dạng sinh học - KHTN 6 Chân trời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427"/>
            <a:ext cx="7019096" cy="621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8">
            <a:extLst>
              <a:ext uri="{FF2B5EF4-FFF2-40B4-BE49-F238E27FC236}">
                <a16:creationId xmlns="" xmlns:a16="http://schemas.microsoft.com/office/drawing/2014/main" id="{3AD01DD4-F3F7-451D-B93F-95EB60F4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6285" y="260427"/>
            <a:ext cx="4670982" cy="3642270"/>
          </a:xfrm>
          <a:prstGeom prst="cloudCallout">
            <a:avLst>
              <a:gd name="adj1" fmla="val -54108"/>
              <a:gd name="adj2" fmla="val 57568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sz="2800" b="1" dirty="0" err="1">
                <a:latin typeface="Times New Roman" pitchFamily="18" charset="0"/>
              </a:rPr>
              <a:t>Dựa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điều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</a:rPr>
              <a:t>kiện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hậu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đa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dạng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sinh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phân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theo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vực</a:t>
            </a:r>
            <a:r>
              <a:rPr lang="en-US" sz="2800" b="1" dirty="0">
                <a:latin typeface="Times New Roman" pitchFamily="18" charset="0"/>
              </a:rPr>
              <a:t> n</a:t>
            </a:r>
            <a:r>
              <a:rPr lang="vi-VN" sz="2800" b="1" dirty="0">
                <a:latin typeface="Times New Roman" pitchFamily="18" charset="0"/>
              </a:rPr>
              <a:t>ào?</a:t>
            </a:r>
            <a:endParaRPr lang="en-US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4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3060" y="4849075"/>
            <a:ext cx="116326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Dựa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khí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hậu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đa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dạng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khu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vực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đa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dạng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hoang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mạc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đa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dạng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vùng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đài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nguyên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đa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dạng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rừng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mưa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nhiệt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đới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đa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dạng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vùng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ôn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đới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đa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dạng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vùng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lá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</a:rPr>
              <a:t>kim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……</a:t>
            </a:r>
          </a:p>
        </p:txBody>
      </p:sp>
      <p:pic>
        <p:nvPicPr>
          <p:cNvPr id="5" name="Picture 4" descr="C:\Users\Admin\Desktop\ngat\bài 33\z2515082622287_afad0954592695b394907701f7f21e3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7602"/>
            <a:ext cx="5910605" cy="429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Đa dạng sinh học - KHTN 6 Chân trời sáng tạ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02" y="267602"/>
            <a:ext cx="5729957" cy="432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70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AutoShape 2"/>
          <p:cNvSpPr txBox="1">
            <a:spLocks noChangeArrowheads="1"/>
          </p:cNvSpPr>
          <p:nvPr/>
        </p:nvSpPr>
        <p:spPr>
          <a:xfrm>
            <a:off x="320964" y="85920"/>
            <a:ext cx="10515600" cy="1068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431800" y="102206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sz="4000" b="1" dirty="0">
                <a:latin typeface="Times New Roman" pitchFamily="18" charset="0"/>
              </a:rPr>
              <a:t>- </a:t>
            </a:r>
            <a:r>
              <a:rPr lang="en-US" sz="4000" b="1" dirty="0" err="1">
                <a:latin typeface="Times New Roman" pitchFamily="18" charset="0"/>
              </a:rPr>
              <a:t>Đa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dạng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học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là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sự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phong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phú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về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lượng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loài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cá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thể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loài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môi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trường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sống</a:t>
            </a:r>
            <a:r>
              <a:rPr lang="vi-VN" sz="4000" b="1" dirty="0" smtClean="0">
                <a:latin typeface="Times New Roman" pitchFamily="18" charset="0"/>
              </a:rPr>
              <a:t>.</a:t>
            </a:r>
            <a:endParaRPr lang="en-US" sz="4000" b="1" dirty="0">
              <a:latin typeface="Times New Roman" pitchFamily="18" charset="0"/>
            </a:endParaRP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en-US" sz="4000" b="1" dirty="0">
                <a:latin typeface="Times New Roman" pitchFamily="18" charset="0"/>
              </a:rPr>
              <a:t>- </a:t>
            </a:r>
            <a:r>
              <a:rPr lang="en-US" sz="4000" b="1" dirty="0" err="1">
                <a:latin typeface="Times New Roman" pitchFamily="18" charset="0"/>
              </a:rPr>
              <a:t>Dựa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vào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điều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vi-VN" sz="4000" b="1" dirty="0" smtClean="0">
                <a:latin typeface="Times New Roman" pitchFamily="18" charset="0"/>
              </a:rPr>
              <a:t>kiện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khí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hậu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đa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dạng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học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được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phân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theo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khu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vực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như</a:t>
            </a:r>
            <a:r>
              <a:rPr lang="en-US" sz="4000" b="1" dirty="0">
                <a:latin typeface="Times New Roman" pitchFamily="18" charset="0"/>
              </a:rPr>
              <a:t>: </a:t>
            </a:r>
            <a:r>
              <a:rPr lang="en-US" sz="4000" b="1" dirty="0" err="1">
                <a:latin typeface="Times New Roman" pitchFamily="18" charset="0"/>
              </a:rPr>
              <a:t>đa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dạng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học</a:t>
            </a:r>
            <a:r>
              <a:rPr lang="en-US" sz="4000" b="1" dirty="0">
                <a:latin typeface="Times New Roman" pitchFamily="18" charset="0"/>
              </a:rPr>
              <a:t> ở </a:t>
            </a:r>
            <a:r>
              <a:rPr lang="en-US" sz="4000" b="1" dirty="0" err="1">
                <a:latin typeface="Times New Roman" pitchFamily="18" charset="0"/>
              </a:rPr>
              <a:t>hoang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mạc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đa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dạng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học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vùng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đài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nguyên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đa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dạng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học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rừng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mưa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nhiệt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đới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đa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dạng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học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vùng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ôn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đới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đa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dạng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học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vùng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lá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kim</a:t>
            </a:r>
            <a:r>
              <a:rPr lang="en-US" sz="4000" b="1" dirty="0">
                <a:latin typeface="Times New Roman" pitchFamily="18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77864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AutoShape 2"/>
          <p:cNvSpPr txBox="1">
            <a:spLocks noChangeArrowheads="1"/>
          </p:cNvSpPr>
          <p:nvPr/>
        </p:nvSpPr>
        <p:spPr>
          <a:xfrm>
            <a:off x="509501" y="444138"/>
            <a:ext cx="10515600" cy="1068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 trò của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5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ừ thông tin hình 33.5 và 33.6, em hãy cho biết vai trò của đa d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02" y="38346"/>
            <a:ext cx="6066116" cy="65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47935" y="4942012"/>
            <a:ext cx="5544512" cy="1477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 smtClean="0">
                <a:solidFill>
                  <a:srgbClr val="C00000"/>
                </a:solidFill>
              </a:rPr>
              <a:t>Quan sát hình 33.5 và 33.6 cho biết vai trò của đa dạng sinh học trong tự nhiên?</a:t>
            </a:r>
            <a:endParaRPr lang="en-US" sz="3000" b="1" dirty="0">
              <a:solidFill>
                <a:srgbClr val="C00000"/>
              </a:solidFill>
            </a:endParaRPr>
          </a:p>
        </p:txBody>
      </p:sp>
      <p:pic>
        <p:nvPicPr>
          <p:cNvPr id="9220" name="Picture 4" descr="Quan sát hình 33.7, em hãy chỉ ra giá trị thực tiễn mà đa dạng sinh học đem  l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117" y="165876"/>
            <a:ext cx="5667061" cy="445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23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341" y="1199830"/>
            <a:ext cx="5238750" cy="35347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70" y="1183178"/>
            <a:ext cx="5212854" cy="35347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1671" y="5812577"/>
            <a:ext cx="12139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fr-FR" sz="28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fr-FR" sz="28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fr-FR" sz="28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fr-FR" sz="28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fr-FR" sz="28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fr-FR" sz="28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8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28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fr-FR" sz="28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fr-FR" sz="28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fr-FR" sz="28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8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fr-FR" sz="28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fr-FR" sz="28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fr-FR" sz="28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fr-FR" sz="28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fr-FR" sz="28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28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fr-FR" sz="28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lai. </a:t>
            </a:r>
            <a:r>
              <a:rPr lang="en-US" sz="28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382983" y="258955"/>
            <a:ext cx="6825671" cy="6348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Vai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dạng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7" name="Picture 2" descr="Từ thông tin hình 33.5 và 33.6, em hãy cho biết vai trò của đa dạ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01"/>
          <a:stretch/>
        </p:blipFill>
        <p:spPr bwMode="auto">
          <a:xfrm>
            <a:off x="96667" y="1018094"/>
            <a:ext cx="6066116" cy="371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1671" y="5182583"/>
            <a:ext cx="11344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bảo vệ đất, nước, điều hòa khí hậu góp phần ổn định sinh thái.</a:t>
            </a:r>
            <a:endParaRPr lang="en-US" sz="2800" b="1" dirty="0">
              <a:solidFill>
                <a:srgbClr val="2B4F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49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20" y="1094099"/>
            <a:ext cx="5173551" cy="3451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158" y="1094098"/>
            <a:ext cx="5558835" cy="34513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6176" y="5341458"/>
            <a:ext cx="10826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dirty="0">
              <a:solidFill>
                <a:srgbClr val="2B4F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14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492" y="399245"/>
            <a:ext cx="4301542" cy="21507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492" y="2895919"/>
            <a:ext cx="4301542" cy="2791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065" y="399245"/>
            <a:ext cx="3456461" cy="52883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3492" y="5847008"/>
            <a:ext cx="852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32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2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3200" b="1" dirty="0">
              <a:solidFill>
                <a:srgbClr val="2B4F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83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54" y="257578"/>
            <a:ext cx="6545688" cy="3272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398" y="3684430"/>
            <a:ext cx="6060046" cy="30300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2732" y="4456090"/>
            <a:ext cx="3387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2800" b="1" dirty="0">
              <a:solidFill>
                <a:srgbClr val="2B4F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38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Picture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2409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71"/>
          <p:cNvGrpSpPr>
            <a:grpSpLocks/>
          </p:cNvGrpSpPr>
          <p:nvPr/>
        </p:nvGrpSpPr>
        <p:grpSpPr bwMode="auto">
          <a:xfrm>
            <a:off x="101600" y="-82126"/>
            <a:ext cx="11988800" cy="6863926"/>
            <a:chOff x="0" y="-102"/>
            <a:chExt cx="5760" cy="4422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-49"/>
              <a:ext cx="0" cy="4369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-5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-102"/>
              <a:ext cx="0" cy="442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26" name="Picture 2" descr="C:\Users\LOVE\Desktop\thác bản gốc cao bằ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1" y="-9172"/>
            <a:ext cx="5920510" cy="594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OVE\Desktop\sapa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009" y="142"/>
            <a:ext cx="5852391" cy="593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88179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88" y="415640"/>
            <a:ext cx="4645383" cy="2894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671" y="107468"/>
            <a:ext cx="4312755" cy="67564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8488" y="3915177"/>
            <a:ext cx="4645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31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35" y="569844"/>
            <a:ext cx="4862078" cy="2734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417" y="615899"/>
            <a:ext cx="3852241" cy="2688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350" y="3551581"/>
            <a:ext cx="4776308" cy="28657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035" y="4043966"/>
            <a:ext cx="416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800" b="1" dirty="0">
              <a:solidFill>
                <a:srgbClr val="2B4F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96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88361" y="588428"/>
            <a:ext cx="10515600" cy="5203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Tx/>
              <a:buChar char="-"/>
            </a:pPr>
            <a:r>
              <a:rPr lang="en-US" sz="4000" b="1" dirty="0" err="1">
                <a:latin typeface="Times New Roman" pitchFamily="18" charset="0"/>
              </a:rPr>
              <a:t>Đa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dạng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học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là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nguồn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nguyên</a:t>
            </a:r>
            <a:r>
              <a:rPr lang="vi-VN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liệu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quý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giá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đối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với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tự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nhiên</a:t>
            </a:r>
            <a:endParaRPr lang="en-US" sz="4000" b="1" dirty="0">
              <a:latin typeface="Times New Roman" pitchFamily="18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4000" b="1" dirty="0" err="1">
                <a:solidFill>
                  <a:srgbClr val="2B4FD2"/>
                </a:solidFill>
                <a:latin typeface="Times New Roman" pitchFamily="18" charset="0"/>
              </a:rPr>
              <a:t>Trong</a:t>
            </a:r>
            <a:r>
              <a:rPr lang="en-US" sz="4000" b="1" dirty="0">
                <a:solidFill>
                  <a:srgbClr val="2B4FD2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2B4FD2"/>
                </a:solidFill>
                <a:latin typeface="Times New Roman" pitchFamily="18" charset="0"/>
              </a:rPr>
              <a:t>tự</a:t>
            </a:r>
            <a:r>
              <a:rPr lang="en-US" sz="4000" b="1" dirty="0">
                <a:solidFill>
                  <a:srgbClr val="2B4FD2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2B4FD2"/>
                </a:solidFill>
                <a:latin typeface="Times New Roman" pitchFamily="18" charset="0"/>
              </a:rPr>
              <a:t>nhiên</a:t>
            </a:r>
            <a:r>
              <a:rPr lang="en-US" sz="4000" b="1" dirty="0">
                <a:solidFill>
                  <a:srgbClr val="2B4FD2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đa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dạng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học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góp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phần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bảo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vệ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đất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bảo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vệ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nguồn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nước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chắn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sóng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chắn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gió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điều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hòa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khí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hậu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duy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trì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sự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ổn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định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hệ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thái</a:t>
            </a:r>
            <a:r>
              <a:rPr lang="en-US" sz="4000" b="1" dirty="0">
                <a:latin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4000" b="1" dirty="0" err="1">
                <a:solidFill>
                  <a:srgbClr val="2B4FD2"/>
                </a:solidFill>
                <a:latin typeface="Times New Roman" pitchFamily="18" charset="0"/>
              </a:rPr>
              <a:t>Trong</a:t>
            </a:r>
            <a:r>
              <a:rPr lang="en-US" sz="4000" b="1" dirty="0">
                <a:solidFill>
                  <a:srgbClr val="2B4FD2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2B4FD2"/>
                </a:solidFill>
                <a:latin typeface="Times New Roman" pitchFamily="18" charset="0"/>
              </a:rPr>
              <a:t>thực</a:t>
            </a:r>
            <a:r>
              <a:rPr lang="en-US" sz="4000" b="1" dirty="0">
                <a:solidFill>
                  <a:srgbClr val="2B4FD2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2B4FD2"/>
                </a:solidFill>
                <a:latin typeface="Times New Roman" pitchFamily="18" charset="0"/>
              </a:rPr>
              <a:t>tiễn</a:t>
            </a:r>
            <a:r>
              <a:rPr lang="en-US" sz="4000" b="1" dirty="0">
                <a:solidFill>
                  <a:srgbClr val="2B4FD2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đa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dạng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học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cung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cấp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sản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phẩm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học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cho</a:t>
            </a:r>
            <a:r>
              <a:rPr lang="en-US" sz="4000" b="1" dirty="0">
                <a:latin typeface="Times New Roman" pitchFamily="18" charset="0"/>
              </a:rPr>
              <a:t> con </a:t>
            </a:r>
            <a:r>
              <a:rPr lang="en-US" sz="4000" b="1" dirty="0" err="1">
                <a:latin typeface="Times New Roman" pitchFamily="18" charset="0"/>
              </a:rPr>
              <a:t>người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như</a:t>
            </a:r>
            <a:r>
              <a:rPr lang="en-US" sz="4000" b="1" dirty="0">
                <a:latin typeface="Times New Roman" pitchFamily="18" charset="0"/>
              </a:rPr>
              <a:t>: </a:t>
            </a:r>
            <a:r>
              <a:rPr lang="en-US" sz="4000" b="1" dirty="0" err="1">
                <a:latin typeface="Times New Roman" pitchFamily="18" charset="0"/>
              </a:rPr>
              <a:t>lương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thực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thực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phẩm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dược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liệu</a:t>
            </a:r>
            <a:r>
              <a:rPr lang="en-US" sz="4000" b="1" dirty="0">
                <a:latin typeface="Times New Roman" pitchFamily="18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277160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71"/>
          <p:cNvGrpSpPr>
            <a:grpSpLocks/>
          </p:cNvGrpSpPr>
          <p:nvPr/>
        </p:nvGrpSpPr>
        <p:grpSpPr bwMode="auto">
          <a:xfrm>
            <a:off x="101600" y="-82126"/>
            <a:ext cx="11988800" cy="6863926"/>
            <a:chOff x="0" y="-102"/>
            <a:chExt cx="5760" cy="4422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-49"/>
              <a:ext cx="0" cy="4369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-5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-102"/>
              <a:ext cx="0" cy="442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050" name="Picture 2" descr="C:\Users\LOVE\Desktop\hồ hoàn kiế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41"/>
            <a:ext cx="6197600" cy="642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OVE\Desktop\nhà thờ đức bà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08" y="142"/>
            <a:ext cx="5661891" cy="642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53952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Picture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2409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71"/>
          <p:cNvGrpSpPr>
            <a:grpSpLocks/>
          </p:cNvGrpSpPr>
          <p:nvPr/>
        </p:nvGrpSpPr>
        <p:grpSpPr bwMode="auto">
          <a:xfrm>
            <a:off x="101600" y="-82126"/>
            <a:ext cx="11988800" cy="6863926"/>
            <a:chOff x="0" y="-102"/>
            <a:chExt cx="5760" cy="4422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-49"/>
              <a:ext cx="0" cy="4369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-5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-102"/>
              <a:ext cx="0" cy="442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074" name="Picture 2" descr="C:\Users\LOVE\Desktop\phong nha kẻ bà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373"/>
            <a:ext cx="5994400" cy="570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OVE\Desktop\hội 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91" y="-9172"/>
            <a:ext cx="5818910" cy="571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32472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Picture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2409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71"/>
          <p:cNvGrpSpPr>
            <a:grpSpLocks/>
          </p:cNvGrpSpPr>
          <p:nvPr/>
        </p:nvGrpSpPr>
        <p:grpSpPr bwMode="auto">
          <a:xfrm>
            <a:off x="101600" y="-82126"/>
            <a:ext cx="11988800" cy="6863926"/>
            <a:chOff x="0" y="-102"/>
            <a:chExt cx="5760" cy="4422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-49"/>
              <a:ext cx="0" cy="4369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-5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-102"/>
              <a:ext cx="0" cy="442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26" name="Picture 2" descr="C:\Users\LOVE\Desktop\thác bản gốc cao bằ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63" y="572655"/>
            <a:ext cx="5920510" cy="566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OVE\Desktop\sapa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3274"/>
            <a:ext cx="5852391" cy="574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454399" y="58156"/>
            <a:ext cx="4895273" cy="6348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</a:rPr>
              <a:t>ĐÁP ÁN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6300" y="6252371"/>
            <a:ext cx="4137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– Cao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81021" y="6102828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Sapa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7020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71"/>
          <p:cNvGrpSpPr>
            <a:grpSpLocks/>
          </p:cNvGrpSpPr>
          <p:nvPr/>
        </p:nvGrpSpPr>
        <p:grpSpPr bwMode="auto">
          <a:xfrm>
            <a:off x="101600" y="-82126"/>
            <a:ext cx="11988800" cy="6863926"/>
            <a:chOff x="0" y="-102"/>
            <a:chExt cx="5760" cy="4422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-49"/>
              <a:ext cx="0" cy="4369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-5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-102"/>
              <a:ext cx="0" cy="442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050" name="Picture 2" descr="C:\Users\LOVE\Desktop\hồ hoàn kiế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42"/>
            <a:ext cx="6197600" cy="592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OVE\Desktop\nhà thờ đức bà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08" y="142"/>
            <a:ext cx="5661891" cy="592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59346" y="5920510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Kiếm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91055" y="5951287"/>
            <a:ext cx="3000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03164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Picture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2409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71"/>
          <p:cNvGrpSpPr>
            <a:grpSpLocks/>
          </p:cNvGrpSpPr>
          <p:nvPr/>
        </p:nvGrpSpPr>
        <p:grpSpPr bwMode="auto">
          <a:xfrm>
            <a:off x="101600" y="-82126"/>
            <a:ext cx="11988800" cy="6863926"/>
            <a:chOff x="0" y="-102"/>
            <a:chExt cx="5760" cy="4422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-49"/>
              <a:ext cx="0" cy="4369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-5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-102"/>
              <a:ext cx="0" cy="442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074" name="Picture 2" descr="C:\Users\LOVE\Desktop\phong nha kẻ bà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373"/>
            <a:ext cx="5994400" cy="570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OVE\Desktop\hội 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91" y="-9172"/>
            <a:ext cx="5818910" cy="571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13164" y="5726546"/>
            <a:ext cx="3571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16712" y="5726546"/>
            <a:ext cx="2613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85682692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vị</a:t>
            </a:r>
            <a:r>
              <a:rPr lang="en-US" dirty="0"/>
              <a:t> </a:t>
            </a:r>
          </a:p>
        </p:txBody>
      </p:sp>
      <p:pic>
        <p:nvPicPr>
          <p:cNvPr id="4" name="Picture 6" descr="Picture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42862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0" y="119062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" name="AutoShape 2" descr="Kết quả hình ảnh cho Hình anh các loÀI ĐỘNG VẬT ĐẸ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Kết quả hình ảnh cho Hình anh các loÀI ĐỘNG VẬT ĐẸP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24" descr="Kết quả hình ảnh cho Hình anh về con người ĐẸP"/>
          <p:cNvSpPr>
            <a:spLocks noChangeAspect="1" noChangeArrowheads="1"/>
          </p:cNvSpPr>
          <p:nvPr/>
        </p:nvSpPr>
        <p:spPr bwMode="auto">
          <a:xfrm>
            <a:off x="46037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>
            <a:extLst>
              <a:ext uri="{FF2B5EF4-FFF2-40B4-BE49-F238E27FC236}">
                <a16:creationId xmlns="" xmlns:a16="http://schemas.microsoft.com/office/drawing/2014/main" id="{9F4886BE-2D96-4DA3-BD9F-BEB917BEB9E5}"/>
              </a:ext>
            </a:extLst>
          </p:cNvPr>
          <p:cNvSpPr txBox="1">
            <a:spLocks noChangeArrowheads="1"/>
          </p:cNvSpPr>
          <p:nvPr/>
        </p:nvSpPr>
        <p:spPr>
          <a:xfrm>
            <a:off x="612775" y="10977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33. ĐA DẠNG SINH HỌC </a:t>
            </a:r>
          </a:p>
        </p:txBody>
      </p:sp>
    </p:spTree>
    <p:extLst>
      <p:ext uri="{BB962C8B-B14F-4D97-AF65-F5344CB8AC3E}">
        <p14:creationId xmlns:p14="http://schemas.microsoft.com/office/powerpoint/2010/main" val="354866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4" descr="C:\Users\Admin\Desktop\ngat\bài 33\z2515082622287_afad0954592695b394907701f7f21e3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621" y="754779"/>
            <a:ext cx="10538691" cy="572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18">
            <a:extLst>
              <a:ext uri="{FF2B5EF4-FFF2-40B4-BE49-F238E27FC236}">
                <a16:creationId xmlns="" xmlns:a16="http://schemas.microsoft.com/office/drawing/2014/main" id="{3AD01DD4-F3F7-451D-B93F-95EB60F4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9089" y="79747"/>
            <a:ext cx="4282911" cy="3313901"/>
          </a:xfrm>
          <a:prstGeom prst="cloudCallout">
            <a:avLst>
              <a:gd name="adj1" fmla="val -63793"/>
              <a:gd name="adj2" fmla="val 33104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Quan sát hình và những kiến thức đã học về các nhóm sinh vật đã học và cho biết: </a:t>
            </a:r>
            <a:r>
              <a:rPr lang="en-US" altLang="en-US" sz="2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sz="24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13123" y="365129"/>
            <a:ext cx="5512040" cy="6348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095190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463</Words>
  <Application>Microsoft Office PowerPoint</Application>
  <PresentationFormat>Widescreen</PresentationFormat>
  <Paragraphs>39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Ơn vị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2024-10-23T14:46:07Z</dcterms:created>
  <dcterms:modified xsi:type="dcterms:W3CDTF">2024-10-23T14:46:22Z</dcterms:modified>
</cp:coreProperties>
</file>