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2" r:id="rId6"/>
    <p:sldId id="256" r:id="rId7"/>
    <p:sldId id="263" r:id="rId8"/>
    <p:sldId id="264" r:id="rId9"/>
    <p:sldId id="265" r:id="rId10"/>
    <p:sldId id="266" r:id="rId11"/>
    <p:sldId id="267" r:id="rId12"/>
    <p:sldId id="268" r:id="rId13"/>
    <p:sldId id="278" r:id="rId14"/>
    <p:sldId id="313" r:id="rId15"/>
    <p:sldId id="312" r:id="rId16"/>
    <p:sldId id="269" r:id="rId17"/>
    <p:sldId id="270" r:id="rId18"/>
    <p:sldId id="280" r:id="rId19"/>
    <p:sldId id="279" r:id="rId20"/>
    <p:sldId id="274" r:id="rId21"/>
    <p:sldId id="309" r:id="rId22"/>
    <p:sldId id="314" r:id="rId23"/>
    <p:sldId id="281" r:id="rId24"/>
    <p:sldId id="273" r:id="rId25"/>
    <p:sldId id="315" r:id="rId26"/>
    <p:sldId id="275" r:id="rId27"/>
    <p:sldId id="285" r:id="rId28"/>
    <p:sldId id="287" r:id="rId29"/>
    <p:sldId id="302" r:id="rId30"/>
    <p:sldId id="303" r:id="rId31"/>
    <p:sldId id="306" r:id="rId32"/>
    <p:sldId id="292" r:id="rId33"/>
    <p:sldId id="293" r:id="rId34"/>
    <p:sldId id="310" r:id="rId35"/>
    <p:sldId id="311" r:id="rId36"/>
    <p:sldId id="305" r:id="rId37"/>
    <p:sldId id="308" r:id="rId38"/>
    <p:sldId id="294" r:id="rId39"/>
    <p:sldId id="307" r:id="rId40"/>
    <p:sldId id="295" r:id="rId41"/>
    <p:sldId id="282" r:id="rId42"/>
    <p:sldId id="298" r:id="rId43"/>
    <p:sldId id="299" r:id="rId44"/>
    <p:sldId id="300" r:id="rId45"/>
    <p:sldId id="30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94660"/>
  </p:normalViewPr>
  <p:slideViewPr>
    <p:cSldViewPr>
      <p:cViewPr varScale="1">
        <p:scale>
          <a:sx n="77" d="100"/>
          <a:sy n="77" d="100"/>
        </p:scale>
        <p:origin x="1421"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C1F5E8-3927-453B-BD3A-CAAF44A1B19C}"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D0E50-D3CA-40F8-8DB2-73728604B937}" type="slidenum">
              <a:rPr lang="en-US" smtClean="0"/>
              <a:t>‹#›</a:t>
            </a:fld>
            <a:endParaRPr lang="en-US"/>
          </a:p>
        </p:txBody>
      </p:sp>
    </p:spTree>
    <p:extLst>
      <p:ext uri="{BB962C8B-B14F-4D97-AF65-F5344CB8AC3E}">
        <p14:creationId xmlns:p14="http://schemas.microsoft.com/office/powerpoint/2010/main" val="2636474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C1F5E8-3927-453B-BD3A-CAAF44A1B19C}"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D0E50-D3CA-40F8-8DB2-73728604B937}" type="slidenum">
              <a:rPr lang="en-US" smtClean="0"/>
              <a:t>‹#›</a:t>
            </a:fld>
            <a:endParaRPr lang="en-US"/>
          </a:p>
        </p:txBody>
      </p:sp>
    </p:spTree>
    <p:extLst>
      <p:ext uri="{BB962C8B-B14F-4D97-AF65-F5344CB8AC3E}">
        <p14:creationId xmlns:p14="http://schemas.microsoft.com/office/powerpoint/2010/main" val="324194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C1F5E8-3927-453B-BD3A-CAAF44A1B19C}"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D0E50-D3CA-40F8-8DB2-73728604B937}" type="slidenum">
              <a:rPr lang="en-US" smtClean="0"/>
              <a:t>‹#›</a:t>
            </a:fld>
            <a:endParaRPr lang="en-US"/>
          </a:p>
        </p:txBody>
      </p:sp>
    </p:spTree>
    <p:extLst>
      <p:ext uri="{BB962C8B-B14F-4D97-AF65-F5344CB8AC3E}">
        <p14:creationId xmlns:p14="http://schemas.microsoft.com/office/powerpoint/2010/main" val="273186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C1F5E8-3927-453B-BD3A-CAAF44A1B19C}"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D0E50-D3CA-40F8-8DB2-73728604B937}" type="slidenum">
              <a:rPr lang="en-US" smtClean="0"/>
              <a:t>‹#›</a:t>
            </a:fld>
            <a:endParaRPr lang="en-US"/>
          </a:p>
        </p:txBody>
      </p:sp>
    </p:spTree>
    <p:extLst>
      <p:ext uri="{BB962C8B-B14F-4D97-AF65-F5344CB8AC3E}">
        <p14:creationId xmlns:p14="http://schemas.microsoft.com/office/powerpoint/2010/main" val="181494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C1F5E8-3927-453B-BD3A-CAAF44A1B19C}"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D0E50-D3CA-40F8-8DB2-73728604B937}" type="slidenum">
              <a:rPr lang="en-US" smtClean="0"/>
              <a:t>‹#›</a:t>
            </a:fld>
            <a:endParaRPr lang="en-US"/>
          </a:p>
        </p:txBody>
      </p:sp>
    </p:spTree>
    <p:extLst>
      <p:ext uri="{BB962C8B-B14F-4D97-AF65-F5344CB8AC3E}">
        <p14:creationId xmlns:p14="http://schemas.microsoft.com/office/powerpoint/2010/main" val="287620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C1F5E8-3927-453B-BD3A-CAAF44A1B19C}"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D0E50-D3CA-40F8-8DB2-73728604B937}" type="slidenum">
              <a:rPr lang="en-US" smtClean="0"/>
              <a:t>‹#›</a:t>
            </a:fld>
            <a:endParaRPr lang="en-US"/>
          </a:p>
        </p:txBody>
      </p:sp>
    </p:spTree>
    <p:extLst>
      <p:ext uri="{BB962C8B-B14F-4D97-AF65-F5344CB8AC3E}">
        <p14:creationId xmlns:p14="http://schemas.microsoft.com/office/powerpoint/2010/main" val="1439006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C1F5E8-3927-453B-BD3A-CAAF44A1B19C}" type="datetimeFigureOut">
              <a:rPr lang="en-US" smtClean="0"/>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4D0E50-D3CA-40F8-8DB2-73728604B937}" type="slidenum">
              <a:rPr lang="en-US" smtClean="0"/>
              <a:t>‹#›</a:t>
            </a:fld>
            <a:endParaRPr lang="en-US"/>
          </a:p>
        </p:txBody>
      </p:sp>
    </p:spTree>
    <p:extLst>
      <p:ext uri="{BB962C8B-B14F-4D97-AF65-F5344CB8AC3E}">
        <p14:creationId xmlns:p14="http://schemas.microsoft.com/office/powerpoint/2010/main" val="2271172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C1F5E8-3927-453B-BD3A-CAAF44A1B19C}" type="datetimeFigureOut">
              <a:rPr lang="en-US" smtClean="0"/>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4D0E50-D3CA-40F8-8DB2-73728604B937}" type="slidenum">
              <a:rPr lang="en-US" smtClean="0"/>
              <a:t>‹#›</a:t>
            </a:fld>
            <a:endParaRPr lang="en-US"/>
          </a:p>
        </p:txBody>
      </p:sp>
    </p:spTree>
    <p:extLst>
      <p:ext uri="{BB962C8B-B14F-4D97-AF65-F5344CB8AC3E}">
        <p14:creationId xmlns:p14="http://schemas.microsoft.com/office/powerpoint/2010/main" val="2609416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C1F5E8-3927-453B-BD3A-CAAF44A1B19C}" type="datetimeFigureOut">
              <a:rPr lang="en-US" smtClean="0"/>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4D0E50-D3CA-40F8-8DB2-73728604B937}" type="slidenum">
              <a:rPr lang="en-US" smtClean="0"/>
              <a:t>‹#›</a:t>
            </a:fld>
            <a:endParaRPr lang="en-US"/>
          </a:p>
        </p:txBody>
      </p:sp>
    </p:spTree>
    <p:extLst>
      <p:ext uri="{BB962C8B-B14F-4D97-AF65-F5344CB8AC3E}">
        <p14:creationId xmlns:p14="http://schemas.microsoft.com/office/powerpoint/2010/main" val="370941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C1F5E8-3927-453B-BD3A-CAAF44A1B19C}"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D0E50-D3CA-40F8-8DB2-73728604B937}" type="slidenum">
              <a:rPr lang="en-US" smtClean="0"/>
              <a:t>‹#›</a:t>
            </a:fld>
            <a:endParaRPr lang="en-US"/>
          </a:p>
        </p:txBody>
      </p:sp>
    </p:spTree>
    <p:extLst>
      <p:ext uri="{BB962C8B-B14F-4D97-AF65-F5344CB8AC3E}">
        <p14:creationId xmlns:p14="http://schemas.microsoft.com/office/powerpoint/2010/main" val="1218589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C1F5E8-3927-453B-BD3A-CAAF44A1B19C}"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D0E50-D3CA-40F8-8DB2-73728604B937}" type="slidenum">
              <a:rPr lang="en-US" smtClean="0"/>
              <a:t>‹#›</a:t>
            </a:fld>
            <a:endParaRPr lang="en-US"/>
          </a:p>
        </p:txBody>
      </p:sp>
    </p:spTree>
    <p:extLst>
      <p:ext uri="{BB962C8B-B14F-4D97-AF65-F5344CB8AC3E}">
        <p14:creationId xmlns:p14="http://schemas.microsoft.com/office/powerpoint/2010/main" val="307867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1F5E8-3927-453B-BD3A-CAAF44A1B19C}" type="datetimeFigureOut">
              <a:rPr lang="en-US" smtClean="0"/>
              <a:t>4/12/2025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4D0E50-D3CA-40F8-8DB2-73728604B937}" type="slidenum">
              <a:rPr lang="en-US" smtClean="0"/>
              <a:t>‹#›</a:t>
            </a:fld>
            <a:endParaRPr lang="en-US"/>
          </a:p>
        </p:txBody>
      </p:sp>
    </p:spTree>
    <p:extLst>
      <p:ext uri="{BB962C8B-B14F-4D97-AF65-F5344CB8AC3E}">
        <p14:creationId xmlns:p14="http://schemas.microsoft.com/office/powerpoint/2010/main" val="866334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82.svg"/><Relationship Id="rId10" Type="http://schemas.openxmlformats.org/officeDocument/2006/relationships/image" Target="../media/image19.png"/><Relationship Id="rId9" Type="http://schemas.openxmlformats.org/officeDocument/2006/relationships/image" Target="../media/image53.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53.svg"/><Relationship Id="rId10" Type="http://schemas.openxmlformats.org/officeDocument/2006/relationships/image" Target="../media/image18.png"/><Relationship Id="rId9" Type="http://schemas.openxmlformats.org/officeDocument/2006/relationships/image" Target="../media/image8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1.png"/><Relationship Id="rId10" Type="http://schemas.openxmlformats.org/officeDocument/2006/relationships/image" Target="../media/image4.png"/><Relationship Id="rId9" Type="http://schemas.openxmlformats.org/officeDocument/2006/relationships/image" Target="../media/image46.svg"/></Relationships>
</file>

<file path=ppt/slides/_rels/slide3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69.svg"/><Relationship Id="rId12" Type="http://schemas.openxmlformats.org/officeDocument/2006/relationships/image" Target="../media/image14.gif"/><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3.png"/><Relationship Id="rId10" Type="http://schemas.openxmlformats.org/officeDocument/2006/relationships/image" Target="../media/image12.pn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0"/>
          <p:cNvSpPr txBox="1">
            <a:spLocks noChangeArrowheads="1"/>
          </p:cNvSpPr>
          <p:nvPr/>
        </p:nvSpPr>
        <p:spPr bwMode="auto">
          <a:xfrm>
            <a:off x="76200" y="152400"/>
            <a:ext cx="44196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dirty="0" smtClean="0">
                <a:latin typeface="Times New Roman" pitchFamily="18" charset="0"/>
                <a:cs typeface="Times New Roman" pitchFamily="18" charset="0"/>
              </a:rPr>
              <a:t>Ở </a:t>
            </a:r>
            <a:r>
              <a:rPr lang="en-US" altLang="en-US" sz="3200" b="1" dirty="0" err="1" smtClean="0">
                <a:latin typeface="Times New Roman" pitchFamily="18" charset="0"/>
                <a:cs typeface="Times New Roman" pitchFamily="18" charset="0"/>
              </a:rPr>
              <a:t>điều</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kiện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thường</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các</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nguyên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tử</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khí</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hiếm</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thường</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trơ</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bền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và</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chỉ</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tồn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tại</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đọc</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lập</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trong</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khí</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các</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nguyên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tử</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của</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nguyên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tố</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khác</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lại</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có</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xu</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hướng</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liên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kết</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với</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nhau</a:t>
            </a:r>
            <a:endParaRPr lang="en-US" altLang="en-US" sz="3200" b="1" dirty="0" smtClean="0">
              <a:latin typeface="Times New Roman" pitchFamily="18" charset="0"/>
              <a:cs typeface="Times New Roman" pitchFamily="18" charset="0"/>
            </a:endParaRPr>
          </a:p>
          <a:p>
            <a:pPr eaLnBrk="1" hangingPunct="1">
              <a:spcBef>
                <a:spcPct val="50000"/>
              </a:spcBef>
              <a:defRPr/>
            </a:pPr>
            <a:r>
              <a:rPr lang="en-US" altLang="en-US" sz="3200" b="1" dirty="0" err="1" smtClean="0">
                <a:latin typeface="Times New Roman" pitchFamily="18" charset="0"/>
                <a:cs typeface="Times New Roman" pitchFamily="18" charset="0"/>
              </a:rPr>
              <a:t>Các</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nguyên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tử</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của</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nguyên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tố</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liên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kết</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với</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nhau</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theo</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quy</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tắc</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nào</a:t>
            </a:r>
            <a:r>
              <a:rPr lang="en-US" altLang="en-US" sz="3200" b="1" dirty="0" smtClean="0">
                <a:latin typeface="Times New Roman" pitchFamily="18" charset="0"/>
                <a:cs typeface="Times New Roman" pitchFamily="18" charset="0"/>
              </a:rPr>
              <a:t>?</a:t>
            </a:r>
            <a:endParaRPr lang="en-US" altLang="en-US" sz="3200" b="1" dirty="0">
              <a:latin typeface="Times New Roman" pitchFamily="18" charset="0"/>
              <a:cs typeface="Times New Roman" pitchFamily="18" charset="0"/>
            </a:endParaRPr>
          </a:p>
        </p:txBody>
      </p:sp>
      <p:pic>
        <p:nvPicPr>
          <p:cNvPr id="3" name="Picture 10"/>
          <p:cNvPicPr>
            <a:picLocks noChangeAspect="1"/>
          </p:cNvPicPr>
          <p:nvPr/>
        </p:nvPicPr>
        <p:blipFill>
          <a:blip r:embed="rId2"/>
          <a:srcRect/>
          <a:stretch>
            <a:fillRect/>
          </a:stretch>
        </p:blipFill>
        <p:spPr>
          <a:xfrm>
            <a:off x="4495800" y="381000"/>
            <a:ext cx="5029200" cy="4704522"/>
          </a:xfrm>
          <a:prstGeom prst="rect">
            <a:avLst/>
          </a:prstGeom>
        </p:spPr>
      </p:pic>
    </p:spTree>
    <p:extLst>
      <p:ext uri="{BB962C8B-B14F-4D97-AF65-F5344CB8AC3E}">
        <p14:creationId xmlns:p14="http://schemas.microsoft.com/office/powerpoint/2010/main" val="390797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938442" y="0"/>
            <a:ext cx="6224357" cy="3733800"/>
          </a:xfrm>
          <a:prstGeom prst="rect">
            <a:avLst/>
          </a:prstGeom>
        </p:spPr>
      </p:pic>
      <p:pic>
        <p:nvPicPr>
          <p:cNvPr id="7" name="Picture 7"/>
          <p:cNvPicPr>
            <a:picLocks noChangeAspect="1"/>
          </p:cNvPicPr>
          <p:nvPr/>
        </p:nvPicPr>
        <p:blipFill>
          <a:blip r:embed="rId3"/>
          <a:srcRect/>
          <a:stretch>
            <a:fillRect/>
          </a:stretch>
        </p:blipFill>
        <p:spPr>
          <a:xfrm>
            <a:off x="227370" y="4166065"/>
            <a:ext cx="8459429" cy="2463335"/>
          </a:xfrm>
          <a:prstGeom prst="rect">
            <a:avLst/>
          </a:prstGeom>
        </p:spPr>
      </p:pic>
    </p:spTree>
    <p:extLst>
      <p:ext uri="{BB962C8B-B14F-4D97-AF65-F5344CB8AC3E}">
        <p14:creationId xmlns:p14="http://schemas.microsoft.com/office/powerpoint/2010/main" val="703230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228600" y="533400"/>
            <a:ext cx="8534400" cy="369767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V="1">
            <a:off x="3581400" y="3733800"/>
            <a:ext cx="4896001" cy="327099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3865779"/>
            <a:ext cx="1415865" cy="2992221"/>
          </a:xfrm>
          <a:prstGeom prst="rect">
            <a:avLst/>
          </a:prstGeom>
        </p:spPr>
      </p:pic>
      <p:sp>
        <p:nvSpPr>
          <p:cNvPr id="11" name="TextBox 11"/>
          <p:cNvSpPr txBox="1"/>
          <p:nvPr/>
        </p:nvSpPr>
        <p:spPr>
          <a:xfrm>
            <a:off x="914400" y="76200"/>
            <a:ext cx="5661088" cy="553998"/>
          </a:xfrm>
          <a:prstGeom prst="rect">
            <a:avLst/>
          </a:prstGeom>
        </p:spPr>
        <p:txBody>
          <a:bodyPr wrap="square" lIns="0" tIns="0" rIns="0" bIns="0" rtlCol="0" anchor="t">
            <a:spAutoFit/>
          </a:bodyPr>
          <a:lstStyle/>
          <a:p>
            <a:pPr algn="ctr">
              <a:spcBef>
                <a:spcPct val="0"/>
              </a:spcBef>
            </a:pPr>
            <a:r>
              <a:rPr lang="en-US" sz="3600" b="1" u="sng" spc="-33" dirty="0" smtClean="0">
                <a:solidFill>
                  <a:srgbClr val="FF0000"/>
                </a:solidFill>
                <a:latin typeface="ไอติม"/>
              </a:rPr>
              <a:t> </a:t>
            </a:r>
            <a:r>
              <a:rPr lang="en-US" sz="3600" b="1" u="sng" spc="-33" dirty="0" err="1">
                <a:solidFill>
                  <a:srgbClr val="FF0000"/>
                </a:solidFill>
                <a:latin typeface="ไอติม"/>
              </a:rPr>
              <a:t>Tìm</a:t>
            </a:r>
            <a:r>
              <a:rPr lang="en-US" sz="3600" b="1" u="sng" spc="-33" dirty="0">
                <a:solidFill>
                  <a:srgbClr val="FF0000"/>
                </a:solidFill>
                <a:latin typeface="ไอติม"/>
              </a:rPr>
              <a:t> </a:t>
            </a:r>
            <a:r>
              <a:rPr lang="en-US" sz="3600" b="1" u="sng" spc="-33" dirty="0" err="1">
                <a:solidFill>
                  <a:srgbClr val="FF0000"/>
                </a:solidFill>
                <a:latin typeface="ไอติม"/>
              </a:rPr>
              <a:t>hiểu</a:t>
            </a:r>
            <a:r>
              <a:rPr lang="en-US" sz="3600" b="1" u="sng" spc="-33" dirty="0">
                <a:solidFill>
                  <a:srgbClr val="FF0000"/>
                </a:solidFill>
                <a:latin typeface="ไอติม"/>
              </a:rPr>
              <a:t> </a:t>
            </a:r>
            <a:r>
              <a:rPr lang="en-US" sz="3600" b="1" u="sng" spc="-33" dirty="0" err="1">
                <a:solidFill>
                  <a:srgbClr val="FF0000"/>
                </a:solidFill>
                <a:latin typeface="ไอติม"/>
              </a:rPr>
              <a:t>liên</a:t>
            </a:r>
            <a:r>
              <a:rPr lang="en-US" sz="3600" b="1" u="sng" spc="-33" dirty="0">
                <a:solidFill>
                  <a:srgbClr val="FF0000"/>
                </a:solidFill>
                <a:latin typeface="ไอติม"/>
              </a:rPr>
              <a:t> </a:t>
            </a:r>
            <a:r>
              <a:rPr lang="en-US" sz="3600" b="1" u="sng" spc="-33" dirty="0" err="1">
                <a:solidFill>
                  <a:srgbClr val="FF0000"/>
                </a:solidFill>
                <a:latin typeface="ไอติม"/>
              </a:rPr>
              <a:t>kết</a:t>
            </a:r>
            <a:r>
              <a:rPr lang="en-US" sz="3600" b="1" u="sng" spc="-33" dirty="0">
                <a:solidFill>
                  <a:srgbClr val="FF0000"/>
                </a:solidFill>
                <a:latin typeface="ไอติม"/>
              </a:rPr>
              <a:t> ion</a:t>
            </a:r>
          </a:p>
        </p:txBody>
      </p:sp>
      <p:sp>
        <p:nvSpPr>
          <p:cNvPr id="12" name="TextBox 12"/>
          <p:cNvSpPr txBox="1"/>
          <p:nvPr/>
        </p:nvSpPr>
        <p:spPr>
          <a:xfrm>
            <a:off x="3295801" y="4684963"/>
            <a:ext cx="5048401" cy="2192908"/>
          </a:xfrm>
          <a:prstGeom prst="rect">
            <a:avLst/>
          </a:prstGeom>
        </p:spPr>
        <p:txBody>
          <a:bodyPr wrap="square" lIns="0" tIns="0" rIns="0" bIns="0" rtlCol="0" anchor="t">
            <a:spAutoFit/>
          </a:bodyPr>
          <a:lstStyle/>
          <a:p>
            <a:pPr marL="423165" lvl="1" indent="-211582" algn="ctr">
              <a:spcBef>
                <a:spcPts val="300"/>
              </a:spcBef>
              <a:buFont typeface="Arial"/>
              <a:buChar char="•"/>
            </a:pPr>
            <a:r>
              <a:rPr lang="en-US" sz="2800" spc="-41" dirty="0" err="1">
                <a:solidFill>
                  <a:srgbClr val="000000"/>
                </a:solidFill>
                <a:latin typeface="ไอติม Bold"/>
              </a:rPr>
              <a:t>Liên</a:t>
            </a:r>
            <a:r>
              <a:rPr lang="en-US" sz="2800" spc="-41" dirty="0">
                <a:solidFill>
                  <a:srgbClr val="000000"/>
                </a:solidFill>
                <a:latin typeface="ไอติม Bold"/>
              </a:rPr>
              <a:t> </a:t>
            </a:r>
            <a:r>
              <a:rPr lang="en-US" sz="2800" spc="-41" dirty="0" err="1">
                <a:solidFill>
                  <a:srgbClr val="000000"/>
                </a:solidFill>
                <a:latin typeface="ไอติม Bold"/>
              </a:rPr>
              <a:t>kết</a:t>
            </a:r>
            <a:r>
              <a:rPr lang="en-US" sz="2800" spc="-41" dirty="0">
                <a:solidFill>
                  <a:srgbClr val="000000"/>
                </a:solidFill>
                <a:latin typeface="ไอติม Bold"/>
              </a:rPr>
              <a:t> ion </a:t>
            </a:r>
            <a:r>
              <a:rPr lang="en-US" sz="2800" spc="-41" dirty="0" err="1">
                <a:solidFill>
                  <a:srgbClr val="000000"/>
                </a:solidFill>
                <a:latin typeface="ไอติม Bold"/>
              </a:rPr>
              <a:t>là</a:t>
            </a:r>
            <a:r>
              <a:rPr lang="en-US" sz="2800" spc="-41" dirty="0">
                <a:solidFill>
                  <a:srgbClr val="000000"/>
                </a:solidFill>
                <a:latin typeface="ไอติม Bold"/>
              </a:rPr>
              <a:t> </a:t>
            </a:r>
            <a:r>
              <a:rPr lang="en-US" sz="2800" spc="-41" dirty="0" err="1">
                <a:solidFill>
                  <a:srgbClr val="000000"/>
                </a:solidFill>
                <a:latin typeface="ไอติม Bold"/>
              </a:rPr>
              <a:t>gì</a:t>
            </a:r>
            <a:r>
              <a:rPr lang="en-US" sz="2800" spc="-41" dirty="0">
                <a:solidFill>
                  <a:srgbClr val="000000"/>
                </a:solidFill>
                <a:latin typeface="ไอติม Bold"/>
              </a:rPr>
              <a:t>?</a:t>
            </a:r>
          </a:p>
          <a:p>
            <a:pPr marL="423165" lvl="1" indent="-211582" algn="ctr">
              <a:spcBef>
                <a:spcPts val="300"/>
              </a:spcBef>
              <a:buFont typeface="Arial"/>
              <a:buChar char="•"/>
            </a:pPr>
            <a:r>
              <a:rPr lang="en-US" sz="2800" spc="-41" dirty="0" smtClean="0">
                <a:solidFill>
                  <a:srgbClr val="000000"/>
                </a:solidFill>
                <a:latin typeface="ไอติม Bold"/>
              </a:rPr>
              <a:t>e</a:t>
            </a:r>
            <a:r>
              <a:rPr lang="vi-VN" sz="2800" spc="-41" dirty="0" smtClean="0">
                <a:solidFill>
                  <a:srgbClr val="000000"/>
                </a:solidFill>
                <a:latin typeface="ไอติม Bold"/>
              </a:rPr>
              <a:t>lectron</a:t>
            </a:r>
            <a:r>
              <a:rPr lang="en-US" sz="2800" spc="-41" dirty="0" smtClean="0">
                <a:solidFill>
                  <a:srgbClr val="000000"/>
                </a:solidFill>
                <a:latin typeface="ไอติม Bold"/>
              </a:rPr>
              <a:t> </a:t>
            </a:r>
            <a:r>
              <a:rPr lang="en-US" sz="2800" spc="-41" dirty="0" err="1">
                <a:solidFill>
                  <a:srgbClr val="000000"/>
                </a:solidFill>
                <a:latin typeface="ไอติม Bold"/>
              </a:rPr>
              <a:t>lớp</a:t>
            </a:r>
            <a:r>
              <a:rPr lang="en-US" sz="2800" spc="-41" dirty="0">
                <a:solidFill>
                  <a:srgbClr val="000000"/>
                </a:solidFill>
                <a:latin typeface="ไอติม Bold"/>
              </a:rPr>
              <a:t> </a:t>
            </a:r>
            <a:r>
              <a:rPr lang="en-US" sz="2800" spc="-41" dirty="0" err="1">
                <a:solidFill>
                  <a:srgbClr val="000000"/>
                </a:solidFill>
                <a:latin typeface="ไอติม Bold"/>
              </a:rPr>
              <a:t>ngoài</a:t>
            </a:r>
            <a:r>
              <a:rPr lang="en-US" sz="2800" spc="-41" dirty="0">
                <a:solidFill>
                  <a:srgbClr val="000000"/>
                </a:solidFill>
                <a:latin typeface="ไอติม Bold"/>
              </a:rPr>
              <a:t> </a:t>
            </a:r>
            <a:r>
              <a:rPr lang="en-US" sz="2800" spc="-41" dirty="0" err="1">
                <a:solidFill>
                  <a:srgbClr val="000000"/>
                </a:solidFill>
                <a:latin typeface="ไอติม Bold"/>
              </a:rPr>
              <a:t>cùng</a:t>
            </a:r>
            <a:r>
              <a:rPr lang="en-US" sz="2800" spc="-41" dirty="0">
                <a:solidFill>
                  <a:srgbClr val="000000"/>
                </a:solidFill>
                <a:latin typeface="ไอติม Bold"/>
              </a:rPr>
              <a:t> </a:t>
            </a:r>
            <a:r>
              <a:rPr lang="en-US" sz="2800" spc="-41" dirty="0" err="1">
                <a:solidFill>
                  <a:srgbClr val="000000"/>
                </a:solidFill>
                <a:latin typeface="ไอติม Bold"/>
              </a:rPr>
              <a:t>của</a:t>
            </a:r>
            <a:r>
              <a:rPr lang="en-US" sz="2800" spc="-41" dirty="0">
                <a:solidFill>
                  <a:srgbClr val="000000"/>
                </a:solidFill>
                <a:latin typeface="ไอติม Bold"/>
              </a:rPr>
              <a:t> </a:t>
            </a:r>
            <a:r>
              <a:rPr lang="en-US" sz="2800" spc="-41" dirty="0" err="1">
                <a:solidFill>
                  <a:srgbClr val="000000"/>
                </a:solidFill>
                <a:latin typeface="ไอติม Bold"/>
              </a:rPr>
              <a:t>các</a:t>
            </a:r>
            <a:r>
              <a:rPr lang="en-US" sz="2800" spc="-41" dirty="0">
                <a:solidFill>
                  <a:srgbClr val="000000"/>
                </a:solidFill>
                <a:latin typeface="ไอติม Bold"/>
              </a:rPr>
              <a:t> </a:t>
            </a:r>
            <a:r>
              <a:rPr lang="en-US" sz="2800" spc="-41" dirty="0" err="1">
                <a:solidFill>
                  <a:srgbClr val="000000"/>
                </a:solidFill>
                <a:latin typeface="ไอติม Bold"/>
              </a:rPr>
              <a:t>nguyên</a:t>
            </a:r>
            <a:r>
              <a:rPr lang="en-US" sz="2800" spc="-41" dirty="0">
                <a:solidFill>
                  <a:srgbClr val="000000"/>
                </a:solidFill>
                <a:latin typeface="ไอติม Bold"/>
              </a:rPr>
              <a:t> </a:t>
            </a:r>
            <a:r>
              <a:rPr lang="en-US" sz="2800" spc="-41" dirty="0" err="1">
                <a:solidFill>
                  <a:srgbClr val="000000"/>
                </a:solidFill>
                <a:latin typeface="ไอติม Bold"/>
              </a:rPr>
              <a:t>tử</a:t>
            </a:r>
            <a:r>
              <a:rPr lang="en-US" sz="2800" spc="-41" dirty="0">
                <a:solidFill>
                  <a:srgbClr val="000000"/>
                </a:solidFill>
                <a:latin typeface="ไอติม Bold"/>
              </a:rPr>
              <a:t> </a:t>
            </a:r>
            <a:r>
              <a:rPr lang="en-US" sz="2800" spc="-41" dirty="0" err="1">
                <a:solidFill>
                  <a:srgbClr val="000000"/>
                </a:solidFill>
                <a:latin typeface="ไอติม Bold"/>
              </a:rPr>
              <a:t>trong</a:t>
            </a:r>
            <a:r>
              <a:rPr lang="en-US" sz="2800" spc="-41" dirty="0">
                <a:solidFill>
                  <a:srgbClr val="000000"/>
                </a:solidFill>
                <a:latin typeface="ไอติม Bold"/>
              </a:rPr>
              <a:t> </a:t>
            </a:r>
            <a:r>
              <a:rPr lang="en-US" sz="2800" spc="-41" dirty="0" err="1">
                <a:solidFill>
                  <a:srgbClr val="000000"/>
                </a:solidFill>
                <a:latin typeface="ไอติม Bold"/>
              </a:rPr>
              <a:t>liên</a:t>
            </a:r>
            <a:r>
              <a:rPr lang="en-US" sz="2800" spc="-41" dirty="0">
                <a:solidFill>
                  <a:srgbClr val="000000"/>
                </a:solidFill>
                <a:latin typeface="ไอติม Bold"/>
              </a:rPr>
              <a:t> </a:t>
            </a:r>
            <a:r>
              <a:rPr lang="en-US" sz="2800" spc="-41" dirty="0" err="1">
                <a:solidFill>
                  <a:srgbClr val="000000"/>
                </a:solidFill>
                <a:latin typeface="ไอติม Bold"/>
              </a:rPr>
              <a:t>kết</a:t>
            </a:r>
            <a:r>
              <a:rPr lang="en-US" sz="2800" spc="-41" dirty="0">
                <a:solidFill>
                  <a:srgbClr val="000000"/>
                </a:solidFill>
                <a:latin typeface="ไอติม Bold"/>
              </a:rPr>
              <a:t> ion </a:t>
            </a:r>
            <a:r>
              <a:rPr lang="en-US" sz="2800" spc="-41" dirty="0" err="1">
                <a:solidFill>
                  <a:srgbClr val="000000"/>
                </a:solidFill>
                <a:latin typeface="ไอติม Bold"/>
              </a:rPr>
              <a:t>giống</a:t>
            </a:r>
            <a:r>
              <a:rPr lang="en-US" sz="2800" spc="-41" dirty="0">
                <a:solidFill>
                  <a:srgbClr val="000000"/>
                </a:solidFill>
                <a:latin typeface="ไอติม Bold"/>
              </a:rPr>
              <a:t> </a:t>
            </a:r>
            <a:r>
              <a:rPr lang="en-US" sz="2800" spc="-41" dirty="0" err="1">
                <a:solidFill>
                  <a:srgbClr val="000000"/>
                </a:solidFill>
                <a:latin typeface="ไอติม Bold"/>
              </a:rPr>
              <a:t>nguyên</a:t>
            </a:r>
            <a:r>
              <a:rPr lang="en-US" sz="2800" spc="-41" dirty="0">
                <a:solidFill>
                  <a:srgbClr val="000000"/>
                </a:solidFill>
                <a:latin typeface="ไอติม Bold"/>
              </a:rPr>
              <a:t> </a:t>
            </a:r>
            <a:r>
              <a:rPr lang="en-US" sz="2800" spc="-41" dirty="0" err="1">
                <a:solidFill>
                  <a:srgbClr val="000000"/>
                </a:solidFill>
                <a:latin typeface="ไอติม Bold"/>
              </a:rPr>
              <a:t>tử</a:t>
            </a:r>
            <a:r>
              <a:rPr lang="en-US" sz="2800" spc="-41" dirty="0">
                <a:solidFill>
                  <a:srgbClr val="000000"/>
                </a:solidFill>
                <a:latin typeface="ไอติม Bold"/>
              </a:rPr>
              <a:t> </a:t>
            </a:r>
            <a:r>
              <a:rPr lang="en-US" sz="2800" spc="-41" dirty="0" err="1">
                <a:solidFill>
                  <a:srgbClr val="000000"/>
                </a:solidFill>
                <a:latin typeface="ไอติม Bold"/>
              </a:rPr>
              <a:t>nguyên</a:t>
            </a:r>
            <a:r>
              <a:rPr lang="en-US" sz="2800" spc="-41" dirty="0">
                <a:solidFill>
                  <a:srgbClr val="000000"/>
                </a:solidFill>
                <a:latin typeface="ไอติม Bold"/>
              </a:rPr>
              <a:t> </a:t>
            </a:r>
            <a:r>
              <a:rPr lang="en-US" sz="2800" spc="-41" dirty="0" err="1">
                <a:solidFill>
                  <a:srgbClr val="000000"/>
                </a:solidFill>
                <a:latin typeface="ไอติม Bold"/>
              </a:rPr>
              <a:t>tố</a:t>
            </a:r>
            <a:r>
              <a:rPr lang="en-US" sz="2800" spc="-41" dirty="0">
                <a:solidFill>
                  <a:srgbClr val="000000"/>
                </a:solidFill>
                <a:latin typeface="ไอติม Bold"/>
              </a:rPr>
              <a:t> </a:t>
            </a:r>
            <a:r>
              <a:rPr lang="en-US" sz="2800" spc="-41" dirty="0" err="1">
                <a:solidFill>
                  <a:srgbClr val="000000"/>
                </a:solidFill>
                <a:latin typeface="ไอติม Bold"/>
              </a:rPr>
              <a:t>nào</a:t>
            </a:r>
            <a:r>
              <a:rPr lang="en-US" sz="2800" spc="-41" dirty="0">
                <a:solidFill>
                  <a:srgbClr val="000000"/>
                </a:solidFill>
                <a:latin typeface="ไอติม Bold"/>
              </a:rPr>
              <a:t>?</a:t>
            </a:r>
          </a:p>
        </p:txBody>
      </p:sp>
    </p:spTree>
    <p:extLst>
      <p:ext uri="{BB962C8B-B14F-4D97-AF65-F5344CB8AC3E}">
        <p14:creationId xmlns:p14="http://schemas.microsoft.com/office/powerpoint/2010/main" val="3585406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76200" y="56322"/>
            <a:ext cx="8961485" cy="3048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6600"/>
            <a:ext cx="8915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07818" y="5791200"/>
            <a:ext cx="8763000" cy="861774"/>
          </a:xfrm>
          <a:prstGeom prst="rect">
            <a:avLst/>
          </a:prstGeom>
        </p:spPr>
        <p:txBody>
          <a:bodyPr wrap="square" lIns="0" tIns="0" rIns="0" bIns="0" rtlCol="0" anchor="t">
            <a:spAutoFit/>
          </a:bodyPr>
          <a:lstStyle/>
          <a:p>
            <a:pPr marL="423165" lvl="1" indent="-211582" algn="ctr">
              <a:spcBef>
                <a:spcPct val="0"/>
              </a:spcBef>
              <a:buFont typeface="Arial"/>
              <a:buChar char="•"/>
            </a:pPr>
            <a:r>
              <a:rPr lang="en-US" sz="2800" spc="-41" dirty="0" smtClean="0">
                <a:solidFill>
                  <a:srgbClr val="FF0000"/>
                </a:solidFill>
                <a:latin typeface="ไอติม Bold"/>
              </a:rPr>
              <a:t>e </a:t>
            </a:r>
            <a:r>
              <a:rPr lang="en-US" sz="2800" spc="-41" dirty="0" err="1">
                <a:solidFill>
                  <a:srgbClr val="FF0000"/>
                </a:solidFill>
                <a:latin typeface="ไอติม Bold"/>
              </a:rPr>
              <a:t>lớp</a:t>
            </a:r>
            <a:r>
              <a:rPr lang="en-US" sz="2800" spc="-41" dirty="0">
                <a:solidFill>
                  <a:srgbClr val="FF0000"/>
                </a:solidFill>
                <a:latin typeface="ไอติม Bold"/>
              </a:rPr>
              <a:t> </a:t>
            </a:r>
            <a:r>
              <a:rPr lang="en-US" sz="2800" spc="-41" dirty="0" err="1">
                <a:solidFill>
                  <a:srgbClr val="FF0000"/>
                </a:solidFill>
                <a:latin typeface="ไอติม Bold"/>
              </a:rPr>
              <a:t>ngoài</a:t>
            </a:r>
            <a:r>
              <a:rPr lang="en-US" sz="2800" spc="-41" dirty="0">
                <a:solidFill>
                  <a:srgbClr val="FF0000"/>
                </a:solidFill>
                <a:latin typeface="ไอติม Bold"/>
              </a:rPr>
              <a:t> </a:t>
            </a:r>
            <a:r>
              <a:rPr lang="en-US" sz="2800" spc="-41" dirty="0" err="1">
                <a:solidFill>
                  <a:srgbClr val="FF0000"/>
                </a:solidFill>
                <a:latin typeface="ไอติม Bold"/>
              </a:rPr>
              <a:t>cùng</a:t>
            </a:r>
            <a:r>
              <a:rPr lang="en-US" sz="2800" spc="-41" dirty="0">
                <a:solidFill>
                  <a:srgbClr val="FF0000"/>
                </a:solidFill>
                <a:latin typeface="ไอติม Bold"/>
              </a:rPr>
              <a:t> </a:t>
            </a:r>
            <a:r>
              <a:rPr lang="en-US" sz="2800" spc="-41" dirty="0" err="1">
                <a:solidFill>
                  <a:srgbClr val="FF0000"/>
                </a:solidFill>
                <a:latin typeface="ไอติม Bold"/>
              </a:rPr>
              <a:t>của</a:t>
            </a:r>
            <a:r>
              <a:rPr lang="en-US" sz="2800" spc="-41" dirty="0">
                <a:solidFill>
                  <a:srgbClr val="FF0000"/>
                </a:solidFill>
                <a:latin typeface="ไอติม Bold"/>
              </a:rPr>
              <a:t> </a:t>
            </a:r>
            <a:r>
              <a:rPr lang="en-US" sz="2800" spc="-41" dirty="0" err="1">
                <a:solidFill>
                  <a:srgbClr val="FF0000"/>
                </a:solidFill>
                <a:latin typeface="ไอติม Bold"/>
              </a:rPr>
              <a:t>các</a:t>
            </a:r>
            <a:r>
              <a:rPr lang="en-US" sz="2800" spc="-41" dirty="0">
                <a:solidFill>
                  <a:srgbClr val="FF0000"/>
                </a:solidFill>
                <a:latin typeface="ไอติม Bold"/>
              </a:rPr>
              <a:t> </a:t>
            </a:r>
            <a:r>
              <a:rPr lang="en-US" sz="2800" spc="-41" dirty="0" err="1">
                <a:solidFill>
                  <a:srgbClr val="FF0000"/>
                </a:solidFill>
                <a:latin typeface="ไอติม Bold"/>
              </a:rPr>
              <a:t>nguyên</a:t>
            </a:r>
            <a:r>
              <a:rPr lang="en-US" sz="2800" spc="-41" dirty="0">
                <a:solidFill>
                  <a:srgbClr val="FF0000"/>
                </a:solidFill>
                <a:latin typeface="ไอติม Bold"/>
              </a:rPr>
              <a:t> </a:t>
            </a:r>
            <a:r>
              <a:rPr lang="en-US" sz="2800" spc="-41" dirty="0" err="1">
                <a:solidFill>
                  <a:srgbClr val="FF0000"/>
                </a:solidFill>
                <a:latin typeface="ไอติม Bold"/>
              </a:rPr>
              <a:t>tử</a:t>
            </a:r>
            <a:r>
              <a:rPr lang="en-US" sz="2800" spc="-41" dirty="0">
                <a:solidFill>
                  <a:srgbClr val="FF0000"/>
                </a:solidFill>
                <a:latin typeface="ไอติม Bold"/>
              </a:rPr>
              <a:t> </a:t>
            </a:r>
            <a:r>
              <a:rPr lang="en-US" sz="2800" spc="-41" dirty="0" err="1">
                <a:solidFill>
                  <a:srgbClr val="FF0000"/>
                </a:solidFill>
                <a:latin typeface="ไอติม Bold"/>
              </a:rPr>
              <a:t>trong</a:t>
            </a:r>
            <a:r>
              <a:rPr lang="en-US" sz="2800" spc="-41" dirty="0">
                <a:solidFill>
                  <a:srgbClr val="FF0000"/>
                </a:solidFill>
                <a:latin typeface="ไอติม Bold"/>
              </a:rPr>
              <a:t> </a:t>
            </a:r>
            <a:r>
              <a:rPr lang="en-US" sz="2800" spc="-41" dirty="0" err="1">
                <a:solidFill>
                  <a:srgbClr val="FF0000"/>
                </a:solidFill>
                <a:latin typeface="ไอติม Bold"/>
              </a:rPr>
              <a:t>liên</a:t>
            </a:r>
            <a:r>
              <a:rPr lang="en-US" sz="2800" spc="-41" dirty="0">
                <a:solidFill>
                  <a:srgbClr val="FF0000"/>
                </a:solidFill>
                <a:latin typeface="ไอติม Bold"/>
              </a:rPr>
              <a:t> </a:t>
            </a:r>
            <a:r>
              <a:rPr lang="en-US" sz="2800" spc="-41" dirty="0" err="1">
                <a:solidFill>
                  <a:srgbClr val="FF0000"/>
                </a:solidFill>
                <a:latin typeface="ไอติม Bold"/>
              </a:rPr>
              <a:t>kết</a:t>
            </a:r>
            <a:r>
              <a:rPr lang="en-US" sz="2800" spc="-41" dirty="0">
                <a:solidFill>
                  <a:srgbClr val="FF0000"/>
                </a:solidFill>
                <a:latin typeface="ไอติม Bold"/>
              </a:rPr>
              <a:t> ion </a:t>
            </a:r>
            <a:r>
              <a:rPr lang="en-US" sz="2800" spc="-41" dirty="0" err="1">
                <a:solidFill>
                  <a:srgbClr val="FF0000"/>
                </a:solidFill>
                <a:latin typeface="ไอติม Bold"/>
              </a:rPr>
              <a:t>giống</a:t>
            </a:r>
            <a:r>
              <a:rPr lang="en-US" sz="2800" spc="-41" dirty="0">
                <a:solidFill>
                  <a:srgbClr val="FF0000"/>
                </a:solidFill>
                <a:latin typeface="ไอติม Bold"/>
              </a:rPr>
              <a:t> </a:t>
            </a:r>
            <a:r>
              <a:rPr lang="en-US" sz="2800" spc="-41" dirty="0" err="1">
                <a:solidFill>
                  <a:srgbClr val="FF0000"/>
                </a:solidFill>
                <a:latin typeface="ไอติม Bold"/>
              </a:rPr>
              <a:t>nguyên</a:t>
            </a:r>
            <a:r>
              <a:rPr lang="en-US" sz="2800" spc="-41" dirty="0">
                <a:solidFill>
                  <a:srgbClr val="FF0000"/>
                </a:solidFill>
                <a:latin typeface="ไอติม Bold"/>
              </a:rPr>
              <a:t> </a:t>
            </a:r>
            <a:r>
              <a:rPr lang="en-US" sz="2800" spc="-41" dirty="0" err="1">
                <a:solidFill>
                  <a:srgbClr val="FF0000"/>
                </a:solidFill>
                <a:latin typeface="ไอติม Bold"/>
              </a:rPr>
              <a:t>tử</a:t>
            </a:r>
            <a:r>
              <a:rPr lang="en-US" sz="2800" spc="-41" dirty="0">
                <a:solidFill>
                  <a:srgbClr val="FF0000"/>
                </a:solidFill>
                <a:latin typeface="ไอติม Bold"/>
              </a:rPr>
              <a:t> </a:t>
            </a:r>
            <a:r>
              <a:rPr lang="en-US" sz="2800" spc="-41" dirty="0" err="1">
                <a:solidFill>
                  <a:srgbClr val="FF0000"/>
                </a:solidFill>
                <a:latin typeface="ไอติม Bold"/>
              </a:rPr>
              <a:t>nguyên</a:t>
            </a:r>
            <a:r>
              <a:rPr lang="en-US" sz="2800" spc="-41" dirty="0">
                <a:solidFill>
                  <a:srgbClr val="FF0000"/>
                </a:solidFill>
                <a:latin typeface="ไอติม Bold"/>
              </a:rPr>
              <a:t> </a:t>
            </a:r>
            <a:r>
              <a:rPr lang="en-US" sz="2800" spc="-41" dirty="0" err="1">
                <a:solidFill>
                  <a:srgbClr val="FF0000"/>
                </a:solidFill>
                <a:latin typeface="ไอติม Bold"/>
              </a:rPr>
              <a:t>tố</a:t>
            </a:r>
            <a:r>
              <a:rPr lang="en-US" sz="2800" spc="-41" dirty="0">
                <a:solidFill>
                  <a:srgbClr val="FF0000"/>
                </a:solidFill>
                <a:latin typeface="ไอติม Bold"/>
              </a:rPr>
              <a:t> </a:t>
            </a:r>
            <a:r>
              <a:rPr lang="en-US" sz="2800" spc="-41" dirty="0" err="1" smtClean="0">
                <a:solidFill>
                  <a:srgbClr val="FF0000"/>
                </a:solidFill>
                <a:latin typeface="ไอติม Bold"/>
              </a:rPr>
              <a:t>khí</a:t>
            </a:r>
            <a:r>
              <a:rPr lang="en-US" sz="2800" spc="-41" dirty="0" smtClean="0">
                <a:solidFill>
                  <a:srgbClr val="FF0000"/>
                </a:solidFill>
                <a:latin typeface="ไอติม Bold"/>
              </a:rPr>
              <a:t> </a:t>
            </a:r>
            <a:r>
              <a:rPr lang="en-US" sz="2800" spc="-41" dirty="0" err="1" smtClean="0">
                <a:solidFill>
                  <a:srgbClr val="FF0000"/>
                </a:solidFill>
                <a:latin typeface="ไอติม Bold"/>
              </a:rPr>
              <a:t>hiếm</a:t>
            </a:r>
            <a:r>
              <a:rPr lang="en-US" sz="2800" spc="-41" dirty="0" smtClean="0">
                <a:solidFill>
                  <a:srgbClr val="FF0000"/>
                </a:solidFill>
                <a:latin typeface="ไอติม Bold"/>
              </a:rPr>
              <a:t> </a:t>
            </a:r>
            <a:endParaRPr lang="en-US" sz="2800" spc="-41" dirty="0">
              <a:solidFill>
                <a:srgbClr val="FF0000"/>
              </a:solidFill>
              <a:latin typeface="ไอติม Bold"/>
            </a:endParaRPr>
          </a:p>
        </p:txBody>
      </p:sp>
    </p:spTree>
    <p:extLst>
      <p:ext uri="{BB962C8B-B14F-4D97-AF65-F5344CB8AC3E}">
        <p14:creationId xmlns:p14="http://schemas.microsoft.com/office/powerpoint/2010/main" val="3605815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42864"/>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0"/>
          <p:cNvSpPr txBox="1">
            <a:spLocks noChangeArrowheads="1"/>
          </p:cNvSpPr>
          <p:nvPr/>
        </p:nvSpPr>
        <p:spPr bwMode="auto">
          <a:xfrm>
            <a:off x="251791" y="404595"/>
            <a:ext cx="4114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4000" b="1" u="sng" dirty="0" smtClean="0">
                <a:solidFill>
                  <a:srgbClr val="3333FF"/>
                </a:solidFill>
                <a:latin typeface="Times New Roman" pitchFamily="18" charset="0"/>
                <a:cs typeface="Times New Roman" pitchFamily="18" charset="0"/>
              </a:rPr>
              <a:t>II. </a:t>
            </a:r>
            <a:r>
              <a:rPr lang="en-US" altLang="en-US" sz="4000" b="1" u="sng" dirty="0" err="1" smtClean="0">
                <a:solidFill>
                  <a:srgbClr val="3333FF"/>
                </a:solidFill>
                <a:latin typeface="Times New Roman" pitchFamily="18" charset="0"/>
                <a:cs typeface="Times New Roman" pitchFamily="18" charset="0"/>
              </a:rPr>
              <a:t>Liên</a:t>
            </a:r>
            <a:r>
              <a:rPr lang="en-US" altLang="en-US" sz="4000" b="1" u="sng" dirty="0" smtClean="0">
                <a:solidFill>
                  <a:srgbClr val="3333FF"/>
                </a:solidFill>
                <a:latin typeface="Times New Roman" pitchFamily="18" charset="0"/>
                <a:cs typeface="Times New Roman" pitchFamily="18" charset="0"/>
              </a:rPr>
              <a:t> </a:t>
            </a:r>
            <a:r>
              <a:rPr lang="en-US" altLang="en-US" sz="4000" b="1" u="sng" dirty="0" err="1" smtClean="0">
                <a:solidFill>
                  <a:srgbClr val="3333FF"/>
                </a:solidFill>
                <a:latin typeface="Times New Roman" pitchFamily="18" charset="0"/>
                <a:cs typeface="Times New Roman" pitchFamily="18" charset="0"/>
              </a:rPr>
              <a:t>kết</a:t>
            </a:r>
            <a:r>
              <a:rPr lang="en-US" altLang="en-US" sz="4000" b="1" u="sng" dirty="0" smtClean="0">
                <a:solidFill>
                  <a:srgbClr val="3333FF"/>
                </a:solidFill>
                <a:latin typeface="Times New Roman" pitchFamily="18" charset="0"/>
                <a:cs typeface="Times New Roman" pitchFamily="18" charset="0"/>
              </a:rPr>
              <a:t> ion</a:t>
            </a:r>
            <a:endParaRPr lang="en-US" altLang="en-US" sz="4000" b="1" u="sng" dirty="0">
              <a:solidFill>
                <a:srgbClr val="3333FF"/>
              </a:solidFill>
              <a:latin typeface="Times New Roman" pitchFamily="18" charset="0"/>
              <a:cs typeface="Times New Roman" pitchFamily="18" charset="0"/>
            </a:endParaRPr>
          </a:p>
        </p:txBody>
      </p:sp>
      <p:sp>
        <p:nvSpPr>
          <p:cNvPr id="10" name="Text Box 20"/>
          <p:cNvSpPr txBox="1">
            <a:spLocks noChangeArrowheads="1"/>
          </p:cNvSpPr>
          <p:nvPr/>
        </p:nvSpPr>
        <p:spPr bwMode="auto">
          <a:xfrm>
            <a:off x="92765" y="1491920"/>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Liên</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kiết</a:t>
            </a:r>
            <a:r>
              <a:rPr lang="en-US" altLang="en-US" sz="3200" dirty="0" smtClean="0">
                <a:latin typeface="Times New Roman" pitchFamily="18" charset="0"/>
                <a:cs typeface="Times New Roman" pitchFamily="18" charset="0"/>
              </a:rPr>
              <a:t> ion </a:t>
            </a:r>
            <a:r>
              <a:rPr lang="en-US" altLang="en-US" sz="3200" dirty="0" err="1" smtClean="0">
                <a:latin typeface="Times New Roman" pitchFamily="18" charset="0"/>
                <a:cs typeface="Times New Roman" pitchFamily="18" charset="0"/>
              </a:rPr>
              <a:t>là</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liên</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kết</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giữa</a:t>
            </a:r>
            <a:r>
              <a:rPr lang="en-US" altLang="en-US" sz="3200" dirty="0" smtClean="0">
                <a:latin typeface="Times New Roman" pitchFamily="18" charset="0"/>
                <a:cs typeface="Times New Roman" pitchFamily="18" charset="0"/>
              </a:rPr>
              <a:t> ion </a:t>
            </a:r>
            <a:r>
              <a:rPr lang="en-US" altLang="en-US" sz="3200" dirty="0" err="1" smtClean="0">
                <a:latin typeface="Times New Roman" pitchFamily="18" charset="0"/>
                <a:cs typeface="Times New Roman" pitchFamily="18" charset="0"/>
              </a:rPr>
              <a:t>dương</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và</a:t>
            </a:r>
            <a:r>
              <a:rPr lang="en-US" altLang="en-US" sz="3200" dirty="0" smtClean="0">
                <a:latin typeface="Times New Roman" pitchFamily="18" charset="0"/>
                <a:cs typeface="Times New Roman" pitchFamily="18" charset="0"/>
              </a:rPr>
              <a:t> ion </a:t>
            </a:r>
            <a:r>
              <a:rPr lang="en-US" altLang="en-US" sz="3200" dirty="0" err="1" smtClean="0">
                <a:latin typeface="Times New Roman" pitchFamily="18" charset="0"/>
                <a:cs typeface="Times New Roman" pitchFamily="18" charset="0"/>
              </a:rPr>
              <a:t>âm</a:t>
            </a:r>
            <a:r>
              <a:rPr lang="en-US" altLang="en-US" sz="3200" dirty="0" smtClean="0">
                <a:latin typeface="Times New Roman" pitchFamily="18" charset="0"/>
                <a:cs typeface="Times New Roman" pitchFamily="18" charset="0"/>
              </a:rPr>
              <a:t> </a:t>
            </a:r>
            <a:endParaRPr lang="en-US" altLang="en-US" sz="3200" dirty="0">
              <a:latin typeface="Times New Roman" pitchFamily="18" charset="0"/>
              <a:cs typeface="Times New Roman" pitchFamily="18" charset="0"/>
            </a:endParaRPr>
          </a:p>
        </p:txBody>
      </p:sp>
      <p:sp>
        <p:nvSpPr>
          <p:cNvPr id="11" name="Text Box 20"/>
          <p:cNvSpPr txBox="1">
            <a:spLocks noChangeArrowheads="1"/>
          </p:cNvSpPr>
          <p:nvPr/>
        </p:nvSpPr>
        <p:spPr bwMode="auto">
          <a:xfrm>
            <a:off x="92765" y="2297056"/>
            <a:ext cx="8991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Các</a:t>
            </a:r>
            <a:r>
              <a:rPr lang="en-US" altLang="en-US" sz="3200" dirty="0" smtClean="0">
                <a:latin typeface="Times New Roman" pitchFamily="18" charset="0"/>
                <a:cs typeface="Times New Roman" pitchFamily="18" charset="0"/>
              </a:rPr>
              <a:t> ion </a:t>
            </a:r>
            <a:r>
              <a:rPr lang="en-US" altLang="en-US" sz="3200" dirty="0" err="1" smtClean="0">
                <a:latin typeface="Times New Roman" pitchFamily="18" charset="0"/>
                <a:cs typeface="Times New Roman" pitchFamily="18" charset="0"/>
              </a:rPr>
              <a:t>dương</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và</a:t>
            </a:r>
            <a:r>
              <a:rPr lang="en-US" altLang="en-US" sz="3200" dirty="0" smtClean="0">
                <a:latin typeface="Times New Roman" pitchFamily="18" charset="0"/>
                <a:cs typeface="Times New Roman" pitchFamily="18" charset="0"/>
              </a:rPr>
              <a:t> ion </a:t>
            </a:r>
            <a:r>
              <a:rPr lang="en-US" altLang="en-US" sz="3200" dirty="0" err="1" smtClean="0">
                <a:latin typeface="Times New Roman" pitchFamily="18" charset="0"/>
                <a:cs typeface="Times New Roman" pitchFamily="18" charset="0"/>
              </a:rPr>
              <a:t>âm</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đơn</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nguyên</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tử</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có</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lớp</a:t>
            </a:r>
            <a:r>
              <a:rPr lang="en-US" altLang="en-US" sz="3200" dirty="0" smtClean="0">
                <a:latin typeface="Times New Roman" pitchFamily="18" charset="0"/>
                <a:cs typeface="Times New Roman" pitchFamily="18" charset="0"/>
              </a:rPr>
              <a:t> electron </a:t>
            </a:r>
            <a:r>
              <a:rPr lang="en-US" altLang="en-US" sz="3200" dirty="0" err="1" smtClean="0">
                <a:latin typeface="Times New Roman" pitchFamily="18" charset="0"/>
                <a:cs typeface="Times New Roman" pitchFamily="18" charset="0"/>
              </a:rPr>
              <a:t>ngoài</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cùng</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giống</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với</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nguyên</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tử</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của</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nguyên</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tố</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khí</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hiếm</a:t>
            </a:r>
            <a:r>
              <a:rPr lang="en-US" altLang="en-US" sz="3200" dirty="0" smtClean="0">
                <a:latin typeface="Times New Roman" pitchFamily="18" charset="0"/>
                <a:cs typeface="Times New Roman" pitchFamily="18" charset="0"/>
              </a:rPr>
              <a:t> </a:t>
            </a:r>
            <a:endParaRPr lang="en-US" altLang="en-US" sz="3200" dirty="0">
              <a:latin typeface="Times New Roman" pitchFamily="18" charset="0"/>
              <a:cs typeface="Times New Roman" pitchFamily="18" charset="0"/>
            </a:endParaRPr>
          </a:p>
        </p:txBody>
      </p:sp>
      <p:sp>
        <p:nvSpPr>
          <p:cNvPr id="12" name="Text Box 20"/>
          <p:cNvSpPr txBox="1">
            <a:spLocks noChangeArrowheads="1"/>
          </p:cNvSpPr>
          <p:nvPr/>
        </p:nvSpPr>
        <p:spPr bwMode="auto">
          <a:xfrm>
            <a:off x="76200" y="4087078"/>
            <a:ext cx="899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600" dirty="0" err="1" smtClean="0">
                <a:latin typeface="Times New Roman" pitchFamily="18" charset="0"/>
                <a:cs typeface="Times New Roman" pitchFamily="18" charset="0"/>
              </a:rPr>
              <a:t>Ví</a:t>
            </a:r>
            <a:r>
              <a:rPr lang="en-US" altLang="en-US" sz="3600" dirty="0" smtClean="0">
                <a:latin typeface="Times New Roman" pitchFamily="18" charset="0"/>
                <a:cs typeface="Times New Roman" pitchFamily="18" charset="0"/>
              </a:rPr>
              <a:t> </a:t>
            </a:r>
            <a:r>
              <a:rPr lang="en-US" altLang="en-US" sz="3600" dirty="0" err="1" smtClean="0">
                <a:latin typeface="Times New Roman" pitchFamily="18" charset="0"/>
                <a:cs typeface="Times New Roman" pitchFamily="18" charset="0"/>
              </a:rPr>
              <a:t>dụ</a:t>
            </a:r>
            <a:r>
              <a:rPr lang="en-US" altLang="en-US" sz="3600" dirty="0" smtClean="0">
                <a:latin typeface="Times New Roman" pitchFamily="18" charset="0"/>
                <a:cs typeface="Times New Roman" pitchFamily="18" charset="0"/>
              </a:rPr>
              <a:t>: </a:t>
            </a:r>
            <a:r>
              <a:rPr lang="en-US" altLang="en-US" sz="3600" dirty="0" err="1" smtClean="0">
                <a:latin typeface="Times New Roman" pitchFamily="18" charset="0"/>
                <a:cs typeface="Times New Roman" pitchFamily="18" charset="0"/>
              </a:rPr>
              <a:t>Liên</a:t>
            </a:r>
            <a:r>
              <a:rPr lang="en-US" altLang="en-US" sz="3600" dirty="0" smtClean="0">
                <a:latin typeface="Times New Roman" pitchFamily="18" charset="0"/>
                <a:cs typeface="Times New Roman" pitchFamily="18" charset="0"/>
              </a:rPr>
              <a:t> </a:t>
            </a:r>
            <a:r>
              <a:rPr lang="en-US" altLang="en-US" sz="3600" dirty="0" err="1" smtClean="0">
                <a:latin typeface="Times New Roman" pitchFamily="18" charset="0"/>
                <a:cs typeface="Times New Roman" pitchFamily="18" charset="0"/>
              </a:rPr>
              <a:t>kết</a:t>
            </a:r>
            <a:r>
              <a:rPr lang="en-US" altLang="en-US" sz="3600" dirty="0" smtClean="0">
                <a:latin typeface="Times New Roman" pitchFamily="18" charset="0"/>
                <a:cs typeface="Times New Roman" pitchFamily="18" charset="0"/>
              </a:rPr>
              <a:t> </a:t>
            </a:r>
            <a:r>
              <a:rPr lang="en-US" altLang="en-US" sz="3600" dirty="0" err="1" smtClean="0">
                <a:latin typeface="Times New Roman" pitchFamily="18" charset="0"/>
                <a:cs typeface="Times New Roman" pitchFamily="18" charset="0"/>
              </a:rPr>
              <a:t>giữa</a:t>
            </a:r>
            <a:r>
              <a:rPr lang="en-US" altLang="en-US" sz="3600" dirty="0" smtClean="0">
                <a:latin typeface="Times New Roman" pitchFamily="18" charset="0"/>
                <a:cs typeface="Times New Roman" pitchFamily="18" charset="0"/>
              </a:rPr>
              <a:t> </a:t>
            </a:r>
            <a:r>
              <a:rPr lang="en-US" altLang="en-US" sz="3600" dirty="0" err="1" smtClean="0">
                <a:latin typeface="Times New Roman" pitchFamily="18" charset="0"/>
                <a:cs typeface="Times New Roman" pitchFamily="18" charset="0"/>
              </a:rPr>
              <a:t>kim</a:t>
            </a:r>
            <a:r>
              <a:rPr lang="en-US" altLang="en-US" sz="3600" dirty="0" smtClean="0">
                <a:latin typeface="Times New Roman" pitchFamily="18" charset="0"/>
                <a:cs typeface="Times New Roman" pitchFamily="18" charset="0"/>
              </a:rPr>
              <a:t> </a:t>
            </a:r>
            <a:r>
              <a:rPr lang="en-US" altLang="en-US" sz="3600" dirty="0" err="1" smtClean="0">
                <a:latin typeface="Times New Roman" pitchFamily="18" charset="0"/>
                <a:cs typeface="Times New Roman" pitchFamily="18" charset="0"/>
              </a:rPr>
              <a:t>loại</a:t>
            </a:r>
            <a:r>
              <a:rPr lang="en-US" altLang="en-US" sz="3600" dirty="0" smtClean="0">
                <a:latin typeface="Times New Roman" pitchFamily="18" charset="0"/>
                <a:cs typeface="Times New Roman" pitchFamily="18" charset="0"/>
              </a:rPr>
              <a:t> </a:t>
            </a:r>
            <a:r>
              <a:rPr lang="en-US" altLang="en-US" sz="3600" dirty="0" err="1" smtClean="0">
                <a:latin typeface="Times New Roman" pitchFamily="18" charset="0"/>
                <a:cs typeface="Times New Roman" pitchFamily="18" charset="0"/>
              </a:rPr>
              <a:t>và</a:t>
            </a:r>
            <a:r>
              <a:rPr lang="en-US" altLang="en-US" sz="3600" dirty="0" smtClean="0">
                <a:latin typeface="Times New Roman" pitchFamily="18" charset="0"/>
                <a:cs typeface="Times New Roman" pitchFamily="18" charset="0"/>
              </a:rPr>
              <a:t> phi </a:t>
            </a:r>
            <a:r>
              <a:rPr lang="en-US" altLang="en-US" sz="3600" dirty="0" err="1" smtClean="0">
                <a:latin typeface="Times New Roman" pitchFamily="18" charset="0"/>
                <a:cs typeface="Times New Roman" pitchFamily="18" charset="0"/>
              </a:rPr>
              <a:t>kim</a:t>
            </a:r>
            <a:r>
              <a:rPr lang="en-US" altLang="en-US" sz="3600" dirty="0" smtClean="0">
                <a:latin typeface="Times New Roman" pitchFamily="18" charset="0"/>
                <a:cs typeface="Times New Roman" pitchFamily="18" charset="0"/>
              </a:rPr>
              <a:t> </a:t>
            </a:r>
            <a:r>
              <a:rPr lang="en-US" altLang="en-US" sz="3600" dirty="0" err="1" smtClean="0">
                <a:latin typeface="Times New Roman" pitchFamily="18" charset="0"/>
                <a:cs typeface="Times New Roman" pitchFamily="18" charset="0"/>
              </a:rPr>
              <a:t>là</a:t>
            </a:r>
            <a:r>
              <a:rPr lang="en-US" altLang="en-US" sz="3600" dirty="0" smtClean="0">
                <a:latin typeface="Times New Roman" pitchFamily="18" charset="0"/>
                <a:cs typeface="Times New Roman" pitchFamily="18" charset="0"/>
              </a:rPr>
              <a:t> </a:t>
            </a:r>
            <a:r>
              <a:rPr lang="en-US" altLang="en-US" sz="3600" dirty="0" err="1" smtClean="0">
                <a:latin typeface="Times New Roman" pitchFamily="18" charset="0"/>
                <a:cs typeface="Times New Roman" pitchFamily="18" charset="0"/>
              </a:rPr>
              <a:t>liên</a:t>
            </a:r>
            <a:r>
              <a:rPr lang="en-US" altLang="en-US" sz="3600" dirty="0" smtClean="0">
                <a:latin typeface="Times New Roman" pitchFamily="18" charset="0"/>
                <a:cs typeface="Times New Roman" pitchFamily="18" charset="0"/>
              </a:rPr>
              <a:t> </a:t>
            </a:r>
            <a:r>
              <a:rPr lang="en-US" altLang="en-US" sz="3600" dirty="0" err="1" smtClean="0">
                <a:latin typeface="Times New Roman" pitchFamily="18" charset="0"/>
                <a:cs typeface="Times New Roman" pitchFamily="18" charset="0"/>
              </a:rPr>
              <a:t>kết</a:t>
            </a:r>
            <a:r>
              <a:rPr lang="en-US" altLang="en-US" sz="3600" dirty="0" smtClean="0">
                <a:latin typeface="Times New Roman" pitchFamily="18" charset="0"/>
                <a:cs typeface="Times New Roman" pitchFamily="18" charset="0"/>
              </a:rPr>
              <a:t> ion</a:t>
            </a:r>
            <a:endParaRPr lang="en-US" alt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738238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p:cNvPicPr>
          <p:nvPr/>
        </p:nvPicPr>
        <p:blipFill>
          <a:blip r:embed="rId2"/>
          <a:srcRect/>
          <a:stretch>
            <a:fillRect/>
          </a:stretch>
        </p:blipFill>
        <p:spPr>
          <a:xfrm>
            <a:off x="76200" y="56322"/>
            <a:ext cx="8961485" cy="4744278"/>
          </a:xfrm>
          <a:prstGeom prst="rect">
            <a:avLst/>
          </a:prstGeom>
        </p:spPr>
      </p:pic>
    </p:spTree>
    <p:extLst>
      <p:ext uri="{BB962C8B-B14F-4D97-AF65-F5344CB8AC3E}">
        <p14:creationId xmlns:p14="http://schemas.microsoft.com/office/powerpoint/2010/main" val="22297572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381000" y="914400"/>
            <a:ext cx="6477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600" b="1" u="sng" dirty="0" smtClean="0">
                <a:solidFill>
                  <a:srgbClr val="3333FF"/>
                </a:solidFill>
                <a:latin typeface="Times New Roman" pitchFamily="18" charset="0"/>
                <a:cs typeface="Times New Roman" pitchFamily="18" charset="0"/>
              </a:rPr>
              <a:t>III. </a:t>
            </a:r>
            <a:r>
              <a:rPr lang="en-US" altLang="en-US" sz="3600" b="1" u="sng" dirty="0" err="1" smtClean="0">
                <a:solidFill>
                  <a:srgbClr val="3333FF"/>
                </a:solidFill>
                <a:latin typeface="Times New Roman" pitchFamily="18" charset="0"/>
                <a:cs typeface="Times New Roman" pitchFamily="18" charset="0"/>
              </a:rPr>
              <a:t>Liên</a:t>
            </a:r>
            <a:r>
              <a:rPr lang="en-US" altLang="en-US" sz="3600" b="1" u="sng" dirty="0" smtClean="0">
                <a:solidFill>
                  <a:srgbClr val="3333FF"/>
                </a:solidFill>
                <a:latin typeface="Times New Roman" pitchFamily="18" charset="0"/>
                <a:cs typeface="Times New Roman" pitchFamily="18" charset="0"/>
              </a:rPr>
              <a:t> </a:t>
            </a:r>
            <a:r>
              <a:rPr lang="en-US" altLang="en-US" sz="3600" b="1" u="sng" dirty="0" err="1" smtClean="0">
                <a:solidFill>
                  <a:srgbClr val="3333FF"/>
                </a:solidFill>
                <a:latin typeface="Times New Roman" pitchFamily="18" charset="0"/>
                <a:cs typeface="Times New Roman" pitchFamily="18" charset="0"/>
              </a:rPr>
              <a:t>kết</a:t>
            </a:r>
            <a:r>
              <a:rPr lang="en-US" altLang="en-US" sz="3600" b="1" u="sng" dirty="0" smtClean="0">
                <a:solidFill>
                  <a:srgbClr val="3333FF"/>
                </a:solidFill>
                <a:latin typeface="Times New Roman" pitchFamily="18" charset="0"/>
                <a:cs typeface="Times New Roman" pitchFamily="18" charset="0"/>
              </a:rPr>
              <a:t> </a:t>
            </a:r>
            <a:r>
              <a:rPr lang="en-US" altLang="en-US" sz="3600" b="1" u="sng" dirty="0" err="1" smtClean="0">
                <a:solidFill>
                  <a:srgbClr val="3333FF"/>
                </a:solidFill>
                <a:latin typeface="Times New Roman" pitchFamily="18" charset="0"/>
                <a:cs typeface="Times New Roman" pitchFamily="18" charset="0"/>
              </a:rPr>
              <a:t>cộng</a:t>
            </a:r>
            <a:r>
              <a:rPr lang="en-US" altLang="en-US" sz="3600" b="1" u="sng" dirty="0" smtClean="0">
                <a:solidFill>
                  <a:srgbClr val="3333FF"/>
                </a:solidFill>
                <a:latin typeface="Times New Roman" pitchFamily="18" charset="0"/>
                <a:cs typeface="Times New Roman" pitchFamily="18" charset="0"/>
              </a:rPr>
              <a:t> </a:t>
            </a:r>
            <a:r>
              <a:rPr lang="en-US" altLang="en-US" sz="3600" b="1" u="sng" dirty="0" err="1" smtClean="0">
                <a:solidFill>
                  <a:srgbClr val="3333FF"/>
                </a:solidFill>
                <a:latin typeface="Times New Roman" pitchFamily="18" charset="0"/>
                <a:cs typeface="Times New Roman" pitchFamily="18" charset="0"/>
              </a:rPr>
              <a:t>hóa</a:t>
            </a:r>
            <a:r>
              <a:rPr lang="en-US" altLang="en-US" sz="3600" b="1" u="sng" dirty="0" smtClean="0">
                <a:solidFill>
                  <a:srgbClr val="3333FF"/>
                </a:solidFill>
                <a:latin typeface="Times New Roman" pitchFamily="18" charset="0"/>
                <a:cs typeface="Times New Roman" pitchFamily="18" charset="0"/>
              </a:rPr>
              <a:t> </a:t>
            </a:r>
            <a:r>
              <a:rPr lang="en-US" altLang="en-US" sz="3600" b="1" u="sng" dirty="0" err="1" smtClean="0">
                <a:solidFill>
                  <a:srgbClr val="3333FF"/>
                </a:solidFill>
                <a:latin typeface="Times New Roman" pitchFamily="18" charset="0"/>
                <a:cs typeface="Times New Roman" pitchFamily="18" charset="0"/>
              </a:rPr>
              <a:t>trị</a:t>
            </a:r>
            <a:r>
              <a:rPr lang="en-US" altLang="en-US" sz="3600" b="1" u="sng" dirty="0" smtClean="0">
                <a:solidFill>
                  <a:srgbClr val="3333FF"/>
                </a:solidFill>
                <a:latin typeface="Times New Roman" pitchFamily="18" charset="0"/>
                <a:cs typeface="Times New Roman" pitchFamily="18" charset="0"/>
              </a:rPr>
              <a:t> </a:t>
            </a:r>
            <a:endParaRPr lang="en-US" altLang="en-US" sz="3600" b="1" u="sng" dirty="0">
              <a:solidFill>
                <a:srgbClr val="3333FF"/>
              </a:solidFill>
              <a:latin typeface="Times New Roman" pitchFamily="18" charset="0"/>
              <a:cs typeface="Times New Roman" pitchFamily="18" charset="0"/>
            </a:endParaRPr>
          </a:p>
        </p:txBody>
      </p:sp>
    </p:spTree>
    <p:extLst>
      <p:ext uri="{BB962C8B-B14F-4D97-AF65-F5344CB8AC3E}">
        <p14:creationId xmlns:p14="http://schemas.microsoft.com/office/powerpoint/2010/main" val="116557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228600" y="-75147"/>
            <a:ext cx="8451274" cy="2829256"/>
          </a:xfrm>
          <a:prstGeom prst="rect">
            <a:avLst/>
          </a:prstGeom>
        </p:spPr>
      </p:pic>
      <p:pic>
        <p:nvPicPr>
          <p:cNvPr id="7" name="Picture 7"/>
          <p:cNvPicPr>
            <a:picLocks noChangeAspect="1"/>
          </p:cNvPicPr>
          <p:nvPr/>
        </p:nvPicPr>
        <p:blipFill>
          <a:blip r:embed="rId3"/>
          <a:srcRect/>
          <a:stretch>
            <a:fillRect/>
          </a:stretch>
        </p:blipFill>
        <p:spPr>
          <a:xfrm>
            <a:off x="-197878" y="2590800"/>
            <a:ext cx="4114799" cy="3974771"/>
          </a:xfrm>
          <a:prstGeom prst="rect">
            <a:avLst/>
          </a:prstGeom>
        </p:spPr>
      </p:pic>
      <p:sp>
        <p:nvSpPr>
          <p:cNvPr id="12" name="Rectangle 11"/>
          <p:cNvSpPr/>
          <p:nvPr/>
        </p:nvSpPr>
        <p:spPr>
          <a:xfrm>
            <a:off x="3866322" y="2754109"/>
            <a:ext cx="5638800" cy="830997"/>
          </a:xfrm>
          <a:prstGeom prst="rect">
            <a:avLst/>
          </a:prstGeom>
        </p:spPr>
        <p:txBody>
          <a:bodyPr wrap="square">
            <a:spAutoFit/>
          </a:bodyPr>
          <a:lstStyle/>
          <a:p>
            <a:r>
              <a:rPr lang="en-US" sz="2400" dirty="0" smtClean="0">
                <a:solidFill>
                  <a:srgbClr val="0000FF"/>
                </a:solidFill>
                <a:latin typeface="Times New Roman" pitchFamily="18" charset="0"/>
                <a:cs typeface="Times New Roman" pitchFamily="18" charset="0"/>
              </a:rPr>
              <a:t>+Hydrogen </a:t>
            </a:r>
            <a:r>
              <a:rPr lang="en-US" sz="2400" dirty="0" err="1">
                <a:latin typeface="Times New Roman" pitchFamily="18" charset="0"/>
                <a:cs typeface="Times New Roman" pitchFamily="18" charset="0"/>
              </a:rPr>
              <a:t>gần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000" dirty="0">
                <a:solidFill>
                  <a:srgbClr val="0000FF"/>
                </a:solidFill>
                <a:latin typeface="Times New Roman" pitchFamily="18" charset="0"/>
                <a:cs typeface="Times New Roman" pitchFamily="18" charset="0"/>
              </a:rPr>
              <a:t>Helium</a:t>
            </a:r>
          </a:p>
          <a:p>
            <a:r>
              <a:rPr lang="en-US" sz="2400" dirty="0">
                <a:solidFill>
                  <a:srgbClr val="0000FF"/>
                </a:solidFill>
                <a:latin typeface="Times New Roman" pitchFamily="18" charset="0"/>
                <a:cs typeface="Times New Roman" pitchFamily="18" charset="0"/>
              </a:rPr>
              <a:t>+</a:t>
            </a:r>
            <a:r>
              <a:rPr lang="en-US" sz="2400" dirty="0" smtClean="0">
                <a:solidFill>
                  <a:srgbClr val="0000FF"/>
                </a:solidFill>
                <a:latin typeface="Times New Roman" pitchFamily="18" charset="0"/>
                <a:cs typeface="Times New Roman" pitchFamily="18" charset="0"/>
              </a:rPr>
              <a:t>Oxygen </a:t>
            </a:r>
            <a:r>
              <a:rPr lang="en-US" sz="2400" dirty="0" err="1">
                <a:latin typeface="Times New Roman" pitchFamily="18" charset="0"/>
                <a:cs typeface="Times New Roman" pitchFamily="18" charset="0"/>
              </a:rPr>
              <a:t>gần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smtClean="0">
                <a:solidFill>
                  <a:srgbClr val="0000FF"/>
                </a:solidFill>
                <a:latin typeface="Times New Roman" pitchFamily="18" charset="0"/>
                <a:cs typeface="Times New Roman" pitchFamily="18" charset="0"/>
              </a:rPr>
              <a:t>Neon</a:t>
            </a:r>
            <a:endParaRPr lang="en-US" sz="2400" dirty="0">
              <a:solidFill>
                <a:srgbClr val="0000FF"/>
              </a:solidFill>
              <a:latin typeface="Times New Roman" pitchFamily="18" charset="0"/>
              <a:cs typeface="Times New Roman" pitchFamily="18" charset="0"/>
            </a:endParaRPr>
          </a:p>
        </p:txBody>
      </p:sp>
      <p:sp>
        <p:nvSpPr>
          <p:cNvPr id="13" name="Rectangle 12"/>
          <p:cNvSpPr/>
          <p:nvPr/>
        </p:nvSpPr>
        <p:spPr>
          <a:xfrm>
            <a:off x="4038600" y="3663452"/>
            <a:ext cx="4953000" cy="1384995"/>
          </a:xfrm>
          <a:prstGeom prst="rect">
            <a:avLst/>
          </a:prstGeom>
          <a:solidFill>
            <a:schemeClr val="tx2">
              <a:lumMod val="20000"/>
              <a:lumOff val="80000"/>
            </a:schemeClr>
          </a:solidFill>
        </p:spPr>
        <p:txBody>
          <a:bodyPr wrap="square">
            <a:spAutoFit/>
          </a:bodyPr>
          <a:lstStyle/>
          <a:p>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Nguyên </a:t>
            </a:r>
            <a:r>
              <a:rPr lang="vi-VN" sz="2800" dirty="0">
                <a:latin typeface="Times New Roman" pitchFamily="18" charset="0"/>
                <a:cs typeface="Times New Roman" pitchFamily="18" charset="0"/>
              </a:rPr>
              <a:t>tử hydrogen có xu hướng nhận thêm 1 electron để đạt cấu hình của </a:t>
            </a:r>
            <a:r>
              <a:rPr lang="vi-VN" sz="2800" dirty="0" smtClean="0">
                <a:latin typeface="Times New Roman" pitchFamily="18" charset="0"/>
                <a:cs typeface="Times New Roman" pitchFamily="18" charset="0"/>
              </a:rPr>
              <a:t>Helium</a:t>
            </a:r>
            <a:endParaRPr lang="en-US" sz="2800" dirty="0">
              <a:latin typeface="Times New Roman" pitchFamily="18" charset="0"/>
              <a:cs typeface="Times New Roman" pitchFamily="18" charset="0"/>
            </a:endParaRPr>
          </a:p>
        </p:txBody>
      </p:sp>
      <p:sp>
        <p:nvSpPr>
          <p:cNvPr id="14" name="Rectangle 13"/>
          <p:cNvSpPr/>
          <p:nvPr/>
        </p:nvSpPr>
        <p:spPr>
          <a:xfrm>
            <a:off x="3992519" y="5180576"/>
            <a:ext cx="4572000" cy="1384995"/>
          </a:xfrm>
          <a:prstGeom prst="rect">
            <a:avLst/>
          </a:prstGeom>
          <a:solidFill>
            <a:schemeClr val="accent6">
              <a:lumMod val="20000"/>
              <a:lumOff val="80000"/>
            </a:schemeClr>
          </a:solidFill>
        </p:spPr>
        <p:txBody>
          <a:bodyPr>
            <a:spAutoFit/>
          </a:bodyPr>
          <a:lstStyle/>
          <a:p>
            <a:r>
              <a:rPr lang="en-US" sz="2800" dirty="0" smtClean="0">
                <a:latin typeface="+mj-lt"/>
              </a:rPr>
              <a:t>+</a:t>
            </a:r>
            <a:r>
              <a:rPr lang="vi-VN" sz="2800" dirty="0" smtClean="0">
                <a:latin typeface="+mj-lt"/>
              </a:rPr>
              <a:t>Nguyên </a:t>
            </a:r>
            <a:r>
              <a:rPr lang="vi-VN" sz="2800" dirty="0">
                <a:latin typeface="+mj-lt"/>
              </a:rPr>
              <a:t>tử Oxygen có xu hướng nhận thêm 2 electron để đạt cấu hình của </a:t>
            </a:r>
            <a:r>
              <a:rPr lang="vi-VN" sz="2800" dirty="0" smtClean="0">
                <a:latin typeface="+mj-lt"/>
              </a:rPr>
              <a:t>Neon</a:t>
            </a:r>
            <a:endParaRPr lang="en-US" sz="2800" dirty="0">
              <a:latin typeface="+mj-lt"/>
            </a:endParaRPr>
          </a:p>
        </p:txBody>
      </p:sp>
    </p:spTree>
    <p:extLst>
      <p:ext uri="{BB962C8B-B14F-4D97-AF65-F5344CB8AC3E}">
        <p14:creationId xmlns:p14="http://schemas.microsoft.com/office/powerpoint/2010/main" val="1346028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0" y="-76200"/>
            <a:ext cx="9144000" cy="6934200"/>
          </a:xfrm>
          <a:prstGeom prst="rect">
            <a:avLst/>
          </a:prstGeom>
        </p:spPr>
      </p:pic>
      <p:sp>
        <p:nvSpPr>
          <p:cNvPr id="2" name="Rectangle 1"/>
          <p:cNvSpPr/>
          <p:nvPr/>
        </p:nvSpPr>
        <p:spPr>
          <a:xfrm>
            <a:off x="3048000" y="1219200"/>
            <a:ext cx="5715000" cy="707886"/>
          </a:xfrm>
          <a:prstGeom prst="rect">
            <a:avLst/>
          </a:prstGeom>
          <a:solidFill>
            <a:srgbClr val="FFFF00"/>
          </a:solidFill>
        </p:spPr>
        <p:txBody>
          <a:bodyPr wrap="square">
            <a:spAutoFit/>
          </a:bodyPr>
          <a:lstStyle/>
          <a:p>
            <a:pPr algn="ctr"/>
            <a:r>
              <a:rPr lang="en-US" sz="2000" b="1" dirty="0" err="1">
                <a:solidFill>
                  <a:srgbClr val="FF0000"/>
                </a:solidFill>
                <a:latin typeface="Times New Roman" pitchFamily="18" charset="0"/>
                <a:cs typeface="Times New Roman" pitchFamily="18" charset="0"/>
              </a:rPr>
              <a:t>Em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hãy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mô</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tả</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quá</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tạo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thành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liên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cộng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hóa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trị</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trong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phân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tử</a:t>
            </a:r>
            <a:r>
              <a:rPr lang="en-US" sz="2000" b="1" dirty="0">
                <a:solidFill>
                  <a:srgbClr val="FF0000"/>
                </a:solidFill>
                <a:latin typeface="Times New Roman" pitchFamily="18" charset="0"/>
                <a:cs typeface="Times New Roman" pitchFamily="18" charset="0"/>
              </a:rPr>
              <a:t> hydrogen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smtClean="0">
                <a:solidFill>
                  <a:srgbClr val="FF0000"/>
                </a:solidFill>
                <a:latin typeface="Times New Roman" pitchFamily="18" charset="0"/>
                <a:cs typeface="Times New Roman" pitchFamily="18" charset="0"/>
              </a:rPr>
              <a:t>oxygen</a:t>
            </a:r>
            <a:r>
              <a:rPr lang="vi-VN" sz="2000" b="1" dirty="0" smtClean="0">
                <a:solidFill>
                  <a:srgbClr val="FF0000"/>
                </a:solidFill>
                <a:latin typeface="Times New Roman" pitchFamily="18" charset="0"/>
                <a:cs typeface="Times New Roman" pitchFamily="18" charset="0"/>
              </a:rPr>
              <a:t>?</a:t>
            </a:r>
            <a:endParaRPr lang="en-US" sz="2000" b="1" dirty="0">
              <a:solidFill>
                <a:srgbClr val="FF0000"/>
              </a:solidFill>
            </a:endParaRPr>
          </a:p>
        </p:txBody>
      </p:sp>
    </p:spTree>
    <p:extLst>
      <p:ext uri="{BB962C8B-B14F-4D97-AF65-F5344CB8AC3E}">
        <p14:creationId xmlns:p14="http://schemas.microsoft.com/office/powerpoint/2010/main" val="1069939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02159508"/>
              </p:ext>
            </p:extLst>
          </p:nvPr>
        </p:nvGraphicFramePr>
        <p:xfrm>
          <a:off x="228600" y="3313"/>
          <a:ext cx="8763000" cy="1066800"/>
        </p:xfrm>
        <a:graphic>
          <a:graphicData uri="http://schemas.openxmlformats.org/drawingml/2006/table">
            <a:tbl>
              <a:tblPr/>
              <a:tblGrid>
                <a:gridCol w="8763000"/>
              </a:tblGrid>
              <a:tr h="1066800">
                <a:tc>
                  <a:txBody>
                    <a:bodyPr/>
                    <a:lstStyle/>
                    <a:p>
                      <a:pPr fontAlgn="t"/>
                      <a:r>
                        <a:rPr lang="en-US" sz="2800" b="0" dirty="0" smtClean="0">
                          <a:effectLst/>
                          <a:latin typeface="Times New Roman" pitchFamily="18" charset="0"/>
                          <a:cs typeface="Times New Roman" pitchFamily="18" charset="0"/>
                        </a:rPr>
                        <a:t>7. </a:t>
                      </a:r>
                      <a:r>
                        <a:rPr lang="en-US" sz="2800" b="0" dirty="0" err="1" smtClean="0">
                          <a:effectLst/>
                          <a:latin typeface="Times New Roman" pitchFamily="18" charset="0"/>
                          <a:cs typeface="Times New Roman" pitchFamily="18" charset="0"/>
                        </a:rPr>
                        <a:t>Em</a:t>
                      </a:r>
                      <a:r>
                        <a:rPr lang="en-US" sz="2800" b="0" dirty="0" smtClean="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hãy</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mô</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tả</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quá</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trình</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tạo</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thành</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liên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kết</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cộng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hóa</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trị</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trong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phân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tử</a:t>
                      </a:r>
                      <a:r>
                        <a:rPr lang="en-US" sz="2800" b="0" dirty="0">
                          <a:effectLst/>
                          <a:latin typeface="Times New Roman" pitchFamily="18" charset="0"/>
                          <a:cs typeface="Times New Roman" pitchFamily="18" charset="0"/>
                        </a:rPr>
                        <a:t> hydrogen </a:t>
                      </a:r>
                      <a:r>
                        <a:rPr lang="en-US" sz="2800" b="0" dirty="0" err="1">
                          <a:effectLst/>
                          <a:latin typeface="Times New Roman" pitchFamily="18" charset="0"/>
                          <a:cs typeface="Times New Roman" pitchFamily="18" charset="0"/>
                        </a:rPr>
                        <a:t>và</a:t>
                      </a:r>
                      <a:r>
                        <a:rPr lang="en-US" sz="2800" b="0" dirty="0">
                          <a:effectLst/>
                          <a:latin typeface="Times New Roman" pitchFamily="18" charset="0"/>
                          <a:cs typeface="Times New Roman" pitchFamily="18" charset="0"/>
                        </a:rPr>
                        <a:t> oxygen</a:t>
                      </a:r>
                    </a:p>
                  </a:txBody>
                  <a:tcPr marL="41084" marR="41084" marT="41084" marB="41084">
                    <a:lnL>
                      <a:noFill/>
                    </a:lnL>
                    <a:lnR>
                      <a:noFill/>
                    </a:lnR>
                    <a:lnT>
                      <a:noFill/>
                    </a:lnT>
                    <a:lnB>
                      <a:noFill/>
                    </a:lnB>
                    <a:solidFill>
                      <a:schemeClr val="accent6">
                        <a:lumMod val="40000"/>
                        <a:lumOff val="60000"/>
                      </a:schemeClr>
                    </a:solidFill>
                  </a:tcPr>
                </a:tc>
              </a:tr>
            </a:tbl>
          </a:graphicData>
        </a:graphic>
      </p:graphicFrame>
      <p:sp>
        <p:nvSpPr>
          <p:cNvPr id="3" name="Rectangle 1"/>
          <p:cNvSpPr>
            <a:spLocks noChangeArrowheads="1"/>
          </p:cNvSpPr>
          <p:nvPr/>
        </p:nvSpPr>
        <p:spPr bwMode="auto">
          <a:xfrm>
            <a:off x="457200" y="4114800"/>
            <a:ext cx="85344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Xét</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phân</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tử</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hydrogen (</a:t>
            </a:r>
            <a:r>
              <a:rPr kumimoji="0" lang="en-US" sz="2800" b="0" i="0" u="none" strike="noStrike" cap="none" normalizeH="0" baseline="0" dirty="0" err="1" smtClean="0">
                <a:ln>
                  <a:noFill/>
                </a:ln>
                <a:solidFill>
                  <a:srgbClr val="FF0000"/>
                </a:solidFill>
                <a:effectLst/>
                <a:latin typeface="Times New Roman" pitchFamily="18" charset="0"/>
                <a:cs typeface="Times New Roman" pitchFamily="18" charset="0"/>
              </a:rPr>
              <a:t>gồm</a:t>
            </a:r>
            <a:r>
              <a:rPr kumimoji="0" lang="en-US" sz="2800" b="0" i="0" u="none" strike="noStrike" cap="none" normalizeH="0" baseline="0" dirty="0" smtClean="0">
                <a:ln>
                  <a:noFill/>
                </a:ln>
                <a:solidFill>
                  <a:srgbClr val="FF0000"/>
                </a:solidFill>
                <a:effectLst/>
                <a:latin typeface="Times New Roman" pitchFamily="18" charset="0"/>
                <a:cs typeface="Times New Roman" pitchFamily="18" charset="0"/>
              </a:rPr>
              <a:t> 2 </a:t>
            </a:r>
            <a:r>
              <a:rPr kumimoji="0" lang="en-US" sz="2800" b="0" i="0" u="none" strike="noStrike" cap="none" normalizeH="0" baseline="0" dirty="0" err="1" smtClean="0">
                <a:ln>
                  <a:noFill/>
                </a:ln>
                <a:solidFill>
                  <a:srgbClr val="FF0000"/>
                </a:solidFill>
                <a:effectLst/>
                <a:latin typeface="Times New Roman" pitchFamily="18" charset="0"/>
                <a:cs typeface="Times New Roman" pitchFamily="18" charset="0"/>
              </a:rPr>
              <a:t>nguyên</a:t>
            </a:r>
            <a:r>
              <a:rPr kumimoji="0" lang="en-US" sz="2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FF0000"/>
                </a:solidFill>
                <a:effectLst/>
                <a:latin typeface="Times New Roman" pitchFamily="18" charset="0"/>
                <a:cs typeface="Times New Roman" pitchFamily="18" charset="0"/>
              </a:rPr>
              <a:t>tử</a:t>
            </a:r>
            <a:r>
              <a:rPr kumimoji="0" lang="en-US" sz="2800" b="0" i="0" u="none" strike="noStrike" cap="none" normalizeH="0" baseline="0" dirty="0" smtClean="0">
                <a:ln>
                  <a:noFill/>
                </a:ln>
                <a:solidFill>
                  <a:srgbClr val="FF0000"/>
                </a:solidFill>
                <a:effectLst/>
                <a:latin typeface="Times New Roman" pitchFamily="18" charset="0"/>
                <a:cs typeface="Times New Roman" pitchFamily="18" charset="0"/>
              </a:rPr>
              <a:t> H</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Mỗi</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nguyên</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tử</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H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bỏ</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ra</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1 electron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để</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tạo</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thành</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1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cặp</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electron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dùng</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chung</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=&gt;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Hình</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thành</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liên</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kết</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cộng</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hóa</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trị</a:t>
            </a:r>
            <a:endParaRPr kumimoji="0" lang="en-US" sz="2800" b="0" i="0" u="none" strike="noStrike" cap="none" normalizeH="0" baseline="0" dirty="0" smtClean="0">
              <a:ln>
                <a:noFill/>
              </a:ln>
              <a:solidFill>
                <a:srgbClr val="0000FF"/>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Xét</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phân</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tử</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oxygen (</a:t>
            </a:r>
            <a:r>
              <a:rPr kumimoji="0" lang="en-US" sz="2800" b="0" i="0" u="none" strike="noStrike" cap="none" normalizeH="0" baseline="0" dirty="0" err="1" smtClean="0">
                <a:ln>
                  <a:noFill/>
                </a:ln>
                <a:solidFill>
                  <a:srgbClr val="FF0000"/>
                </a:solidFill>
                <a:effectLst/>
                <a:latin typeface="Times New Roman" pitchFamily="18" charset="0"/>
                <a:cs typeface="Times New Roman" pitchFamily="18" charset="0"/>
              </a:rPr>
              <a:t>gồm</a:t>
            </a:r>
            <a:r>
              <a:rPr kumimoji="0" lang="en-US" sz="2800" b="0" i="0" u="none" strike="noStrike" cap="none" normalizeH="0" baseline="0" dirty="0" smtClean="0">
                <a:ln>
                  <a:noFill/>
                </a:ln>
                <a:solidFill>
                  <a:srgbClr val="FF0000"/>
                </a:solidFill>
                <a:effectLst/>
                <a:latin typeface="Times New Roman" pitchFamily="18" charset="0"/>
                <a:cs typeface="Times New Roman" pitchFamily="18" charset="0"/>
              </a:rPr>
              <a:t> 2 </a:t>
            </a:r>
            <a:r>
              <a:rPr kumimoji="0" lang="en-US" sz="2800" b="0" i="0" u="none" strike="noStrike" cap="none" normalizeH="0" baseline="0" dirty="0" err="1" smtClean="0">
                <a:ln>
                  <a:noFill/>
                </a:ln>
                <a:solidFill>
                  <a:srgbClr val="FF0000"/>
                </a:solidFill>
                <a:effectLst/>
                <a:latin typeface="Times New Roman" pitchFamily="18" charset="0"/>
                <a:cs typeface="Times New Roman" pitchFamily="18" charset="0"/>
              </a:rPr>
              <a:t>nguyên</a:t>
            </a:r>
            <a:r>
              <a:rPr kumimoji="0" lang="en-US" sz="28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FF0000"/>
                </a:solidFill>
                <a:effectLst/>
                <a:latin typeface="Times New Roman" pitchFamily="18" charset="0"/>
                <a:cs typeface="Times New Roman" pitchFamily="18" charset="0"/>
              </a:rPr>
              <a:t>tử</a:t>
            </a:r>
            <a:r>
              <a:rPr kumimoji="0" lang="en-US" sz="2800" b="0" i="0" u="none" strike="noStrike" cap="none" normalizeH="0" baseline="0" dirty="0" smtClean="0">
                <a:ln>
                  <a:noFill/>
                </a:ln>
                <a:solidFill>
                  <a:srgbClr val="FF0000"/>
                </a:solidFill>
                <a:effectLst/>
                <a:latin typeface="Times New Roman" pitchFamily="18" charset="0"/>
                <a:cs typeface="Times New Roman" pitchFamily="18" charset="0"/>
              </a:rPr>
              <a:t> O</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Mỗi</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nguyên</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tử</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O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bỏ</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ra</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2 electron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để</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tạo</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thành</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2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cặp</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electron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dùng</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chung</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=&gt;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Hình</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thành</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liên</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kết</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cộng</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hóa</a:t>
            </a:r>
            <a:r>
              <a:rPr kumimoji="0" lang="en-US" sz="2800" b="0"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FF"/>
                </a:solidFill>
                <a:effectLst/>
                <a:latin typeface="Times New Roman" pitchFamily="18" charset="0"/>
                <a:cs typeface="Times New Roman" pitchFamily="18" charset="0"/>
              </a:rPr>
              <a:t>trị</a:t>
            </a:r>
            <a:endParaRPr kumimoji="0" lang="en-US" sz="2800" b="0" i="0" u="none" strike="noStrike" cap="none" normalizeH="0" baseline="0" dirty="0" smtClean="0">
              <a:ln>
                <a:noFill/>
              </a:ln>
              <a:solidFill>
                <a:srgbClr val="0000FF"/>
              </a:solidFill>
              <a:effectLst/>
              <a:latin typeface="Times New Roman" pitchFamily="18" charset="0"/>
              <a:cs typeface="Times New Roman" pitchFamily="18" charset="0"/>
            </a:endParaRPr>
          </a:p>
        </p:txBody>
      </p:sp>
      <p:pic>
        <p:nvPicPr>
          <p:cNvPr id="5" name="Picture 6"/>
          <p:cNvPicPr>
            <a:picLocks noChangeAspect="1"/>
          </p:cNvPicPr>
          <p:nvPr/>
        </p:nvPicPr>
        <p:blipFill rotWithShape="1">
          <a:blip r:embed="rId2"/>
          <a:srcRect t="25767"/>
          <a:stretch/>
        </p:blipFill>
        <p:spPr>
          <a:xfrm>
            <a:off x="990600" y="1066800"/>
            <a:ext cx="6858000" cy="2985631"/>
          </a:xfrm>
          <a:prstGeom prst="rect">
            <a:avLst/>
          </a:prstGeom>
        </p:spPr>
      </p:pic>
    </p:spTree>
    <p:extLst>
      <p:ext uri="{BB962C8B-B14F-4D97-AF65-F5344CB8AC3E}">
        <p14:creationId xmlns:p14="http://schemas.microsoft.com/office/powerpoint/2010/main" val="3383790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2400" y="-152400"/>
            <a:ext cx="8616540" cy="3200400"/>
          </a:xfrm>
          <a:prstGeom prst="rect">
            <a:avLst/>
          </a:prstGeom>
        </p:spPr>
      </p:pic>
      <p:sp>
        <p:nvSpPr>
          <p:cNvPr id="12" name="Rectangle 11"/>
          <p:cNvSpPr/>
          <p:nvPr/>
        </p:nvSpPr>
        <p:spPr>
          <a:xfrm>
            <a:off x="117764" y="2945404"/>
            <a:ext cx="8991600" cy="1200329"/>
          </a:xfrm>
          <a:prstGeom prst="rect">
            <a:avLst/>
          </a:prstGeom>
        </p:spPr>
        <p:txBody>
          <a:bodyPr wrap="square">
            <a:spAutoFit/>
          </a:bodyPr>
          <a:lstStyle/>
          <a:p>
            <a:r>
              <a:rPr lang="en-US" sz="2400" dirty="0" smtClean="0">
                <a:solidFill>
                  <a:srgbClr val="FF0000"/>
                </a:solidFill>
                <a:latin typeface="Times New Roman" pitchFamily="18" charset="0"/>
                <a:cs typeface="Times New Roman" pitchFamily="18" charset="0"/>
              </a:rPr>
              <a:t>8. </a:t>
            </a:r>
            <a:r>
              <a:rPr lang="vi-VN" sz="2400" dirty="0" smtClean="0">
                <a:solidFill>
                  <a:srgbClr val="FF0000"/>
                </a:solidFill>
                <a:latin typeface="Times New Roman" pitchFamily="18" charset="0"/>
                <a:cs typeface="Times New Roman" pitchFamily="18" charset="0"/>
              </a:rPr>
              <a:t>Quan </a:t>
            </a:r>
            <a:r>
              <a:rPr lang="vi-VN" sz="2400" dirty="0">
                <a:solidFill>
                  <a:srgbClr val="FF0000"/>
                </a:solidFill>
                <a:latin typeface="Times New Roman" pitchFamily="18" charset="0"/>
                <a:cs typeface="Times New Roman" pitchFamily="18" charset="0"/>
              </a:rPr>
              <a:t>sát Hình 6.8, em hãy cho biết số electron dùng chung của nguyên tử H và nguyên tử O. Trong phân tử nước, số electron ở lớp ngoài cùng của O và H là bao nhiêu và giống với khí hiếm nào</a:t>
            </a:r>
            <a:r>
              <a:rPr lang="vi-VN" sz="240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
        <p:nvSpPr>
          <p:cNvPr id="13" name="Rectangle 12"/>
          <p:cNvSpPr/>
          <p:nvPr/>
        </p:nvSpPr>
        <p:spPr>
          <a:xfrm>
            <a:off x="76200" y="4572000"/>
            <a:ext cx="8991600" cy="1569660"/>
          </a:xfrm>
          <a:prstGeom prst="rect">
            <a:avLst/>
          </a:prstGeom>
        </p:spPr>
        <p:txBody>
          <a:bodyPr wrap="square">
            <a:spAutoFit/>
          </a:bodyPr>
          <a:lstStyle/>
          <a:p>
            <a:r>
              <a:rPr lang="vi-VN" sz="2400" dirty="0">
                <a:latin typeface="+mj-lt"/>
              </a:rPr>
              <a:t>- Số electron dùng chung của nguyên tử H và O là 4</a:t>
            </a:r>
          </a:p>
          <a:p>
            <a:r>
              <a:rPr lang="vi-VN" sz="2400" dirty="0">
                <a:solidFill>
                  <a:srgbClr val="0000FF"/>
                </a:solidFill>
                <a:latin typeface="+mj-lt"/>
              </a:rPr>
              <a:t>- Trong phân tử nước:</a:t>
            </a:r>
          </a:p>
          <a:p>
            <a:r>
              <a:rPr lang="vi-VN" sz="2400" dirty="0">
                <a:latin typeface="+mj-lt"/>
              </a:rPr>
              <a:t>   + Nguyên tử O có 8 electron lớp ngoài cùng =&gt; Giống khí hiếm Ne</a:t>
            </a:r>
          </a:p>
          <a:p>
            <a:r>
              <a:rPr lang="vi-VN" sz="2400" dirty="0">
                <a:latin typeface="+mj-lt"/>
              </a:rPr>
              <a:t>   + Nguyên tử H có 2 electron lớp ngoài cùng =&gt; Giống khí hiếm </a:t>
            </a:r>
            <a:r>
              <a:rPr lang="vi-VN" sz="2400" dirty="0" smtClean="0">
                <a:latin typeface="+mj-lt"/>
              </a:rPr>
              <a:t>He</a:t>
            </a:r>
            <a:endParaRPr lang="vi-VN" sz="2400" dirty="0">
              <a:latin typeface="+mj-lt"/>
            </a:endParaRPr>
          </a:p>
        </p:txBody>
      </p:sp>
      <p:sp>
        <p:nvSpPr>
          <p:cNvPr id="14" name="Rectangle 13"/>
          <p:cNvSpPr/>
          <p:nvPr/>
        </p:nvSpPr>
        <p:spPr>
          <a:xfrm>
            <a:off x="3124200" y="4038600"/>
            <a:ext cx="1336470" cy="523220"/>
          </a:xfrm>
          <a:prstGeom prst="rect">
            <a:avLst/>
          </a:prstGeom>
        </p:spPr>
        <p:txBody>
          <a:bodyPr wrap="square">
            <a:spAutoFit/>
          </a:bodyPr>
          <a:lstStyle/>
          <a:p>
            <a:r>
              <a:rPr lang="en-US" sz="2800" u="sng" dirty="0" err="1" smtClean="0">
                <a:solidFill>
                  <a:srgbClr val="0000FF"/>
                </a:solidFill>
                <a:latin typeface="Times New Roman" pitchFamily="18" charset="0"/>
                <a:cs typeface="Times New Roman" pitchFamily="18" charset="0"/>
              </a:rPr>
              <a:t>Trả</a:t>
            </a:r>
            <a:r>
              <a:rPr lang="en-US" sz="2800" u="sng" dirty="0" smtClean="0">
                <a:solidFill>
                  <a:srgbClr val="0000FF"/>
                </a:solidFill>
                <a:latin typeface="Times New Roman" pitchFamily="18" charset="0"/>
                <a:cs typeface="Times New Roman" pitchFamily="18" charset="0"/>
              </a:rPr>
              <a:t> </a:t>
            </a:r>
            <a:r>
              <a:rPr lang="en-US" sz="2800" u="sng" dirty="0" err="1" smtClean="0">
                <a:solidFill>
                  <a:srgbClr val="0000FF"/>
                </a:solidFill>
                <a:latin typeface="Times New Roman" pitchFamily="18" charset="0"/>
                <a:cs typeface="Times New Roman" pitchFamily="18" charset="0"/>
              </a:rPr>
              <a:t>lời</a:t>
            </a:r>
            <a:r>
              <a:rPr lang="en-US" sz="2800" u="sng" dirty="0" smtClean="0">
                <a:solidFill>
                  <a:srgbClr val="0000FF"/>
                </a:solidFill>
                <a:latin typeface="Times New Roman" pitchFamily="18" charset="0"/>
                <a:cs typeface="Times New Roman" pitchFamily="18" charset="0"/>
              </a:rPr>
              <a:t> </a:t>
            </a:r>
            <a:endParaRPr lang="vi-VN" sz="2800" u="sng"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79736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4" name="Text Box 20"/>
          <p:cNvSpPr txBox="1">
            <a:spLocks noChangeArrowheads="1"/>
          </p:cNvSpPr>
          <p:nvPr/>
        </p:nvSpPr>
        <p:spPr bwMode="auto">
          <a:xfrm>
            <a:off x="381000" y="381000"/>
            <a:ext cx="762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2800" b="1" dirty="0" smtClean="0">
                <a:solidFill>
                  <a:srgbClr val="FF0000"/>
                </a:solidFill>
                <a:latin typeface="Times New Roman" pitchFamily="18" charset="0"/>
                <a:cs typeface="Times New Roman" pitchFamily="18" charset="0"/>
              </a:rPr>
              <a:t>BÀI 6- GIỚI THIỆU VỀ LIÊN KẾT HÓA HỌC</a:t>
            </a:r>
            <a:endParaRPr lang="en-US" altLang="en-US" sz="2800" b="1" dirty="0">
              <a:solidFill>
                <a:srgbClr val="FF0000"/>
              </a:solidFill>
              <a:latin typeface="Times New Roman" pitchFamily="18" charset="0"/>
              <a:cs typeface="Times New Roman" pitchFamily="18" charset="0"/>
            </a:endParaRPr>
          </a:p>
        </p:txBody>
      </p:sp>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42864"/>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76200" y="762000"/>
            <a:ext cx="426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smtClean="0">
                <a:solidFill>
                  <a:srgbClr val="3333FF"/>
                </a:solidFill>
                <a:latin typeface="Times New Roman" pitchFamily="18" charset="0"/>
                <a:cs typeface="Times New Roman" pitchFamily="18" charset="0"/>
              </a:rPr>
              <a:t>I </a:t>
            </a:r>
            <a:r>
              <a:rPr lang="en-US" altLang="en-US" sz="2800" b="1" u="sng" dirty="0" err="1" smtClean="0">
                <a:solidFill>
                  <a:srgbClr val="3333FF"/>
                </a:solidFill>
                <a:latin typeface="Times New Roman" pitchFamily="18" charset="0"/>
                <a:cs typeface="Times New Roman" pitchFamily="18" charset="0"/>
              </a:rPr>
              <a:t>Vỏ</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nguyên</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tử</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khí</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hiếm</a:t>
            </a:r>
            <a:r>
              <a:rPr lang="en-US" altLang="en-US" sz="2800" b="1" u="sng" dirty="0" smtClean="0">
                <a:solidFill>
                  <a:srgbClr val="3333FF"/>
                </a:solidFill>
                <a:latin typeface="Times New Roman" pitchFamily="18" charset="0"/>
                <a:cs typeface="Times New Roman" pitchFamily="18" charset="0"/>
              </a:rPr>
              <a:t> </a:t>
            </a:r>
            <a:endParaRPr lang="en-US" altLang="en-US" sz="2800" b="1" u="sng" dirty="0">
              <a:solidFill>
                <a:srgbClr val="3333FF"/>
              </a:solidFill>
              <a:latin typeface="Times New Roman" pitchFamily="18" charset="0"/>
              <a:cs typeface="Times New Roman" pitchFamily="18" charset="0"/>
            </a:endParaRPr>
          </a:p>
        </p:txBody>
      </p:sp>
      <p:sp>
        <p:nvSpPr>
          <p:cNvPr id="5" name="Rectangle 3"/>
          <p:cNvSpPr>
            <a:spLocks noChangeArrowheads="1"/>
          </p:cNvSpPr>
          <p:nvPr/>
        </p:nvSpPr>
        <p:spPr bwMode="auto">
          <a:xfrm>
            <a:off x="1911352" y="0"/>
            <a:ext cx="4175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3200" b="1" dirty="0">
                <a:solidFill>
                  <a:srgbClr val="FF0000"/>
                </a:solidFill>
                <a:latin typeface="Times New Roman" pitchFamily="18" charset="0"/>
                <a:cs typeface="Times New Roman" pitchFamily="18" charset="0"/>
              </a:rPr>
              <a:t>CHỦ ĐỀ 2: PHÂN TỬ</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215292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3855" y="6927"/>
            <a:ext cx="8596745" cy="26161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8600" y="2895600"/>
            <a:ext cx="1415865" cy="396240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V="1">
            <a:off x="2324100" y="2565649"/>
            <a:ext cx="5753100" cy="3468719"/>
          </a:xfrm>
          <a:prstGeom prst="rect">
            <a:avLst/>
          </a:prstGeom>
        </p:spPr>
      </p:pic>
      <p:sp>
        <p:nvSpPr>
          <p:cNvPr id="13" name="TextBox 13"/>
          <p:cNvSpPr txBox="1"/>
          <p:nvPr/>
        </p:nvSpPr>
        <p:spPr>
          <a:xfrm>
            <a:off x="2743200" y="3834203"/>
            <a:ext cx="4876800" cy="1354217"/>
          </a:xfrm>
          <a:prstGeom prst="rect">
            <a:avLst/>
          </a:prstGeom>
        </p:spPr>
        <p:txBody>
          <a:bodyPr wrap="square" lIns="0" tIns="0" rIns="0" bIns="0" rtlCol="0" anchor="t">
            <a:spAutoFit/>
          </a:bodyPr>
          <a:lstStyle/>
          <a:p>
            <a:pPr marL="211583" lvl="1" algn="ctr"/>
            <a:r>
              <a:rPr lang="en-US" sz="4400" spc="-41" dirty="0" err="1">
                <a:solidFill>
                  <a:srgbClr val="000000"/>
                </a:solidFill>
                <a:latin typeface="Times New Roman" pitchFamily="18" charset="0"/>
                <a:cs typeface="Times New Roman" pitchFamily="18" charset="0"/>
              </a:rPr>
              <a:t>Liên</a:t>
            </a:r>
            <a:r>
              <a:rPr lang="en-US" sz="4400" spc="-41" dirty="0">
                <a:solidFill>
                  <a:srgbClr val="000000"/>
                </a:solidFill>
                <a:latin typeface="Times New Roman" pitchFamily="18" charset="0"/>
                <a:cs typeface="Times New Roman" pitchFamily="18" charset="0"/>
              </a:rPr>
              <a:t> </a:t>
            </a:r>
            <a:r>
              <a:rPr lang="en-US" sz="4400" spc="-41" dirty="0" err="1">
                <a:solidFill>
                  <a:srgbClr val="000000"/>
                </a:solidFill>
                <a:latin typeface="Times New Roman" pitchFamily="18" charset="0"/>
                <a:cs typeface="Times New Roman" pitchFamily="18" charset="0"/>
              </a:rPr>
              <a:t>kết</a:t>
            </a:r>
            <a:r>
              <a:rPr lang="en-US" sz="4400" spc="-41" dirty="0">
                <a:solidFill>
                  <a:srgbClr val="000000"/>
                </a:solidFill>
                <a:latin typeface="Times New Roman" pitchFamily="18" charset="0"/>
                <a:cs typeface="Times New Roman" pitchFamily="18" charset="0"/>
              </a:rPr>
              <a:t> </a:t>
            </a:r>
            <a:r>
              <a:rPr lang="en-US" sz="4400" spc="-41" dirty="0" err="1">
                <a:solidFill>
                  <a:srgbClr val="000000"/>
                </a:solidFill>
                <a:latin typeface="Times New Roman" pitchFamily="18" charset="0"/>
                <a:cs typeface="Times New Roman" pitchFamily="18" charset="0"/>
              </a:rPr>
              <a:t>cộng</a:t>
            </a:r>
            <a:r>
              <a:rPr lang="en-US" sz="4400" spc="-41" dirty="0">
                <a:solidFill>
                  <a:srgbClr val="000000"/>
                </a:solidFill>
                <a:latin typeface="Times New Roman" pitchFamily="18" charset="0"/>
                <a:cs typeface="Times New Roman" pitchFamily="18" charset="0"/>
              </a:rPr>
              <a:t> </a:t>
            </a:r>
            <a:r>
              <a:rPr lang="en-US" sz="4400" spc="-41" dirty="0" err="1">
                <a:solidFill>
                  <a:srgbClr val="000000"/>
                </a:solidFill>
                <a:latin typeface="Times New Roman" pitchFamily="18" charset="0"/>
                <a:cs typeface="Times New Roman" pitchFamily="18" charset="0"/>
              </a:rPr>
              <a:t>hoá</a:t>
            </a:r>
            <a:r>
              <a:rPr lang="en-US" sz="4400" spc="-41" dirty="0">
                <a:solidFill>
                  <a:srgbClr val="000000"/>
                </a:solidFill>
                <a:latin typeface="Times New Roman" pitchFamily="18" charset="0"/>
                <a:cs typeface="Times New Roman" pitchFamily="18" charset="0"/>
              </a:rPr>
              <a:t> </a:t>
            </a:r>
            <a:r>
              <a:rPr lang="en-US" sz="4400" spc="-41" dirty="0" err="1">
                <a:solidFill>
                  <a:srgbClr val="000000"/>
                </a:solidFill>
                <a:latin typeface="Times New Roman" pitchFamily="18" charset="0"/>
                <a:cs typeface="Times New Roman" pitchFamily="18" charset="0"/>
              </a:rPr>
              <a:t>trị</a:t>
            </a:r>
            <a:r>
              <a:rPr lang="en-US" sz="4400" spc="-41" dirty="0">
                <a:solidFill>
                  <a:srgbClr val="000000"/>
                </a:solidFill>
                <a:latin typeface="Times New Roman" pitchFamily="18" charset="0"/>
                <a:cs typeface="Times New Roman" pitchFamily="18" charset="0"/>
              </a:rPr>
              <a:t> </a:t>
            </a:r>
            <a:r>
              <a:rPr lang="en-US" sz="4400" spc="-41" dirty="0" err="1">
                <a:solidFill>
                  <a:srgbClr val="000000"/>
                </a:solidFill>
                <a:latin typeface="Times New Roman" pitchFamily="18" charset="0"/>
                <a:cs typeface="Times New Roman" pitchFamily="18" charset="0"/>
              </a:rPr>
              <a:t>là</a:t>
            </a:r>
            <a:r>
              <a:rPr lang="en-US" sz="4400" spc="-41" dirty="0">
                <a:solidFill>
                  <a:srgbClr val="000000"/>
                </a:solidFill>
                <a:latin typeface="Times New Roman" pitchFamily="18" charset="0"/>
                <a:cs typeface="Times New Roman" pitchFamily="18" charset="0"/>
              </a:rPr>
              <a:t> </a:t>
            </a:r>
            <a:r>
              <a:rPr lang="en-US" sz="4400" spc="-41" dirty="0" err="1" smtClean="0">
                <a:solidFill>
                  <a:srgbClr val="000000"/>
                </a:solidFill>
                <a:latin typeface="Times New Roman" pitchFamily="18" charset="0"/>
                <a:cs typeface="Times New Roman" pitchFamily="18" charset="0"/>
              </a:rPr>
              <a:t>gì</a:t>
            </a:r>
            <a:r>
              <a:rPr lang="en-US" sz="4400" spc="-41" dirty="0" smtClean="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15365395"/>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89453" y="-76200"/>
            <a:ext cx="4114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200000"/>
              </a:lnSpc>
              <a:spcBef>
                <a:spcPct val="50000"/>
              </a:spcBef>
              <a:defRPr/>
            </a:pPr>
            <a:r>
              <a:rPr lang="en-US" altLang="en-US" sz="2800" b="1" u="sng" dirty="0" smtClean="0">
                <a:solidFill>
                  <a:srgbClr val="3333FF"/>
                </a:solidFill>
                <a:latin typeface="Times New Roman" pitchFamily="18" charset="0"/>
                <a:cs typeface="Times New Roman" pitchFamily="18" charset="0"/>
              </a:rPr>
              <a:t>III. </a:t>
            </a:r>
            <a:r>
              <a:rPr lang="en-US" altLang="en-US" sz="2800" b="1" u="sng" dirty="0" err="1" smtClean="0">
                <a:solidFill>
                  <a:srgbClr val="3333FF"/>
                </a:solidFill>
                <a:latin typeface="Times New Roman" pitchFamily="18" charset="0"/>
                <a:cs typeface="Times New Roman" pitchFamily="18" charset="0"/>
              </a:rPr>
              <a:t>Liên</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kết</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cộng</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hóa</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trị</a:t>
            </a:r>
            <a:r>
              <a:rPr lang="en-US" altLang="en-US" sz="2800" b="1" u="sng" dirty="0" smtClean="0">
                <a:solidFill>
                  <a:srgbClr val="3333FF"/>
                </a:solidFill>
                <a:latin typeface="Times New Roman" pitchFamily="18" charset="0"/>
                <a:cs typeface="Times New Roman" pitchFamily="18" charset="0"/>
              </a:rPr>
              <a:t> </a:t>
            </a:r>
            <a:endParaRPr lang="en-US" altLang="en-US" sz="2800" b="1" u="sng" dirty="0">
              <a:solidFill>
                <a:srgbClr val="3333FF"/>
              </a:solidFill>
              <a:latin typeface="Times New Roman" pitchFamily="18" charset="0"/>
              <a:cs typeface="Times New Roman" pitchFamily="18" charset="0"/>
            </a:endParaRPr>
          </a:p>
        </p:txBody>
      </p:sp>
      <p:sp>
        <p:nvSpPr>
          <p:cNvPr id="3" name="Text Box 20"/>
          <p:cNvSpPr txBox="1">
            <a:spLocks noChangeArrowheads="1"/>
          </p:cNvSpPr>
          <p:nvPr/>
        </p:nvSpPr>
        <p:spPr bwMode="auto">
          <a:xfrm>
            <a:off x="152400" y="646093"/>
            <a:ext cx="8991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200000"/>
              </a:lnSpc>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hóa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hình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thành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bởi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sự</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dùng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chung</a:t>
            </a:r>
            <a:r>
              <a:rPr lang="en-US" altLang="en-US" sz="2800" dirty="0" smtClean="0">
                <a:latin typeface="Times New Roman" pitchFamily="18" charset="0"/>
                <a:cs typeface="Times New Roman" pitchFamily="18" charset="0"/>
              </a:rPr>
              <a:t> electron </a:t>
            </a:r>
            <a:r>
              <a:rPr lang="en-US" altLang="en-US" sz="2800" dirty="0" err="1" smtClean="0">
                <a:latin typeface="Times New Roman" pitchFamily="18" charset="0"/>
                <a:cs typeface="Times New Roman" pitchFamily="18" charset="0"/>
              </a:rPr>
              <a:t>giữa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hai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endParaRPr lang="en-US" altLang="en-US" sz="2800" dirty="0">
              <a:latin typeface="Times New Roman" pitchFamily="18" charset="0"/>
              <a:cs typeface="Times New Roman" pitchFamily="18" charset="0"/>
            </a:endParaRPr>
          </a:p>
        </p:txBody>
      </p:sp>
      <p:sp>
        <p:nvSpPr>
          <p:cNvPr id="4" name="Text Box 20"/>
          <p:cNvSpPr txBox="1">
            <a:spLocks noChangeArrowheads="1"/>
          </p:cNvSpPr>
          <p:nvPr/>
        </p:nvSpPr>
        <p:spPr bwMode="auto">
          <a:xfrm>
            <a:off x="119270" y="2329540"/>
            <a:ext cx="8991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200000"/>
              </a:lnSpc>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hóa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thường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giữa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hai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của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tố</a:t>
            </a:r>
            <a:r>
              <a:rPr lang="en-US" altLang="en-US" sz="2800" dirty="0" smtClean="0">
                <a:latin typeface="Times New Roman" pitchFamily="18" charset="0"/>
                <a:cs typeface="Times New Roman" pitchFamily="18" charset="0"/>
              </a:rPr>
              <a:t> phi </a:t>
            </a:r>
            <a:r>
              <a:rPr lang="en-US" altLang="en-US" sz="2800" dirty="0" err="1" smtClean="0">
                <a:latin typeface="Times New Roman" pitchFamily="18" charset="0"/>
                <a:cs typeface="Times New Roman" pitchFamily="18" charset="0"/>
              </a:rPr>
              <a:t>kim</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với</a:t>
            </a:r>
            <a:r>
              <a:rPr lang="en-US" altLang="en-US" sz="2800" dirty="0" smtClean="0">
                <a:latin typeface="Times New Roman" pitchFamily="18" charset="0"/>
                <a:cs typeface="Times New Roman" pitchFamily="18" charset="0"/>
              </a:rPr>
              <a:t> phi </a:t>
            </a:r>
            <a:r>
              <a:rPr lang="en-US" altLang="en-US" sz="2800" dirty="0" err="1" smtClean="0">
                <a:latin typeface="Times New Roman" pitchFamily="18" charset="0"/>
                <a:cs typeface="Times New Roman" pitchFamily="18" charset="0"/>
              </a:rPr>
              <a:t>kim</a:t>
            </a:r>
            <a:endParaRPr lang="en-US" altLang="en-US" sz="2800" dirty="0">
              <a:latin typeface="Times New Roman" pitchFamily="18" charset="0"/>
              <a:cs typeface="Times New Roman" pitchFamily="18" charset="0"/>
            </a:endParaRPr>
          </a:p>
        </p:txBody>
      </p:sp>
      <p:sp>
        <p:nvSpPr>
          <p:cNvPr id="5" name="Text Box 20"/>
          <p:cNvSpPr txBox="1">
            <a:spLocks noChangeArrowheads="1"/>
          </p:cNvSpPr>
          <p:nvPr/>
        </p:nvSpPr>
        <p:spPr bwMode="auto">
          <a:xfrm>
            <a:off x="195469" y="4012986"/>
            <a:ext cx="9372600" cy="82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200000"/>
              </a:lnSpc>
              <a:spcBef>
                <a:spcPct val="50000"/>
              </a:spcBef>
              <a:defRPr/>
            </a:pPr>
            <a:r>
              <a:rPr lang="en-US" altLang="en-US" sz="2800" dirty="0" err="1" smtClean="0">
                <a:latin typeface="Times New Roman" pitchFamily="18" charset="0"/>
                <a:cs typeface="Times New Roman" pitchFamily="18" charset="0"/>
              </a:rPr>
              <a:t>Ví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dụ</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giữa</a:t>
            </a:r>
            <a:r>
              <a:rPr lang="en-US" altLang="en-US" sz="2800" dirty="0" smtClean="0">
                <a:latin typeface="Times New Roman" pitchFamily="18" charset="0"/>
                <a:cs typeface="Times New Roman" pitchFamily="18" charset="0"/>
              </a:rPr>
              <a:t> oxygen </a:t>
            </a:r>
            <a:r>
              <a:rPr lang="en-US" altLang="en-US" sz="2800" dirty="0" err="1" smtClean="0">
                <a:latin typeface="Times New Roman" pitchFamily="18" charset="0"/>
                <a:cs typeface="Times New Roman" pitchFamily="18" charset="0"/>
              </a:rPr>
              <a:t>và</a:t>
            </a:r>
            <a:r>
              <a:rPr lang="en-US" altLang="en-US" sz="2800" dirty="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oxygen, hydrogen </a:t>
            </a:r>
            <a:r>
              <a:rPr lang="en-US" altLang="en-US" sz="2800" dirty="0" err="1" smtClean="0">
                <a:latin typeface="Times New Roman" pitchFamily="18" charset="0"/>
                <a:cs typeface="Times New Roman" pitchFamily="18" charset="0"/>
              </a:rPr>
              <a:t>với</a:t>
            </a:r>
            <a:r>
              <a:rPr lang="en-US" altLang="en-US" sz="2800" dirty="0" smtClean="0">
                <a:latin typeface="Times New Roman" pitchFamily="18" charset="0"/>
                <a:cs typeface="Times New Roman" pitchFamily="18" charset="0"/>
              </a:rPr>
              <a:t> ox</a:t>
            </a:r>
            <a:r>
              <a:rPr lang="vi-VN" altLang="en-US" sz="2800" dirty="0">
                <a:latin typeface="Times New Roman" pitchFamily="18" charset="0"/>
                <a:cs typeface="Times New Roman" pitchFamily="18" charset="0"/>
              </a:rPr>
              <a:t>y</a:t>
            </a:r>
            <a:r>
              <a:rPr lang="en-US" altLang="en-US" sz="2800" dirty="0" smtClean="0">
                <a:latin typeface="Times New Roman" pitchFamily="18" charset="0"/>
                <a:cs typeface="Times New Roman" pitchFamily="18" charset="0"/>
              </a:rPr>
              <a:t>gen ..</a:t>
            </a:r>
            <a:endParaRPr lang="en-US" alt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9035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2"/>
          <a:srcRect/>
          <a:stretch>
            <a:fillRect/>
          </a:stretch>
        </p:blipFill>
        <p:spPr>
          <a:xfrm>
            <a:off x="0" y="76200"/>
            <a:ext cx="10210800" cy="6248400"/>
          </a:xfrm>
          <a:prstGeom prst="rect">
            <a:avLst/>
          </a:prstGeom>
        </p:spPr>
      </p:pic>
      <p:sp>
        <p:nvSpPr>
          <p:cNvPr id="3" name="Rectangle 2"/>
          <p:cNvSpPr/>
          <p:nvPr/>
        </p:nvSpPr>
        <p:spPr>
          <a:xfrm>
            <a:off x="7620000" y="1447800"/>
            <a:ext cx="25908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667000" y="5638800"/>
            <a:ext cx="64008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881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4" name="Text Box 20"/>
          <p:cNvSpPr txBox="1">
            <a:spLocks noChangeArrowheads="1"/>
          </p:cNvSpPr>
          <p:nvPr/>
        </p:nvSpPr>
        <p:spPr bwMode="auto">
          <a:xfrm>
            <a:off x="381000" y="381000"/>
            <a:ext cx="762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2800" b="1" dirty="0" smtClean="0">
                <a:solidFill>
                  <a:srgbClr val="FF0000"/>
                </a:solidFill>
                <a:latin typeface="Times New Roman" pitchFamily="18" charset="0"/>
                <a:cs typeface="Times New Roman" pitchFamily="18" charset="0"/>
              </a:rPr>
              <a:t>BÀI 6- GIỚI THIỆU VỀ LIÊN KẾT HÓA HỌC</a:t>
            </a:r>
            <a:endParaRPr lang="en-US" altLang="en-US" sz="2800" b="1" dirty="0">
              <a:solidFill>
                <a:srgbClr val="FF0000"/>
              </a:solidFill>
              <a:latin typeface="Times New Roman" pitchFamily="18" charset="0"/>
              <a:cs typeface="Times New Roman" pitchFamily="18" charset="0"/>
            </a:endParaRPr>
          </a:p>
        </p:txBody>
      </p:sp>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94856" y="154097"/>
            <a:ext cx="846435" cy="86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76200" y="685800"/>
            <a:ext cx="426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smtClean="0">
                <a:solidFill>
                  <a:srgbClr val="3333FF"/>
                </a:solidFill>
                <a:latin typeface="Times New Roman" pitchFamily="18" charset="0"/>
                <a:cs typeface="Times New Roman" pitchFamily="18" charset="0"/>
              </a:rPr>
              <a:t>I </a:t>
            </a:r>
            <a:r>
              <a:rPr lang="en-US" altLang="en-US" sz="2800" b="1" u="sng" dirty="0" err="1" smtClean="0">
                <a:solidFill>
                  <a:srgbClr val="3333FF"/>
                </a:solidFill>
                <a:latin typeface="Times New Roman" pitchFamily="18" charset="0"/>
                <a:cs typeface="Times New Roman" pitchFamily="18" charset="0"/>
              </a:rPr>
              <a:t>Vỏ</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nguyên</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tử</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khí</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hiếm</a:t>
            </a:r>
            <a:r>
              <a:rPr lang="en-US" altLang="en-US" sz="2800" b="1" u="sng" dirty="0" smtClean="0">
                <a:solidFill>
                  <a:srgbClr val="3333FF"/>
                </a:solidFill>
                <a:latin typeface="Times New Roman" pitchFamily="18" charset="0"/>
                <a:cs typeface="Times New Roman" pitchFamily="18" charset="0"/>
              </a:rPr>
              <a:t> </a:t>
            </a:r>
            <a:endParaRPr lang="en-US" altLang="en-US" sz="2800" b="1" u="sng" dirty="0">
              <a:solidFill>
                <a:srgbClr val="3333FF"/>
              </a:solidFill>
              <a:latin typeface="Times New Roman" pitchFamily="18" charset="0"/>
              <a:cs typeface="Times New Roman" pitchFamily="18" charset="0"/>
            </a:endParaRPr>
          </a:p>
        </p:txBody>
      </p:sp>
      <p:sp>
        <p:nvSpPr>
          <p:cNvPr id="5" name="Rectangle 3"/>
          <p:cNvSpPr>
            <a:spLocks noChangeArrowheads="1"/>
          </p:cNvSpPr>
          <p:nvPr/>
        </p:nvSpPr>
        <p:spPr bwMode="auto">
          <a:xfrm>
            <a:off x="1911352" y="0"/>
            <a:ext cx="4175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3200" b="1" dirty="0">
                <a:solidFill>
                  <a:srgbClr val="FF0000"/>
                </a:solidFill>
                <a:latin typeface="Times New Roman" pitchFamily="18" charset="0"/>
                <a:cs typeface="Times New Roman" pitchFamily="18" charset="0"/>
              </a:rPr>
              <a:t>CHỦ ĐỀ 2: PHÂN TỬ</a:t>
            </a:r>
            <a:endParaRPr lang="en-US" sz="3200" dirty="0">
              <a:solidFill>
                <a:srgbClr val="FF0000"/>
              </a:solidFill>
              <a:latin typeface="Times New Roman" pitchFamily="18" charset="0"/>
              <a:cs typeface="Times New Roman" pitchFamily="18" charset="0"/>
            </a:endParaRPr>
          </a:p>
        </p:txBody>
      </p:sp>
      <p:sp>
        <p:nvSpPr>
          <p:cNvPr id="6" name="Text Box 20"/>
          <p:cNvSpPr txBox="1">
            <a:spLocks noChangeArrowheads="1"/>
          </p:cNvSpPr>
          <p:nvPr/>
        </p:nvSpPr>
        <p:spPr bwMode="auto">
          <a:xfrm>
            <a:off x="76200" y="1143000"/>
            <a:ext cx="899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Vỏ</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của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các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tố</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hiếm</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đều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có</a:t>
            </a:r>
            <a:r>
              <a:rPr lang="en-US" altLang="en-US" sz="2800" dirty="0" smtClean="0">
                <a:latin typeface="Times New Roman" pitchFamily="18" charset="0"/>
                <a:cs typeface="Times New Roman" pitchFamily="18" charset="0"/>
              </a:rPr>
              <a:t> 8 electron ở </a:t>
            </a:r>
            <a:r>
              <a:rPr lang="en-US" altLang="en-US" sz="2800" dirty="0" err="1" smtClean="0">
                <a:latin typeface="Times New Roman" pitchFamily="18" charset="0"/>
                <a:cs typeface="Times New Roman" pitchFamily="18" charset="0"/>
              </a:rPr>
              <a:t>lớp</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ngoài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cùng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riêng</a:t>
            </a:r>
            <a:r>
              <a:rPr lang="en-US" altLang="en-US" sz="2800" dirty="0" smtClean="0">
                <a:latin typeface="Times New Roman" pitchFamily="18" charset="0"/>
                <a:cs typeface="Times New Roman" pitchFamily="18" charset="0"/>
              </a:rPr>
              <a:t> helium ở </a:t>
            </a:r>
            <a:r>
              <a:rPr lang="en-US" altLang="en-US" sz="2800" dirty="0" err="1" smtClean="0">
                <a:latin typeface="Times New Roman" pitchFamily="18" charset="0"/>
                <a:cs typeface="Times New Roman" pitchFamily="18" charset="0"/>
              </a:rPr>
              <a:t>lớp</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ngoài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cùng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có</a:t>
            </a:r>
            <a:r>
              <a:rPr lang="en-US" altLang="en-US" sz="2800" dirty="0" smtClean="0">
                <a:latin typeface="Times New Roman" pitchFamily="18" charset="0"/>
                <a:cs typeface="Times New Roman" pitchFamily="18" charset="0"/>
              </a:rPr>
              <a:t> 2 electron</a:t>
            </a:r>
            <a:endParaRPr lang="en-US" altLang="en-US" sz="2800" dirty="0">
              <a:latin typeface="Times New Roman" pitchFamily="18" charset="0"/>
              <a:cs typeface="Times New Roman" pitchFamily="18" charset="0"/>
            </a:endParaRPr>
          </a:p>
        </p:txBody>
      </p:sp>
      <p:sp>
        <p:nvSpPr>
          <p:cNvPr id="9" name="Text Box 20"/>
          <p:cNvSpPr txBox="1">
            <a:spLocks noChangeArrowheads="1"/>
          </p:cNvSpPr>
          <p:nvPr/>
        </p:nvSpPr>
        <p:spPr bwMode="auto">
          <a:xfrm>
            <a:off x="76200" y="1991380"/>
            <a:ext cx="259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smtClean="0">
                <a:solidFill>
                  <a:srgbClr val="3333FF"/>
                </a:solidFill>
                <a:latin typeface="Times New Roman" pitchFamily="18" charset="0"/>
                <a:cs typeface="Times New Roman" pitchFamily="18" charset="0"/>
              </a:rPr>
              <a:t>II. </a:t>
            </a:r>
            <a:r>
              <a:rPr lang="en-US" altLang="en-US" sz="2800" b="1" u="sng" dirty="0" err="1" smtClean="0">
                <a:solidFill>
                  <a:srgbClr val="3333FF"/>
                </a:solidFill>
                <a:latin typeface="Times New Roman" pitchFamily="18" charset="0"/>
                <a:cs typeface="Times New Roman" pitchFamily="18" charset="0"/>
              </a:rPr>
              <a:t>Liên</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kết</a:t>
            </a:r>
            <a:r>
              <a:rPr lang="en-US" altLang="en-US" sz="2800" b="1" u="sng" dirty="0" smtClean="0">
                <a:solidFill>
                  <a:srgbClr val="3333FF"/>
                </a:solidFill>
                <a:latin typeface="Times New Roman" pitchFamily="18" charset="0"/>
                <a:cs typeface="Times New Roman" pitchFamily="18" charset="0"/>
              </a:rPr>
              <a:t> ion</a:t>
            </a:r>
            <a:endParaRPr lang="en-US" altLang="en-US" sz="2800" b="1" u="sng" dirty="0">
              <a:solidFill>
                <a:srgbClr val="3333FF"/>
              </a:solidFill>
              <a:latin typeface="Times New Roman" pitchFamily="18" charset="0"/>
              <a:cs typeface="Times New Roman" pitchFamily="18" charset="0"/>
            </a:endParaRPr>
          </a:p>
        </p:txBody>
      </p:sp>
      <p:sp>
        <p:nvSpPr>
          <p:cNvPr id="10" name="Text Box 20"/>
          <p:cNvSpPr txBox="1">
            <a:spLocks noChangeArrowheads="1"/>
          </p:cNvSpPr>
          <p:nvPr/>
        </p:nvSpPr>
        <p:spPr bwMode="auto">
          <a:xfrm>
            <a:off x="76195" y="236220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kiết</a:t>
            </a:r>
            <a:r>
              <a:rPr lang="en-US" altLang="en-US" sz="2800" dirty="0" smtClean="0">
                <a:latin typeface="Times New Roman" pitchFamily="18" charset="0"/>
                <a:cs typeface="Times New Roman" pitchFamily="18" charset="0"/>
              </a:rPr>
              <a:t> ion </a:t>
            </a:r>
            <a:r>
              <a:rPr lang="en-US" altLang="en-US" sz="2800" dirty="0" err="1" smtClean="0">
                <a:latin typeface="Times New Roman" pitchFamily="18" charset="0"/>
                <a:cs typeface="Times New Roman" pitchFamily="18" charset="0"/>
              </a:rPr>
              <a:t>là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giữa</a:t>
            </a:r>
            <a:r>
              <a:rPr lang="en-US" altLang="en-US" sz="2800" dirty="0" smtClean="0">
                <a:latin typeface="Times New Roman" pitchFamily="18" charset="0"/>
                <a:cs typeface="Times New Roman" pitchFamily="18" charset="0"/>
              </a:rPr>
              <a:t> ion </a:t>
            </a:r>
            <a:r>
              <a:rPr lang="en-US" altLang="en-US" sz="2800" dirty="0" err="1" smtClean="0">
                <a:latin typeface="Times New Roman" pitchFamily="18" charset="0"/>
                <a:cs typeface="Times New Roman" pitchFamily="18" charset="0"/>
              </a:rPr>
              <a:t>dương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a:t>
            </a:r>
            <a:r>
              <a:rPr lang="en-US" altLang="en-US" sz="2800" dirty="0" smtClean="0">
                <a:latin typeface="Times New Roman" pitchFamily="18" charset="0"/>
                <a:cs typeface="Times New Roman" pitchFamily="18" charset="0"/>
              </a:rPr>
              <a:t> ion </a:t>
            </a:r>
            <a:r>
              <a:rPr lang="en-US" altLang="en-US" sz="2800" dirty="0" err="1" smtClean="0">
                <a:latin typeface="Times New Roman" pitchFamily="18" charset="0"/>
                <a:cs typeface="Times New Roman" pitchFamily="18" charset="0"/>
              </a:rPr>
              <a:t>âm</a:t>
            </a:r>
            <a:r>
              <a:rPr lang="en-US" altLang="en-US" sz="2800" dirty="0" smtClean="0">
                <a:latin typeface="Times New Roman" pitchFamily="18" charset="0"/>
                <a:cs typeface="Times New Roman" pitchFamily="18" charset="0"/>
              </a:rPr>
              <a:t> </a:t>
            </a:r>
            <a:endParaRPr lang="en-US" altLang="en-US" sz="2800" dirty="0">
              <a:latin typeface="Times New Roman" pitchFamily="18" charset="0"/>
              <a:cs typeface="Times New Roman" pitchFamily="18" charset="0"/>
            </a:endParaRPr>
          </a:p>
        </p:txBody>
      </p:sp>
      <p:sp>
        <p:nvSpPr>
          <p:cNvPr id="11" name="Text Box 20"/>
          <p:cNvSpPr txBox="1">
            <a:spLocks noChangeArrowheads="1"/>
          </p:cNvSpPr>
          <p:nvPr/>
        </p:nvSpPr>
        <p:spPr bwMode="auto">
          <a:xfrm>
            <a:off x="76200" y="2743200"/>
            <a:ext cx="899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Các</a:t>
            </a:r>
            <a:r>
              <a:rPr lang="en-US" altLang="en-US" sz="2800" dirty="0" smtClean="0">
                <a:latin typeface="Times New Roman" pitchFamily="18" charset="0"/>
                <a:cs typeface="Times New Roman" pitchFamily="18" charset="0"/>
              </a:rPr>
              <a:t> ion </a:t>
            </a:r>
            <a:r>
              <a:rPr lang="en-US" altLang="en-US" sz="2800" dirty="0" err="1" smtClean="0">
                <a:latin typeface="Times New Roman" pitchFamily="18" charset="0"/>
                <a:cs typeface="Times New Roman" pitchFamily="18" charset="0"/>
              </a:rPr>
              <a:t>dương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a:t>
            </a:r>
            <a:r>
              <a:rPr lang="en-US" altLang="en-US" sz="2800" dirty="0" smtClean="0">
                <a:latin typeface="Times New Roman" pitchFamily="18" charset="0"/>
                <a:cs typeface="Times New Roman" pitchFamily="18" charset="0"/>
              </a:rPr>
              <a:t> ion </a:t>
            </a:r>
            <a:r>
              <a:rPr lang="en-US" altLang="en-US" sz="2800" dirty="0" err="1" smtClean="0">
                <a:latin typeface="Times New Roman" pitchFamily="18" charset="0"/>
                <a:cs typeface="Times New Roman" pitchFamily="18" charset="0"/>
              </a:rPr>
              <a:t>âm</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đơn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có</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lớp</a:t>
            </a:r>
            <a:r>
              <a:rPr lang="en-US" altLang="en-US" sz="2800" dirty="0" smtClean="0">
                <a:latin typeface="Times New Roman" pitchFamily="18" charset="0"/>
                <a:cs typeface="Times New Roman" pitchFamily="18" charset="0"/>
              </a:rPr>
              <a:t> electron </a:t>
            </a:r>
            <a:r>
              <a:rPr lang="en-US" altLang="en-US" sz="2800" dirty="0" err="1" smtClean="0">
                <a:latin typeface="Times New Roman" pitchFamily="18" charset="0"/>
                <a:cs typeface="Times New Roman" pitchFamily="18" charset="0"/>
              </a:rPr>
              <a:t>ngoài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cùng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giống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với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của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tố</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hiếm</a:t>
            </a:r>
            <a:r>
              <a:rPr lang="en-US" altLang="en-US" sz="2800" dirty="0" smtClean="0">
                <a:latin typeface="Times New Roman" pitchFamily="18" charset="0"/>
                <a:cs typeface="Times New Roman" pitchFamily="18" charset="0"/>
              </a:rPr>
              <a:t> </a:t>
            </a:r>
            <a:endParaRPr lang="en-US" altLang="en-US" sz="2800" dirty="0">
              <a:latin typeface="Times New Roman" pitchFamily="18" charset="0"/>
              <a:cs typeface="Times New Roman" pitchFamily="18" charset="0"/>
            </a:endParaRPr>
          </a:p>
        </p:txBody>
      </p:sp>
      <p:sp>
        <p:nvSpPr>
          <p:cNvPr id="12" name="Text Box 20"/>
          <p:cNvSpPr txBox="1">
            <a:spLocks noChangeArrowheads="1"/>
          </p:cNvSpPr>
          <p:nvPr/>
        </p:nvSpPr>
        <p:spPr bwMode="auto">
          <a:xfrm>
            <a:off x="76200" y="358140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smtClean="0">
                <a:latin typeface="Times New Roman" pitchFamily="18" charset="0"/>
                <a:cs typeface="Times New Roman" pitchFamily="18" charset="0"/>
              </a:rPr>
              <a:t>Ví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dụ</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giữa</a:t>
            </a:r>
            <a:r>
              <a:rPr lang="en-US" altLang="en-US" sz="2800" dirty="0" smtClean="0">
                <a:latin typeface="Times New Roman" pitchFamily="18" charset="0"/>
                <a:cs typeface="Times New Roman" pitchFamily="18" charset="0"/>
              </a:rPr>
              <a:t> sodium </a:t>
            </a:r>
            <a:r>
              <a:rPr lang="en-US" altLang="en-US" sz="2800" dirty="0" err="1" smtClean="0">
                <a:latin typeface="Times New Roman" pitchFamily="18" charset="0"/>
                <a:cs typeface="Times New Roman" pitchFamily="18" charset="0"/>
              </a:rPr>
              <a:t>và</a:t>
            </a:r>
            <a:r>
              <a:rPr lang="en-US" altLang="en-US" sz="2800" dirty="0" smtClean="0">
                <a:latin typeface="Times New Roman" pitchFamily="18" charset="0"/>
                <a:cs typeface="Times New Roman" pitchFamily="18" charset="0"/>
              </a:rPr>
              <a:t> chlorine </a:t>
            </a:r>
            <a:r>
              <a:rPr lang="en-US" altLang="en-US" sz="2800" dirty="0" err="1" smtClean="0">
                <a:latin typeface="Times New Roman" pitchFamily="18" charset="0"/>
                <a:cs typeface="Times New Roman" pitchFamily="18" charset="0"/>
              </a:rPr>
              <a:t>là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ion …..</a:t>
            </a:r>
            <a:endParaRPr lang="en-US" altLang="en-US" sz="2800" dirty="0">
              <a:latin typeface="Times New Roman" pitchFamily="18" charset="0"/>
              <a:cs typeface="Times New Roman" pitchFamily="18" charset="0"/>
            </a:endParaRPr>
          </a:p>
        </p:txBody>
      </p:sp>
      <p:sp>
        <p:nvSpPr>
          <p:cNvPr id="13" name="Text Box 20"/>
          <p:cNvSpPr txBox="1">
            <a:spLocks noChangeArrowheads="1"/>
          </p:cNvSpPr>
          <p:nvPr/>
        </p:nvSpPr>
        <p:spPr bwMode="auto">
          <a:xfrm>
            <a:off x="76200" y="3962400"/>
            <a:ext cx="4114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smtClean="0">
                <a:solidFill>
                  <a:srgbClr val="3333FF"/>
                </a:solidFill>
                <a:latin typeface="Times New Roman" pitchFamily="18" charset="0"/>
                <a:cs typeface="Times New Roman" pitchFamily="18" charset="0"/>
              </a:rPr>
              <a:t>III. </a:t>
            </a:r>
            <a:r>
              <a:rPr lang="en-US" altLang="en-US" sz="2800" b="1" u="sng" dirty="0" err="1" smtClean="0">
                <a:solidFill>
                  <a:srgbClr val="3333FF"/>
                </a:solidFill>
                <a:latin typeface="Times New Roman" pitchFamily="18" charset="0"/>
                <a:cs typeface="Times New Roman" pitchFamily="18" charset="0"/>
              </a:rPr>
              <a:t>Liên</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kết</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cộng</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hóa</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trị</a:t>
            </a:r>
            <a:r>
              <a:rPr lang="en-US" altLang="en-US" sz="2800" b="1" u="sng" dirty="0" smtClean="0">
                <a:solidFill>
                  <a:srgbClr val="3333FF"/>
                </a:solidFill>
                <a:latin typeface="Times New Roman" pitchFamily="18" charset="0"/>
                <a:cs typeface="Times New Roman" pitchFamily="18" charset="0"/>
              </a:rPr>
              <a:t> </a:t>
            </a:r>
            <a:endParaRPr lang="en-US" altLang="en-US" sz="2800" b="1" u="sng" dirty="0">
              <a:solidFill>
                <a:srgbClr val="3333FF"/>
              </a:solidFill>
              <a:latin typeface="Times New Roman" pitchFamily="18" charset="0"/>
              <a:cs typeface="Times New Roman" pitchFamily="18" charset="0"/>
            </a:endParaRPr>
          </a:p>
        </p:txBody>
      </p:sp>
      <p:sp>
        <p:nvSpPr>
          <p:cNvPr id="14" name="Text Box 20"/>
          <p:cNvSpPr txBox="1">
            <a:spLocks noChangeArrowheads="1"/>
          </p:cNvSpPr>
          <p:nvPr/>
        </p:nvSpPr>
        <p:spPr bwMode="auto">
          <a:xfrm>
            <a:off x="76200" y="4379893"/>
            <a:ext cx="899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kiết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hóa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hình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thành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bởi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sự</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dùng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chung</a:t>
            </a:r>
            <a:r>
              <a:rPr lang="en-US" altLang="en-US" sz="2800" dirty="0" smtClean="0">
                <a:latin typeface="Times New Roman" pitchFamily="18" charset="0"/>
                <a:cs typeface="Times New Roman" pitchFamily="18" charset="0"/>
              </a:rPr>
              <a:t> electron </a:t>
            </a:r>
            <a:r>
              <a:rPr lang="en-US" altLang="en-US" sz="2800" dirty="0" err="1" smtClean="0">
                <a:latin typeface="Times New Roman" pitchFamily="18" charset="0"/>
                <a:cs typeface="Times New Roman" pitchFamily="18" charset="0"/>
              </a:rPr>
              <a:t>giữa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hai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endParaRPr lang="en-US" altLang="en-US" sz="2800" dirty="0">
              <a:latin typeface="Times New Roman" pitchFamily="18" charset="0"/>
              <a:cs typeface="Times New Roman" pitchFamily="18" charset="0"/>
            </a:endParaRPr>
          </a:p>
        </p:txBody>
      </p:sp>
      <p:sp>
        <p:nvSpPr>
          <p:cNvPr id="16" name="Text Box 20"/>
          <p:cNvSpPr txBox="1">
            <a:spLocks noChangeArrowheads="1"/>
          </p:cNvSpPr>
          <p:nvPr/>
        </p:nvSpPr>
        <p:spPr bwMode="auto">
          <a:xfrm>
            <a:off x="76200" y="5218093"/>
            <a:ext cx="899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kiết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hóa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thường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giữa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hai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của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tố</a:t>
            </a:r>
            <a:r>
              <a:rPr lang="en-US" altLang="en-US" sz="2800" dirty="0" smtClean="0">
                <a:latin typeface="Times New Roman" pitchFamily="18" charset="0"/>
                <a:cs typeface="Times New Roman" pitchFamily="18" charset="0"/>
              </a:rPr>
              <a:t> phi </a:t>
            </a:r>
            <a:r>
              <a:rPr lang="en-US" altLang="en-US" sz="2800" dirty="0" err="1" smtClean="0">
                <a:latin typeface="Times New Roman" pitchFamily="18" charset="0"/>
                <a:cs typeface="Times New Roman" pitchFamily="18" charset="0"/>
              </a:rPr>
              <a:t>kim</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với</a:t>
            </a:r>
            <a:r>
              <a:rPr lang="en-US" altLang="en-US" sz="2800" dirty="0" smtClean="0">
                <a:latin typeface="Times New Roman" pitchFamily="18" charset="0"/>
                <a:cs typeface="Times New Roman" pitchFamily="18" charset="0"/>
              </a:rPr>
              <a:t> phi </a:t>
            </a:r>
            <a:r>
              <a:rPr lang="en-US" altLang="en-US" sz="2800" dirty="0" err="1" smtClean="0">
                <a:latin typeface="Times New Roman" pitchFamily="18" charset="0"/>
                <a:cs typeface="Times New Roman" pitchFamily="18" charset="0"/>
              </a:rPr>
              <a:t>kim</a:t>
            </a:r>
            <a:endParaRPr lang="en-US" altLang="en-US" sz="2800" dirty="0">
              <a:latin typeface="Times New Roman" pitchFamily="18" charset="0"/>
              <a:cs typeface="Times New Roman" pitchFamily="18" charset="0"/>
            </a:endParaRPr>
          </a:p>
        </p:txBody>
      </p:sp>
      <p:sp>
        <p:nvSpPr>
          <p:cNvPr id="17" name="Text Box 20"/>
          <p:cNvSpPr txBox="1">
            <a:spLocks noChangeArrowheads="1"/>
          </p:cNvSpPr>
          <p:nvPr/>
        </p:nvSpPr>
        <p:spPr bwMode="auto">
          <a:xfrm>
            <a:off x="0" y="6096000"/>
            <a:ext cx="9372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smtClean="0">
                <a:latin typeface="Times New Roman" pitchFamily="18" charset="0"/>
                <a:cs typeface="Times New Roman" pitchFamily="18" charset="0"/>
              </a:rPr>
              <a:t>Ví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dụ</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giữa</a:t>
            </a:r>
            <a:r>
              <a:rPr lang="en-US" altLang="en-US" sz="2800" dirty="0" smtClean="0">
                <a:latin typeface="Times New Roman" pitchFamily="18" charset="0"/>
                <a:cs typeface="Times New Roman" pitchFamily="18" charset="0"/>
              </a:rPr>
              <a:t> oxygen </a:t>
            </a:r>
            <a:r>
              <a:rPr lang="en-US" altLang="en-US" sz="2800" dirty="0" err="1" smtClean="0">
                <a:latin typeface="Times New Roman" pitchFamily="18" charset="0"/>
                <a:cs typeface="Times New Roman" pitchFamily="18" charset="0"/>
              </a:rPr>
              <a:t>và</a:t>
            </a:r>
            <a:r>
              <a:rPr lang="en-US" altLang="en-US" sz="2800" dirty="0">
                <a:latin typeface="Times New Roman" pitchFamily="18" charset="0"/>
                <a:cs typeface="Times New Roman" pitchFamily="18" charset="0"/>
              </a:rPr>
              <a:t> </a:t>
            </a:r>
            <a:r>
              <a:rPr lang="en-US" altLang="en-US" sz="2800" dirty="0" smtClean="0">
                <a:latin typeface="Times New Roman" pitchFamily="18" charset="0"/>
                <a:cs typeface="Times New Roman" pitchFamily="18" charset="0"/>
              </a:rPr>
              <a:t>oxygen, hydrogen </a:t>
            </a:r>
            <a:r>
              <a:rPr lang="en-US" altLang="en-US" sz="2800" dirty="0" err="1" smtClean="0">
                <a:latin typeface="Times New Roman" pitchFamily="18" charset="0"/>
                <a:cs typeface="Times New Roman" pitchFamily="18" charset="0"/>
              </a:rPr>
              <a:t>với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oxigen</a:t>
            </a:r>
            <a:r>
              <a:rPr lang="en-US" altLang="en-US" sz="2800" dirty="0" smtClean="0">
                <a:latin typeface="Times New Roman" pitchFamily="18" charset="0"/>
                <a:cs typeface="Times New Roman" pitchFamily="18" charset="0"/>
              </a:rPr>
              <a:t> ..</a:t>
            </a:r>
            <a:endParaRPr lang="en-US" alt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781893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884"/>
                                        </p:tgtEl>
                                        <p:attrNameLst>
                                          <p:attrName>style.visibility</p:attrName>
                                        </p:attrNameLst>
                                      </p:cBhvr>
                                      <p:to>
                                        <p:strVal val="visible"/>
                                      </p:to>
                                    </p:set>
                                    <p:animEffect transition="in" filter="barn(inVertical)">
                                      <p:cBhvr>
                                        <p:cTn id="17" dur="500"/>
                                        <p:tgtEl>
                                          <p:spTgt spid="36884"/>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4" grpId="0"/>
      <p:bldP spid="8" grpId="0"/>
      <p:bldP spid="5" grpId="0"/>
      <p:bldP spid="6" grpId="0"/>
      <p:bldP spid="9" grpId="0"/>
      <p:bldP spid="10" grpId="0"/>
      <p:bldP spid="11" grpId="0"/>
      <p:bldP spid="12" grpId="0"/>
      <p:bldP spid="13" grpId="0"/>
      <p:bldP spid="14"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899898577"/>
              </p:ext>
            </p:extLst>
          </p:nvPr>
        </p:nvGraphicFramePr>
        <p:xfrm>
          <a:off x="152400" y="58590"/>
          <a:ext cx="8229600" cy="999212"/>
        </p:xfrm>
        <a:graphic>
          <a:graphicData uri="http://schemas.openxmlformats.org/drawingml/2006/table">
            <a:tbl>
              <a:tblPr/>
              <a:tblGrid>
                <a:gridCol w="8229600"/>
              </a:tblGrid>
              <a:tr h="329073">
                <a:tc>
                  <a:txBody>
                    <a:bodyPr/>
                    <a:lstStyle/>
                    <a:p>
                      <a:pPr fontAlgn="t"/>
                      <a:r>
                        <a:rPr lang="en-US" sz="3200" b="0" dirty="0" smtClean="0">
                          <a:effectLst/>
                        </a:rPr>
                        <a:t>9. </a:t>
                      </a:r>
                      <a:r>
                        <a:rPr lang="vi-VN" sz="2800" b="0" dirty="0" smtClean="0">
                          <a:effectLst/>
                        </a:rPr>
                        <a:t>Em </a:t>
                      </a:r>
                      <a:r>
                        <a:rPr lang="vi-VN" sz="2800" b="0" dirty="0">
                          <a:effectLst/>
                        </a:rPr>
                        <a:t>hãy mô tả quá trình tạo thành liên kết cộng hóa trị trong phân tử nước.</a:t>
                      </a:r>
                    </a:p>
                  </a:txBody>
                  <a:tcPr marL="42406" marR="42406" marT="42406" marB="42406">
                    <a:lnL>
                      <a:noFill/>
                    </a:lnL>
                    <a:lnR>
                      <a:noFill/>
                    </a:lnR>
                    <a:lnT>
                      <a:noFill/>
                    </a:lnT>
                    <a:lnB>
                      <a:noFill/>
                    </a:lnB>
                  </a:tcPr>
                </a:tc>
              </a:tr>
            </a:tbl>
          </a:graphicData>
        </a:graphic>
      </p:graphicFrame>
      <p:sp>
        <p:nvSpPr>
          <p:cNvPr id="15" name="Rectangle 1"/>
          <p:cNvSpPr>
            <a:spLocks noChangeArrowheads="1"/>
          </p:cNvSpPr>
          <p:nvPr/>
        </p:nvSpPr>
        <p:spPr bwMode="auto">
          <a:xfrm>
            <a:off x="152400" y="3962400"/>
            <a:ext cx="8839200" cy="2585323"/>
          </a:xfrm>
          <a:prstGeom prst="rect">
            <a:avLst/>
          </a:prstGeom>
          <a:solidFill>
            <a:schemeClr val="accent3">
              <a:lumMod val="20000"/>
              <a:lumOff val="80000"/>
            </a:schemeClr>
          </a:solidFill>
          <a:ln>
            <a:noFill/>
          </a:ln>
          <a:effectLs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Khi</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O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kết</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hợp</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H,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nguyên</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tử</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O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góp</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2 electron,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mỗi</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nguyên</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tử</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H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góp</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1 electron.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=&gt;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Giữa</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nguyên</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tử</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O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nguyên</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tử</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H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có</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1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đôi</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electron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dùng</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chung</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800" dirty="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Hạt</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nhân</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nguyên</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tử</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O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H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cùng</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hút</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đôi</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electron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dùng</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chung</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liên</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kết</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nhau</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tạo</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ra</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phân</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tử</a:t>
            </a:r>
            <a:r>
              <a:rPr kumimoji="0" lang="en-US" sz="2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cs typeface="Times New Roman" pitchFamily="18" charset="0"/>
              </a:rPr>
              <a:t>nước</a:t>
            </a:r>
            <a:endParaRPr kumimoji="0" lang="en-US" sz="2800" b="0" i="0" u="none" strike="noStrike" cap="none" normalizeH="0" baseline="0" dirty="0" smtClean="0">
              <a:ln>
                <a:noFill/>
              </a:ln>
              <a:solidFill>
                <a:srgbClr val="000000"/>
              </a:solidFill>
              <a:effectLst/>
              <a:latin typeface="Times New Roman" pitchFamily="18" charset="0"/>
              <a:cs typeface="Times New Roman" pitchFamily="18" charset="0"/>
            </a:endParaRPr>
          </a:p>
        </p:txBody>
      </p:sp>
      <p:pic>
        <p:nvPicPr>
          <p:cNvPr id="4" name="Picture 6"/>
          <p:cNvPicPr>
            <a:picLocks noChangeAspect="1"/>
          </p:cNvPicPr>
          <p:nvPr/>
        </p:nvPicPr>
        <p:blipFill>
          <a:blip r:embed="rId2"/>
          <a:srcRect/>
          <a:stretch>
            <a:fillRect/>
          </a:stretch>
        </p:blipFill>
        <p:spPr>
          <a:xfrm>
            <a:off x="533400" y="978953"/>
            <a:ext cx="8077200" cy="2562690"/>
          </a:xfrm>
          <a:prstGeom prst="rect">
            <a:avLst/>
          </a:prstGeom>
        </p:spPr>
      </p:pic>
    </p:spTree>
    <p:extLst>
      <p:ext uri="{BB962C8B-B14F-4D97-AF65-F5344CB8AC3E}">
        <p14:creationId xmlns:p14="http://schemas.microsoft.com/office/powerpoint/2010/main" val="4053340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3.googleusercontent.com/FvmO8YeqOkEsC2paFIyYqqJmJxLk-JCcrrOx86ioHsNsDjkZwoAj9C2gm3x9VoIQSaXEYkne5j6oz8fDCJBmAk3I4oVExUTqTiIQrjiVCaeyGnfc0g32GyF_ty0hETJpO-K9Lpb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609600"/>
            <a:ext cx="7491077"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6982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304800" y="275272"/>
            <a:ext cx="515389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3200" dirty="0" smtClean="0">
                <a:solidFill>
                  <a:srgbClr val="000000"/>
                </a:solidFill>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Vẽ</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sơ</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đồ</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hình</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thành</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liên</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kết</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cộng</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hóa</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trị</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trong</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các</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phân</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tử</a:t>
            </a:r>
            <a:r>
              <a:rPr kumimoji="0" lang="en-US" sz="3200" b="0" i="0" u="none" strike="noStrike" cap="none" normalizeH="0" baseline="0" dirty="0" smtClean="0">
                <a:ln>
                  <a:noFill/>
                </a:ln>
                <a:solidFill>
                  <a:srgbClr val="000000"/>
                </a:solidFill>
                <a:effectLst/>
                <a:latin typeface="OpenSans"/>
                <a:cs typeface="Arial" pitchFamily="34" charset="0"/>
              </a:rPr>
              <a:t> </a:t>
            </a:r>
            <a:r>
              <a:rPr kumimoji="0" lang="en-US" sz="3200" b="0" i="0" u="none" strike="noStrike" cap="none" normalizeH="0" baseline="0" dirty="0" err="1" smtClean="0">
                <a:ln>
                  <a:noFill/>
                </a:ln>
                <a:solidFill>
                  <a:srgbClr val="000000"/>
                </a:solidFill>
                <a:effectLst/>
                <a:latin typeface="OpenSans"/>
                <a:cs typeface="Arial" pitchFamily="34" charset="0"/>
              </a:rPr>
              <a:t>sau</a:t>
            </a:r>
            <a:r>
              <a:rPr kumimoji="0" lang="en-US" sz="3200" b="0" i="0" u="none" strike="noStrike" cap="none" normalizeH="0" baseline="0" dirty="0" smtClean="0">
                <a:ln>
                  <a:noFill/>
                </a:ln>
                <a:solidFill>
                  <a:srgbClr val="000000"/>
                </a:solidFill>
                <a:effectLst/>
                <a:latin typeface="OpenSans"/>
                <a:cs typeface="Arial" pitchFamily="34" charset="0"/>
              </a:rPr>
              <a:t>:</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2" name="Picture 2" descr="https://lh3.googleusercontent.com/FvmO8YeqOkEsC2paFIyYqqJmJxLk-JCcrrOx86ioHsNsDjkZwoAj9C2gm3x9VoIQSaXEYkne5j6oz8fDCJBmAk3I4oVExUTqTiIQrjiVCaeyGnfc0g32GyF_ty0hETJpO-K9Lpb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8691" y="114010"/>
            <a:ext cx="3505200" cy="213931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
          <p:cNvSpPr>
            <a:spLocks noChangeArrowheads="1"/>
          </p:cNvSpPr>
          <p:nvPr/>
        </p:nvSpPr>
        <p:spPr bwMode="auto">
          <a:xfrm>
            <a:off x="2667000" y="1979711"/>
            <a:ext cx="1676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vi-VN" sz="2000" b="1" u="sng" dirty="0" smtClean="0">
                <a:solidFill>
                  <a:srgbClr val="C00000"/>
                </a:solidFill>
                <a:latin typeface="Times New Roman" pitchFamily="18" charset="0"/>
                <a:cs typeface="Times New Roman" pitchFamily="18" charset="0"/>
              </a:rPr>
              <a:t>HƯỚNG DẪN</a:t>
            </a:r>
            <a:endParaRPr kumimoji="0" lang="en-US" sz="1600" b="1" i="0" u="sng" strike="noStrike" cap="none" normalizeH="0" baseline="0" dirty="0" smtClean="0">
              <a:ln>
                <a:noFill/>
              </a:ln>
              <a:solidFill>
                <a:srgbClr val="C00000"/>
              </a:solidFill>
              <a:effectLst/>
              <a:latin typeface="Times New Roman" pitchFamily="18" charset="0"/>
              <a:cs typeface="Times New Roman" pitchFamily="18" charset="0"/>
            </a:endParaRPr>
          </a:p>
        </p:txBody>
      </p:sp>
      <p:pic>
        <p:nvPicPr>
          <p:cNvPr id="5124" name="Picture 4" descr="https://lh5.googleusercontent.com/LKizGAobJUwBMaUFEi0egmjZmbB3J4LdReU1BXjOfLQYH-bxPxwbdZBk1civVtEgNrM9IdoeetovhTNwkGbOdvZQ96hMJHlqYnBgvxaQv8uYQg4Sgaf0Ze6elYsPV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62200"/>
            <a:ext cx="7696200" cy="197024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
          <p:cNvSpPr>
            <a:spLocks noChangeArrowheads="1"/>
          </p:cNvSpPr>
          <p:nvPr/>
        </p:nvSpPr>
        <p:spPr bwMode="auto">
          <a:xfrm>
            <a:off x="76200" y="2667000"/>
            <a:ext cx="13716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u="sng" dirty="0" smtClean="0">
                <a:solidFill>
                  <a:srgbClr val="0000FF"/>
                </a:solidFill>
                <a:latin typeface="Times New Roman" pitchFamily="18" charset="0"/>
                <a:cs typeface="Times New Roman" pitchFamily="18" charset="0"/>
              </a:rPr>
              <a:t>Chlorine</a:t>
            </a:r>
            <a:endParaRPr kumimoji="0" lang="en-US" sz="2000" b="0" i="0" u="sng" strike="noStrike" cap="none" normalizeH="0" baseline="0" dirty="0" smtClean="0">
              <a:ln>
                <a:noFill/>
              </a:ln>
              <a:solidFill>
                <a:srgbClr val="0000FF"/>
              </a:solidFill>
              <a:effectLst/>
              <a:latin typeface="Times New Roman" pitchFamily="18" charset="0"/>
              <a:cs typeface="Times New Roman" pitchFamily="18" charset="0"/>
            </a:endParaRPr>
          </a:p>
        </p:txBody>
      </p:sp>
      <p:sp>
        <p:nvSpPr>
          <p:cNvPr id="18" name="Rectangle 1"/>
          <p:cNvSpPr>
            <a:spLocks noChangeArrowheads="1"/>
          </p:cNvSpPr>
          <p:nvPr/>
        </p:nvSpPr>
        <p:spPr bwMode="auto">
          <a:xfrm>
            <a:off x="152400" y="5360313"/>
            <a:ext cx="16002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800" u="sng" dirty="0" smtClean="0">
                <a:solidFill>
                  <a:srgbClr val="0000FF"/>
                </a:solidFill>
                <a:latin typeface="Times New Roman" pitchFamily="18" charset="0"/>
                <a:cs typeface="Times New Roman" pitchFamily="18" charset="0"/>
              </a:rPr>
              <a:t>Ammonia</a:t>
            </a:r>
            <a:endParaRPr kumimoji="0" lang="en-US" sz="2000" b="0" i="0" u="sng" strike="noStrike" cap="none" normalizeH="0" baseline="0" dirty="0" smtClean="0">
              <a:ln>
                <a:noFill/>
              </a:ln>
              <a:solidFill>
                <a:srgbClr val="0000FF"/>
              </a:solidFill>
              <a:effectLst/>
              <a:latin typeface="Times New Roman" pitchFamily="18" charset="0"/>
              <a:cs typeface="Times New Roman" pitchFamily="18" charset="0"/>
            </a:endParaRPr>
          </a:p>
        </p:txBody>
      </p:sp>
      <p:pic>
        <p:nvPicPr>
          <p:cNvPr id="5126" name="Picture 6" descr="https://lh6.googleusercontent.com/7K9laXIbNJZcgei3XY0KUHqgre2mrFv5Y_Ttn1wrz9zyPNuZ1SWbXNDe9R7knhb19LOer_3h5n9UStCf6uEFURoexYMe3rjLW6J2nRwZNOP2rgcdsJlb7NBFAWGHkp3xEy70Ral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293513"/>
            <a:ext cx="6019800" cy="256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343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42864"/>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20"/>
          <p:cNvSpPr txBox="1">
            <a:spLocks noChangeArrowheads="1"/>
          </p:cNvSpPr>
          <p:nvPr/>
        </p:nvSpPr>
        <p:spPr bwMode="auto">
          <a:xfrm>
            <a:off x="76200" y="62742"/>
            <a:ext cx="6705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600" b="1" dirty="0" smtClean="0">
                <a:solidFill>
                  <a:srgbClr val="3333FF"/>
                </a:solidFill>
                <a:latin typeface="Times New Roman" pitchFamily="18" charset="0"/>
                <a:cs typeface="Times New Roman" pitchFamily="18" charset="0"/>
              </a:rPr>
              <a:t>IV. </a:t>
            </a:r>
            <a:r>
              <a:rPr lang="en-US" altLang="en-US" sz="3600" b="1" dirty="0" err="1" smtClean="0">
                <a:solidFill>
                  <a:srgbClr val="3333FF"/>
                </a:solidFill>
                <a:latin typeface="Times New Roman" pitchFamily="18" charset="0"/>
                <a:cs typeface="Times New Roman" pitchFamily="18" charset="0"/>
              </a:rPr>
              <a:t>Chất</a:t>
            </a:r>
            <a:r>
              <a:rPr lang="en-US" altLang="en-US" sz="3600" b="1" dirty="0" smtClean="0">
                <a:solidFill>
                  <a:srgbClr val="3333FF"/>
                </a:solidFill>
                <a:latin typeface="Times New Roman" pitchFamily="18" charset="0"/>
                <a:cs typeface="Times New Roman" pitchFamily="18" charset="0"/>
              </a:rPr>
              <a:t> ion, </a:t>
            </a:r>
            <a:r>
              <a:rPr lang="en-US" altLang="en-US" sz="3600" b="1" dirty="0" err="1" smtClean="0">
                <a:solidFill>
                  <a:srgbClr val="3333FF"/>
                </a:solidFill>
                <a:latin typeface="Times New Roman" pitchFamily="18" charset="0"/>
                <a:cs typeface="Times New Roman" pitchFamily="18" charset="0"/>
              </a:rPr>
              <a:t>chất</a:t>
            </a:r>
            <a:r>
              <a:rPr lang="en-US" altLang="en-US" sz="3600" b="1" dirty="0" smtClean="0">
                <a:solidFill>
                  <a:srgbClr val="3333FF"/>
                </a:solidFill>
                <a:latin typeface="Times New Roman" pitchFamily="18" charset="0"/>
                <a:cs typeface="Times New Roman" pitchFamily="18" charset="0"/>
              </a:rPr>
              <a:t> </a:t>
            </a:r>
            <a:r>
              <a:rPr lang="en-US" altLang="en-US" sz="3600" b="1" dirty="0" err="1" smtClean="0">
                <a:solidFill>
                  <a:srgbClr val="3333FF"/>
                </a:solidFill>
                <a:latin typeface="Times New Roman" pitchFamily="18" charset="0"/>
                <a:cs typeface="Times New Roman" pitchFamily="18" charset="0"/>
              </a:rPr>
              <a:t>cộng</a:t>
            </a:r>
            <a:r>
              <a:rPr lang="en-US" altLang="en-US" sz="3600" b="1" dirty="0" smtClean="0">
                <a:solidFill>
                  <a:srgbClr val="3333FF"/>
                </a:solidFill>
                <a:latin typeface="Times New Roman" pitchFamily="18" charset="0"/>
                <a:cs typeface="Times New Roman" pitchFamily="18" charset="0"/>
              </a:rPr>
              <a:t> </a:t>
            </a:r>
            <a:r>
              <a:rPr lang="en-US" altLang="en-US" sz="3600" b="1" dirty="0" err="1" smtClean="0">
                <a:solidFill>
                  <a:srgbClr val="3333FF"/>
                </a:solidFill>
                <a:latin typeface="Times New Roman" pitchFamily="18" charset="0"/>
                <a:cs typeface="Times New Roman" pitchFamily="18" charset="0"/>
              </a:rPr>
              <a:t>hóa</a:t>
            </a:r>
            <a:r>
              <a:rPr lang="en-US" altLang="en-US" sz="3600" b="1" dirty="0" smtClean="0">
                <a:solidFill>
                  <a:srgbClr val="3333FF"/>
                </a:solidFill>
                <a:latin typeface="Times New Roman" pitchFamily="18" charset="0"/>
                <a:cs typeface="Times New Roman" pitchFamily="18" charset="0"/>
              </a:rPr>
              <a:t> </a:t>
            </a:r>
            <a:r>
              <a:rPr lang="en-US" altLang="en-US" sz="3600" b="1" dirty="0" err="1" smtClean="0">
                <a:solidFill>
                  <a:srgbClr val="3333FF"/>
                </a:solidFill>
                <a:latin typeface="Times New Roman" pitchFamily="18" charset="0"/>
                <a:cs typeface="Times New Roman" pitchFamily="18" charset="0"/>
              </a:rPr>
              <a:t>trị</a:t>
            </a:r>
            <a:r>
              <a:rPr lang="en-US" altLang="en-US" sz="3600" b="1" dirty="0" smtClean="0">
                <a:solidFill>
                  <a:srgbClr val="3333FF"/>
                </a:solidFill>
                <a:latin typeface="Times New Roman" pitchFamily="18" charset="0"/>
                <a:cs typeface="Times New Roman" pitchFamily="18" charset="0"/>
              </a:rPr>
              <a:t>: </a:t>
            </a:r>
            <a:endParaRPr lang="en-US" altLang="en-US" sz="3600" b="1" dirty="0">
              <a:solidFill>
                <a:srgbClr val="3333FF"/>
              </a:solidFill>
              <a:latin typeface="Times New Roman" pitchFamily="18" charset="0"/>
              <a:cs typeface="Times New Roman" pitchFamily="18" charset="0"/>
            </a:endParaRPr>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05760"/>
            <a:ext cx="7086600" cy="447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5225130"/>
            <a:ext cx="7881730" cy="1475404"/>
          </a:xfrm>
          <a:prstGeom prst="rect">
            <a:avLst/>
          </a:prstGeom>
          <a:solidFill>
            <a:srgbClr val="002060"/>
          </a:solidFill>
          <a:ln>
            <a:solidFill>
              <a:srgbClr val="002060"/>
            </a:solidFill>
          </a:ln>
        </p:spPr>
        <p:txBody>
          <a:bodyPr wrap="square">
            <a:spAutoFit/>
          </a:bodyPr>
          <a:lstStyle/>
          <a:p>
            <a:pPr algn="just">
              <a:lnSpc>
                <a:spcPct val="107000"/>
              </a:lnSpc>
              <a:spcBef>
                <a:spcPts val="600"/>
              </a:spcBef>
              <a:spcAft>
                <a:spcPts val="600"/>
              </a:spcAft>
            </a:pPr>
            <a:r>
              <a:rPr lang="vi-VN" altLang="en-US" sz="2800" dirty="0" smtClean="0">
                <a:solidFill>
                  <a:srgbClr val="FFFF00"/>
                </a:solidFill>
                <a:latin typeface="Times New Roman" pitchFamily="18" charset="0"/>
                <a:cs typeface="Times New Roman" pitchFamily="18" charset="0"/>
              </a:rPr>
              <a:t>Các phân tử như Sodium chloride, Calcium chloride, magnesium oxide ... </a:t>
            </a:r>
            <a:r>
              <a:rPr lang="vi-VN" altLang="en-US" sz="2800" dirty="0">
                <a:solidFill>
                  <a:srgbClr val="FFFF00"/>
                </a:solidFill>
                <a:latin typeface="Times New Roman" pitchFamily="18" charset="0"/>
                <a:cs typeface="Times New Roman" pitchFamily="18" charset="0"/>
              </a:rPr>
              <a:t>đ</a:t>
            </a:r>
            <a:r>
              <a:rPr lang="vi-VN" altLang="en-US" sz="2800" dirty="0" smtClean="0">
                <a:solidFill>
                  <a:srgbClr val="FFFF00"/>
                </a:solidFill>
                <a:latin typeface="Times New Roman" pitchFamily="18" charset="0"/>
                <a:cs typeface="Times New Roman" pitchFamily="18" charset="0"/>
              </a:rPr>
              <a:t>ược hình thành bằng các liên kết ion. Vì vậy chúng được gọi là chất ion</a:t>
            </a:r>
            <a:endParaRPr lang="en-US" altLang="en-US" sz="2800" dirty="0">
              <a:solidFill>
                <a:srgbClr val="FFFF00"/>
              </a:solidFill>
              <a:cs typeface="Calibri" pitchFamily="34" charset="0"/>
            </a:endParaRPr>
          </a:p>
        </p:txBody>
      </p:sp>
    </p:spTree>
    <p:extLst>
      <p:ext uri="{BB962C8B-B14F-4D97-AF65-F5344CB8AC3E}">
        <p14:creationId xmlns:p14="http://schemas.microsoft.com/office/powerpoint/2010/main" val="3464177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04" y="366117"/>
            <a:ext cx="8361759" cy="484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 y="5486400"/>
            <a:ext cx="9129117" cy="954107"/>
          </a:xfrm>
          <a:prstGeom prst="rect">
            <a:avLst/>
          </a:prstGeom>
        </p:spPr>
        <p:txBody>
          <a:bodyPr wrap="square">
            <a:spAutoFit/>
          </a:bodyPr>
          <a:lstStyle/>
          <a:p>
            <a:r>
              <a:rPr lang="vi-VN" sz="2800" dirty="0" smtClean="0">
                <a:solidFill>
                  <a:srgbClr val="0000FF"/>
                </a:solidFill>
                <a:latin typeface="Times New Roman" pitchFamily="18" charset="0"/>
                <a:cs typeface="Times New Roman" pitchFamily="18" charset="0"/>
              </a:rPr>
              <a:t>Các chất khí như hydrogen, amonia, nước được tạo thành nhờ liên kết cộng hóa trị nên chúng được gọi là chất cộng hóa trị</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699869"/>
      </p:ext>
    </p:extLst>
  </p:cSld>
  <p:clrMapOvr>
    <a:masterClrMapping/>
  </p:clrMapOvr>
  <p:transition spd="slow"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42864"/>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20"/>
          <p:cNvSpPr txBox="1">
            <a:spLocks noChangeArrowheads="1"/>
          </p:cNvSpPr>
          <p:nvPr/>
        </p:nvSpPr>
        <p:spPr bwMode="auto">
          <a:xfrm>
            <a:off x="82826" y="254507"/>
            <a:ext cx="62351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u="sng" dirty="0" smtClean="0">
                <a:solidFill>
                  <a:srgbClr val="3333FF"/>
                </a:solidFill>
                <a:latin typeface="Times New Roman" pitchFamily="18" charset="0"/>
                <a:cs typeface="Times New Roman" pitchFamily="18" charset="0"/>
              </a:rPr>
              <a:t>IV. </a:t>
            </a:r>
            <a:r>
              <a:rPr lang="en-US" altLang="en-US" sz="3200" b="1" u="sng" dirty="0" err="1" smtClean="0">
                <a:solidFill>
                  <a:srgbClr val="3333FF"/>
                </a:solidFill>
                <a:latin typeface="Times New Roman" pitchFamily="18" charset="0"/>
                <a:cs typeface="Times New Roman" pitchFamily="18" charset="0"/>
              </a:rPr>
              <a:t>Chất</a:t>
            </a:r>
            <a:r>
              <a:rPr lang="en-US" altLang="en-US" sz="3200" b="1" u="sng" dirty="0" smtClean="0">
                <a:solidFill>
                  <a:srgbClr val="3333FF"/>
                </a:solidFill>
                <a:latin typeface="Times New Roman" pitchFamily="18" charset="0"/>
                <a:cs typeface="Times New Roman" pitchFamily="18" charset="0"/>
              </a:rPr>
              <a:t> ion, </a:t>
            </a:r>
            <a:r>
              <a:rPr lang="en-US" altLang="en-US" sz="3200" b="1" u="sng" dirty="0" err="1" smtClean="0">
                <a:solidFill>
                  <a:srgbClr val="3333FF"/>
                </a:solidFill>
                <a:latin typeface="Times New Roman" pitchFamily="18" charset="0"/>
                <a:cs typeface="Times New Roman" pitchFamily="18" charset="0"/>
              </a:rPr>
              <a:t>chất</a:t>
            </a:r>
            <a:r>
              <a:rPr lang="en-US" altLang="en-US" sz="3200" b="1" u="sng" dirty="0" smtClean="0">
                <a:solidFill>
                  <a:srgbClr val="3333FF"/>
                </a:solidFill>
                <a:latin typeface="Times New Roman" pitchFamily="18" charset="0"/>
                <a:cs typeface="Times New Roman" pitchFamily="18" charset="0"/>
              </a:rPr>
              <a:t> </a:t>
            </a:r>
            <a:r>
              <a:rPr lang="en-US" altLang="en-US" sz="3200" b="1" u="sng" dirty="0" err="1" smtClean="0">
                <a:solidFill>
                  <a:srgbClr val="3333FF"/>
                </a:solidFill>
                <a:latin typeface="Times New Roman" pitchFamily="18" charset="0"/>
                <a:cs typeface="Times New Roman" pitchFamily="18" charset="0"/>
              </a:rPr>
              <a:t>cộng</a:t>
            </a:r>
            <a:r>
              <a:rPr lang="en-US" altLang="en-US" sz="3200" b="1" u="sng" dirty="0" smtClean="0">
                <a:solidFill>
                  <a:srgbClr val="3333FF"/>
                </a:solidFill>
                <a:latin typeface="Times New Roman" pitchFamily="18" charset="0"/>
                <a:cs typeface="Times New Roman" pitchFamily="18" charset="0"/>
              </a:rPr>
              <a:t> </a:t>
            </a:r>
            <a:r>
              <a:rPr lang="en-US" altLang="en-US" sz="3200" b="1" u="sng" dirty="0" err="1" smtClean="0">
                <a:solidFill>
                  <a:srgbClr val="3333FF"/>
                </a:solidFill>
                <a:latin typeface="Times New Roman" pitchFamily="18" charset="0"/>
                <a:cs typeface="Times New Roman" pitchFamily="18" charset="0"/>
              </a:rPr>
              <a:t>hóa</a:t>
            </a:r>
            <a:r>
              <a:rPr lang="en-US" altLang="en-US" sz="3200" b="1" u="sng" dirty="0" smtClean="0">
                <a:solidFill>
                  <a:srgbClr val="3333FF"/>
                </a:solidFill>
                <a:latin typeface="Times New Roman" pitchFamily="18" charset="0"/>
                <a:cs typeface="Times New Roman" pitchFamily="18" charset="0"/>
              </a:rPr>
              <a:t> </a:t>
            </a:r>
            <a:r>
              <a:rPr lang="en-US" altLang="en-US" sz="3200" b="1" u="sng" dirty="0" err="1" smtClean="0">
                <a:solidFill>
                  <a:srgbClr val="3333FF"/>
                </a:solidFill>
                <a:latin typeface="Times New Roman" pitchFamily="18" charset="0"/>
                <a:cs typeface="Times New Roman" pitchFamily="18" charset="0"/>
              </a:rPr>
              <a:t>trị</a:t>
            </a:r>
            <a:r>
              <a:rPr lang="en-US" altLang="en-US" sz="3200" b="1" u="sng" dirty="0" smtClean="0">
                <a:solidFill>
                  <a:srgbClr val="3333FF"/>
                </a:solidFill>
                <a:latin typeface="Times New Roman" pitchFamily="18" charset="0"/>
                <a:cs typeface="Times New Roman" pitchFamily="18" charset="0"/>
              </a:rPr>
              <a:t>: </a:t>
            </a:r>
            <a:endParaRPr lang="en-US" altLang="en-US" sz="3200" b="1" u="sng" dirty="0">
              <a:solidFill>
                <a:srgbClr val="3333FF"/>
              </a:solidFill>
              <a:latin typeface="Times New Roman" pitchFamily="18" charset="0"/>
              <a:cs typeface="Times New Roman" pitchFamily="18" charset="0"/>
            </a:endParaRPr>
          </a:p>
        </p:txBody>
      </p:sp>
      <p:sp>
        <p:nvSpPr>
          <p:cNvPr id="10" name="Text Box 20"/>
          <p:cNvSpPr txBox="1">
            <a:spLocks noChangeArrowheads="1"/>
          </p:cNvSpPr>
          <p:nvPr/>
        </p:nvSpPr>
        <p:spPr bwMode="auto">
          <a:xfrm>
            <a:off x="43070" y="1305037"/>
            <a:ext cx="891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tạo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bởi</a:t>
            </a:r>
            <a:r>
              <a:rPr lang="en-US" altLang="en-US" sz="2800" dirty="0" smtClean="0">
                <a:latin typeface="Times New Roman" pitchFamily="18" charset="0"/>
                <a:cs typeface="Times New Roman" pitchFamily="18" charset="0"/>
              </a:rPr>
              <a:t> ion </a:t>
            </a:r>
            <a:r>
              <a:rPr lang="en-US" altLang="en-US" sz="2800" dirty="0" err="1" smtClean="0">
                <a:latin typeface="Times New Roman" pitchFamily="18" charset="0"/>
                <a:cs typeface="Times New Roman" pitchFamily="18" charset="0"/>
              </a:rPr>
              <a:t>dương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a:t>
            </a:r>
            <a:r>
              <a:rPr lang="en-US" altLang="en-US" sz="2800" dirty="0" smtClean="0">
                <a:latin typeface="Times New Roman" pitchFamily="18" charset="0"/>
                <a:cs typeface="Times New Roman" pitchFamily="18" charset="0"/>
              </a:rPr>
              <a:t> ion </a:t>
            </a:r>
            <a:r>
              <a:rPr lang="en-US" altLang="en-US" sz="2800" dirty="0" err="1" smtClean="0">
                <a:latin typeface="Times New Roman" pitchFamily="18" charset="0"/>
                <a:cs typeface="Times New Roman" pitchFamily="18" charset="0"/>
              </a:rPr>
              <a:t>âm</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gọi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ion</a:t>
            </a:r>
            <a:endParaRPr lang="en-US" altLang="en-US" sz="2800" dirty="0">
              <a:latin typeface="Times New Roman" pitchFamily="18" charset="0"/>
              <a:cs typeface="Times New Roman" pitchFamily="18" charset="0"/>
            </a:endParaRPr>
          </a:p>
        </p:txBody>
      </p:sp>
      <p:sp>
        <p:nvSpPr>
          <p:cNvPr id="11" name="Text Box 20"/>
          <p:cNvSpPr txBox="1">
            <a:spLocks noChangeArrowheads="1"/>
          </p:cNvSpPr>
          <p:nvPr/>
        </p:nvSpPr>
        <p:spPr bwMode="auto">
          <a:xfrm>
            <a:off x="76200" y="2743200"/>
            <a:ext cx="8915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tạo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thành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nhờ</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liên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kết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hóa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gọi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là</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hóa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trị</a:t>
            </a:r>
            <a:endParaRPr lang="en-US" altLang="en-US" sz="2800" dirty="0">
              <a:latin typeface="Times New Roman" pitchFamily="18" charset="0"/>
              <a:cs typeface="Times New Roman" pitchFamily="18" charset="0"/>
            </a:endParaRPr>
          </a:p>
        </p:txBody>
      </p:sp>
      <p:sp>
        <p:nvSpPr>
          <p:cNvPr id="12" name="Text Box 20"/>
          <p:cNvSpPr txBox="1">
            <a:spLocks noChangeArrowheads="1"/>
          </p:cNvSpPr>
          <p:nvPr/>
        </p:nvSpPr>
        <p:spPr bwMode="auto">
          <a:xfrm>
            <a:off x="102704" y="4642561"/>
            <a:ext cx="8915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+Ở </a:t>
            </a:r>
            <a:r>
              <a:rPr lang="en-US" altLang="en-US" sz="2800" dirty="0" err="1" smtClean="0">
                <a:latin typeface="Times New Roman" pitchFamily="18" charset="0"/>
                <a:cs typeface="Times New Roman" pitchFamily="18" charset="0"/>
              </a:rPr>
              <a:t>điều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kiện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thường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ion </a:t>
            </a:r>
            <a:r>
              <a:rPr lang="en-US" altLang="en-US" sz="2800" dirty="0" err="1" smtClean="0">
                <a:latin typeface="Times New Roman" pitchFamily="18" charset="0"/>
                <a:cs typeface="Times New Roman" pitchFamily="18" charset="0"/>
              </a:rPr>
              <a:t>thường</a:t>
            </a:r>
            <a:r>
              <a:rPr lang="en-US" altLang="en-US" sz="2800" dirty="0" smtClean="0">
                <a:latin typeface="Times New Roman" pitchFamily="18" charset="0"/>
                <a:cs typeface="Times New Roman" pitchFamily="18" charset="0"/>
              </a:rPr>
              <a:t> ở </a:t>
            </a:r>
            <a:r>
              <a:rPr lang="en-US" altLang="en-US" sz="2800" dirty="0" err="1" smtClean="0">
                <a:latin typeface="Times New Roman" pitchFamily="18" charset="0"/>
                <a:cs typeface="Times New Roman" pitchFamily="18" charset="0"/>
              </a:rPr>
              <a:t>thể</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rắn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hóa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có</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thể</a:t>
            </a:r>
            <a:r>
              <a:rPr lang="en-US" altLang="en-US" sz="2800" dirty="0" smtClean="0">
                <a:latin typeface="Times New Roman" pitchFamily="18" charset="0"/>
                <a:cs typeface="Times New Roman" pitchFamily="18" charset="0"/>
              </a:rPr>
              <a:t> ở </a:t>
            </a:r>
            <a:r>
              <a:rPr lang="en-US" altLang="en-US" sz="2800" dirty="0" err="1" smtClean="0">
                <a:latin typeface="Times New Roman" pitchFamily="18" charset="0"/>
                <a:cs typeface="Times New Roman" pitchFamily="18" charset="0"/>
              </a:rPr>
              <a:t>thể</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rắn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lỏng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khí</a:t>
            </a:r>
            <a:r>
              <a:rPr lang="en-US" altLang="en-US" sz="2800" dirty="0" smtClean="0">
                <a:latin typeface="Times New Roman" pitchFamily="18" charset="0"/>
                <a:cs typeface="Times New Roman" pitchFamily="18" charset="0"/>
              </a:rPr>
              <a:t> </a:t>
            </a:r>
            <a:endParaRPr lang="en-US" altLang="en-US" sz="2800" dirty="0">
              <a:latin typeface="Times New Roman" pitchFamily="18" charset="0"/>
              <a:cs typeface="Times New Roman" pitchFamily="18" charset="0"/>
            </a:endParaRPr>
          </a:p>
        </p:txBody>
      </p:sp>
      <p:sp>
        <p:nvSpPr>
          <p:cNvPr id="14" name="Text Box 20"/>
          <p:cNvSpPr txBox="1">
            <a:spLocks noChangeArrowheads="1"/>
          </p:cNvSpPr>
          <p:nvPr/>
        </p:nvSpPr>
        <p:spPr bwMode="auto">
          <a:xfrm>
            <a:off x="102704" y="2010690"/>
            <a:ext cx="891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smtClean="0">
                <a:solidFill>
                  <a:srgbClr val="0000FF"/>
                </a:solidFill>
                <a:latin typeface="Times New Roman" pitchFamily="18" charset="0"/>
                <a:cs typeface="Times New Roman" pitchFamily="18" charset="0"/>
              </a:rPr>
              <a:t>Ví</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dụ</a:t>
            </a:r>
            <a:r>
              <a:rPr lang="en-US" altLang="en-US" sz="2800" dirty="0" smtClean="0">
                <a:solidFill>
                  <a:srgbClr val="0000FF"/>
                </a:solidFill>
                <a:latin typeface="Times New Roman" pitchFamily="18" charset="0"/>
                <a:cs typeface="Times New Roman" pitchFamily="18" charset="0"/>
              </a:rPr>
              <a:t>: sodium chlorine; calcium chlorine; </a:t>
            </a:r>
            <a:r>
              <a:rPr lang="vi-VN" altLang="en-US" sz="2800" dirty="0" smtClean="0">
                <a:solidFill>
                  <a:srgbClr val="0000FF"/>
                </a:solidFill>
                <a:latin typeface="Times New Roman" pitchFamily="18" charset="0"/>
                <a:cs typeface="Times New Roman" pitchFamily="18" charset="0"/>
              </a:rPr>
              <a:t>....</a:t>
            </a:r>
            <a:endParaRPr lang="en-US" altLang="en-US" sz="2800" dirty="0">
              <a:solidFill>
                <a:srgbClr val="0000FF"/>
              </a:solidFill>
              <a:latin typeface="Times New Roman" pitchFamily="18" charset="0"/>
              <a:cs typeface="Times New Roman" pitchFamily="18" charset="0"/>
            </a:endParaRPr>
          </a:p>
        </p:txBody>
      </p:sp>
      <p:sp>
        <p:nvSpPr>
          <p:cNvPr id="16" name="Text Box 20"/>
          <p:cNvSpPr txBox="1">
            <a:spLocks noChangeArrowheads="1"/>
          </p:cNvSpPr>
          <p:nvPr/>
        </p:nvSpPr>
        <p:spPr bwMode="auto">
          <a:xfrm>
            <a:off x="139147" y="3810000"/>
            <a:ext cx="891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smtClean="0">
                <a:solidFill>
                  <a:srgbClr val="0000FF"/>
                </a:solidFill>
                <a:latin typeface="Times New Roman" pitchFamily="18" charset="0"/>
                <a:cs typeface="Times New Roman" pitchFamily="18" charset="0"/>
              </a:rPr>
              <a:t>Ví</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dụ</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đường</a:t>
            </a:r>
            <a:r>
              <a:rPr lang="en-US" altLang="en-US" sz="2800" dirty="0" smtClean="0">
                <a:solidFill>
                  <a:srgbClr val="0000FF"/>
                </a:solidFill>
                <a:latin typeface="Times New Roman" pitchFamily="18" charset="0"/>
                <a:cs typeface="Times New Roman" pitchFamily="18" charset="0"/>
              </a:rPr>
              <a:t>; ethanol; carbon dioxide</a:t>
            </a:r>
            <a:endParaRPr lang="en-US" alt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5230492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951915" y="2488620"/>
            <a:ext cx="446049" cy="480111"/>
          </a:xfrm>
          <a:prstGeom prst="rect">
            <a:avLst/>
          </a:prstGeom>
        </p:spPr>
      </p:pic>
      <p:pic>
        <p:nvPicPr>
          <p:cNvPr id="8" name="Picture 8"/>
          <p:cNvPicPr>
            <a:picLocks noChangeAspect="1"/>
          </p:cNvPicPr>
          <p:nvPr/>
        </p:nvPicPr>
        <p:blipFill>
          <a:blip r:embed="rId10"/>
          <a:srcRect/>
          <a:stretch>
            <a:fillRect/>
          </a:stretch>
        </p:blipFill>
        <p:spPr>
          <a:xfrm>
            <a:off x="152400" y="3733800"/>
            <a:ext cx="8745588" cy="3124200"/>
          </a:xfrm>
          <a:prstGeom prst="rect">
            <a:avLst/>
          </a:prstGeom>
        </p:spPr>
      </p:pic>
      <p:pic>
        <p:nvPicPr>
          <p:cNvPr id="10" name="Picture 10"/>
          <p:cNvPicPr>
            <a:picLocks noChangeAspect="1"/>
          </p:cNvPicPr>
          <p:nvPr/>
        </p:nvPicPr>
        <p:blipFill>
          <a:blip r:embed="rId11"/>
          <a:srcRect/>
          <a:stretch>
            <a:fillRect/>
          </a:stretch>
        </p:blipFill>
        <p:spPr>
          <a:xfrm>
            <a:off x="-63430" y="44202"/>
            <a:ext cx="5029200" cy="3886200"/>
          </a:xfrm>
          <a:prstGeom prst="rect">
            <a:avLst/>
          </a:prstGeom>
        </p:spPr>
      </p:pic>
      <p:sp>
        <p:nvSpPr>
          <p:cNvPr id="13" name="Rectangle 12"/>
          <p:cNvSpPr/>
          <p:nvPr/>
        </p:nvSpPr>
        <p:spPr>
          <a:xfrm>
            <a:off x="4599709" y="13184"/>
            <a:ext cx="4572000" cy="3600986"/>
          </a:xfrm>
          <a:prstGeom prst="rect">
            <a:avLst/>
          </a:prstGeom>
        </p:spPr>
        <p:txBody>
          <a:bodyPr>
            <a:spAutoFit/>
          </a:bodyPr>
          <a:lstStyle/>
          <a:p>
            <a:pPr>
              <a:spcBef>
                <a:spcPct val="0"/>
              </a:spcBef>
            </a:pPr>
            <a:r>
              <a:rPr lang="en-US" sz="2800" spc="-28" dirty="0" err="1" smtClean="0">
                <a:solidFill>
                  <a:srgbClr val="000000"/>
                </a:solidFill>
                <a:latin typeface="Times New Roman" pitchFamily="18" charset="0"/>
                <a:cs typeface="Times New Roman" pitchFamily="18" charset="0"/>
              </a:rPr>
              <a:t>Quan</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sát</a:t>
            </a:r>
            <a:r>
              <a:rPr lang="en-US" sz="2800" spc="-28" dirty="0" smtClean="0">
                <a:solidFill>
                  <a:srgbClr val="000000"/>
                </a:solidFill>
                <a:latin typeface="Times New Roman" pitchFamily="18" charset="0"/>
                <a:cs typeface="Times New Roman" pitchFamily="18" charset="0"/>
              </a:rPr>
              <a:t> e </a:t>
            </a:r>
            <a:r>
              <a:rPr lang="en-US" sz="2800" spc="-28" dirty="0" err="1" smtClean="0">
                <a:solidFill>
                  <a:srgbClr val="000000"/>
                </a:solidFill>
                <a:latin typeface="Times New Roman" pitchFamily="18" charset="0"/>
                <a:cs typeface="Times New Roman" pitchFamily="18" charset="0"/>
              </a:rPr>
              <a:t>lớp</a:t>
            </a:r>
            <a:r>
              <a:rPr lang="en-US" sz="2800" spc="-28" dirty="0" smtClean="0">
                <a:solidFill>
                  <a:srgbClr val="000000"/>
                </a:solidFill>
                <a:latin typeface="Times New Roman" pitchFamily="18" charset="0"/>
                <a:cs typeface="Times New Roman" pitchFamily="18" charset="0"/>
              </a:rPr>
              <a:t> </a:t>
            </a:r>
            <a:r>
              <a:rPr lang="en-US" sz="3200" spc="-28" dirty="0" err="1" smtClean="0">
                <a:solidFill>
                  <a:srgbClr val="000000"/>
                </a:solidFill>
                <a:latin typeface="Times New Roman" pitchFamily="18" charset="0"/>
                <a:cs typeface="Times New Roman" pitchFamily="18" charset="0"/>
              </a:rPr>
              <a:t>ngoài</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cùng</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dự</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đoán</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nguyên</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nhân</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vì</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sao</a:t>
            </a:r>
            <a:r>
              <a:rPr lang="en-US" sz="2800" spc="-28" dirty="0" smtClean="0">
                <a:solidFill>
                  <a:srgbClr val="000000"/>
                </a:solidFill>
                <a:latin typeface="Times New Roman" pitchFamily="18" charset="0"/>
                <a:cs typeface="Times New Roman" pitchFamily="18" charset="0"/>
              </a:rPr>
              <a:t>:</a:t>
            </a:r>
          </a:p>
          <a:p>
            <a:pPr>
              <a:spcBef>
                <a:spcPct val="0"/>
              </a:spcBef>
            </a:pPr>
            <a:r>
              <a:rPr lang="en-US" sz="2800" spc="-28" dirty="0" smtClean="0">
                <a:solidFill>
                  <a:srgbClr val="000000"/>
                </a:solidFill>
                <a:latin typeface="Times New Roman" pitchFamily="18" charset="0"/>
                <a:cs typeface="Times New Roman" pitchFamily="18" charset="0"/>
              </a:rPr>
              <a:t>+ Neon, Argon </a:t>
            </a:r>
            <a:r>
              <a:rPr lang="en-US" sz="2800" spc="-28" dirty="0" err="1" smtClean="0">
                <a:solidFill>
                  <a:srgbClr val="000000"/>
                </a:solidFill>
                <a:latin typeface="Times New Roman" pitchFamily="18" charset="0"/>
                <a:cs typeface="Times New Roman" pitchFamily="18" charset="0"/>
              </a:rPr>
              <a:t>không</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liên</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kết</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với</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các</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chất</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khác</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được</a:t>
            </a:r>
            <a:r>
              <a:rPr lang="en-US" sz="2800" spc="-28" dirty="0" smtClean="0">
                <a:solidFill>
                  <a:srgbClr val="000000"/>
                </a:solidFill>
                <a:latin typeface="Times New Roman" pitchFamily="18" charset="0"/>
                <a:cs typeface="Times New Roman" pitchFamily="18" charset="0"/>
              </a:rPr>
              <a:t>?</a:t>
            </a:r>
          </a:p>
          <a:p>
            <a:pPr>
              <a:spcBef>
                <a:spcPct val="0"/>
              </a:spcBef>
            </a:pPr>
            <a:r>
              <a:rPr lang="en-US" sz="2800" spc="-28" dirty="0" smtClean="0">
                <a:solidFill>
                  <a:srgbClr val="000000"/>
                </a:solidFill>
                <a:latin typeface="Times New Roman" pitchFamily="18" charset="0"/>
                <a:cs typeface="Times New Roman" pitchFamily="18" charset="0"/>
              </a:rPr>
              <a:t>+ oxygen </a:t>
            </a:r>
            <a:r>
              <a:rPr lang="en-US" sz="2800" spc="-28" dirty="0" err="1" smtClean="0">
                <a:solidFill>
                  <a:srgbClr val="000000"/>
                </a:solidFill>
                <a:latin typeface="Times New Roman" pitchFamily="18" charset="0"/>
                <a:cs typeface="Times New Roman" pitchFamily="18" charset="0"/>
              </a:rPr>
              <a:t>tự</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liên</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kết</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với</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nhau</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để</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tạo</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ra</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phân</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tử</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khí</a:t>
            </a:r>
            <a:r>
              <a:rPr lang="en-US" sz="2800" spc="-28" dirty="0" smtClean="0">
                <a:solidFill>
                  <a:srgbClr val="000000"/>
                </a:solidFill>
                <a:latin typeface="Times New Roman" pitchFamily="18" charset="0"/>
                <a:cs typeface="Times New Roman" pitchFamily="18" charset="0"/>
              </a:rPr>
              <a:t>?</a:t>
            </a:r>
          </a:p>
          <a:p>
            <a:pPr>
              <a:spcBef>
                <a:spcPct val="0"/>
              </a:spcBef>
            </a:pP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Trong</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khi</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đó</a:t>
            </a:r>
            <a:r>
              <a:rPr lang="en-US" sz="2800" spc="-28" dirty="0" smtClean="0">
                <a:solidFill>
                  <a:srgbClr val="000000"/>
                </a:solidFill>
                <a:latin typeface="Times New Roman" pitchFamily="18" charset="0"/>
                <a:cs typeface="Times New Roman" pitchFamily="18" charset="0"/>
              </a:rPr>
              <a:t> sodium </a:t>
            </a:r>
            <a:r>
              <a:rPr lang="en-US" sz="2800" spc="-28" dirty="0" err="1" smtClean="0">
                <a:solidFill>
                  <a:srgbClr val="000000"/>
                </a:solidFill>
                <a:latin typeface="Times New Roman" pitchFamily="18" charset="0"/>
                <a:cs typeface="Times New Roman" pitchFamily="18" charset="0"/>
              </a:rPr>
              <a:t>liên</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kết</a:t>
            </a:r>
            <a:r>
              <a:rPr lang="en-US" sz="2800" spc="-28" dirty="0" smtClean="0">
                <a:solidFill>
                  <a:srgbClr val="000000"/>
                </a:solidFill>
                <a:latin typeface="Times New Roman" pitchFamily="18" charset="0"/>
                <a:cs typeface="Times New Roman" pitchFamily="18" charset="0"/>
              </a:rPr>
              <a:t> </a:t>
            </a:r>
            <a:r>
              <a:rPr lang="en-US" sz="2800" spc="-28" dirty="0" err="1" smtClean="0">
                <a:solidFill>
                  <a:srgbClr val="000000"/>
                </a:solidFill>
                <a:latin typeface="Times New Roman" pitchFamily="18" charset="0"/>
                <a:cs typeface="Times New Roman" pitchFamily="18" charset="0"/>
              </a:rPr>
              <a:t>với</a:t>
            </a:r>
            <a:r>
              <a:rPr lang="en-US" sz="2800" spc="-28" dirty="0" smtClean="0">
                <a:solidFill>
                  <a:srgbClr val="000000"/>
                </a:solidFill>
                <a:latin typeface="Times New Roman" pitchFamily="18" charset="0"/>
                <a:cs typeface="Times New Roman" pitchFamily="18" charset="0"/>
              </a:rPr>
              <a:t> chlorine</a:t>
            </a:r>
            <a:endParaRPr lang="en-US" sz="2800" spc="-28"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05861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0"/>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0"/>
          <p:cNvSpPr txBox="1">
            <a:spLocks noChangeArrowheads="1"/>
          </p:cNvSpPr>
          <p:nvPr/>
        </p:nvSpPr>
        <p:spPr bwMode="auto">
          <a:xfrm>
            <a:off x="114300" y="242421"/>
            <a:ext cx="82677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dirty="0" smtClean="0">
                <a:solidFill>
                  <a:srgbClr val="3333FF"/>
                </a:solidFill>
                <a:latin typeface="Times New Roman" pitchFamily="18" charset="0"/>
                <a:cs typeface="Times New Roman" pitchFamily="18" charset="0"/>
              </a:rPr>
              <a:t>V. </a:t>
            </a:r>
            <a:r>
              <a:rPr lang="en-US" altLang="en-US" sz="3200" b="1" dirty="0" err="1" smtClean="0">
                <a:solidFill>
                  <a:srgbClr val="3333FF"/>
                </a:solidFill>
                <a:latin typeface="Times New Roman" pitchFamily="18" charset="0"/>
                <a:cs typeface="Times New Roman" pitchFamily="18" charset="0"/>
              </a:rPr>
              <a:t>Một</a:t>
            </a:r>
            <a:r>
              <a:rPr lang="en-US" altLang="en-US" sz="3200" b="1" dirty="0" smtClean="0">
                <a:solidFill>
                  <a:srgbClr val="3333FF"/>
                </a:solidFill>
                <a:latin typeface="Times New Roman" pitchFamily="18" charset="0"/>
                <a:cs typeface="Times New Roman" pitchFamily="18" charset="0"/>
              </a:rPr>
              <a:t> </a:t>
            </a:r>
            <a:r>
              <a:rPr lang="en-US" altLang="en-US" sz="3200" b="1" dirty="0" err="1" smtClean="0">
                <a:solidFill>
                  <a:srgbClr val="3333FF"/>
                </a:solidFill>
                <a:latin typeface="Times New Roman" pitchFamily="18" charset="0"/>
                <a:cs typeface="Times New Roman" pitchFamily="18" charset="0"/>
              </a:rPr>
              <a:t>số</a:t>
            </a:r>
            <a:r>
              <a:rPr lang="en-US" altLang="en-US" sz="3200" b="1" dirty="0" smtClean="0">
                <a:solidFill>
                  <a:srgbClr val="3333FF"/>
                </a:solidFill>
                <a:latin typeface="Times New Roman" pitchFamily="18" charset="0"/>
                <a:cs typeface="Times New Roman" pitchFamily="18" charset="0"/>
              </a:rPr>
              <a:t> </a:t>
            </a:r>
            <a:r>
              <a:rPr lang="en-US" altLang="en-US" sz="3200" b="1" dirty="0" err="1" smtClean="0">
                <a:solidFill>
                  <a:srgbClr val="3333FF"/>
                </a:solidFill>
                <a:latin typeface="Times New Roman" pitchFamily="18" charset="0"/>
                <a:cs typeface="Times New Roman" pitchFamily="18" charset="0"/>
              </a:rPr>
              <a:t>tính</a:t>
            </a:r>
            <a:r>
              <a:rPr lang="en-US" altLang="en-US" sz="3200" b="1" dirty="0" smtClean="0">
                <a:solidFill>
                  <a:srgbClr val="3333FF"/>
                </a:solidFill>
                <a:latin typeface="Times New Roman" pitchFamily="18" charset="0"/>
                <a:cs typeface="Times New Roman" pitchFamily="18" charset="0"/>
              </a:rPr>
              <a:t> </a:t>
            </a:r>
            <a:r>
              <a:rPr lang="en-US" altLang="en-US" sz="3200" b="1" dirty="0" err="1" smtClean="0">
                <a:solidFill>
                  <a:srgbClr val="3333FF"/>
                </a:solidFill>
                <a:latin typeface="Times New Roman" pitchFamily="18" charset="0"/>
                <a:cs typeface="Times New Roman" pitchFamily="18" charset="0"/>
              </a:rPr>
              <a:t>chất</a:t>
            </a:r>
            <a:r>
              <a:rPr lang="en-US" altLang="en-US" sz="3200" b="1" dirty="0" smtClean="0">
                <a:solidFill>
                  <a:srgbClr val="3333FF"/>
                </a:solidFill>
                <a:latin typeface="Times New Roman" pitchFamily="18" charset="0"/>
                <a:cs typeface="Times New Roman" pitchFamily="18" charset="0"/>
              </a:rPr>
              <a:t> </a:t>
            </a:r>
            <a:r>
              <a:rPr lang="en-US" altLang="en-US" sz="3200" b="1" dirty="0" err="1" smtClean="0">
                <a:solidFill>
                  <a:srgbClr val="3333FF"/>
                </a:solidFill>
                <a:latin typeface="Times New Roman" pitchFamily="18" charset="0"/>
                <a:cs typeface="Times New Roman" pitchFamily="18" charset="0"/>
              </a:rPr>
              <a:t>của</a:t>
            </a:r>
            <a:r>
              <a:rPr lang="en-US" altLang="en-US" sz="3200" b="1" dirty="0" smtClean="0">
                <a:solidFill>
                  <a:srgbClr val="3333FF"/>
                </a:solidFill>
                <a:latin typeface="Times New Roman" pitchFamily="18" charset="0"/>
                <a:cs typeface="Times New Roman" pitchFamily="18" charset="0"/>
              </a:rPr>
              <a:t> </a:t>
            </a:r>
            <a:r>
              <a:rPr lang="en-US" altLang="en-US" sz="3200" b="1" dirty="0" err="1" smtClean="0">
                <a:solidFill>
                  <a:srgbClr val="3333FF"/>
                </a:solidFill>
                <a:latin typeface="Times New Roman" pitchFamily="18" charset="0"/>
                <a:cs typeface="Times New Roman" pitchFamily="18" charset="0"/>
              </a:rPr>
              <a:t>chất</a:t>
            </a:r>
            <a:r>
              <a:rPr lang="en-US" altLang="en-US" sz="3200" b="1" dirty="0" smtClean="0">
                <a:solidFill>
                  <a:srgbClr val="3333FF"/>
                </a:solidFill>
                <a:latin typeface="Times New Roman" pitchFamily="18" charset="0"/>
                <a:cs typeface="Times New Roman" pitchFamily="18" charset="0"/>
              </a:rPr>
              <a:t> ion </a:t>
            </a:r>
            <a:r>
              <a:rPr lang="en-US" altLang="en-US" sz="3200" b="1" dirty="0" err="1" smtClean="0">
                <a:solidFill>
                  <a:srgbClr val="3333FF"/>
                </a:solidFill>
                <a:latin typeface="Times New Roman" pitchFamily="18" charset="0"/>
                <a:cs typeface="Times New Roman" pitchFamily="18" charset="0"/>
              </a:rPr>
              <a:t>và</a:t>
            </a:r>
            <a:r>
              <a:rPr lang="en-US" altLang="en-US" sz="3200" b="1" dirty="0" smtClean="0">
                <a:solidFill>
                  <a:srgbClr val="3333FF"/>
                </a:solidFill>
                <a:latin typeface="Times New Roman" pitchFamily="18" charset="0"/>
                <a:cs typeface="Times New Roman" pitchFamily="18" charset="0"/>
              </a:rPr>
              <a:t> </a:t>
            </a:r>
            <a:r>
              <a:rPr lang="en-US" altLang="en-US" sz="3200" b="1" dirty="0" err="1" smtClean="0">
                <a:solidFill>
                  <a:srgbClr val="3333FF"/>
                </a:solidFill>
                <a:latin typeface="Times New Roman" pitchFamily="18" charset="0"/>
                <a:cs typeface="Times New Roman" pitchFamily="18" charset="0"/>
              </a:rPr>
              <a:t>chất</a:t>
            </a:r>
            <a:r>
              <a:rPr lang="en-US" altLang="en-US" sz="3200" b="1" dirty="0" smtClean="0">
                <a:solidFill>
                  <a:srgbClr val="3333FF"/>
                </a:solidFill>
                <a:latin typeface="Times New Roman" pitchFamily="18" charset="0"/>
                <a:cs typeface="Times New Roman" pitchFamily="18" charset="0"/>
              </a:rPr>
              <a:t> </a:t>
            </a:r>
            <a:r>
              <a:rPr lang="en-US" altLang="en-US" sz="3200" b="1" dirty="0" err="1" smtClean="0">
                <a:solidFill>
                  <a:srgbClr val="3333FF"/>
                </a:solidFill>
                <a:latin typeface="Times New Roman" pitchFamily="18" charset="0"/>
                <a:cs typeface="Times New Roman" pitchFamily="18" charset="0"/>
              </a:rPr>
              <a:t>cộng</a:t>
            </a:r>
            <a:r>
              <a:rPr lang="en-US" altLang="en-US" sz="3200" b="1" dirty="0" smtClean="0">
                <a:solidFill>
                  <a:srgbClr val="3333FF"/>
                </a:solidFill>
                <a:latin typeface="Times New Roman" pitchFamily="18" charset="0"/>
                <a:cs typeface="Times New Roman" pitchFamily="18" charset="0"/>
              </a:rPr>
              <a:t> </a:t>
            </a:r>
            <a:r>
              <a:rPr lang="en-US" altLang="en-US" sz="3200" b="1" dirty="0" err="1" smtClean="0">
                <a:solidFill>
                  <a:srgbClr val="3333FF"/>
                </a:solidFill>
                <a:latin typeface="Times New Roman" pitchFamily="18" charset="0"/>
                <a:cs typeface="Times New Roman" pitchFamily="18" charset="0"/>
              </a:rPr>
              <a:t>hóa</a:t>
            </a:r>
            <a:r>
              <a:rPr lang="en-US" altLang="en-US" sz="3200" b="1" dirty="0" smtClean="0">
                <a:solidFill>
                  <a:srgbClr val="3333FF"/>
                </a:solidFill>
                <a:latin typeface="Times New Roman" pitchFamily="18" charset="0"/>
                <a:cs typeface="Times New Roman" pitchFamily="18" charset="0"/>
              </a:rPr>
              <a:t> </a:t>
            </a:r>
            <a:r>
              <a:rPr lang="en-US" altLang="en-US" sz="3200" b="1" dirty="0" err="1" smtClean="0">
                <a:solidFill>
                  <a:srgbClr val="3333FF"/>
                </a:solidFill>
                <a:latin typeface="Times New Roman" pitchFamily="18" charset="0"/>
                <a:cs typeface="Times New Roman" pitchFamily="18" charset="0"/>
              </a:rPr>
              <a:t>trị</a:t>
            </a:r>
            <a:endParaRPr lang="en-US" altLang="en-US" sz="3200" b="1" dirty="0">
              <a:solidFill>
                <a:srgbClr val="3333FF"/>
              </a:solidFill>
              <a:latin typeface="Times New Roman" pitchFamily="18" charset="0"/>
              <a:cs typeface="Times New Roman" pitchFamily="18" charset="0"/>
            </a:endParaRPr>
          </a:p>
        </p:txBody>
      </p:sp>
    </p:spTree>
    <p:extLst>
      <p:ext uri="{BB962C8B-B14F-4D97-AF65-F5344CB8AC3E}">
        <p14:creationId xmlns:p14="http://schemas.microsoft.com/office/powerpoint/2010/main" val="1989427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91500" y="-13821"/>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0"/>
          <p:cNvSpPr txBox="1">
            <a:spLocks noChangeArrowheads="1"/>
          </p:cNvSpPr>
          <p:nvPr/>
        </p:nvSpPr>
        <p:spPr bwMode="auto">
          <a:xfrm>
            <a:off x="99391" y="228600"/>
            <a:ext cx="8267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smtClean="0">
                <a:solidFill>
                  <a:srgbClr val="3333FF"/>
                </a:solidFill>
                <a:latin typeface="Times New Roman" pitchFamily="18" charset="0"/>
                <a:cs typeface="Times New Roman" pitchFamily="18" charset="0"/>
              </a:rPr>
              <a:t>V. </a:t>
            </a:r>
            <a:r>
              <a:rPr lang="en-US" altLang="en-US" sz="2800" b="1" u="sng" dirty="0" err="1" smtClean="0">
                <a:solidFill>
                  <a:srgbClr val="3333FF"/>
                </a:solidFill>
                <a:latin typeface="Times New Roman" pitchFamily="18" charset="0"/>
                <a:cs typeface="Times New Roman" pitchFamily="18" charset="0"/>
              </a:rPr>
              <a:t>Một</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số</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tính</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chất</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của</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chất</a:t>
            </a:r>
            <a:r>
              <a:rPr lang="en-US" altLang="en-US" sz="2800" b="1" u="sng" dirty="0" smtClean="0">
                <a:solidFill>
                  <a:srgbClr val="3333FF"/>
                </a:solidFill>
                <a:latin typeface="Times New Roman" pitchFamily="18" charset="0"/>
                <a:cs typeface="Times New Roman" pitchFamily="18" charset="0"/>
              </a:rPr>
              <a:t> ion </a:t>
            </a:r>
            <a:r>
              <a:rPr lang="en-US" altLang="en-US" sz="2800" b="1" u="sng" dirty="0" err="1" smtClean="0">
                <a:solidFill>
                  <a:srgbClr val="3333FF"/>
                </a:solidFill>
                <a:latin typeface="Times New Roman" pitchFamily="18" charset="0"/>
                <a:cs typeface="Times New Roman" pitchFamily="18" charset="0"/>
              </a:rPr>
              <a:t>và</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chất</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cộng</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hóa</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trị</a:t>
            </a:r>
            <a:endParaRPr lang="en-US" altLang="en-US" sz="2800" b="1" u="sng" dirty="0">
              <a:solidFill>
                <a:srgbClr val="3333FF"/>
              </a:solidFill>
              <a:latin typeface="Times New Roman" pitchFamily="18" charset="0"/>
              <a:cs typeface="Times New Roman" pitchFamily="18" charset="0"/>
            </a:endParaRPr>
          </a:p>
        </p:txBody>
      </p:sp>
      <p:sp>
        <p:nvSpPr>
          <p:cNvPr id="10" name="Text Box 20"/>
          <p:cNvSpPr txBox="1">
            <a:spLocks noChangeArrowheads="1"/>
          </p:cNvSpPr>
          <p:nvPr/>
        </p:nvSpPr>
        <p:spPr bwMode="auto">
          <a:xfrm>
            <a:off x="207215" y="1061095"/>
            <a:ext cx="8267700"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50000"/>
              </a:lnSpc>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ion </a:t>
            </a:r>
            <a:r>
              <a:rPr lang="en-US" altLang="en-US" sz="2800" dirty="0" err="1" smtClean="0">
                <a:latin typeface="Times New Roman" pitchFamily="18" charset="0"/>
                <a:cs typeface="Times New Roman" pitchFamily="18" charset="0"/>
              </a:rPr>
              <a:t>khó</a:t>
            </a:r>
            <a:r>
              <a:rPr lang="en-US" altLang="en-US" sz="2800" dirty="0" smtClean="0">
                <a:latin typeface="Times New Roman" pitchFamily="18" charset="0"/>
                <a:cs typeface="Times New Roman" pitchFamily="18" charset="0"/>
              </a:rPr>
              <a:t> bay </a:t>
            </a:r>
            <a:r>
              <a:rPr lang="en-US" altLang="en-US" sz="2800" dirty="0" err="1" smtClean="0">
                <a:latin typeface="Times New Roman" pitchFamily="18" charset="0"/>
                <a:cs typeface="Times New Roman" pitchFamily="18" charset="0"/>
              </a:rPr>
              <a:t>hơi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khó</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nóng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chảy</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khi</a:t>
            </a:r>
            <a:r>
              <a:rPr lang="en-US" altLang="en-US" sz="2800" dirty="0" smtClean="0">
                <a:latin typeface="Times New Roman" pitchFamily="18" charset="0"/>
                <a:cs typeface="Times New Roman" pitchFamily="18" charset="0"/>
              </a:rPr>
              <a:t> tan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nước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tạo</a:t>
            </a:r>
            <a:r>
              <a:rPr lang="en-US" altLang="en-US" sz="2800" dirty="0" smtClean="0">
                <a:latin typeface="Times New Roman" pitchFamily="18" charset="0"/>
                <a:cs typeface="Times New Roman" pitchFamily="18" charset="0"/>
              </a:rPr>
              <a:t> dung </a:t>
            </a:r>
            <a:r>
              <a:rPr lang="en-US" altLang="en-US" sz="2800" dirty="0" err="1" smtClean="0">
                <a:latin typeface="Times New Roman" pitchFamily="18" charset="0"/>
                <a:cs typeface="Times New Roman" pitchFamily="18" charset="0"/>
              </a:rPr>
              <a:t>dịch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dẫn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điện</a:t>
            </a:r>
            <a:endParaRPr lang="en-US" altLang="en-US" sz="2800" dirty="0">
              <a:latin typeface="Times New Roman" pitchFamily="18" charset="0"/>
              <a:cs typeface="Times New Roman" pitchFamily="18" charset="0"/>
            </a:endParaRPr>
          </a:p>
        </p:txBody>
      </p:sp>
      <p:sp>
        <p:nvSpPr>
          <p:cNvPr id="11" name="Text Box 20"/>
          <p:cNvSpPr txBox="1">
            <a:spLocks noChangeArrowheads="1"/>
          </p:cNvSpPr>
          <p:nvPr/>
        </p:nvSpPr>
        <p:spPr bwMode="auto">
          <a:xfrm>
            <a:off x="381000" y="2400495"/>
            <a:ext cx="2202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solidFill>
                  <a:srgbClr val="0000FF"/>
                </a:solidFill>
                <a:latin typeface="Times New Roman" pitchFamily="18" charset="0"/>
                <a:cs typeface="Times New Roman" pitchFamily="18" charset="0"/>
              </a:rPr>
              <a:t>V</a:t>
            </a:r>
            <a:r>
              <a:rPr lang="vi-VN" altLang="en-US" sz="2800" dirty="0">
                <a:solidFill>
                  <a:srgbClr val="0000FF"/>
                </a:solidFill>
                <a:latin typeface="Times New Roman" pitchFamily="18" charset="0"/>
                <a:cs typeface="Times New Roman" pitchFamily="18" charset="0"/>
              </a:rPr>
              <a:t>í</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dụ</a:t>
            </a:r>
            <a:r>
              <a:rPr lang="en-US" altLang="en-US" sz="2800" dirty="0">
                <a:solidFill>
                  <a:srgbClr val="0000FF"/>
                </a:solidFill>
                <a:latin typeface="Times New Roman" pitchFamily="18" charset="0"/>
                <a:cs typeface="Times New Roman" pitchFamily="18" charset="0"/>
              </a:rPr>
              <a:t> </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muối</a:t>
            </a:r>
            <a:endParaRPr lang="en-US" altLang="en-US" sz="2800" dirty="0">
              <a:solidFill>
                <a:srgbClr val="0000FF"/>
              </a:solidFill>
              <a:latin typeface="Times New Roman" pitchFamily="18" charset="0"/>
              <a:cs typeface="Times New Roman" pitchFamily="18" charset="0"/>
            </a:endParaRPr>
          </a:p>
        </p:txBody>
      </p:sp>
      <p:sp>
        <p:nvSpPr>
          <p:cNvPr id="12" name="Text Box 20"/>
          <p:cNvSpPr txBox="1">
            <a:spLocks noChangeArrowheads="1"/>
          </p:cNvSpPr>
          <p:nvPr/>
        </p:nvSpPr>
        <p:spPr bwMode="auto">
          <a:xfrm>
            <a:off x="205708" y="3188637"/>
            <a:ext cx="8610600"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lnSpc>
                <a:spcPct val="150000"/>
              </a:lnSpc>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hóa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thường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dễ</a:t>
            </a:r>
            <a:r>
              <a:rPr lang="en-US" altLang="en-US" sz="2800" dirty="0" smtClean="0">
                <a:latin typeface="Times New Roman" pitchFamily="18" charset="0"/>
                <a:cs typeface="Times New Roman" pitchFamily="18" charset="0"/>
              </a:rPr>
              <a:t> bay </a:t>
            </a:r>
            <a:r>
              <a:rPr lang="en-US" altLang="en-US" sz="2800" dirty="0" err="1" smtClean="0">
                <a:latin typeface="Times New Roman" pitchFamily="18" charset="0"/>
                <a:cs typeface="Times New Roman" pitchFamily="18" charset="0"/>
              </a:rPr>
              <a:t>hơi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kém</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bền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với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nhiệt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một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số</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tan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nước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tạo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thành</a:t>
            </a:r>
            <a:r>
              <a:rPr lang="en-US" altLang="en-US" sz="2800" dirty="0" smtClean="0">
                <a:latin typeface="Times New Roman" pitchFamily="18" charset="0"/>
                <a:cs typeface="Times New Roman" pitchFamily="18" charset="0"/>
              </a:rPr>
              <a:t> dung </a:t>
            </a:r>
            <a:r>
              <a:rPr lang="en-US" altLang="en-US" sz="2800" dirty="0" err="1" smtClean="0">
                <a:latin typeface="Times New Roman" pitchFamily="18" charset="0"/>
                <a:cs typeface="Times New Roman" pitchFamily="18" charset="0"/>
              </a:rPr>
              <a:t>dịch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Tùy</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thuộc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hóa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khi</a:t>
            </a:r>
            <a:r>
              <a:rPr lang="en-US" altLang="en-US" sz="2800" dirty="0" smtClean="0">
                <a:latin typeface="Times New Roman" pitchFamily="18" charset="0"/>
                <a:cs typeface="Times New Roman" pitchFamily="18" charset="0"/>
              </a:rPr>
              <a:t> tan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nước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mà</a:t>
            </a:r>
            <a:r>
              <a:rPr lang="en-US" altLang="en-US" sz="2800" dirty="0" smtClean="0">
                <a:latin typeface="Times New Roman" pitchFamily="18" charset="0"/>
                <a:cs typeface="Times New Roman" pitchFamily="18" charset="0"/>
              </a:rPr>
              <a:t> dung </a:t>
            </a:r>
            <a:r>
              <a:rPr lang="en-US" altLang="en-US" sz="2800" dirty="0" err="1" smtClean="0">
                <a:latin typeface="Times New Roman" pitchFamily="18" charset="0"/>
                <a:cs typeface="Times New Roman" pitchFamily="18" charset="0"/>
              </a:rPr>
              <a:t>dịch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có</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thể</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dẫn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điện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hoặc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không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dẫn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điện</a:t>
            </a:r>
            <a:endParaRPr lang="en-US" altLang="en-US" sz="2800" dirty="0">
              <a:latin typeface="Times New Roman" pitchFamily="18" charset="0"/>
              <a:cs typeface="Times New Roman" pitchFamily="18" charset="0"/>
            </a:endParaRPr>
          </a:p>
        </p:txBody>
      </p:sp>
      <p:sp>
        <p:nvSpPr>
          <p:cNvPr id="14" name="Text Box 20"/>
          <p:cNvSpPr txBox="1">
            <a:spLocks noChangeArrowheads="1"/>
          </p:cNvSpPr>
          <p:nvPr/>
        </p:nvSpPr>
        <p:spPr bwMode="auto">
          <a:xfrm>
            <a:off x="266849" y="5896463"/>
            <a:ext cx="2202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smtClean="0">
                <a:solidFill>
                  <a:srgbClr val="0000FF"/>
                </a:solidFill>
                <a:latin typeface="Times New Roman" pitchFamily="18" charset="0"/>
                <a:cs typeface="Times New Roman" pitchFamily="18" charset="0"/>
              </a:rPr>
              <a:t>Ví</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dụ</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đường</a:t>
            </a:r>
            <a:endParaRPr lang="en-US" alt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668845242"/>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90678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17802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38034"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65" y="3657600"/>
            <a:ext cx="893206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8130" y="42023"/>
            <a:ext cx="8641773" cy="1384995"/>
          </a:xfrm>
          <a:prstGeom prst="rect">
            <a:avLst/>
          </a:prstGeom>
        </p:spPr>
        <p:txBody>
          <a:bodyPr wrap="square">
            <a:spAutoFit/>
          </a:bodyPr>
          <a:lstStyle/>
          <a:p>
            <a:r>
              <a:rPr lang="en-US" sz="2800" dirty="0" smtClean="0">
                <a:solidFill>
                  <a:srgbClr val="FF0000"/>
                </a:solidFill>
                <a:latin typeface="Times New Roman" pitchFamily="18" charset="0"/>
                <a:cs typeface="Times New Roman" pitchFamily="18" charset="0"/>
              </a:rPr>
              <a:t>14.</a:t>
            </a:r>
            <a:r>
              <a:rPr lang="vi-VN" sz="2800" dirty="0" smtClean="0">
                <a:solidFill>
                  <a:srgbClr val="FF0000"/>
                </a:solidFill>
                <a:latin typeface="Times New Roman" pitchFamily="18" charset="0"/>
                <a:cs typeface="Times New Roman" pitchFamily="18" charset="0"/>
              </a:rPr>
              <a:t>Quan </a:t>
            </a:r>
            <a:r>
              <a:rPr lang="vi-VN" sz="2800" dirty="0">
                <a:solidFill>
                  <a:srgbClr val="FF0000"/>
                </a:solidFill>
                <a:latin typeface="Times New Roman" pitchFamily="18" charset="0"/>
                <a:cs typeface="Times New Roman" pitchFamily="18" charset="0"/>
              </a:rPr>
              <a:t>sát thí nghiệm 2 (Hình 6.13), cho biết muối hay đường bền nhiệt hơn. Ở ống nghiệm nào có sự tạo thành chất mới</a:t>
            </a:r>
            <a:r>
              <a:rPr lang="vi-VN"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863815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ử Tính Dẫn Điện Của Muối Và Đường - KHTN 7 - Chân Trời Sáng Tạ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248400"/>
          </a:xfrm>
          <a:prstGeom prst="rect">
            <a:avLst/>
          </a:prstGeom>
        </p:spPr>
      </p:pic>
    </p:spTree>
    <p:extLst>
      <p:ext uri="{BB962C8B-B14F-4D97-AF65-F5344CB8AC3E}">
        <p14:creationId xmlns:p14="http://schemas.microsoft.com/office/powerpoint/2010/main" val="2596576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 Sánh Khả Năng Bền Nhiệt Của Muối Và Đường - KHTN 7 - Chân Trời Sáng Tạ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13" y="0"/>
            <a:ext cx="9210925" cy="6324600"/>
          </a:xfrm>
        </p:spPr>
      </p:pic>
    </p:spTree>
    <p:extLst>
      <p:ext uri="{BB962C8B-B14F-4D97-AF65-F5344CB8AC3E}">
        <p14:creationId xmlns:p14="http://schemas.microsoft.com/office/powerpoint/2010/main" val="1168153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248890"/>
            <a:ext cx="8991600" cy="1815882"/>
          </a:xfrm>
          <a:prstGeom prst="rect">
            <a:avLst/>
          </a:prstGeom>
        </p:spPr>
        <p:txBody>
          <a:bodyPr wrap="square">
            <a:spAutoFit/>
          </a:bodyPr>
          <a:lstStyle/>
          <a:p>
            <a:r>
              <a:rPr lang="vi-VN" sz="2800" dirty="0" smtClean="0">
                <a:latin typeface="+mj-lt"/>
              </a:rPr>
              <a:t>- Muối </a:t>
            </a:r>
            <a:r>
              <a:rPr lang="vi-VN" sz="2800" dirty="0">
                <a:solidFill>
                  <a:srgbClr val="C00000"/>
                </a:solidFill>
                <a:latin typeface="+mj-lt"/>
              </a:rPr>
              <a:t>không có sự thay đổi </a:t>
            </a:r>
            <a:r>
              <a:rPr lang="vi-VN" sz="2800" dirty="0">
                <a:latin typeface="+mj-lt"/>
              </a:rPr>
              <a:t>sau khi đun nóng</a:t>
            </a:r>
          </a:p>
          <a:p>
            <a:r>
              <a:rPr lang="vi-VN" sz="2800" dirty="0">
                <a:latin typeface="+mj-lt"/>
              </a:rPr>
              <a:t>- Đường (màu trắng) </a:t>
            </a:r>
            <a:r>
              <a:rPr lang="vi-VN" sz="2800" dirty="0">
                <a:solidFill>
                  <a:srgbClr val="C00000"/>
                </a:solidFill>
                <a:latin typeface="+mj-lt"/>
              </a:rPr>
              <a:t>chuyển thành chất khác </a:t>
            </a:r>
            <a:r>
              <a:rPr lang="vi-VN" sz="2800" dirty="0">
                <a:latin typeface="+mj-lt"/>
              </a:rPr>
              <a:t>có màu đen</a:t>
            </a:r>
          </a:p>
          <a:p>
            <a:r>
              <a:rPr lang="vi-VN" sz="2800" dirty="0">
                <a:latin typeface="+mj-lt"/>
              </a:rPr>
              <a:t>=&gt; Ống nghiệm 2 (đường) có sự tạo thành chất mới</a:t>
            </a:r>
          </a:p>
          <a:p>
            <a:r>
              <a:rPr lang="vi-VN" sz="2800" dirty="0">
                <a:latin typeface="+mj-lt"/>
              </a:rPr>
              <a:t>=&gt; Muối bền nhiệt </a:t>
            </a:r>
            <a:r>
              <a:rPr lang="vi-VN" sz="2800" dirty="0" smtClean="0">
                <a:latin typeface="+mj-lt"/>
              </a:rPr>
              <a:t>hơn</a:t>
            </a:r>
            <a:endParaRPr lang="vi-VN" sz="2800" dirty="0">
              <a:latin typeface="+mj-lt"/>
            </a:endParaRPr>
          </a:p>
        </p:txBody>
      </p:sp>
      <p:sp>
        <p:nvSpPr>
          <p:cNvPr id="8" name="Text Box 20"/>
          <p:cNvSpPr txBox="1">
            <a:spLocks noChangeArrowheads="1"/>
          </p:cNvSpPr>
          <p:nvPr/>
        </p:nvSpPr>
        <p:spPr bwMode="auto">
          <a:xfrm>
            <a:off x="308113" y="3316629"/>
            <a:ext cx="82677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 …………..   </a:t>
            </a:r>
            <a:r>
              <a:rPr lang="en-US" altLang="en-US" sz="2800" dirty="0" err="1" smtClean="0">
                <a:latin typeface="Times New Roman" pitchFamily="18" charset="0"/>
                <a:cs typeface="Times New Roman" pitchFamily="18" charset="0"/>
              </a:rPr>
              <a:t>khó</a:t>
            </a:r>
            <a:r>
              <a:rPr lang="en-US" altLang="en-US" sz="2800" dirty="0" smtClean="0">
                <a:latin typeface="Times New Roman" pitchFamily="18" charset="0"/>
                <a:cs typeface="Times New Roman" pitchFamily="18" charset="0"/>
              </a:rPr>
              <a:t> bay </a:t>
            </a:r>
            <a:r>
              <a:rPr lang="en-US" altLang="en-US" sz="2800" dirty="0" err="1" smtClean="0">
                <a:latin typeface="Times New Roman" pitchFamily="18" charset="0"/>
                <a:cs typeface="Times New Roman" pitchFamily="18" charset="0"/>
              </a:rPr>
              <a:t>hơi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khó</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nóng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chảy</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khi</a:t>
            </a:r>
            <a:r>
              <a:rPr lang="en-US" altLang="en-US" sz="2800" dirty="0" smtClean="0">
                <a:latin typeface="Times New Roman" pitchFamily="18" charset="0"/>
                <a:cs typeface="Times New Roman" pitchFamily="18" charset="0"/>
              </a:rPr>
              <a:t> tan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nước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tạo</a:t>
            </a:r>
            <a:r>
              <a:rPr lang="en-US" altLang="en-US" sz="2800" dirty="0" smtClean="0">
                <a:latin typeface="Times New Roman" pitchFamily="18" charset="0"/>
                <a:cs typeface="Times New Roman" pitchFamily="18" charset="0"/>
              </a:rPr>
              <a:t> dung </a:t>
            </a:r>
            <a:r>
              <a:rPr lang="en-US" altLang="en-US" sz="2800" dirty="0" err="1" smtClean="0">
                <a:latin typeface="Times New Roman" pitchFamily="18" charset="0"/>
                <a:cs typeface="Times New Roman" pitchFamily="18" charset="0"/>
              </a:rPr>
              <a:t>dịch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dẫn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điện</a:t>
            </a:r>
            <a:endParaRPr lang="en-US" altLang="en-US" sz="2800" dirty="0">
              <a:latin typeface="Times New Roman" pitchFamily="18" charset="0"/>
              <a:cs typeface="Times New Roman" pitchFamily="18" charset="0"/>
            </a:endParaRPr>
          </a:p>
        </p:txBody>
      </p:sp>
      <p:sp>
        <p:nvSpPr>
          <p:cNvPr id="9" name="Text Box 20"/>
          <p:cNvSpPr txBox="1">
            <a:spLocks noChangeArrowheads="1"/>
          </p:cNvSpPr>
          <p:nvPr/>
        </p:nvSpPr>
        <p:spPr bwMode="auto">
          <a:xfrm>
            <a:off x="304800" y="4489383"/>
            <a:ext cx="8610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thường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dễ</a:t>
            </a:r>
            <a:r>
              <a:rPr lang="en-US" altLang="en-US" sz="2800" dirty="0" smtClean="0">
                <a:latin typeface="Times New Roman" pitchFamily="18" charset="0"/>
                <a:cs typeface="Times New Roman" pitchFamily="18" charset="0"/>
              </a:rPr>
              <a:t> bay </a:t>
            </a:r>
            <a:r>
              <a:rPr lang="en-US" altLang="en-US" sz="2800" dirty="0" err="1" smtClean="0">
                <a:latin typeface="Times New Roman" pitchFamily="18" charset="0"/>
                <a:cs typeface="Times New Roman" pitchFamily="18" charset="0"/>
              </a:rPr>
              <a:t>hơi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kém</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bền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với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nhiệt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một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số</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tan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nước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tạo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thành</a:t>
            </a:r>
            <a:r>
              <a:rPr lang="en-US" altLang="en-US" sz="2800" dirty="0" smtClean="0">
                <a:latin typeface="Times New Roman" pitchFamily="18" charset="0"/>
                <a:cs typeface="Times New Roman" pitchFamily="18" charset="0"/>
              </a:rPr>
              <a:t> dung </a:t>
            </a:r>
            <a:r>
              <a:rPr lang="en-US" altLang="en-US" sz="2800" dirty="0" err="1" smtClean="0">
                <a:latin typeface="Times New Roman" pitchFamily="18" charset="0"/>
                <a:cs typeface="Times New Roman" pitchFamily="18" charset="0"/>
              </a:rPr>
              <a:t>dịch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Tùy</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thuộc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hóa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khi</a:t>
            </a:r>
            <a:r>
              <a:rPr lang="en-US" altLang="en-US" sz="2800" dirty="0" smtClean="0">
                <a:latin typeface="Times New Roman" pitchFamily="18" charset="0"/>
                <a:cs typeface="Times New Roman" pitchFamily="18" charset="0"/>
              </a:rPr>
              <a:t> tan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nước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mà</a:t>
            </a:r>
            <a:r>
              <a:rPr lang="en-US" altLang="en-US" sz="2800" dirty="0" smtClean="0">
                <a:latin typeface="Times New Roman" pitchFamily="18" charset="0"/>
                <a:cs typeface="Times New Roman" pitchFamily="18" charset="0"/>
              </a:rPr>
              <a:t> dung </a:t>
            </a:r>
            <a:r>
              <a:rPr lang="en-US" altLang="en-US" sz="2800" dirty="0" err="1" smtClean="0">
                <a:latin typeface="Times New Roman" pitchFamily="18" charset="0"/>
                <a:cs typeface="Times New Roman" pitchFamily="18" charset="0"/>
              </a:rPr>
              <a:t>dịch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có</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thể</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dẫn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điện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hoặc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không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dẫn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điện</a:t>
            </a:r>
            <a:endParaRPr lang="en-US" altLang="en-US" sz="2800" dirty="0">
              <a:latin typeface="Times New Roman" pitchFamily="18" charset="0"/>
              <a:cs typeface="Times New Roman" pitchFamily="18" charset="0"/>
            </a:endParaRPr>
          </a:p>
        </p:txBody>
      </p:sp>
      <p:sp>
        <p:nvSpPr>
          <p:cNvPr id="10" name="Text Box 20"/>
          <p:cNvSpPr txBox="1">
            <a:spLocks noChangeArrowheads="1"/>
          </p:cNvSpPr>
          <p:nvPr/>
        </p:nvSpPr>
        <p:spPr bwMode="auto">
          <a:xfrm>
            <a:off x="755374" y="2445667"/>
            <a:ext cx="548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smtClean="0">
                <a:solidFill>
                  <a:srgbClr val="0000FF"/>
                </a:solidFill>
                <a:latin typeface="Times New Roman" pitchFamily="18" charset="0"/>
                <a:cs typeface="Times New Roman" pitchFamily="18" charset="0"/>
              </a:rPr>
              <a:t>Điền</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vào</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chổ</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trống</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kết</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luận</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sau</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đây</a:t>
            </a:r>
            <a:r>
              <a:rPr lang="en-US" altLang="en-US" sz="2800" dirty="0" smtClean="0">
                <a:solidFill>
                  <a:srgbClr val="0000FF"/>
                </a:solidFill>
                <a:latin typeface="Times New Roman" pitchFamily="18" charset="0"/>
                <a:cs typeface="Times New Roman" pitchFamily="18" charset="0"/>
              </a:rPr>
              <a:t>: </a:t>
            </a:r>
            <a:endParaRPr lang="en-US" altLang="en-US" sz="2800" dirty="0">
              <a:solidFill>
                <a:srgbClr val="0000FF"/>
              </a:solidFill>
              <a:latin typeface="Times New Roman" pitchFamily="18" charset="0"/>
              <a:cs typeface="Times New Roman" pitchFamily="18" charset="0"/>
            </a:endParaRPr>
          </a:p>
        </p:txBody>
      </p:sp>
      <p:sp>
        <p:nvSpPr>
          <p:cNvPr id="12" name="Text Box 20"/>
          <p:cNvSpPr txBox="1">
            <a:spLocks noChangeArrowheads="1"/>
          </p:cNvSpPr>
          <p:nvPr/>
        </p:nvSpPr>
        <p:spPr bwMode="auto">
          <a:xfrm>
            <a:off x="838200" y="3200786"/>
            <a:ext cx="16175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smtClean="0">
                <a:solidFill>
                  <a:srgbClr val="FF0000"/>
                </a:solidFill>
                <a:latin typeface="Times New Roman" pitchFamily="18" charset="0"/>
                <a:cs typeface="Times New Roman" pitchFamily="18" charset="0"/>
              </a:rPr>
              <a:t>Chất</a:t>
            </a:r>
            <a:r>
              <a:rPr lang="en-US" altLang="en-US" sz="2800" dirty="0" smtClean="0">
                <a:solidFill>
                  <a:srgbClr val="FF0000"/>
                </a:solidFill>
                <a:latin typeface="Times New Roman" pitchFamily="18" charset="0"/>
                <a:cs typeface="Times New Roman" pitchFamily="18" charset="0"/>
              </a:rPr>
              <a:t> ion</a:t>
            </a:r>
            <a:endParaRPr lang="en-US" altLang="en-US" sz="2800" dirty="0">
              <a:solidFill>
                <a:srgbClr val="FF0000"/>
              </a:solidFill>
              <a:latin typeface="Times New Roman" pitchFamily="18" charset="0"/>
              <a:cs typeface="Times New Roman" pitchFamily="18" charset="0"/>
            </a:endParaRPr>
          </a:p>
        </p:txBody>
      </p:sp>
      <p:sp>
        <p:nvSpPr>
          <p:cNvPr id="13" name="Text Box 20"/>
          <p:cNvSpPr txBox="1">
            <a:spLocks noChangeArrowheads="1"/>
          </p:cNvSpPr>
          <p:nvPr/>
        </p:nvSpPr>
        <p:spPr bwMode="auto">
          <a:xfrm>
            <a:off x="609600" y="4318706"/>
            <a:ext cx="266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smtClean="0">
                <a:solidFill>
                  <a:srgbClr val="FF0000"/>
                </a:solidFill>
                <a:latin typeface="Times New Roman" pitchFamily="18" charset="0"/>
                <a:cs typeface="Times New Roman" pitchFamily="18" charset="0"/>
              </a:rPr>
              <a:t>Chất</a:t>
            </a:r>
            <a:r>
              <a:rPr lang="en-US" altLang="en-US" sz="2800" dirty="0" smtClean="0">
                <a:solidFill>
                  <a:srgbClr val="FF0000"/>
                </a:solidFill>
                <a:latin typeface="Times New Roman" pitchFamily="18" charset="0"/>
                <a:cs typeface="Times New Roman" pitchFamily="18" charset="0"/>
              </a:rPr>
              <a:t> </a:t>
            </a:r>
            <a:r>
              <a:rPr lang="en-US" altLang="en-US" sz="2800" dirty="0" err="1" smtClean="0">
                <a:solidFill>
                  <a:srgbClr val="FF0000"/>
                </a:solidFill>
                <a:latin typeface="Times New Roman" pitchFamily="18" charset="0"/>
                <a:cs typeface="Times New Roman" pitchFamily="18" charset="0"/>
              </a:rPr>
              <a:t>cộng</a:t>
            </a:r>
            <a:r>
              <a:rPr lang="en-US" altLang="en-US" sz="2800" dirty="0" smtClean="0">
                <a:solidFill>
                  <a:srgbClr val="FF0000"/>
                </a:solidFill>
                <a:latin typeface="Times New Roman" pitchFamily="18" charset="0"/>
                <a:cs typeface="Times New Roman" pitchFamily="18" charset="0"/>
              </a:rPr>
              <a:t> </a:t>
            </a:r>
            <a:r>
              <a:rPr lang="en-US" altLang="en-US" sz="2800" dirty="0" err="1" smtClean="0">
                <a:solidFill>
                  <a:srgbClr val="FF0000"/>
                </a:solidFill>
                <a:latin typeface="Times New Roman" pitchFamily="18" charset="0"/>
                <a:cs typeface="Times New Roman" pitchFamily="18" charset="0"/>
              </a:rPr>
              <a:t>hóa</a:t>
            </a:r>
            <a:r>
              <a:rPr lang="en-US" altLang="en-US" sz="2800" dirty="0" smtClean="0">
                <a:solidFill>
                  <a:srgbClr val="FF0000"/>
                </a:solidFill>
                <a:latin typeface="Times New Roman" pitchFamily="18" charset="0"/>
                <a:cs typeface="Times New Roman" pitchFamily="18" charset="0"/>
              </a:rPr>
              <a:t> </a:t>
            </a:r>
            <a:r>
              <a:rPr lang="en-US" altLang="en-US" sz="2800" dirty="0" err="1" smtClean="0">
                <a:solidFill>
                  <a:srgbClr val="FF0000"/>
                </a:solidFill>
                <a:latin typeface="Times New Roman" pitchFamily="18" charset="0"/>
                <a:cs typeface="Times New Roman" pitchFamily="18" charset="0"/>
              </a:rPr>
              <a:t>trị</a:t>
            </a:r>
            <a:r>
              <a:rPr lang="en-US" altLang="en-US" sz="2800" dirty="0" smtClean="0">
                <a:solidFill>
                  <a:srgbClr val="FF0000"/>
                </a:solidFill>
                <a:latin typeface="Times New Roman" pitchFamily="18" charset="0"/>
                <a:cs typeface="Times New Roman" pitchFamily="18" charset="0"/>
              </a:rPr>
              <a:t> </a:t>
            </a:r>
            <a:endParaRPr lang="en-US" alt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78933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4" name="Text Box 20"/>
          <p:cNvSpPr txBox="1">
            <a:spLocks noChangeArrowheads="1"/>
          </p:cNvSpPr>
          <p:nvPr/>
        </p:nvSpPr>
        <p:spPr bwMode="auto">
          <a:xfrm>
            <a:off x="381000" y="13855"/>
            <a:ext cx="762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2800" b="1" dirty="0" smtClean="0">
                <a:solidFill>
                  <a:srgbClr val="FF0000"/>
                </a:solidFill>
                <a:latin typeface="Times New Roman" pitchFamily="18" charset="0"/>
                <a:cs typeface="Times New Roman" pitchFamily="18" charset="0"/>
              </a:rPr>
              <a:t>BÀI 6- GIỚI THIỆU VỀ LIÊN KẾT HÓA HỌC</a:t>
            </a:r>
            <a:endParaRPr lang="en-US" altLang="en-US" sz="2800" b="1" dirty="0">
              <a:solidFill>
                <a:srgbClr val="FF0000"/>
              </a:solidFill>
              <a:latin typeface="Times New Roman" pitchFamily="18" charset="0"/>
              <a:cs typeface="Times New Roman" pitchFamily="18" charset="0"/>
            </a:endParaRPr>
          </a:p>
        </p:txBody>
      </p:sp>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42864"/>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145475" y="304800"/>
            <a:ext cx="426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smtClean="0">
                <a:solidFill>
                  <a:srgbClr val="3333FF"/>
                </a:solidFill>
                <a:latin typeface="Times New Roman" pitchFamily="18" charset="0"/>
                <a:cs typeface="Times New Roman" pitchFamily="18" charset="0"/>
              </a:rPr>
              <a:t>I </a:t>
            </a:r>
            <a:r>
              <a:rPr lang="en-US" altLang="en-US" sz="2800" b="1" u="sng" dirty="0" err="1" smtClean="0">
                <a:solidFill>
                  <a:srgbClr val="3333FF"/>
                </a:solidFill>
                <a:latin typeface="Times New Roman" pitchFamily="18" charset="0"/>
                <a:cs typeface="Times New Roman" pitchFamily="18" charset="0"/>
              </a:rPr>
              <a:t>Vỏ</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nguyên</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tử</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khí</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hiếm</a:t>
            </a:r>
            <a:r>
              <a:rPr lang="en-US" altLang="en-US" sz="2800" b="1" u="sng" dirty="0" smtClean="0">
                <a:solidFill>
                  <a:srgbClr val="3333FF"/>
                </a:solidFill>
                <a:latin typeface="Times New Roman" pitchFamily="18" charset="0"/>
                <a:cs typeface="Times New Roman" pitchFamily="18" charset="0"/>
              </a:rPr>
              <a:t> </a:t>
            </a:r>
            <a:endParaRPr lang="en-US" altLang="en-US" sz="2800" b="1" u="sng" dirty="0">
              <a:solidFill>
                <a:srgbClr val="3333FF"/>
              </a:solidFill>
              <a:latin typeface="Times New Roman" pitchFamily="18" charset="0"/>
              <a:cs typeface="Times New Roman" pitchFamily="18" charset="0"/>
            </a:endParaRPr>
          </a:p>
        </p:txBody>
      </p:sp>
      <p:sp>
        <p:nvSpPr>
          <p:cNvPr id="9" name="Text Box 20"/>
          <p:cNvSpPr txBox="1">
            <a:spLocks noChangeArrowheads="1"/>
          </p:cNvSpPr>
          <p:nvPr/>
        </p:nvSpPr>
        <p:spPr bwMode="auto">
          <a:xfrm>
            <a:off x="76200" y="685800"/>
            <a:ext cx="2590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smtClean="0">
                <a:solidFill>
                  <a:srgbClr val="3333FF"/>
                </a:solidFill>
                <a:latin typeface="Times New Roman" pitchFamily="18" charset="0"/>
                <a:cs typeface="Times New Roman" pitchFamily="18" charset="0"/>
              </a:rPr>
              <a:t>II. </a:t>
            </a:r>
            <a:r>
              <a:rPr lang="en-US" altLang="en-US" sz="2800" b="1" u="sng" dirty="0" err="1" smtClean="0">
                <a:solidFill>
                  <a:srgbClr val="3333FF"/>
                </a:solidFill>
                <a:latin typeface="Times New Roman" pitchFamily="18" charset="0"/>
                <a:cs typeface="Times New Roman" pitchFamily="18" charset="0"/>
              </a:rPr>
              <a:t>Liên</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kết</a:t>
            </a:r>
            <a:r>
              <a:rPr lang="en-US" altLang="en-US" sz="2800" b="1" u="sng" dirty="0" smtClean="0">
                <a:solidFill>
                  <a:srgbClr val="3333FF"/>
                </a:solidFill>
                <a:latin typeface="Times New Roman" pitchFamily="18" charset="0"/>
                <a:cs typeface="Times New Roman" pitchFamily="18" charset="0"/>
              </a:rPr>
              <a:t> ion</a:t>
            </a:r>
            <a:endParaRPr lang="en-US" altLang="en-US" sz="2800" b="1" u="sng" dirty="0">
              <a:solidFill>
                <a:srgbClr val="3333FF"/>
              </a:solidFill>
              <a:latin typeface="Times New Roman" pitchFamily="18" charset="0"/>
              <a:cs typeface="Times New Roman" pitchFamily="18" charset="0"/>
            </a:endParaRPr>
          </a:p>
        </p:txBody>
      </p:sp>
      <p:sp>
        <p:nvSpPr>
          <p:cNvPr id="13" name="Text Box 20"/>
          <p:cNvSpPr txBox="1">
            <a:spLocks noChangeArrowheads="1"/>
          </p:cNvSpPr>
          <p:nvPr/>
        </p:nvSpPr>
        <p:spPr bwMode="auto">
          <a:xfrm>
            <a:off x="76200" y="1066800"/>
            <a:ext cx="4114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smtClean="0">
                <a:solidFill>
                  <a:srgbClr val="3333FF"/>
                </a:solidFill>
                <a:latin typeface="Times New Roman" pitchFamily="18" charset="0"/>
                <a:cs typeface="Times New Roman" pitchFamily="18" charset="0"/>
              </a:rPr>
              <a:t>III. </a:t>
            </a:r>
            <a:r>
              <a:rPr lang="en-US" altLang="en-US" sz="2800" b="1" u="sng" dirty="0" err="1" smtClean="0">
                <a:solidFill>
                  <a:srgbClr val="3333FF"/>
                </a:solidFill>
                <a:latin typeface="Times New Roman" pitchFamily="18" charset="0"/>
                <a:cs typeface="Times New Roman" pitchFamily="18" charset="0"/>
              </a:rPr>
              <a:t>Liên</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kết</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cộng</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hóa</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trị</a:t>
            </a:r>
            <a:r>
              <a:rPr lang="en-US" altLang="en-US" sz="2800" b="1" u="sng" dirty="0" smtClean="0">
                <a:solidFill>
                  <a:srgbClr val="3333FF"/>
                </a:solidFill>
                <a:latin typeface="Times New Roman" pitchFamily="18" charset="0"/>
                <a:cs typeface="Times New Roman" pitchFamily="18" charset="0"/>
              </a:rPr>
              <a:t> </a:t>
            </a:r>
            <a:endParaRPr lang="en-US" altLang="en-US" sz="2800" b="1" u="sng" dirty="0">
              <a:solidFill>
                <a:srgbClr val="3333FF"/>
              </a:solidFill>
              <a:latin typeface="Times New Roman" pitchFamily="18" charset="0"/>
              <a:cs typeface="Times New Roman" pitchFamily="18" charset="0"/>
            </a:endParaRPr>
          </a:p>
        </p:txBody>
      </p:sp>
      <p:sp>
        <p:nvSpPr>
          <p:cNvPr id="18" name="Text Box 20"/>
          <p:cNvSpPr txBox="1">
            <a:spLocks noChangeArrowheads="1"/>
          </p:cNvSpPr>
          <p:nvPr/>
        </p:nvSpPr>
        <p:spPr bwMode="auto">
          <a:xfrm>
            <a:off x="76200" y="1524000"/>
            <a:ext cx="510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smtClean="0">
                <a:solidFill>
                  <a:srgbClr val="3333FF"/>
                </a:solidFill>
                <a:latin typeface="Times New Roman" pitchFamily="18" charset="0"/>
                <a:cs typeface="Times New Roman" pitchFamily="18" charset="0"/>
              </a:rPr>
              <a:t>IV. </a:t>
            </a:r>
            <a:r>
              <a:rPr lang="en-US" altLang="en-US" sz="2800" b="1" u="sng" dirty="0" err="1" smtClean="0">
                <a:solidFill>
                  <a:srgbClr val="3333FF"/>
                </a:solidFill>
                <a:latin typeface="Times New Roman" pitchFamily="18" charset="0"/>
                <a:cs typeface="Times New Roman" pitchFamily="18" charset="0"/>
              </a:rPr>
              <a:t>Chất</a:t>
            </a:r>
            <a:r>
              <a:rPr lang="en-US" altLang="en-US" sz="2800" b="1" u="sng" dirty="0" smtClean="0">
                <a:solidFill>
                  <a:srgbClr val="3333FF"/>
                </a:solidFill>
                <a:latin typeface="Times New Roman" pitchFamily="18" charset="0"/>
                <a:cs typeface="Times New Roman" pitchFamily="18" charset="0"/>
              </a:rPr>
              <a:t> ion, </a:t>
            </a:r>
            <a:r>
              <a:rPr lang="en-US" altLang="en-US" sz="2800" b="1" u="sng" dirty="0" err="1" smtClean="0">
                <a:solidFill>
                  <a:srgbClr val="3333FF"/>
                </a:solidFill>
                <a:latin typeface="Times New Roman" pitchFamily="18" charset="0"/>
                <a:cs typeface="Times New Roman" pitchFamily="18" charset="0"/>
              </a:rPr>
              <a:t>chất</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cộng</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hóa</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trị</a:t>
            </a:r>
            <a:r>
              <a:rPr lang="en-US" altLang="en-US" sz="2800" b="1" u="sng" dirty="0" smtClean="0">
                <a:solidFill>
                  <a:srgbClr val="3333FF"/>
                </a:solidFill>
                <a:latin typeface="Times New Roman" pitchFamily="18" charset="0"/>
                <a:cs typeface="Times New Roman" pitchFamily="18" charset="0"/>
              </a:rPr>
              <a:t>: </a:t>
            </a:r>
            <a:endParaRPr lang="en-US" altLang="en-US" sz="2800" b="1" u="sng" dirty="0">
              <a:solidFill>
                <a:srgbClr val="3333FF"/>
              </a:solidFill>
              <a:latin typeface="Times New Roman" pitchFamily="18" charset="0"/>
              <a:cs typeface="Times New Roman" pitchFamily="18" charset="0"/>
            </a:endParaRPr>
          </a:p>
        </p:txBody>
      </p:sp>
      <p:sp>
        <p:nvSpPr>
          <p:cNvPr id="17" name="Text Box 20"/>
          <p:cNvSpPr txBox="1">
            <a:spLocks noChangeArrowheads="1"/>
          </p:cNvSpPr>
          <p:nvPr/>
        </p:nvSpPr>
        <p:spPr bwMode="auto">
          <a:xfrm>
            <a:off x="76200" y="1915180"/>
            <a:ext cx="8267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smtClean="0">
                <a:solidFill>
                  <a:srgbClr val="3333FF"/>
                </a:solidFill>
                <a:latin typeface="Times New Roman" pitchFamily="18" charset="0"/>
                <a:cs typeface="Times New Roman" pitchFamily="18" charset="0"/>
              </a:rPr>
              <a:t>V. </a:t>
            </a:r>
            <a:r>
              <a:rPr lang="en-US" altLang="en-US" sz="2800" b="1" u="sng" dirty="0" err="1" smtClean="0">
                <a:solidFill>
                  <a:srgbClr val="3333FF"/>
                </a:solidFill>
                <a:latin typeface="Times New Roman" pitchFamily="18" charset="0"/>
                <a:cs typeface="Times New Roman" pitchFamily="18" charset="0"/>
              </a:rPr>
              <a:t>Một</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số</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tính</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chất</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của</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chất</a:t>
            </a:r>
            <a:r>
              <a:rPr lang="en-US" altLang="en-US" sz="2800" b="1" u="sng" dirty="0" smtClean="0">
                <a:solidFill>
                  <a:srgbClr val="3333FF"/>
                </a:solidFill>
                <a:latin typeface="Times New Roman" pitchFamily="18" charset="0"/>
                <a:cs typeface="Times New Roman" pitchFamily="18" charset="0"/>
              </a:rPr>
              <a:t> ion </a:t>
            </a:r>
            <a:r>
              <a:rPr lang="en-US" altLang="en-US" sz="2800" b="1" u="sng" dirty="0" err="1" smtClean="0">
                <a:solidFill>
                  <a:srgbClr val="3333FF"/>
                </a:solidFill>
                <a:latin typeface="Times New Roman" pitchFamily="18" charset="0"/>
                <a:cs typeface="Times New Roman" pitchFamily="18" charset="0"/>
              </a:rPr>
              <a:t>và</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chất</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cộng</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hóa</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trị</a:t>
            </a:r>
            <a:endParaRPr lang="en-US" altLang="en-US" sz="2800" b="1" u="sng" dirty="0">
              <a:solidFill>
                <a:srgbClr val="3333FF"/>
              </a:solidFill>
              <a:latin typeface="Times New Roman" pitchFamily="18" charset="0"/>
              <a:cs typeface="Times New Roman" pitchFamily="18" charset="0"/>
            </a:endParaRPr>
          </a:p>
        </p:txBody>
      </p:sp>
      <p:sp>
        <p:nvSpPr>
          <p:cNvPr id="10" name="Text Box 20"/>
          <p:cNvSpPr txBox="1">
            <a:spLocks noChangeArrowheads="1"/>
          </p:cNvSpPr>
          <p:nvPr/>
        </p:nvSpPr>
        <p:spPr bwMode="auto">
          <a:xfrm>
            <a:off x="152400" y="2362200"/>
            <a:ext cx="82677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ion </a:t>
            </a:r>
            <a:r>
              <a:rPr lang="en-US" altLang="en-US" sz="2800" dirty="0" err="1" smtClean="0">
                <a:latin typeface="Times New Roman" pitchFamily="18" charset="0"/>
                <a:cs typeface="Times New Roman" pitchFamily="18" charset="0"/>
              </a:rPr>
              <a:t>khó</a:t>
            </a:r>
            <a:r>
              <a:rPr lang="en-US" altLang="en-US" sz="2800" dirty="0" smtClean="0">
                <a:latin typeface="Times New Roman" pitchFamily="18" charset="0"/>
                <a:cs typeface="Times New Roman" pitchFamily="18" charset="0"/>
              </a:rPr>
              <a:t> bay </a:t>
            </a:r>
            <a:r>
              <a:rPr lang="en-US" altLang="en-US" sz="2800" dirty="0" err="1" smtClean="0">
                <a:latin typeface="Times New Roman" pitchFamily="18" charset="0"/>
                <a:cs typeface="Times New Roman" pitchFamily="18" charset="0"/>
              </a:rPr>
              <a:t>hơi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khó</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nóng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chảy</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khi</a:t>
            </a:r>
            <a:r>
              <a:rPr lang="en-US" altLang="en-US" sz="2800" dirty="0" smtClean="0">
                <a:latin typeface="Times New Roman" pitchFamily="18" charset="0"/>
                <a:cs typeface="Times New Roman" pitchFamily="18" charset="0"/>
              </a:rPr>
              <a:t> tan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nước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tạo</a:t>
            </a:r>
            <a:r>
              <a:rPr lang="en-US" altLang="en-US" sz="2800" dirty="0" smtClean="0">
                <a:latin typeface="Times New Roman" pitchFamily="18" charset="0"/>
                <a:cs typeface="Times New Roman" pitchFamily="18" charset="0"/>
              </a:rPr>
              <a:t> dung </a:t>
            </a:r>
            <a:r>
              <a:rPr lang="en-US" altLang="en-US" sz="2800" dirty="0" err="1" smtClean="0">
                <a:latin typeface="Times New Roman" pitchFamily="18" charset="0"/>
                <a:cs typeface="Times New Roman" pitchFamily="18" charset="0"/>
              </a:rPr>
              <a:t>dịch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dẫn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điện</a:t>
            </a:r>
            <a:endParaRPr lang="en-US" altLang="en-US" sz="2800" dirty="0">
              <a:latin typeface="Times New Roman" pitchFamily="18" charset="0"/>
              <a:cs typeface="Times New Roman" pitchFamily="18" charset="0"/>
            </a:endParaRPr>
          </a:p>
        </p:txBody>
      </p:sp>
      <p:sp>
        <p:nvSpPr>
          <p:cNvPr id="11" name="Text Box 20"/>
          <p:cNvSpPr txBox="1">
            <a:spLocks noChangeArrowheads="1"/>
          </p:cNvSpPr>
          <p:nvPr/>
        </p:nvSpPr>
        <p:spPr bwMode="auto">
          <a:xfrm>
            <a:off x="159325" y="3200400"/>
            <a:ext cx="2202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solidFill>
                  <a:srgbClr val="0000FF"/>
                </a:solidFill>
                <a:latin typeface="Times New Roman" pitchFamily="18" charset="0"/>
                <a:cs typeface="Times New Roman" pitchFamily="18" charset="0"/>
              </a:rPr>
              <a:t>Vi </a:t>
            </a:r>
            <a:r>
              <a:rPr lang="en-US" altLang="en-US" sz="2800" dirty="0" err="1" smtClean="0">
                <a:solidFill>
                  <a:srgbClr val="0000FF"/>
                </a:solidFill>
                <a:latin typeface="Times New Roman" pitchFamily="18" charset="0"/>
                <a:cs typeface="Times New Roman" pitchFamily="18" charset="0"/>
              </a:rPr>
              <a:t>dụ</a:t>
            </a:r>
            <a:r>
              <a:rPr lang="en-US" altLang="en-US" sz="2800" dirty="0">
                <a:solidFill>
                  <a:srgbClr val="0000FF"/>
                </a:solidFill>
                <a:latin typeface="Times New Roman" pitchFamily="18" charset="0"/>
                <a:cs typeface="Times New Roman" pitchFamily="18" charset="0"/>
              </a:rPr>
              <a:t> </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muối</a:t>
            </a:r>
            <a:endParaRPr lang="en-US" altLang="en-US" sz="2800" dirty="0">
              <a:solidFill>
                <a:srgbClr val="0000FF"/>
              </a:solidFill>
              <a:latin typeface="Times New Roman" pitchFamily="18" charset="0"/>
              <a:cs typeface="Times New Roman" pitchFamily="18" charset="0"/>
            </a:endParaRPr>
          </a:p>
        </p:txBody>
      </p:sp>
      <p:sp>
        <p:nvSpPr>
          <p:cNvPr id="12" name="Text Box 20"/>
          <p:cNvSpPr txBox="1">
            <a:spLocks noChangeArrowheads="1"/>
          </p:cNvSpPr>
          <p:nvPr/>
        </p:nvSpPr>
        <p:spPr bwMode="auto">
          <a:xfrm>
            <a:off x="76200" y="3657600"/>
            <a:ext cx="8610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hóa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thường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dễ</a:t>
            </a:r>
            <a:r>
              <a:rPr lang="en-US" altLang="en-US" sz="2800" dirty="0" smtClean="0">
                <a:latin typeface="Times New Roman" pitchFamily="18" charset="0"/>
                <a:cs typeface="Times New Roman" pitchFamily="18" charset="0"/>
              </a:rPr>
              <a:t> bay </a:t>
            </a:r>
            <a:r>
              <a:rPr lang="en-US" altLang="en-US" sz="2800" dirty="0" err="1" smtClean="0">
                <a:latin typeface="Times New Roman" pitchFamily="18" charset="0"/>
                <a:cs typeface="Times New Roman" pitchFamily="18" charset="0"/>
              </a:rPr>
              <a:t>hơi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kém</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bền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với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nhiệt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một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số</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tan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nước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tạo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thành</a:t>
            </a:r>
            <a:r>
              <a:rPr lang="en-US" altLang="en-US" sz="2800" dirty="0" smtClean="0">
                <a:latin typeface="Times New Roman" pitchFamily="18" charset="0"/>
                <a:cs typeface="Times New Roman" pitchFamily="18" charset="0"/>
              </a:rPr>
              <a:t> dung </a:t>
            </a:r>
            <a:r>
              <a:rPr lang="en-US" altLang="en-US" sz="2800" dirty="0" err="1" smtClean="0">
                <a:latin typeface="Times New Roman" pitchFamily="18" charset="0"/>
                <a:cs typeface="Times New Roman" pitchFamily="18" charset="0"/>
              </a:rPr>
              <a:t>dịch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Tùy</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thuộc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vào</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chất</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cộng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hóa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trị</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khi</a:t>
            </a:r>
            <a:r>
              <a:rPr lang="en-US" altLang="en-US" sz="2800" dirty="0" smtClean="0">
                <a:latin typeface="Times New Roman" pitchFamily="18" charset="0"/>
                <a:cs typeface="Times New Roman" pitchFamily="18" charset="0"/>
              </a:rPr>
              <a:t> tan </a:t>
            </a:r>
            <a:r>
              <a:rPr lang="en-US" altLang="en-US" sz="2800" dirty="0" err="1" smtClean="0">
                <a:latin typeface="Times New Roman" pitchFamily="18" charset="0"/>
                <a:cs typeface="Times New Roman" pitchFamily="18" charset="0"/>
              </a:rPr>
              <a:t>trong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nước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mà</a:t>
            </a:r>
            <a:r>
              <a:rPr lang="en-US" altLang="en-US" sz="2800" dirty="0" smtClean="0">
                <a:latin typeface="Times New Roman" pitchFamily="18" charset="0"/>
                <a:cs typeface="Times New Roman" pitchFamily="18" charset="0"/>
              </a:rPr>
              <a:t> dung </a:t>
            </a:r>
            <a:r>
              <a:rPr lang="en-US" altLang="en-US" sz="2800" dirty="0" err="1" smtClean="0">
                <a:latin typeface="Times New Roman" pitchFamily="18" charset="0"/>
                <a:cs typeface="Times New Roman" pitchFamily="18" charset="0"/>
              </a:rPr>
              <a:t>dịch</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được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có</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thể</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dẫn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điện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hoặc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không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dẫn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điện</a:t>
            </a:r>
            <a:endParaRPr lang="en-US" altLang="en-US" sz="2800" dirty="0">
              <a:latin typeface="Times New Roman" pitchFamily="18" charset="0"/>
              <a:cs typeface="Times New Roman" pitchFamily="18" charset="0"/>
            </a:endParaRPr>
          </a:p>
        </p:txBody>
      </p:sp>
      <p:sp>
        <p:nvSpPr>
          <p:cNvPr id="14" name="Text Box 20"/>
          <p:cNvSpPr txBox="1">
            <a:spLocks noChangeArrowheads="1"/>
          </p:cNvSpPr>
          <p:nvPr/>
        </p:nvSpPr>
        <p:spPr bwMode="auto">
          <a:xfrm>
            <a:off x="159325" y="5334000"/>
            <a:ext cx="2202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err="1" smtClean="0">
                <a:solidFill>
                  <a:srgbClr val="0000FF"/>
                </a:solidFill>
                <a:latin typeface="Times New Roman" pitchFamily="18" charset="0"/>
                <a:cs typeface="Times New Roman" pitchFamily="18" charset="0"/>
              </a:rPr>
              <a:t>Ví</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dụ</a:t>
            </a:r>
            <a:r>
              <a:rPr lang="en-US" altLang="en-US" sz="2800" dirty="0" smtClean="0">
                <a:solidFill>
                  <a:srgbClr val="0000FF"/>
                </a:solidFill>
                <a:latin typeface="Times New Roman" pitchFamily="18" charset="0"/>
                <a:cs typeface="Times New Roman" pitchFamily="18" charset="0"/>
              </a:rPr>
              <a:t>: </a:t>
            </a:r>
            <a:r>
              <a:rPr lang="en-US" altLang="en-US" sz="2800" dirty="0" err="1" smtClean="0">
                <a:solidFill>
                  <a:srgbClr val="0000FF"/>
                </a:solidFill>
                <a:latin typeface="Times New Roman" pitchFamily="18" charset="0"/>
                <a:cs typeface="Times New Roman" pitchFamily="18" charset="0"/>
              </a:rPr>
              <a:t>đường</a:t>
            </a:r>
            <a:endParaRPr lang="en-US" altLang="en-US" sz="2800" dirty="0">
              <a:solidFill>
                <a:srgbClr val="0000FF"/>
              </a:solidFill>
              <a:latin typeface="Times New Roman" pitchFamily="18" charset="0"/>
              <a:cs typeface="Times New Roman" pitchFamily="18" charset="0"/>
            </a:endParaRPr>
          </a:p>
        </p:txBody>
      </p:sp>
      <p:sp>
        <p:nvSpPr>
          <p:cNvPr id="16" name="Text Box 20"/>
          <p:cNvSpPr txBox="1">
            <a:spLocks noChangeArrowheads="1"/>
          </p:cNvSpPr>
          <p:nvPr/>
        </p:nvSpPr>
        <p:spPr bwMode="auto">
          <a:xfrm>
            <a:off x="2923307" y="5801380"/>
            <a:ext cx="2202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smtClean="0">
                <a:solidFill>
                  <a:srgbClr val="0000FF"/>
                </a:solidFill>
                <a:latin typeface="Times New Roman" pitchFamily="18" charset="0"/>
                <a:cs typeface="Times New Roman" pitchFamily="18" charset="0"/>
              </a:rPr>
              <a:t>BÀI TẬP </a:t>
            </a:r>
            <a:endParaRPr lang="en-US" altLang="en-US" sz="2800" b="1" u="sng"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22916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5410200" cy="1384995"/>
          </a:xfrm>
          <a:prstGeom prst="rect">
            <a:avLst/>
          </a:prstGeom>
        </p:spPr>
        <p:txBody>
          <a:bodyPr wrap="square">
            <a:spAutoFit/>
          </a:bodyPr>
          <a:lstStyle/>
          <a:p>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1 </a:t>
            </a:r>
            <a:r>
              <a:rPr lang="en-US" sz="2800" dirty="0" err="1" smtClean="0">
                <a:latin typeface="Times New Roman" pitchFamily="18" charset="0"/>
                <a:cs typeface="Times New Roman" pitchFamily="18" charset="0"/>
              </a:rPr>
              <a:t>trang</a:t>
            </a:r>
            <a:r>
              <a:rPr lang="en-US" sz="2800" dirty="0" smtClean="0">
                <a:latin typeface="Times New Roman" pitchFamily="18" charset="0"/>
                <a:cs typeface="Times New Roman" pitchFamily="18" charset="0"/>
              </a:rPr>
              <a:t> 44 </a:t>
            </a:r>
            <a:r>
              <a:rPr lang="vi-VN" sz="2800" dirty="0" smtClean="0">
                <a:latin typeface="Times New Roman" pitchFamily="18" charset="0"/>
                <a:cs typeface="Times New Roman" pitchFamily="18" charset="0"/>
              </a:rPr>
              <a:t>Hãy </a:t>
            </a:r>
            <a:r>
              <a:rPr lang="vi-VN" sz="2800" dirty="0">
                <a:latin typeface="Times New Roman" pitchFamily="18" charset="0"/>
                <a:cs typeface="Times New Roman" pitchFamily="18" charset="0"/>
              </a:rPr>
              <a:t>vẽ sơ đồ và mô tả quá trình tạo thành liên kết trong phân tử sodium oxide (hình bên</a:t>
            </a:r>
            <a:r>
              <a:rPr lang="vi-VN"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2050" name="Picture 2" descr="https://lh6.googleusercontent.com/BXIj7OlIBXMmvF9OT75FKi2PPJaGFORAI3m3rfVfffFQvP7x0tSpppP8Q7bEqCgrugWVRHRt06ys1HDoNhQyTZ_B-MlPNKtm8pN30C08A0j2h7yNf3iueVuPKX7Fz-ik2uq4W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1583" y="1"/>
            <a:ext cx="2685618"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29000" y="1644135"/>
            <a:ext cx="1028700" cy="523220"/>
          </a:xfrm>
          <a:prstGeom prst="rect">
            <a:avLst/>
          </a:prstGeom>
        </p:spPr>
        <p:txBody>
          <a:bodyPr wrap="square">
            <a:spAutoFit/>
          </a:bodyPr>
          <a:lstStyle/>
          <a:p>
            <a:r>
              <a:rPr lang="en-US" sz="2800" u="sng" dirty="0" err="1" smtClean="0">
                <a:solidFill>
                  <a:srgbClr val="FF0000"/>
                </a:solidFill>
                <a:latin typeface="Times New Roman" pitchFamily="18" charset="0"/>
                <a:cs typeface="Times New Roman" pitchFamily="18" charset="0"/>
              </a:rPr>
              <a:t>Giải</a:t>
            </a:r>
            <a:r>
              <a:rPr lang="en-US" sz="2800" u="sng" dirty="0" smtClean="0">
                <a:solidFill>
                  <a:srgbClr val="FF0000"/>
                </a:solidFill>
                <a:latin typeface="Times New Roman" pitchFamily="18" charset="0"/>
                <a:cs typeface="Times New Roman" pitchFamily="18" charset="0"/>
              </a:rPr>
              <a:t>:</a:t>
            </a:r>
            <a:endParaRPr lang="vi-VN" sz="2800" u="sng" dirty="0">
              <a:solidFill>
                <a:srgbClr val="FF0000"/>
              </a:solidFill>
              <a:latin typeface="Times New Roman" pitchFamily="18" charset="0"/>
              <a:cs typeface="Times New Roman" pitchFamily="18" charset="0"/>
            </a:endParaRPr>
          </a:p>
        </p:txBody>
      </p:sp>
      <p:pic>
        <p:nvPicPr>
          <p:cNvPr id="2052" name="Picture 4" descr="https://lh6.googleusercontent.com/54t77ZLmUUyXWHnm6EnWcsEFN31qQBRk_fRUQKvdmrbQPcFY7HVFgr-Ly-Y6ipyX7citifCHqpno0m89Ao3vHRjnRKkbNbhfa6HhXw2S6lwMYORaN4y2yeY8I6Y3Xl7lgfi2HSr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418" y="3124200"/>
            <a:ext cx="6934200" cy="29069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2167355"/>
            <a:ext cx="4523931" cy="523220"/>
          </a:xfrm>
          <a:prstGeom prst="rect">
            <a:avLst/>
          </a:prstGeom>
        </p:spPr>
        <p:txBody>
          <a:bodyPr wrap="none">
            <a:spAutoFit/>
          </a:bodyPr>
          <a:lstStyle/>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Vẽ sơ đồ hình thành liên kết</a:t>
            </a:r>
            <a:endParaRPr lang="vi-VN" sz="2800"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31108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2012"/>
            <a:ext cx="9144000" cy="1384995"/>
          </a:xfrm>
          <a:prstGeom prst="rect">
            <a:avLst/>
          </a:prstGeom>
        </p:spPr>
        <p:txBody>
          <a:bodyPr wrap="square">
            <a:spAutoFit/>
          </a:bodyPr>
          <a:lstStyle/>
          <a:p>
            <a:r>
              <a:rPr lang="en-US" sz="2800" dirty="0" err="1" smtClean="0">
                <a:latin typeface="+mj-lt"/>
              </a:rPr>
              <a:t>Bài</a:t>
            </a:r>
            <a:r>
              <a:rPr lang="en-US" sz="2800" dirty="0" smtClean="0">
                <a:latin typeface="+mj-lt"/>
              </a:rPr>
              <a:t> 2 </a:t>
            </a:r>
            <a:r>
              <a:rPr lang="en-US" sz="2800" dirty="0" err="1" smtClean="0">
                <a:latin typeface="+mj-lt"/>
              </a:rPr>
              <a:t>trang</a:t>
            </a:r>
            <a:r>
              <a:rPr lang="en-US" sz="2800" dirty="0" smtClean="0">
                <a:latin typeface="+mj-lt"/>
              </a:rPr>
              <a:t> 40 :</a:t>
            </a:r>
            <a:r>
              <a:rPr lang="vi-VN" sz="2800" dirty="0" smtClean="0">
                <a:latin typeface="+mj-lt"/>
              </a:rPr>
              <a:t>Cho </a:t>
            </a:r>
            <a:r>
              <a:rPr lang="vi-VN" sz="2800" dirty="0">
                <a:latin typeface="+mj-lt"/>
              </a:rPr>
              <a:t>biết vị trí trong bảng tuần hoàn, số electron lớp ngoài cùng của nguyên tử mỗi nguyên tố N, C, O và vẽ sơ đồ hình thành liên kết trong các phân tử ở hình sau</a:t>
            </a:r>
            <a:r>
              <a:rPr lang="vi-VN" sz="2800" dirty="0" smtClean="0">
                <a:latin typeface="+mj-lt"/>
              </a:rPr>
              <a:t>:</a:t>
            </a:r>
            <a:endParaRPr lang="en-US" sz="2800" dirty="0">
              <a:latin typeface="+mj-lt"/>
            </a:endParaRPr>
          </a:p>
        </p:txBody>
      </p:sp>
      <p:sp>
        <p:nvSpPr>
          <p:cNvPr id="12" name="Rectangle 11"/>
          <p:cNvSpPr/>
          <p:nvPr/>
        </p:nvSpPr>
        <p:spPr>
          <a:xfrm>
            <a:off x="3432463" y="2518275"/>
            <a:ext cx="1028700" cy="523220"/>
          </a:xfrm>
          <a:prstGeom prst="rect">
            <a:avLst/>
          </a:prstGeom>
        </p:spPr>
        <p:txBody>
          <a:bodyPr wrap="square">
            <a:spAutoFit/>
          </a:bodyPr>
          <a:lstStyle/>
          <a:p>
            <a:r>
              <a:rPr lang="en-US" sz="2800" u="sng" dirty="0" err="1" smtClean="0">
                <a:solidFill>
                  <a:srgbClr val="FF0000"/>
                </a:solidFill>
                <a:latin typeface="Times New Roman" pitchFamily="18" charset="0"/>
                <a:cs typeface="Times New Roman" pitchFamily="18" charset="0"/>
              </a:rPr>
              <a:t>Giải</a:t>
            </a:r>
            <a:r>
              <a:rPr lang="en-US" sz="2800" u="sng" dirty="0" smtClean="0">
                <a:solidFill>
                  <a:srgbClr val="FF0000"/>
                </a:solidFill>
                <a:latin typeface="Times New Roman" pitchFamily="18" charset="0"/>
                <a:cs typeface="Times New Roman" pitchFamily="18" charset="0"/>
              </a:rPr>
              <a:t>:</a:t>
            </a:r>
            <a:endParaRPr lang="vi-VN" sz="2800" u="sng" dirty="0">
              <a:solidFill>
                <a:srgbClr val="FF0000"/>
              </a:solidFill>
              <a:latin typeface="Times New Roman" pitchFamily="18" charset="0"/>
              <a:cs typeface="Times New Roman" pitchFamily="18" charset="0"/>
            </a:endParaRPr>
          </a:p>
        </p:txBody>
      </p:sp>
      <p:pic>
        <p:nvPicPr>
          <p:cNvPr id="5122" name="Picture 2" descr="https://lh3.googleusercontent.com/L8a9xWc3bU0a8iJhS4yykyJQOemNy0y92lEaIQBpPtnBWojY6tUN5bYpa3J2PZWaoQBU5-NSfHc1R3dtGFmAjrj5vNAFnB7w6AslLOVacD7sGeRqVVmBwpLFInm8dgIJqx_JG12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1371600"/>
            <a:ext cx="5486399" cy="1143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22167" y="3020713"/>
            <a:ext cx="6449292" cy="2677656"/>
          </a:xfrm>
          <a:prstGeom prst="rect">
            <a:avLst/>
          </a:prstGeom>
        </p:spPr>
        <p:txBody>
          <a:bodyPr wrap="square">
            <a:spAutoFit/>
          </a:bodyPr>
          <a:lstStyle/>
          <a:p>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Nguyên </a:t>
            </a:r>
            <a:r>
              <a:rPr lang="vi-VN" sz="2800" dirty="0">
                <a:latin typeface="Times New Roman" pitchFamily="18" charset="0"/>
                <a:cs typeface="Times New Roman" pitchFamily="18" charset="0"/>
              </a:rPr>
              <a:t>tử N nằm ở ô số 7, nhóm VA =&gt; Có 5 electron ở lớp ngoài cùng, </a:t>
            </a:r>
            <a:endParaRPr lang="en-US" sz="2800" dirty="0" smtClean="0">
              <a:latin typeface="Times New Roman" pitchFamily="18" charset="0"/>
              <a:cs typeface="Times New Roman" pitchFamily="18" charset="0"/>
            </a:endParaRPr>
          </a:p>
          <a:p>
            <a:r>
              <a:rPr lang="en-US" sz="2800" dirty="0">
                <a:latin typeface="Times New Roman" pitchFamily="18" charset="0"/>
                <a:cs typeface="Times New Roman" pitchFamily="18" charset="0"/>
              </a:rPr>
              <a:t>+</a:t>
            </a:r>
            <a:r>
              <a:rPr lang="vi-VN" sz="2800" dirty="0" smtClean="0">
                <a:latin typeface="Times New Roman" pitchFamily="18" charset="0"/>
                <a:cs typeface="Times New Roman" pitchFamily="18" charset="0"/>
              </a:rPr>
              <a:t>Nguyên </a:t>
            </a:r>
            <a:r>
              <a:rPr lang="vi-VN" sz="2800" dirty="0">
                <a:latin typeface="Times New Roman" pitchFamily="18" charset="0"/>
                <a:cs typeface="Times New Roman" pitchFamily="18" charset="0"/>
              </a:rPr>
              <a:t>tử C nằm ở ô số 6, nhóm IVA =&gt; Có 4 electron ở lớp ngoài </a:t>
            </a:r>
            <a:r>
              <a:rPr lang="vi-VN" sz="2800" dirty="0" smtClean="0">
                <a:latin typeface="Times New Roman" pitchFamily="18" charset="0"/>
                <a:cs typeface="Times New Roman" pitchFamily="18" charset="0"/>
              </a:rPr>
              <a:t>cùng</a:t>
            </a:r>
            <a:endParaRPr lang="vi-VN"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a:t>
            </a:r>
            <a:r>
              <a:rPr lang="vi-VN" sz="2800" dirty="0" smtClean="0">
                <a:latin typeface="Times New Roman" pitchFamily="18" charset="0"/>
                <a:cs typeface="Times New Roman" pitchFamily="18" charset="0"/>
              </a:rPr>
              <a:t>Nguyên </a:t>
            </a:r>
            <a:r>
              <a:rPr lang="vi-VN" sz="2800" dirty="0">
                <a:latin typeface="Times New Roman" pitchFamily="18" charset="0"/>
                <a:cs typeface="Times New Roman" pitchFamily="18" charset="0"/>
              </a:rPr>
              <a:t>tử O nằm ở ô số 8, nhóm VIA =&gt; Có 6 electron ở lớp ngoài </a:t>
            </a:r>
            <a:r>
              <a:rPr lang="vi-VN" sz="2800" dirty="0" smtClean="0">
                <a:latin typeface="Times New Roman" pitchFamily="18" charset="0"/>
                <a:cs typeface="Times New Roman" pitchFamily="18" charset="0"/>
              </a:rPr>
              <a:t>cùng</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4943214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a:off x="152400" y="228600"/>
            <a:ext cx="8763000" cy="3581400"/>
          </a:xfrm>
          <a:prstGeom prst="rect">
            <a:avLst/>
          </a:prstGeom>
        </p:spPr>
      </p:pic>
      <p:pic>
        <p:nvPicPr>
          <p:cNvPr id="8" name="Picture 8"/>
          <p:cNvPicPr>
            <a:picLocks noChangeAspect="1"/>
          </p:cNvPicPr>
          <p:nvPr/>
        </p:nvPicPr>
        <p:blipFill>
          <a:blip r:embed="rId3"/>
          <a:srcRect/>
          <a:stretch>
            <a:fillRect/>
          </a:stretch>
        </p:blipFill>
        <p:spPr>
          <a:xfrm>
            <a:off x="1295400" y="4038600"/>
            <a:ext cx="5715000" cy="2586892"/>
          </a:xfrm>
          <a:prstGeom prst="rect">
            <a:avLst/>
          </a:prstGeom>
        </p:spPr>
      </p:pic>
      <p:sp>
        <p:nvSpPr>
          <p:cNvPr id="2" name="Rectangle 1"/>
          <p:cNvSpPr/>
          <p:nvPr/>
        </p:nvSpPr>
        <p:spPr>
          <a:xfrm>
            <a:off x="4621696" y="4559279"/>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2</a:t>
            </a:r>
            <a:endParaRPr lang="en-US" dirty="0">
              <a:solidFill>
                <a:srgbClr val="FF0000"/>
              </a:solidFill>
            </a:endParaRPr>
          </a:p>
        </p:txBody>
      </p:sp>
      <p:sp>
        <p:nvSpPr>
          <p:cNvPr id="5" name="Rectangle 4"/>
          <p:cNvSpPr/>
          <p:nvPr/>
        </p:nvSpPr>
        <p:spPr>
          <a:xfrm>
            <a:off x="4621696" y="4953000"/>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rPr>
              <a:t>8</a:t>
            </a:r>
            <a:endParaRPr lang="en-US" dirty="0">
              <a:solidFill>
                <a:srgbClr val="FF0000"/>
              </a:solidFill>
            </a:endParaRPr>
          </a:p>
        </p:txBody>
      </p:sp>
      <p:sp>
        <p:nvSpPr>
          <p:cNvPr id="6" name="Rectangle 5"/>
          <p:cNvSpPr/>
          <p:nvPr/>
        </p:nvSpPr>
        <p:spPr>
          <a:xfrm>
            <a:off x="4610100" y="5384757"/>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8</a:t>
            </a:r>
            <a:endParaRPr lang="en-US" dirty="0">
              <a:solidFill>
                <a:srgbClr val="FF0000"/>
              </a:solidFill>
            </a:endParaRPr>
          </a:p>
        </p:txBody>
      </p:sp>
      <p:sp>
        <p:nvSpPr>
          <p:cNvPr id="9" name="Rectangle 8"/>
          <p:cNvSpPr/>
          <p:nvPr/>
        </p:nvSpPr>
        <p:spPr>
          <a:xfrm>
            <a:off x="4611757" y="5765757"/>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8</a:t>
            </a:r>
            <a:endParaRPr lang="en-US" dirty="0">
              <a:solidFill>
                <a:srgbClr val="FF0000"/>
              </a:solidFill>
            </a:endParaRPr>
          </a:p>
        </p:txBody>
      </p:sp>
      <p:sp>
        <p:nvSpPr>
          <p:cNvPr id="10" name="Rectangle 9"/>
          <p:cNvSpPr/>
          <p:nvPr/>
        </p:nvSpPr>
        <p:spPr>
          <a:xfrm>
            <a:off x="4610100" y="6172200"/>
            <a:ext cx="533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rPr>
              <a:t>8</a:t>
            </a:r>
            <a:endParaRPr lang="en-US" dirty="0">
              <a:solidFill>
                <a:srgbClr val="FF0000"/>
              </a:solidFill>
            </a:endParaRPr>
          </a:p>
        </p:txBody>
      </p:sp>
    </p:spTree>
    <p:extLst>
      <p:ext uri="{BB962C8B-B14F-4D97-AF65-F5344CB8AC3E}">
        <p14:creationId xmlns:p14="http://schemas.microsoft.com/office/powerpoint/2010/main" val="1756789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5.googleusercontent.com/1U9hpQARuJ3GFt0itaQvTOq4kOw-_SMqajzBcyPW8GvDzFitHwxklfKikVMIR4DqjheEnLmVs9QsM8FrfFvzDMd7KeRF6RJh1k4ut1hYupU4AY3tSqSvnKYOX_U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199" y="1066800"/>
            <a:ext cx="7391401" cy="19431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lh5.googleusercontent.com/JHx5hihqgOhvEJo_0HRN0q3wFZejdsOoWSUoqH7gw75a9fRCbH75icS2kmmUW4fGvU8rlxfMkPnr60flHHg4rCMeTXcA4K8XCm7j_Pic3xaovMqKNQcRP2P_AOOD6riWfyPlGsM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490" y="3276599"/>
            <a:ext cx="7181850" cy="191452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90600" y="2938790"/>
            <a:ext cx="3124200" cy="523220"/>
          </a:xfrm>
          <a:prstGeom prst="rect">
            <a:avLst/>
          </a:prstGeom>
        </p:spPr>
        <p:txBody>
          <a:bodyPr wrap="square">
            <a:spAutoFit/>
          </a:bodyPr>
          <a:lstStyle/>
          <a:p>
            <a:r>
              <a:rPr lang="en-US" sz="2800" u="sng" dirty="0" smtClean="0">
                <a:solidFill>
                  <a:srgbClr val="FF0000"/>
                </a:solidFill>
                <a:latin typeface="Times New Roman" pitchFamily="18" charset="0"/>
                <a:cs typeface="Times New Roman" pitchFamily="18" charset="0"/>
              </a:rPr>
              <a:t>Carbon dioxide:</a:t>
            </a:r>
            <a:endParaRPr lang="vi-VN" sz="2800" u="sng" dirty="0">
              <a:solidFill>
                <a:srgbClr val="FF0000"/>
              </a:solidFill>
              <a:latin typeface="Times New Roman" pitchFamily="18" charset="0"/>
              <a:cs typeface="Times New Roman" pitchFamily="18" charset="0"/>
            </a:endParaRPr>
          </a:p>
        </p:txBody>
      </p:sp>
      <p:sp>
        <p:nvSpPr>
          <p:cNvPr id="16" name="Rectangle 15"/>
          <p:cNvSpPr/>
          <p:nvPr/>
        </p:nvSpPr>
        <p:spPr>
          <a:xfrm>
            <a:off x="299604" y="1066800"/>
            <a:ext cx="1562100" cy="523220"/>
          </a:xfrm>
          <a:prstGeom prst="rect">
            <a:avLst/>
          </a:prstGeom>
        </p:spPr>
        <p:txBody>
          <a:bodyPr wrap="square">
            <a:spAutoFit/>
          </a:bodyPr>
          <a:lstStyle/>
          <a:p>
            <a:r>
              <a:rPr lang="en-US" sz="2800" u="sng" dirty="0" smtClean="0">
                <a:solidFill>
                  <a:srgbClr val="FF0000"/>
                </a:solidFill>
                <a:latin typeface="Times New Roman" pitchFamily="18" charset="0"/>
                <a:cs typeface="Times New Roman" pitchFamily="18" charset="0"/>
              </a:rPr>
              <a:t>Nitrogen:</a:t>
            </a:r>
            <a:endParaRPr lang="vi-VN" sz="2800" u="sng" dirty="0">
              <a:solidFill>
                <a:srgbClr val="FF0000"/>
              </a:solidFill>
              <a:latin typeface="Times New Roman" pitchFamily="18" charset="0"/>
              <a:cs typeface="Times New Roman" pitchFamily="18" charset="0"/>
            </a:endParaRPr>
          </a:p>
        </p:txBody>
      </p:sp>
      <p:sp>
        <p:nvSpPr>
          <p:cNvPr id="17" name="Rectangle 16"/>
          <p:cNvSpPr/>
          <p:nvPr/>
        </p:nvSpPr>
        <p:spPr>
          <a:xfrm>
            <a:off x="810069" y="391180"/>
            <a:ext cx="4523931" cy="523220"/>
          </a:xfrm>
          <a:prstGeom prst="rect">
            <a:avLst/>
          </a:prstGeom>
        </p:spPr>
        <p:txBody>
          <a:bodyPr wrap="none">
            <a:spAutoFit/>
          </a:bodyPr>
          <a:lstStyle/>
          <a:p>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Vẽ sơ đồ hình thành liên kết</a:t>
            </a:r>
            <a:endParaRPr lang="vi-VN" sz="2800" u="sng"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594356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barn(inVertical)">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barn(inVertical)">
                                      <p:cBhvr>
                                        <p:cTn id="2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9067800" cy="3416320"/>
          </a:xfrm>
          <a:prstGeom prst="rect">
            <a:avLst/>
          </a:prstGeom>
        </p:spPr>
        <p:txBody>
          <a:bodyPr wrap="square">
            <a:spAutoFit/>
          </a:bodyPr>
          <a:lstStyle/>
          <a:p>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3 </a:t>
            </a:r>
            <a:r>
              <a:rPr lang="en-US" sz="2400" dirty="0" err="1" smtClean="0">
                <a:latin typeface="Times New Roman" pitchFamily="18" charset="0"/>
                <a:cs typeface="Times New Roman" pitchFamily="18" charset="0"/>
              </a:rPr>
              <a:t>trang</a:t>
            </a:r>
            <a:r>
              <a:rPr lang="en-US" sz="2400" dirty="0" smtClean="0">
                <a:latin typeface="Times New Roman" pitchFamily="18" charset="0"/>
                <a:cs typeface="Times New Roman" pitchFamily="18" charset="0"/>
              </a:rPr>
              <a:t> 44 .</a:t>
            </a:r>
            <a:r>
              <a:rPr lang="vi-VN" sz="2400" dirty="0" smtClean="0">
                <a:latin typeface="Times New Roman" pitchFamily="18" charset="0"/>
                <a:cs typeface="Times New Roman" pitchFamily="18" charset="0"/>
              </a:rPr>
              <a:t>Potassium </a:t>
            </a:r>
            <a:r>
              <a:rPr lang="vi-VN" sz="2400" dirty="0">
                <a:latin typeface="Times New Roman" pitchFamily="18" charset="0"/>
                <a:cs typeface="Times New Roman" pitchFamily="18" charset="0"/>
              </a:rPr>
              <a:t>chloride là hợp chất có nhiều ứng dụng trong đời sống. Trong nông nghiệp, nó được dùng làm phân bón. Trong công nghiệp, potassium chloride được dùng làm nguyên liệu để sản xuất potassium hydroxide và kim loại potassium. Trong y học, potassium chloride được dùng để bào chế thuốc điều trị bệnh thiếu kali trong máu. Potassium chloride rất cần thiết cho cơ thể, trong các chức năng hoạt động của hệ tiêu hóa, tim, thân, cơ và cả hệ thần kinh</a:t>
            </a:r>
          </a:p>
          <a:p>
            <a:r>
              <a:rPr lang="vi-VN" sz="2400" dirty="0">
                <a:latin typeface="Times New Roman" pitchFamily="18" charset="0"/>
                <a:cs typeface="Times New Roman" pitchFamily="18" charset="0"/>
              </a:rPr>
              <a:t>Hợp chất potassium chloride có loại liên kết gì trong phân tử? Vẽ sơ đồ hình thành liên kết có trong phân tử này</a:t>
            </a:r>
            <a:r>
              <a:rPr lang="vi-VN"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pic>
        <p:nvPicPr>
          <p:cNvPr id="7170" name="Picture 2" descr="https://lh5.googleusercontent.com/3ceYsOP0852agpDZSCgA2EP5xjMZ9dQbbLKENevfXQX4xbCyJ3O7T5Wd_UKxdg-PfPzJXbeVdA4r-Z5FV3iDGPZveqGQmF9_5cPWbyd6qb2pqk4IC0BWZplt3nDg35nc4K_4WlS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467099"/>
            <a:ext cx="480060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58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49069"/>
            <a:ext cx="8610600" cy="954107"/>
          </a:xfrm>
          <a:prstGeom prst="rect">
            <a:avLst/>
          </a:prstGeom>
        </p:spPr>
        <p:txBody>
          <a:bodyPr wrap="square">
            <a:spAutoFit/>
          </a:bodyPr>
          <a:lstStyle/>
          <a:p>
            <a:r>
              <a:rPr lang="en-US" sz="2800" dirty="0" smtClean="0">
                <a:latin typeface="Times New Roman" pitchFamily="18" charset="0"/>
                <a:cs typeface="Times New Roman" pitchFamily="18" charset="0"/>
              </a:rPr>
              <a:t>+ Potassium </a:t>
            </a:r>
            <a:r>
              <a:rPr lang="en-US" sz="2800" dirty="0">
                <a:latin typeface="Times New Roman" pitchFamily="18" charset="0"/>
                <a:cs typeface="Times New Roman" pitchFamily="18" charset="0"/>
              </a:rPr>
              <a:t>chloride </a:t>
            </a:r>
            <a:r>
              <a:rPr lang="en-US" sz="2800" dirty="0" err="1">
                <a:latin typeface="Times New Roman" pitchFamily="18" charset="0"/>
                <a:cs typeface="Times New Roman" pitchFamily="18" charset="0"/>
              </a:rPr>
              <a:t>gồm</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r>
              <a:rPr lang="en-US" sz="2800" dirty="0">
                <a:latin typeface="Times New Roman" pitchFamily="18" charset="0"/>
                <a:cs typeface="Times New Roman" pitchFamily="18" charset="0"/>
              </a:rPr>
              <a:t>: K (</a:t>
            </a:r>
            <a:r>
              <a:rPr lang="en-US" sz="2800" dirty="0" err="1">
                <a:latin typeface="Times New Roman" pitchFamily="18" charset="0"/>
                <a:cs typeface="Times New Roman" pitchFamily="18" charset="0"/>
              </a:rPr>
              <a:t>kim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Cl</a:t>
            </a:r>
            <a:r>
              <a:rPr lang="en-US" sz="2800" dirty="0">
                <a:latin typeface="Times New Roman" pitchFamily="18" charset="0"/>
                <a:cs typeface="Times New Roman" pitchFamily="18" charset="0"/>
              </a:rPr>
              <a:t> (phi </a:t>
            </a:r>
            <a:r>
              <a:rPr lang="en-US" sz="2800" dirty="0" err="1">
                <a:latin typeface="Times New Roman" pitchFamily="18" charset="0"/>
                <a:cs typeface="Times New Roman" pitchFamily="18" charset="0"/>
              </a:rPr>
              <a:t>kim</a:t>
            </a:r>
            <a:r>
              <a:rPr lang="en-US" sz="2800" dirty="0" smtClean="0">
                <a:latin typeface="Times New Roman" pitchFamily="18" charset="0"/>
                <a:cs typeface="Times New Roman" pitchFamily="18" charset="0"/>
              </a:rPr>
              <a:t>)=&gt; </a:t>
            </a:r>
            <a:r>
              <a:rPr lang="en-US" sz="2800" dirty="0" err="1">
                <a:latin typeface="Times New Roman" pitchFamily="18" charset="0"/>
                <a:cs typeface="Times New Roman" pitchFamily="18" charset="0"/>
              </a:rPr>
              <a:t>Liên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ion</a:t>
            </a:r>
            <a:endParaRPr lang="en-US" sz="2800" dirty="0">
              <a:latin typeface="Times New Roman" pitchFamily="18" charset="0"/>
              <a:cs typeface="Times New Roman" pitchFamily="18" charset="0"/>
            </a:endParaRPr>
          </a:p>
        </p:txBody>
      </p:sp>
      <p:sp>
        <p:nvSpPr>
          <p:cNvPr id="12" name="Rectangle 11"/>
          <p:cNvSpPr/>
          <p:nvPr/>
        </p:nvSpPr>
        <p:spPr>
          <a:xfrm>
            <a:off x="3432463" y="152400"/>
            <a:ext cx="1028700" cy="523220"/>
          </a:xfrm>
          <a:prstGeom prst="rect">
            <a:avLst/>
          </a:prstGeom>
        </p:spPr>
        <p:txBody>
          <a:bodyPr wrap="square">
            <a:spAutoFit/>
          </a:bodyPr>
          <a:lstStyle/>
          <a:p>
            <a:r>
              <a:rPr lang="en-US" sz="2800" u="sng" dirty="0" err="1" smtClean="0">
                <a:solidFill>
                  <a:srgbClr val="FF0000"/>
                </a:solidFill>
                <a:latin typeface="Times New Roman" pitchFamily="18" charset="0"/>
                <a:cs typeface="Times New Roman" pitchFamily="18" charset="0"/>
              </a:rPr>
              <a:t>Giải</a:t>
            </a:r>
            <a:r>
              <a:rPr lang="en-US" sz="2800" u="sng" dirty="0" smtClean="0">
                <a:solidFill>
                  <a:srgbClr val="FF0000"/>
                </a:solidFill>
                <a:latin typeface="Times New Roman" pitchFamily="18" charset="0"/>
                <a:cs typeface="Times New Roman" pitchFamily="18" charset="0"/>
              </a:rPr>
              <a:t>:</a:t>
            </a:r>
            <a:endParaRPr lang="vi-VN" sz="2800" u="sng" dirty="0">
              <a:solidFill>
                <a:srgbClr val="FF0000"/>
              </a:solidFill>
              <a:latin typeface="Times New Roman" pitchFamily="18" charset="0"/>
              <a:cs typeface="Times New Roman" pitchFamily="18" charset="0"/>
            </a:endParaRPr>
          </a:p>
        </p:txBody>
      </p:sp>
      <p:sp>
        <p:nvSpPr>
          <p:cNvPr id="13" name="Rectangle 12"/>
          <p:cNvSpPr/>
          <p:nvPr/>
        </p:nvSpPr>
        <p:spPr>
          <a:xfrm>
            <a:off x="228600" y="1603176"/>
            <a:ext cx="5181600" cy="523220"/>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Vẽ </a:t>
            </a:r>
            <a:r>
              <a:rPr lang="vi-VN" sz="2800" dirty="0">
                <a:latin typeface="Times New Roman" pitchFamily="18" charset="0"/>
                <a:cs typeface="Times New Roman" pitchFamily="18" charset="0"/>
              </a:rPr>
              <a:t>sơ đồ hình thành liên kết</a:t>
            </a:r>
            <a:endParaRPr lang="vi-VN" sz="2800" u="sng" dirty="0">
              <a:solidFill>
                <a:srgbClr val="FF0000"/>
              </a:solidFill>
              <a:latin typeface="Times New Roman" pitchFamily="18" charset="0"/>
              <a:cs typeface="Times New Roman" pitchFamily="18" charset="0"/>
            </a:endParaRPr>
          </a:p>
        </p:txBody>
      </p:sp>
      <p:pic>
        <p:nvPicPr>
          <p:cNvPr id="8194" name="Picture 2" descr="https://lh6.googleusercontent.com/Sia5GwPLiksVfXDCKxWRjNVVi5dMtr8hy8LCnP-fGOLCe6palbeQ0c3je7r-cjlkxq2b9LtWlAPdYXPN3wlSfbA3viELHrfEuBYoykObPGjNm7_1xaByaLzlHYlqh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8686800" cy="2959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482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barn(inVertical)">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4"/>
          <p:cNvSpPr txBox="1">
            <a:spLocks noChangeArrowheads="1"/>
          </p:cNvSpPr>
          <p:nvPr/>
        </p:nvSpPr>
        <p:spPr bwMode="auto">
          <a:xfrm>
            <a:off x="302419" y="1219200"/>
            <a:ext cx="8612981" cy="392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tabLst>
                <a:tab pos="482600" algn="l"/>
              </a:tabLst>
              <a:defRPr>
                <a:solidFill>
                  <a:schemeClr val="tx1"/>
                </a:solidFill>
                <a:latin typeface="Calibri" pitchFamily="34" charset="0"/>
              </a:defRPr>
            </a:lvl1pPr>
            <a:lvl2pPr marL="742950" indent="-285750">
              <a:tabLst>
                <a:tab pos="482600" algn="l"/>
              </a:tabLst>
              <a:defRPr>
                <a:solidFill>
                  <a:schemeClr val="tx1"/>
                </a:solidFill>
                <a:latin typeface="Calibri" pitchFamily="34" charset="0"/>
              </a:defRPr>
            </a:lvl2pPr>
            <a:lvl3pPr marL="1143000" indent="-228600">
              <a:tabLst>
                <a:tab pos="482600" algn="l"/>
              </a:tabLst>
              <a:defRPr>
                <a:solidFill>
                  <a:schemeClr val="tx1"/>
                </a:solidFill>
                <a:latin typeface="Calibri" pitchFamily="34" charset="0"/>
              </a:defRPr>
            </a:lvl3pPr>
            <a:lvl4pPr marL="1600200" indent="-228600">
              <a:tabLst>
                <a:tab pos="482600" algn="l"/>
              </a:tabLst>
              <a:defRPr>
                <a:solidFill>
                  <a:schemeClr val="tx1"/>
                </a:solidFill>
                <a:latin typeface="Calibri" pitchFamily="34" charset="0"/>
              </a:defRPr>
            </a:lvl4pPr>
            <a:lvl5pPr marL="2057400" indent="-228600">
              <a:tabLst>
                <a:tab pos="482600" algn="l"/>
              </a:tabLst>
              <a:defRPr>
                <a:solidFill>
                  <a:schemeClr val="tx1"/>
                </a:solidFill>
                <a:latin typeface="Calibri" pitchFamily="34" charset="0"/>
              </a:defRPr>
            </a:lvl5pPr>
            <a:lvl6pPr marL="2514600" indent="-228600" eaLnBrk="0" fontAlgn="base" hangingPunct="0">
              <a:spcBef>
                <a:spcPct val="0"/>
              </a:spcBef>
              <a:spcAft>
                <a:spcPct val="0"/>
              </a:spcAft>
              <a:tabLst>
                <a:tab pos="482600" algn="l"/>
              </a:tabLst>
              <a:defRPr>
                <a:solidFill>
                  <a:schemeClr val="tx1"/>
                </a:solidFill>
                <a:latin typeface="Calibri" pitchFamily="34" charset="0"/>
              </a:defRPr>
            </a:lvl6pPr>
            <a:lvl7pPr marL="2971800" indent="-228600" eaLnBrk="0" fontAlgn="base" hangingPunct="0">
              <a:spcBef>
                <a:spcPct val="0"/>
              </a:spcBef>
              <a:spcAft>
                <a:spcPct val="0"/>
              </a:spcAft>
              <a:tabLst>
                <a:tab pos="482600" algn="l"/>
              </a:tabLst>
              <a:defRPr>
                <a:solidFill>
                  <a:schemeClr val="tx1"/>
                </a:solidFill>
                <a:latin typeface="Calibri" pitchFamily="34" charset="0"/>
              </a:defRPr>
            </a:lvl7pPr>
            <a:lvl8pPr marL="3429000" indent="-228600" eaLnBrk="0" fontAlgn="base" hangingPunct="0">
              <a:spcBef>
                <a:spcPct val="0"/>
              </a:spcBef>
              <a:spcAft>
                <a:spcPct val="0"/>
              </a:spcAft>
              <a:tabLst>
                <a:tab pos="482600" algn="l"/>
              </a:tabLst>
              <a:defRPr>
                <a:solidFill>
                  <a:schemeClr val="tx1"/>
                </a:solidFill>
                <a:latin typeface="Calibri" pitchFamily="34" charset="0"/>
              </a:defRPr>
            </a:lvl8pPr>
            <a:lvl9pPr marL="3886200" indent="-228600" eaLnBrk="0" fontAlgn="base" hangingPunct="0">
              <a:spcBef>
                <a:spcPct val="0"/>
              </a:spcBef>
              <a:spcAft>
                <a:spcPct val="0"/>
              </a:spcAft>
              <a:tabLst>
                <a:tab pos="482600" algn="l"/>
              </a:tabLst>
              <a:defRPr>
                <a:solidFill>
                  <a:schemeClr val="tx1"/>
                </a:solidFill>
                <a:latin typeface="Calibri" pitchFamily="34" charset="0"/>
              </a:defRPr>
            </a:lvl9pPr>
          </a:lstStyle>
          <a:p>
            <a:pPr algn="just" eaLnBrk="1" hangingPunct="1">
              <a:lnSpc>
                <a:spcPct val="127000"/>
              </a:lnSpc>
              <a:spcAft>
                <a:spcPts val="500"/>
              </a:spcAft>
              <a:buClr>
                <a:srgbClr val="000000"/>
              </a:buClr>
              <a:buSzPts val="1000"/>
              <a:buFont typeface="Arial" pitchFamily="34" charset="0"/>
              <a:buChar char="*"/>
            </a:pPr>
            <a:r>
              <a:rPr lang="vi-VN" altLang="en-US" sz="2800" b="1" dirty="0">
                <a:solidFill>
                  <a:srgbClr val="002060"/>
                </a:solidFill>
                <a:latin typeface="Times New Roman" pitchFamily="18" charset="0"/>
                <a:ea typeface="Segoe UI" pitchFamily="34" charset="0"/>
                <a:cs typeface="Times New Roman" pitchFamily="18" charset="0"/>
              </a:rPr>
              <a:t>Khi </a:t>
            </a:r>
            <a:r>
              <a:rPr lang="vi-VN" altLang="en-US" sz="2800" b="1" dirty="0" smtClean="0">
                <a:solidFill>
                  <a:srgbClr val="002060"/>
                </a:solidFill>
                <a:latin typeface="Times New Roman" pitchFamily="18" charset="0"/>
                <a:ea typeface="Segoe UI" pitchFamily="34" charset="0"/>
                <a:cs typeface="Times New Roman" pitchFamily="18" charset="0"/>
              </a:rPr>
              <a:t>c</a:t>
            </a:r>
            <a:r>
              <a:rPr lang="en-US" altLang="en-US" sz="2800" b="1" dirty="0" smtClean="0">
                <a:solidFill>
                  <a:srgbClr val="002060"/>
                </a:solidFill>
                <a:latin typeface="Times New Roman" pitchFamily="18" charset="0"/>
                <a:ea typeface="Segoe UI" pitchFamily="34" charset="0"/>
                <a:cs typeface="Times New Roman" pitchFamily="18" charset="0"/>
              </a:rPr>
              <a:t>ơ </a:t>
            </a:r>
            <a:r>
              <a:rPr lang="vi-VN" altLang="en-US" sz="2800" b="1" dirty="0" smtClean="0">
                <a:solidFill>
                  <a:srgbClr val="002060"/>
                </a:solidFill>
                <a:latin typeface="Times New Roman" pitchFamily="18" charset="0"/>
                <a:ea typeface="Segoe UI" pitchFamily="34" charset="0"/>
                <a:cs typeface="Times New Roman" pitchFamily="18" charset="0"/>
              </a:rPr>
              <a:t>thể </a:t>
            </a:r>
            <a:r>
              <a:rPr lang="vi-VN" altLang="en-US" sz="2800" b="1" dirty="0">
                <a:solidFill>
                  <a:srgbClr val="002060"/>
                </a:solidFill>
                <a:latin typeface="Times New Roman" pitchFamily="18" charset="0"/>
                <a:ea typeface="Segoe UI" pitchFamily="34" charset="0"/>
                <a:cs typeface="Times New Roman" pitchFamily="18" charset="0"/>
              </a:rPr>
              <a:t>bị mất nước do tiêu chảy, nôn mửa, ... người ta thường cho bệnh nhân uống dung dịch oresol. Tim hiểu qua sách báo và internet, háy cho biết thành phẩn của oresol có các loại chất nào (chất ion, chất cộng hoá trị). Trong trường hợp không có oresol thì có thể thay thế bằng cách nào khác không? Giải thích.</a:t>
            </a:r>
            <a:endParaRPr lang="en-US" altLang="en-US" sz="2800" b="1" dirty="0">
              <a:solidFill>
                <a:srgbClr val="002060"/>
              </a:solidFill>
              <a:latin typeface="Times New Roman" pitchFamily="18" charset="0"/>
              <a:ea typeface="Segoe UI" pitchFamily="34" charset="0"/>
              <a:cs typeface="Times New Roman" pitchFamily="18" charset="0"/>
            </a:endParaRPr>
          </a:p>
        </p:txBody>
      </p:sp>
    </p:spTree>
    <p:extLst>
      <p:ext uri="{BB962C8B-B14F-4D97-AF65-F5344CB8AC3E}">
        <p14:creationId xmlns:p14="http://schemas.microsoft.com/office/powerpoint/2010/main" val="2829600491"/>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1"/>
          <p:cNvSpPr txBox="1">
            <a:spLocks noChangeArrowheads="1"/>
          </p:cNvSpPr>
          <p:nvPr/>
        </p:nvSpPr>
        <p:spPr bwMode="auto">
          <a:xfrm>
            <a:off x="1970485" y="165101"/>
            <a:ext cx="520303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4800">
                <a:solidFill>
                  <a:srgbClr val="FFFFFF"/>
                </a:solidFill>
                <a:latin typeface="Times New Roman  "/>
              </a:rPr>
              <a:t>HƯỚNG DẪN VỀ NHÀ</a:t>
            </a:r>
          </a:p>
        </p:txBody>
      </p:sp>
      <p:sp>
        <p:nvSpPr>
          <p:cNvPr id="4" name="Text Box 8"/>
          <p:cNvSpPr txBox="1">
            <a:spLocks noChangeArrowheads="1"/>
          </p:cNvSpPr>
          <p:nvPr/>
        </p:nvSpPr>
        <p:spPr bwMode="auto">
          <a:xfrm>
            <a:off x="4007644" y="1046164"/>
            <a:ext cx="4541044" cy="4524375"/>
          </a:xfrm>
          <a:prstGeom prst="rect">
            <a:avLst/>
          </a:prstGeom>
          <a:solidFill>
            <a:schemeClr val="accent2">
              <a:lumMod val="20000"/>
              <a:lumOff val="80000"/>
            </a:schemeClr>
          </a:solid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spcBef>
                <a:spcPct val="50000"/>
              </a:spcBef>
              <a:defRPr/>
            </a:pPr>
            <a:r>
              <a:rPr lang="en-US" altLang="en-US" sz="2400" b="1" dirty="0">
                <a:solidFill>
                  <a:srgbClr val="FFFF00"/>
                </a:solidFill>
                <a:latin typeface="Times New Roman  "/>
              </a:rPr>
              <a:t>   </a:t>
            </a:r>
            <a:endParaRPr lang="en-US" altLang="en-US" dirty="0">
              <a:solidFill>
                <a:prstClr val="black"/>
              </a:solidFill>
              <a:cs typeface="Times New Roman" panose="02020603050405020304" pitchFamily="18" charset="0"/>
            </a:endParaRPr>
          </a:p>
          <a:p>
            <a:pPr eaLnBrk="1" hangingPunct="1">
              <a:spcBef>
                <a:spcPct val="50000"/>
              </a:spcBef>
              <a:defRPr/>
            </a:pPr>
            <a:endParaRPr lang="en-US" altLang="en-US" sz="2400" b="1" dirty="0">
              <a:solidFill>
                <a:prstClr val="black"/>
              </a:solidFill>
              <a:latin typeface="Times New Roman  "/>
            </a:endParaRPr>
          </a:p>
          <a:p>
            <a:pPr eaLnBrk="1" hangingPunct="1">
              <a:spcBef>
                <a:spcPct val="50000"/>
              </a:spcBef>
              <a:defRPr/>
            </a:pPr>
            <a:endParaRPr lang="en-US" altLang="en-US" sz="2400" b="1" dirty="0">
              <a:solidFill>
                <a:prstClr val="black"/>
              </a:solidFill>
              <a:latin typeface="Times New Roman  "/>
            </a:endParaRPr>
          </a:p>
          <a:p>
            <a:pPr eaLnBrk="1" hangingPunct="1">
              <a:spcBef>
                <a:spcPct val="50000"/>
              </a:spcBef>
              <a:defRPr/>
            </a:pPr>
            <a:endParaRPr lang="en-US" altLang="en-US" sz="2400" b="1" dirty="0">
              <a:solidFill>
                <a:prstClr val="black"/>
              </a:solidFill>
              <a:latin typeface="Times New Roman  "/>
            </a:endParaRPr>
          </a:p>
          <a:p>
            <a:pPr eaLnBrk="1" hangingPunct="1">
              <a:spcBef>
                <a:spcPct val="50000"/>
              </a:spcBef>
              <a:defRPr/>
            </a:pPr>
            <a:endParaRPr lang="en-US" altLang="en-US" sz="2400" b="1" dirty="0">
              <a:solidFill>
                <a:prstClr val="black"/>
              </a:solidFill>
              <a:latin typeface="Times New Roman  "/>
            </a:endParaRPr>
          </a:p>
          <a:p>
            <a:pPr eaLnBrk="1" hangingPunct="1">
              <a:spcBef>
                <a:spcPct val="50000"/>
              </a:spcBef>
              <a:defRPr/>
            </a:pPr>
            <a:endParaRPr lang="en-US" altLang="en-US" sz="2400" b="1" dirty="0">
              <a:solidFill>
                <a:prstClr val="black"/>
              </a:solidFill>
              <a:latin typeface="Times New Roman  "/>
            </a:endParaRPr>
          </a:p>
          <a:p>
            <a:pPr eaLnBrk="1" hangingPunct="1">
              <a:spcBef>
                <a:spcPct val="50000"/>
              </a:spcBef>
              <a:defRPr/>
            </a:pPr>
            <a:endParaRPr lang="en-US" altLang="en-US" b="1" dirty="0">
              <a:solidFill>
                <a:srgbClr val="FFFF00"/>
              </a:solidFill>
              <a:latin typeface="Times New Roman  "/>
            </a:endParaRPr>
          </a:p>
          <a:p>
            <a:pPr eaLnBrk="1" hangingPunct="1">
              <a:spcBef>
                <a:spcPct val="50000"/>
              </a:spcBef>
              <a:defRPr/>
            </a:pPr>
            <a:r>
              <a:rPr lang="en-US" altLang="en-US" b="1" dirty="0">
                <a:solidFill>
                  <a:srgbClr val="FFFF00"/>
                </a:solidFill>
                <a:latin typeface="Times New Roman  "/>
              </a:rPr>
              <a:t>  </a:t>
            </a:r>
          </a:p>
        </p:txBody>
      </p:sp>
      <p:sp>
        <p:nvSpPr>
          <p:cNvPr id="5" name="TextBox 4"/>
          <p:cNvSpPr txBox="1">
            <a:spLocks noChangeArrowheads="1"/>
          </p:cNvSpPr>
          <p:nvPr/>
        </p:nvSpPr>
        <p:spPr bwMode="auto">
          <a:xfrm>
            <a:off x="4338637" y="1625600"/>
            <a:ext cx="40624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2800">
                <a:latin typeface="Times New Roman" pitchFamily="18" charset="0"/>
                <a:cs typeface="Times New Roman" pitchFamily="18" charset="0"/>
              </a:rPr>
              <a:t>- Học bài và làm các bài tập trong SGK và SBT</a:t>
            </a:r>
          </a:p>
        </p:txBody>
      </p:sp>
      <p:sp>
        <p:nvSpPr>
          <p:cNvPr id="7" name="TextBox 6"/>
          <p:cNvSpPr txBox="1">
            <a:spLocks noChangeArrowheads="1"/>
          </p:cNvSpPr>
          <p:nvPr/>
        </p:nvSpPr>
        <p:spPr bwMode="auto">
          <a:xfrm>
            <a:off x="4366022" y="2830514"/>
            <a:ext cx="38242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2800">
                <a:latin typeface="Times New Roman" pitchFamily="18" charset="0"/>
                <a:cs typeface="Times New Roman" pitchFamily="18" charset="0"/>
              </a:rPr>
              <a:t>- Đọc và tìm hiểu trước bài hóa trị và công thức hóa học</a:t>
            </a:r>
          </a:p>
        </p:txBody>
      </p:sp>
    </p:spTree>
    <p:extLst>
      <p:ext uri="{BB962C8B-B14F-4D97-AF65-F5344CB8AC3E}">
        <p14:creationId xmlns:p14="http://schemas.microsoft.com/office/powerpoint/2010/main" val="6453470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1385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9206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a:off x="76200" y="71960"/>
            <a:ext cx="8991600" cy="2899840"/>
          </a:xfrm>
          <a:prstGeom prst="rect">
            <a:avLst/>
          </a:prstGeom>
        </p:spPr>
      </p:pic>
      <p:pic>
        <p:nvPicPr>
          <p:cNvPr id="8" name="Picture 8"/>
          <p:cNvPicPr>
            <a:picLocks noChangeAspect="1"/>
          </p:cNvPicPr>
          <p:nvPr/>
        </p:nvPicPr>
        <p:blipFill>
          <a:blip r:embed="rId3"/>
          <a:srcRect/>
          <a:stretch>
            <a:fillRect/>
          </a:stretch>
        </p:blipFill>
        <p:spPr>
          <a:xfrm>
            <a:off x="5724" y="3282229"/>
            <a:ext cx="4394297" cy="3423371"/>
          </a:xfrm>
          <a:prstGeom prst="rect">
            <a:avLst/>
          </a:prstGeom>
        </p:spPr>
      </p:pic>
      <p:pic>
        <p:nvPicPr>
          <p:cNvPr id="9" name="Picture 9"/>
          <p:cNvPicPr>
            <a:picLocks noChangeAspect="1"/>
          </p:cNvPicPr>
          <p:nvPr/>
        </p:nvPicPr>
        <p:blipFill>
          <a:blip r:embed="rId4"/>
          <a:srcRect/>
          <a:stretch>
            <a:fillRect/>
          </a:stretch>
        </p:blipFill>
        <p:spPr>
          <a:xfrm flipH="1">
            <a:off x="4648200" y="2971800"/>
            <a:ext cx="3810000" cy="3118806"/>
          </a:xfrm>
          <a:prstGeom prst="rect">
            <a:avLst/>
          </a:prstGeom>
        </p:spPr>
      </p:pic>
      <p:sp>
        <p:nvSpPr>
          <p:cNvPr id="13" name="TextBox 13"/>
          <p:cNvSpPr txBox="1"/>
          <p:nvPr/>
        </p:nvSpPr>
        <p:spPr>
          <a:xfrm>
            <a:off x="5059867" y="3179564"/>
            <a:ext cx="3094075" cy="2154436"/>
          </a:xfrm>
          <a:prstGeom prst="rect">
            <a:avLst/>
          </a:prstGeom>
        </p:spPr>
        <p:txBody>
          <a:bodyPr wrap="square" lIns="0" tIns="0" rIns="0" bIns="0" rtlCol="0" anchor="t">
            <a:spAutoFit/>
          </a:bodyPr>
          <a:lstStyle/>
          <a:p>
            <a:pPr algn="ctr">
              <a:spcBef>
                <a:spcPct val="0"/>
              </a:spcBef>
            </a:pPr>
            <a:r>
              <a:rPr lang="en-US" sz="2800" spc="-41" dirty="0" err="1">
                <a:solidFill>
                  <a:srgbClr val="000000"/>
                </a:solidFill>
                <a:latin typeface="ไอติม Bold"/>
              </a:rPr>
              <a:t>Vỏ</a:t>
            </a:r>
            <a:r>
              <a:rPr lang="en-US" sz="2800" spc="-41" dirty="0">
                <a:solidFill>
                  <a:srgbClr val="000000"/>
                </a:solidFill>
                <a:latin typeface="ไอติม Bold"/>
              </a:rPr>
              <a:t> </a:t>
            </a:r>
            <a:r>
              <a:rPr lang="en-US" sz="2800" spc="-41" dirty="0" err="1">
                <a:solidFill>
                  <a:srgbClr val="000000"/>
                </a:solidFill>
                <a:latin typeface="ไอติม Bold"/>
              </a:rPr>
              <a:t>nguyên</a:t>
            </a:r>
            <a:r>
              <a:rPr lang="en-US" sz="2800" spc="-41" dirty="0">
                <a:solidFill>
                  <a:srgbClr val="000000"/>
                </a:solidFill>
                <a:latin typeface="ไอติม Bold"/>
              </a:rPr>
              <a:t> </a:t>
            </a:r>
            <a:r>
              <a:rPr lang="en-US" sz="2800" spc="-41" dirty="0" err="1">
                <a:solidFill>
                  <a:srgbClr val="000000"/>
                </a:solidFill>
                <a:latin typeface="ไอติม Bold"/>
              </a:rPr>
              <a:t>tử</a:t>
            </a:r>
            <a:r>
              <a:rPr lang="en-US" sz="2800" spc="-41" dirty="0">
                <a:solidFill>
                  <a:srgbClr val="000000"/>
                </a:solidFill>
                <a:latin typeface="ไอติม Bold"/>
              </a:rPr>
              <a:t> </a:t>
            </a:r>
            <a:r>
              <a:rPr lang="en-US" sz="2800" spc="-41" dirty="0" err="1">
                <a:solidFill>
                  <a:srgbClr val="000000"/>
                </a:solidFill>
                <a:latin typeface="ไอติม Bold"/>
              </a:rPr>
              <a:t>khí</a:t>
            </a:r>
            <a:r>
              <a:rPr lang="en-US" sz="2800" spc="-41" dirty="0">
                <a:solidFill>
                  <a:srgbClr val="000000"/>
                </a:solidFill>
                <a:latin typeface="ไอติม Bold"/>
              </a:rPr>
              <a:t> </a:t>
            </a:r>
            <a:r>
              <a:rPr lang="en-US" sz="2800" spc="-41" dirty="0" err="1">
                <a:solidFill>
                  <a:srgbClr val="000000"/>
                </a:solidFill>
                <a:latin typeface="ไอติม Bold"/>
              </a:rPr>
              <a:t>hiếm</a:t>
            </a:r>
            <a:r>
              <a:rPr lang="en-US" sz="2800" spc="-41" dirty="0">
                <a:solidFill>
                  <a:srgbClr val="000000"/>
                </a:solidFill>
                <a:latin typeface="ไอติม Bold"/>
              </a:rPr>
              <a:t> </a:t>
            </a:r>
            <a:r>
              <a:rPr lang="en-US" sz="2800" spc="-41" dirty="0" err="1">
                <a:solidFill>
                  <a:srgbClr val="000000"/>
                </a:solidFill>
                <a:latin typeface="ไอติม Bold"/>
              </a:rPr>
              <a:t>đều</a:t>
            </a:r>
            <a:r>
              <a:rPr lang="en-US" sz="2800" spc="-41" dirty="0">
                <a:solidFill>
                  <a:srgbClr val="000000"/>
                </a:solidFill>
                <a:latin typeface="ไอติม Bold"/>
              </a:rPr>
              <a:t> </a:t>
            </a:r>
            <a:r>
              <a:rPr lang="en-US" sz="2800" spc="-41" dirty="0" err="1">
                <a:solidFill>
                  <a:srgbClr val="000000"/>
                </a:solidFill>
                <a:latin typeface="ไอติม Bold"/>
              </a:rPr>
              <a:t>có</a:t>
            </a:r>
            <a:r>
              <a:rPr lang="en-US" sz="2800" spc="-41" dirty="0">
                <a:solidFill>
                  <a:srgbClr val="000000"/>
                </a:solidFill>
                <a:latin typeface="ไอติม Bold"/>
              </a:rPr>
              <a:t> 8 e ở </a:t>
            </a:r>
            <a:r>
              <a:rPr lang="en-US" sz="2800" spc="-41" dirty="0" err="1">
                <a:solidFill>
                  <a:srgbClr val="000000"/>
                </a:solidFill>
                <a:latin typeface="ไอติม Bold"/>
              </a:rPr>
              <a:t>lớp</a:t>
            </a:r>
            <a:r>
              <a:rPr lang="en-US" sz="2800" spc="-41" dirty="0">
                <a:solidFill>
                  <a:srgbClr val="000000"/>
                </a:solidFill>
                <a:latin typeface="ไอติม Bold"/>
              </a:rPr>
              <a:t> </a:t>
            </a:r>
            <a:r>
              <a:rPr lang="en-US" sz="2800" spc="-41" dirty="0" err="1">
                <a:solidFill>
                  <a:srgbClr val="000000"/>
                </a:solidFill>
                <a:latin typeface="ไอติม Bold"/>
              </a:rPr>
              <a:t>ngoài</a:t>
            </a:r>
            <a:r>
              <a:rPr lang="en-US" sz="2800" spc="-41" dirty="0">
                <a:solidFill>
                  <a:srgbClr val="000000"/>
                </a:solidFill>
                <a:latin typeface="ไอติม Bold"/>
              </a:rPr>
              <a:t> </a:t>
            </a:r>
            <a:r>
              <a:rPr lang="en-US" sz="2800" spc="-41" dirty="0" err="1">
                <a:solidFill>
                  <a:srgbClr val="000000"/>
                </a:solidFill>
                <a:latin typeface="ไอติม Bold"/>
              </a:rPr>
              <a:t>cùng</a:t>
            </a:r>
            <a:r>
              <a:rPr lang="en-US" sz="2800" spc="-41" dirty="0">
                <a:solidFill>
                  <a:srgbClr val="000000"/>
                </a:solidFill>
                <a:latin typeface="ไอติม Bold"/>
              </a:rPr>
              <a:t>, </a:t>
            </a:r>
            <a:r>
              <a:rPr lang="en-US" sz="2800" spc="-41" dirty="0" err="1">
                <a:solidFill>
                  <a:srgbClr val="000000"/>
                </a:solidFill>
                <a:latin typeface="ไอติม Bold"/>
              </a:rPr>
              <a:t>riêng</a:t>
            </a:r>
            <a:r>
              <a:rPr lang="en-US" sz="2800" spc="-41" dirty="0">
                <a:solidFill>
                  <a:srgbClr val="000000"/>
                </a:solidFill>
                <a:latin typeface="ไอติม Bold"/>
              </a:rPr>
              <a:t> helium ở </a:t>
            </a:r>
            <a:r>
              <a:rPr lang="en-US" sz="2800" spc="-41" dirty="0" err="1">
                <a:solidFill>
                  <a:srgbClr val="000000"/>
                </a:solidFill>
                <a:latin typeface="ไอติม Bold"/>
              </a:rPr>
              <a:t>lớp</a:t>
            </a:r>
            <a:r>
              <a:rPr lang="en-US" sz="2800" spc="-41" dirty="0">
                <a:solidFill>
                  <a:srgbClr val="000000"/>
                </a:solidFill>
                <a:latin typeface="ไอติม Bold"/>
              </a:rPr>
              <a:t> </a:t>
            </a:r>
            <a:r>
              <a:rPr lang="en-US" sz="2800" spc="-41" dirty="0" err="1">
                <a:solidFill>
                  <a:srgbClr val="000000"/>
                </a:solidFill>
                <a:latin typeface="ไอติม Bold"/>
              </a:rPr>
              <a:t>ngoài</a:t>
            </a:r>
            <a:r>
              <a:rPr lang="en-US" sz="2800" spc="-41" dirty="0">
                <a:solidFill>
                  <a:srgbClr val="000000"/>
                </a:solidFill>
                <a:latin typeface="ไอติม Bold"/>
              </a:rPr>
              <a:t> </a:t>
            </a:r>
            <a:r>
              <a:rPr lang="en-US" sz="2800" spc="-41" dirty="0" err="1">
                <a:solidFill>
                  <a:srgbClr val="000000"/>
                </a:solidFill>
                <a:latin typeface="ไอติม Bold"/>
              </a:rPr>
              <a:t>cùng</a:t>
            </a:r>
            <a:r>
              <a:rPr lang="en-US" sz="2800" spc="-41" dirty="0">
                <a:solidFill>
                  <a:srgbClr val="000000"/>
                </a:solidFill>
                <a:latin typeface="ไอติม Bold"/>
              </a:rPr>
              <a:t> </a:t>
            </a:r>
            <a:r>
              <a:rPr lang="en-US" sz="2800" spc="-41" dirty="0" err="1">
                <a:solidFill>
                  <a:srgbClr val="000000"/>
                </a:solidFill>
                <a:latin typeface="ไอติม Bold"/>
              </a:rPr>
              <a:t>có</a:t>
            </a:r>
            <a:r>
              <a:rPr lang="en-US" sz="2800" spc="-41" dirty="0">
                <a:solidFill>
                  <a:srgbClr val="000000"/>
                </a:solidFill>
                <a:latin typeface="ไอติม Bold"/>
              </a:rPr>
              <a:t> 2 e</a:t>
            </a:r>
          </a:p>
        </p:txBody>
      </p:sp>
    </p:spTree>
    <p:extLst>
      <p:ext uri="{BB962C8B-B14F-4D97-AF65-F5344CB8AC3E}">
        <p14:creationId xmlns:p14="http://schemas.microsoft.com/office/powerpoint/2010/main" val="3467953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p:cNvPicPr>
          <p:nvPr/>
        </p:nvPicPr>
        <p:blipFill>
          <a:blip r:embed="rId2"/>
          <a:srcRect/>
          <a:stretch>
            <a:fillRect/>
          </a:stretch>
        </p:blipFill>
        <p:spPr>
          <a:xfrm>
            <a:off x="0" y="0"/>
            <a:ext cx="9144000" cy="4572000"/>
          </a:xfrm>
          <a:prstGeom prst="rect">
            <a:avLst/>
          </a:prstGeom>
        </p:spPr>
      </p:pic>
    </p:spTree>
    <p:extLst>
      <p:ext uri="{BB962C8B-B14F-4D97-AF65-F5344CB8AC3E}">
        <p14:creationId xmlns:p14="http://schemas.microsoft.com/office/powerpoint/2010/main" val="120297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4" name="Text Box 20"/>
          <p:cNvSpPr txBox="1">
            <a:spLocks noChangeArrowheads="1"/>
          </p:cNvSpPr>
          <p:nvPr/>
        </p:nvSpPr>
        <p:spPr bwMode="auto">
          <a:xfrm>
            <a:off x="381000" y="381000"/>
            <a:ext cx="762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2800" b="1" dirty="0" smtClean="0">
                <a:solidFill>
                  <a:srgbClr val="FF0000"/>
                </a:solidFill>
                <a:latin typeface="Times New Roman" pitchFamily="18" charset="0"/>
                <a:cs typeface="Times New Roman" pitchFamily="18" charset="0"/>
              </a:rPr>
              <a:t>BÀI 6- GIỚI THIỆU VỀ LIÊN KẾT HÓA HỌC</a:t>
            </a:r>
            <a:endParaRPr lang="en-US" altLang="en-US" sz="2800" b="1" dirty="0">
              <a:solidFill>
                <a:srgbClr val="FF0000"/>
              </a:solidFill>
              <a:latin typeface="Times New Roman" pitchFamily="18" charset="0"/>
              <a:cs typeface="Times New Roman" pitchFamily="18" charset="0"/>
            </a:endParaRPr>
          </a:p>
        </p:txBody>
      </p:sp>
      <p:pic>
        <p:nvPicPr>
          <p:cNvPr id="15" name="Picture 21" descr="Tay viÕt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42864"/>
            <a:ext cx="990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76200" y="685800"/>
            <a:ext cx="426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b="1" u="sng" dirty="0" smtClean="0">
                <a:solidFill>
                  <a:srgbClr val="3333FF"/>
                </a:solidFill>
                <a:latin typeface="Times New Roman" pitchFamily="18" charset="0"/>
                <a:cs typeface="Times New Roman" pitchFamily="18" charset="0"/>
              </a:rPr>
              <a:t>I </a:t>
            </a:r>
            <a:r>
              <a:rPr lang="en-US" altLang="en-US" sz="2800" b="1" u="sng" dirty="0" err="1" smtClean="0">
                <a:solidFill>
                  <a:srgbClr val="3333FF"/>
                </a:solidFill>
                <a:latin typeface="Times New Roman" pitchFamily="18" charset="0"/>
                <a:cs typeface="Times New Roman" pitchFamily="18" charset="0"/>
              </a:rPr>
              <a:t>Vỏ</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nguyên</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tử</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khí</a:t>
            </a:r>
            <a:r>
              <a:rPr lang="en-US" altLang="en-US" sz="2800" b="1" u="sng" dirty="0" smtClean="0">
                <a:solidFill>
                  <a:srgbClr val="3333FF"/>
                </a:solidFill>
                <a:latin typeface="Times New Roman" pitchFamily="18" charset="0"/>
                <a:cs typeface="Times New Roman" pitchFamily="18" charset="0"/>
              </a:rPr>
              <a:t> </a:t>
            </a:r>
            <a:r>
              <a:rPr lang="en-US" altLang="en-US" sz="2800" b="1" u="sng" dirty="0" err="1" smtClean="0">
                <a:solidFill>
                  <a:srgbClr val="3333FF"/>
                </a:solidFill>
                <a:latin typeface="Times New Roman" pitchFamily="18" charset="0"/>
                <a:cs typeface="Times New Roman" pitchFamily="18" charset="0"/>
              </a:rPr>
              <a:t>hiếm</a:t>
            </a:r>
            <a:r>
              <a:rPr lang="en-US" altLang="en-US" sz="2800" b="1" u="sng" dirty="0" smtClean="0">
                <a:solidFill>
                  <a:srgbClr val="3333FF"/>
                </a:solidFill>
                <a:latin typeface="Times New Roman" pitchFamily="18" charset="0"/>
                <a:cs typeface="Times New Roman" pitchFamily="18" charset="0"/>
              </a:rPr>
              <a:t> </a:t>
            </a:r>
            <a:endParaRPr lang="en-US" altLang="en-US" sz="2800" b="1" u="sng" dirty="0">
              <a:solidFill>
                <a:srgbClr val="3333FF"/>
              </a:solidFill>
              <a:latin typeface="Times New Roman" pitchFamily="18" charset="0"/>
              <a:cs typeface="Times New Roman" pitchFamily="18" charset="0"/>
            </a:endParaRPr>
          </a:p>
        </p:txBody>
      </p:sp>
      <p:sp>
        <p:nvSpPr>
          <p:cNvPr id="5" name="Rectangle 3"/>
          <p:cNvSpPr>
            <a:spLocks noChangeArrowheads="1"/>
          </p:cNvSpPr>
          <p:nvPr/>
        </p:nvSpPr>
        <p:spPr bwMode="auto">
          <a:xfrm>
            <a:off x="1911352" y="0"/>
            <a:ext cx="4175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3200" b="1" dirty="0">
                <a:solidFill>
                  <a:srgbClr val="FF0000"/>
                </a:solidFill>
                <a:latin typeface="Times New Roman" pitchFamily="18" charset="0"/>
                <a:cs typeface="Times New Roman" pitchFamily="18" charset="0"/>
              </a:rPr>
              <a:t>CHỦ ĐỀ 2: PHÂN TỬ</a:t>
            </a:r>
            <a:endParaRPr lang="en-US" sz="3200" dirty="0">
              <a:solidFill>
                <a:srgbClr val="FF0000"/>
              </a:solidFill>
              <a:latin typeface="Times New Roman" pitchFamily="18" charset="0"/>
              <a:cs typeface="Times New Roman" pitchFamily="18" charset="0"/>
            </a:endParaRPr>
          </a:p>
        </p:txBody>
      </p:sp>
      <p:sp>
        <p:nvSpPr>
          <p:cNvPr id="6" name="Text Box 20"/>
          <p:cNvSpPr txBox="1">
            <a:spLocks noChangeArrowheads="1"/>
          </p:cNvSpPr>
          <p:nvPr/>
        </p:nvSpPr>
        <p:spPr bwMode="auto">
          <a:xfrm>
            <a:off x="76200" y="1321904"/>
            <a:ext cx="8991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Vỏ</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của</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các</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nguyên</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tố</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khí</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hiếm</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đều</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có</a:t>
            </a:r>
            <a:r>
              <a:rPr lang="en-US" altLang="en-US" sz="2800" dirty="0" smtClean="0">
                <a:latin typeface="Times New Roman" pitchFamily="18" charset="0"/>
                <a:cs typeface="Times New Roman" pitchFamily="18" charset="0"/>
              </a:rPr>
              <a:t> 8 electron ở </a:t>
            </a:r>
            <a:r>
              <a:rPr lang="en-US" altLang="en-US" sz="2800" dirty="0" err="1" smtClean="0">
                <a:latin typeface="Times New Roman" pitchFamily="18" charset="0"/>
                <a:cs typeface="Times New Roman" pitchFamily="18" charset="0"/>
              </a:rPr>
              <a:t>lớp</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ngoài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cùng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riêng</a:t>
            </a:r>
            <a:r>
              <a:rPr lang="en-US" altLang="en-US" sz="2800" dirty="0" smtClean="0">
                <a:latin typeface="Times New Roman" pitchFamily="18" charset="0"/>
                <a:cs typeface="Times New Roman" pitchFamily="18" charset="0"/>
              </a:rPr>
              <a:t> helium ở </a:t>
            </a:r>
            <a:r>
              <a:rPr lang="en-US" altLang="en-US" sz="2800" dirty="0" err="1" smtClean="0">
                <a:latin typeface="Times New Roman" pitchFamily="18" charset="0"/>
                <a:cs typeface="Times New Roman" pitchFamily="18" charset="0"/>
              </a:rPr>
              <a:t>lớp</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ngoài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cùng</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có</a:t>
            </a:r>
            <a:r>
              <a:rPr lang="en-US" altLang="en-US" sz="2800" dirty="0" smtClean="0">
                <a:latin typeface="Times New Roman" pitchFamily="18" charset="0"/>
                <a:cs typeface="Times New Roman" pitchFamily="18" charset="0"/>
              </a:rPr>
              <a:t> 2 electron</a:t>
            </a:r>
            <a:endParaRPr lang="en-US" altLang="en-US" sz="2800" dirty="0">
              <a:latin typeface="Times New Roman" pitchFamily="18" charset="0"/>
              <a:cs typeface="Times New Roman" pitchFamily="18" charset="0"/>
            </a:endParaRPr>
          </a:p>
        </p:txBody>
      </p:sp>
      <p:sp>
        <p:nvSpPr>
          <p:cNvPr id="9" name="Text Box 20"/>
          <p:cNvSpPr txBox="1">
            <a:spLocks noChangeArrowheads="1"/>
          </p:cNvSpPr>
          <p:nvPr/>
        </p:nvSpPr>
        <p:spPr bwMode="auto">
          <a:xfrm>
            <a:off x="228600" y="2544368"/>
            <a:ext cx="3581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3200" b="1" u="sng" dirty="0" smtClean="0">
                <a:solidFill>
                  <a:srgbClr val="3333FF"/>
                </a:solidFill>
                <a:latin typeface="Times New Roman" pitchFamily="18" charset="0"/>
                <a:cs typeface="Times New Roman" pitchFamily="18" charset="0"/>
              </a:rPr>
              <a:t>II. </a:t>
            </a:r>
            <a:r>
              <a:rPr lang="en-US" altLang="en-US" sz="3200" b="1" u="sng" dirty="0" err="1" smtClean="0">
                <a:solidFill>
                  <a:srgbClr val="3333FF"/>
                </a:solidFill>
                <a:latin typeface="Times New Roman" pitchFamily="18" charset="0"/>
                <a:cs typeface="Times New Roman" pitchFamily="18" charset="0"/>
              </a:rPr>
              <a:t>Liên</a:t>
            </a:r>
            <a:r>
              <a:rPr lang="en-US" altLang="en-US" sz="3200" b="1" u="sng" dirty="0" smtClean="0">
                <a:solidFill>
                  <a:srgbClr val="3333FF"/>
                </a:solidFill>
                <a:latin typeface="Times New Roman" pitchFamily="18" charset="0"/>
                <a:cs typeface="Times New Roman" pitchFamily="18" charset="0"/>
              </a:rPr>
              <a:t> </a:t>
            </a:r>
            <a:r>
              <a:rPr lang="en-US" altLang="en-US" sz="3200" b="1" u="sng" dirty="0" err="1" smtClean="0">
                <a:solidFill>
                  <a:srgbClr val="3333FF"/>
                </a:solidFill>
                <a:latin typeface="Times New Roman" pitchFamily="18" charset="0"/>
                <a:cs typeface="Times New Roman" pitchFamily="18" charset="0"/>
              </a:rPr>
              <a:t>kết</a:t>
            </a:r>
            <a:r>
              <a:rPr lang="en-US" altLang="en-US" sz="3200" b="1" u="sng" dirty="0" smtClean="0">
                <a:solidFill>
                  <a:srgbClr val="3333FF"/>
                </a:solidFill>
                <a:latin typeface="Times New Roman" pitchFamily="18" charset="0"/>
                <a:cs typeface="Times New Roman" pitchFamily="18" charset="0"/>
              </a:rPr>
              <a:t> ion</a:t>
            </a:r>
            <a:endParaRPr lang="en-US" altLang="en-US" sz="3200" b="1" u="sng" dirty="0">
              <a:solidFill>
                <a:srgbClr val="3333FF"/>
              </a:solidFill>
              <a:latin typeface="Times New Roman" pitchFamily="18" charset="0"/>
              <a:cs typeface="Times New Roman" pitchFamily="18" charset="0"/>
            </a:endParaRPr>
          </a:p>
        </p:txBody>
      </p:sp>
    </p:spTree>
    <p:extLst>
      <p:ext uri="{BB962C8B-B14F-4D97-AF65-F5344CB8AC3E}">
        <p14:creationId xmlns:p14="http://schemas.microsoft.com/office/powerpoint/2010/main" val="2210554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79858" y="444694"/>
            <a:ext cx="3072941" cy="5727506"/>
          </a:xfrm>
          <a:prstGeom prst="rect">
            <a:avLst/>
          </a:prstGeom>
        </p:spPr>
      </p:pic>
      <p:pic>
        <p:nvPicPr>
          <p:cNvPr id="7" name="Picture 7"/>
          <p:cNvPicPr>
            <a:picLocks noChangeAspect="1"/>
          </p:cNvPicPr>
          <p:nvPr/>
        </p:nvPicPr>
        <p:blipFill>
          <a:blip r:embed="rId9"/>
          <a:srcRect/>
          <a:stretch>
            <a:fillRect/>
          </a:stretch>
        </p:blipFill>
        <p:spPr>
          <a:xfrm>
            <a:off x="896337" y="9857"/>
            <a:ext cx="1190914" cy="1057929"/>
          </a:xfrm>
          <a:prstGeom prst="rect">
            <a:avLst/>
          </a:prstGeom>
        </p:spPr>
      </p:pic>
      <p:pic>
        <p:nvPicPr>
          <p:cNvPr id="8" name="Picture 8"/>
          <p:cNvPicPr>
            <a:picLocks noChangeAspect="1"/>
          </p:cNvPicPr>
          <p:nvPr/>
        </p:nvPicPr>
        <p:blipFill>
          <a:blip r:embed="rId10"/>
          <a:srcRect/>
          <a:stretch>
            <a:fillRect/>
          </a:stretch>
        </p:blipFill>
        <p:spPr>
          <a:xfrm>
            <a:off x="456418" y="3063350"/>
            <a:ext cx="2743981" cy="2922124"/>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793582" y="446470"/>
            <a:ext cx="2988218" cy="5725730"/>
          </a:xfrm>
          <a:prstGeom prst="rect">
            <a:avLst/>
          </a:prstGeom>
        </p:spPr>
      </p:pic>
      <p:pic>
        <p:nvPicPr>
          <p:cNvPr id="10" name="Picture 10"/>
          <p:cNvPicPr>
            <a:picLocks noChangeAspect="1"/>
          </p:cNvPicPr>
          <p:nvPr/>
        </p:nvPicPr>
        <p:blipFill>
          <a:blip r:embed="rId9"/>
          <a:srcRect/>
          <a:stretch>
            <a:fillRect/>
          </a:stretch>
        </p:blipFill>
        <p:spPr>
          <a:xfrm>
            <a:off x="4306746" y="73953"/>
            <a:ext cx="1397542" cy="1241483"/>
          </a:xfrm>
          <a:prstGeom prst="rect">
            <a:avLst/>
          </a:prstGeom>
        </p:spPr>
      </p:pic>
      <p:pic>
        <p:nvPicPr>
          <p:cNvPr id="11" name="Picture 11"/>
          <p:cNvPicPr>
            <a:picLocks noChangeAspect="1"/>
          </p:cNvPicPr>
          <p:nvPr/>
        </p:nvPicPr>
        <p:blipFill>
          <a:blip r:embed="rId11"/>
          <a:srcRect/>
          <a:stretch>
            <a:fillRect/>
          </a:stretch>
        </p:blipFill>
        <p:spPr>
          <a:xfrm>
            <a:off x="3911923" y="3173256"/>
            <a:ext cx="2793676" cy="2447158"/>
          </a:xfrm>
          <a:prstGeom prst="rect">
            <a:avLst/>
          </a:prstGeom>
        </p:spPr>
      </p:pic>
      <p:pic>
        <p:nvPicPr>
          <p:cNvPr id="12" name="Picture 12"/>
          <p:cNvPicPr>
            <a:picLocks noChangeAspect="1"/>
          </p:cNvPicPr>
          <p:nvPr/>
        </p:nvPicPr>
        <p:blipFill>
          <a:blip r:embed="rId12"/>
          <a:srcRect/>
          <a:stretch>
            <a:fillRect/>
          </a:stretch>
        </p:blipFill>
        <p:spPr>
          <a:xfrm>
            <a:off x="7317001" y="431825"/>
            <a:ext cx="1165073" cy="1530129"/>
          </a:xfrm>
          <a:prstGeom prst="rect">
            <a:avLst/>
          </a:prstGeom>
        </p:spPr>
      </p:pic>
      <p:sp>
        <p:nvSpPr>
          <p:cNvPr id="16" name="TextBox 16"/>
          <p:cNvSpPr txBox="1"/>
          <p:nvPr/>
        </p:nvSpPr>
        <p:spPr>
          <a:xfrm>
            <a:off x="456419" y="1309086"/>
            <a:ext cx="2070749" cy="1851469"/>
          </a:xfrm>
          <a:prstGeom prst="rect">
            <a:avLst/>
          </a:prstGeom>
        </p:spPr>
        <p:txBody>
          <a:bodyPr lIns="0" tIns="0" rIns="0" bIns="0" rtlCol="0" anchor="t">
            <a:spAutoFit/>
          </a:bodyPr>
          <a:lstStyle/>
          <a:p>
            <a:pPr algn="ctr">
              <a:lnSpc>
                <a:spcPts val="2352"/>
              </a:lnSpc>
              <a:spcBef>
                <a:spcPct val="0"/>
              </a:spcBef>
            </a:pPr>
            <a:r>
              <a:rPr lang="en-US" sz="2800" spc="-41">
                <a:solidFill>
                  <a:srgbClr val="000000"/>
                </a:solidFill>
                <a:latin typeface="ไอติม Bold"/>
              </a:rPr>
              <a:t>Nhóm 1, 2: Quan sát hình 6.2 mô tả sự hình thành liên kết ion dương</a:t>
            </a:r>
          </a:p>
        </p:txBody>
      </p:sp>
      <p:sp>
        <p:nvSpPr>
          <p:cNvPr id="17" name="TextBox 17"/>
          <p:cNvSpPr txBox="1"/>
          <p:nvPr/>
        </p:nvSpPr>
        <p:spPr>
          <a:xfrm>
            <a:off x="3911923" y="1321786"/>
            <a:ext cx="2540775" cy="1538883"/>
          </a:xfrm>
          <a:prstGeom prst="rect">
            <a:avLst/>
          </a:prstGeom>
        </p:spPr>
        <p:txBody>
          <a:bodyPr wrap="square" lIns="0" tIns="0" rIns="0" bIns="0" rtlCol="0" anchor="t">
            <a:spAutoFit/>
          </a:bodyPr>
          <a:lstStyle/>
          <a:p>
            <a:pPr algn="ctr">
              <a:lnSpc>
                <a:spcPts val="2352"/>
              </a:lnSpc>
              <a:spcBef>
                <a:spcPct val="0"/>
              </a:spcBef>
            </a:pPr>
            <a:r>
              <a:rPr lang="en-US" sz="2800" spc="-41" dirty="0" err="1">
                <a:solidFill>
                  <a:srgbClr val="000000"/>
                </a:solidFill>
                <a:latin typeface="ไอติม Bold"/>
              </a:rPr>
              <a:t>Nhóm</a:t>
            </a:r>
            <a:r>
              <a:rPr lang="en-US" sz="2800" spc="-41" dirty="0">
                <a:solidFill>
                  <a:srgbClr val="000000"/>
                </a:solidFill>
                <a:latin typeface="ไอติม Bold"/>
              </a:rPr>
              <a:t> 3,4: </a:t>
            </a:r>
            <a:r>
              <a:rPr lang="en-US" sz="2800" spc="-41" dirty="0" err="1">
                <a:solidFill>
                  <a:srgbClr val="000000"/>
                </a:solidFill>
                <a:latin typeface="ไอติม Bold"/>
              </a:rPr>
              <a:t>Quan</a:t>
            </a:r>
            <a:r>
              <a:rPr lang="en-US" sz="2800" spc="-41" dirty="0">
                <a:solidFill>
                  <a:srgbClr val="000000"/>
                </a:solidFill>
                <a:latin typeface="ไอติม Bold"/>
              </a:rPr>
              <a:t> </a:t>
            </a:r>
            <a:r>
              <a:rPr lang="en-US" sz="2800" spc="-41" dirty="0" err="1">
                <a:solidFill>
                  <a:srgbClr val="000000"/>
                </a:solidFill>
                <a:latin typeface="ไอติม Bold"/>
              </a:rPr>
              <a:t>sát</a:t>
            </a:r>
            <a:r>
              <a:rPr lang="en-US" sz="2800" spc="-41" dirty="0">
                <a:solidFill>
                  <a:srgbClr val="000000"/>
                </a:solidFill>
                <a:latin typeface="ไอติม Bold"/>
              </a:rPr>
              <a:t> </a:t>
            </a:r>
            <a:r>
              <a:rPr lang="en-US" sz="2800" spc="-41" dirty="0" err="1">
                <a:solidFill>
                  <a:srgbClr val="000000"/>
                </a:solidFill>
                <a:latin typeface="ไอติม Bold"/>
              </a:rPr>
              <a:t>hình</a:t>
            </a:r>
            <a:r>
              <a:rPr lang="en-US" sz="2800" spc="-41" dirty="0">
                <a:solidFill>
                  <a:srgbClr val="000000"/>
                </a:solidFill>
                <a:latin typeface="ไอติม Bold"/>
              </a:rPr>
              <a:t> 6.3 </a:t>
            </a:r>
            <a:r>
              <a:rPr lang="en-US" sz="2800" spc="-41" dirty="0" err="1">
                <a:solidFill>
                  <a:srgbClr val="000000"/>
                </a:solidFill>
                <a:latin typeface="ไอติม Bold"/>
              </a:rPr>
              <a:t>mô</a:t>
            </a:r>
            <a:r>
              <a:rPr lang="en-US" sz="2800" spc="-41" dirty="0">
                <a:solidFill>
                  <a:srgbClr val="000000"/>
                </a:solidFill>
                <a:latin typeface="ไอติม Bold"/>
              </a:rPr>
              <a:t> </a:t>
            </a:r>
            <a:r>
              <a:rPr lang="en-US" sz="2800" spc="-41" dirty="0" err="1">
                <a:solidFill>
                  <a:srgbClr val="000000"/>
                </a:solidFill>
                <a:latin typeface="ไอติม Bold"/>
              </a:rPr>
              <a:t>tả</a:t>
            </a:r>
            <a:r>
              <a:rPr lang="en-US" sz="2800" spc="-41" dirty="0">
                <a:solidFill>
                  <a:srgbClr val="000000"/>
                </a:solidFill>
                <a:latin typeface="ไอติม Bold"/>
              </a:rPr>
              <a:t> </a:t>
            </a:r>
            <a:r>
              <a:rPr lang="en-US" sz="2800" spc="-41" dirty="0" err="1">
                <a:solidFill>
                  <a:srgbClr val="000000"/>
                </a:solidFill>
                <a:latin typeface="ไอติม Bold"/>
              </a:rPr>
              <a:t>sự</a:t>
            </a:r>
            <a:r>
              <a:rPr lang="en-US" sz="2800" spc="-41" dirty="0">
                <a:solidFill>
                  <a:srgbClr val="000000"/>
                </a:solidFill>
                <a:latin typeface="ไอติม Bold"/>
              </a:rPr>
              <a:t> </a:t>
            </a:r>
            <a:r>
              <a:rPr lang="en-US" sz="2800" spc="-41" dirty="0" err="1">
                <a:solidFill>
                  <a:srgbClr val="000000"/>
                </a:solidFill>
                <a:latin typeface="ไอติม Bold"/>
              </a:rPr>
              <a:t>hình</a:t>
            </a:r>
            <a:r>
              <a:rPr lang="en-US" sz="2800" spc="-41" dirty="0">
                <a:solidFill>
                  <a:srgbClr val="000000"/>
                </a:solidFill>
                <a:latin typeface="ไอติม Bold"/>
              </a:rPr>
              <a:t> </a:t>
            </a:r>
            <a:r>
              <a:rPr lang="en-US" sz="2800" spc="-41" dirty="0" err="1">
                <a:solidFill>
                  <a:srgbClr val="000000"/>
                </a:solidFill>
                <a:latin typeface="ไอติม Bold"/>
              </a:rPr>
              <a:t>thành</a:t>
            </a:r>
            <a:r>
              <a:rPr lang="en-US" sz="2800" spc="-41" dirty="0">
                <a:solidFill>
                  <a:srgbClr val="000000"/>
                </a:solidFill>
                <a:latin typeface="ไอติม Bold"/>
              </a:rPr>
              <a:t> </a:t>
            </a:r>
            <a:r>
              <a:rPr lang="en-US" sz="2800" spc="-41" dirty="0" err="1">
                <a:solidFill>
                  <a:srgbClr val="000000"/>
                </a:solidFill>
                <a:latin typeface="ไอติม Bold"/>
              </a:rPr>
              <a:t>liên</a:t>
            </a:r>
            <a:r>
              <a:rPr lang="en-US" sz="2800" spc="-41" dirty="0">
                <a:solidFill>
                  <a:srgbClr val="000000"/>
                </a:solidFill>
                <a:latin typeface="ไอติม Bold"/>
              </a:rPr>
              <a:t> </a:t>
            </a:r>
            <a:r>
              <a:rPr lang="en-US" sz="2800" spc="-41" dirty="0" err="1">
                <a:solidFill>
                  <a:srgbClr val="000000"/>
                </a:solidFill>
                <a:latin typeface="ไอติม Bold"/>
              </a:rPr>
              <a:t>kết</a:t>
            </a:r>
            <a:r>
              <a:rPr lang="en-US" sz="2800" spc="-41" dirty="0">
                <a:solidFill>
                  <a:srgbClr val="000000"/>
                </a:solidFill>
                <a:latin typeface="ไอติม Bold"/>
              </a:rPr>
              <a:t> ion </a:t>
            </a:r>
            <a:r>
              <a:rPr lang="en-US" sz="2800" spc="-41" dirty="0" err="1">
                <a:solidFill>
                  <a:srgbClr val="000000"/>
                </a:solidFill>
                <a:latin typeface="ไอติม Bold"/>
              </a:rPr>
              <a:t>âm</a:t>
            </a:r>
            <a:endParaRPr lang="en-US" sz="2800" spc="-41" dirty="0">
              <a:solidFill>
                <a:srgbClr val="000000"/>
              </a:solidFill>
              <a:latin typeface="ไอติม Bold"/>
            </a:endParaRPr>
          </a:p>
        </p:txBody>
      </p:sp>
      <p:sp>
        <p:nvSpPr>
          <p:cNvPr id="18" name="TextBox 18"/>
          <p:cNvSpPr txBox="1"/>
          <p:nvPr/>
        </p:nvSpPr>
        <p:spPr>
          <a:xfrm>
            <a:off x="7188476" y="1968473"/>
            <a:ext cx="1422124" cy="307777"/>
          </a:xfrm>
          <a:prstGeom prst="rect">
            <a:avLst/>
          </a:prstGeom>
        </p:spPr>
        <p:txBody>
          <a:bodyPr wrap="square" lIns="0" tIns="0" rIns="0" bIns="0" rtlCol="0" anchor="t">
            <a:spAutoFit/>
          </a:bodyPr>
          <a:lstStyle/>
          <a:p>
            <a:pPr algn="ctr">
              <a:lnSpc>
                <a:spcPts val="2352"/>
              </a:lnSpc>
              <a:spcBef>
                <a:spcPct val="0"/>
              </a:spcBef>
            </a:pPr>
            <a:r>
              <a:rPr lang="en-US" sz="2800" spc="-41" dirty="0">
                <a:solidFill>
                  <a:srgbClr val="000000"/>
                </a:solidFill>
                <a:latin typeface="ไอติม Bold"/>
              </a:rPr>
              <a:t>3 </a:t>
            </a:r>
            <a:r>
              <a:rPr lang="en-US" sz="2800" spc="-41" dirty="0" err="1">
                <a:solidFill>
                  <a:srgbClr val="000000"/>
                </a:solidFill>
                <a:latin typeface="ไอติม Bold"/>
              </a:rPr>
              <a:t>phút</a:t>
            </a:r>
            <a:endParaRPr lang="en-US" sz="2800" spc="-41" dirty="0">
              <a:solidFill>
                <a:srgbClr val="000000"/>
              </a:solidFill>
              <a:latin typeface="ไอติม Bold"/>
            </a:endParaRPr>
          </a:p>
        </p:txBody>
      </p:sp>
    </p:spTree>
    <p:extLst>
      <p:ext uri="{BB962C8B-B14F-4D97-AF65-F5344CB8AC3E}">
        <p14:creationId xmlns:p14="http://schemas.microsoft.com/office/powerpoint/2010/main" val="3391758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676400" y="1"/>
            <a:ext cx="5715000" cy="3352799"/>
          </a:xfrm>
          <a:prstGeom prst="rect">
            <a:avLst/>
          </a:prstGeom>
        </p:spPr>
      </p:pic>
      <p:pic>
        <p:nvPicPr>
          <p:cNvPr id="7" name="Picture 7"/>
          <p:cNvPicPr>
            <a:picLocks noChangeAspect="1"/>
          </p:cNvPicPr>
          <p:nvPr/>
        </p:nvPicPr>
        <p:blipFill>
          <a:blip r:embed="rId3"/>
          <a:srcRect/>
          <a:stretch>
            <a:fillRect/>
          </a:stretch>
        </p:blipFill>
        <p:spPr>
          <a:xfrm>
            <a:off x="304800" y="3505200"/>
            <a:ext cx="8229600" cy="3138056"/>
          </a:xfrm>
          <a:prstGeom prst="rect">
            <a:avLst/>
          </a:prstGeom>
        </p:spPr>
      </p:pic>
    </p:spTree>
    <p:extLst>
      <p:ext uri="{BB962C8B-B14F-4D97-AF65-F5344CB8AC3E}">
        <p14:creationId xmlns:p14="http://schemas.microsoft.com/office/powerpoint/2010/main" val="3926960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1002</TotalTime>
  <Words>1910</Words>
  <Application>Microsoft Office PowerPoint</Application>
  <PresentationFormat>On-screen Show (4:3)</PresentationFormat>
  <Paragraphs>135</Paragraphs>
  <Slides>45</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Calibri</vt:lpstr>
      <vt:lpstr>OpenSans</vt:lpstr>
      <vt:lpstr>Segoe UI</vt:lpstr>
      <vt:lpstr>Times New Roman</vt:lpstr>
      <vt:lpstr>Times New Roman  </vt:lpstr>
      <vt:lpstr>ไอติม</vt:lpstr>
      <vt:lpstr>ไอติม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70</cp:revision>
  <dcterms:created xsi:type="dcterms:W3CDTF">2022-08-07T09:20:47Z</dcterms:created>
  <dcterms:modified xsi:type="dcterms:W3CDTF">2025-04-12T04:44:43Z</dcterms:modified>
</cp:coreProperties>
</file>